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media/image26.jpg" ContentType="image/jpg"/>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6"/>
  </p:notesMasterIdLst>
  <p:sldIdLst>
    <p:sldId id="721" r:id="rId3"/>
    <p:sldId id="258" r:id="rId4"/>
    <p:sldId id="261" r:id="rId5"/>
    <p:sldId id="282" r:id="rId6"/>
    <p:sldId id="259" r:id="rId7"/>
    <p:sldId id="262" r:id="rId8"/>
    <p:sldId id="260" r:id="rId9"/>
    <p:sldId id="264" r:id="rId10"/>
    <p:sldId id="265" r:id="rId11"/>
    <p:sldId id="728" r:id="rId12"/>
    <p:sldId id="729" r:id="rId13"/>
    <p:sldId id="730" r:id="rId14"/>
    <p:sldId id="283" r:id="rId15"/>
    <p:sldId id="727" r:id="rId16"/>
    <p:sldId id="266" r:id="rId17"/>
    <p:sldId id="269" r:id="rId18"/>
    <p:sldId id="270" r:id="rId19"/>
    <p:sldId id="272" r:id="rId20"/>
    <p:sldId id="277" r:id="rId21"/>
    <p:sldId id="276" r:id="rId22"/>
    <p:sldId id="267" r:id="rId23"/>
    <p:sldId id="278" r:id="rId24"/>
    <p:sldId id="279" r:id="rId25"/>
    <p:sldId id="280" r:id="rId26"/>
    <p:sldId id="281" r:id="rId27"/>
    <p:sldId id="667" r:id="rId28"/>
    <p:sldId id="726" r:id="rId29"/>
    <p:sldId id="284" r:id="rId30"/>
    <p:sldId id="292" r:id="rId31"/>
    <p:sldId id="666" r:id="rId32"/>
    <p:sldId id="722" r:id="rId33"/>
    <p:sldId id="285" r:id="rId34"/>
    <p:sldId id="288" r:id="rId35"/>
    <p:sldId id="294" r:id="rId36"/>
    <p:sldId id="295" r:id="rId37"/>
    <p:sldId id="297" r:id="rId38"/>
    <p:sldId id="286" r:id="rId39"/>
    <p:sldId id="289" r:id="rId40"/>
    <p:sldId id="293" r:id="rId41"/>
    <p:sldId id="291" r:id="rId42"/>
    <p:sldId id="718" r:id="rId43"/>
    <p:sldId id="298" r:id="rId44"/>
    <p:sldId id="675" r:id="rId45"/>
    <p:sldId id="683" r:id="rId46"/>
    <p:sldId id="682" r:id="rId47"/>
    <p:sldId id="723" r:id="rId48"/>
    <p:sldId id="725" r:id="rId49"/>
    <p:sldId id="724" r:id="rId50"/>
    <p:sldId id="714" r:id="rId51"/>
    <p:sldId id="684" r:id="rId52"/>
    <p:sldId id="687" r:id="rId53"/>
    <p:sldId id="715" r:id="rId54"/>
    <p:sldId id="716" r:id="rId55"/>
    <p:sldId id="717" r:id="rId56"/>
    <p:sldId id="676" r:id="rId57"/>
    <p:sldId id="694" r:id="rId58"/>
    <p:sldId id="693" r:id="rId59"/>
    <p:sldId id="695" r:id="rId60"/>
    <p:sldId id="705" r:id="rId61"/>
    <p:sldId id="704" r:id="rId62"/>
    <p:sldId id="702" r:id="rId63"/>
    <p:sldId id="701" r:id="rId64"/>
    <p:sldId id="699" r:id="rId65"/>
    <p:sldId id="698" r:id="rId66"/>
    <p:sldId id="697" r:id="rId67"/>
    <p:sldId id="696" r:id="rId68"/>
    <p:sldId id="674" r:id="rId69"/>
    <p:sldId id="710" r:id="rId70"/>
    <p:sldId id="664" r:id="rId71"/>
    <p:sldId id="670" r:id="rId72"/>
    <p:sldId id="669" r:id="rId73"/>
    <p:sldId id="300" r:id="rId74"/>
    <p:sldId id="688" r:id="rId75"/>
    <p:sldId id="690" r:id="rId76"/>
    <p:sldId id="691" r:id="rId77"/>
    <p:sldId id="689" r:id="rId78"/>
    <p:sldId id="692" r:id="rId79"/>
    <p:sldId id="709" r:id="rId80"/>
    <p:sldId id="665" r:id="rId81"/>
    <p:sldId id="706" r:id="rId82"/>
    <p:sldId id="707" r:id="rId83"/>
    <p:sldId id="708" r:id="rId84"/>
    <p:sldId id="299" r:id="rId85"/>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EA"/>
    <a:srgbClr val="00AACC"/>
    <a:srgbClr val="C9F6FF"/>
    <a:srgbClr val="F07370"/>
    <a:srgbClr val="DAC2EC"/>
    <a:srgbClr val="C9A6E4"/>
    <a:srgbClr val="0DA314"/>
    <a:srgbClr val="94DC94"/>
    <a:srgbClr val="4FC54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68" autoAdjust="0"/>
  </p:normalViewPr>
  <p:slideViewPr>
    <p:cSldViewPr snapToGrid="0">
      <p:cViewPr>
        <p:scale>
          <a:sx n="100" d="100"/>
          <a:sy n="100"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6.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E77D3CBD-FABC-43AE-B9D4-ADF0045EBF62}" type="par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9CEA686-84D2-4A5A-B068-958BE67C8A89}" type="sib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45DCE0F-E460-411A-9D39-C6B3F523E622}">
      <dgm:prSet phldrT="[Text]"/>
      <dgm: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ΔΡΑΣΤΗΡΙΟΤΗΤΕΣ ΚΑΙ ΧΡΗΜΑΤΟΔΟΤΗΣΗ</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A5ADAE82-A0A6-474B-BB04-93725D8B4327}" type="par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603883F-6DDF-47D4-948E-8A59FEF07568}" type="sib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EA2D28D-5A12-4FFE-869C-22CEDFBE3AD7}">
      <dgm:prSet phldrT="[Text]"/>
      <dgm: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4.ΓΕΝΙΚΑ ΘΕΜΑΤΑ ΔΙΑΧΕΙΡΙΣΗΣ ΣΧΕΔΙΟΥ ΚΑΙ ΕΛΕΓΧΟΙ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FDB5155E-7F52-41A0-8F01-B7863F9B0D04}" type="par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711EA76-12F9-4EB4-9774-C0ABAFA2649E}" type="sib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A207A17-EC14-4CA1-8FE0-3530D5DE43CF}">
      <dgm:prSet phldrT="[Text]"/>
      <dgm: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3.ΤΡΟΠΟΠΟΙΗΣΕΙΣ ΣΥΜΦΩΝΙΩΝ ΕΠΙΧΟΡΗΓΗΣΗΣ</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23CE5769-ED77-4DE1-BE84-05DA706AA1C7}" type="par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0D8C0DA-D49D-4AA0-A936-5DA2900A13E1}" type="sib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6DA3690-08CB-436B-A8CA-1DD3BB2E9032}">
      <dgm:prSet phldrT="[Text]"/>
      <dgm: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5.ΔΙΑΧΕΙΡΙΣΗ ΣΧΕΔΙΟΥ ΒΑΣΕΙ ΤΟΥ </a:t>
          </a:r>
          <a:r>
            <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77BCF43D-3E8C-4B13-A48B-A8D503406635}" type="par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02C0255-D689-44B1-90A8-1F72859A4E8C}" type="sib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5">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5">
        <dgm:presLayoutVars>
          <dgm:bulletEnabled val="1"/>
        </dgm:presLayoutVars>
      </dgm:prSet>
      <dgm:spPr/>
    </dgm:pt>
    <dgm:pt modelId="{ADDFB3C9-5F17-4191-8C82-499F6E3E95B5}" type="pres">
      <dgm:prSet presAssocID="{9603883F-6DDF-47D4-948E-8A59FEF07568}" presName="sibTrans" presStyleCnt="0"/>
      <dgm:spPr/>
    </dgm:pt>
    <dgm:pt modelId="{17FC1A9C-5931-4AD5-99F6-8B1F61E799CD}" type="pres">
      <dgm:prSet presAssocID="{5EA2D28D-5A12-4FFE-869C-22CEDFBE3AD7}" presName="node" presStyleLbl="node1" presStyleIdx="2" presStyleCnt="5" custLinFactX="-63920" custLinFactY="8333" custLinFactNeighborX="-100000" custLinFactNeighborY="100000">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3" presStyleCnt="5" custLinFactX="60647" custLinFactY="-15720" custLinFactNeighborX="100000" custLinFactNeighborY="-100000">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4" presStyleCnt="5" custLinFactNeighborX="5919" custLinFactNeighborY="-8333">
        <dgm:presLayoutVars>
          <dgm:bulletEnabled val="1"/>
        </dgm:presLayoutVars>
      </dgm:prSet>
      <dgm:spPr/>
    </dgm:pt>
  </dgm:ptLst>
  <dgm:cxnLst>
    <dgm:cxn modelId="{2B2BD207-1DC7-4371-84C8-D9DBB16BFEFD}" srcId="{9FBC83DA-20E6-4810-B80F-696C63022CB4}" destId="{BA207A17-EC14-4CA1-8FE0-3530D5DE43CF}" srcOrd="3"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2"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4"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CB899821-BAB9-4470-BEAA-AFD445ACFF1A}" type="presParOf" srcId="{9A3B5321-B127-4372-B497-D203D0C6261F}" destId="{17FC1A9C-5931-4AD5-99F6-8B1F61E799CD}" srcOrd="4" destOrd="0" presId="urn:microsoft.com/office/officeart/2005/8/layout/default"/>
    <dgm:cxn modelId="{450B73D9-7D73-4679-8D83-1CF288F1A7A0}" type="presParOf" srcId="{9A3B5321-B127-4372-B497-D203D0C6261F}" destId="{912C783D-8BD5-4E83-BF85-F3413EB393EE}" srcOrd="5" destOrd="0" presId="urn:microsoft.com/office/officeart/2005/8/layout/default"/>
    <dgm:cxn modelId="{71B49EFE-D88F-4D85-9230-27D6D32FA279}" type="presParOf" srcId="{9A3B5321-B127-4372-B497-D203D0C6261F}" destId="{9999F19B-6C39-4E22-9DDB-63F01670396C}" srcOrd="6" destOrd="0" presId="urn:microsoft.com/office/officeart/2005/8/layout/default"/>
    <dgm:cxn modelId="{BB3F39EC-AA41-4D62-8A92-5841BE00D09B}" type="presParOf" srcId="{9A3B5321-B127-4372-B497-D203D0C6261F}" destId="{C01A1C0E-7D45-45E6-9EFE-176D47567D76}" srcOrd="7" destOrd="0" presId="urn:microsoft.com/office/officeart/2005/8/layout/default"/>
    <dgm:cxn modelId="{CF909DD8-C4E9-471B-A874-BD240121339B}" type="presParOf" srcId="{9A3B5321-B127-4372-B497-D203D0C6261F}" destId="{1511AE1A-F2FC-4896-AD7E-7FA00F83B3F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0099CC"/>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175F7E76-F649-46F4-A6E4-0B027F2669A1}" type="par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16CB3D2-757E-4129-B779-38683C8EE16F}" type="sib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EFA1C661-4302-4B15-880C-60835B963981}">
      <dgm:prSet phldrT="[Text]" custT="1"/>
      <dgm:spPr/>
      <dgm:t>
        <a:bodyPr/>
        <a:lstStyle/>
        <a:p>
          <a:endParaRPr lang="en-GB" sz="1500" b="1" dirty="0">
            <a:latin typeface="Roboto" panose="02000000000000000000" pitchFamily="2" charset="0"/>
            <a:ea typeface="Roboto" panose="02000000000000000000" pitchFamily="2" charset="0"/>
            <a:cs typeface="Roboto" panose="02000000000000000000" pitchFamily="2" charset="0"/>
          </a:endParaRPr>
        </a:p>
      </dgm:t>
    </dgm:pt>
    <dgm:pt modelId="{D7571BE0-71D9-451F-A3EF-DA5484B2108F}" type="par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397A0D7-AC48-4E80-9FE4-8E4438AEF884}" type="sib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35FBACF-8EDD-41E5-85EC-E903D17A1E98}">
      <dgm:prSet phldrT="[Text]"/>
      <dgm:spPr>
        <a:solidFill>
          <a:srgbClr val="00B050"/>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Εξερχόμενες Κινητικότητες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D9CAA547-43EC-49F9-93B5-9DE72E2C3CF3}" type="par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8D23951-D495-4877-AF79-02D08C24AFCB}" type="sib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209049E-5F1F-4D51-91C1-E8FBCE328937}">
      <dgm:prSet phldrT="[Text]" custT="1"/>
      <dgm:spPr/>
      <dgm:t>
        <a:bodyPr/>
        <a:lstStyle/>
        <a:p>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C58CF369-9744-45BE-B876-44E778BA3EB0}" type="par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414A7F6-F3F9-4165-9F01-24BFC084D27A}" type="sib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7EAB1E5-BCA8-4EE6-AE25-CBB1291DB4B0}">
      <dgm:prSet phldrT="[Text]" custT="1"/>
      <dgm:spPr/>
      <dgm:t>
        <a:bodyPr/>
        <a:lstStyle/>
        <a:p>
          <a:r>
            <a:rPr lang="el-GR" sz="1600" b="1" dirty="0">
              <a:latin typeface="Roboto" panose="02000000000000000000" pitchFamily="2" charset="0"/>
              <a:ea typeface="Roboto" panose="02000000000000000000" pitchFamily="2" charset="0"/>
              <a:cs typeface="Roboto" panose="02000000000000000000" pitchFamily="2" charset="0"/>
            </a:rPr>
            <a:t>1</a:t>
          </a:r>
          <a:r>
            <a:rPr lang="en-US" sz="1600" b="1" dirty="0">
              <a:latin typeface="Roboto" panose="02000000000000000000" pitchFamily="2" charset="0"/>
              <a:ea typeface="Roboto" panose="02000000000000000000" pitchFamily="2" charset="0"/>
              <a:cs typeface="Roboto" panose="02000000000000000000" pitchFamily="2" charset="0"/>
            </a:rPr>
            <a:t>2</a:t>
          </a:r>
          <a:r>
            <a:rPr lang="el-GR" sz="1600" b="1" dirty="0">
              <a:latin typeface="Roboto" panose="02000000000000000000" pitchFamily="2" charset="0"/>
              <a:ea typeface="Roboto" panose="02000000000000000000" pitchFamily="2" charset="0"/>
              <a:cs typeface="Roboto" panose="02000000000000000000" pitchFamily="2" charset="0"/>
            </a:rPr>
            <a:t>0 κινητικότητες                 </a:t>
          </a:r>
          <a:endParaRPr lang="en-GB" sz="1600" dirty="0">
            <a:latin typeface="Roboto" panose="02000000000000000000" pitchFamily="2" charset="0"/>
            <a:ea typeface="Roboto" panose="02000000000000000000" pitchFamily="2" charset="0"/>
            <a:cs typeface="Roboto" panose="02000000000000000000" pitchFamily="2" charset="0"/>
          </a:endParaRPr>
        </a:p>
      </dgm:t>
    </dgm:pt>
    <dgm:pt modelId="{64E3BFFB-FB8B-46B3-8FAA-60DD7372E4BE}" type="par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A8516FE-1505-47EB-8A6C-683A468A8BD0}" type="sib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D08F897-C9CA-46DE-B8DE-53CCA2D18A2E}">
      <dgm:prSet custT="1"/>
      <dgm:spPr/>
      <dgm:t>
        <a:bodyPr/>
        <a:lstStyle/>
        <a:p>
          <a:r>
            <a:rPr lang="en-US" sz="1600" b="1" i="0" u="none" dirty="0">
              <a:latin typeface="Roboto" panose="02000000000000000000" pitchFamily="2" charset="0"/>
              <a:ea typeface="Roboto" panose="02000000000000000000" pitchFamily="2" charset="0"/>
              <a:cs typeface="Roboto" panose="02000000000000000000" pitchFamily="2" charset="0"/>
            </a:rPr>
            <a:t>93</a:t>
          </a:r>
          <a:r>
            <a:rPr lang="el-GR" sz="1600" b="1" i="0" u="none" dirty="0">
              <a:latin typeface="Roboto" panose="02000000000000000000" pitchFamily="2" charset="0"/>
              <a:ea typeface="Roboto" panose="02000000000000000000" pitchFamily="2" charset="0"/>
              <a:cs typeface="Roboto" panose="02000000000000000000" pitchFamily="2" charset="0"/>
            </a:rPr>
            <a:t> κινητικότητες                   </a:t>
          </a:r>
          <a:r>
            <a:rPr lang="en-GB" sz="1600" dirty="0">
              <a:latin typeface="Roboto" panose="02000000000000000000" pitchFamily="2" charset="0"/>
              <a:ea typeface="Roboto" panose="02000000000000000000" pitchFamily="2" charset="0"/>
              <a:cs typeface="Roboto" panose="02000000000000000000" pitchFamily="2" charset="0"/>
            </a:rPr>
            <a:t> </a:t>
          </a:r>
        </a:p>
      </dgm:t>
    </dgm:pt>
    <dgm:pt modelId="{AA55A488-45CB-468C-8152-CDA3E0E67E26}" type="parTrans" cxnId="{1D5F6D2A-493E-45E7-8E5B-D94A838BC035}">
      <dgm:prSet/>
      <dgm:spPr/>
      <dgm:t>
        <a:bodyPr/>
        <a:lstStyle/>
        <a:p>
          <a:endParaRPr lang="en-US"/>
        </a:p>
      </dgm:t>
    </dgm:pt>
    <dgm:pt modelId="{8BA8F94E-1B2D-47E5-82DD-790A68F83822}" type="sibTrans" cxnId="{1D5F6D2A-493E-45E7-8E5B-D94A838BC035}">
      <dgm:prSet/>
      <dgm:spPr/>
      <dgm:t>
        <a:bodyPr/>
        <a:lstStyle/>
        <a:p>
          <a:endParaRPr lang="en-US"/>
        </a:p>
      </dgm:t>
    </dgm:pt>
    <dgm:pt modelId="{7A0ACB42-3B93-4AFC-84EF-17F04BDAAF6A}">
      <dgm:prSet phldrT="[Text]" custT="1"/>
      <dgm:spPr/>
      <dgm:t>
        <a:bodyPr/>
        <a:lstStyle/>
        <a:p>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0ABB211D-D937-412A-9A07-23848FABD384}" type="parTrans" cxnId="{C5C10AF0-4904-4DD3-A616-1ACEF10ADE51}">
      <dgm:prSet/>
      <dgm:spPr/>
      <dgm:t>
        <a:bodyPr/>
        <a:lstStyle/>
        <a:p>
          <a:endParaRPr lang="en-US"/>
        </a:p>
      </dgm:t>
    </dgm:pt>
    <dgm:pt modelId="{929B72F8-D90D-42E5-9970-49B76F2F14EA}" type="sibTrans" cxnId="{C5C10AF0-4904-4DD3-A616-1ACEF10ADE51}">
      <dgm:prSet/>
      <dgm:spPr/>
      <dgm:t>
        <a:bodyPr/>
        <a:lstStyle/>
        <a:p>
          <a:endParaRPr lang="en-US"/>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custScaleX="110055">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custScaleX="103671">
        <dgm:presLayoutVars>
          <dgm:bulletEnabled val="1"/>
        </dgm:presLayoutVars>
      </dgm:prSet>
      <dgm:spPr/>
    </dgm:pt>
  </dgm:ptLst>
  <dgm:cxnLst>
    <dgm:cxn modelId="{9B9B7421-10C6-41D1-973C-3F9FDCB02007}" type="presOf" srcId="{57EAB1E5-BCA8-4EE6-AE25-CBB1291DB4B0}" destId="{5C663C00-E25C-48CD-BD03-F3D5858AB6B4}" srcOrd="0" destOrd="2" presId="urn:microsoft.com/office/officeart/2005/8/layout/vList6"/>
    <dgm:cxn modelId="{4C6C2F24-E57E-44F6-9207-AC9B1D4CA7FE}" type="presOf" srcId="{1D08F897-C9CA-46DE-B8DE-53CCA2D18A2E}" destId="{96C40BE9-9EC6-4167-8015-5F8F47FB2458}" srcOrd="0" destOrd="1" presId="urn:microsoft.com/office/officeart/2005/8/layout/vList6"/>
    <dgm:cxn modelId="{1D5F6D2A-493E-45E7-8E5B-D94A838BC035}" srcId="{5A56E8EC-4F81-45F9-923D-1FB65CB14B0C}" destId="{1D08F897-C9CA-46DE-B8DE-53CCA2D18A2E}" srcOrd="1" destOrd="0" parTransId="{AA55A488-45CB-468C-8152-CDA3E0E67E26}" sibTransId="{8BA8F94E-1B2D-47E5-82DD-790A68F83822}"/>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1" presId="urn:microsoft.com/office/officeart/2005/8/layout/vList6"/>
    <dgm:cxn modelId="{5A27DA65-C02D-4B79-B727-2CDEABCA4842}" srcId="{435FBACF-8EDD-41E5-85EC-E903D17A1E98}" destId="{57EAB1E5-BCA8-4EE6-AE25-CBB1291DB4B0}" srcOrd="2" destOrd="0" parTransId="{64E3BFFB-FB8B-46B3-8FAA-60DD7372E4BE}" sibTransId="{FA8516FE-1505-47EB-8A6C-683A468A8BD0}"/>
    <dgm:cxn modelId="{B39EE591-1691-46D4-8A02-DB35B6A14791}" type="presOf" srcId="{A7E32D66-9DE2-4C0E-A686-143D575438C4}" destId="{C8388FD9-1AEC-4601-AA25-840A6FB9CDE4}" srcOrd="0" destOrd="0" presId="urn:microsoft.com/office/officeart/2005/8/layout/vList6"/>
    <dgm:cxn modelId="{BF72C3C2-D836-4FD4-B7AA-4E50A7F9A3F5}" srcId="{A7E32D66-9DE2-4C0E-A686-143D575438C4}" destId="{5A56E8EC-4F81-45F9-923D-1FB65CB14B0C}" srcOrd="0" destOrd="0" parTransId="{175F7E76-F649-46F4-A6E4-0B027F2669A1}" sibTransId="{A16CB3D2-757E-4129-B779-38683C8EE16F}"/>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1"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7B2234EA-EC64-4AE6-B4A0-2B0352993664}" type="presOf" srcId="{7A0ACB42-3B93-4AFC-84EF-17F04BDAAF6A}" destId="{5C663C00-E25C-48CD-BD03-F3D5858AB6B4}" srcOrd="0" destOrd="0" presId="urn:microsoft.com/office/officeart/2005/8/layout/vList6"/>
    <dgm:cxn modelId="{C5C10AF0-4904-4DD3-A616-1ACEF10ADE51}" srcId="{435FBACF-8EDD-41E5-85EC-E903D17A1E98}" destId="{7A0ACB42-3B93-4AFC-84EF-17F04BDAAF6A}" srcOrd="0" destOrd="0" parTransId="{0ABB211D-D937-412A-9A07-23848FABD384}" sibTransId="{929B72F8-D90D-42E5-9970-49B76F2F14EA}"/>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344AE-B1E4-47BC-99B7-E3FAD45C06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0DF62A7-F123-42A1-8C6C-12CE56808D78}">
      <dgm:prSet phldrT="[Text]" custT="1"/>
      <dgm:spPr>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3CF49CE9-CAF1-4226-B436-F3C6A7FB080F}" type="par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91EE1D5-A9F4-4392-8B65-7994E6297B29}" type="sib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2E2BAED-BAC0-4F60-862D-DF6CD9E454C8}">
      <dgm:prSet phldrT="[Text]" custT="1"/>
      <dgm:spPr>
        <a:solidFill>
          <a:srgbClr val="0099CC">
            <a:alpha val="89804"/>
          </a:srgbClr>
        </a:solidFill>
      </dgm:spPr>
      <dgm:t>
        <a:bodyPr/>
        <a:lstStyle/>
        <a:p>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gm:t>
    </dgm:pt>
    <dgm:pt modelId="{2C198889-4A29-4C95-8CD5-2A710818E5F4}" type="par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EB9BF59F-230F-41C6-A3C6-0384A5BAB061}" type="sib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0593D542-A8F7-4162-A7BF-3CECA331E04B}">
      <dgm:prSet phldrT="[Text]" custT="1"/>
      <dgm:spPr>
        <a:solidFill>
          <a:srgbClr val="558ED5">
            <a:alpha val="89804"/>
          </a:srgbClr>
        </a:solidFill>
      </dgm:spPr>
      <dgm:t>
        <a:bodyPr/>
        <a:lstStyle/>
        <a:p>
          <a:pPr>
            <a:buFont typeface="Courier New" panose="02070309020205020404" pitchFamily="49" charset="0"/>
            <a:buChar char="o"/>
          </a:pP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buFont typeface="Courier New" panose="02070309020205020404" pitchFamily="49" charset="0"/>
            <a:buChar char="o"/>
          </a:pPr>
          <a:r>
            <a:rPr lang="el-GR"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dirty="0">
            <a:latin typeface="Roboto" panose="02000000000000000000" pitchFamily="2" charset="0"/>
            <a:ea typeface="Roboto" panose="02000000000000000000" pitchFamily="2" charset="0"/>
            <a:cs typeface="Roboto" panose="02000000000000000000" pitchFamily="2" charset="0"/>
          </a:endParaRPr>
        </a:p>
      </dgm:t>
    </dgm:pt>
    <dgm:pt modelId="{B3CF9839-F76B-4754-ABE8-A2454115A587}" type="par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521B541D-587E-4DC0-9375-80855BACC193}" type="sib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F8B456C2-E42E-4E14-8A73-EBB687A94235}">
      <dgm:prSet phldrT="[Text]" custT="1"/>
      <dgm:spPr>
        <a:solidFill>
          <a:srgbClr val="3399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dirty="0">
            <a:latin typeface="Roboto" panose="02000000000000000000" pitchFamily="2" charset="0"/>
            <a:ea typeface="Roboto" panose="02000000000000000000" pitchFamily="2" charset="0"/>
            <a:cs typeface="Roboto" panose="02000000000000000000" pitchFamily="2" charset="0"/>
          </a:endParaRPr>
        </a:p>
        <a:p>
          <a:r>
            <a:rPr lang="el-GR" sz="2000" b="1" dirty="0">
              <a:latin typeface="Roboto" panose="02000000000000000000" pitchFamily="2" charset="0"/>
              <a:ea typeface="Roboto" panose="02000000000000000000" pitchFamily="2" charset="0"/>
              <a:cs typeface="Roboto" panose="02000000000000000000" pitchFamily="2" charset="0"/>
            </a:rPr>
            <a:t>Προσωπικού</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4FC1DF71-BA8E-44E9-BB68-A2C81A6257A6}" type="par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FB229BD-1E91-49EC-ACFC-1C90ADB3A784}" type="sib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7F77FFBC-9E56-4551-A88C-730243D650BE}">
      <dgm:prSet phldrT="[Text]" custT="1"/>
      <dgm:spPr>
        <a:solidFill>
          <a:schemeClr val="accent6">
            <a:alpha val="90000"/>
          </a:schemeClr>
        </a:solidFill>
      </dgm:spPr>
      <dgm:t>
        <a:bodyPr/>
        <a:lstStyle/>
        <a:p>
          <a:pPr marL="0" lvl="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gm:t>
    </dgm:pt>
    <dgm:pt modelId="{98163E5C-3034-4E29-92EA-C44E8CA3FB07}" type="par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838E7C7-82F3-4082-8869-CDCBE2824764}" type="sib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E0B2A3C-777E-4C6D-940D-6C1D0EE14443}">
      <dgm:prSet phldrT="[Text]" custT="1"/>
      <dgm:spPr>
        <a:solidFill>
          <a:srgbClr val="33CC33">
            <a:alpha val="89804"/>
          </a:srgbClr>
        </a:solidFill>
      </dgm:spPr>
      <dgm:t>
        <a:bodyPr/>
        <a:lstStyle/>
        <a:p>
          <a:pPr marL="0" lvl="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gm:t>
    </dgm:pt>
    <dgm:pt modelId="{B87BDA16-E21C-46FB-8B90-10B55B413EAD}" type="par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0D5421-F45E-45A2-ABCE-9E683FEF9596}" type="sib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C2A30C-ACFD-40C0-B365-85F66766ED41}" type="pres">
      <dgm:prSet presAssocID="{666344AE-B1E4-47BC-99B7-E3FAD45C06D1}" presName="diagram" presStyleCnt="0">
        <dgm:presLayoutVars>
          <dgm:chPref val="1"/>
          <dgm:dir/>
          <dgm:animOne val="branch"/>
          <dgm:animLvl val="lvl"/>
          <dgm:resizeHandles/>
        </dgm:presLayoutVars>
      </dgm:prSet>
      <dgm:spPr/>
    </dgm:pt>
    <dgm:pt modelId="{C620327B-F6E8-4141-89E1-3E7B078FA7B6}" type="pres">
      <dgm:prSet presAssocID="{C0DF62A7-F123-42A1-8C6C-12CE56808D78}" presName="root" presStyleCnt="0"/>
      <dgm:spPr/>
    </dgm:pt>
    <dgm:pt modelId="{BF61B5F8-1E18-4047-AAA5-9E2BE63E3538}" type="pres">
      <dgm:prSet presAssocID="{C0DF62A7-F123-42A1-8C6C-12CE56808D78}" presName="rootComposite" presStyleCnt="0"/>
      <dgm:spPr/>
    </dgm:pt>
    <dgm:pt modelId="{893FBFEF-6906-4695-8344-B47CFF8FFDDE}" type="pres">
      <dgm:prSet presAssocID="{C0DF62A7-F123-42A1-8C6C-12CE56808D78}" presName="rootText" presStyleLbl="node1" presStyleIdx="0" presStyleCnt="2" custScaleX="111286" custScaleY="108626"/>
      <dgm:spPr/>
    </dgm:pt>
    <dgm:pt modelId="{2608F9CD-8AEE-4AE9-8971-ED9F05A4C405}" type="pres">
      <dgm:prSet presAssocID="{C0DF62A7-F123-42A1-8C6C-12CE56808D78}" presName="rootConnector" presStyleLbl="node1" presStyleIdx="0" presStyleCnt="2"/>
      <dgm:spPr/>
    </dgm:pt>
    <dgm:pt modelId="{90856184-565D-44E7-8210-74CE0B32EDD7}" type="pres">
      <dgm:prSet presAssocID="{C0DF62A7-F123-42A1-8C6C-12CE56808D78}" presName="childShape" presStyleCnt="0"/>
      <dgm:spPr/>
    </dgm:pt>
    <dgm:pt modelId="{E7CB7EE3-E83B-46DD-B971-B3007E945732}" type="pres">
      <dgm:prSet presAssocID="{2C198889-4A29-4C95-8CD5-2A710818E5F4}" presName="Name13" presStyleLbl="parChTrans1D2" presStyleIdx="0" presStyleCnt="4"/>
      <dgm:spPr/>
    </dgm:pt>
    <dgm:pt modelId="{16A45E72-2FD7-46CB-AE7F-3004E8420C2F}" type="pres">
      <dgm:prSet presAssocID="{42E2BAED-BAC0-4F60-862D-DF6CD9E454C8}" presName="childText" presStyleLbl="bgAcc1" presStyleIdx="0" presStyleCnt="4" custScaleX="161857" custScaleY="103060">
        <dgm:presLayoutVars>
          <dgm:bulletEnabled val="1"/>
        </dgm:presLayoutVars>
      </dgm:prSet>
      <dgm:spPr/>
    </dgm:pt>
    <dgm:pt modelId="{088AF857-45A7-4B33-B707-698B47EE0A68}" type="pres">
      <dgm:prSet presAssocID="{B3CF9839-F76B-4754-ABE8-A2454115A587}" presName="Name13" presStyleLbl="parChTrans1D2" presStyleIdx="1" presStyleCnt="4"/>
      <dgm:spPr/>
    </dgm:pt>
    <dgm:pt modelId="{70042911-91F5-492B-AB3B-5404FAB555EF}" type="pres">
      <dgm:prSet presAssocID="{0593D542-A8F7-4162-A7BF-3CECA331E04B}" presName="childText" presStyleLbl="bgAcc1" presStyleIdx="1" presStyleCnt="4" custScaleX="165529" custScaleY="121461">
        <dgm:presLayoutVars>
          <dgm:bulletEnabled val="1"/>
        </dgm:presLayoutVars>
      </dgm:prSet>
      <dgm:spPr/>
    </dgm:pt>
    <dgm:pt modelId="{7A79808A-9E5E-42B5-9226-30413E1AD159}" type="pres">
      <dgm:prSet presAssocID="{F8B456C2-E42E-4E14-8A73-EBB687A94235}" presName="root" presStyleCnt="0"/>
      <dgm:spPr/>
    </dgm:pt>
    <dgm:pt modelId="{120AE646-67A3-481C-8CCA-221B8F7FDF73}" type="pres">
      <dgm:prSet presAssocID="{F8B456C2-E42E-4E14-8A73-EBB687A94235}" presName="rootComposite" presStyleCnt="0"/>
      <dgm:spPr/>
    </dgm:pt>
    <dgm:pt modelId="{C6CB59D8-7EA2-4CCC-9D3A-3C356D8B8EF4}" type="pres">
      <dgm:prSet presAssocID="{F8B456C2-E42E-4E14-8A73-EBB687A94235}" presName="rootText" presStyleLbl="node1" presStyleIdx="1" presStyleCnt="2" custScaleX="108083" custScaleY="109328"/>
      <dgm:spPr/>
    </dgm:pt>
    <dgm:pt modelId="{5C99642C-1D88-42E9-9A4B-F038773881A5}" type="pres">
      <dgm:prSet presAssocID="{F8B456C2-E42E-4E14-8A73-EBB687A94235}" presName="rootConnector" presStyleLbl="node1" presStyleIdx="1" presStyleCnt="2"/>
      <dgm:spPr/>
    </dgm:pt>
    <dgm:pt modelId="{2F6B3BBB-16D6-4635-BEF7-3A9E6A7A29BE}" type="pres">
      <dgm:prSet presAssocID="{F8B456C2-E42E-4E14-8A73-EBB687A94235}" presName="childShape" presStyleCnt="0"/>
      <dgm:spPr/>
    </dgm:pt>
    <dgm:pt modelId="{D02D81B6-63FA-4161-897E-B0B0912D2E16}" type="pres">
      <dgm:prSet presAssocID="{98163E5C-3034-4E29-92EA-C44E8CA3FB07}" presName="Name13" presStyleLbl="parChTrans1D2" presStyleIdx="2" presStyleCnt="4"/>
      <dgm:spPr/>
    </dgm:pt>
    <dgm:pt modelId="{BCD8A068-18B6-4496-8E32-47E7B630FB07}" type="pres">
      <dgm:prSet presAssocID="{7F77FFBC-9E56-4551-A88C-730243D650BE}" presName="childText" presStyleLbl="bgAcc1" presStyleIdx="2" presStyleCnt="4" custScaleX="170358" custScaleY="138242" custLinFactNeighborY="2698">
        <dgm:presLayoutVars>
          <dgm:bulletEnabled val="1"/>
        </dgm:presLayoutVars>
      </dgm:prSet>
      <dgm:spPr/>
    </dgm:pt>
    <dgm:pt modelId="{DC082BEF-6861-4EDF-A238-5D6E1638A445}" type="pres">
      <dgm:prSet presAssocID="{B87BDA16-E21C-46FB-8B90-10B55B413EAD}" presName="Name13" presStyleLbl="parChTrans1D2" presStyleIdx="3" presStyleCnt="4"/>
      <dgm:spPr/>
    </dgm:pt>
    <dgm:pt modelId="{120375CA-11EE-4B0C-A59E-10F54D0B219A}" type="pres">
      <dgm:prSet presAssocID="{BE0B2A3C-777E-4C6D-940D-6C1D0EE14443}" presName="childText" presStyleLbl="bgAcc1" presStyleIdx="3" presStyleCnt="4" custScaleX="171826" custScaleY="102988">
        <dgm:presLayoutVars>
          <dgm:bulletEnabled val="1"/>
        </dgm:presLayoutVars>
      </dgm:prSet>
      <dgm:spPr/>
    </dgm:pt>
  </dgm:ptLst>
  <dgm:cxnLst>
    <dgm:cxn modelId="{BD315315-7AE8-4E5F-94E9-B531F364AB3B}" type="presOf" srcId="{666344AE-B1E4-47BC-99B7-E3FAD45C06D1}" destId="{A8C2A30C-ACFD-40C0-B365-85F66766ED41}" srcOrd="0" destOrd="0" presId="urn:microsoft.com/office/officeart/2005/8/layout/hierarchy3"/>
    <dgm:cxn modelId="{277DDB27-CF12-4EE1-B016-C7CF3E7E4166}" type="presOf" srcId="{B87BDA16-E21C-46FB-8B90-10B55B413EAD}" destId="{DC082BEF-6861-4EDF-A238-5D6E1638A445}" srcOrd="0" destOrd="0" presId="urn:microsoft.com/office/officeart/2005/8/layout/hierarchy3"/>
    <dgm:cxn modelId="{DD682830-7656-4226-9788-F22E1638ABB5}" type="presOf" srcId="{2C198889-4A29-4C95-8CD5-2A710818E5F4}" destId="{E7CB7EE3-E83B-46DD-B971-B3007E945732}" srcOrd="0" destOrd="0" presId="urn:microsoft.com/office/officeart/2005/8/layout/hierarchy3"/>
    <dgm:cxn modelId="{F4EA595B-D658-4675-9DD3-116DF5261074}" srcId="{F8B456C2-E42E-4E14-8A73-EBB687A94235}" destId="{BE0B2A3C-777E-4C6D-940D-6C1D0EE14443}" srcOrd="1" destOrd="0" parTransId="{B87BDA16-E21C-46FB-8B90-10B55B413EAD}" sibTransId="{A80D5421-F45E-45A2-ABCE-9E683FEF9596}"/>
    <dgm:cxn modelId="{8C30E642-E44D-43BD-814E-2A4C4EBA1B69}" type="presOf" srcId="{7F77FFBC-9E56-4551-A88C-730243D650BE}" destId="{BCD8A068-18B6-4496-8E32-47E7B630FB07}" srcOrd="0" destOrd="0" presId="urn:microsoft.com/office/officeart/2005/8/layout/hierarchy3"/>
    <dgm:cxn modelId="{35AF6290-1A6A-4A82-B6C5-2650FB16A1D4}" type="presOf" srcId="{F8B456C2-E42E-4E14-8A73-EBB687A94235}" destId="{C6CB59D8-7EA2-4CCC-9D3A-3C356D8B8EF4}" srcOrd="0" destOrd="0" presId="urn:microsoft.com/office/officeart/2005/8/layout/hierarchy3"/>
    <dgm:cxn modelId="{1CD95694-5E64-47EB-A9DA-B4B5CF74A1BD}" type="presOf" srcId="{BE0B2A3C-777E-4C6D-940D-6C1D0EE14443}" destId="{120375CA-11EE-4B0C-A59E-10F54D0B219A}" srcOrd="0" destOrd="0" presId="urn:microsoft.com/office/officeart/2005/8/layout/hierarchy3"/>
    <dgm:cxn modelId="{40734799-280D-445A-BB3C-116EAD51F4B1}" type="presOf" srcId="{B3CF9839-F76B-4754-ABE8-A2454115A587}" destId="{088AF857-45A7-4B33-B707-698B47EE0A68}" srcOrd="0" destOrd="0" presId="urn:microsoft.com/office/officeart/2005/8/layout/hierarchy3"/>
    <dgm:cxn modelId="{B491BB99-B05A-4267-A713-09C6FB1EEBD3}" srcId="{666344AE-B1E4-47BC-99B7-E3FAD45C06D1}" destId="{C0DF62A7-F123-42A1-8C6C-12CE56808D78}" srcOrd="0" destOrd="0" parTransId="{3CF49CE9-CAF1-4226-B436-F3C6A7FB080F}" sibTransId="{A91EE1D5-A9F4-4392-8B65-7994E6297B29}"/>
    <dgm:cxn modelId="{D5D907A3-2834-4581-8122-C204BEF5C610}" type="presOf" srcId="{98163E5C-3034-4E29-92EA-C44E8CA3FB07}" destId="{D02D81B6-63FA-4161-897E-B0B0912D2E16}" srcOrd="0" destOrd="0" presId="urn:microsoft.com/office/officeart/2005/8/layout/hierarchy3"/>
    <dgm:cxn modelId="{D8C65EA9-20D8-4863-8E5A-66BEE4B7F87C}" type="presOf" srcId="{C0DF62A7-F123-42A1-8C6C-12CE56808D78}" destId="{2608F9CD-8AEE-4AE9-8971-ED9F05A4C405}" srcOrd="1" destOrd="0" presId="urn:microsoft.com/office/officeart/2005/8/layout/hierarchy3"/>
    <dgm:cxn modelId="{BAE196B4-361F-48CC-B626-7E863F63E8B5}" srcId="{C0DF62A7-F123-42A1-8C6C-12CE56808D78}" destId="{42E2BAED-BAC0-4F60-862D-DF6CD9E454C8}" srcOrd="0" destOrd="0" parTransId="{2C198889-4A29-4C95-8CD5-2A710818E5F4}" sibTransId="{EB9BF59F-230F-41C6-A3C6-0384A5BAB061}"/>
    <dgm:cxn modelId="{5FFA93BB-0C11-424A-A4D3-0F6407FBF92E}" type="presOf" srcId="{42E2BAED-BAC0-4F60-862D-DF6CD9E454C8}" destId="{16A45E72-2FD7-46CB-AE7F-3004E8420C2F}" srcOrd="0" destOrd="0" presId="urn:microsoft.com/office/officeart/2005/8/layout/hierarchy3"/>
    <dgm:cxn modelId="{3FDC3DC3-99A3-4786-9620-8288950B2040}" srcId="{666344AE-B1E4-47BC-99B7-E3FAD45C06D1}" destId="{F8B456C2-E42E-4E14-8A73-EBB687A94235}" srcOrd="1" destOrd="0" parTransId="{4FC1DF71-BA8E-44E9-BB68-A2C81A6257A6}" sibTransId="{1FB229BD-1E91-49EC-ACFC-1C90ADB3A784}"/>
    <dgm:cxn modelId="{928519D4-1B83-456C-90DF-6715E4031E1F}" srcId="{F8B456C2-E42E-4E14-8A73-EBB687A94235}" destId="{7F77FFBC-9E56-4551-A88C-730243D650BE}" srcOrd="0" destOrd="0" parTransId="{98163E5C-3034-4E29-92EA-C44E8CA3FB07}" sibTransId="{4838E7C7-82F3-4082-8869-CDCBE2824764}"/>
    <dgm:cxn modelId="{66837EE3-705C-48C2-B200-D8DE1745F903}" srcId="{C0DF62A7-F123-42A1-8C6C-12CE56808D78}" destId="{0593D542-A8F7-4162-A7BF-3CECA331E04B}" srcOrd="1" destOrd="0" parTransId="{B3CF9839-F76B-4754-ABE8-A2454115A587}" sibTransId="{521B541D-587E-4DC0-9375-80855BACC193}"/>
    <dgm:cxn modelId="{A2CB25ED-829B-4074-9BE0-C93E78B10930}" type="presOf" srcId="{C0DF62A7-F123-42A1-8C6C-12CE56808D78}" destId="{893FBFEF-6906-4695-8344-B47CFF8FFDDE}" srcOrd="0" destOrd="0" presId="urn:microsoft.com/office/officeart/2005/8/layout/hierarchy3"/>
    <dgm:cxn modelId="{AA36C2EF-CEEE-4FC0-A0DC-BCED6693D310}" type="presOf" srcId="{F8B456C2-E42E-4E14-8A73-EBB687A94235}" destId="{5C99642C-1D88-42E9-9A4B-F038773881A5}" srcOrd="1" destOrd="0" presId="urn:microsoft.com/office/officeart/2005/8/layout/hierarchy3"/>
    <dgm:cxn modelId="{B450DDEF-CCAB-4D1B-AA21-E227F16F0EDC}" type="presOf" srcId="{0593D542-A8F7-4162-A7BF-3CECA331E04B}" destId="{70042911-91F5-492B-AB3B-5404FAB555EF}" srcOrd="0" destOrd="0" presId="urn:microsoft.com/office/officeart/2005/8/layout/hierarchy3"/>
    <dgm:cxn modelId="{F6CC9D1F-8D07-4606-AEF6-52F4CE523177}" type="presParOf" srcId="{A8C2A30C-ACFD-40C0-B365-85F66766ED41}" destId="{C620327B-F6E8-4141-89E1-3E7B078FA7B6}" srcOrd="0" destOrd="0" presId="urn:microsoft.com/office/officeart/2005/8/layout/hierarchy3"/>
    <dgm:cxn modelId="{04A0E8C4-76E2-49B8-8D66-A76241C41151}" type="presParOf" srcId="{C620327B-F6E8-4141-89E1-3E7B078FA7B6}" destId="{BF61B5F8-1E18-4047-AAA5-9E2BE63E3538}" srcOrd="0" destOrd="0" presId="urn:microsoft.com/office/officeart/2005/8/layout/hierarchy3"/>
    <dgm:cxn modelId="{7AD116DF-D78F-4F17-927A-E479270F587E}" type="presParOf" srcId="{BF61B5F8-1E18-4047-AAA5-9E2BE63E3538}" destId="{893FBFEF-6906-4695-8344-B47CFF8FFDDE}" srcOrd="0" destOrd="0" presId="urn:microsoft.com/office/officeart/2005/8/layout/hierarchy3"/>
    <dgm:cxn modelId="{E191D5FC-7EEA-4D67-ADEC-921E520EB544}" type="presParOf" srcId="{BF61B5F8-1E18-4047-AAA5-9E2BE63E3538}" destId="{2608F9CD-8AEE-4AE9-8971-ED9F05A4C405}" srcOrd="1" destOrd="0" presId="urn:microsoft.com/office/officeart/2005/8/layout/hierarchy3"/>
    <dgm:cxn modelId="{F3CA0A97-4203-4F93-B6BD-2606E77BE3D1}" type="presParOf" srcId="{C620327B-F6E8-4141-89E1-3E7B078FA7B6}" destId="{90856184-565D-44E7-8210-74CE0B32EDD7}" srcOrd="1" destOrd="0" presId="urn:microsoft.com/office/officeart/2005/8/layout/hierarchy3"/>
    <dgm:cxn modelId="{10218B8B-A0BA-40EA-90EF-5FF2712DCA5A}" type="presParOf" srcId="{90856184-565D-44E7-8210-74CE0B32EDD7}" destId="{E7CB7EE3-E83B-46DD-B971-B3007E945732}" srcOrd="0" destOrd="0" presId="urn:microsoft.com/office/officeart/2005/8/layout/hierarchy3"/>
    <dgm:cxn modelId="{B4A527FC-BB78-437E-9016-A9D41E478CFF}" type="presParOf" srcId="{90856184-565D-44E7-8210-74CE0B32EDD7}" destId="{16A45E72-2FD7-46CB-AE7F-3004E8420C2F}" srcOrd="1" destOrd="0" presId="urn:microsoft.com/office/officeart/2005/8/layout/hierarchy3"/>
    <dgm:cxn modelId="{2D2BBB22-41F3-46F6-AB53-EE1E4714144A}" type="presParOf" srcId="{90856184-565D-44E7-8210-74CE0B32EDD7}" destId="{088AF857-45A7-4B33-B707-698B47EE0A68}" srcOrd="2" destOrd="0" presId="urn:microsoft.com/office/officeart/2005/8/layout/hierarchy3"/>
    <dgm:cxn modelId="{B89E8A13-F8E2-4063-9977-4D57B23B170B}" type="presParOf" srcId="{90856184-565D-44E7-8210-74CE0B32EDD7}" destId="{70042911-91F5-492B-AB3B-5404FAB555EF}" srcOrd="3" destOrd="0" presId="urn:microsoft.com/office/officeart/2005/8/layout/hierarchy3"/>
    <dgm:cxn modelId="{016F00A2-DF92-4A99-BEC9-623523A84A52}" type="presParOf" srcId="{A8C2A30C-ACFD-40C0-B365-85F66766ED41}" destId="{7A79808A-9E5E-42B5-9226-30413E1AD159}" srcOrd="1" destOrd="0" presId="urn:microsoft.com/office/officeart/2005/8/layout/hierarchy3"/>
    <dgm:cxn modelId="{180032A8-4DE5-4FF6-8E1E-9945BBCA2D13}" type="presParOf" srcId="{7A79808A-9E5E-42B5-9226-30413E1AD159}" destId="{120AE646-67A3-481C-8CCA-221B8F7FDF73}" srcOrd="0" destOrd="0" presId="urn:microsoft.com/office/officeart/2005/8/layout/hierarchy3"/>
    <dgm:cxn modelId="{9413C8B0-2A3E-4F8C-900E-66BB6AC176C3}" type="presParOf" srcId="{120AE646-67A3-481C-8CCA-221B8F7FDF73}" destId="{C6CB59D8-7EA2-4CCC-9D3A-3C356D8B8EF4}" srcOrd="0" destOrd="0" presId="urn:microsoft.com/office/officeart/2005/8/layout/hierarchy3"/>
    <dgm:cxn modelId="{06E50730-88BA-4DBE-8298-1564412F861B}" type="presParOf" srcId="{120AE646-67A3-481C-8CCA-221B8F7FDF73}" destId="{5C99642C-1D88-42E9-9A4B-F038773881A5}" srcOrd="1" destOrd="0" presId="urn:microsoft.com/office/officeart/2005/8/layout/hierarchy3"/>
    <dgm:cxn modelId="{029FBF8D-83C9-4C06-B79D-80E8B659A60F}" type="presParOf" srcId="{7A79808A-9E5E-42B5-9226-30413E1AD159}" destId="{2F6B3BBB-16D6-4635-BEF7-3A9E6A7A29BE}" srcOrd="1" destOrd="0" presId="urn:microsoft.com/office/officeart/2005/8/layout/hierarchy3"/>
    <dgm:cxn modelId="{6F9B3545-9FDF-403A-9187-7857A506D918}" type="presParOf" srcId="{2F6B3BBB-16D6-4635-BEF7-3A9E6A7A29BE}" destId="{D02D81B6-63FA-4161-897E-B0B0912D2E16}" srcOrd="0" destOrd="0" presId="urn:microsoft.com/office/officeart/2005/8/layout/hierarchy3"/>
    <dgm:cxn modelId="{0E84D799-C9DA-4FA6-ACBD-4822F0725E63}" type="presParOf" srcId="{2F6B3BBB-16D6-4635-BEF7-3A9E6A7A29BE}" destId="{BCD8A068-18B6-4496-8E32-47E7B630FB07}" srcOrd="1" destOrd="0" presId="urn:microsoft.com/office/officeart/2005/8/layout/hierarchy3"/>
    <dgm:cxn modelId="{25B361F6-25A3-4B08-9267-82D50C3DED27}" type="presParOf" srcId="{2F6B3BBB-16D6-4635-BEF7-3A9E6A7A29BE}" destId="{DC082BEF-6861-4EDF-A238-5D6E1638A445}" srcOrd="2" destOrd="0" presId="urn:microsoft.com/office/officeart/2005/8/layout/hierarchy3"/>
    <dgm:cxn modelId="{F4182882-C956-435F-B4ED-B4E04EB4E600}" type="presParOf" srcId="{2F6B3BBB-16D6-4635-BEF7-3A9E6A7A29BE}" destId="{120375CA-11EE-4B0C-A59E-10F54D0B219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rgbClr val="FFFF00"/>
        </a:solidFill>
      </dgm:spPr>
      <dgm:t>
        <a:bodyPr/>
        <a:lstStyle/>
        <a:p>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Travel Support</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 (</a:t>
          </a:r>
          <a:r>
            <a:rPr lang="el-GR" sz="1200" b="1"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Base Individual Support (</a:t>
          </a:r>
          <a:r>
            <a:rPr lang="el-GR" sz="1200" b="1"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dirty="0">
              <a:latin typeface="Roboto" panose="02000000000000000000" pitchFamily="2" charset="0"/>
              <a:ea typeface="Roboto" panose="02000000000000000000" pitchFamily="2" charset="0"/>
              <a:cs typeface="Roboto" panose="02000000000000000000" pitchFamily="2" charset="0"/>
            </a:rPr>
            <a:t>)</a:t>
          </a:r>
          <a:endParaRPr lang="en-GB" sz="1200" dirty="0">
            <a:latin typeface="Roboto" panose="02000000000000000000" pitchFamily="2" charset="0"/>
            <a:ea typeface="Roboto" panose="02000000000000000000" pitchFamily="2" charset="0"/>
            <a:cs typeface="Roboto" panose="02000000000000000000" pitchFamily="2" charset="0"/>
          </a:endParaRPr>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dirty="0">
            <a:latin typeface="Roboto" panose="02000000000000000000" pitchFamily="2" charset="0"/>
            <a:ea typeface="Roboto" panose="02000000000000000000" pitchFamily="2" charset="0"/>
            <a:cs typeface="Roboto" panose="02000000000000000000" pitchFamily="2" charset="0"/>
          </a:endParaRPr>
        </a:p>
        <a:p>
          <a:r>
            <a:rPr lang="el-GR" sz="1200" b="1"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(125 </a:t>
          </a:r>
          <a:r>
            <a:rPr lang="el-GR" sz="1200" b="1" dirty="0">
              <a:latin typeface="Roboto" panose="02000000000000000000" pitchFamily="2" charset="0"/>
              <a:ea typeface="Roboto" panose="02000000000000000000" pitchFamily="2" charset="0"/>
              <a:cs typeface="Roboto" panose="02000000000000000000" pitchFamily="2" charset="0"/>
            </a:rPr>
            <a:t>Ευρώ)</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a:t>
          </a:r>
          <a:r>
            <a:rPr lang="el-GR" sz="1200" b="1"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a:t>
          </a:r>
          <a:r>
            <a:rPr lang="en-GB" sz="1200" b="1" dirty="0">
              <a:latin typeface="Roboto" panose="02000000000000000000" pitchFamily="2" charset="0"/>
              <a:ea typeface="Roboto" panose="02000000000000000000" pitchFamily="2" charset="0"/>
              <a:cs typeface="Roboto" panose="02000000000000000000" pitchFamily="2" charset="0"/>
            </a:rPr>
            <a:t>traineeships</a:t>
          </a:r>
        </a:p>
        <a:p>
          <a:r>
            <a:rPr lang="en-GB" sz="1200" b="1" dirty="0">
              <a:latin typeface="Roboto" panose="02000000000000000000" pitchFamily="2" charset="0"/>
              <a:ea typeface="Roboto" panose="02000000000000000000" pitchFamily="2" charset="0"/>
              <a:cs typeface="Roboto" panose="02000000000000000000" pitchFamily="2" charset="0"/>
            </a:rPr>
            <a:t>(150 </a:t>
          </a:r>
          <a:r>
            <a:rPr lang="el-GR" sz="1200" b="1" dirty="0">
              <a:latin typeface="Roboto" panose="02000000000000000000" pitchFamily="2" charset="0"/>
              <a:ea typeface="Roboto" panose="02000000000000000000" pitchFamily="2" charset="0"/>
              <a:cs typeface="Roboto" panose="02000000000000000000" pitchFamily="2" charset="0"/>
            </a:rPr>
            <a:t>Ευρώ, ανά μήνα)</a:t>
          </a:r>
          <a:r>
            <a:rPr lang="en-GB" sz="1200" b="1" dirty="0">
              <a:latin typeface="Roboto" panose="02000000000000000000" pitchFamily="2" charset="0"/>
              <a:ea typeface="Roboto" panose="02000000000000000000" pitchFamily="2" charset="0"/>
              <a:cs typeface="Roboto" panose="02000000000000000000" pitchFamily="2" charset="0"/>
            </a:rPr>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ScaleY="125423"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l-GR" dirty="0"/>
            <a:t>Λειτουργός Δράσης</a:t>
          </a:r>
          <a:endParaRPr lang="en-GB" dirty="0"/>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92D050"/>
        </a:solidFill>
      </dgm:spPr>
      <dgm:t>
        <a:bodyPr/>
        <a:lstStyle/>
        <a:p>
          <a:r>
            <a:rPr lang="el-GR" dirty="0">
              <a:solidFill>
                <a:schemeClr val="tx1"/>
              </a:solidFill>
            </a:rPr>
            <a:t>Σοφία Αρναούτη</a:t>
          </a:r>
          <a:endParaRPr lang="en-GB" dirty="0">
            <a:solidFill>
              <a:schemeClr val="tx1"/>
            </a:solidFill>
          </a:endParaRP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l-GR" dirty="0"/>
            <a:t>Συντονίστρια Δράσης</a:t>
          </a:r>
          <a:endParaRPr lang="en-GB" dirty="0"/>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l-GR" dirty="0">
              <a:solidFill>
                <a:schemeClr val="tx1"/>
              </a:solidFill>
            </a:rPr>
            <a:t>Στέλλα Λεωνίδου</a:t>
          </a:r>
          <a:endParaRPr lang="en-GB" dirty="0">
            <a:solidFill>
              <a:schemeClr val="tx1"/>
            </a:solidFill>
          </a:endParaRP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92D050"/>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a:t>
          </a:r>
          <a:r>
            <a:rPr lang="el-GR" dirty="0">
              <a:solidFill>
                <a:schemeClr val="tx1"/>
              </a:solidFill>
            </a:rPr>
            <a:t>98</a:t>
          </a:r>
          <a:endParaRPr lang="en-GB" dirty="0">
            <a:solidFill>
              <a:schemeClr val="tx1"/>
            </a:solidFill>
          </a:endParaRP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90E399BF-50C7-40B1-8E20-730CCE30A142}">
      <dgm:prSet phldrT="[Text]"/>
      <dgm:spPr>
        <a:solidFill>
          <a:srgbClr val="50A2BC"/>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4FA75D77-36F6-4936-8A44-6B813ECB1161}">
      <dgm:prSet phldrT="[Text]"/>
      <dgm:spPr>
        <a:solidFill>
          <a:srgbClr val="50A2BC"/>
        </a:solidFill>
      </dgm:spPr>
      <dgm:t>
        <a:bodyPr/>
        <a:lstStyle/>
        <a:p>
          <a:r>
            <a:rPr lang="en-GB" dirty="0">
              <a:solidFill>
                <a:schemeClr val="tx1"/>
              </a:solidFill>
            </a:rPr>
            <a:t>Email</a:t>
          </a:r>
          <a:r>
            <a:rPr lang="en-US" dirty="0">
              <a:solidFill>
                <a:schemeClr val="tx1"/>
              </a:solidFill>
            </a:rPr>
            <a:t>: </a:t>
          </a:r>
          <a:r>
            <a:rPr lang="en-GB" dirty="0">
              <a:hlinkClick xmlns:r="http://schemas.openxmlformats.org/officeDocument/2006/relationships" r:id="rId1"/>
            </a:rPr>
            <a:t>sleonidou@idep.org.cy</a:t>
          </a:r>
          <a:endParaRPr lang="en-GB" dirty="0">
            <a:solidFill>
              <a:schemeClr val="tx1"/>
            </a:solidFill>
          </a:endParaRPr>
        </a:p>
      </dgm:t>
    </dgm:pt>
    <dgm:pt modelId="{6E2C482E-C052-4D34-8DD1-08042ED59C49}" type="parTrans" cxnId="{47E107A7-7A0B-40B4-BE27-D3D24CA134DD}">
      <dgm:prSet/>
      <dgm:spPr/>
      <dgm:t>
        <a:bodyPr/>
        <a:lstStyle/>
        <a:p>
          <a:endParaRPr lang="en-US"/>
        </a:p>
      </dgm:t>
    </dgm:pt>
    <dgm:pt modelId="{DA625164-A8A3-4C24-9EE1-D7439E31C1E1}" type="sibTrans" cxnId="{47E107A7-7A0B-40B4-BE27-D3D24CA134DD}">
      <dgm:prSet/>
      <dgm:spPr/>
      <dgm:t>
        <a:bodyPr/>
        <a:lstStyle/>
        <a:p>
          <a:endParaRPr lang="en-US"/>
        </a:p>
      </dgm:t>
    </dgm:pt>
    <dgm:pt modelId="{02C19849-8A99-4857-9A38-0B88CA1416FD}">
      <dgm:prSet phldrT="[Text]"/>
      <dgm:spPr>
        <a:solidFill>
          <a:srgbClr val="92D050"/>
        </a:solidFill>
      </dgm:spPr>
      <dgm:t>
        <a:bodyPr/>
        <a:lstStyle/>
        <a:p>
          <a:r>
            <a:rPr lang="en-GB" dirty="0">
              <a:solidFill>
                <a:schemeClr val="tx1"/>
              </a:solidFill>
            </a:rPr>
            <a:t>Email</a:t>
          </a:r>
          <a:r>
            <a:rPr lang="en-US" dirty="0">
              <a:solidFill>
                <a:schemeClr val="tx1"/>
              </a:solidFill>
            </a:rPr>
            <a:t>: </a:t>
          </a:r>
          <a:r>
            <a:rPr lang="en-US" dirty="0" err="1">
              <a:hlinkClick xmlns:r="http://schemas.openxmlformats.org/officeDocument/2006/relationships" r:id="rId2"/>
            </a:rPr>
            <a:t>sarnaouti</a:t>
          </a:r>
          <a:r>
            <a:rPr lang="en-US" dirty="0">
              <a:hlinkClick xmlns:r="http://schemas.openxmlformats.org/officeDocument/2006/relationships" r:id="rId2"/>
            </a:rPr>
            <a:t>@</a:t>
          </a:r>
          <a:r>
            <a:rPr lang="en-GB" dirty="0">
              <a:hlinkClick xmlns:r="http://schemas.openxmlformats.org/officeDocument/2006/relationships" r:id="rId2"/>
            </a:rPr>
            <a:t>idep.org.cy</a:t>
          </a:r>
          <a:endParaRPr lang="en-GB" dirty="0">
            <a:solidFill>
              <a:schemeClr val="tx1"/>
            </a:solidFill>
          </a:endParaRPr>
        </a:p>
      </dgm:t>
    </dgm:pt>
    <dgm:pt modelId="{BF4607BB-2977-49A4-AF05-C16E92B2F70E}" type="parTrans" cxnId="{FCB05CB3-EF97-4525-8FA7-01951A7BBA27}">
      <dgm:prSet/>
      <dgm:spPr/>
      <dgm:t>
        <a:bodyPr/>
        <a:lstStyle/>
        <a:p>
          <a:endParaRPr lang="en-US"/>
        </a:p>
      </dgm:t>
    </dgm:pt>
    <dgm:pt modelId="{5FD8A5BA-7B54-4048-AA12-14FE22145284}" type="sibTrans" cxnId="{FCB05CB3-EF97-4525-8FA7-01951A7BBA27}">
      <dgm:prSet/>
      <dgm:spPr/>
      <dgm:t>
        <a:bodyPr/>
        <a:lstStyle/>
        <a:p>
          <a:endParaRPr lang="en-US"/>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4BC36E4A-E7F0-4EB6-8D3A-557EA05253CD}" type="presOf" srcId="{4FA75D77-36F6-4936-8A44-6B813ECB1161}" destId="{EE02EA27-8B47-4885-BB5A-B272C48E85BE}" srcOrd="0" destOrd="1" presId="urn:diagrams.loki3.com/BracketList"/>
    <dgm:cxn modelId="{64B7034E-52F6-4FCF-8717-7415141B85E5}" type="presOf" srcId="{F59D519C-50E3-4E32-8817-5C4F5D2271DA}" destId="{2D4D6422-B824-428B-818E-E50F8F27A1CF}" srcOrd="0" destOrd="2" presId="urn:diagrams.loki3.com/BracketList"/>
    <dgm:cxn modelId="{5A50057E-70A6-40D6-8B36-3D64CBFF7972}" type="presOf" srcId="{02C19849-8A99-4857-9A38-0B88CA1416FD}" destId="{2D4D6422-B824-428B-818E-E50F8F27A1CF}" srcOrd="0" destOrd="1" presId="urn:diagrams.loki3.com/BracketList"/>
    <dgm:cxn modelId="{47E107A7-7A0B-40B4-BE27-D3D24CA134DD}" srcId="{DCE6B61A-34FA-479D-8ADB-9B2E3EFF574E}" destId="{4FA75D77-36F6-4936-8A44-6B813ECB1161}" srcOrd="1" destOrd="0" parTransId="{6E2C482E-C052-4D34-8DD1-08042ED59C49}" sibTransId="{DA625164-A8A3-4C24-9EE1-D7439E31C1E1}"/>
    <dgm:cxn modelId="{7927ACB1-F46C-4539-8F1A-3642625AB270}" type="presOf" srcId="{DCE6B61A-34FA-479D-8ADB-9B2E3EFF574E}" destId="{156F5878-F8AA-4C50-9949-B58410CC2BD1}" srcOrd="0" destOrd="0" presId="urn:diagrams.loki3.com/BracketList"/>
    <dgm:cxn modelId="{FCB05CB3-EF97-4525-8FA7-01951A7BBA27}" srcId="{DBC963A8-B4A0-4E2E-A4BA-2A42A798D1EB}" destId="{02C19849-8A99-4857-9A38-0B88CA1416FD}" srcOrd="1" destOrd="0" parTransId="{BF4607BB-2977-49A4-AF05-C16E92B2F70E}" sibTransId="{5FD8A5BA-7B54-4048-AA12-14FE22145284}"/>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ΔΡΑΣΤΗΡΙΟΤΗΤΕΣ ΚΑΙ ΧΡΗΜΑΤΟΔΟΤΗΣΗ</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260308" y="448658"/>
        <a:ext cx="2963916" cy="1778350"/>
      </dsp:txXfrm>
    </dsp:sp>
    <dsp:sp modelId="{17FC1A9C-5931-4AD5-99F6-8B1F61E799CD}">
      <dsp:nvSpPr>
        <dsp:cNvPr id="0" name=""/>
        <dsp:cNvSpPr/>
      </dsp:nvSpPr>
      <dsp:spPr>
        <a:xfrm>
          <a:off x="1662164" y="2375198"/>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4.ΓΕΝΙΚΑ ΘΕΜΑΤΑ ΔΙΑΧΕΙΡΙΣΗΣ ΣΧΕΔΙΟΥ ΚΑΙ ΕΛΕΓΧΟΙ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1662164" y="2375198"/>
        <a:ext cx="2963916" cy="1778350"/>
      </dsp:txXfrm>
    </dsp:sp>
    <dsp:sp modelId="{9999F19B-6C39-4E22-9DDB-63F01670396C}">
      <dsp:nvSpPr>
        <dsp:cNvPr id="0" name=""/>
        <dsp:cNvSpPr/>
      </dsp:nvSpPr>
      <dsp:spPr>
        <a:xfrm>
          <a:off x="6391597" y="465493"/>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3.ΤΡΟΠΟΠΟΙΗΣΕΙΣ ΣΥΜΦΩΝΙΩΝ ΕΠΙΧΟΡΗΓΗΣΗΣ</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391597" y="465493"/>
        <a:ext cx="2963916" cy="1778350"/>
      </dsp:txXfrm>
    </dsp:sp>
    <dsp:sp modelId="{1511AE1A-F2FC-4896-AD7E-7FA00F83B3F0}">
      <dsp:nvSpPr>
        <dsp:cNvPr id="0" name=""/>
        <dsp:cNvSpPr/>
      </dsp:nvSpPr>
      <dsp:spPr>
        <a:xfrm>
          <a:off x="5065897" y="2375210"/>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5.ΔΙΑΧΕΙΡΙΣΗ ΣΧΕΔΙΟΥ ΒΑΣΕΙ ΤΟΥ </a:t>
          </a:r>
          <a:r>
            <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5065897" y="2375210"/>
        <a:ext cx="2963916" cy="177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637765" y="460"/>
          <a:ext cx="2700930"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b="1" kern="1200" dirty="0">
            <a:latin typeface="Roboto" panose="02000000000000000000" pitchFamily="2" charset="0"/>
            <a:ea typeface="Roboto" panose="02000000000000000000" pitchFamily="2" charset="0"/>
            <a:cs typeface="Roboto" panose="02000000000000000000" pitchFamily="2" charset="0"/>
          </a:endParaRPr>
        </a:p>
        <a:p>
          <a:pPr marL="171450" lvl="1" indent="-171450" algn="l" defTabSz="711200">
            <a:lnSpc>
              <a:spcPct val="90000"/>
            </a:lnSpc>
            <a:spcBef>
              <a:spcPct val="0"/>
            </a:spcBef>
            <a:spcAft>
              <a:spcPct val="15000"/>
            </a:spcAft>
            <a:buChar char="•"/>
          </a:pPr>
          <a:r>
            <a:rPr lang="en-US" sz="1600" b="1" i="0" u="none" kern="1200" dirty="0">
              <a:latin typeface="Roboto" panose="02000000000000000000" pitchFamily="2" charset="0"/>
              <a:ea typeface="Roboto" panose="02000000000000000000" pitchFamily="2" charset="0"/>
              <a:cs typeface="Roboto" panose="02000000000000000000" pitchFamily="2" charset="0"/>
            </a:rPr>
            <a:t>93</a:t>
          </a:r>
          <a:r>
            <a:rPr lang="el-GR" sz="1600" b="1" i="0" u="none" kern="1200" dirty="0">
              <a:latin typeface="Roboto" panose="02000000000000000000" pitchFamily="2" charset="0"/>
              <a:ea typeface="Roboto" panose="02000000000000000000" pitchFamily="2" charset="0"/>
              <a:cs typeface="Roboto" panose="02000000000000000000" pitchFamily="2" charset="0"/>
            </a:rPr>
            <a:t> κινητικότητες                   </a:t>
          </a:r>
          <a:r>
            <a:rPr lang="en-GB" sz="1600" kern="1200" dirty="0">
              <a:latin typeface="Roboto" panose="02000000000000000000" pitchFamily="2" charset="0"/>
              <a:ea typeface="Roboto" panose="02000000000000000000" pitchFamily="2" charset="0"/>
              <a:cs typeface="Roboto" panose="02000000000000000000" pitchFamily="2" charset="0"/>
            </a:rPr>
            <a:t> </a:t>
          </a:r>
        </a:p>
      </dsp:txBody>
      <dsp:txXfrm>
        <a:off x="1637765" y="225141"/>
        <a:ext cx="2026889" cy="1348083"/>
      </dsp:txXfrm>
    </dsp:sp>
    <dsp:sp modelId="{83A59D04-1124-4906-8F63-A3F830FCFCBC}">
      <dsp:nvSpPr>
        <dsp:cNvPr id="0" name=""/>
        <dsp:cNvSpPr/>
      </dsp:nvSpPr>
      <dsp:spPr>
        <a:xfrm>
          <a:off x="1656" y="460"/>
          <a:ext cx="1636109" cy="1797444"/>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81524" y="80328"/>
        <a:ext cx="1476373" cy="1637708"/>
      </dsp:txXfrm>
    </dsp:sp>
    <dsp:sp modelId="{5C663C00-E25C-48CD-BD03-F3D5858AB6B4}">
      <dsp:nvSpPr>
        <dsp:cNvPr id="0" name=""/>
        <dsp:cNvSpPr/>
      </dsp:nvSpPr>
      <dsp:spPr>
        <a:xfrm>
          <a:off x="1699162" y="1977650"/>
          <a:ext cx="2639171"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Char char="•"/>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71450" lvl="1" indent="-171450" algn="l" defTabSz="711200">
            <a:lnSpc>
              <a:spcPct val="90000"/>
            </a:lnSpc>
            <a:spcBef>
              <a:spcPct val="0"/>
            </a:spcBef>
            <a:spcAft>
              <a:spcPct val="15000"/>
            </a:spcAft>
            <a:buChar char="•"/>
          </a:pPr>
          <a:r>
            <a:rPr lang="el-GR" sz="1600" b="1" kern="1200" dirty="0">
              <a:latin typeface="Roboto" panose="02000000000000000000" pitchFamily="2" charset="0"/>
              <a:ea typeface="Roboto" panose="02000000000000000000" pitchFamily="2" charset="0"/>
              <a:cs typeface="Roboto" panose="02000000000000000000" pitchFamily="2" charset="0"/>
            </a:rPr>
            <a:t>1</a:t>
          </a:r>
          <a:r>
            <a:rPr lang="en-US" sz="1600" b="1" kern="1200" dirty="0">
              <a:latin typeface="Roboto" panose="02000000000000000000" pitchFamily="2" charset="0"/>
              <a:ea typeface="Roboto" panose="02000000000000000000" pitchFamily="2" charset="0"/>
              <a:cs typeface="Roboto" panose="02000000000000000000" pitchFamily="2" charset="0"/>
            </a:rPr>
            <a:t>2</a:t>
          </a:r>
          <a:r>
            <a:rPr lang="el-GR" sz="1600" b="1" kern="1200" dirty="0">
              <a:latin typeface="Roboto" panose="02000000000000000000" pitchFamily="2" charset="0"/>
              <a:ea typeface="Roboto" panose="02000000000000000000" pitchFamily="2" charset="0"/>
              <a:cs typeface="Roboto" panose="02000000000000000000" pitchFamily="2" charset="0"/>
            </a:rPr>
            <a:t>0 κινητικότητες                 </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1699162" y="2202331"/>
        <a:ext cx="1965130" cy="1348083"/>
      </dsp:txXfrm>
    </dsp:sp>
    <dsp:sp modelId="{CD842A0E-7732-48D7-AD2A-C44E20D4C0E1}">
      <dsp:nvSpPr>
        <dsp:cNvPr id="0" name=""/>
        <dsp:cNvSpPr/>
      </dsp:nvSpPr>
      <dsp:spPr>
        <a:xfrm>
          <a:off x="2017" y="1977650"/>
          <a:ext cx="1697145" cy="179744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Εξερχόμενες Κινητικότητες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84865" y="2060498"/>
        <a:ext cx="1531449" cy="1631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FBFEF-6906-4695-8344-B47CFF8FFDDE}">
      <dsp:nvSpPr>
        <dsp:cNvPr id="0" name=""/>
        <dsp:cNvSpPr/>
      </dsp:nvSpPr>
      <dsp:spPr>
        <a:xfrm>
          <a:off x="825820" y="3929"/>
          <a:ext cx="2681469" cy="1308688"/>
        </a:xfrm>
        <a:prstGeom prst="roundRect">
          <a:avLst>
            <a:gd name="adj" fmla="val 10000"/>
          </a:avLst>
        </a:prstGeom>
        <a:solidFill>
          <a:schemeClr val="accent1"/>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864150" y="42259"/>
        <a:ext cx="2604809" cy="1232028"/>
      </dsp:txXfrm>
    </dsp:sp>
    <dsp:sp modelId="{E7CB7EE3-E83B-46DD-B971-B3007E945732}">
      <dsp:nvSpPr>
        <dsp:cNvPr id="0" name=""/>
        <dsp:cNvSpPr/>
      </dsp:nvSpPr>
      <dsp:spPr>
        <a:xfrm>
          <a:off x="1093967" y="1312618"/>
          <a:ext cx="268146" cy="922006"/>
        </a:xfrm>
        <a:custGeom>
          <a:avLst/>
          <a:gdLst/>
          <a:ahLst/>
          <a:cxnLst/>
          <a:rect l="0" t="0" r="0" b="0"/>
          <a:pathLst>
            <a:path>
              <a:moveTo>
                <a:pt x="0" y="0"/>
              </a:moveTo>
              <a:lnTo>
                <a:pt x="0" y="922006"/>
              </a:lnTo>
              <a:lnTo>
                <a:pt x="268146" y="922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5E72-2FD7-46CB-AE7F-3004E8420C2F}">
      <dsp:nvSpPr>
        <dsp:cNvPr id="0" name=""/>
        <dsp:cNvSpPr/>
      </dsp:nvSpPr>
      <dsp:spPr>
        <a:xfrm>
          <a:off x="1362114" y="1613809"/>
          <a:ext cx="3119994" cy="1241630"/>
        </a:xfrm>
        <a:prstGeom prst="roundRect">
          <a:avLst>
            <a:gd name="adj" fmla="val 10000"/>
          </a:avLst>
        </a:prstGeom>
        <a:solidFill>
          <a:srgbClr val="0099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sp:txBody>
      <dsp:txXfrm>
        <a:off x="1398480" y="1650175"/>
        <a:ext cx="3047262" cy="1168898"/>
      </dsp:txXfrm>
    </dsp:sp>
    <dsp:sp modelId="{088AF857-45A7-4B33-B707-698B47EE0A68}">
      <dsp:nvSpPr>
        <dsp:cNvPr id="0" name=""/>
        <dsp:cNvSpPr/>
      </dsp:nvSpPr>
      <dsp:spPr>
        <a:xfrm>
          <a:off x="1093967" y="1312618"/>
          <a:ext cx="268146" cy="2575673"/>
        </a:xfrm>
        <a:custGeom>
          <a:avLst/>
          <a:gdLst/>
          <a:ahLst/>
          <a:cxnLst/>
          <a:rect l="0" t="0" r="0" b="0"/>
          <a:pathLst>
            <a:path>
              <a:moveTo>
                <a:pt x="0" y="0"/>
              </a:moveTo>
              <a:lnTo>
                <a:pt x="0" y="2575673"/>
              </a:lnTo>
              <a:lnTo>
                <a:pt x="268146" y="2575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42911-91F5-492B-AB3B-5404FAB555EF}">
      <dsp:nvSpPr>
        <dsp:cNvPr id="0" name=""/>
        <dsp:cNvSpPr/>
      </dsp:nvSpPr>
      <dsp:spPr>
        <a:xfrm>
          <a:off x="1362114" y="3156631"/>
          <a:ext cx="3190777" cy="1463319"/>
        </a:xfrm>
        <a:prstGeom prst="roundRect">
          <a:avLst>
            <a:gd name="adj" fmla="val 10000"/>
          </a:avLst>
        </a:prstGeom>
        <a:solidFill>
          <a:srgbClr val="558ED5">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kern="1200" dirty="0">
            <a:latin typeface="Roboto" panose="02000000000000000000" pitchFamily="2" charset="0"/>
            <a:ea typeface="Roboto" panose="02000000000000000000" pitchFamily="2" charset="0"/>
            <a:cs typeface="Roboto" panose="02000000000000000000" pitchFamily="2" charset="0"/>
          </a:endParaRPr>
        </a:p>
      </dsp:txBody>
      <dsp:txXfrm>
        <a:off x="1404973" y="3199490"/>
        <a:ext cx="3105059" cy="1377601"/>
      </dsp:txXfrm>
    </dsp:sp>
    <dsp:sp modelId="{C6CB59D8-7EA2-4CCC-9D3A-3C356D8B8EF4}">
      <dsp:nvSpPr>
        <dsp:cNvPr id="0" name=""/>
        <dsp:cNvSpPr/>
      </dsp:nvSpPr>
      <dsp:spPr>
        <a:xfrm>
          <a:off x="4634415" y="3929"/>
          <a:ext cx="2604292" cy="1317145"/>
        </a:xfrm>
        <a:prstGeom prst="roundRect">
          <a:avLst>
            <a:gd name="adj" fmla="val 10000"/>
          </a:avLst>
        </a:prstGeom>
        <a:solidFill>
          <a:srgbClr val="339933"/>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4672993" y="42507"/>
        <a:ext cx="2527136" cy="1239989"/>
      </dsp:txXfrm>
    </dsp:sp>
    <dsp:sp modelId="{D02D81B6-63FA-4161-897E-B0B0912D2E16}">
      <dsp:nvSpPr>
        <dsp:cNvPr id="0" name=""/>
        <dsp:cNvSpPr/>
      </dsp:nvSpPr>
      <dsp:spPr>
        <a:xfrm>
          <a:off x="4894844" y="1321075"/>
          <a:ext cx="260429" cy="1166441"/>
        </a:xfrm>
        <a:custGeom>
          <a:avLst/>
          <a:gdLst/>
          <a:ahLst/>
          <a:cxnLst/>
          <a:rect l="0" t="0" r="0" b="0"/>
          <a:pathLst>
            <a:path>
              <a:moveTo>
                <a:pt x="0" y="0"/>
              </a:moveTo>
              <a:lnTo>
                <a:pt x="0" y="1166441"/>
              </a:lnTo>
              <a:lnTo>
                <a:pt x="260429" y="11664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8A068-18B6-4496-8E32-47E7B630FB07}">
      <dsp:nvSpPr>
        <dsp:cNvPr id="0" name=""/>
        <dsp:cNvSpPr/>
      </dsp:nvSpPr>
      <dsp:spPr>
        <a:xfrm>
          <a:off x="5155274" y="1654771"/>
          <a:ext cx="3283861" cy="1665491"/>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sp:txBody>
      <dsp:txXfrm>
        <a:off x="5204055" y="1703552"/>
        <a:ext cx="3186299" cy="1567929"/>
      </dsp:txXfrm>
    </dsp:sp>
    <dsp:sp modelId="{DC082BEF-6861-4EDF-A238-5D6E1638A445}">
      <dsp:nvSpPr>
        <dsp:cNvPr id="0" name=""/>
        <dsp:cNvSpPr/>
      </dsp:nvSpPr>
      <dsp:spPr>
        <a:xfrm>
          <a:off x="4894844" y="1321075"/>
          <a:ext cx="260429" cy="2888255"/>
        </a:xfrm>
        <a:custGeom>
          <a:avLst/>
          <a:gdLst/>
          <a:ahLst/>
          <a:cxnLst/>
          <a:rect l="0" t="0" r="0" b="0"/>
          <a:pathLst>
            <a:path>
              <a:moveTo>
                <a:pt x="0" y="0"/>
              </a:moveTo>
              <a:lnTo>
                <a:pt x="0" y="2888255"/>
              </a:lnTo>
              <a:lnTo>
                <a:pt x="260429" y="28882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375CA-11EE-4B0C-A59E-10F54D0B219A}">
      <dsp:nvSpPr>
        <dsp:cNvPr id="0" name=""/>
        <dsp:cNvSpPr/>
      </dsp:nvSpPr>
      <dsp:spPr>
        <a:xfrm>
          <a:off x="5155274" y="3588949"/>
          <a:ext cx="3312159" cy="1240763"/>
        </a:xfrm>
        <a:prstGeom prst="roundRect">
          <a:avLst>
            <a:gd name="adj" fmla="val 10000"/>
          </a:avLst>
        </a:prstGeom>
        <a:solidFill>
          <a:srgbClr val="33CC33">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sp:txBody>
      <dsp:txXfrm>
        <a:off x="5191615" y="3625290"/>
        <a:ext cx="3239477" cy="1168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055374" y="0"/>
          <a:ext cx="4645660" cy="4645660"/>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402896" y="441337"/>
          <a:ext cx="1999438" cy="1811807"/>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kern="1200"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491341" y="529782"/>
        <a:ext cx="1822548" cy="1634917"/>
      </dsp:txXfrm>
    </dsp:sp>
    <dsp:sp modelId="{F2E1F61A-134B-48CA-8569-5099CF4D2E25}">
      <dsp:nvSpPr>
        <dsp:cNvPr id="0" name=""/>
        <dsp:cNvSpPr/>
      </dsp:nvSpPr>
      <dsp:spPr>
        <a:xfrm>
          <a:off x="3447889" y="441337"/>
          <a:ext cx="1811807" cy="18118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536334" y="529782"/>
        <a:ext cx="1634917" cy="1634917"/>
      </dsp:txXfrm>
    </dsp:sp>
    <dsp:sp modelId="{9920944F-D1EC-4CE9-8151-90A93DA60298}">
      <dsp:nvSpPr>
        <dsp:cNvPr id="0" name=""/>
        <dsp:cNvSpPr/>
      </dsp:nvSpPr>
      <dsp:spPr>
        <a:xfrm>
          <a:off x="1035045" y="2392514"/>
          <a:ext cx="2735140" cy="18118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123490" y="2480959"/>
        <a:ext cx="2558250" cy="1634917"/>
      </dsp:txXfrm>
    </dsp:sp>
    <dsp:sp modelId="{AD360B07-2A6A-40C4-BA6D-FF67FC09E613}">
      <dsp:nvSpPr>
        <dsp:cNvPr id="0" name=""/>
        <dsp:cNvSpPr/>
      </dsp:nvSpPr>
      <dsp:spPr>
        <a:xfrm>
          <a:off x="3847809" y="2383836"/>
          <a:ext cx="1811807" cy="181180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936254" y="2472281"/>
        <a:ext cx="1634917" cy="1634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5950"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Travel Support</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 (</a:t>
          </a:r>
          <a:r>
            <a:rPr lang="el-GR" sz="1200" b="1" kern="1200"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37204" y="756546"/>
        <a:ext cx="1715992" cy="1004592"/>
      </dsp:txXfrm>
    </dsp:sp>
    <dsp:sp modelId="{CEB5A3A5-6C33-41AC-919A-12C1BA9AE7F0}">
      <dsp:nvSpPr>
        <dsp:cNvPr id="0" name=""/>
        <dsp:cNvSpPr/>
      </dsp:nvSpPr>
      <dsp:spPr>
        <a:xfrm flipH="1" flipV="1">
          <a:off x="1988749" y="1239801"/>
          <a:ext cx="281461"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00173" y="1247417"/>
        <a:ext cx="270037" cy="22849"/>
      </dsp:txXfrm>
    </dsp:sp>
    <dsp:sp modelId="{D2A1C39E-B988-4FCD-947D-2CD3E1F884AF}">
      <dsp:nvSpPr>
        <dsp:cNvPr id="0" name=""/>
        <dsp:cNvSpPr/>
      </dsp:nvSpPr>
      <dsp:spPr>
        <a:xfrm>
          <a:off x="2495851" y="725292"/>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Base Individual Support (</a:t>
          </a:r>
          <a:r>
            <a:rPr lang="el-GR" sz="1200" b="1" kern="1200"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kern="1200" dirty="0">
              <a:latin typeface="Roboto" panose="02000000000000000000" pitchFamily="2" charset="0"/>
              <a:ea typeface="Roboto" panose="02000000000000000000" pitchFamily="2" charset="0"/>
              <a:cs typeface="Roboto" panose="02000000000000000000" pitchFamily="2" charset="0"/>
            </a:rPr>
            <a:t>)</a:t>
          </a:r>
          <a:endParaRPr lang="en-GB" sz="1200" kern="1200" dirty="0">
            <a:latin typeface="Roboto" panose="02000000000000000000" pitchFamily="2" charset="0"/>
            <a:ea typeface="Roboto" panose="02000000000000000000" pitchFamily="2" charset="0"/>
            <a:cs typeface="Roboto" panose="02000000000000000000" pitchFamily="2" charset="0"/>
          </a:endParaRPr>
        </a:p>
      </dsp:txBody>
      <dsp:txXfrm>
        <a:off x="2527105" y="756546"/>
        <a:ext cx="1715992" cy="1004592"/>
      </dsp:txXfrm>
    </dsp:sp>
    <dsp:sp modelId="{18B44F94-F20E-409A-A4D9-2967D0369FF0}">
      <dsp:nvSpPr>
        <dsp:cNvPr id="0" name=""/>
        <dsp:cNvSpPr/>
      </dsp:nvSpPr>
      <dsp:spPr>
        <a:xfrm flipH="1" flipV="1">
          <a:off x="4457305" y="1239801"/>
          <a:ext cx="324150"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468729" y="1247417"/>
        <a:ext cx="312726" cy="22849"/>
      </dsp:txXfrm>
    </dsp:sp>
    <dsp:sp modelId="{48FC2A04-68FF-430C-AF17-45DCA70D9C5B}">
      <dsp:nvSpPr>
        <dsp:cNvPr id="0" name=""/>
        <dsp:cNvSpPr/>
      </dsp:nvSpPr>
      <dsp:spPr>
        <a:xfrm>
          <a:off x="4985752"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200" b="1" kern="1200"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756546"/>
        <a:ext cx="1715992" cy="1004592"/>
      </dsp:txXfrm>
    </dsp:sp>
    <dsp:sp modelId="{54B1D44F-1671-4713-9667-9B2880C4960F}">
      <dsp:nvSpPr>
        <dsp:cNvPr id="0" name=""/>
        <dsp:cNvSpPr/>
      </dsp:nvSpPr>
      <dsp:spPr>
        <a:xfrm rot="16200000" flipV="1">
          <a:off x="5812138" y="2090812"/>
          <a:ext cx="125728" cy="224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5807564" y="2178063"/>
        <a:ext cx="134876" cy="88010"/>
      </dsp:txXfrm>
    </dsp:sp>
    <dsp:sp modelId="{AA7B3EC6-3032-4432-97CB-64706487EA77}">
      <dsp:nvSpPr>
        <dsp:cNvPr id="0" name=""/>
        <dsp:cNvSpPr/>
      </dsp:nvSpPr>
      <dsp:spPr>
        <a:xfrm>
          <a:off x="4985752"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(125 </a:t>
          </a:r>
          <a:r>
            <a:rPr lang="el-GR" sz="1200" b="1" kern="1200" dirty="0">
              <a:latin typeface="Roboto" panose="02000000000000000000" pitchFamily="2" charset="0"/>
              <a:ea typeface="Roboto" panose="02000000000000000000" pitchFamily="2" charset="0"/>
              <a:cs typeface="Roboto" panose="02000000000000000000" pitchFamily="2" charset="0"/>
            </a:rPr>
            <a:t>Ευρώ)</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2670691"/>
        <a:ext cx="1715992" cy="1004592"/>
      </dsp:txXfrm>
    </dsp:sp>
    <dsp:sp modelId="{FFA29708-6C6D-4818-BB89-CDA8DD4262DA}">
      <dsp:nvSpPr>
        <dsp:cNvPr id="0" name=""/>
        <dsp:cNvSpPr/>
      </dsp:nvSpPr>
      <dsp:spPr>
        <a:xfrm rot="10813702">
          <a:off x="4608259" y="3103937"/>
          <a:ext cx="6492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627737" y="3129628"/>
        <a:ext cx="45449" cy="76958"/>
      </dsp:txXfrm>
    </dsp:sp>
    <dsp:sp modelId="{DB21BF3B-C166-43E7-ACB5-18F7D1D1967C}">
      <dsp:nvSpPr>
        <dsp:cNvPr id="0" name=""/>
        <dsp:cNvSpPr/>
      </dsp:nvSpPr>
      <dsp:spPr>
        <a:xfrm>
          <a:off x="2495851" y="2493869"/>
          <a:ext cx="1778500" cy="1338389"/>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a:t>
          </a:r>
          <a:r>
            <a:rPr lang="el-GR" sz="1200" b="1" kern="1200"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2535051" y="2533069"/>
        <a:ext cx="1700100" cy="1259989"/>
      </dsp:txXfrm>
    </dsp:sp>
    <dsp:sp modelId="{55D39F82-5A5A-454C-A6C2-755316C5FFE3}">
      <dsp:nvSpPr>
        <dsp:cNvPr id="0" name=""/>
        <dsp:cNvSpPr/>
      </dsp:nvSpPr>
      <dsp:spPr>
        <a:xfrm rot="10786298">
          <a:off x="2122483" y="3103851"/>
          <a:ext cx="5667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9486" y="3129469"/>
        <a:ext cx="39674" cy="76958"/>
      </dsp:txXfrm>
    </dsp:sp>
    <dsp:sp modelId="{548A4280-4599-4E5A-8ECB-E0C907795DE8}">
      <dsp:nvSpPr>
        <dsp:cNvPr id="0" name=""/>
        <dsp:cNvSpPr/>
      </dsp:nvSpPr>
      <dsp:spPr>
        <a:xfrm>
          <a:off x="5950"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a:t>
          </a:r>
          <a:r>
            <a:rPr lang="en-GB" sz="1200" b="1" kern="1200" dirty="0">
              <a:latin typeface="Roboto" panose="02000000000000000000" pitchFamily="2" charset="0"/>
              <a:ea typeface="Roboto" panose="02000000000000000000" pitchFamily="2" charset="0"/>
              <a:cs typeface="Roboto" panose="02000000000000000000" pitchFamily="2" charset="0"/>
            </a:rPr>
            <a:t>traineeships</a:t>
          </a: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(150 </a:t>
          </a:r>
          <a:r>
            <a:rPr lang="el-GR" sz="1200" b="1" kern="1200" dirty="0">
              <a:latin typeface="Roboto" panose="02000000000000000000" pitchFamily="2" charset="0"/>
              <a:ea typeface="Roboto" panose="02000000000000000000" pitchFamily="2" charset="0"/>
              <a:cs typeface="Roboto" panose="02000000000000000000" pitchFamily="2" charset="0"/>
            </a:rPr>
            <a:t>Ευρώ, ανά μήνα)</a:t>
          </a:r>
          <a:r>
            <a:rPr lang="en-GB" sz="1200" b="1" kern="1200" dirty="0">
              <a:latin typeface="Roboto" panose="02000000000000000000" pitchFamily="2" charset="0"/>
              <a:ea typeface="Roboto" panose="02000000000000000000" pitchFamily="2" charset="0"/>
              <a:cs typeface="Roboto" panose="02000000000000000000" pitchFamily="2" charset="0"/>
            </a:rPr>
            <a:t> </a:t>
          </a:r>
        </a:p>
      </dsp:txBody>
      <dsp:txXfrm>
        <a:off x="37204" y="2670691"/>
        <a:ext cx="1715992" cy="1004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613639"/>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Λειτουργός Δράσης</a:t>
          </a:r>
          <a:endParaRPr lang="en-GB" sz="2400" kern="1200" dirty="0"/>
        </a:p>
      </dsp:txBody>
      <dsp:txXfrm>
        <a:off x="3968" y="1613639"/>
        <a:ext cx="2030015" cy="801900"/>
      </dsp:txXfrm>
    </dsp:sp>
    <dsp:sp modelId="{070D98F9-BD8B-4FF7-AA4E-0F6EB892789D}">
      <dsp:nvSpPr>
        <dsp:cNvPr id="0" name=""/>
        <dsp:cNvSpPr/>
      </dsp:nvSpPr>
      <dsp:spPr>
        <a:xfrm>
          <a:off x="2033984" y="1363046"/>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363046"/>
          <a:ext cx="5521642" cy="13030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Σοφία Αρναούτη</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US" sz="2400" kern="1200" dirty="0" err="1">
              <a:hlinkClick xmlns:r="http://schemas.openxmlformats.org/officeDocument/2006/relationships" r:id="rId1"/>
            </a:rPr>
            <a:t>sarnaouti</a:t>
          </a:r>
          <a:r>
            <a:rPr lang="en-US" sz="2400" kern="1200" dirty="0">
              <a:hlinkClick xmlns:r="http://schemas.openxmlformats.org/officeDocument/2006/relationships" r:id="rId1"/>
            </a:rPr>
            <a:t>@</a:t>
          </a:r>
          <a:r>
            <a:rPr lang="en-GB" sz="2400" kern="1200" dirty="0">
              <a:hlinkClick xmlns:r="http://schemas.openxmlformats.org/officeDocument/2006/relationships" r:id="rId1"/>
            </a:rPr>
            <a:t>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a:t>
          </a:r>
          <a:r>
            <a:rPr lang="el-GR" sz="2400" kern="1200" dirty="0">
              <a:solidFill>
                <a:schemeClr val="tx1"/>
              </a:solidFill>
            </a:rPr>
            <a:t>98</a:t>
          </a:r>
          <a:endParaRPr lang="en-GB" sz="2400" kern="1200" dirty="0">
            <a:solidFill>
              <a:schemeClr val="tx1"/>
            </a:solidFill>
          </a:endParaRPr>
        </a:p>
      </dsp:txBody>
      <dsp:txXfrm>
        <a:off x="2602388" y="1363046"/>
        <a:ext cx="5521642" cy="1303087"/>
      </dsp:txXfrm>
    </dsp:sp>
    <dsp:sp modelId="{156F5878-F8AA-4C50-9949-B58410CC2BD1}">
      <dsp:nvSpPr>
        <dsp:cNvPr id="0" name=""/>
        <dsp:cNvSpPr/>
      </dsp:nvSpPr>
      <dsp:spPr>
        <a:xfrm>
          <a:off x="3968" y="3003127"/>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Συντονίστρια Δράσης</a:t>
          </a:r>
          <a:endParaRPr lang="en-GB" sz="2400" kern="1200" dirty="0"/>
        </a:p>
      </dsp:txBody>
      <dsp:txXfrm>
        <a:off x="3968" y="3003127"/>
        <a:ext cx="2030015" cy="801900"/>
      </dsp:txXfrm>
    </dsp:sp>
    <dsp:sp modelId="{4EB2E7EB-C395-446F-9051-7DCA1926E161}">
      <dsp:nvSpPr>
        <dsp:cNvPr id="0" name=""/>
        <dsp:cNvSpPr/>
      </dsp:nvSpPr>
      <dsp:spPr>
        <a:xfrm>
          <a:off x="2033984" y="2752533"/>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2533"/>
          <a:ext cx="5521642" cy="1303087"/>
        </a:xfrm>
        <a:prstGeom prst="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Στέλλα Λεωνίδου</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GB" sz="2400" kern="1200" dirty="0">
              <a:hlinkClick xmlns:r="http://schemas.openxmlformats.org/officeDocument/2006/relationships" r:id="rId2"/>
            </a:rPr>
            <a:t>sleonidou@idep.org.cy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22448894</a:t>
          </a:r>
        </a:p>
      </dsp:txBody>
      <dsp:txXfrm>
        <a:off x="2602388" y="2752533"/>
        <a:ext cx="5521642" cy="1303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13F01F-567B-4B66-A086-390C1DF0C3B9}" type="datetimeFigureOut">
              <a:rPr lang="en-US" smtClean="0"/>
              <a:t>10/23/2025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AAC7F6-DE48-43CC-A0EA-0E2858B8178B}" type="slidenum">
              <a:rPr lang="en-US" smtClean="0"/>
              <a:t>‹#›</a:t>
            </a:fld>
            <a:endParaRPr lang="en-US"/>
          </a:p>
        </p:txBody>
      </p:sp>
    </p:spTree>
    <p:extLst>
      <p:ext uri="{BB962C8B-B14F-4D97-AF65-F5344CB8AC3E}">
        <p14:creationId xmlns:p14="http://schemas.microsoft.com/office/powerpoint/2010/main" val="29372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a:t>
            </a:fld>
            <a:endParaRPr lang="en-US"/>
          </a:p>
        </p:txBody>
      </p:sp>
    </p:spTree>
    <p:extLst>
      <p:ext uri="{BB962C8B-B14F-4D97-AF65-F5344CB8AC3E}">
        <p14:creationId xmlns:p14="http://schemas.microsoft.com/office/powerpoint/2010/main" val="34456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5810-9684-E75C-6BDA-EB7B90B7D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81EE8-FE23-4400-7BB5-C7A58BA1B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9CDA2-69BB-534C-D9DF-F4914C32FF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969420-6227-1CD6-75D0-67BE20C78F5C}"/>
              </a:ext>
            </a:extLst>
          </p:cNvPr>
          <p:cNvSpPr>
            <a:spLocks noGrp="1"/>
          </p:cNvSpPr>
          <p:nvPr>
            <p:ph type="sldNum" sz="quarter" idx="5"/>
          </p:nvPr>
        </p:nvSpPr>
        <p:spPr/>
        <p:txBody>
          <a:bodyPr/>
          <a:lstStyle/>
          <a:p>
            <a:fld id="{75AAC7F6-DE48-43CC-A0EA-0E2858B8178B}" type="slidenum">
              <a:rPr lang="en-US" smtClean="0"/>
              <a:t>10</a:t>
            </a:fld>
            <a:endParaRPr lang="en-US"/>
          </a:p>
        </p:txBody>
      </p:sp>
    </p:spTree>
    <p:extLst>
      <p:ext uri="{BB962C8B-B14F-4D97-AF65-F5344CB8AC3E}">
        <p14:creationId xmlns:p14="http://schemas.microsoft.com/office/powerpoint/2010/main" val="196312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C5F04-19AD-71AE-186D-DD1A0F442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78C1A-62FA-C2D3-5B7B-23DC811C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59F5F-DCFB-C71F-B53E-32E4A0EB1ACA}"/>
              </a:ext>
            </a:extLst>
          </p:cNvPr>
          <p:cNvSpPr>
            <a:spLocks noGrp="1"/>
          </p:cNvSpPr>
          <p:nvPr>
            <p:ph type="body" idx="1"/>
          </p:nvPr>
        </p:nvSpPr>
        <p:spPr/>
        <p:txBody>
          <a:bodyPr/>
          <a:lstStyle/>
          <a:p>
            <a:r>
              <a:rPr lang="en-GB" dirty="0"/>
              <a:t>DAC List of ODA recipients</a:t>
            </a:r>
            <a:endParaRPr lang="en-US" dirty="0"/>
          </a:p>
        </p:txBody>
      </p:sp>
      <p:sp>
        <p:nvSpPr>
          <p:cNvPr id="4" name="Slide Number Placeholder 3">
            <a:extLst>
              <a:ext uri="{FF2B5EF4-FFF2-40B4-BE49-F238E27FC236}">
                <a16:creationId xmlns:a16="http://schemas.microsoft.com/office/drawing/2014/main" id="{BFB2166E-0E8A-E360-AAF1-FBEF111AF6D0}"/>
              </a:ext>
            </a:extLst>
          </p:cNvPr>
          <p:cNvSpPr>
            <a:spLocks noGrp="1"/>
          </p:cNvSpPr>
          <p:nvPr>
            <p:ph type="sldNum" sz="quarter" idx="5"/>
          </p:nvPr>
        </p:nvSpPr>
        <p:spPr/>
        <p:txBody>
          <a:bodyPr/>
          <a:lstStyle/>
          <a:p>
            <a:fld id="{75AAC7F6-DE48-43CC-A0EA-0E2858B8178B}" type="slidenum">
              <a:rPr lang="en-US" smtClean="0"/>
              <a:t>11</a:t>
            </a:fld>
            <a:endParaRPr lang="en-US"/>
          </a:p>
        </p:txBody>
      </p:sp>
    </p:spTree>
    <p:extLst>
      <p:ext uri="{BB962C8B-B14F-4D97-AF65-F5344CB8AC3E}">
        <p14:creationId xmlns:p14="http://schemas.microsoft.com/office/powerpoint/2010/main" val="92276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925D-7456-6C4B-5BFF-CB08CB95D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34C8B-DF48-A05E-402E-B1841BF96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1C318-DACF-C3D9-01AD-99C023B014C5}"/>
              </a:ext>
            </a:extLst>
          </p:cNvPr>
          <p:cNvSpPr>
            <a:spLocks noGrp="1"/>
          </p:cNvSpPr>
          <p:nvPr>
            <p:ph type="body" idx="1"/>
          </p:nvPr>
        </p:nvSpPr>
        <p:spPr/>
        <p:txBody>
          <a:bodyPr/>
          <a:lstStyle/>
          <a:p>
            <a:pPr marL="0" indent="0" defTabSz="931774">
              <a:buFontTx/>
              <a:buNone/>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4BF021-CBF6-BA25-827D-7AF778E06BAA}"/>
              </a:ext>
            </a:extLst>
          </p:cNvPr>
          <p:cNvSpPr>
            <a:spLocks noGrp="1"/>
          </p:cNvSpPr>
          <p:nvPr>
            <p:ph type="sldNum" sz="quarter" idx="5"/>
          </p:nvPr>
        </p:nvSpPr>
        <p:spPr/>
        <p:txBody>
          <a:bodyPr/>
          <a:lstStyle/>
          <a:p>
            <a:fld id="{75AAC7F6-DE48-43CC-A0EA-0E2858B8178B}" type="slidenum">
              <a:rPr lang="en-US" smtClean="0"/>
              <a:t>12</a:t>
            </a:fld>
            <a:endParaRPr lang="en-US"/>
          </a:p>
        </p:txBody>
      </p:sp>
    </p:spTree>
    <p:extLst>
      <p:ext uri="{BB962C8B-B14F-4D97-AF65-F5344CB8AC3E}">
        <p14:creationId xmlns:p14="http://schemas.microsoft.com/office/powerpoint/2010/main" val="185711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13</a:t>
            </a:fld>
            <a:endParaRPr lang="en-US"/>
          </a:p>
        </p:txBody>
      </p:sp>
    </p:spTree>
    <p:extLst>
      <p:ext uri="{BB962C8B-B14F-4D97-AF65-F5344CB8AC3E}">
        <p14:creationId xmlns:p14="http://schemas.microsoft.com/office/powerpoint/2010/main" val="369741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2D39-9ADA-F295-9460-2AD7E9902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5BB06-2D6D-4F51-3D4A-EE6E5B6DB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23580-374F-80A0-47C1-94C89751DD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0EEFDF-0396-3045-2FCB-E5E53219A5A1}"/>
              </a:ext>
            </a:extLst>
          </p:cNvPr>
          <p:cNvSpPr>
            <a:spLocks noGrp="1"/>
          </p:cNvSpPr>
          <p:nvPr>
            <p:ph type="sldNum" sz="quarter" idx="5"/>
          </p:nvPr>
        </p:nvSpPr>
        <p:spPr/>
        <p:txBody>
          <a:bodyPr/>
          <a:lstStyle/>
          <a:p>
            <a:fld id="{75AAC7F6-DE48-43CC-A0EA-0E2858B8178B}" type="slidenum">
              <a:rPr lang="en-US" smtClean="0"/>
              <a:t>14</a:t>
            </a:fld>
            <a:endParaRPr lang="en-US"/>
          </a:p>
        </p:txBody>
      </p:sp>
    </p:spTree>
    <p:extLst>
      <p:ext uri="{BB962C8B-B14F-4D97-AF65-F5344CB8AC3E}">
        <p14:creationId xmlns:p14="http://schemas.microsoft.com/office/powerpoint/2010/main" val="75828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15</a:t>
            </a:fld>
            <a:endParaRPr lang="en-US"/>
          </a:p>
        </p:txBody>
      </p:sp>
    </p:spTree>
    <p:extLst>
      <p:ext uri="{BB962C8B-B14F-4D97-AF65-F5344CB8AC3E}">
        <p14:creationId xmlns:p14="http://schemas.microsoft.com/office/powerpoint/2010/main" val="229324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16</a:t>
            </a:fld>
            <a:endParaRPr lang="en-US"/>
          </a:p>
        </p:txBody>
      </p:sp>
    </p:spTree>
    <p:extLst>
      <p:ext uri="{BB962C8B-B14F-4D97-AF65-F5344CB8AC3E}">
        <p14:creationId xmlns:p14="http://schemas.microsoft.com/office/powerpoint/2010/main" val="193815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διάρκεια φυσικής κινητικότητας δεν συνυπολογίζονται οι ημέρες </a:t>
            </a:r>
            <a:r>
              <a:rPr lang="el-GR" dirty="0" err="1"/>
              <a:t>ταξιδίου</a:t>
            </a:r>
            <a:endParaRPr lang="en-GB" dirty="0"/>
          </a:p>
          <a:p>
            <a:endParaRPr lang="en-GB" dirty="0"/>
          </a:p>
          <a:p>
            <a:r>
              <a:rPr lang="en-GB" dirty="0"/>
              <a:t>O </a:t>
            </a:r>
            <a:r>
              <a:rPr lang="el-GR" dirty="0"/>
              <a:t>συνδυασμός των 1 και 2 ακολουθεί τους χρηματοδοτικούς κανόνες και την ελάχιστη διάρκεια της κινητικότητας για σπουδές</a:t>
            </a:r>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17</a:t>
            </a:fld>
            <a:endParaRPr lang="en-US"/>
          </a:p>
        </p:txBody>
      </p:sp>
    </p:spTree>
    <p:extLst>
      <p:ext uri="{BB962C8B-B14F-4D97-AF65-F5344CB8AC3E}">
        <p14:creationId xmlns:p14="http://schemas.microsoft.com/office/powerpoint/2010/main" val="102661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5AAC7F6-DE48-43CC-A0EA-0E2858B8178B}" type="slidenum">
              <a:rPr lang="en-US" smtClean="0"/>
              <a:t>18</a:t>
            </a:fld>
            <a:endParaRPr lang="en-US"/>
          </a:p>
        </p:txBody>
      </p:sp>
    </p:spTree>
    <p:extLst>
      <p:ext uri="{BB962C8B-B14F-4D97-AF65-F5344CB8AC3E}">
        <p14:creationId xmlns:p14="http://schemas.microsoft.com/office/powerpoint/2010/main" val="254862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68" marR="150119" indent="-292473">
              <a:lnSpc>
                <a:spcPct val="90100"/>
              </a:lnSpc>
              <a:spcBef>
                <a:spcPts val="611"/>
              </a:spcBef>
              <a:buFont typeface="Courier New"/>
              <a:buChar char="o"/>
              <a:tabLst>
                <a:tab pos="305415" algn="l"/>
              </a:tabLst>
            </a:pP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19</a:t>
            </a:fld>
            <a:endParaRPr lang="en-US"/>
          </a:p>
        </p:txBody>
      </p:sp>
    </p:spTree>
    <p:extLst>
      <p:ext uri="{BB962C8B-B14F-4D97-AF65-F5344CB8AC3E}">
        <p14:creationId xmlns:p14="http://schemas.microsoft.com/office/powerpoint/2010/main" val="54714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a:t>
            </a:fld>
            <a:endParaRPr lang="en-US"/>
          </a:p>
        </p:txBody>
      </p:sp>
    </p:spTree>
    <p:extLst>
      <p:ext uri="{BB962C8B-B14F-4D97-AF65-F5344CB8AC3E}">
        <p14:creationId xmlns:p14="http://schemas.microsoft.com/office/powerpoint/2010/main" val="83425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20</a:t>
            </a:fld>
            <a:endParaRPr lang="en-US"/>
          </a:p>
        </p:txBody>
      </p:sp>
    </p:spTree>
    <p:extLst>
      <p:ext uri="{BB962C8B-B14F-4D97-AF65-F5344CB8AC3E}">
        <p14:creationId xmlns:p14="http://schemas.microsoft.com/office/powerpoint/2010/main" val="64243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21</a:t>
            </a:fld>
            <a:endParaRPr lang="en-US"/>
          </a:p>
        </p:txBody>
      </p:sp>
    </p:spTree>
    <p:extLst>
      <p:ext uri="{BB962C8B-B14F-4D97-AF65-F5344CB8AC3E}">
        <p14:creationId xmlns:p14="http://schemas.microsoft.com/office/powerpoint/2010/main" val="347299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HEIs from third countries not associated to the Programme may send participants with Erasmus+, if the receiving institution has, in parallel, a mobility project funded with external policy funds funding incoming students and staff from these countries.</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22</a:t>
            </a:fld>
            <a:endParaRPr lang="en-US"/>
          </a:p>
        </p:txBody>
      </p:sp>
    </p:spTree>
    <p:extLst>
      <p:ext uri="{BB962C8B-B14F-4D97-AF65-F5344CB8AC3E}">
        <p14:creationId xmlns:p14="http://schemas.microsoft.com/office/powerpoint/2010/main" val="56280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23</a:t>
            </a:fld>
            <a:endParaRPr lang="en-US"/>
          </a:p>
        </p:txBody>
      </p:sp>
    </p:spTree>
    <p:extLst>
      <p:ext uri="{BB962C8B-B14F-4D97-AF65-F5344CB8AC3E}">
        <p14:creationId xmlns:p14="http://schemas.microsoft.com/office/powerpoint/2010/main" val="65545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24</a:t>
            </a:fld>
            <a:endParaRPr lang="en-US"/>
          </a:p>
        </p:txBody>
      </p:sp>
    </p:spTree>
    <p:extLst>
      <p:ext uri="{BB962C8B-B14F-4D97-AF65-F5344CB8AC3E}">
        <p14:creationId xmlns:p14="http://schemas.microsoft.com/office/powerpoint/2010/main" val="20185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25</a:t>
            </a:fld>
            <a:endParaRPr lang="en-US"/>
          </a:p>
        </p:txBody>
      </p:sp>
    </p:spTree>
    <p:extLst>
      <p:ext uri="{BB962C8B-B14F-4D97-AF65-F5344CB8AC3E}">
        <p14:creationId xmlns:p14="http://schemas.microsoft.com/office/powerpoint/2010/main" val="126817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26</a:t>
            </a:fld>
            <a:endParaRPr lang="en-US"/>
          </a:p>
        </p:txBody>
      </p:sp>
    </p:spTree>
    <p:extLst>
      <p:ext uri="{BB962C8B-B14F-4D97-AF65-F5344CB8AC3E}">
        <p14:creationId xmlns:p14="http://schemas.microsoft.com/office/powerpoint/2010/main" val="29064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15B7-40B4-6B37-77AB-3E4EB9FD7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AFE80-8A2D-E838-F7E5-3B7D5CBCB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DD8D2-3290-CD77-C107-1821374AC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00D407-4BAD-688A-C803-63482EF9AA2B}"/>
              </a:ext>
            </a:extLst>
          </p:cNvPr>
          <p:cNvSpPr>
            <a:spLocks noGrp="1"/>
          </p:cNvSpPr>
          <p:nvPr>
            <p:ph type="sldNum" sz="quarter" idx="5"/>
          </p:nvPr>
        </p:nvSpPr>
        <p:spPr/>
        <p:txBody>
          <a:bodyPr/>
          <a:lstStyle/>
          <a:p>
            <a:fld id="{75AAC7F6-DE48-43CC-A0EA-0E2858B8178B}" type="slidenum">
              <a:rPr lang="en-US" smtClean="0"/>
              <a:t>27</a:t>
            </a:fld>
            <a:endParaRPr lang="en-US"/>
          </a:p>
        </p:txBody>
      </p:sp>
    </p:spTree>
    <p:extLst>
      <p:ext uri="{BB962C8B-B14F-4D97-AF65-F5344CB8AC3E}">
        <p14:creationId xmlns:p14="http://schemas.microsoft.com/office/powerpoint/2010/main" val="13550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28</a:t>
            </a:fld>
            <a:endParaRPr lang="en-US"/>
          </a:p>
        </p:txBody>
      </p:sp>
    </p:spTree>
    <p:extLst>
      <p:ext uri="{BB962C8B-B14F-4D97-AF65-F5344CB8AC3E}">
        <p14:creationId xmlns:p14="http://schemas.microsoft.com/office/powerpoint/2010/main" val="1325642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29</a:t>
            </a:fld>
            <a:endParaRPr lang="en-US"/>
          </a:p>
        </p:txBody>
      </p:sp>
    </p:spTree>
    <p:extLst>
      <p:ext uri="{BB962C8B-B14F-4D97-AF65-F5344CB8AC3E}">
        <p14:creationId xmlns:p14="http://schemas.microsoft.com/office/powerpoint/2010/main" val="421195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a:t>
            </a:fld>
            <a:endParaRPr lang="en-US"/>
          </a:p>
        </p:txBody>
      </p:sp>
    </p:spTree>
    <p:extLst>
      <p:ext uri="{BB962C8B-B14F-4D97-AF65-F5344CB8AC3E}">
        <p14:creationId xmlns:p14="http://schemas.microsoft.com/office/powerpoint/2010/main" val="107246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30</a:t>
            </a:fld>
            <a:endParaRPr lang="en-US"/>
          </a:p>
        </p:txBody>
      </p:sp>
    </p:spTree>
    <p:extLst>
      <p:ext uri="{BB962C8B-B14F-4D97-AF65-F5344CB8AC3E}">
        <p14:creationId xmlns:p14="http://schemas.microsoft.com/office/powerpoint/2010/main" val="156446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9679-9BBF-FAF1-352F-0965FAABD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C5AFE-B83D-3FF5-5526-0951B8D32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7D718-1C0C-66D5-F0FE-E944F9B9300F}"/>
              </a:ext>
            </a:extLst>
          </p:cNvPr>
          <p:cNvSpPr>
            <a:spLocks noGrp="1"/>
          </p:cNvSpPr>
          <p:nvPr>
            <p:ph type="body" idx="1"/>
          </p:nvPr>
        </p:nvSpPr>
        <p:spPr/>
        <p:txBody>
          <a:bodyPr/>
          <a:lstStyle/>
          <a:p>
            <a:r>
              <a:rPr lang="el-GR" dirty="0"/>
              <a:t>Στην περίπτωση που αυξάνονται σημαντικά τα οργανωτικά και επειδή δεν είναι εφικτή η μεταφορά από άλλες κατηγορίες εξόδων, ο δικαιούχος θα μπορούσε να ζητήσει επιπλέον επιχορήγηση από την Εθνική Υπηρεσία, στα πλαίσια της ανακατανομής κονδυλίων. Εντούτοις, εξαρτάται από την </a:t>
            </a:r>
            <a:r>
              <a:rPr lang="el-GR" dirty="0" err="1"/>
              <a:t>Εθνίκή</a:t>
            </a:r>
            <a:r>
              <a:rPr lang="el-GR" dirty="0"/>
              <a:t> Υπηρεσία κατά πόσον θα εγκρίνει ή όχι το αίτημα, στη βάση της διαθεσιμότητας επιπλέον κονδυλίων. </a:t>
            </a:r>
            <a:endParaRPr lang="en-US" dirty="0"/>
          </a:p>
        </p:txBody>
      </p:sp>
      <p:sp>
        <p:nvSpPr>
          <p:cNvPr id="4" name="Slide Number Placeholder 3">
            <a:extLst>
              <a:ext uri="{FF2B5EF4-FFF2-40B4-BE49-F238E27FC236}">
                <a16:creationId xmlns:a16="http://schemas.microsoft.com/office/drawing/2014/main" id="{1F54F692-BB66-3195-1100-786E341EFAA3}"/>
              </a:ext>
            </a:extLst>
          </p:cNvPr>
          <p:cNvSpPr>
            <a:spLocks noGrp="1"/>
          </p:cNvSpPr>
          <p:nvPr>
            <p:ph type="sldNum" sz="quarter" idx="5"/>
          </p:nvPr>
        </p:nvSpPr>
        <p:spPr/>
        <p:txBody>
          <a:bodyPr/>
          <a:lstStyle/>
          <a:p>
            <a:fld id="{75AAC7F6-DE48-43CC-A0EA-0E2858B8178B}" type="slidenum">
              <a:rPr lang="en-US" smtClean="0"/>
              <a:t>31</a:t>
            </a:fld>
            <a:endParaRPr lang="en-US"/>
          </a:p>
        </p:txBody>
      </p:sp>
    </p:spTree>
    <p:extLst>
      <p:ext uri="{BB962C8B-B14F-4D97-AF65-F5344CB8AC3E}">
        <p14:creationId xmlns:p14="http://schemas.microsoft.com/office/powerpoint/2010/main" val="4254890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a:t>
            </a:r>
            <a:r>
              <a:rPr lang="en-GB" dirty="0"/>
              <a:t>zero-grant </a:t>
            </a:r>
            <a:r>
              <a:rPr lang="el-GR" dirty="0"/>
              <a:t>συμμετέχοντες δε λαμβάνουν ποσό για ταξιδιωτικά έξοδα και έξοδα ατομικής στήριξης, λαμβάνουν όμως το ποσό για οργανωτικά έξοδα.</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32</a:t>
            </a:fld>
            <a:endParaRPr lang="en-US"/>
          </a:p>
        </p:txBody>
      </p:sp>
    </p:spTree>
    <p:extLst>
      <p:ext uri="{BB962C8B-B14F-4D97-AF65-F5344CB8AC3E}">
        <p14:creationId xmlns:p14="http://schemas.microsoft.com/office/powerpoint/2010/main" val="196504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33</a:t>
            </a:fld>
            <a:endParaRPr lang="en-US"/>
          </a:p>
        </p:txBody>
      </p:sp>
    </p:spTree>
    <p:extLst>
      <p:ext uri="{BB962C8B-B14F-4D97-AF65-F5344CB8AC3E}">
        <p14:creationId xmlns:p14="http://schemas.microsoft.com/office/powerpoint/2010/main" val="2214903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34</a:t>
            </a:fld>
            <a:endParaRPr lang="en-US"/>
          </a:p>
        </p:txBody>
      </p:sp>
    </p:spTree>
    <p:extLst>
      <p:ext uri="{BB962C8B-B14F-4D97-AF65-F5344CB8AC3E}">
        <p14:creationId xmlns:p14="http://schemas.microsoft.com/office/powerpoint/2010/main" val="3084476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35</a:t>
            </a:fld>
            <a:endParaRPr lang="en-US"/>
          </a:p>
        </p:txBody>
      </p:sp>
    </p:spTree>
    <p:extLst>
      <p:ext uri="{BB962C8B-B14F-4D97-AF65-F5344CB8AC3E}">
        <p14:creationId xmlns:p14="http://schemas.microsoft.com/office/powerpoint/2010/main" val="2140749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Όσον αφορά τα έξοδα διαβίωσης του προσωπικού, δεν υπάρχουν ορισμένα ποσά όπως στην περίπτωση των φοιτητών. Στην περίπτωση αυτή ισχύουν τα κατώτερα και ανώτερα </a:t>
            </a:r>
            <a:r>
              <a:rPr lang="el-GR" b="1" dirty="0"/>
              <a:t>ΗΜΕΡΗΣΙΑ</a:t>
            </a:r>
            <a:r>
              <a:rPr lang="el-GR" dirty="0"/>
              <a:t> ποσά ανά χώρα υποδοχής και εσείς επιλέγετε το ποσό αναλόγως των αναγκών σας, της διαθεσιμότητα άλλων κονδυλίων κλπ. Σε κάθε περίπτωση, πρέπει για όλο το προσωπικό να εφαρμόζεται η ίδια πολιτική.</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latin typeface="Verdana"/>
              <a:cs typeface="Verdana"/>
            </a:endParaRPr>
          </a:p>
        </p:txBody>
      </p:sp>
      <p:sp>
        <p:nvSpPr>
          <p:cNvPr id="4" name="Slide Number Placeholder 3"/>
          <p:cNvSpPr>
            <a:spLocks noGrp="1"/>
          </p:cNvSpPr>
          <p:nvPr>
            <p:ph type="sldNum" sz="quarter" idx="5"/>
          </p:nvPr>
        </p:nvSpPr>
        <p:spPr/>
        <p:txBody>
          <a:bodyPr/>
          <a:lstStyle/>
          <a:p>
            <a:fld id="{75AAC7F6-DE48-43CC-A0EA-0E2858B8178B}" type="slidenum">
              <a:rPr lang="en-US" smtClean="0"/>
              <a:t>36</a:t>
            </a:fld>
            <a:endParaRPr lang="en-US"/>
          </a:p>
        </p:txBody>
      </p:sp>
    </p:spTree>
    <p:extLst>
      <p:ext uri="{BB962C8B-B14F-4D97-AF65-F5344CB8AC3E}">
        <p14:creationId xmlns:p14="http://schemas.microsoft.com/office/powerpoint/2010/main" val="1888735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37</a:t>
            </a:fld>
            <a:endParaRPr lang="en-US"/>
          </a:p>
        </p:txBody>
      </p:sp>
    </p:spTree>
    <p:extLst>
      <p:ext uri="{BB962C8B-B14F-4D97-AF65-F5344CB8AC3E}">
        <p14:creationId xmlns:p14="http://schemas.microsoft.com/office/powerpoint/2010/main" val="1875113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38</a:t>
            </a:fld>
            <a:endParaRPr lang="en-US"/>
          </a:p>
        </p:txBody>
      </p:sp>
    </p:spTree>
    <p:extLst>
      <p:ext uri="{BB962C8B-B14F-4D97-AF65-F5344CB8AC3E}">
        <p14:creationId xmlns:p14="http://schemas.microsoft.com/office/powerpoint/2010/main" val="3917989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39</a:t>
            </a:fld>
            <a:endParaRPr lang="en-US"/>
          </a:p>
        </p:txBody>
      </p:sp>
    </p:spTree>
    <p:extLst>
      <p:ext uri="{BB962C8B-B14F-4D97-AF65-F5344CB8AC3E}">
        <p14:creationId xmlns:p14="http://schemas.microsoft.com/office/powerpoint/2010/main" val="14049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a:t>
            </a:fld>
            <a:endParaRPr lang="en-US"/>
          </a:p>
        </p:txBody>
      </p:sp>
    </p:spTree>
    <p:extLst>
      <p:ext uri="{BB962C8B-B14F-4D97-AF65-F5344CB8AC3E}">
        <p14:creationId xmlns:p14="http://schemas.microsoft.com/office/powerpoint/2010/main" val="2803407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Π.χ. μεταφορά/ενοικίαση ειδικού εξοπλισμού, επιπλέον αποσκευές, ενοικίαση ειδικά διαμορφωμένου χώρου διαμονής κτλ.</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40</a:t>
            </a:fld>
            <a:endParaRPr lang="en-US"/>
          </a:p>
        </p:txBody>
      </p:sp>
    </p:spTree>
    <p:extLst>
      <p:ext uri="{BB962C8B-B14F-4D97-AF65-F5344CB8AC3E}">
        <p14:creationId xmlns:p14="http://schemas.microsoft.com/office/powerpoint/2010/main" val="4265664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41</a:t>
            </a:fld>
            <a:endParaRPr lang="en-US"/>
          </a:p>
        </p:txBody>
      </p:sp>
    </p:spTree>
    <p:extLst>
      <p:ext uri="{BB962C8B-B14F-4D97-AF65-F5344CB8AC3E}">
        <p14:creationId xmlns:p14="http://schemas.microsoft.com/office/powerpoint/2010/main" val="2121561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42</a:t>
            </a:fld>
            <a:endParaRPr lang="en-US"/>
          </a:p>
        </p:txBody>
      </p:sp>
    </p:spTree>
    <p:extLst>
      <p:ext uri="{BB962C8B-B14F-4D97-AF65-F5344CB8AC3E}">
        <p14:creationId xmlns:p14="http://schemas.microsoft.com/office/powerpoint/2010/main" val="3519283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43</a:t>
            </a:fld>
            <a:endParaRPr lang="en-US"/>
          </a:p>
        </p:txBody>
      </p:sp>
    </p:spTree>
    <p:extLst>
      <p:ext uri="{BB962C8B-B14F-4D97-AF65-F5344CB8AC3E}">
        <p14:creationId xmlns:p14="http://schemas.microsoft.com/office/powerpoint/2010/main" val="2777088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44</a:t>
            </a:fld>
            <a:endParaRPr lang="en-US"/>
          </a:p>
        </p:txBody>
      </p:sp>
    </p:spTree>
    <p:extLst>
      <p:ext uri="{BB962C8B-B14F-4D97-AF65-F5344CB8AC3E}">
        <p14:creationId xmlns:p14="http://schemas.microsoft.com/office/powerpoint/2010/main" val="2255924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04AA-C464-CD46-8DAF-C0EB8F13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E7C6F-38C6-1099-8771-4D5E2061D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930EE-51A2-26AB-BDF0-5247E0F9E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8DAE3A-BBE8-630E-B4D2-DF6A15EB3725}"/>
              </a:ext>
            </a:extLst>
          </p:cNvPr>
          <p:cNvSpPr>
            <a:spLocks noGrp="1"/>
          </p:cNvSpPr>
          <p:nvPr>
            <p:ph type="sldNum" sz="quarter" idx="5"/>
          </p:nvPr>
        </p:nvSpPr>
        <p:spPr/>
        <p:txBody>
          <a:bodyPr/>
          <a:lstStyle/>
          <a:p>
            <a:fld id="{75AAC7F6-DE48-43CC-A0EA-0E2858B8178B}" type="slidenum">
              <a:rPr lang="en-US" smtClean="0"/>
              <a:t>45</a:t>
            </a:fld>
            <a:endParaRPr lang="en-US"/>
          </a:p>
        </p:txBody>
      </p:sp>
    </p:spTree>
    <p:extLst>
      <p:ext uri="{BB962C8B-B14F-4D97-AF65-F5344CB8AC3E}">
        <p14:creationId xmlns:p14="http://schemas.microsoft.com/office/powerpoint/2010/main" val="2250078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BD9F-2968-9E1C-95D9-629D694BF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2C627-620F-6798-7459-5B23D573B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F9CF9-3D03-183F-5AB2-B0EE99E811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3A4E01-29D0-392C-15C3-8842F18BFFC0}"/>
              </a:ext>
            </a:extLst>
          </p:cNvPr>
          <p:cNvSpPr>
            <a:spLocks noGrp="1"/>
          </p:cNvSpPr>
          <p:nvPr>
            <p:ph type="sldNum" sz="quarter" idx="5"/>
          </p:nvPr>
        </p:nvSpPr>
        <p:spPr/>
        <p:txBody>
          <a:bodyPr/>
          <a:lstStyle/>
          <a:p>
            <a:fld id="{75AAC7F6-DE48-43CC-A0EA-0E2858B8178B}" type="slidenum">
              <a:rPr lang="en-US" smtClean="0"/>
              <a:t>46</a:t>
            </a:fld>
            <a:endParaRPr lang="en-US"/>
          </a:p>
        </p:txBody>
      </p:sp>
    </p:spTree>
    <p:extLst>
      <p:ext uri="{BB962C8B-B14F-4D97-AF65-F5344CB8AC3E}">
        <p14:creationId xmlns:p14="http://schemas.microsoft.com/office/powerpoint/2010/main" val="2526855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51A-7BD7-5D22-60BD-643453317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26D61-2724-4480-5A34-1655D2897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3A6DB-3C0F-A08F-DDA0-0F814E4E2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BE8CEB-C706-A477-C488-BAAB29A6F373}"/>
              </a:ext>
            </a:extLst>
          </p:cNvPr>
          <p:cNvSpPr>
            <a:spLocks noGrp="1"/>
          </p:cNvSpPr>
          <p:nvPr>
            <p:ph type="sldNum" sz="quarter" idx="5"/>
          </p:nvPr>
        </p:nvSpPr>
        <p:spPr/>
        <p:txBody>
          <a:bodyPr/>
          <a:lstStyle/>
          <a:p>
            <a:fld id="{75AAC7F6-DE48-43CC-A0EA-0E2858B8178B}" type="slidenum">
              <a:rPr lang="en-US" smtClean="0"/>
              <a:t>47</a:t>
            </a:fld>
            <a:endParaRPr lang="en-US"/>
          </a:p>
        </p:txBody>
      </p:sp>
    </p:spTree>
    <p:extLst>
      <p:ext uri="{BB962C8B-B14F-4D97-AF65-F5344CB8AC3E}">
        <p14:creationId xmlns:p14="http://schemas.microsoft.com/office/powerpoint/2010/main" val="3236842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F80A-3978-F1E4-FB8B-39EBCD4C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FF5DF-5CA4-940A-F9C3-65315A880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C2176-4824-1745-9928-78343A2ACB3C}"/>
              </a:ext>
            </a:extLst>
          </p:cNvPr>
          <p:cNvSpPr>
            <a:spLocks noGrp="1"/>
          </p:cNvSpPr>
          <p:nvPr>
            <p:ph type="body" idx="1"/>
          </p:nvPr>
        </p:nvSpPr>
        <p:spPr/>
        <p:txBody>
          <a:bodyPr/>
          <a:lstStyle/>
          <a:p>
            <a:r>
              <a:rPr lang="el-GR" dirty="0"/>
              <a:t>Μόνο με επιπρόσθετη παραχώρηση κονδυλίων από την Εθνική Υπηρεσία θα μπορούσε να αυξηθεί το ποσό για </a:t>
            </a:r>
            <a:r>
              <a:rPr lang="el-GR" dirty="0" err="1"/>
              <a:t>οργανωτκή</a:t>
            </a:r>
            <a:r>
              <a:rPr lang="el-GR" dirty="0"/>
              <a:t> στήριξη και όχι με μεταφορές από υφιστάμενα κονδύλια.</a:t>
            </a:r>
            <a:endParaRPr lang="en-US" dirty="0"/>
          </a:p>
        </p:txBody>
      </p:sp>
      <p:sp>
        <p:nvSpPr>
          <p:cNvPr id="4" name="Slide Number Placeholder 3">
            <a:extLst>
              <a:ext uri="{FF2B5EF4-FFF2-40B4-BE49-F238E27FC236}">
                <a16:creationId xmlns:a16="http://schemas.microsoft.com/office/drawing/2014/main" id="{15734E3C-4ECB-0644-BD42-7435DA8382DE}"/>
              </a:ext>
            </a:extLst>
          </p:cNvPr>
          <p:cNvSpPr>
            <a:spLocks noGrp="1"/>
          </p:cNvSpPr>
          <p:nvPr>
            <p:ph type="sldNum" sz="quarter" idx="5"/>
          </p:nvPr>
        </p:nvSpPr>
        <p:spPr/>
        <p:txBody>
          <a:bodyPr/>
          <a:lstStyle/>
          <a:p>
            <a:fld id="{75AAC7F6-DE48-43CC-A0EA-0E2858B8178B}" type="slidenum">
              <a:rPr lang="en-US" smtClean="0"/>
              <a:t>48</a:t>
            </a:fld>
            <a:endParaRPr lang="en-US"/>
          </a:p>
        </p:txBody>
      </p:sp>
    </p:spTree>
    <p:extLst>
      <p:ext uri="{BB962C8B-B14F-4D97-AF65-F5344CB8AC3E}">
        <p14:creationId xmlns:p14="http://schemas.microsoft.com/office/powerpoint/2010/main" val="3808569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5273-912F-6A14-49DF-3F0619D1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A5F7-5D65-C43E-D18D-33AF8B2C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216E6-AB60-FB88-2776-C60290E16595}"/>
              </a:ext>
            </a:extLst>
          </p:cNvPr>
          <p:cNvSpPr>
            <a:spLocks noGrp="1"/>
          </p:cNvSpPr>
          <p:nvPr>
            <p:ph type="body" idx="1"/>
          </p:nvPr>
        </p:nvSpPr>
        <p:spPr/>
        <p:txBody>
          <a:bodyPr/>
          <a:lstStyle/>
          <a:p>
            <a:pPr defTabSz="931774">
              <a:defRPr/>
            </a:pPr>
            <a:r>
              <a:rPr lang="el-GR" dirty="0"/>
              <a:t>Παρόλο που στο Παράρτημα ΙΙ αναφέρεται ότι, πριν από την πραγματοποίηση τέτοιων εξόδων, πρέπει να λαμβάνεται η προέγκριση της Εθνικής Υπηρεσίας, κάτι τέτοιο δεν εφαρμόζεται, εφόσον τα έξοδα θα καλυφθούν με μεταφορά από άλλες κατηγορίες (χωρίς τροποποίηση). Μόνο στην περίπτωση που θα ζητηθεί επιπλέον κονδύλι για την κάλυψη αυτών των εξόδων χρειάζεται η προέγκριση της Εθνικής Υπηρεσίας, για να μπορέσει να γίνει και η απαιτούμενη τροποποίηση Συμφωνίας</a:t>
            </a:r>
            <a:endParaRPr lang="en-US" dirty="0"/>
          </a:p>
          <a:p>
            <a:endParaRPr lang="en-US" dirty="0"/>
          </a:p>
        </p:txBody>
      </p:sp>
      <p:sp>
        <p:nvSpPr>
          <p:cNvPr id="4" name="Slide Number Placeholder 3">
            <a:extLst>
              <a:ext uri="{FF2B5EF4-FFF2-40B4-BE49-F238E27FC236}">
                <a16:creationId xmlns:a16="http://schemas.microsoft.com/office/drawing/2014/main" id="{E7684719-2203-F46D-D5C6-C349BA3AAA47}"/>
              </a:ext>
            </a:extLst>
          </p:cNvPr>
          <p:cNvSpPr>
            <a:spLocks noGrp="1"/>
          </p:cNvSpPr>
          <p:nvPr>
            <p:ph type="sldNum" sz="quarter" idx="5"/>
          </p:nvPr>
        </p:nvSpPr>
        <p:spPr/>
        <p:txBody>
          <a:bodyPr/>
          <a:lstStyle/>
          <a:p>
            <a:fld id="{75AAC7F6-DE48-43CC-A0EA-0E2858B8178B}" type="slidenum">
              <a:rPr lang="en-US" smtClean="0"/>
              <a:t>49</a:t>
            </a:fld>
            <a:endParaRPr lang="en-US"/>
          </a:p>
        </p:txBody>
      </p:sp>
    </p:spTree>
    <p:extLst>
      <p:ext uri="{BB962C8B-B14F-4D97-AF65-F5344CB8AC3E}">
        <p14:creationId xmlns:p14="http://schemas.microsoft.com/office/powerpoint/2010/main" val="377719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5</a:t>
            </a:fld>
            <a:endParaRPr lang="en-US"/>
          </a:p>
        </p:txBody>
      </p:sp>
    </p:spTree>
    <p:extLst>
      <p:ext uri="{BB962C8B-B14F-4D97-AF65-F5344CB8AC3E}">
        <p14:creationId xmlns:p14="http://schemas.microsoft.com/office/powerpoint/2010/main" val="1873339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50</a:t>
            </a:fld>
            <a:endParaRPr lang="en-US"/>
          </a:p>
        </p:txBody>
      </p:sp>
    </p:spTree>
    <p:extLst>
      <p:ext uri="{BB962C8B-B14F-4D97-AF65-F5344CB8AC3E}">
        <p14:creationId xmlns:p14="http://schemas.microsoft.com/office/powerpoint/2010/main" val="3901032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51</a:t>
            </a:fld>
            <a:endParaRPr lang="en-US"/>
          </a:p>
        </p:txBody>
      </p:sp>
    </p:spTree>
    <p:extLst>
      <p:ext uri="{BB962C8B-B14F-4D97-AF65-F5344CB8AC3E}">
        <p14:creationId xmlns:p14="http://schemas.microsoft.com/office/powerpoint/2010/main" val="1548861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pPr defTabSz="931774">
              <a:defRPr/>
            </a:pPr>
            <a:r>
              <a:rPr lang="el-GR" dirty="0">
                <a:latin typeface="Calibri" panose="020F0502020204030204" pitchFamily="34" charset="0"/>
                <a:cs typeface="Mangal" panose="02040503050203030202" pitchFamily="18" charset="0"/>
              </a:rPr>
              <a:t>Αυτό ισχύει και για</a:t>
            </a:r>
            <a:r>
              <a:rPr lang="en-GB" dirty="0">
                <a:latin typeface="Calibri" panose="020F0502020204030204" pitchFamily="34" charset="0"/>
                <a:cs typeface="Mangal" panose="02040503050203030202" pitchFamily="18" charset="0"/>
              </a:rPr>
              <a:t> </a:t>
            </a:r>
            <a:r>
              <a:rPr lang="el-GR" dirty="0">
                <a:latin typeface="Calibri" panose="020F0502020204030204" pitchFamily="34" charset="0"/>
                <a:cs typeface="Mangal" panose="02040503050203030202" pitchFamily="18" charset="0"/>
              </a:rPr>
              <a:t>το </a:t>
            </a:r>
            <a:r>
              <a:rPr lang="en-GB" dirty="0">
                <a:latin typeface="Calibri" panose="020F0502020204030204" pitchFamily="34" charset="0"/>
                <a:cs typeface="Mangal" panose="02040503050203030202" pitchFamily="18" charset="0"/>
              </a:rPr>
              <a:t>top up </a:t>
            </a:r>
            <a:r>
              <a:rPr lang="el-GR" dirty="0">
                <a:latin typeface="Calibri" panose="020F0502020204030204" pitchFamily="34" charset="0"/>
                <a:cs typeface="Mangal" panose="02040503050203030202" pitchFamily="18" charset="0"/>
              </a:rPr>
              <a:t>για </a:t>
            </a:r>
            <a:r>
              <a:rPr lang="en-GB" dirty="0">
                <a:latin typeface="Calibri" panose="020F0502020204030204" pitchFamily="34" charset="0"/>
                <a:cs typeface="Mangal" panose="02040503050203030202" pitchFamily="18" charset="0"/>
              </a:rPr>
              <a:t>fewer opportunities</a:t>
            </a:r>
            <a:endParaRPr lang="en-GB" dirty="0"/>
          </a:p>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52</a:t>
            </a:fld>
            <a:endParaRPr lang="en-US"/>
          </a:p>
        </p:txBody>
      </p:sp>
    </p:spTree>
    <p:extLst>
      <p:ext uri="{BB962C8B-B14F-4D97-AF65-F5344CB8AC3E}">
        <p14:creationId xmlns:p14="http://schemas.microsoft.com/office/powerpoint/2010/main" val="2800261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53</a:t>
            </a:fld>
            <a:endParaRPr lang="en-US"/>
          </a:p>
        </p:txBody>
      </p:sp>
    </p:spTree>
    <p:extLst>
      <p:ext uri="{BB962C8B-B14F-4D97-AF65-F5344CB8AC3E}">
        <p14:creationId xmlns:p14="http://schemas.microsoft.com/office/powerpoint/2010/main" val="3837740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54</a:t>
            </a:fld>
            <a:endParaRPr lang="en-US"/>
          </a:p>
        </p:txBody>
      </p:sp>
    </p:spTree>
    <p:extLst>
      <p:ext uri="{BB962C8B-B14F-4D97-AF65-F5344CB8AC3E}">
        <p14:creationId xmlns:p14="http://schemas.microsoft.com/office/powerpoint/2010/main" val="2877095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55</a:t>
            </a:fld>
            <a:endParaRPr lang="en-US"/>
          </a:p>
        </p:txBody>
      </p:sp>
    </p:spTree>
    <p:extLst>
      <p:ext uri="{BB962C8B-B14F-4D97-AF65-F5344CB8AC3E}">
        <p14:creationId xmlns:p14="http://schemas.microsoft.com/office/powerpoint/2010/main" val="2559954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56</a:t>
            </a:fld>
            <a:endParaRPr lang="en-US"/>
          </a:p>
        </p:txBody>
      </p:sp>
    </p:spTree>
    <p:extLst>
      <p:ext uri="{BB962C8B-B14F-4D97-AF65-F5344CB8AC3E}">
        <p14:creationId xmlns:p14="http://schemas.microsoft.com/office/powerpoint/2010/main" val="2136523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BEC2-BAEF-8F13-7BCD-9A38CAC32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D0B5D-A108-5D3A-755F-0E87FD415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6FC7A-882E-F6D7-8CD2-E4B3698AD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C8A89-CF95-25C1-85F7-3A7E0AAF713C}"/>
              </a:ext>
            </a:extLst>
          </p:cNvPr>
          <p:cNvSpPr>
            <a:spLocks noGrp="1"/>
          </p:cNvSpPr>
          <p:nvPr>
            <p:ph type="sldNum" sz="quarter" idx="5"/>
          </p:nvPr>
        </p:nvSpPr>
        <p:spPr/>
        <p:txBody>
          <a:bodyPr/>
          <a:lstStyle/>
          <a:p>
            <a:fld id="{75AAC7F6-DE48-43CC-A0EA-0E2858B8178B}" type="slidenum">
              <a:rPr lang="en-US" smtClean="0"/>
              <a:t>57</a:t>
            </a:fld>
            <a:endParaRPr lang="en-US"/>
          </a:p>
        </p:txBody>
      </p:sp>
    </p:spTree>
    <p:extLst>
      <p:ext uri="{BB962C8B-B14F-4D97-AF65-F5344CB8AC3E}">
        <p14:creationId xmlns:p14="http://schemas.microsoft.com/office/powerpoint/2010/main" val="3346236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3BA5-6A20-0DEA-5946-97CAC62BF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1935-FF65-98CD-BDAA-64FE82822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00C48-894B-3D9B-944B-233B62380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4F09B-057B-302D-97A9-0FBB4EF5B089}"/>
              </a:ext>
            </a:extLst>
          </p:cNvPr>
          <p:cNvSpPr>
            <a:spLocks noGrp="1"/>
          </p:cNvSpPr>
          <p:nvPr>
            <p:ph type="sldNum" sz="quarter" idx="5"/>
          </p:nvPr>
        </p:nvSpPr>
        <p:spPr/>
        <p:txBody>
          <a:bodyPr/>
          <a:lstStyle/>
          <a:p>
            <a:fld id="{75AAC7F6-DE48-43CC-A0EA-0E2858B8178B}" type="slidenum">
              <a:rPr lang="en-US" smtClean="0"/>
              <a:t>58</a:t>
            </a:fld>
            <a:endParaRPr lang="en-US"/>
          </a:p>
        </p:txBody>
      </p:sp>
    </p:spTree>
    <p:extLst>
      <p:ext uri="{BB962C8B-B14F-4D97-AF65-F5344CB8AC3E}">
        <p14:creationId xmlns:p14="http://schemas.microsoft.com/office/powerpoint/2010/main" val="3800603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2A2-FAEB-04BB-C050-975FAB37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4813A-6C6C-1A3B-7A54-71AAECF4E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A7EB2-1C2A-0D0E-D44F-1367037B9D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2257C-E578-FA44-6385-DCA5E4CF70AD}"/>
              </a:ext>
            </a:extLst>
          </p:cNvPr>
          <p:cNvSpPr>
            <a:spLocks noGrp="1"/>
          </p:cNvSpPr>
          <p:nvPr>
            <p:ph type="sldNum" sz="quarter" idx="5"/>
          </p:nvPr>
        </p:nvSpPr>
        <p:spPr/>
        <p:txBody>
          <a:bodyPr/>
          <a:lstStyle/>
          <a:p>
            <a:fld id="{75AAC7F6-DE48-43CC-A0EA-0E2858B8178B}" type="slidenum">
              <a:rPr lang="en-US" smtClean="0"/>
              <a:t>59</a:t>
            </a:fld>
            <a:endParaRPr lang="en-US"/>
          </a:p>
        </p:txBody>
      </p:sp>
    </p:spTree>
    <p:extLst>
      <p:ext uri="{BB962C8B-B14F-4D97-AF65-F5344CB8AC3E}">
        <p14:creationId xmlns:p14="http://schemas.microsoft.com/office/powerpoint/2010/main" val="201719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a:t>
            </a:fld>
            <a:endParaRPr lang="en-US"/>
          </a:p>
        </p:txBody>
      </p:sp>
    </p:spTree>
    <p:extLst>
      <p:ext uri="{BB962C8B-B14F-4D97-AF65-F5344CB8AC3E}">
        <p14:creationId xmlns:p14="http://schemas.microsoft.com/office/powerpoint/2010/main" val="2834948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AFCD-33E2-7FF6-6C04-4F4D23C8F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E7C75-E5ED-4233-E2B0-84A737370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FAE6A-7E79-A9CD-B241-2832CEF49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1AFC1-6CCE-7BF5-3DC8-FAF7CF5D6FF4}"/>
              </a:ext>
            </a:extLst>
          </p:cNvPr>
          <p:cNvSpPr>
            <a:spLocks noGrp="1"/>
          </p:cNvSpPr>
          <p:nvPr>
            <p:ph type="sldNum" sz="quarter" idx="5"/>
          </p:nvPr>
        </p:nvSpPr>
        <p:spPr/>
        <p:txBody>
          <a:bodyPr/>
          <a:lstStyle/>
          <a:p>
            <a:fld id="{75AAC7F6-DE48-43CC-A0EA-0E2858B8178B}" type="slidenum">
              <a:rPr lang="en-US" smtClean="0"/>
              <a:t>60</a:t>
            </a:fld>
            <a:endParaRPr lang="en-US"/>
          </a:p>
        </p:txBody>
      </p:sp>
    </p:spTree>
    <p:extLst>
      <p:ext uri="{BB962C8B-B14F-4D97-AF65-F5344CB8AC3E}">
        <p14:creationId xmlns:p14="http://schemas.microsoft.com/office/powerpoint/2010/main" val="56342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0B1B-08E2-92A7-32C2-CFB0C6AF9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EDC3-D811-8EDF-3E89-735A66BB8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38C8A-FC6B-FD37-329D-59D26D5EB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709D4-1EFF-E998-B221-2FE465E91A4F}"/>
              </a:ext>
            </a:extLst>
          </p:cNvPr>
          <p:cNvSpPr>
            <a:spLocks noGrp="1"/>
          </p:cNvSpPr>
          <p:nvPr>
            <p:ph type="sldNum" sz="quarter" idx="5"/>
          </p:nvPr>
        </p:nvSpPr>
        <p:spPr/>
        <p:txBody>
          <a:bodyPr/>
          <a:lstStyle/>
          <a:p>
            <a:fld id="{75AAC7F6-DE48-43CC-A0EA-0E2858B8178B}" type="slidenum">
              <a:rPr lang="en-US" smtClean="0"/>
              <a:t>61</a:t>
            </a:fld>
            <a:endParaRPr lang="en-US"/>
          </a:p>
        </p:txBody>
      </p:sp>
    </p:spTree>
    <p:extLst>
      <p:ext uri="{BB962C8B-B14F-4D97-AF65-F5344CB8AC3E}">
        <p14:creationId xmlns:p14="http://schemas.microsoft.com/office/powerpoint/2010/main" val="3336851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44CF-B96D-EFF2-363A-C3B5582F9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14EAC-8391-2C58-519F-0A39D7849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E6312-5636-D59C-851E-EBC728EE1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2E4F5-FDFB-C877-2F86-02F80729E10E}"/>
              </a:ext>
            </a:extLst>
          </p:cNvPr>
          <p:cNvSpPr>
            <a:spLocks noGrp="1"/>
          </p:cNvSpPr>
          <p:nvPr>
            <p:ph type="sldNum" sz="quarter" idx="5"/>
          </p:nvPr>
        </p:nvSpPr>
        <p:spPr/>
        <p:txBody>
          <a:bodyPr/>
          <a:lstStyle/>
          <a:p>
            <a:fld id="{75AAC7F6-DE48-43CC-A0EA-0E2858B8178B}" type="slidenum">
              <a:rPr lang="en-US" smtClean="0"/>
              <a:t>62</a:t>
            </a:fld>
            <a:endParaRPr lang="en-US"/>
          </a:p>
        </p:txBody>
      </p:sp>
    </p:spTree>
    <p:extLst>
      <p:ext uri="{BB962C8B-B14F-4D97-AF65-F5344CB8AC3E}">
        <p14:creationId xmlns:p14="http://schemas.microsoft.com/office/powerpoint/2010/main" val="40052227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AE73-852E-6D4E-C03F-E01945D7F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F08B7-E970-787D-4984-C2391AF55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ADF10-9D6F-8995-62F6-A77CED339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91D11-97AD-E12D-132A-ED6B8D1E4914}"/>
              </a:ext>
            </a:extLst>
          </p:cNvPr>
          <p:cNvSpPr>
            <a:spLocks noGrp="1"/>
          </p:cNvSpPr>
          <p:nvPr>
            <p:ph type="sldNum" sz="quarter" idx="5"/>
          </p:nvPr>
        </p:nvSpPr>
        <p:spPr/>
        <p:txBody>
          <a:bodyPr/>
          <a:lstStyle/>
          <a:p>
            <a:fld id="{75AAC7F6-DE48-43CC-A0EA-0E2858B8178B}" type="slidenum">
              <a:rPr lang="en-US" smtClean="0"/>
              <a:t>63</a:t>
            </a:fld>
            <a:endParaRPr lang="en-US"/>
          </a:p>
        </p:txBody>
      </p:sp>
    </p:spTree>
    <p:extLst>
      <p:ext uri="{BB962C8B-B14F-4D97-AF65-F5344CB8AC3E}">
        <p14:creationId xmlns:p14="http://schemas.microsoft.com/office/powerpoint/2010/main" val="230137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1C14-DF7A-A8AD-4EE1-428DF9FA8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1D54E-199E-A678-2871-39747488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915D3-6D96-2453-5C98-10AFA0CC5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9D1CD-2437-6B34-9E41-AA9C5E7EBCF3}"/>
              </a:ext>
            </a:extLst>
          </p:cNvPr>
          <p:cNvSpPr>
            <a:spLocks noGrp="1"/>
          </p:cNvSpPr>
          <p:nvPr>
            <p:ph type="sldNum" sz="quarter" idx="5"/>
          </p:nvPr>
        </p:nvSpPr>
        <p:spPr/>
        <p:txBody>
          <a:bodyPr/>
          <a:lstStyle/>
          <a:p>
            <a:fld id="{75AAC7F6-DE48-43CC-A0EA-0E2858B8178B}" type="slidenum">
              <a:rPr lang="en-US" smtClean="0"/>
              <a:t>64</a:t>
            </a:fld>
            <a:endParaRPr lang="en-US"/>
          </a:p>
        </p:txBody>
      </p:sp>
    </p:spTree>
    <p:extLst>
      <p:ext uri="{BB962C8B-B14F-4D97-AF65-F5344CB8AC3E}">
        <p14:creationId xmlns:p14="http://schemas.microsoft.com/office/powerpoint/2010/main" val="708491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CF35-C961-8769-97F0-5DE18C85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AF87B-1FBE-9DC7-9D19-152291684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010BE-1EE6-6B5D-514B-C3B7EB7CC09A}"/>
              </a:ext>
            </a:extLst>
          </p:cNvPr>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a:p>
            <a:endParaRPr lang="en-US" dirty="0"/>
          </a:p>
        </p:txBody>
      </p:sp>
      <p:sp>
        <p:nvSpPr>
          <p:cNvPr id="4" name="Slide Number Placeholder 3">
            <a:extLst>
              <a:ext uri="{FF2B5EF4-FFF2-40B4-BE49-F238E27FC236}">
                <a16:creationId xmlns:a16="http://schemas.microsoft.com/office/drawing/2014/main" id="{F131EEEA-1B17-F192-CB71-33EB5242CC47}"/>
              </a:ext>
            </a:extLst>
          </p:cNvPr>
          <p:cNvSpPr>
            <a:spLocks noGrp="1"/>
          </p:cNvSpPr>
          <p:nvPr>
            <p:ph type="sldNum" sz="quarter" idx="5"/>
          </p:nvPr>
        </p:nvSpPr>
        <p:spPr/>
        <p:txBody>
          <a:bodyPr/>
          <a:lstStyle/>
          <a:p>
            <a:fld id="{75AAC7F6-DE48-43CC-A0EA-0E2858B8178B}" type="slidenum">
              <a:rPr lang="en-US" smtClean="0"/>
              <a:t>65</a:t>
            </a:fld>
            <a:endParaRPr lang="en-US"/>
          </a:p>
        </p:txBody>
      </p:sp>
    </p:spTree>
    <p:extLst>
      <p:ext uri="{BB962C8B-B14F-4D97-AF65-F5344CB8AC3E}">
        <p14:creationId xmlns:p14="http://schemas.microsoft.com/office/powerpoint/2010/main" val="6021307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51B8-2DFB-E3D6-0D7A-8E948F3F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72DF4-76B0-5D41-9346-0D24BEE6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0EF4E-9146-420E-7719-02B4D8B52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F576B-B8F3-1180-F80C-2B4A6A64EA3D}"/>
              </a:ext>
            </a:extLst>
          </p:cNvPr>
          <p:cNvSpPr>
            <a:spLocks noGrp="1"/>
          </p:cNvSpPr>
          <p:nvPr>
            <p:ph type="sldNum" sz="quarter" idx="5"/>
          </p:nvPr>
        </p:nvSpPr>
        <p:spPr/>
        <p:txBody>
          <a:bodyPr/>
          <a:lstStyle/>
          <a:p>
            <a:fld id="{75AAC7F6-DE48-43CC-A0EA-0E2858B8178B}" type="slidenum">
              <a:rPr lang="en-US" smtClean="0"/>
              <a:t>66</a:t>
            </a:fld>
            <a:endParaRPr lang="en-US"/>
          </a:p>
        </p:txBody>
      </p:sp>
    </p:spTree>
    <p:extLst>
      <p:ext uri="{BB962C8B-B14F-4D97-AF65-F5344CB8AC3E}">
        <p14:creationId xmlns:p14="http://schemas.microsoft.com/office/powerpoint/2010/main" val="214105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67</a:t>
            </a:fld>
            <a:endParaRPr lang="en-US"/>
          </a:p>
        </p:txBody>
      </p:sp>
    </p:spTree>
    <p:extLst>
      <p:ext uri="{BB962C8B-B14F-4D97-AF65-F5344CB8AC3E}">
        <p14:creationId xmlns:p14="http://schemas.microsoft.com/office/powerpoint/2010/main" val="2666064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68</a:t>
            </a:fld>
            <a:endParaRPr lang="en-US"/>
          </a:p>
        </p:txBody>
      </p:sp>
    </p:spTree>
    <p:extLst>
      <p:ext uri="{BB962C8B-B14F-4D97-AF65-F5344CB8AC3E}">
        <p14:creationId xmlns:p14="http://schemas.microsoft.com/office/powerpoint/2010/main" val="27657024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69</a:t>
            </a:fld>
            <a:endParaRPr lang="en-US"/>
          </a:p>
        </p:txBody>
      </p:sp>
    </p:spTree>
    <p:extLst>
      <p:ext uri="{BB962C8B-B14F-4D97-AF65-F5344CB8AC3E}">
        <p14:creationId xmlns:p14="http://schemas.microsoft.com/office/powerpoint/2010/main" val="295420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AAC7F6-DE48-43CC-A0EA-0E2858B8178B}" type="slidenum">
              <a:rPr lang="en-US" smtClean="0"/>
              <a:t>7</a:t>
            </a:fld>
            <a:endParaRPr lang="en-US"/>
          </a:p>
        </p:txBody>
      </p:sp>
    </p:spTree>
    <p:extLst>
      <p:ext uri="{BB962C8B-B14F-4D97-AF65-F5344CB8AC3E}">
        <p14:creationId xmlns:p14="http://schemas.microsoft.com/office/powerpoint/2010/main" val="1903900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70</a:t>
            </a:fld>
            <a:endParaRPr lang="en-US"/>
          </a:p>
        </p:txBody>
      </p:sp>
    </p:spTree>
    <p:extLst>
      <p:ext uri="{BB962C8B-B14F-4D97-AF65-F5344CB8AC3E}">
        <p14:creationId xmlns:p14="http://schemas.microsoft.com/office/powerpoint/2010/main" val="2431395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71</a:t>
            </a:fld>
            <a:endParaRPr lang="en-US"/>
          </a:p>
        </p:txBody>
      </p:sp>
    </p:spTree>
    <p:extLst>
      <p:ext uri="{BB962C8B-B14F-4D97-AF65-F5344CB8AC3E}">
        <p14:creationId xmlns:p14="http://schemas.microsoft.com/office/powerpoint/2010/main" val="20537226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72</a:t>
            </a:fld>
            <a:endParaRPr lang="en-US"/>
          </a:p>
        </p:txBody>
      </p:sp>
    </p:spTree>
    <p:extLst>
      <p:ext uri="{BB962C8B-B14F-4D97-AF65-F5344CB8AC3E}">
        <p14:creationId xmlns:p14="http://schemas.microsoft.com/office/powerpoint/2010/main" val="3153303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Είναι μόνο όσα αφορούν εξερχόμενες κινητικότητες, αλλά υπάρχουν κι άλλα που αφορούν τις εισερχόμενες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73</a:t>
            </a:fld>
            <a:endParaRPr lang="en-US"/>
          </a:p>
        </p:txBody>
      </p:sp>
    </p:spTree>
    <p:extLst>
      <p:ext uri="{BB962C8B-B14F-4D97-AF65-F5344CB8AC3E}">
        <p14:creationId xmlns:p14="http://schemas.microsoft.com/office/powerpoint/2010/main" val="693866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της Πρακτικής Άσκησης που πραγματοποιείται από φοιτητές (όχι πρόσφατους απόφοιτους), ο οργανισμός υποδοχής εκδίδει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Traineeship Certificate,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το ΙΤΕ αποστολής χρησιμοποιεί για να εκδώσει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defTabSz="931774">
              <a:defRPr/>
            </a:pPr>
            <a:endPar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κινητικότητας για σπουδές, ο οργανισμός υποδοχής εκδίδει κατευθείαν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(εντός 5 βδομάδων από την ολοκλήρωση της κινητικότητας) και ο οργανισμός αποστολής αξιοποιεί την πληροφόρησή του για να εκδώσει ένα </a:t>
            </a:r>
            <a:r>
              <a:rPr lang="el-GR" dirty="0" err="1">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συνδυάζει τόσο την πληροφόρηση που αφορά τα μαθήματα που ο φοιτητής παρακολούθησε στη χώρα του όσο και τα μαθήματα που ο φοιτητής παρακολούθησε στο εξωτερικό, κατά την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κινητικότητά του.</a:t>
            </a:r>
          </a:p>
          <a:p>
            <a:pPr defTabSz="931774">
              <a:defRPr/>
            </a:pPr>
            <a:endParaRPr lang="el-GR" b="0" i="0" dirty="0">
              <a:solidFill>
                <a:srgbClr val="202124"/>
              </a:solidFill>
              <a:effectLst/>
              <a:latin typeface="Google Sans"/>
            </a:endParaRPr>
          </a:p>
          <a:p>
            <a:pPr defTabSz="931774">
              <a:defRPr/>
            </a:pPr>
            <a:endParaRPr lang="el-GR" b="0" i="0" dirty="0">
              <a:solidFill>
                <a:srgbClr val="202124"/>
              </a:solidFill>
              <a:effectLst/>
              <a:latin typeface="Google Sans"/>
            </a:endParaRPr>
          </a:p>
          <a:p>
            <a:pPr defTabSz="931774">
              <a:defRPr/>
            </a:pPr>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74</a:t>
            </a:fld>
            <a:endParaRPr lang="en-US"/>
          </a:p>
        </p:txBody>
      </p:sp>
    </p:spTree>
    <p:extLst>
      <p:ext uri="{BB962C8B-B14F-4D97-AF65-F5344CB8AC3E}">
        <p14:creationId xmlns:p14="http://schemas.microsoft.com/office/powerpoint/2010/main" val="605969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75</a:t>
            </a:fld>
            <a:endParaRPr lang="en-US"/>
          </a:p>
        </p:txBody>
      </p:sp>
    </p:spTree>
    <p:extLst>
      <p:ext uri="{BB962C8B-B14F-4D97-AF65-F5344CB8AC3E}">
        <p14:creationId xmlns:p14="http://schemas.microsoft.com/office/powerpoint/2010/main" val="2833991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76</a:t>
            </a:fld>
            <a:endParaRPr lang="en-US"/>
          </a:p>
        </p:txBody>
      </p:sp>
    </p:spTree>
    <p:extLst>
      <p:ext uri="{BB962C8B-B14F-4D97-AF65-F5344CB8AC3E}">
        <p14:creationId xmlns:p14="http://schemas.microsoft.com/office/powerpoint/2010/main" val="483035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D599C-5A4A-6049-C165-EDD585E4E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1FA8E-7634-CD33-A01B-71F3DFCC1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9717B-03D4-E8B3-FB52-907B456CE444}"/>
              </a:ext>
            </a:extLst>
          </p:cNvPr>
          <p:cNvSpPr>
            <a:spLocks noGrp="1"/>
          </p:cNvSpPr>
          <p:nvPr>
            <p:ph type="body" idx="1"/>
          </p:nvPr>
        </p:nvSpPr>
        <p:spPr/>
        <p:txBody>
          <a:bodyPr/>
          <a:lstStyle/>
          <a:p>
            <a:r>
              <a:rPr lang="en-GB" b="1" dirty="0"/>
              <a:t>ECHE SELF-ASSESSMENT TOOL:</a:t>
            </a:r>
          </a:p>
          <a:p>
            <a:r>
              <a:rPr lang="el-GR" dirty="0"/>
              <a:t>Υποστηρίζει τα ΙΤΕ που κατέχουν τον Χάρτη Κινητικότητας να αξιολογήσουν την επίδοσή τους ως προς την εφαρμογή των αρχών του </a:t>
            </a:r>
            <a:r>
              <a:rPr lang="en-GB" dirty="0"/>
              <a:t>ECHE </a:t>
            </a:r>
            <a:r>
              <a:rPr lang="el-GR" dirty="0"/>
              <a:t>και τους υποδεικνύει πώς θα μπορούσαν να βελτιωθούν, παρέχοντας συγκεκριμένες εισηγήσεις.</a:t>
            </a:r>
            <a:endParaRPr lang="en-GB" dirty="0"/>
          </a:p>
        </p:txBody>
      </p:sp>
      <p:sp>
        <p:nvSpPr>
          <p:cNvPr id="4" name="Slide Number Placeholder 3">
            <a:extLst>
              <a:ext uri="{FF2B5EF4-FFF2-40B4-BE49-F238E27FC236}">
                <a16:creationId xmlns:a16="http://schemas.microsoft.com/office/drawing/2014/main" id="{F336F712-C6D2-EE60-E556-266AE7169542}"/>
              </a:ext>
            </a:extLst>
          </p:cNvPr>
          <p:cNvSpPr>
            <a:spLocks noGrp="1"/>
          </p:cNvSpPr>
          <p:nvPr>
            <p:ph type="sldNum" sz="quarter" idx="5"/>
          </p:nvPr>
        </p:nvSpPr>
        <p:spPr/>
        <p:txBody>
          <a:bodyPr/>
          <a:lstStyle/>
          <a:p>
            <a:fld id="{75AAC7F6-DE48-43CC-A0EA-0E2858B8178B}" type="slidenum">
              <a:rPr lang="en-US" smtClean="0"/>
              <a:t>77</a:t>
            </a:fld>
            <a:endParaRPr lang="en-US"/>
          </a:p>
        </p:txBody>
      </p:sp>
    </p:spTree>
    <p:extLst>
      <p:ext uri="{BB962C8B-B14F-4D97-AF65-F5344CB8AC3E}">
        <p14:creationId xmlns:p14="http://schemas.microsoft.com/office/powerpoint/2010/main" val="14214903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CBAC-4F92-C108-C033-4738C17F5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3D4A6-33B5-07BA-70C4-6CC85B934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77376-2C3B-0CE1-4F09-EC68E8F36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B6E5F-0396-5BAB-FAED-4BA2954F83B5}"/>
              </a:ext>
            </a:extLst>
          </p:cNvPr>
          <p:cNvSpPr>
            <a:spLocks noGrp="1"/>
          </p:cNvSpPr>
          <p:nvPr>
            <p:ph type="sldNum" sz="quarter" idx="5"/>
          </p:nvPr>
        </p:nvSpPr>
        <p:spPr/>
        <p:txBody>
          <a:bodyPr/>
          <a:lstStyle/>
          <a:p>
            <a:fld id="{75AAC7F6-DE48-43CC-A0EA-0E2858B8178B}" type="slidenum">
              <a:rPr lang="en-US" smtClean="0"/>
              <a:t>78</a:t>
            </a:fld>
            <a:endParaRPr lang="en-US"/>
          </a:p>
        </p:txBody>
      </p:sp>
    </p:spTree>
    <p:extLst>
      <p:ext uri="{BB962C8B-B14F-4D97-AF65-F5344CB8AC3E}">
        <p14:creationId xmlns:p14="http://schemas.microsoft.com/office/powerpoint/2010/main" val="19678574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79</a:t>
            </a:fld>
            <a:endParaRPr lang="en-US"/>
          </a:p>
        </p:txBody>
      </p:sp>
    </p:spTree>
    <p:extLst>
      <p:ext uri="{BB962C8B-B14F-4D97-AF65-F5344CB8AC3E}">
        <p14:creationId xmlns:p14="http://schemas.microsoft.com/office/powerpoint/2010/main" val="125125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a:t>
            </a:fld>
            <a:endParaRPr lang="en-US"/>
          </a:p>
        </p:txBody>
      </p:sp>
    </p:spTree>
    <p:extLst>
      <p:ext uri="{BB962C8B-B14F-4D97-AF65-F5344CB8AC3E}">
        <p14:creationId xmlns:p14="http://schemas.microsoft.com/office/powerpoint/2010/main" val="7562272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80</a:t>
            </a:fld>
            <a:endParaRPr lang="en-US"/>
          </a:p>
        </p:txBody>
      </p:sp>
    </p:spTree>
    <p:extLst>
      <p:ext uri="{BB962C8B-B14F-4D97-AF65-F5344CB8AC3E}">
        <p14:creationId xmlns:p14="http://schemas.microsoft.com/office/powerpoint/2010/main" val="5685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81</a:t>
            </a:fld>
            <a:endParaRPr lang="en-US"/>
          </a:p>
        </p:txBody>
      </p:sp>
    </p:spTree>
    <p:extLst>
      <p:ext uri="{BB962C8B-B14F-4D97-AF65-F5344CB8AC3E}">
        <p14:creationId xmlns:p14="http://schemas.microsoft.com/office/powerpoint/2010/main" val="42918725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82</a:t>
            </a:fld>
            <a:endParaRPr lang="en-US"/>
          </a:p>
        </p:txBody>
      </p:sp>
    </p:spTree>
    <p:extLst>
      <p:ext uri="{BB962C8B-B14F-4D97-AF65-F5344CB8AC3E}">
        <p14:creationId xmlns:p14="http://schemas.microsoft.com/office/powerpoint/2010/main" val="8683569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83</a:t>
            </a:fld>
            <a:endParaRPr lang="en-US"/>
          </a:p>
        </p:txBody>
      </p:sp>
    </p:spTree>
    <p:extLst>
      <p:ext uri="{BB962C8B-B14F-4D97-AF65-F5344CB8AC3E}">
        <p14:creationId xmlns:p14="http://schemas.microsoft.com/office/powerpoint/2010/main" val="42129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9</a:t>
            </a:fld>
            <a:endParaRPr lang="en-US"/>
          </a:p>
        </p:txBody>
      </p:sp>
    </p:spTree>
    <p:extLst>
      <p:ext uri="{BB962C8B-B14F-4D97-AF65-F5344CB8AC3E}">
        <p14:creationId xmlns:p14="http://schemas.microsoft.com/office/powerpoint/2010/main" val="71755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89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163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50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158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78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7294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636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oecd.org/en/topics/sub-issues/oda-eligibility-and-conditions/dac-list-of-oda-recipient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oecd.org/content/dam/oecd/en/topics/policy-sub-issues/oda-eligibility-and-conditions/DAC-List-of-ODA-Recipients-for-reporting-2024-25-flow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idep.org.cy/stratigiki-tou-ide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uropass.europa.eu/en/diploma-supplement-example-documents" TargetMode="External"/><Relationship Id="rId4" Type="http://schemas.openxmlformats.org/officeDocument/2006/relationships/hyperlink" Target="https://education.ec.europa.eu/education-levels/higher-education/inclusive-and-connected-higher-education/diploma-suppl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uropass.europa.eu/en/learn-europe/certificate-supplement" TargetMode="External"/><Relationship Id="rId5" Type="http://schemas.openxmlformats.org/officeDocument/2006/relationships/hyperlink" Target="https://europass.europa.eu/en/diploma-supplement-example-documents" TargetMode="External"/><Relationship Id="rId4" Type="http://schemas.openxmlformats.org/officeDocument/2006/relationships/hyperlink" Target="https://education.ec.europa.eu/education-levels/higher-education/inclusive-and-connected-higher-education/diploma-supplement"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erasmus-plus.ec.europa.eu/resources-and-tools/distance-calculato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g"/><Relationship Id="rId7" Type="http://schemas.openxmlformats.org/officeDocument/2006/relationships/diagramColors" Target="../diagrams/colors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g"/><Relationship Id="rId7" Type="http://schemas.openxmlformats.org/officeDocument/2006/relationships/diagramColors" Target="../diagrams/colors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academy.europa.eu/" TargetMode="External"/><Relationship Id="rId4" Type="http://schemas.openxmlformats.org/officeDocument/2006/relationships/image" Target="../media/image26.jpg"/></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commission.europa.eu/funding-tenders/managing-your-project/communicating-and-raising-eu-visibility_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www.erasmusplus.nl/en/impacttool-mobility#activitiesHeadin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hyperlink" Target="https://netinfoweb.net/idep/wp-content/uploads/Addendum-KA1_Grant-Agreements_Ukraine_2024-%CE%9A%CE%91131.docx" TargetMode="External"/><Relationship Id="rId3" Type="http://schemas.openxmlformats.org/officeDocument/2006/relationships/image" Target="../media/image16.jpg"/><Relationship Id="rId7" Type="http://schemas.openxmlformats.org/officeDocument/2006/relationships/hyperlink" Target="https://erasmusplus.idep.org.cy/diacheirisi-schedion/schedia-kinitikotitas-tritovathmias-ekpaidefs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rasmusplus.idep.org.cy/wp-content/uploads/2024/12/Annex-V.docx" TargetMode="External"/><Relationship Id="rId5" Type="http://schemas.openxmlformats.org/officeDocument/2006/relationships/hyperlink" Target="https://netinfoweb.net/idep/wp-content/uploads/Annex-III.docx" TargetMode="External"/><Relationship Id="rId4" Type="http://schemas.openxmlformats.org/officeDocument/2006/relationships/hyperlink" Target="https://view.officeapps.live.com/op/view.aspx?src=https%3A%2F%2Ferasmusplus.idep.org.cy%2Fwp-content%2Fuploads%2F2024%2F12%2FAnnex-II.docx&amp;wdOrigin=BROWSELINK" TargetMode="External"/><Relationship Id="rId9"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hyperlink" Target="https://idep.org.cy/stratigiki-tou-idep/"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ec.europa.eu/programmes/erasmus-plus/eche/start_en"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erasmus-plus.ec.europa.eu/european-student-card-initiative/ewp" TargetMode="External"/><Relationship Id="rId5" Type="http://schemas.openxmlformats.org/officeDocument/2006/relationships/hyperlink" Target="https://erasmus-plus.ec.europa.eu/european-student-card-initiative/erasmus-app" TargetMode="External"/><Relationship Id="rId4" Type="http://schemas.openxmlformats.org/officeDocument/2006/relationships/hyperlink" Target="https://erasmus-plus.ec.europa.eu/european-student-card-initiative/help-support/user-guide"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rasmusplus.idep.org.cy/diacheirisi-schedion/schedia-kinitikotitas-tritovathmias-ekpaidefsis/"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erasmusplus.idep.org.cy/wp-content/uploads/2024/10/Odigos-gia-OID.pdf" TargetMode="External"/><Relationship Id="rId3" Type="http://schemas.openxmlformats.org/officeDocument/2006/relationships/image" Target="../media/image16.jpg"/><Relationship Id="rId7" Type="http://schemas.openxmlformats.org/officeDocument/2006/relationships/hyperlink" Target="https://webgate.ec.europa.eu/erasmus-esc/index/organisations/register-my-organisati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erasmusplus.idep.org.cy/wp-content/uploads/2024/10/Odigos-EU-LOGIN-EL.pdf" TargetMode="External"/><Relationship Id="rId5" Type="http://schemas.openxmlformats.org/officeDocument/2006/relationships/hyperlink" Target="https://erasmusplus.idep.org.cy/wp-content/uploads/2024/10/eu-login-ecas-erasmus-jun2020_en.pdf" TargetMode="External"/><Relationship Id="rId10" Type="http://schemas.openxmlformats.org/officeDocument/2006/relationships/image" Target="../media/image28.png"/><Relationship Id="rId4" Type="http://schemas.openxmlformats.org/officeDocument/2006/relationships/hyperlink" Target="https://erasmusplus.idep.org.cy/odigos-programmatos/" TargetMode="External"/><Relationship Id="rId9" Type="http://schemas.openxmlformats.org/officeDocument/2006/relationships/hyperlink" Target="https://erasmusplus.idep.org.cy/wp-content/uploads/2024/10/EPRP-Guide-for-Beneficiaries-2022.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erasmus-plus.ec.europa.eu/resources-and-tools/distance-calculator" TargetMode="External"/><Relationship Id="rId3" Type="http://schemas.openxmlformats.org/officeDocument/2006/relationships/image" Target="../media/image16.jpg"/><Relationship Id="rId7" Type="http://schemas.openxmlformats.org/officeDocument/2006/relationships/hyperlink" Target="https://erasmusplus.idep.org.cy/wp-content/uploads/2024/06/NAITDOC-ProjectResultsPlatformUserGuide-180921-0643-2.pdf"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erasmus-plus.ec.europa.eu/projects/manage" TargetMode="External"/><Relationship Id="rId5" Type="http://schemas.openxmlformats.org/officeDocument/2006/relationships/hyperlink" Target="https://wikis.ec.europa.eu/spaces/NAITDOC/pages/90281389/Beneficiary+module+guide" TargetMode="External"/><Relationship Id="rId10" Type="http://schemas.openxmlformats.org/officeDocument/2006/relationships/image" Target="../media/image28.png"/><Relationship Id="rId4" Type="http://schemas.openxmlformats.org/officeDocument/2006/relationships/hyperlink" Target="https://webgate.ec.europa.eu/beneficiary-module/project/#/project-list" TargetMode="External"/><Relationship Id="rId9" Type="http://schemas.openxmlformats.org/officeDocument/2006/relationships/hyperlink" Target="https://erasmusplus.idep.org.cy/diacheirisi-schedion/schedia-kinitikotitas-tritovathmias-ekpaidefsi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forms.office.com/pages/responsepage.aspx?id=3hyB1-_sbEmPkaF4YkG5nMPR1quPxUNCqHqOlZT38UlUNjJaVU5MU1pVTk5FUDBMMkNTNU5CMDBLRC4u" TargetMode="External"/><Relationship Id="rId13" Type="http://schemas.openxmlformats.org/officeDocument/2006/relationships/hyperlink" Target="https://netinfoweb.net/idep/wp-content/uploads/handbook-erasmus-icm-partner-countries_jul2024-v1_en.pdf" TargetMode="External"/><Relationship Id="rId3" Type="http://schemas.openxmlformats.org/officeDocument/2006/relationships/image" Target="../media/image16.jpg"/><Relationship Id="rId7" Type="http://schemas.openxmlformats.org/officeDocument/2006/relationships/hyperlink" Target="https://erasmus-plus.ec.europa.eu/european-student-card-initiative/help-support/user-guide" TargetMode="External"/><Relationship Id="rId12" Type="http://schemas.openxmlformats.org/officeDocument/2006/relationships/hyperlink" Target="https://netinfoweb.net/idep/wp-content/uploads/ICM-Handbook-for-Call-2024-2025.pdf" TargetMode="External"/><Relationship Id="rId2" Type="http://schemas.openxmlformats.org/officeDocument/2006/relationships/notesSlide" Target="../notesSlides/notesSlide82.xml"/><Relationship Id="rId16"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 Id="rId1" Type="http://schemas.openxmlformats.org/officeDocument/2006/relationships/slideLayout" Target="../slideLayouts/slideLayout2.xml"/><Relationship Id="rId6" Type="http://schemas.openxmlformats.org/officeDocument/2006/relationships/hyperlink" Target="https://esci-sd.atlassian.net/wiki/spaces/WELCOME/overview" TargetMode="External"/><Relationship Id="rId11" Type="http://schemas.openxmlformats.org/officeDocument/2006/relationships/hyperlink" Target="https://webgate.ec.europa.eu/erasmus-esc/index/resources/additional-resources" TargetMode="External"/><Relationship Id="rId5" Type="http://schemas.openxmlformats.org/officeDocument/2006/relationships/hyperlink" Target="https://erasmus-plus.ec.europa.eu/european-student-card-initiative/help-support/technical" TargetMode="External"/><Relationship Id="rId15" Type="http://schemas.openxmlformats.org/officeDocument/2006/relationships/hyperlink" Target="https://erasmus-plus.ec.europa.eu/resources-and-tools/erasmus-charter-for-higher-education" TargetMode="External"/><Relationship Id="rId10" Type="http://schemas.openxmlformats.org/officeDocument/2006/relationships/hyperlink" Target="https://esci-sd.atlassian.net/servicedesk/customer/portals" TargetMode="External"/><Relationship Id="rId4" Type="http://schemas.openxmlformats.org/officeDocument/2006/relationships/hyperlink" Target="https://erasmus-plus.ec.europa.eu/european-student-card-initiative/help-support/faqs" TargetMode="External"/><Relationship Id="rId9" Type="http://schemas.openxmlformats.org/officeDocument/2006/relationships/hyperlink" Target="https://erasmus-plus.ec.europa.eu/european-student-card-initiative/news" TargetMode="External"/><Relationship Id="rId14" Type="http://schemas.openxmlformats.org/officeDocument/2006/relationships/hyperlink" Target="https://wikis.ec.europa.eu/display/NAITDOC/Beneficiary+Guides+-+Project+implementation+phase" TargetMode="External"/></Relationships>
</file>

<file path=ppt/slides/_rels/slide8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F006-829F-34B9-2157-FE507CACFB46}"/>
            </a:ext>
          </a:extLst>
        </p:cNvPr>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651BDBA7-76D1-2AC3-B9C8-8BB2CF570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DCC1C37-E2E6-5CC5-736D-B741A16B5724}"/>
              </a:ext>
            </a:extLst>
          </p:cNvPr>
          <p:cNvSpPr>
            <a:spLocks noGrp="1"/>
          </p:cNvSpPr>
          <p:nvPr>
            <p:ph type="subTitle" idx="1"/>
          </p:nvPr>
        </p:nvSpPr>
        <p:spPr>
          <a:xfrm>
            <a:off x="2099187" y="3429000"/>
            <a:ext cx="7993626" cy="1307691"/>
          </a:xfrm>
        </p:spPr>
        <p:txBody>
          <a:bodyPr>
            <a:noAutofit/>
          </a:bodyPr>
          <a:lstStyle/>
          <a:p>
            <a:pPr marL="12700" marR="5080">
              <a:lnSpc>
                <a:spcPct val="116100"/>
              </a:lnSpc>
            </a:pPr>
            <a:r>
              <a:rPr lang="el-GR" sz="2000" b="1" dirty="0">
                <a:latin typeface="Roboto"/>
                <a:cs typeface="Roboto"/>
              </a:rPr>
              <a:t>Διαχείριση</a:t>
            </a:r>
            <a:r>
              <a:rPr lang="el-GR" sz="2000" b="1" spc="-70" dirty="0">
                <a:latin typeface="Roboto"/>
                <a:cs typeface="Roboto"/>
              </a:rPr>
              <a:t> Εγκεκριμένων </a:t>
            </a:r>
            <a:r>
              <a:rPr lang="el-GR" sz="2000" b="1" spc="-15" dirty="0">
                <a:latin typeface="Roboto"/>
                <a:cs typeface="Roboto"/>
              </a:rPr>
              <a:t>Σχεδίων</a:t>
            </a:r>
            <a:r>
              <a:rPr lang="el-GR" sz="2000" b="1" spc="-50" dirty="0">
                <a:latin typeface="Roboto"/>
                <a:cs typeface="Roboto"/>
              </a:rPr>
              <a:t> </a:t>
            </a:r>
            <a:r>
              <a:rPr lang="el-GR" sz="2000" b="1" spc="10" dirty="0">
                <a:latin typeface="Roboto"/>
                <a:cs typeface="Roboto"/>
              </a:rPr>
              <a:t>ΚΑ1</a:t>
            </a:r>
            <a:r>
              <a:rPr lang="en-US" sz="2000" b="1" spc="10" dirty="0">
                <a:latin typeface="Roboto"/>
                <a:cs typeface="Roboto"/>
              </a:rPr>
              <a:t>7</a:t>
            </a:r>
            <a:r>
              <a:rPr lang="el-GR" sz="2000" b="1" spc="10" dirty="0">
                <a:latin typeface="Roboto"/>
                <a:cs typeface="Roboto"/>
              </a:rPr>
              <a:t>1 </a:t>
            </a:r>
            <a:endParaRPr lang="en-US" sz="2000" b="1" spc="10" dirty="0">
              <a:latin typeface="Roboto"/>
              <a:cs typeface="Roboto"/>
            </a:endParaRPr>
          </a:p>
          <a:p>
            <a:pPr marL="12700" marR="5080">
              <a:lnSpc>
                <a:spcPct val="116100"/>
              </a:lnSpc>
            </a:pPr>
            <a:r>
              <a:rPr lang="el-GR" sz="2000" b="1" spc="80" dirty="0">
                <a:solidFill>
                  <a:srgbClr val="009999"/>
                </a:solidFill>
                <a:latin typeface="Roboto"/>
                <a:cs typeface="Roboto"/>
              </a:rPr>
              <a:t>Διεθνής Εξερχόμενη &amp; Εισερχόμενη Κινητικότητα στηριζόμενη σε κονδύλια εξωτερικής πολιτικής</a:t>
            </a:r>
            <a:endParaRPr lang="el-GR" sz="2000" dirty="0">
              <a:latin typeface="Roboto"/>
              <a:cs typeface="Roboto"/>
            </a:endParaRPr>
          </a:p>
          <a:p>
            <a:pPr marL="12700" marR="5080">
              <a:lnSpc>
                <a:spcPct val="116100"/>
              </a:lnSpc>
            </a:pPr>
            <a:r>
              <a:rPr lang="el-GR" sz="2000" b="1" dirty="0">
                <a:solidFill>
                  <a:srgbClr val="FF6600"/>
                </a:solidFill>
                <a:latin typeface="Roboto"/>
                <a:cs typeface="Roboto"/>
              </a:rPr>
              <a:t>Πρόσκληση</a:t>
            </a:r>
            <a:r>
              <a:rPr lang="el-GR" sz="2000" b="1" spc="-15" dirty="0">
                <a:solidFill>
                  <a:srgbClr val="FF6600"/>
                </a:solidFill>
                <a:latin typeface="Roboto"/>
                <a:cs typeface="Roboto"/>
              </a:rPr>
              <a:t> </a:t>
            </a:r>
            <a:r>
              <a:rPr lang="el-GR" sz="2000" b="1" dirty="0">
                <a:solidFill>
                  <a:srgbClr val="FF6600"/>
                </a:solidFill>
                <a:latin typeface="Roboto"/>
                <a:cs typeface="Roboto"/>
              </a:rPr>
              <a:t>202</a:t>
            </a:r>
            <a:r>
              <a:rPr lang="en-US" sz="2000" b="1" dirty="0">
                <a:solidFill>
                  <a:srgbClr val="FF6600"/>
                </a:solidFill>
                <a:latin typeface="Roboto"/>
                <a:cs typeface="Roboto"/>
              </a:rPr>
              <a:t>4</a:t>
            </a:r>
            <a:endParaRPr lang="el-GR" sz="2000" dirty="0">
              <a:latin typeface="Roboto"/>
              <a:cs typeface="Roboto"/>
            </a:endParaRPr>
          </a:p>
        </p:txBody>
      </p:sp>
    </p:spTree>
    <p:extLst>
      <p:ext uri="{BB962C8B-B14F-4D97-AF65-F5344CB8AC3E}">
        <p14:creationId xmlns:p14="http://schemas.microsoft.com/office/powerpoint/2010/main" val="476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3F22-4C0B-FD9F-8738-AC14721E04E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2D054A-A7C8-9598-2BFA-25329FB591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C0A02BB-FBCD-ABB3-3ADC-128D110DE47B}"/>
              </a:ext>
            </a:extLst>
          </p:cNvPr>
          <p:cNvPicPr>
            <a:picLocks noChangeAspect="1"/>
          </p:cNvPicPr>
          <p:nvPr/>
        </p:nvPicPr>
        <p:blipFill>
          <a:blip r:embed="rId4"/>
          <a:stretch>
            <a:fillRect/>
          </a:stretch>
        </p:blipFill>
        <p:spPr>
          <a:xfrm>
            <a:off x="166136" y="750998"/>
            <a:ext cx="6056276" cy="4790125"/>
          </a:xfrm>
          <a:prstGeom prst="rect">
            <a:avLst/>
          </a:prstGeom>
          <a:ln>
            <a:solidFill>
              <a:schemeClr val="accent1"/>
            </a:solidFill>
          </a:ln>
        </p:spPr>
      </p:pic>
      <p:pic>
        <p:nvPicPr>
          <p:cNvPr id="4" name="Picture 3">
            <a:extLst>
              <a:ext uri="{FF2B5EF4-FFF2-40B4-BE49-F238E27FC236}">
                <a16:creationId xmlns:a16="http://schemas.microsoft.com/office/drawing/2014/main" id="{7A728206-ACA7-43FA-C9CC-8CCE07721C8F}"/>
              </a:ext>
            </a:extLst>
          </p:cNvPr>
          <p:cNvPicPr>
            <a:picLocks noChangeAspect="1"/>
          </p:cNvPicPr>
          <p:nvPr/>
        </p:nvPicPr>
        <p:blipFill>
          <a:blip r:embed="rId5"/>
          <a:stretch>
            <a:fillRect/>
          </a:stretch>
        </p:blipFill>
        <p:spPr>
          <a:xfrm>
            <a:off x="6425102" y="750998"/>
            <a:ext cx="5600762" cy="4790125"/>
          </a:xfrm>
          <a:prstGeom prst="rect">
            <a:avLst/>
          </a:prstGeom>
        </p:spPr>
      </p:pic>
      <p:sp>
        <p:nvSpPr>
          <p:cNvPr id="5" name="Title 1">
            <a:extLst>
              <a:ext uri="{FF2B5EF4-FFF2-40B4-BE49-F238E27FC236}">
                <a16:creationId xmlns:a16="http://schemas.microsoft.com/office/drawing/2014/main" id="{420057BF-79E5-EE29-F498-82FE1642940E}"/>
              </a:ext>
            </a:extLst>
          </p:cNvPr>
          <p:cNvSpPr txBox="1">
            <a:spLocks/>
          </p:cNvSpPr>
          <p:nvPr/>
        </p:nvSpPr>
        <p:spPr>
          <a:xfrm>
            <a:off x="637730" y="161861"/>
            <a:ext cx="10515600" cy="1325563"/>
          </a:xfrm>
          <a:prstGeom prst="rect">
            <a:avLst/>
          </a:prstGeom>
        </p:spPr>
        <p:txBody>
          <a:bodyPr>
            <a:noAutofit/>
          </a:bodyPr>
          <a:lstStyle>
            <a:lvl1pPr>
              <a:defRPr>
                <a:latin typeface="+mj-lt"/>
                <a:ea typeface="+mj-ea"/>
                <a:cs typeface="+mj-cs"/>
              </a:defRPr>
            </a:lvl1pPr>
          </a:lstStyle>
          <a:p>
            <a:r>
              <a:rPr lang="el-GR" sz="2600" b="1" kern="0" dirty="0">
                <a:solidFill>
                  <a:sysClr val="windowText" lastClr="000000"/>
                </a:solidFill>
                <a:latin typeface="Roboto" panose="02000000000000000000" pitchFamily="2" charset="0"/>
                <a:ea typeface="Roboto" panose="02000000000000000000" pitchFamily="2" charset="0"/>
              </a:rPr>
              <a:t>Συμμετέχουσες Χώρες στην Διεθνή Κινητικότητα στην ΚΑ171</a:t>
            </a:r>
            <a:endParaRPr lang="en-CY" sz="2600" b="1" kern="0" dirty="0">
              <a:solidFill>
                <a:sysClr val="windowText" lastClr="000000"/>
              </a:solidFill>
              <a:latin typeface="Roboto" panose="02000000000000000000" pitchFamily="2" charset="0"/>
              <a:ea typeface="Roboto" panose="02000000000000000000" pitchFamily="2" charset="0"/>
            </a:endParaRPr>
          </a:p>
        </p:txBody>
      </p:sp>
      <p:sp>
        <p:nvSpPr>
          <p:cNvPr id="10" name="Rectangle: Rounded Corners 4">
            <a:extLst>
              <a:ext uri="{FF2B5EF4-FFF2-40B4-BE49-F238E27FC236}">
                <a16:creationId xmlns:a16="http://schemas.microsoft.com/office/drawing/2014/main" id="{4F612F48-89D2-C166-12AF-D7B9A6337F4A}"/>
              </a:ext>
            </a:extLst>
          </p:cNvPr>
          <p:cNvSpPr txBox="1"/>
          <p:nvPr/>
        </p:nvSpPr>
        <p:spPr>
          <a:xfrm>
            <a:off x="2184400" y="5782885"/>
            <a:ext cx="9133840" cy="769005"/>
          </a:xfrm>
          <a:prstGeom prst="rect">
            <a:avLst/>
          </a:prstGeom>
          <a:scene3d>
            <a:camera prst="orthographicFront">
              <a:rot lat="0" lon="0" rev="0"/>
            </a:camera>
            <a:lightRig rig="brightRoom" dir="t">
              <a:rot lat="0" lon="0" rev="6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171450" lvl="0" indent="-171450" defTabSz="889000">
              <a:lnSpc>
                <a:spcPct val="90000"/>
              </a:lnSpc>
              <a:spcBef>
                <a:spcPct val="0"/>
              </a:spcBef>
              <a:buFont typeface="Wingdings" panose="05000000000000000000" pitchFamily="2" charset="2"/>
              <a:buChar char="q"/>
            </a:pPr>
            <a:r>
              <a:rPr lang="el-GR" sz="1200" b="1" kern="1200" dirty="0">
                <a:solidFill>
                  <a:srgbClr val="FF0000"/>
                </a:solidFill>
                <a:latin typeface="Roboto" panose="02000000000000000000" pitchFamily="2" charset="0"/>
                <a:ea typeface="Roboto" panose="02000000000000000000" pitchFamily="2" charset="0"/>
                <a:cs typeface="Roboto" panose="02000000000000000000" pitchFamily="2" charset="0"/>
              </a:rPr>
              <a:t>Οι εξερχόμενες κινητικότητες προς τη Ρωσία (Περιφέρεια 4) και Λευκορωσία (Περιφέρεια 2) και οι εισερχόμενες κινητικότητες προσωπικού από τη Ρωσία και Λευκορωσία δεν είναι επιλέξιμες. Επομένως, μόνο οι εισερχόμενες κινητικότητες φοιτητών από τις χώρες αυτές είναι επιλέξιμες. </a:t>
            </a:r>
          </a:p>
          <a:p>
            <a:pPr marL="171450" lvl="0" indent="-171450" defTabSz="889000">
              <a:lnSpc>
                <a:spcPct val="90000"/>
              </a:lnSpc>
              <a:spcBef>
                <a:spcPct val="0"/>
              </a:spcBef>
              <a:buFont typeface="Wingdings" panose="05000000000000000000" pitchFamily="2" charset="2"/>
              <a:buChar char="q"/>
            </a:pPr>
            <a:r>
              <a:rPr lang="el-GR" sz="1200" b="1" kern="1200"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Κινητικότητες προς και από τις Περιφέρειες 13 και 14 δε θεωρούνται επιλέξιμες, στα πλαίσια της Δράσης ΚΑ171.</a:t>
            </a:r>
          </a:p>
        </p:txBody>
      </p:sp>
    </p:spTree>
    <p:extLst>
      <p:ext uri="{BB962C8B-B14F-4D97-AF65-F5344CB8AC3E}">
        <p14:creationId xmlns:p14="http://schemas.microsoft.com/office/powerpoint/2010/main" val="148433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883E-B79B-DB9A-0396-D228C8C118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A18451A-715C-B420-AA48-E595AB32BE3A}"/>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544A310-6B35-BF77-B62A-9363262C7F7C}"/>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Περιορισμοί στις εξερχόμενες κινητικότητες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Περιφέρειες 2-12</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BD4A2B41-B8E1-9A8F-CA58-545F1F82DC50}"/>
              </a:ext>
            </a:extLst>
          </p:cNvPr>
          <p:cNvSpPr>
            <a:spLocks noGrp="1"/>
          </p:cNvSpPr>
          <p:nvPr>
            <p:ph sz="half" idx="2"/>
          </p:nvPr>
        </p:nvSpPr>
        <p:spPr>
          <a:xfrm>
            <a:off x="1079736" y="1638681"/>
            <a:ext cx="10032527" cy="3876294"/>
          </a:xfrm>
        </p:spPr>
        <p:txBody>
          <a:bodyPr>
            <a:normAutofit fontScale="25000" lnSpcReduction="20000"/>
          </a:bodyPr>
          <a:lstStyle/>
          <a:p>
            <a:pPr marL="354965" marR="204470" lvl="0" indent="-342900" algn="just">
              <a:lnSpc>
                <a:spcPct val="170000"/>
              </a:lnSpc>
              <a:spcBef>
                <a:spcPts val="300"/>
              </a:spcBef>
              <a:buFont typeface="Wingdings" panose="05000000000000000000" pitchFamily="2" charset="2"/>
              <a:buChar char="Ø"/>
              <a:tabLst>
                <a:tab pos="299085" algn="l"/>
                <a:tab pos="299720" algn="l"/>
              </a:tabLst>
              <a:defRPr/>
            </a:pP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Στις</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Περιφέρειες</a:t>
            </a:r>
            <a:r>
              <a:rPr lang="el-GR" sz="64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2-12</a:t>
            </a:r>
            <a:r>
              <a:rPr lang="el-GR" sz="640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δεν μπορούν να πραγματοποιούνται εξερχόμενες κινητικότητες φοιτητών </a:t>
            </a:r>
            <a:r>
              <a:rPr lang="el-GR"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σύντομου</a:t>
            </a:r>
            <a:r>
              <a:rPr lang="en-GB"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πρώτου</a:t>
            </a:r>
            <a:r>
              <a:rPr lang="el-GR" sz="6400" i="1" u="sng"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και </a:t>
            </a:r>
            <a:r>
              <a:rPr lang="el-GR" sz="6400" i="1" u="sng" spc="-5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δευτέρου</a:t>
            </a:r>
            <a:r>
              <a:rPr lang="el-GR" sz="6400" i="1" u="sng" spc="5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κύκλου</a:t>
            </a:r>
            <a:r>
              <a:rPr lang="el-GR" sz="6400"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προς τις</a:t>
            </a:r>
            <a:r>
              <a:rPr lang="el-GR" sz="6400"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χώρες</a:t>
            </a:r>
            <a:r>
              <a:rPr lang="el-GR" sz="6400" i="1" spc="2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που</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λαμβάνουν επίσημη</a:t>
            </a:r>
            <a:r>
              <a:rPr lang="el-GR" sz="6400" dirty="0">
                <a:solidFill>
                  <a:prstClr val="black"/>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αναπτυξιακή</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βοήθεια (ODA)</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Δεν ισχύει για την Περιφέρεια 1</a:t>
            </a:r>
            <a:endParaRPr lang="en-GB" sz="6400"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065" marR="204470" lvl="0" indent="0" algn="just">
              <a:lnSpc>
                <a:spcPct val="170000"/>
              </a:lnSpc>
              <a:spcBef>
                <a:spcPts val="300"/>
              </a:spcBef>
              <a:buNone/>
              <a:tabLst>
                <a:tab pos="299085" algn="l"/>
                <a:tab pos="299720" algn="l"/>
              </a:tabLst>
              <a:defRPr/>
            </a:pPr>
            <a:endParaRPr lang="el-GR" sz="64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4965" lvl="0" indent="-342900" algn="just">
              <a:lnSpc>
                <a:spcPct val="170000"/>
              </a:lnSpc>
              <a:spcBef>
                <a:spcPts val="300"/>
              </a:spcBef>
              <a:buFont typeface="Wingdings" panose="05000000000000000000" pitchFamily="2" charset="2"/>
              <a:buChar char="Ø"/>
              <a:tabLst>
                <a:tab pos="299720" algn="l"/>
              </a:tabLst>
              <a:defRPr/>
            </a:pP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Εξερχόμενες κινητικότητες προς</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αυτές</a:t>
            </a:r>
            <a:r>
              <a:rPr lang="el-GR" sz="64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τις</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χώρες</a:t>
            </a:r>
            <a:r>
              <a:rPr lang="el-GR" sz="6400" spc="4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μπορούν να πραγματοποιούνται μόνο από διδακτορικούς φοιτητές και</a:t>
            </a:r>
            <a:r>
              <a:rPr lang="el-GR" sz="640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προσωπικό.</a:t>
            </a:r>
            <a:endParaRPr lang="en-GB" sz="6400" spc="-1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12065" lvl="0" indent="0" algn="just">
              <a:lnSpc>
                <a:spcPct val="170000"/>
              </a:lnSpc>
              <a:spcBef>
                <a:spcPts val="300"/>
              </a:spcBef>
              <a:buNone/>
              <a:tabLst>
                <a:tab pos="299720" algn="l"/>
              </a:tabLst>
              <a:defRPr/>
            </a:pPr>
            <a:endPar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354965" marR="29845" lvl="0" indent="-342900" algn="just">
              <a:lnSpc>
                <a:spcPct val="170000"/>
              </a:lnSpc>
              <a:spcBef>
                <a:spcPts val="300"/>
              </a:spcBef>
              <a:buFont typeface="Wingdings" panose="05000000000000000000" pitchFamily="2" charset="2"/>
              <a:buChar char="Ø"/>
              <a:tabLst>
                <a:tab pos="299720" algn="l"/>
              </a:tabLst>
              <a:defRPr/>
            </a:pP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Εισερχόμενες κινητικότητες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από τις εν λόγω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χώρες επιτρέπονται για όλους τους φοιτητές και το προσωπικό.</a:t>
            </a:r>
          </a:p>
          <a:p>
            <a:pPr marL="12065" marR="55880" lvl="0" indent="0" algn="just">
              <a:lnSpc>
                <a:spcPct val="170000"/>
              </a:lnSpc>
              <a:spcBef>
                <a:spcPts val="300"/>
              </a:spcBef>
              <a:buClr>
                <a:srgbClr val="404040"/>
              </a:buClr>
              <a:buNone/>
              <a:tabLst>
                <a:tab pos="370205" algn="l"/>
                <a:tab pos="370840" algn="l"/>
                <a:tab pos="2947670" algn="l"/>
              </a:tabLst>
              <a:defRPr/>
            </a:pPr>
            <a:endParaRPr lang="el-GR" sz="6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48816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785E-DA29-AEAB-AC51-A39C3A3840C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B26044-9C91-982B-4D58-C9FAC82AE7CC}"/>
              </a:ext>
            </a:extLst>
          </p:cNvPr>
          <p:cNvPicPr>
            <a:picLocks noChangeAspect="1"/>
          </p:cNvPicPr>
          <p:nvPr/>
        </p:nvPicPr>
        <p:blipFill>
          <a:blip r:embed="rId3"/>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40C429E5-7FC3-1109-A86F-135A6139A3FC}"/>
              </a:ext>
            </a:extLst>
          </p:cNvPr>
          <p:cNvSpPr txBox="1"/>
          <p:nvPr/>
        </p:nvSpPr>
        <p:spPr>
          <a:xfrm>
            <a:off x="1373773" y="1986647"/>
            <a:ext cx="2338387" cy="1200329"/>
          </a:xfrm>
          <a:prstGeom prst="rect">
            <a:avLst/>
          </a:prstGeom>
          <a:noFill/>
        </p:spPr>
        <p:txBody>
          <a:bodyPr wrap="square">
            <a:spAutoFit/>
          </a:bodyPr>
          <a:lstStyle/>
          <a:p>
            <a:r>
              <a:rPr lang="el-GR" dirty="0">
                <a:hlinkClick r:id="rId4"/>
              </a:rPr>
              <a:t>* </a:t>
            </a:r>
            <a:r>
              <a:rPr lang="en-US" dirty="0">
                <a:hlinkClick r:id="rId4"/>
              </a:rPr>
              <a:t>DAC List of ODA Recipients | Effective for reporting on 2024 and 2025 flows</a:t>
            </a:r>
            <a:endParaRPr lang="en-US" dirty="0"/>
          </a:p>
        </p:txBody>
      </p:sp>
      <p:pic>
        <p:nvPicPr>
          <p:cNvPr id="9" name="Picture 8">
            <a:extLst>
              <a:ext uri="{FF2B5EF4-FFF2-40B4-BE49-F238E27FC236}">
                <a16:creationId xmlns:a16="http://schemas.microsoft.com/office/drawing/2014/main" id="{D2D5E6C0-D29F-A200-C4A9-6257D7C3A00A}"/>
              </a:ext>
            </a:extLst>
          </p:cNvPr>
          <p:cNvPicPr>
            <a:picLocks noChangeAspect="1"/>
          </p:cNvPicPr>
          <p:nvPr/>
        </p:nvPicPr>
        <p:blipFill>
          <a:blip r:embed="rId5"/>
          <a:stretch>
            <a:fillRect/>
          </a:stretch>
        </p:blipFill>
        <p:spPr>
          <a:xfrm>
            <a:off x="4279392" y="231451"/>
            <a:ext cx="7007734" cy="6395098"/>
          </a:xfrm>
          <a:prstGeom prst="rect">
            <a:avLst/>
          </a:prstGeom>
        </p:spPr>
      </p:pic>
    </p:spTree>
    <p:extLst>
      <p:ext uri="{BB962C8B-B14F-4D97-AF65-F5344CB8AC3E}">
        <p14:creationId xmlns:p14="http://schemas.microsoft.com/office/powerpoint/2010/main" val="54724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346A-3532-39BF-CEBF-338C86F2C2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502ADD-A885-E97A-BED3-BD5DDF62F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BFB2A93-907A-FA22-8C97-4F6C81C40306}"/>
              </a:ext>
            </a:extLst>
          </p:cNvPr>
          <p:cNvSpPr txBox="1">
            <a:spLocks/>
          </p:cNvSpPr>
          <p:nvPr/>
        </p:nvSpPr>
        <p:spPr>
          <a:xfrm>
            <a:off x="2486065" y="2176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ΚΑ1</a:t>
            </a:r>
            <a:r>
              <a:rPr lang="en-US" sz="4400" b="1" dirty="0">
                <a:solidFill>
                  <a:prstClr val="black"/>
                </a:solidFill>
                <a:latin typeface="Roboto" panose="02000000000000000000" pitchFamily="2" charset="0"/>
                <a:ea typeface="Roboto" panose="02000000000000000000" pitchFamily="2" charset="0"/>
              </a:rPr>
              <a:t>7</a:t>
            </a:r>
            <a:r>
              <a:rPr lang="el-GR" sz="4400" b="1" dirty="0">
                <a:solidFill>
                  <a:prstClr val="black"/>
                </a:solidFill>
                <a:latin typeface="Roboto" panose="02000000000000000000" pitchFamily="2" charset="0"/>
                <a:ea typeface="Roboto" panose="02000000000000000000" pitchFamily="2" charset="0"/>
              </a:rPr>
              <a:t>1 Επιλέξιμες Δραστηριότητες</a:t>
            </a:r>
          </a:p>
        </p:txBody>
      </p:sp>
    </p:spTree>
    <p:extLst>
      <p:ext uri="{BB962C8B-B14F-4D97-AF65-F5344CB8AC3E}">
        <p14:creationId xmlns:p14="http://schemas.microsoft.com/office/powerpoint/2010/main" val="314481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26BC-777F-10FE-964A-EE425854D65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37370DD-04E2-B6AD-8F81-D2FC26E2B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53C7F672-540C-8CF5-0DB5-96D918DDFF75}"/>
              </a:ext>
            </a:extLst>
          </p:cNvPr>
          <p:cNvGraphicFramePr/>
          <p:nvPr/>
        </p:nvGraphicFramePr>
        <p:xfrm>
          <a:off x="1719537" y="943702"/>
          <a:ext cx="9293254" cy="4833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161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EC78-B3BA-F614-4A7C-66097505F8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F6260B-40FB-2346-CAC5-D22B0C73F3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3DA62F7-C616-5A62-2A24-E76665A32A03}"/>
              </a:ext>
            </a:extLst>
          </p:cNvPr>
          <p:cNvSpPr txBox="1">
            <a:spLocks/>
          </p:cNvSpPr>
          <p:nvPr/>
        </p:nvSpPr>
        <p:spPr>
          <a:xfrm>
            <a:off x="4647097" y="4438052"/>
            <a:ext cx="670975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Γενικές Αρχές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Κινητικότητα για σπουδές (</a:t>
            </a:r>
            <a:r>
              <a:rPr lang="en-US" sz="2500" b="1" dirty="0">
                <a:solidFill>
                  <a:prstClr val="black"/>
                </a:solidFill>
                <a:latin typeface="Roboto" panose="02000000000000000000" pitchFamily="2" charset="0"/>
                <a:ea typeface="Roboto" panose="02000000000000000000" pitchFamily="2" charset="0"/>
              </a:rPr>
              <a:t>SMS)</a:t>
            </a:r>
            <a:endParaRPr lang="el-GR" sz="2500" b="1" dirty="0">
              <a:solidFill>
                <a:prstClr val="black"/>
              </a:solidFill>
              <a:latin typeface="Roboto" panose="02000000000000000000" pitchFamily="2" charset="0"/>
              <a:ea typeface="Roboto" panose="02000000000000000000" pitchFamily="2" charset="0"/>
            </a:endParaRPr>
          </a:p>
          <a:p>
            <a:pPr marL="571500" lvl="0" indent="-571500" algn="l">
              <a:buFont typeface="Arial" panose="020B0604020202020204" pitchFamily="34" charset="0"/>
              <a:buChar char="•"/>
            </a:pPr>
            <a:r>
              <a:rPr lang="el-GR" sz="2500" b="1" dirty="0">
                <a:latin typeface="Roboto" panose="02000000000000000000" pitchFamily="2" charset="0"/>
                <a:ea typeface="Roboto" panose="02000000000000000000" pitchFamily="2" charset="0"/>
              </a:rPr>
              <a:t>Βασικές Αρχές κινητικότητας για Πρακτική Άσκηση (</a:t>
            </a:r>
            <a:r>
              <a:rPr lang="en-US" sz="2500" b="1" dirty="0">
                <a:latin typeface="Roboto" panose="02000000000000000000" pitchFamily="2" charset="0"/>
                <a:ea typeface="Roboto" panose="02000000000000000000" pitchFamily="2" charset="0"/>
              </a:rPr>
              <a:t>SMPs</a:t>
            </a:r>
            <a:r>
              <a:rPr lang="el-GR" sz="2500" b="1" dirty="0">
                <a:latin typeface="Roboto" panose="02000000000000000000" pitchFamily="2" charset="0"/>
                <a:ea typeface="Roboto" panose="02000000000000000000" pitchFamily="2" charset="0"/>
              </a:rPr>
              <a:t>)</a:t>
            </a:r>
          </a:p>
          <a:p>
            <a:pPr marL="571500" lvl="0" indent="-571500" algn="l">
              <a:buFont typeface="Arial" panose="020B0604020202020204" pitchFamily="34" charset="0"/>
              <a:buChar char="•"/>
            </a:pPr>
            <a:r>
              <a:rPr lang="el-GR" sz="2500" b="1" dirty="0">
                <a:solidFill>
                  <a:prstClr val="black"/>
                </a:solidFill>
                <a:latin typeface="Roboto" panose="02000000000000000000" pitchFamily="2" charset="0"/>
                <a:ea typeface="Roboto" panose="02000000000000000000" pitchFamily="2" charset="0"/>
              </a:rPr>
              <a:t>Κινητικότητα για</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Πρακτική</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Άσκηση/Τοποθέτηση</a:t>
            </a:r>
            <a:r>
              <a:rPr lang="en-US" sz="2500" b="1" dirty="0">
                <a:solidFill>
                  <a:prstClr val="black"/>
                </a:solidFill>
                <a:latin typeface="Roboto" panose="02000000000000000000" pitchFamily="2" charset="0"/>
                <a:ea typeface="Roboto" panose="02000000000000000000" pitchFamily="2" charset="0"/>
              </a:rPr>
              <a:t> (SMP)</a:t>
            </a:r>
            <a:endParaRPr lang="el-GR" sz="25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FFDC4A74-FAA4-1338-619C-6F62D6816777}"/>
              </a:ext>
            </a:extLst>
          </p:cNvPr>
          <p:cNvGrpSpPr/>
          <p:nvPr/>
        </p:nvGrpSpPr>
        <p:grpSpPr>
          <a:xfrm>
            <a:off x="1221174" y="496693"/>
            <a:ext cx="6103170" cy="2447675"/>
            <a:chOff x="676563" y="2119"/>
            <a:chExt cx="2873364" cy="1402341"/>
          </a:xfrm>
          <a:scene3d>
            <a:camera prst="orthographicFront">
              <a:rot lat="0" lon="0" rev="0"/>
            </a:camera>
            <a:lightRig rig="brightRoom" dir="t">
              <a:rot lat="0" lon="0" rev="600000"/>
            </a:lightRig>
          </a:scene3d>
        </p:grpSpPr>
        <p:sp>
          <p:nvSpPr>
            <p:cNvPr id="3" name="Rectangle: Rounded Corners 2">
              <a:extLst>
                <a:ext uri="{FF2B5EF4-FFF2-40B4-BE49-F238E27FC236}">
                  <a16:creationId xmlns:a16="http://schemas.microsoft.com/office/drawing/2014/main" id="{602BD06E-E323-DFF4-83E2-B89557768FA6}"/>
                </a:ext>
              </a:extLst>
            </p:cNvPr>
            <p:cNvSpPr/>
            <p:nvPr/>
          </p:nvSpPr>
          <p:spPr>
            <a:xfrm>
              <a:off x="676563" y="2119"/>
              <a:ext cx="2873364" cy="1402341"/>
            </a:xfrm>
            <a:prstGeom prst="roundRect">
              <a:avLst>
                <a:gd name="adj" fmla="val 10000"/>
              </a:avLst>
            </a:prstGeom>
            <a:solidFill>
              <a:schemeClr val="accent1"/>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2000"/>
            </a:p>
          </p:txBody>
        </p:sp>
        <p:sp>
          <p:nvSpPr>
            <p:cNvPr id="6" name="Rectangle: Rounded Corners 4">
              <a:extLst>
                <a:ext uri="{FF2B5EF4-FFF2-40B4-BE49-F238E27FC236}">
                  <a16:creationId xmlns:a16="http://schemas.microsoft.com/office/drawing/2014/main" id="{B67755BD-5F70-0B73-69AB-60A36D849A62}"/>
                </a:ext>
              </a:extLst>
            </p:cNvPr>
            <p:cNvSpPr txBox="1"/>
            <p:nvPr/>
          </p:nvSpPr>
          <p:spPr>
            <a:xfrm>
              <a:off x="717636" y="43192"/>
              <a:ext cx="2791218" cy="13201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a:t>
              </a:r>
              <a:r>
                <a:rPr lang="el-GR" sz="3200" b="1" kern="1200" dirty="0" err="1">
                  <a:latin typeface="Roboto" panose="02000000000000000000" pitchFamily="2" charset="0"/>
                  <a:ea typeface="Roboto" panose="02000000000000000000" pitchFamily="2" charset="0"/>
                  <a:cs typeface="Roboto" panose="02000000000000000000" pitchFamily="2" charset="0"/>
                </a:rPr>
                <a:t>στριών</a:t>
              </a:r>
              <a:r>
                <a:rPr lang="el-GR" sz="3200" b="1" kern="1200" dirty="0">
                  <a:latin typeface="Roboto" panose="02000000000000000000" pitchFamily="2" charset="0"/>
                  <a:ea typeface="Roboto" panose="02000000000000000000" pitchFamily="2" charset="0"/>
                  <a:cs typeface="Roboto" panose="02000000000000000000" pitchFamily="2" charset="0"/>
                </a:rPr>
                <a:t> </a:t>
              </a:r>
            </a:p>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και Νέων Αποφοίτων</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4723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90D-D879-B8B2-12DF-68B92E56E28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074806C-7C0A-64CA-12BC-0110709767C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4B61B5D-1078-B607-EE82-30F651D839F7}"/>
              </a:ext>
            </a:extLst>
          </p:cNvPr>
          <p:cNvSpPr>
            <a:spLocks noGrp="1"/>
          </p:cNvSpPr>
          <p:nvPr>
            <p:ph type="title"/>
          </p:nvPr>
        </p:nvSpPr>
        <p:spPr>
          <a:xfrm>
            <a:off x="952055" y="685736"/>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SMSs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SMPs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139DDF25-C94A-1CC1-4179-CE8198A379C8}"/>
              </a:ext>
            </a:extLst>
          </p:cNvPr>
          <p:cNvSpPr>
            <a:spLocks noGrp="1"/>
          </p:cNvSpPr>
          <p:nvPr>
            <p:ph sz="half" idx="2"/>
          </p:nvPr>
        </p:nvSpPr>
        <p:spPr>
          <a:xfrm>
            <a:off x="952055" y="1810131"/>
            <a:ext cx="5157787" cy="3931095"/>
          </a:xfrm>
        </p:spPr>
        <p:txBody>
          <a:bodyPr>
            <a:normAutofit/>
          </a:bodyPr>
          <a:lstStyle/>
          <a:p>
            <a:pPr marL="355600" marR="10795" indent="-342900" algn="just">
              <a:lnSpc>
                <a:spcPts val="1620"/>
              </a:lnSpc>
              <a:spcBef>
                <a:spcPts val="30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Συνολική διάρκεια κινητικότητας</a:t>
            </a:r>
            <a:r>
              <a:rPr lang="en-US" sz="1500" b="1" dirty="0">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p>
            <a:pPr marL="812800" marR="10795" lvl="2" indent="-342900" algn="just">
              <a:lnSpc>
                <a:spcPts val="1710"/>
              </a:lnSpc>
              <a:spcBef>
                <a:spcPts val="1000"/>
              </a:spcBef>
              <a:buFont typeface="Wingdings" panose="05000000000000000000" pitchFamily="2" charset="2"/>
              <a:buChar char="ü"/>
            </a:pPr>
            <a:r>
              <a:rPr lang="en-US" sz="1500" b="1" u="sng" dirty="0">
                <a:solidFill>
                  <a:srgbClr val="ED6613"/>
                </a:solidFill>
                <a:latin typeface="Roboto" panose="02000000000000000000" pitchFamily="2" charset="0"/>
                <a:ea typeface="Roboto" panose="02000000000000000000" pitchFamily="2" charset="0"/>
                <a:cs typeface="Roboto" panose="02000000000000000000" pitchFamily="2" charset="0"/>
              </a:rPr>
              <a:t>M</a:t>
            </a:r>
            <a:r>
              <a:rPr lang="el-GR" sz="1500" b="1" u="sng" dirty="0" err="1">
                <a:solidFill>
                  <a:srgbClr val="ED6613"/>
                </a:solidFill>
                <a:latin typeface="Roboto" panose="02000000000000000000" pitchFamily="2" charset="0"/>
                <a:ea typeface="Roboto" panose="02000000000000000000" pitchFamily="2" charset="0"/>
                <a:cs typeface="Roboto" panose="02000000000000000000" pitchFamily="2" charset="0"/>
              </a:rPr>
              <a:t>έχρι</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και 12 μήνες, για κάθε κύκλο σπουδών </a:t>
            </a:r>
          </a:p>
          <a:p>
            <a:pPr marL="812800" marR="10795" lvl="2" indent="-342900" algn="just">
              <a:lnSpc>
                <a:spcPts val="1710"/>
              </a:lnSpc>
              <a:spcBef>
                <a:spcPts val="1000"/>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Για προγράμματα σπουδών ενός κύκλου (π.χ. προγράμματα ιατρικής), η ανώτατη συνολική διάρκεια περιόδων κινητικότητας ανέρχεται στους 24  μήνες (12 μήνες, ανά ροή)</a:t>
            </a:r>
            <a:endParaRPr lang="en-US" sz="150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Οι φοιτητές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δεν</a:t>
            </a:r>
            <a:r>
              <a:rPr lang="el-GR" sz="1500" dirty="0">
                <a:latin typeface="Roboto" panose="02000000000000000000" pitchFamily="2" charset="0"/>
                <a:ea typeface="Roboto" panose="02000000000000000000" pitchFamily="2" charset="0"/>
                <a:cs typeface="Roboto" panose="02000000000000000000" pitchFamily="2" charset="0"/>
              </a:rPr>
              <a:t> μπορούν να υλοποιήσουν κινητικότητες εντός της χώρας όπου εδρεύει το ΙΤΕ στο οποίο είναι εγγεγραμμένοι ή προς την χώρα διαμονής τους</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κατά την περίοδο των σπουδών τους</a:t>
            </a:r>
          </a:p>
          <a:p>
            <a:pPr marL="355600" indent="-342900" algn="just">
              <a:lnSpc>
                <a:spcPts val="1710"/>
              </a:lnSpc>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Ημερομηνίες Έναρξης/Λήξης</a:t>
            </a:r>
            <a:r>
              <a:rPr lang="en-US" sz="1500" b="1" dirty="0">
                <a:latin typeface="Roboto" panose="02000000000000000000" pitchFamily="2" charset="0"/>
                <a:ea typeface="Roboto" panose="02000000000000000000" pitchFamily="2" charset="0"/>
                <a:cs typeface="Roboto" panose="02000000000000000000" pitchFamily="2" charset="0"/>
              </a:rPr>
              <a:t>:</a:t>
            </a:r>
            <a:r>
              <a:rPr lang="el-GR" sz="1500" b="1" dirty="0">
                <a:latin typeface="Roboto" panose="02000000000000000000" pitchFamily="2" charset="0"/>
                <a:ea typeface="Roboto" panose="02000000000000000000" pitchFamily="2" charset="0"/>
                <a:cs typeface="Roboto" panose="02000000000000000000" pitchFamily="2" charset="0"/>
              </a:rPr>
              <a:t> </a:t>
            </a:r>
            <a:r>
              <a:rPr lang="en-US" sz="1500" dirty="0">
                <a:latin typeface="Roboto" panose="02000000000000000000" pitchFamily="2" charset="0"/>
                <a:ea typeface="Roboto" panose="02000000000000000000" pitchFamily="2" charset="0"/>
                <a:cs typeface="Roboto" panose="02000000000000000000" pitchFamily="2" charset="0"/>
              </a:rPr>
              <a:t>H</a:t>
            </a:r>
            <a:r>
              <a:rPr lang="el-GR" sz="1500" dirty="0">
                <a:latin typeface="Roboto" panose="02000000000000000000" pitchFamily="2" charset="0"/>
                <a:ea typeface="Roboto" panose="02000000000000000000" pitchFamily="2" charset="0"/>
                <a:cs typeface="Roboto" panose="02000000000000000000" pitchFamily="2" charset="0"/>
              </a:rPr>
              <a:t> πρώτη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και η τελευταία </a:t>
            </a:r>
            <a:r>
              <a:rPr lang="el-GR" sz="1500" spc="-5" dirty="0">
                <a:latin typeface="Roboto" panose="02000000000000000000" pitchFamily="2" charset="0"/>
                <a:ea typeface="Roboto" panose="02000000000000000000" pitchFamily="2" charset="0"/>
                <a:cs typeface="Roboto" panose="02000000000000000000" pitchFamily="2" charset="0"/>
              </a:rPr>
              <a:t>ημέρα </a:t>
            </a:r>
            <a:r>
              <a:rPr lang="el-GR" sz="1500" dirty="0">
                <a:latin typeface="Roboto" panose="02000000000000000000" pitchFamily="2" charset="0"/>
                <a:ea typeface="Roboto" panose="02000000000000000000" pitchFamily="2" charset="0"/>
                <a:cs typeface="Roboto" panose="02000000000000000000" pitchFamily="2" charset="0"/>
              </a:rPr>
              <a:t>κατά την οποία </a:t>
            </a:r>
            <a:r>
              <a:rPr lang="el-GR" sz="1500" spc="-32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σπουδαστής/</a:t>
            </a:r>
            <a:r>
              <a:rPr lang="el-GR" sz="1500" spc="-5" dirty="0" err="1">
                <a:latin typeface="Roboto" panose="02000000000000000000" pitchFamily="2" charset="0"/>
                <a:ea typeface="Roboto" panose="02000000000000000000" pitchFamily="2" charset="0"/>
                <a:cs typeface="Roboto" panose="02000000000000000000" pitchFamily="2" charset="0"/>
              </a:rPr>
              <a:t>στρια</a:t>
            </a:r>
            <a:r>
              <a:rPr lang="el-GR" sz="1500" spc="5" dirty="0">
                <a:latin typeface="Roboto" panose="02000000000000000000" pitchFamily="2" charset="0"/>
                <a:ea typeface="Roboto" panose="02000000000000000000" pitchFamily="2" charset="0"/>
                <a:cs typeface="Roboto" panose="02000000000000000000" pitchFamily="2" charset="0"/>
              </a:rPr>
              <a:t> πρέπει να </a:t>
            </a:r>
            <a:r>
              <a:rPr lang="el-GR" sz="1500" spc="-10" dirty="0">
                <a:latin typeface="Roboto" panose="02000000000000000000" pitchFamily="2" charset="0"/>
                <a:ea typeface="Roboto" panose="02000000000000000000" pitchFamily="2" charset="0"/>
                <a:cs typeface="Roboto" panose="02000000000000000000" pitchFamily="2" charset="0"/>
              </a:rPr>
              <a:t>είναι</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φυσικά </a:t>
            </a:r>
            <a:r>
              <a:rPr lang="el-GR" sz="1500" spc="-5" dirty="0">
                <a:latin typeface="Roboto" panose="02000000000000000000" pitchFamily="2" charset="0"/>
                <a:ea typeface="Roboto" panose="02000000000000000000" pitchFamily="2" charset="0"/>
                <a:cs typeface="Roboto" panose="02000000000000000000" pitchFamily="2" charset="0"/>
              </a:rPr>
              <a:t>παρών</a:t>
            </a:r>
            <a:r>
              <a:rPr lang="en-US"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σα</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στον</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οργανισμό υποδοχής.</a:t>
            </a:r>
            <a:endParaRPr lang="en-US" sz="1500" dirty="0">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8">
            <a:extLst>
              <a:ext uri="{FF2B5EF4-FFF2-40B4-BE49-F238E27FC236}">
                <a16:creationId xmlns:a16="http://schemas.microsoft.com/office/drawing/2014/main" id="{0E226237-B9F1-FEB7-CA36-5F63E900CA4B}"/>
              </a:ext>
            </a:extLst>
          </p:cNvPr>
          <p:cNvSpPr>
            <a:spLocks noGrp="1"/>
          </p:cNvSpPr>
          <p:nvPr>
            <p:ph sz="quarter" idx="4"/>
          </p:nvPr>
        </p:nvSpPr>
        <p:spPr>
          <a:xfrm>
            <a:off x="6284466" y="1810131"/>
            <a:ext cx="5255261" cy="4031679"/>
          </a:xfrm>
        </p:spPr>
        <p:txBody>
          <a:bodyPr>
            <a:noAutofit/>
          </a:bodyPr>
          <a:lstStyle/>
          <a:p>
            <a:pPr marL="355600" indent="-342900" algn="just">
              <a:lnSpc>
                <a:spcPts val="1710"/>
              </a:lnSpc>
              <a:buFont typeface="Wingdings" panose="05000000000000000000" pitchFamily="2" charset="2"/>
              <a:buChar char="q"/>
            </a:pPr>
            <a:r>
              <a:rPr lang="en-US" sz="1500" b="1" spc="-40" dirty="0">
                <a:latin typeface="Roboto" panose="02000000000000000000" pitchFamily="2" charset="0"/>
                <a:ea typeface="Roboto" panose="02000000000000000000" pitchFamily="2" charset="0"/>
                <a:cs typeface="Roboto" panose="02000000000000000000" pitchFamily="2" charset="0"/>
              </a:rPr>
              <a:t>K</a:t>
            </a:r>
            <a:r>
              <a:rPr lang="el-GR" sz="1500" b="1" spc="-40" dirty="0" err="1">
                <a:latin typeface="Roboto" panose="02000000000000000000" pitchFamily="2" charset="0"/>
                <a:ea typeface="Roboto" panose="02000000000000000000" pitchFamily="2" charset="0"/>
                <a:cs typeface="Roboto" panose="02000000000000000000" pitchFamily="2" charset="0"/>
              </a:rPr>
              <a:t>ινητικότητες</a:t>
            </a:r>
            <a:r>
              <a:rPr lang="el-GR" sz="1500" b="1" spc="-40" dirty="0">
                <a:latin typeface="Roboto" panose="02000000000000000000" pitchFamily="2" charset="0"/>
                <a:ea typeface="Roboto" panose="02000000000000000000" pitchFamily="2" charset="0"/>
                <a:cs typeface="Roboto" panose="02000000000000000000" pitchFamily="2" charset="0"/>
              </a:rPr>
              <a:t> σύντομης διάρκειας</a:t>
            </a:r>
            <a:r>
              <a:rPr lang="en-US" sz="1500" b="1" spc="-40" dirty="0">
                <a:latin typeface="Roboto" panose="02000000000000000000" pitchFamily="2" charset="0"/>
                <a:ea typeface="Roboto" panose="02000000000000000000" pitchFamily="2" charset="0"/>
                <a:cs typeface="Roboto" panose="02000000000000000000" pitchFamily="2" charset="0"/>
              </a:rPr>
              <a:t> </a:t>
            </a:r>
            <a:r>
              <a:rPr lang="el-GR" sz="1500" b="1" spc="-40" dirty="0">
                <a:latin typeface="Roboto" panose="02000000000000000000" pitchFamily="2" charset="0"/>
                <a:ea typeface="Roboto" panose="02000000000000000000" pitchFamily="2" charset="0"/>
                <a:cs typeface="Roboto" panose="02000000000000000000" pitchFamily="2" charset="0"/>
              </a:rPr>
              <a:t>(5 – 30 μέρες) </a:t>
            </a:r>
            <a:r>
              <a:rPr lang="en-US" sz="1500" b="1" spc="-40" dirty="0">
                <a:latin typeface="Roboto" panose="02000000000000000000" pitchFamily="2" charset="0"/>
                <a:ea typeface="Roboto" panose="02000000000000000000" pitchFamily="2" charset="0"/>
                <a:cs typeface="Roboto" panose="02000000000000000000" pitchFamily="2" charset="0"/>
              </a:rPr>
              <a:t>: </a:t>
            </a:r>
          </a:p>
          <a:p>
            <a:pPr marL="812800" lvl="1" indent="-342900" algn="just">
              <a:lnSpc>
                <a:spcPts val="1710"/>
              </a:lnSpc>
              <a:buFont typeface="Wingdings" panose="05000000000000000000" pitchFamily="2" charset="2"/>
              <a:buChar char="ü"/>
            </a:pPr>
            <a:r>
              <a:rPr lang="en-US" sz="1500" spc="-55" dirty="0">
                <a:latin typeface="Roboto" panose="02000000000000000000" pitchFamily="2" charset="0"/>
                <a:ea typeface="Roboto" panose="02000000000000000000" pitchFamily="2" charset="0"/>
                <a:cs typeface="Roboto" panose="02000000000000000000" pitchFamily="2" charset="0"/>
              </a:rPr>
              <a:t>A</a:t>
            </a:r>
            <a:r>
              <a:rPr lang="el-GR" sz="1500" spc="-55" dirty="0">
                <a:latin typeface="Roboto" panose="02000000000000000000" pitchFamily="2" charset="0"/>
                <a:ea typeface="Roboto" panose="02000000000000000000" pitchFamily="2" charset="0"/>
                <a:cs typeface="Roboto" panose="02000000000000000000" pitchFamily="2" charset="0"/>
              </a:rPr>
              <a:t>φορούν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άτομα με λιγότερες ευκαιρίες </a:t>
            </a:r>
            <a:r>
              <a:rPr lang="el-GR" sz="1500" spc="-55" dirty="0">
                <a:latin typeface="Roboto" panose="02000000000000000000" pitchFamily="2" charset="0"/>
                <a:ea typeface="Roboto" panose="02000000000000000000" pitchFamily="2" charset="0"/>
                <a:cs typeface="Roboto" panose="02000000000000000000" pitchFamily="2" charset="0"/>
              </a:rPr>
              <a:t>(όπως ορίζονται στη </a:t>
            </a:r>
            <a:r>
              <a:rPr lang="el-GR" sz="1500" spc="-55" dirty="0">
                <a:latin typeface="Roboto" panose="02000000000000000000" pitchFamily="2" charset="0"/>
                <a:ea typeface="Roboto" panose="02000000000000000000" pitchFamily="2" charset="0"/>
                <a:cs typeface="Roboto" panose="02000000000000000000" pitchFamily="2" charset="0"/>
                <a:hlinkClick r:id="rId4"/>
              </a:rPr>
              <a:t>Στρατηγική Ένταξης και Πολυμορφίας του ΙΔΕΠ Διά Βίου Μάθησης</a:t>
            </a:r>
            <a:r>
              <a:rPr lang="el-GR" sz="1500" spc="-55" dirty="0">
                <a:latin typeface="Roboto" panose="02000000000000000000" pitchFamily="2" charset="0"/>
                <a:ea typeface="Roboto" panose="02000000000000000000" pitchFamily="2" charset="0"/>
                <a:cs typeface="Roboto" panose="02000000000000000000" pitchFamily="2" charset="0"/>
              </a:rPr>
              <a:t>)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διδακτορικούς φοιτητές</a:t>
            </a:r>
            <a:r>
              <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 </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710"/>
              </a:lnSpc>
              <a:buFont typeface="Wingdings" panose="05000000000000000000" pitchFamily="2" charset="2"/>
              <a:buChar char="ü"/>
            </a:pPr>
            <a:r>
              <a:rPr lang="en-US"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T</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16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διαδικτυακό</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110"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ομ</a:t>
            </a:r>
            <a:r>
              <a:rPr lang="el-GR" sz="1500" b="1" u="sng" spc="-70" dirty="0">
                <a:solidFill>
                  <a:srgbClr val="ED6613"/>
                </a:solidFill>
                <a:latin typeface="Roboto" panose="02000000000000000000" pitchFamily="2" charset="0"/>
                <a:ea typeface="Roboto" panose="02000000000000000000" pitchFamily="2" charset="0"/>
                <a:cs typeface="Roboto" panose="02000000000000000000" pitchFamily="2" charset="0"/>
              </a:rPr>
              <a:t>μ</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ά</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14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500" b="1" u="sng" spc="-100" dirty="0">
                <a:solidFill>
                  <a:srgbClr val="ED6613"/>
                </a:solidFill>
                <a:latin typeface="Roboto" panose="02000000000000000000" pitchFamily="2" charset="0"/>
                <a:ea typeface="Roboto" panose="02000000000000000000" pitchFamily="2" charset="0"/>
                <a:cs typeface="Roboto" panose="02000000000000000000" pitchFamily="2" charset="0"/>
              </a:rPr>
              <a:t>ί</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5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υ</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χ</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ρ</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εω</a:t>
            </a:r>
            <a:r>
              <a:rPr lang="el-GR" sz="1500" b="1" u="sng" spc="-4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85"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ό</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60" dirty="0" err="1">
                <a:latin typeface="Roboto" panose="02000000000000000000" pitchFamily="2" charset="0"/>
                <a:ea typeface="Roboto" panose="02000000000000000000" pitchFamily="2" charset="0"/>
                <a:cs typeface="Roboto" panose="02000000000000000000" pitchFamily="2" charset="0"/>
              </a:rPr>
              <a:t>min</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95" dirty="0">
                <a:latin typeface="Roboto" panose="02000000000000000000" pitchFamily="2" charset="0"/>
                <a:ea typeface="Roboto" panose="02000000000000000000" pitchFamily="2" charset="0"/>
                <a:cs typeface="Roboto" panose="02000000000000000000" pitchFamily="2" charset="0"/>
              </a:rPr>
              <a:t> </a:t>
            </a:r>
            <a:r>
              <a:rPr lang="el-GR" sz="1500" spc="-3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w</a:t>
            </a:r>
            <a:r>
              <a:rPr lang="el-GR" sz="1500" spc="-2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r</a:t>
            </a:r>
            <a:r>
              <a:rPr lang="el-GR" sz="1500" dirty="0" err="1">
                <a:latin typeface="Roboto" panose="02000000000000000000" pitchFamily="2" charset="0"/>
                <a:ea typeface="Roboto" panose="02000000000000000000" pitchFamily="2" charset="0"/>
                <a:cs typeface="Roboto" panose="02000000000000000000" pitchFamily="2" charset="0"/>
              </a:rPr>
              <a:t>d</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75" dirty="0">
                <a:latin typeface="Roboto" panose="02000000000000000000" pitchFamily="2" charset="0"/>
                <a:ea typeface="Roboto" panose="02000000000000000000" pitchFamily="2" charset="0"/>
                <a:cs typeface="Roboto" panose="02000000000000000000" pitchFamily="2" charset="0"/>
              </a:rPr>
              <a:t>o</a:t>
            </a:r>
            <a:r>
              <a:rPr lang="el-GR" sz="1500" dirty="0">
                <a:latin typeface="Roboto" panose="02000000000000000000" pitchFamily="2" charset="0"/>
                <a:ea typeface="Roboto" panose="02000000000000000000" pitchFamily="2" charset="0"/>
                <a:cs typeface="Roboto" panose="02000000000000000000" pitchFamily="2" charset="0"/>
              </a:rPr>
              <a:t>f</a:t>
            </a:r>
            <a:r>
              <a:rPr lang="el-GR" sz="1500" spc="-8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3</a:t>
            </a:r>
            <a:r>
              <a:rPr lang="el-GR" sz="1500" spc="-155" dirty="0">
                <a:latin typeface="Roboto" panose="02000000000000000000" pitchFamily="2" charset="0"/>
                <a:ea typeface="Roboto" panose="02000000000000000000" pitchFamily="2" charset="0"/>
                <a:cs typeface="Roboto" panose="02000000000000000000" pitchFamily="2" charset="0"/>
              </a:rPr>
              <a:t> </a:t>
            </a:r>
            <a:r>
              <a:rPr lang="el-GR" sz="1500" spc="-135" dirty="0">
                <a:latin typeface="Roboto" panose="02000000000000000000" pitchFamily="2" charset="0"/>
                <a:ea typeface="Roboto" panose="02000000000000000000" pitchFamily="2" charset="0"/>
                <a:cs typeface="Roboto" panose="02000000000000000000" pitchFamily="2" charset="0"/>
              </a:rPr>
              <a:t>E</a:t>
            </a:r>
            <a:r>
              <a:rPr lang="el-GR" sz="1500" spc="-105" dirty="0">
                <a:latin typeface="Roboto" panose="02000000000000000000" pitchFamily="2" charset="0"/>
                <a:ea typeface="Roboto" panose="02000000000000000000" pitchFamily="2" charset="0"/>
                <a:cs typeface="Roboto" panose="02000000000000000000" pitchFamily="2" charset="0"/>
              </a:rPr>
              <a:t>C</a:t>
            </a:r>
            <a:r>
              <a:rPr lang="el-GR" sz="1500" spc="-135" dirty="0">
                <a:latin typeface="Roboto" panose="02000000000000000000" pitchFamily="2" charset="0"/>
                <a:ea typeface="Roboto" panose="02000000000000000000" pitchFamily="2" charset="0"/>
                <a:cs typeface="Roboto" panose="02000000000000000000" pitchFamily="2" charset="0"/>
              </a:rPr>
              <a:t>T</a:t>
            </a:r>
            <a:r>
              <a:rPr lang="el-GR" sz="1500" spc="-130" dirty="0">
                <a:latin typeface="Roboto" panose="02000000000000000000" pitchFamily="2" charset="0"/>
                <a:ea typeface="Roboto" panose="02000000000000000000" pitchFamily="2" charset="0"/>
                <a:cs typeface="Roboto" panose="02000000000000000000" pitchFamily="2" charset="0"/>
              </a:rPr>
              <a:t>S</a:t>
            </a:r>
            <a:r>
              <a:rPr lang="el-GR" sz="1500" dirty="0">
                <a:latin typeface="Roboto" panose="02000000000000000000" pitchFamily="2" charset="0"/>
                <a:ea typeface="Roboto" panose="02000000000000000000" pitchFamily="2" charset="0"/>
                <a:cs typeface="Roboto" panose="02000000000000000000" pitchFamily="2" charset="0"/>
              </a:rPr>
              <a:t>) για όλες τις κινητικότητες σύντομης διάρκειας, με εξαίρεση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40" dirty="0">
                <a:latin typeface="Roboto" panose="02000000000000000000" pitchFamily="2" charset="0"/>
                <a:ea typeface="Roboto" panose="02000000000000000000" pitchFamily="2" charset="0"/>
                <a:cs typeface="Roboto" panose="02000000000000000000" pitchFamily="2" charset="0"/>
              </a:rPr>
              <a:t>εκείνες των διδακτορικών φοιτητών.</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n-US" sz="1500" spc="-5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469900" lvl="1" indent="0" algn="just">
              <a:lnSpc>
                <a:spcPts val="1710"/>
              </a:lnSpc>
              <a:buNone/>
            </a:pPr>
            <a:r>
              <a:rPr lang="el-GR" sz="1500"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Αποτελεί υποχρέωση των ΑΕΙ να αξιολογήσουν την καταλληλόλητα της επιλογής  των συμμετεχόντων σε μικρής διάρκειας κινητικότητες και να διασφαλίσουν ότι οι  φυσικές κινητικότητες μεγάλης διάρκειας παραμένουν ο κανόνας.</a:t>
            </a:r>
            <a:endPar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l-G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6822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8DC0-756F-BC4C-6817-0C2FE8188D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560EC3-711A-3284-B858-FC4F57CB6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2593E-D3B3-7FC3-2C47-4345A8CA8639}"/>
              </a:ext>
            </a:extLst>
          </p:cNvPr>
          <p:cNvSpPr>
            <a:spLocks noGrp="1"/>
          </p:cNvSpPr>
          <p:nvPr>
            <p:ph type="title"/>
          </p:nvPr>
        </p:nvSpPr>
        <p:spPr>
          <a:xfrm>
            <a:off x="980031" y="1301099"/>
            <a:ext cx="2869594"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SMSs/SMPs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914AB0D6-8890-EA7B-B74E-839C88982050}"/>
              </a:ext>
            </a:extLst>
          </p:cNvPr>
          <p:cNvGraphicFramePr>
            <a:graphicFrameLocks noGrp="1"/>
          </p:cNvGraphicFramePr>
          <p:nvPr>
            <p:extLst>
              <p:ext uri="{D42A27DB-BD31-4B8C-83A1-F6EECF244321}">
                <p14:modId xmlns:p14="http://schemas.microsoft.com/office/powerpoint/2010/main" val="377957718"/>
              </p:ext>
            </p:extLst>
          </p:nvPr>
        </p:nvGraphicFramePr>
        <p:xfrm>
          <a:off x="3338576" y="334206"/>
          <a:ext cx="6866579" cy="543763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959306">
                  <a:extLst>
                    <a:ext uri="{9D8B030D-6E8A-4147-A177-3AD203B41FA5}">
                      <a16:colId xmlns:a16="http://schemas.microsoft.com/office/drawing/2014/main" val="20000"/>
                    </a:ext>
                  </a:extLst>
                </a:gridCol>
                <a:gridCol w="3907273">
                  <a:extLst>
                    <a:ext uri="{9D8B030D-6E8A-4147-A177-3AD203B41FA5}">
                      <a16:colId xmlns:a16="http://schemas.microsoft.com/office/drawing/2014/main" val="20001"/>
                    </a:ext>
                  </a:extLst>
                </a:gridCol>
              </a:tblGrid>
              <a:tr h="466725">
                <a:tc gridSpan="2">
                  <a:txBody>
                    <a:bodyPr/>
                    <a:lstStyle/>
                    <a:p>
                      <a:pPr marL="439420" algn="ctr">
                        <a:lnSpc>
                          <a:spcPct val="100000"/>
                        </a:lnSpc>
                      </a:pPr>
                      <a:endParaRPr lang="en-GB" sz="1700" b="0" spc="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algn="ctr">
                        <a:lnSpc>
                          <a:spcPct val="100000"/>
                        </a:lnSpc>
                      </a:pPr>
                      <a:r>
                        <a:rPr lang="el-GR" sz="1700" b="1"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Σπουδαστές</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/τριες</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/Νέοι</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Απόφοιτοι/τες</a:t>
                      </a:r>
                      <a:r>
                        <a:rPr sz="1700"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όλων των</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κύκλων</a:t>
                      </a:r>
                      <a:endParaRPr sz="1700" b="1"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20413">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Διάρκεια</a:t>
                      </a:r>
                      <a:r>
                        <a:rPr sz="1700" b="1" spc="-5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Φυσικής</a:t>
                      </a:r>
                      <a:r>
                        <a:rPr sz="1700" b="1" spc="-45"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Κινητικότητας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551791">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1.</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Σπουδές</a:t>
                      </a:r>
                      <a:endParaRPr sz="1700" dirty="0">
                        <a:latin typeface="Roboto" panose="02000000000000000000" pitchFamily="2" charset="0"/>
                        <a:ea typeface="Roboto" panose="02000000000000000000" pitchFamily="2" charset="0"/>
                        <a:cs typeface="Roboto" panose="02000000000000000000" pitchFamily="2" charset="0"/>
                      </a:endParaRPr>
                    </a:p>
                    <a:p>
                      <a:pPr marL="92075">
                        <a:lnSpc>
                          <a:spcPct val="100000"/>
                        </a:lnSpc>
                      </a:pP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endParaRPr lang="el-GR" sz="1700" b="1" spc="-10"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lang="en-US"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rPr>
                        <a:t>Op</a:t>
                      </a:r>
                      <a:r>
                        <a:rPr sz="1700" spc="-10" dirty="0">
                          <a:latin typeface="Roboto" panose="02000000000000000000" pitchFamily="2" charset="0"/>
                          <a:ea typeface="Roboto" panose="02000000000000000000" pitchFamily="2" charset="0"/>
                          <a:cs typeface="Roboto" panose="02000000000000000000" pitchFamily="2" charset="0"/>
                        </a:rPr>
                        <a:t>.</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32884">
                <a:tc>
                  <a:txBody>
                    <a:bodyPr/>
                    <a:lstStyle/>
                    <a:p>
                      <a:pPr marL="92075" marR="34734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2.</a:t>
                      </a:r>
                      <a:r>
                        <a:rPr sz="170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Πρακτική </a:t>
                      </a:r>
                      <a:r>
                        <a:rPr sz="1700" spc="-44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r>
                        <a:rPr sz="1700" spc="30" dirty="0">
                          <a:latin typeface="Roboto" panose="02000000000000000000" pitchFamily="2" charset="0"/>
                          <a:ea typeface="Roboto" panose="02000000000000000000" pitchFamily="2" charset="0"/>
                          <a:cs typeface="Roboto" panose="02000000000000000000" pitchFamily="2" charset="0"/>
                        </a:rPr>
                        <a:t> </a:t>
                      </a: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r>
                        <a:rPr lang="en-GB"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400" b="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τα </a:t>
                      </a:r>
                      <a:r>
                        <a:rPr lang="en-GB" sz="1400" b="0" spc="-10" dirty="0">
                          <a:solidFill>
                            <a:schemeClr val="tx1"/>
                          </a:solidFill>
                          <a:latin typeface="Roboto" panose="02000000000000000000" pitchFamily="2" charset="0"/>
                          <a:ea typeface="Roboto" panose="02000000000000000000" pitchFamily="2" charset="0"/>
                          <a:cs typeface="Roboto" panose="02000000000000000000" pitchFamily="2" charset="0"/>
                        </a:rPr>
                        <a:t>teaching &amp; research assistantships</a:t>
                      </a:r>
                      <a:endParaRPr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418797">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3.</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Συνδυασμός</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1</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&amp; 2</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877987">
                <a:tc>
                  <a:txBody>
                    <a:bodyPr/>
                    <a:lstStyle/>
                    <a:p>
                      <a:pPr marL="92075" marR="328295">
                        <a:lnSpc>
                          <a:spcPct val="100000"/>
                        </a:lnSpc>
                        <a:spcBef>
                          <a:spcPts val="790"/>
                        </a:spcBef>
                      </a:pP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4.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Short </a:t>
                      </a: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Term Mobility</a:t>
                      </a: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5</a:t>
                      </a:r>
                      <a:r>
                        <a:rPr sz="1700" b="1" spc="-3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ημέρες</a:t>
                      </a:r>
                      <a:endParaRPr lang="el-GR" sz="17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700" spc="-5" dirty="0">
                          <a:latin typeface="Roboto" panose="02000000000000000000" pitchFamily="2" charset="0"/>
                          <a:ea typeface="Roboto" panose="02000000000000000000" pitchFamily="2" charset="0"/>
                          <a:cs typeface="Roboto" panose="02000000000000000000" pitchFamily="2" charset="0"/>
                        </a:rPr>
                        <a:t>(προϋποθέτει</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επιπλέον</a:t>
                      </a:r>
                      <a:r>
                        <a:rPr lang="el-GR" sz="1700" spc="20" dirty="0">
                          <a:latin typeface="Roboto" panose="02000000000000000000" pitchFamily="2" charset="0"/>
                          <a:ea typeface="Roboto" panose="02000000000000000000" pitchFamily="2" charset="0"/>
                          <a:cs typeface="Roboto" panose="02000000000000000000" pitchFamily="2" charset="0"/>
                        </a:rPr>
                        <a:t> </a:t>
                      </a:r>
                      <a:r>
                        <a:rPr lang="en-US" sz="1700" spc="-5" dirty="0">
                          <a:latin typeface="Roboto" panose="02000000000000000000" pitchFamily="2" charset="0"/>
                          <a:ea typeface="Roboto" panose="02000000000000000000" pitchFamily="2" charset="0"/>
                          <a:cs typeface="Roboto" panose="02000000000000000000" pitchFamily="2" charset="0"/>
                        </a:rPr>
                        <a:t>virtual </a:t>
                      </a:r>
                      <a:r>
                        <a:rPr lang="en-US" sz="1700" spc="-44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κομμάτι)</a:t>
                      </a: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54620">
                <a:tc>
                  <a:txBody>
                    <a:bodyPr/>
                    <a:lstStyle/>
                    <a:p>
                      <a:pPr marL="92075" marR="164465">
                        <a:lnSpc>
                          <a:spcPct val="100000"/>
                        </a:lnSpc>
                        <a:spcBef>
                          <a:spcPts val="790"/>
                        </a:spcBef>
                      </a:pPr>
                      <a:r>
                        <a:rPr sz="1700" spc="-5" dirty="0">
                          <a:latin typeface="Roboto" panose="02000000000000000000" pitchFamily="2" charset="0"/>
                          <a:ea typeface="Roboto" panose="02000000000000000000" pitchFamily="2" charset="0"/>
                          <a:cs typeface="Roboto" panose="02000000000000000000" pitchFamily="2" charset="0"/>
                        </a:rPr>
                        <a:t>5.</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b="1" spc="-5" dirty="0">
                          <a:solidFill>
                            <a:schemeClr val="accent2"/>
                          </a:solidFill>
                          <a:latin typeface="Roboto" panose="02000000000000000000" pitchFamily="2" charset="0"/>
                          <a:ea typeface="Roboto" panose="02000000000000000000" pitchFamily="2" charset="0"/>
                          <a:cs typeface="Roboto" panose="02000000000000000000" pitchFamily="2" charset="0"/>
                        </a:rPr>
                        <a:t>διδακτορικών </a:t>
                      </a:r>
                      <a:r>
                        <a:rPr sz="1700" b="1" spc="-4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φοιτητών</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Σπουδές</a:t>
                      </a:r>
                      <a:r>
                        <a:rPr lang="el-GR" sz="1700" spc="-5" dirty="0">
                          <a:latin typeface="Roboto" panose="02000000000000000000" pitchFamily="2" charset="0"/>
                          <a:ea typeface="Roboto" panose="02000000000000000000" pitchFamily="2" charset="0"/>
                          <a:cs typeface="Roboto" panose="02000000000000000000" pitchFamily="2" charset="0"/>
                        </a:rPr>
                        <a:t>/</a:t>
                      </a:r>
                      <a:r>
                        <a:rPr sz="1700" spc="-5" dirty="0" err="1">
                          <a:latin typeface="Roboto" panose="02000000000000000000" pitchFamily="2" charset="0"/>
                          <a:ea typeface="Roboto" panose="02000000000000000000" pitchFamily="2" charset="0"/>
                          <a:cs typeface="Roboto" panose="02000000000000000000" pitchFamily="2" charset="0"/>
                        </a:rPr>
                        <a:t>Πρ</a:t>
                      </a:r>
                      <a:r>
                        <a:rPr sz="1700" spc="-5" dirty="0">
                          <a:latin typeface="Roboto" panose="02000000000000000000" pitchFamily="2" charset="0"/>
                          <a:ea typeface="Roboto" panose="02000000000000000000" pitchFamily="2" charset="0"/>
                          <a:cs typeface="Roboto" panose="02000000000000000000" pitchFamily="2" charset="0"/>
                        </a:rPr>
                        <a:t>ακτική</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09855" algn="ctr">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a:t>
                      </a:r>
                      <a:r>
                        <a:rPr sz="1700" b="1" spc="-10" dirty="0">
                          <a:latin typeface="Roboto" panose="02000000000000000000" pitchFamily="2" charset="0"/>
                          <a:ea typeface="Roboto" panose="02000000000000000000" pitchFamily="2" charset="0"/>
                          <a:cs typeface="Roboto" panose="02000000000000000000" pitchFamily="2" charset="0"/>
                        </a:rPr>
                        <a:t> 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ή</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5</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ημέρες</a:t>
                      </a:r>
                      <a:endParaRPr sz="1700"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spc="-5" dirty="0">
                          <a:latin typeface="Roboto" panose="02000000000000000000" pitchFamily="2" charset="0"/>
                          <a:ea typeface="Roboto" panose="02000000000000000000" pitchFamily="2" charset="0"/>
                          <a:cs typeface="Roboto" panose="02000000000000000000" pitchFamily="2" charset="0"/>
                        </a:rPr>
                        <a:t>(</a:t>
                      </a:r>
                      <a:r>
                        <a:rPr lang="el-GR" sz="1700" spc="-5" dirty="0">
                          <a:latin typeface="Roboto" panose="02000000000000000000" pitchFamily="2" charset="0"/>
                          <a:ea typeface="Roboto" panose="02000000000000000000" pitchFamily="2" charset="0"/>
                          <a:cs typeface="Roboto" panose="02000000000000000000" pitchFamily="2" charset="0"/>
                        </a:rPr>
                        <a:t>η σύντομης διάρκειας συμμετοχή </a:t>
                      </a:r>
                      <a:endParaRPr lang="en-US" sz="1700" spc="-5"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b="1" u="sng" spc="-5" dirty="0">
                          <a:latin typeface="Roboto" panose="02000000000000000000" pitchFamily="2" charset="0"/>
                          <a:ea typeface="Roboto" panose="02000000000000000000" pitchFamily="2" charset="0"/>
                          <a:cs typeface="Roboto" panose="02000000000000000000" pitchFamily="2" charset="0"/>
                        </a:rPr>
                        <a:t>δεν</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προϋποθέτει</a:t>
                      </a:r>
                      <a:endParaRPr sz="1700" dirty="0">
                        <a:latin typeface="Roboto" panose="02000000000000000000" pitchFamily="2" charset="0"/>
                        <a:ea typeface="Roboto" panose="02000000000000000000" pitchFamily="2" charset="0"/>
                        <a:cs typeface="Roboto" panose="02000000000000000000" pitchFamily="2" charset="0"/>
                      </a:endParaRPr>
                    </a:p>
                    <a:p>
                      <a:pPr marL="116205" algn="ctr">
                        <a:lnSpc>
                          <a:spcPct val="100000"/>
                        </a:lnSpc>
                        <a:spcBef>
                          <a:spcPts val="345"/>
                        </a:spcBef>
                      </a:pPr>
                      <a:r>
                        <a:rPr sz="1700" spc="-5" dirty="0">
                          <a:latin typeface="Roboto" panose="02000000000000000000" pitchFamily="2" charset="0"/>
                          <a:ea typeface="Roboto" panose="02000000000000000000" pitchFamily="2" charset="0"/>
                          <a:cs typeface="Roboto" panose="02000000000000000000" pitchFamily="2" charset="0"/>
                        </a:rPr>
                        <a:t>επιπλέον virtual</a:t>
                      </a:r>
                      <a:r>
                        <a:rPr sz="1700" spc="45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κομμάτι)</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449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6449-8AB7-493C-BA62-A092B95412F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70979774-9E84-61A2-26AE-69A59B69F497}"/>
              </a:ext>
            </a:extLst>
          </p:cNvPr>
          <p:cNvPicPr>
            <a:picLocks noChangeAspect="1"/>
          </p:cNvPicPr>
          <p:nvPr/>
        </p:nvPicPr>
        <p:blipFill>
          <a:blip r:embed="rId3"/>
          <a:stretch>
            <a:fillRect/>
          </a:stretch>
        </p:blipFill>
        <p:spPr>
          <a:xfrm>
            <a:off x="0" y="0"/>
            <a:ext cx="12192000" cy="6857999"/>
          </a:xfrm>
          <a:prstGeom prst="rect">
            <a:avLst/>
          </a:prstGeom>
        </p:spPr>
      </p:pic>
      <p:grpSp>
        <p:nvGrpSpPr>
          <p:cNvPr id="7" name="Group 6">
            <a:extLst>
              <a:ext uri="{FF2B5EF4-FFF2-40B4-BE49-F238E27FC236}">
                <a16:creationId xmlns:a16="http://schemas.microsoft.com/office/drawing/2014/main" id="{F7173F61-C58F-2F8A-2842-E8B1305C010A}"/>
              </a:ext>
            </a:extLst>
          </p:cNvPr>
          <p:cNvGrpSpPr/>
          <p:nvPr/>
        </p:nvGrpSpPr>
        <p:grpSpPr>
          <a:xfrm>
            <a:off x="993504" y="1026396"/>
            <a:ext cx="3203592" cy="1552212"/>
            <a:chOff x="1251236" y="1727207"/>
            <a:chExt cx="3132768" cy="1330485"/>
          </a:xfrm>
        </p:grpSpPr>
        <p:sp>
          <p:nvSpPr>
            <p:cNvPr id="8" name="Rectangle: Rounded Corners 7">
              <a:extLst>
                <a:ext uri="{FF2B5EF4-FFF2-40B4-BE49-F238E27FC236}">
                  <a16:creationId xmlns:a16="http://schemas.microsoft.com/office/drawing/2014/main" id="{F724302D-A01C-FF5E-3DA9-258A7059FB8C}"/>
                </a:ext>
              </a:extLst>
            </p:cNvPr>
            <p:cNvSpPr/>
            <p:nvPr/>
          </p:nvSpPr>
          <p:spPr>
            <a:xfrm>
              <a:off x="1251236" y="1727207"/>
              <a:ext cx="3132768" cy="1330485"/>
            </a:xfrm>
            <a:prstGeom prst="roundRect">
              <a:avLst>
                <a:gd name="adj" fmla="val 10000"/>
              </a:avLst>
            </a:prstGeom>
            <a:solidFill>
              <a:srgbClr val="0099CC">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4">
              <a:extLst>
                <a:ext uri="{FF2B5EF4-FFF2-40B4-BE49-F238E27FC236}">
                  <a16:creationId xmlns:a16="http://schemas.microsoft.com/office/drawing/2014/main" id="{AF2461AF-6439-1556-92D2-95267FAEEA7B}"/>
                </a:ext>
              </a:extLst>
            </p:cNvPr>
            <p:cNvSpPr txBox="1"/>
            <p:nvPr/>
          </p:nvSpPr>
          <p:spPr>
            <a:xfrm>
              <a:off x="1290205" y="1766176"/>
              <a:ext cx="3054830" cy="1252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grpSp>
      <p:sp>
        <p:nvSpPr>
          <p:cNvPr id="13" name="Arrow: Down 12">
            <a:extLst>
              <a:ext uri="{FF2B5EF4-FFF2-40B4-BE49-F238E27FC236}">
                <a16:creationId xmlns:a16="http://schemas.microsoft.com/office/drawing/2014/main" id="{5131AEBC-B93C-4FB1-2E5D-1158F686A516}"/>
              </a:ext>
            </a:extLst>
          </p:cNvPr>
          <p:cNvSpPr/>
          <p:nvPr/>
        </p:nvSpPr>
        <p:spPr>
          <a:xfrm>
            <a:off x="2231136" y="2687026"/>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51B361-75C9-8408-77FC-D9BA4B6D20BD}"/>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a:extLst>
              <a:ext uri="{FF2B5EF4-FFF2-40B4-BE49-F238E27FC236}">
                <a16:creationId xmlns:a16="http://schemas.microsoft.com/office/drawing/2014/main" id="{E76203C4-1D08-404D-3D0B-FA7830D379AE}"/>
              </a:ext>
            </a:extLst>
          </p:cNvPr>
          <p:cNvSpPr txBox="1"/>
          <p:nvPr/>
        </p:nvSpPr>
        <p:spPr>
          <a:xfrm>
            <a:off x="909684" y="3537418"/>
            <a:ext cx="3630456" cy="1483740"/>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 EQF 5-8</a:t>
            </a:r>
            <a:endParaRPr lang="en-GB"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object 8">
            <a:extLst>
              <a:ext uri="{FF2B5EF4-FFF2-40B4-BE49-F238E27FC236}">
                <a16:creationId xmlns:a16="http://schemas.microsoft.com/office/drawing/2014/main" id="{65525782-AE78-1E80-D594-D011909A11A8}"/>
              </a:ext>
            </a:extLst>
          </p:cNvPr>
          <p:cNvSpPr txBox="1"/>
          <p:nvPr/>
        </p:nvSpPr>
        <p:spPr>
          <a:xfrm>
            <a:off x="4341656" y="733245"/>
            <a:ext cx="6940660" cy="6406882"/>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Πού Πραγματοποιείται</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Σε 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r>
              <a:rPr lang="en-US" sz="1500" spc="-10" dirty="0">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sz="1500" b="1" dirty="0">
                <a:latin typeface="Roboto" panose="02000000000000000000" pitchFamily="2" charset="0"/>
                <a:ea typeface="Roboto" panose="02000000000000000000" pitchFamily="2" charset="0"/>
                <a:cs typeface="Roboto" panose="02000000000000000000" pitchFamily="2" charset="0"/>
              </a:rPr>
              <a:t>Η </a:t>
            </a:r>
            <a:r>
              <a:rPr sz="1500" b="1" spc="-5" dirty="0">
                <a:latin typeface="Roboto" panose="02000000000000000000" pitchFamily="2" charset="0"/>
                <a:ea typeface="Roboto" panose="02000000000000000000" pitchFamily="2" charset="0"/>
                <a:cs typeface="Roboto" panose="02000000000000000000" pitchFamily="2" charset="0"/>
              </a:rPr>
              <a:t>περίοδος</a:t>
            </a:r>
            <a:r>
              <a:rPr sz="1500" b="1" spc="-30" dirty="0">
                <a:latin typeface="Roboto" panose="02000000000000000000" pitchFamily="2" charset="0"/>
                <a:ea typeface="Roboto" panose="02000000000000000000" pitchFamily="2" charset="0"/>
                <a:cs typeface="Roboto" panose="02000000000000000000" pitchFamily="2" charset="0"/>
              </a:rPr>
              <a:t> </a:t>
            </a:r>
            <a:r>
              <a:rPr sz="1500" b="1" dirty="0">
                <a:latin typeface="Roboto" panose="02000000000000000000" pitchFamily="2" charset="0"/>
                <a:ea typeface="Roboto" panose="02000000000000000000" pitchFamily="2" charset="0"/>
                <a:cs typeface="Roboto" panose="02000000000000000000" pitchFamily="2" charset="0"/>
              </a:rPr>
              <a:t>σπουδών</a:t>
            </a:r>
            <a:r>
              <a:rPr sz="1500" b="1" spc="-25" dirty="0">
                <a:latin typeface="Roboto" panose="02000000000000000000" pitchFamily="2" charset="0"/>
                <a:ea typeface="Roboto" panose="02000000000000000000" pitchFamily="2" charset="0"/>
                <a:cs typeface="Roboto" panose="02000000000000000000" pitchFamily="2" charset="0"/>
              </a:rPr>
              <a:t> </a:t>
            </a:r>
            <a:r>
              <a:rPr sz="1500" b="1" spc="5" dirty="0">
                <a:latin typeface="Roboto" panose="02000000000000000000" pitchFamily="2" charset="0"/>
                <a:ea typeface="Roboto" panose="02000000000000000000" pitchFamily="2" charset="0"/>
                <a:cs typeface="Roboto" panose="02000000000000000000" pitchFamily="2" charset="0"/>
              </a:rPr>
              <a:t>στο</a:t>
            </a:r>
            <a:r>
              <a:rPr sz="1500" b="1" spc="-15" dirty="0">
                <a:latin typeface="Roboto" panose="02000000000000000000" pitchFamily="2" charset="0"/>
                <a:ea typeface="Roboto" panose="02000000000000000000" pitchFamily="2" charset="0"/>
                <a:cs typeface="Roboto" panose="02000000000000000000" pitchFamily="2" charset="0"/>
              </a:rPr>
              <a:t> </a:t>
            </a:r>
            <a:r>
              <a:rPr sz="1500" b="1" spc="-10" dirty="0">
                <a:latin typeface="Roboto" panose="02000000000000000000" pitchFamily="2" charset="0"/>
                <a:ea typeface="Roboto" panose="02000000000000000000" pitchFamily="2" charset="0"/>
                <a:cs typeface="Roboto" panose="02000000000000000000" pitchFamily="2" charset="0"/>
              </a:rPr>
              <a:t>εξωτερικό</a:t>
            </a:r>
            <a:r>
              <a:rPr lang="en-US" sz="1500" b="1" spc="-1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ρέ</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πει</a:t>
            </a:r>
            <a:r>
              <a:rPr sz="1500" b="1"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αποτελεί</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μέρος</a:t>
            </a:r>
            <a:r>
              <a:rP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του</a:t>
            </a:r>
            <a:r>
              <a:rPr lang="en-GB" sz="150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ρογράμμ</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ατος</a:t>
            </a:r>
            <a:r>
              <a:rPr sz="1500" b="1" spc="-5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σπουδών</a:t>
            </a:r>
            <a:r>
              <a:rP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του φοιτητή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(ανεξαρτήτως του κύκλου Σπουδών)</a:t>
            </a:r>
          </a:p>
          <a:p>
            <a:pPr marL="812800" marR="454659" lvl="1" indent="-342900" algn="just">
              <a:lnSpc>
                <a:spcPts val="2210"/>
              </a:lnSpc>
              <a:spcBef>
                <a:spcPts val="335"/>
              </a:spcBef>
              <a:buFont typeface="Wingdings" panose="05000000000000000000" pitchFamily="2" charset="2"/>
              <a:buChar char="ü"/>
            </a:pPr>
            <a:r>
              <a:rPr lang="el-GR" sz="1500" spc="-5"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dirty="0">
                <a:latin typeface="Roboto" panose="02000000000000000000" pitchFamily="2" charset="0"/>
                <a:ea typeface="Roboto" panose="02000000000000000000" pitchFamily="2" charset="0"/>
                <a:cs typeface="Roboto" panose="02000000000000000000" pitchFamily="2" charset="0"/>
              </a:rPr>
              <a:t> να </a:t>
            </a:r>
            <a:r>
              <a:rPr sz="1500" spc="-5" dirty="0">
                <a:latin typeface="Roboto" panose="02000000000000000000" pitchFamily="2" charset="0"/>
                <a:ea typeface="Roboto" panose="02000000000000000000" pitchFamily="2" charset="0"/>
                <a:cs typeface="Roboto" panose="02000000000000000000" pitchFamily="2" charset="0"/>
              </a:rPr>
              <a:t>περιλαμβάνει </a:t>
            </a:r>
            <a:r>
              <a:rPr sz="1500" spc="-20" dirty="0">
                <a:latin typeface="Roboto" panose="02000000000000000000" pitchFamily="2" charset="0"/>
                <a:ea typeface="Roboto" panose="02000000000000000000" pitchFamily="2" charset="0"/>
                <a:cs typeface="Roboto" panose="02000000000000000000" pitchFamily="2" charset="0"/>
              </a:rPr>
              <a:t>και </a:t>
            </a:r>
            <a:r>
              <a:rPr sz="1500" dirty="0">
                <a:latin typeface="Roboto" panose="02000000000000000000" pitchFamily="2" charset="0"/>
                <a:ea typeface="Roboto" panose="02000000000000000000" pitchFamily="2" charset="0"/>
                <a:cs typeface="Roboto" panose="02000000000000000000" pitchFamily="2" charset="0"/>
              </a:rPr>
              <a:t>περίοδο </a:t>
            </a:r>
            <a:r>
              <a:rPr sz="1500" spc="-44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πρακτικής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άσκησης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spc="-2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(blended</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activity)</a:t>
            </a:r>
            <a:endParaRPr lang="en-US"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Συμμετοχή σε BIP</a:t>
            </a:r>
            <a:r>
              <a:rPr lang="en-GB" sz="1500" spc="-5" dirty="0">
                <a:latin typeface="Roboto" panose="02000000000000000000" pitchFamily="2" charset="0"/>
                <a:ea typeface="Roboto" panose="02000000000000000000" pitchFamily="2" charset="0"/>
                <a:cs typeface="Roboto" panose="02000000000000000000" pitchFamily="2" charset="0"/>
              </a:rPr>
              <a:t>s</a:t>
            </a:r>
            <a:r>
              <a:rPr lang="el-GR" sz="1500" spc="-5" dirty="0">
                <a:latin typeface="Roboto" panose="02000000000000000000" pitchFamily="2" charset="0"/>
                <a:ea typeface="Roboto" panose="02000000000000000000" pitchFamily="2" charset="0"/>
                <a:cs typeface="Roboto" panose="02000000000000000000" pitchFamily="2" charset="0"/>
              </a:rPr>
              <a:t>, που διοργανώνονται στα πλαίσια σχεδίων ΚΑ131,</a:t>
            </a:r>
            <a:r>
              <a:rPr lang="en-GB"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ως </a:t>
            </a:r>
            <a:r>
              <a:rPr lang="en-GB" sz="1500" spc="-5" dirty="0">
                <a:latin typeface="Roboto" panose="02000000000000000000" pitchFamily="2" charset="0"/>
                <a:ea typeface="Roboto" panose="02000000000000000000" pitchFamily="2" charset="0"/>
                <a:cs typeface="Roboto" panose="02000000000000000000" pitchFamily="2" charset="0"/>
              </a:rPr>
              <a:t>learners (</a:t>
            </a:r>
            <a:r>
              <a:rPr lang="el-GR" sz="1500" spc="-5" dirty="0">
                <a:latin typeface="Roboto" panose="02000000000000000000" pitchFamily="2" charset="0"/>
                <a:ea typeface="Roboto" panose="02000000000000000000" pitchFamily="2" charset="0"/>
                <a:cs typeface="Roboto" panose="02000000000000000000" pitchFamily="2" charset="0"/>
              </a:rPr>
              <a:t>δεν προσμετρούνται στον ελάχιστο αριθμό συμμετεχόντων)</a:t>
            </a: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rPr>
              <a:t>Αναγνωρίζεται στο έντυπο αναλυτικής βαθμολογίας  του/της σπουδαστή/</a:t>
            </a:r>
            <a:r>
              <a:rPr lang="el-GR" sz="1500" spc="-5" dirty="0" err="1">
                <a:latin typeface="Roboto" panose="02000000000000000000" pitchFamily="2" charset="0"/>
                <a:ea typeface="Roboto" panose="02000000000000000000" pitchFamily="2" charset="0"/>
              </a:rPr>
              <a:t>στριας</a:t>
            </a:r>
            <a:r>
              <a:rPr lang="el-GR" sz="1500" spc="-5" dirty="0">
                <a:latin typeface="Roboto" panose="02000000000000000000" pitchFamily="2" charset="0"/>
                <a:ea typeface="Roboto" panose="02000000000000000000" pitchFamily="2" charset="0"/>
              </a:rPr>
              <a:t> καθώς και στο Παράρτημα  Διπλώματος </a:t>
            </a:r>
            <a:r>
              <a:rPr lang="el-GR" sz="1500" spc="-10" dirty="0">
                <a:latin typeface="Roboto" panose="02000000000000000000" pitchFamily="2" charset="0"/>
                <a:ea typeface="Roboto" panose="02000000000000000000" pitchFamily="2" charset="0"/>
                <a:cs typeface="Roboto" panose="02000000000000000000" pitchFamily="2" charset="0"/>
              </a:rPr>
              <a:t>(</a:t>
            </a:r>
            <a:r>
              <a:rPr lang="el-GR" sz="1500" spc="-10" dirty="0" err="1">
                <a:latin typeface="Roboto" panose="02000000000000000000" pitchFamily="2" charset="0"/>
                <a:ea typeface="Roboto" panose="02000000000000000000" pitchFamily="2" charset="0"/>
                <a:cs typeface="Roboto" panose="02000000000000000000" pitchFamily="2" charset="0"/>
                <a:hlinkClick r:id="rId4"/>
              </a:rPr>
              <a:t>Diploma</a:t>
            </a:r>
            <a:r>
              <a:rPr lang="el-GR" sz="1500" spc="-10" dirty="0">
                <a:latin typeface="Roboto" panose="02000000000000000000" pitchFamily="2" charset="0"/>
                <a:ea typeface="Roboto" panose="02000000000000000000" pitchFamily="2" charset="0"/>
                <a:cs typeface="Roboto" panose="02000000000000000000" pitchFamily="2" charset="0"/>
                <a:hlinkClick r:id="rId4"/>
              </a:rPr>
              <a:t> </a:t>
            </a:r>
            <a:r>
              <a:rPr lang="el-GR" sz="1500" spc="-10" dirty="0" err="1">
                <a:latin typeface="Roboto" panose="02000000000000000000" pitchFamily="2" charset="0"/>
                <a:ea typeface="Roboto" panose="02000000000000000000" pitchFamily="2" charset="0"/>
                <a:cs typeface="Roboto" panose="02000000000000000000" pitchFamily="2" charset="0"/>
                <a:hlinkClick r:id="rId4"/>
              </a:rPr>
              <a:t>Supplement</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dirty="0"/>
              <a:t>| </a:t>
            </a:r>
            <a:r>
              <a:rPr lang="el-GR" sz="1500" dirty="0" err="1">
                <a:latin typeface="Roboto" panose="02000000000000000000" pitchFamily="2" charset="0"/>
                <a:ea typeface="Roboto" panose="02000000000000000000" pitchFamily="2" charset="0"/>
                <a:cs typeface="Roboto" panose="02000000000000000000" pitchFamily="2" charset="0"/>
                <a:hlinkClick r:id="rId5"/>
              </a:rPr>
              <a:t>Examples</a:t>
            </a:r>
            <a:r>
              <a:rPr lang="el-GR" sz="1500" spc="-10" dirty="0">
                <a:latin typeface="Roboto" panose="02000000000000000000" pitchFamily="2" charset="0"/>
                <a:ea typeface="Roboto" panose="02000000000000000000" pitchFamily="2" charset="0"/>
                <a:cs typeface="Roboto" panose="02000000000000000000" pitchFamily="2" charset="0"/>
              </a:rPr>
              <a:t>)</a:t>
            </a:r>
            <a:endParaRPr lang="en-US"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lvl="1" indent="-342900" algn="just">
              <a:lnSpc>
                <a:spcPts val="2210"/>
              </a:lnSpc>
              <a:spcBef>
                <a:spcPts val="335"/>
              </a:spcBef>
              <a:buFont typeface="Wingdings" panose="05000000000000000000" pitchFamily="2" charset="2"/>
              <a:buChar char="q"/>
            </a:pPr>
            <a:r>
              <a:rPr lang="en-US" sz="1500" b="1" dirty="0">
                <a:latin typeface="Roboto" panose="02000000000000000000" pitchFamily="2" charset="0"/>
                <a:ea typeface="Roboto" panose="02000000000000000000" pitchFamily="2" charset="0"/>
                <a:cs typeface="Roboto" panose="02000000000000000000" pitchFamily="2" charset="0"/>
              </a:rPr>
              <a:t>ECTS: </a:t>
            </a: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Ολόκληρο το ακαδημαϊκό έτος = Ισοδυναμεί με 60 </a:t>
            </a:r>
            <a:r>
              <a:rPr lang="en-GB" sz="1500" spc="-5" dirty="0">
                <a:latin typeface="Roboto" panose="02000000000000000000" pitchFamily="2" charset="0"/>
                <a:ea typeface="Roboto" panose="02000000000000000000" pitchFamily="2" charset="0"/>
                <a:cs typeface="Roboto" panose="02000000000000000000" pitchFamily="2" charset="0"/>
              </a:rPr>
              <a:t>ECTS (</a:t>
            </a:r>
            <a:r>
              <a:rPr lang="el-GR" sz="1500" spc="-5" dirty="0">
                <a:latin typeface="Roboto" panose="02000000000000000000" pitchFamily="2" charset="0"/>
                <a:ea typeface="Roboto" panose="02000000000000000000" pitchFamily="2" charset="0"/>
                <a:cs typeface="Roboto" panose="02000000000000000000" pitchFamily="2" charset="0"/>
              </a:rPr>
              <a:t>ή αντίστοιχες πιστωτικές μονάδες, σε χώρες εκτός </a:t>
            </a:r>
            <a:r>
              <a:rPr lang="en-GB" sz="1500" spc="-5" dirty="0">
                <a:latin typeface="Roboto" panose="02000000000000000000" pitchFamily="2" charset="0"/>
                <a:ea typeface="Roboto" panose="02000000000000000000" pitchFamily="2" charset="0"/>
                <a:cs typeface="Roboto" panose="02000000000000000000" pitchFamily="2" charset="0"/>
              </a:rPr>
              <a:t>EHEA)</a:t>
            </a:r>
            <a:endParaRPr lang="en-US" sz="1500" spc="-5"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Μικρότερες περίοδοι σπουδών = Υπολογίζονται κατ’ αναλογία</a:t>
            </a:r>
          </a:p>
          <a:p>
            <a:pPr marL="355600" marR="454659" indent="-342900" algn="just">
              <a:lnSpc>
                <a:spcPts val="2210"/>
              </a:lnSpc>
              <a:spcBef>
                <a:spcPts val="335"/>
              </a:spcBef>
              <a:buFont typeface="Courier New" panose="02070309020205020404" pitchFamily="49" charset="0"/>
              <a:buChar char="o"/>
            </a:pPr>
            <a:endParaRP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0322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DD63-995D-86DC-930B-1AF25AD2374B}"/>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2E1FC9E1-22F8-7392-C087-4B6F46B97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4FBA6E-5C4B-6B70-CA88-AD706B0F067D}"/>
              </a:ext>
            </a:extLst>
          </p:cNvPr>
          <p:cNvSpPr>
            <a:spLocks noGrp="1"/>
          </p:cNvSpPr>
          <p:nvPr>
            <p:ph type="title"/>
          </p:nvPr>
        </p:nvSpPr>
        <p:spPr>
          <a:xfrm>
            <a:off x="952598" y="1438259"/>
            <a:ext cx="3034185" cy="736958"/>
          </a:xfrm>
        </p:spPr>
        <p:txBody>
          <a:bodyPr>
            <a:noAutofit/>
          </a:bodyPr>
          <a:lstStyle/>
          <a:p>
            <a:r>
              <a:rPr lang="el-GR" sz="2600" b="1" dirty="0">
                <a:latin typeface="Roboto" panose="02000000000000000000" pitchFamily="2" charset="0"/>
                <a:ea typeface="Roboto" panose="02000000000000000000" pitchFamily="2" charset="0"/>
              </a:rPr>
              <a:t>Βασικές Αρχές κινητικότητας για Πρακτική Άσκηση (</a:t>
            </a:r>
            <a:r>
              <a:rPr lang="en-US" sz="2600" b="1" dirty="0">
                <a:latin typeface="Roboto" panose="02000000000000000000" pitchFamily="2" charset="0"/>
                <a:ea typeface="Roboto" panose="02000000000000000000" pitchFamily="2" charset="0"/>
              </a:rPr>
              <a:t>SMPs</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3C90AE7D-C91D-1A64-FF19-E66E84817D17}"/>
              </a:ext>
            </a:extLst>
          </p:cNvPr>
          <p:cNvSpPr txBox="1"/>
          <p:nvPr/>
        </p:nvSpPr>
        <p:spPr>
          <a:xfrm>
            <a:off x="4242815" y="1067905"/>
            <a:ext cx="7332658" cy="4722190"/>
          </a:xfrm>
          <a:prstGeom prst="rect">
            <a:avLst/>
          </a:prstGeom>
        </p:spPr>
        <p:txBody>
          <a:bodyPr vert="horz" wrap="square" lIns="0" tIns="40005" rIns="0" bIns="0" rtlCol="0">
            <a:spAutoFit/>
          </a:bodyPr>
          <a:lstStyle/>
          <a:p>
            <a:pPr marL="299085" indent="-287020">
              <a:lnSpc>
                <a:spcPts val="2055"/>
              </a:lnSpc>
              <a:spcBef>
                <a:spcPts val="385"/>
              </a:spcBef>
              <a:buFont typeface="Wingdings" panose="05000000000000000000" pitchFamily="2" charset="2"/>
              <a:buChar char="q"/>
              <a:tabLst>
                <a:tab pos="299720" algn="l"/>
              </a:tabLst>
            </a:pPr>
            <a:r>
              <a:rPr sz="1700" dirty="0">
                <a:latin typeface="Roboto" panose="02000000000000000000" pitchFamily="2" charset="0"/>
                <a:ea typeface="Roboto" panose="02000000000000000000" pitchFamily="2" charset="0"/>
                <a:cs typeface="Roboto" panose="02000000000000000000" pitchFamily="2" charset="0"/>
              </a:rPr>
              <a:t>Η</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εξεύρεση</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οργανισμού</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τοποθέτησης</a:t>
            </a:r>
            <a:r>
              <a:rPr sz="1700" spc="1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αποτελεί</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ευθύνη</a:t>
            </a:r>
            <a:r>
              <a:rPr sz="1700" spc="2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των</a:t>
            </a:r>
            <a:r>
              <a:rPr lang="en-US" sz="170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σπουδαστών/</a:t>
            </a:r>
            <a:r>
              <a:rPr lang="el-GR" sz="1700" spc="-15" dirty="0" err="1">
                <a:latin typeface="Roboto" panose="02000000000000000000" pitchFamily="2" charset="0"/>
                <a:ea typeface="Roboto" panose="02000000000000000000" pitchFamily="2" charset="0"/>
                <a:cs typeface="Roboto" panose="02000000000000000000" pitchFamily="2" charset="0"/>
              </a:rPr>
              <a:t>στριών</a:t>
            </a:r>
            <a:r>
              <a:rPr lang="el-G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νέων</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αποφοίτων</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584835" indent="-285750">
              <a:lnSpc>
                <a:spcPts val="2055"/>
              </a:lnSpc>
              <a:buFont typeface="Wingdings" panose="05000000000000000000" pitchFamily="2" charset="2"/>
              <a:buChar char="q"/>
            </a:pPr>
            <a:endParaRPr sz="1700" dirty="0">
              <a:latin typeface="Roboto" panose="02000000000000000000" pitchFamily="2" charset="0"/>
              <a:ea typeface="Roboto" panose="02000000000000000000" pitchFamily="2" charset="0"/>
              <a:cs typeface="Roboto" panose="02000000000000000000" pitchFamily="2" charset="0"/>
            </a:endParaRPr>
          </a:p>
          <a:p>
            <a:pPr marL="299085" marR="221615" indent="-287020">
              <a:lnSpc>
                <a:spcPts val="1939"/>
              </a:lnSpc>
              <a:spcBef>
                <a:spcPts val="630"/>
              </a:spcBef>
              <a:buFont typeface="Wingdings" panose="05000000000000000000" pitchFamily="2" charset="2"/>
              <a:buChar char="q"/>
              <a:tabLst>
                <a:tab pos="299720" algn="l"/>
              </a:tabLst>
            </a:pPr>
            <a:r>
              <a:rPr sz="1700" b="1" spc="-5" dirty="0">
                <a:latin typeface="Roboto" panose="02000000000000000000" pitchFamily="2" charset="0"/>
                <a:ea typeface="Roboto" panose="02000000000000000000" pitchFamily="2" charset="0"/>
                <a:cs typeface="Roboto" panose="02000000000000000000" pitchFamily="2" charset="0"/>
              </a:rPr>
              <a:t>Εάν</a:t>
            </a:r>
            <a:r>
              <a:rPr sz="1700" b="1" spc="10" dirty="0">
                <a:latin typeface="Roboto" panose="02000000000000000000" pitchFamily="2" charset="0"/>
                <a:ea typeface="Roboto" panose="02000000000000000000" pitchFamily="2" charset="0"/>
                <a:cs typeface="Roboto" panose="02000000000000000000" pitchFamily="2" charset="0"/>
              </a:rPr>
              <a:t> </a:t>
            </a:r>
            <a:r>
              <a:rPr sz="1700" b="1" dirty="0">
                <a:latin typeface="Roboto" panose="02000000000000000000" pitchFamily="2" charset="0"/>
                <a:ea typeface="Roboto" panose="02000000000000000000" pitchFamily="2" charset="0"/>
                <a:cs typeface="Roboto" panose="02000000000000000000" pitchFamily="2" charset="0"/>
              </a:rPr>
              <a:t>η</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το</a:t>
            </a:r>
            <a:r>
              <a:rPr sz="1700" b="1" spc="-5" dirty="0">
                <a:latin typeface="Roboto" panose="02000000000000000000" pitchFamily="2" charset="0"/>
                <a:ea typeface="Roboto" panose="02000000000000000000" pitchFamily="2" charset="0"/>
                <a:cs typeface="Roboto" panose="02000000000000000000" pitchFamily="2" charset="0"/>
              </a:rPr>
              <a:t>ποθέτηση</a:t>
            </a:r>
            <a:r>
              <a:rPr sz="1700" b="1" spc="30"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ολοκληρωθεί</a:t>
            </a:r>
            <a:r>
              <a:rPr lang="en-US" sz="1700" b="1" spc="-10" dirty="0">
                <a:latin typeface="Roboto" panose="02000000000000000000" pitchFamily="2" charset="0"/>
                <a:ea typeface="Roboto" panose="02000000000000000000" pitchFamily="2" charset="0"/>
                <a:cs typeface="Roboto" panose="02000000000000000000" pitchFamily="2" charset="0"/>
              </a:rPr>
              <a:t>:</a:t>
            </a:r>
          </a:p>
          <a:p>
            <a:pPr marL="756285" marR="221615" lvl="1" indent="-287020">
              <a:lnSpc>
                <a:spcPts val="1939"/>
              </a:lnSpc>
              <a:spcBef>
                <a:spcPts val="630"/>
              </a:spcBef>
              <a:buFont typeface="Wingdings" panose="05000000000000000000" pitchFamily="2" charset="2"/>
              <a:buChar char="ü"/>
              <a:tabLst>
                <a:tab pos="299720" algn="l"/>
              </a:tabLst>
            </a:pPr>
            <a:r>
              <a:rPr lang="el-G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ριν</a:t>
            </a:r>
            <a:r>
              <a:rPr sz="1700" b="1" u="sng" spc="2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από</a:t>
            </a:r>
            <a:r>
              <a:rPr sz="1700" spc="30" dirty="0">
                <a:latin typeface="Roboto" panose="02000000000000000000" pitchFamily="2" charset="0"/>
                <a:ea typeface="Roboto" panose="02000000000000000000" pitchFamily="2" charset="0"/>
                <a:cs typeface="Roboto" panose="02000000000000000000" pitchFamily="2" charset="0"/>
              </a:rPr>
              <a:t> </a:t>
            </a:r>
            <a:r>
              <a:rPr sz="1700" spc="-15" dirty="0" err="1">
                <a:latin typeface="Roboto" panose="02000000000000000000" pitchFamily="2" charset="0"/>
                <a:ea typeface="Roboto" panose="02000000000000000000" pitchFamily="2" charset="0"/>
                <a:cs typeface="Roboto" panose="02000000000000000000" pitchFamily="2" charset="0"/>
              </a:rPr>
              <a:t>την</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οφοίτηση</a:t>
            </a:r>
            <a:r>
              <a:rPr lang="el-GR" sz="1700" spc="-1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αναγνωριστεί</a:t>
            </a:r>
            <a:r>
              <a:rPr sz="1700" spc="4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3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έντυπο</a:t>
            </a:r>
            <a:r>
              <a:rPr sz="1700" spc="3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αναλυτικής</a:t>
            </a:r>
            <a:r>
              <a:rPr sz="1700" spc="4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βαθμολογίας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του/της</a:t>
            </a:r>
            <a:r>
              <a:rP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σπουδαστή/</a:t>
            </a:r>
            <a:r>
              <a:rPr lang="el-GR" sz="1700" spc="-10" dirty="0" err="1">
                <a:latin typeface="Roboto" panose="02000000000000000000" pitchFamily="2" charset="0"/>
                <a:ea typeface="Roboto" panose="02000000000000000000" pitchFamily="2" charset="0"/>
                <a:cs typeface="Roboto" panose="02000000000000000000" pitchFamily="2" charset="0"/>
              </a:rPr>
              <a:t>στριας</a:t>
            </a:r>
            <a:r>
              <a:rPr lang="el-GR" sz="1700" spc="-10" dirty="0">
                <a:latin typeface="Roboto" panose="02000000000000000000" pitchFamily="2" charset="0"/>
                <a:ea typeface="Roboto" panose="02000000000000000000" pitchFamily="2" charset="0"/>
                <a:cs typeface="Roboto" panose="02000000000000000000" pitchFamily="2" charset="0"/>
              </a:rPr>
              <a:t> καθώς</a:t>
            </a:r>
            <a:r>
              <a:rP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Πα</a:t>
            </a:r>
            <a:r>
              <a:rPr sz="1700" spc="-10" dirty="0" err="1">
                <a:latin typeface="Roboto" panose="02000000000000000000" pitchFamily="2" charset="0"/>
                <a:ea typeface="Roboto" panose="02000000000000000000" pitchFamily="2" charset="0"/>
                <a:cs typeface="Roboto" panose="02000000000000000000" pitchFamily="2" charset="0"/>
              </a:rPr>
              <a:t>ράρτημ</a:t>
            </a:r>
            <a:r>
              <a:rPr sz="1700" spc="-10" dirty="0">
                <a:latin typeface="Roboto" panose="02000000000000000000" pitchFamily="2" charset="0"/>
                <a:ea typeface="Roboto" panose="02000000000000000000" pitchFamily="2" charset="0"/>
                <a:cs typeface="Roboto" panose="02000000000000000000" pitchFamily="2" charset="0"/>
              </a:rPr>
              <a:t>α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Διπλώματος</a:t>
            </a:r>
            <a:r>
              <a:rPr lang="el-GR" sz="1700" spc="-1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hlinkClick r:id="rId4"/>
              </a:rPr>
              <a:t>Diploma Supplement</a:t>
            </a:r>
            <a:r>
              <a:rPr lang="en-US" sz="1700" spc="-10" dirty="0">
                <a:latin typeface="Roboto" panose="02000000000000000000" pitchFamily="2" charset="0"/>
                <a:ea typeface="Roboto" panose="02000000000000000000" pitchFamily="2" charset="0"/>
                <a:cs typeface="Roboto" panose="02000000000000000000" pitchFamily="2" charset="0"/>
              </a:rPr>
              <a:t> </a:t>
            </a:r>
            <a:r>
              <a:rPr lang="en-US" dirty="0"/>
              <a:t>| </a:t>
            </a:r>
            <a:r>
              <a:rPr lang="en-US" dirty="0">
                <a:latin typeface="Roboto" panose="02000000000000000000" pitchFamily="2" charset="0"/>
                <a:ea typeface="Roboto" panose="02000000000000000000" pitchFamily="2" charset="0"/>
                <a:cs typeface="Roboto" panose="02000000000000000000" pitchFamily="2" charset="0"/>
                <a:hlinkClick r:id="rId5"/>
              </a:rPr>
              <a:t>Examples</a:t>
            </a:r>
            <a:r>
              <a:rPr lang="en-US" sz="1700" spc="-10" dirty="0">
                <a:latin typeface="Roboto" panose="02000000000000000000" pitchFamily="2" charset="0"/>
                <a:ea typeface="Roboto" panose="02000000000000000000" pitchFamily="2" charset="0"/>
                <a:cs typeface="Roboto" panose="02000000000000000000" pitchFamily="2" charset="0"/>
              </a:rPr>
              <a:t>)</a:t>
            </a:r>
            <a:r>
              <a:rPr sz="1700" spc="-10" dirty="0">
                <a:latin typeface="Roboto" panose="02000000000000000000" pitchFamily="2" charset="0"/>
                <a:ea typeface="Roboto" panose="02000000000000000000" pitchFamily="2" charset="0"/>
                <a:cs typeface="Roboto" panose="02000000000000000000" pitchFamily="2" charset="0"/>
              </a:rPr>
              <a:t>.</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756285" lvl="1" indent="-287020">
              <a:lnSpc>
                <a:spcPts val="2050"/>
              </a:lnSpc>
              <a:buFont typeface="Wingdings" panose="05000000000000000000" pitchFamily="2" charset="2"/>
              <a:buChar char="ü"/>
              <a:tabLst>
                <a:tab pos="299720" algn="l"/>
              </a:tabLst>
            </a:pPr>
            <a:r>
              <a:rPr lang="el-G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Μ</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τά</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a:t>
            </a:r>
            <a:r>
              <a:rPr lang="el-GR" sz="1700" spc="-10" dirty="0">
                <a:latin typeface="Roboto" panose="02000000000000000000" pitchFamily="2" charset="0"/>
                <a:ea typeface="Roboto" panose="02000000000000000000" pitchFamily="2" charset="0"/>
                <a:cs typeface="Roboto" panose="02000000000000000000" pitchFamily="2" charset="0"/>
              </a:rPr>
              <a:t>ην ολοκλήρωση </a:t>
            </a:r>
            <a:r>
              <a:rPr lang="el-GR" sz="1700" spc="10" dirty="0">
                <a:latin typeface="Roboto" panose="02000000000000000000" pitchFamily="2" charset="0"/>
                <a:ea typeface="Roboto" panose="02000000000000000000" pitchFamily="2" charset="0"/>
                <a:cs typeface="Roboto" panose="02000000000000000000" pitchFamily="2" charset="0"/>
              </a:rPr>
              <a:t>των σπουδών, </a:t>
            </a:r>
            <a:r>
              <a:rPr sz="1700" spc="-10" dirty="0">
                <a:latin typeface="Roboto" panose="02000000000000000000" pitchFamily="2" charset="0"/>
                <a:ea typeface="Roboto" panose="02000000000000000000" pitchFamily="2" charset="0"/>
                <a:cs typeface="Roboto" panose="02000000000000000000" pitchFamily="2" charset="0"/>
              </a:rPr>
              <a:t>(</a:t>
            </a:r>
            <a:r>
              <a:rPr sz="1700" spc="-10" dirty="0" err="1">
                <a:latin typeface="Roboto" panose="02000000000000000000" pitchFamily="2" charset="0"/>
                <a:ea typeface="Roboto" panose="02000000000000000000" pitchFamily="2" charset="0"/>
                <a:cs typeface="Roboto" panose="02000000000000000000" pitchFamily="2" charset="0"/>
              </a:rPr>
              <a:t>το</a:t>
            </a:r>
            <a:r>
              <a:rPr sz="1700" spc="-10" dirty="0">
                <a:latin typeface="Roboto" panose="02000000000000000000" pitchFamily="2" charset="0"/>
                <a:ea typeface="Roboto" panose="02000000000000000000" pitchFamily="2" charset="0"/>
                <a:cs typeface="Roboto" panose="02000000000000000000" pitchFamily="2" charset="0"/>
              </a:rPr>
              <a:t>ποθέτηση</a:t>
            </a:r>
            <a:r>
              <a:rPr lang="el-GR" sz="1700" spc="-10" dirty="0">
                <a:latin typeface="Roboto" panose="02000000000000000000" pitchFamily="2" charset="0"/>
                <a:ea typeface="Roboto" panose="02000000000000000000" pitchFamily="2" charset="0"/>
                <a:cs typeface="Roboto" panose="02000000000000000000" pitchFamily="2" charset="0"/>
              </a:rPr>
              <a:t> </a:t>
            </a:r>
            <a:r>
              <a:rPr sz="1700" spc="-10" dirty="0" err="1">
                <a:latin typeface="Roboto" panose="02000000000000000000" pitchFamily="2" charset="0"/>
                <a:ea typeface="Roboto" panose="02000000000000000000" pitchFamily="2" charset="0"/>
                <a:cs typeface="Roboto" panose="02000000000000000000" pitchFamily="2" charset="0"/>
              </a:rPr>
              <a:t>νέων</a:t>
            </a:r>
            <a:r>
              <a:rPr sz="1700" spc="2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οφοίτων</a:t>
            </a:r>
            <a:r>
              <a:rPr sz="1700" dirty="0">
                <a:latin typeface="Roboto" panose="02000000000000000000" pitchFamily="2" charset="0"/>
                <a:ea typeface="Roboto" panose="02000000000000000000" pitchFamily="2" charset="0"/>
                <a:cs typeface="Roboto" panose="02000000000000000000" pitchFamily="2" charset="0"/>
              </a:rPr>
              <a:t>)</a:t>
            </a:r>
            <a:r>
              <a:rPr lang="en-GB" sz="1700" spc="-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μπορούσε να </a:t>
            </a:r>
            <a:r>
              <a:rPr sz="1700" spc="-5" dirty="0">
                <a:latin typeface="Roboto" panose="02000000000000000000" pitchFamily="2" charset="0"/>
                <a:ea typeface="Roboto" panose="02000000000000000000" pitchFamily="2" charset="0"/>
                <a:cs typeface="Roboto" panose="02000000000000000000" pitchFamily="2" charset="0"/>
              </a:rPr>
              <a:t>ανα</a:t>
            </a:r>
            <a:r>
              <a:rPr sz="1700" spc="-5" dirty="0" err="1">
                <a:latin typeface="Roboto" panose="02000000000000000000" pitchFamily="2" charset="0"/>
                <a:ea typeface="Roboto" panose="02000000000000000000" pitchFamily="2" charset="0"/>
                <a:cs typeface="Roboto" panose="02000000000000000000" pitchFamily="2" charset="0"/>
              </a:rPr>
              <a:t>γνωριστεί</a:t>
            </a:r>
            <a:r>
              <a:rPr sz="1700" spc="4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στο</a:t>
            </a:r>
            <a:r>
              <a:rPr sz="1700" spc="-1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έντυ</a:t>
            </a:r>
            <a:r>
              <a:rPr sz="1700" dirty="0">
                <a:latin typeface="Roboto" panose="02000000000000000000" pitchFamily="2" charset="0"/>
                <a:ea typeface="Roboto" panose="02000000000000000000" pitchFamily="2" charset="0"/>
                <a:cs typeface="Roboto" panose="02000000000000000000" pitchFamily="2" charset="0"/>
              </a:rPr>
              <a:t>πο</a:t>
            </a:r>
            <a:r>
              <a:rPr lang="en-US" sz="1700" spc="30"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hlinkClick r:id="rId6"/>
              </a:rPr>
              <a:t>EUROPASS</a:t>
            </a:r>
            <a:r>
              <a:rPr lang="en-GB" sz="1700" spc="-25" dirty="0">
                <a:latin typeface="Roboto" panose="02000000000000000000" pitchFamily="2" charset="0"/>
                <a:ea typeface="Roboto" panose="02000000000000000000" pitchFamily="2" charset="0"/>
                <a:cs typeface="Roboto" panose="02000000000000000000" pitchFamily="2" charset="0"/>
                <a:hlinkClick r:id="rId6"/>
              </a:rPr>
              <a:t> Certificate Supplement.</a:t>
            </a:r>
            <a:endParaRPr lang="en-GB" sz="1700" spc="-25" dirty="0">
              <a:latin typeface="Roboto" panose="02000000000000000000" pitchFamily="2" charset="0"/>
              <a:ea typeface="Roboto" panose="02000000000000000000" pitchFamily="2" charset="0"/>
              <a:cs typeface="Roboto" panose="02000000000000000000" pitchFamily="2" charset="0"/>
            </a:endParaRPr>
          </a:p>
          <a:p>
            <a:pPr marL="297815" indent="-285750">
              <a:lnSpc>
                <a:spcPts val="2050"/>
              </a:lnSpc>
              <a:buFont typeface="Wingdings" panose="05000000000000000000" pitchFamily="2" charset="2"/>
              <a:buChar char="q"/>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299085" marR="147320" indent="-287020">
              <a:lnSpc>
                <a:spcPct val="90100"/>
              </a:lnSpc>
              <a:spcBef>
                <a:spcPts val="600"/>
              </a:spcBef>
              <a:buFont typeface="Wingdings" panose="05000000000000000000" pitchFamily="2" charset="2"/>
              <a:buChar char="q"/>
              <a:tabLst>
                <a:tab pos="299720" algn="l"/>
              </a:tabLst>
            </a:pPr>
            <a:r>
              <a:rPr sz="1700" spc="-5" dirty="0">
                <a:latin typeface="Roboto" panose="02000000000000000000" pitchFamily="2" charset="0"/>
                <a:ea typeface="Roboto" panose="02000000000000000000" pitchFamily="2" charset="0"/>
                <a:cs typeface="Roboto" panose="02000000000000000000" pitchFamily="2" charset="0"/>
              </a:rPr>
              <a:t>Οι</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πρόσφατοι/ες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πτυχιούχοι/ες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μπορούν</a:t>
            </a:r>
            <a:r>
              <a:rPr sz="1700" spc="2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να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ολοκληρώσουν </a:t>
            </a:r>
            <a:r>
              <a:rPr lang="el-GR" sz="1700" spc="-5" dirty="0">
                <a:latin typeface="Roboto" panose="02000000000000000000" pitchFamily="2" charset="0"/>
                <a:ea typeface="Roboto" panose="02000000000000000000" pitchFamily="2" charset="0"/>
                <a:cs typeface="Roboto" panose="02000000000000000000" pitchFamily="2" charset="0"/>
              </a:rPr>
              <a:t>μια</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περίοδο τοποθέτησης </a:t>
            </a:r>
            <a:r>
              <a:rP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εντός</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12</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μηνών</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από</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την</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αποφοίτησή</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τους</a:t>
            </a:r>
            <a:r>
              <a:rPr sz="1700" spc="-5" dirty="0">
                <a:latin typeface="Roboto" panose="02000000000000000000" pitchFamily="2" charset="0"/>
                <a:ea typeface="Roboto" panose="02000000000000000000" pitchFamily="2" charset="0"/>
                <a:cs typeface="Roboto" panose="02000000000000000000" pitchFamily="2" charset="0"/>
              </a:rPr>
              <a:t>.</a:t>
            </a:r>
            <a:endParaRPr lang="en-GB" sz="1700" spc="-5" dirty="0">
              <a:latin typeface="Roboto" panose="02000000000000000000" pitchFamily="2" charset="0"/>
              <a:ea typeface="Roboto" panose="02000000000000000000" pitchFamily="2" charset="0"/>
              <a:cs typeface="Roboto" panose="02000000000000000000" pitchFamily="2" charset="0"/>
            </a:endParaRPr>
          </a:p>
          <a:p>
            <a:pPr marL="12065" marR="147320">
              <a:lnSpc>
                <a:spcPct val="90100"/>
              </a:lnSpc>
              <a:spcBef>
                <a:spcPts val="600"/>
              </a:spcBef>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356235" marR="217170" indent="-285750">
              <a:lnSpc>
                <a:spcPts val="1939"/>
              </a:lnSpc>
              <a:spcBef>
                <a:spcPts val="630"/>
              </a:spcBef>
              <a:buFont typeface="Wingdings" panose="05000000000000000000" pitchFamily="2" charset="2"/>
              <a:buChar char="q"/>
              <a:tabLst>
                <a:tab pos="299085" algn="l"/>
                <a:tab pos="299720" algn="l"/>
              </a:tabLst>
            </a:pP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Σημαντικό</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Η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υποβολή</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ενδιαφέροντος</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επιλογή</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νέων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αποφοίτων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πραγματοποιείται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πριν την ολοκλήρωση </a:t>
            </a:r>
            <a:r>
              <a:rPr sz="1700" b="1" i="1" u="sng" spc="-39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σπουδών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όχι αφού</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αποφοιτήσουν)</a:t>
            </a:r>
            <a:r>
              <a:rPr lang="en-GB"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sz="1700"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263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83466" y="778663"/>
            <a:ext cx="9252155" cy="736958"/>
          </a:xfrm>
        </p:spPr>
        <p:txBody>
          <a:bodyPr>
            <a:normAutofit/>
          </a:bodyPr>
          <a:lstStyle/>
          <a:p>
            <a:r>
              <a:rPr lang="el-GR" sz="2800" b="1" dirty="0">
                <a:latin typeface="Roboto" panose="02000000000000000000" pitchFamily="2" charset="0"/>
                <a:ea typeface="Roboto" panose="02000000000000000000" pitchFamily="2" charset="0"/>
              </a:rPr>
              <a:t>Ενότητες Παρουσίασης</a:t>
            </a:r>
            <a:endParaRPr lang="en-CY" sz="2800" b="1" dirty="0">
              <a:latin typeface="Roboto" panose="02000000000000000000" pitchFamily="2" charset="0"/>
              <a:ea typeface="Roboto" panose="02000000000000000000" pitchFamily="2" charset="0"/>
            </a:endParaRPr>
          </a:p>
        </p:txBody>
      </p:sp>
      <p:graphicFrame>
        <p:nvGraphicFramePr>
          <p:cNvPr id="3" name="Diagram 2">
            <a:extLst>
              <a:ext uri="{FF2B5EF4-FFF2-40B4-BE49-F238E27FC236}">
                <a16:creationId xmlns:a16="http://schemas.microsoft.com/office/drawing/2014/main" id="{3FDBCD72-39BB-43BD-1723-994410B1A14E}"/>
              </a:ext>
            </a:extLst>
          </p:cNvPr>
          <p:cNvGraphicFramePr/>
          <p:nvPr>
            <p:extLst>
              <p:ext uri="{D42A27DB-BD31-4B8C-83A1-F6EECF244321}">
                <p14:modId xmlns:p14="http://schemas.microsoft.com/office/powerpoint/2010/main" val="3801496832"/>
              </p:ext>
            </p:extLst>
          </p:nvPr>
        </p:nvGraphicFramePr>
        <p:xfrm>
          <a:off x="1183466" y="1053795"/>
          <a:ext cx="9484534" cy="475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92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D5CC-04DA-569B-2114-6DBD4E24965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77977C3-7333-17A5-45BD-05AB7F38B6BF}"/>
              </a:ext>
            </a:extLst>
          </p:cNvPr>
          <p:cNvGrpSpPr/>
          <p:nvPr/>
        </p:nvGrpSpPr>
        <p:grpSpPr>
          <a:xfrm>
            <a:off x="0" y="0"/>
            <a:ext cx="12192000" cy="6858000"/>
            <a:chOff x="0" y="0"/>
            <a:chExt cx="12192000" cy="6858000"/>
          </a:xfrm>
        </p:grpSpPr>
        <p:pic>
          <p:nvPicPr>
            <p:cNvPr id="11" name="Picture 10" descr="A picture containing text, screenshot&#10;&#10;Description automatically generated">
              <a:extLst>
                <a:ext uri="{FF2B5EF4-FFF2-40B4-BE49-F238E27FC236}">
                  <a16:creationId xmlns:a16="http://schemas.microsoft.com/office/drawing/2014/main" id="{84AE5DE5-0D19-435A-1563-EF6D3EED9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32A2B08-D2B3-21C5-0A63-7AB363A9C9EE}"/>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object 8">
            <a:extLst>
              <a:ext uri="{FF2B5EF4-FFF2-40B4-BE49-F238E27FC236}">
                <a16:creationId xmlns:a16="http://schemas.microsoft.com/office/drawing/2014/main" id="{B7397DC4-5DC2-56BE-7F78-C31606D8884D}"/>
              </a:ext>
            </a:extLst>
          </p:cNvPr>
          <p:cNvSpPr txBox="1"/>
          <p:nvPr/>
        </p:nvSpPr>
        <p:spPr>
          <a:xfrm>
            <a:off x="4675488" y="1042328"/>
            <a:ext cx="6617208" cy="5598969"/>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Δημόσιες ή Ιδιωτικές Επιχειρήσεις, Δημόσιους φορείς, Κοινωνικούς εταίρους, Ερευνητικά ινστιτούτα</a:t>
            </a:r>
            <a:r>
              <a:rPr lang="en-GB" sz="1500" spc="-10" dirty="0">
                <a:latin typeface="Roboto" panose="02000000000000000000" pitchFamily="2" charset="0"/>
                <a:ea typeface="Roboto" panose="02000000000000000000" pitchFamily="2" charset="0"/>
                <a:cs typeface="Roboto" panose="02000000000000000000" pitchFamily="2" charset="0"/>
              </a:rPr>
              <a:t> (“research assistantships for students and doctoral candidates”)</a:t>
            </a:r>
            <a:r>
              <a:rPr lang="el-GR" sz="1500" spc="-10" dirty="0">
                <a:latin typeface="Roboto" panose="02000000000000000000" pitchFamily="2" charset="0"/>
                <a:ea typeface="Roboto" panose="02000000000000000000" pitchFamily="2" charset="0"/>
                <a:cs typeface="Roboto" panose="02000000000000000000" pitchFamily="2" charset="0"/>
              </a:rPr>
              <a:t>, Σχολεία και Εκπαιδευτικά Κέντρα (</a:t>
            </a:r>
            <a:r>
              <a:rPr lang="en-GB" sz="1500" spc="-10" dirty="0">
                <a:latin typeface="Roboto" panose="02000000000000000000" pitchFamily="2" charset="0"/>
                <a:ea typeface="Roboto" panose="02000000000000000000" pitchFamily="2" charset="0"/>
                <a:cs typeface="Roboto" panose="02000000000000000000" pitchFamily="2" charset="0"/>
              </a:rPr>
              <a:t>“teaching assistantships for student teachers”)</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r>
              <a:rPr lang="en-US" sz="1500" spc="-10" dirty="0">
                <a:latin typeface="Roboto" panose="02000000000000000000" pitchFamily="2" charset="0"/>
                <a:ea typeface="Roboto" panose="02000000000000000000" pitchFamily="2" charset="0"/>
                <a:cs typeface="Roboto" panose="02000000000000000000" pitchFamily="2" charset="0"/>
              </a:rPr>
              <a:t>.</a:t>
            </a:r>
            <a:endParaRPr lang="el-GR" sz="1500" b="1" spc="-10" dirty="0">
              <a:latin typeface="Roboto" panose="02000000000000000000" pitchFamily="2" charset="0"/>
              <a:ea typeface="Roboto" panose="02000000000000000000" pitchFamily="2" charset="0"/>
              <a:cs typeface="Roboto" panose="02000000000000000000" pitchFamily="2" charset="0"/>
            </a:endParaRPr>
          </a:p>
          <a:p>
            <a:pPr marL="469900" marR="454659" lvl="1" algn="just">
              <a:lnSpc>
                <a:spcPts val="2210"/>
              </a:lnSpc>
              <a:spcBef>
                <a:spcPts val="335"/>
              </a:spcBef>
            </a:pP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Όπου είναι εφικτό, </a:t>
            </a:r>
            <a:r>
              <a:rPr lang="el-GR" sz="1500" dirty="0">
                <a:latin typeface="Roboto" panose="02000000000000000000" pitchFamily="2" charset="0"/>
                <a:ea typeface="Roboto" panose="02000000000000000000" pitchFamily="2" charset="0"/>
                <a:cs typeface="Roboto" panose="02000000000000000000" pitchFamily="2" charset="0"/>
              </a:rPr>
              <a:t>πρέπει</a:t>
            </a:r>
            <a:r>
              <a:rPr sz="1500" spc="-2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αποτελεί</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μέρος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προγράμματος</a:t>
            </a:r>
            <a:r>
              <a:rPr sz="1500" spc="-5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σπ</a:t>
            </a:r>
            <a:r>
              <a:rPr sz="1500" dirty="0" err="1">
                <a:latin typeface="Roboto" panose="02000000000000000000" pitchFamily="2" charset="0"/>
                <a:ea typeface="Roboto" panose="02000000000000000000" pitchFamily="2" charset="0"/>
                <a:cs typeface="Roboto" panose="02000000000000000000" pitchFamily="2" charset="0"/>
              </a:rPr>
              <a:t>ουδών</a:t>
            </a:r>
            <a:r>
              <a:rPr sz="1500" spc="-35" dirty="0">
                <a:latin typeface="Roboto" panose="02000000000000000000" pitchFamily="2" charset="0"/>
                <a:ea typeface="Roboto" panose="02000000000000000000" pitchFamily="2" charset="0"/>
                <a:cs typeface="Roboto" panose="02000000000000000000" pitchFamily="2" charset="0"/>
              </a:rPr>
              <a:t> </a:t>
            </a:r>
            <a:r>
              <a:rPr lang="el-GR" sz="1500" spc="-35" dirty="0">
                <a:latin typeface="Roboto" panose="02000000000000000000" pitchFamily="2" charset="0"/>
                <a:ea typeface="Roboto" panose="02000000000000000000" pitchFamily="2" charset="0"/>
                <a:cs typeface="Roboto" panose="02000000000000000000" pitchFamily="2" charset="0"/>
              </a:rPr>
              <a:t>του φοιτητή</a:t>
            </a:r>
            <a:r>
              <a:rPr lang="el-GR" sz="1500"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(στην περίπτωση των πρόσφατων αποφοίτων, δεν είναι εφικτό)</a:t>
            </a:r>
          </a:p>
          <a:p>
            <a:pPr marL="469900" marR="454659" lvl="1" algn="just">
              <a:lnSpc>
                <a:spcPts val="2210"/>
              </a:lnSpc>
              <a:spcBef>
                <a:spcPts val="335"/>
              </a:spcBef>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200"/>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Πρέπει να ακολουθείται το πλήρες ωράριο εργασίας του οργανισμού υποδοχής</a:t>
            </a:r>
            <a:r>
              <a:rPr lang="en-US" sz="1500" b="1"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Οι ημέρες αργίας των μόνιμων υπαλλήλων ισχύουν και για τους </a:t>
            </a:r>
            <a:r>
              <a:rPr lang="en-GB" sz="1500" dirty="0">
                <a:latin typeface="Roboto" panose="02000000000000000000" pitchFamily="2" charset="0"/>
                <a:ea typeface="Roboto" panose="02000000000000000000" pitchFamily="2" charset="0"/>
                <a:cs typeface="Roboto" panose="02000000000000000000" pitchFamily="2" charset="0"/>
              </a:rPr>
              <a:t>Erasmus </a:t>
            </a:r>
            <a:r>
              <a:rPr lang="el-GR" sz="1500" dirty="0">
                <a:latin typeface="Roboto" panose="02000000000000000000" pitchFamily="2" charset="0"/>
                <a:ea typeface="Roboto" panose="02000000000000000000" pitchFamily="2" charset="0"/>
                <a:cs typeface="Roboto" panose="02000000000000000000" pitchFamily="2" charset="0"/>
              </a:rPr>
              <a:t>φοιτητές/πρόσφατους απόφοιτους (όχι </a:t>
            </a:r>
            <a:r>
              <a:rPr lang="en-GB" sz="1500" dirty="0">
                <a:latin typeface="Roboto" panose="02000000000000000000" pitchFamily="2" charset="0"/>
                <a:ea typeface="Roboto" panose="02000000000000000000" pitchFamily="2" charset="0"/>
                <a:cs typeface="Roboto" panose="02000000000000000000" pitchFamily="2" charset="0"/>
              </a:rPr>
              <a:t>interruption period)</a:t>
            </a:r>
            <a:endParaRPr lang="el-GR" sz="1500" dirty="0">
              <a:latin typeface="Roboto" panose="02000000000000000000" pitchFamily="2" charset="0"/>
              <a:ea typeface="Roboto" panose="02000000000000000000" pitchFamily="2" charset="0"/>
              <a:cs typeface="Roboto" panose="02000000000000000000" pitchFamily="2" charset="0"/>
            </a:endParaRPr>
          </a:p>
        </p:txBody>
      </p:sp>
      <p:sp>
        <p:nvSpPr>
          <p:cNvPr id="13" name="Arrow: Down 12">
            <a:extLst>
              <a:ext uri="{FF2B5EF4-FFF2-40B4-BE49-F238E27FC236}">
                <a16:creationId xmlns:a16="http://schemas.microsoft.com/office/drawing/2014/main" id="{91E98114-EBBB-B93E-B14B-441CE48E4CE4}"/>
              </a:ext>
            </a:extLst>
          </p:cNvPr>
          <p:cNvSpPr/>
          <p:nvPr/>
        </p:nvSpPr>
        <p:spPr>
          <a:xfrm>
            <a:off x="2414016" y="2885061"/>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40D6BA-2051-6E2D-C456-FC4D92B27860}"/>
              </a:ext>
            </a:extLst>
          </p:cNvPr>
          <p:cNvSpPr txBox="1"/>
          <p:nvPr/>
        </p:nvSpPr>
        <p:spPr>
          <a:xfrm>
            <a:off x="899304" y="3703499"/>
            <a:ext cx="3843096" cy="1765868"/>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a:t>
            </a:r>
            <a:r>
              <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EQF 5-8) </a:t>
            </a:r>
            <a:r>
              <a:rPr lang="en-US"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KAI </a:t>
            </a:r>
            <a:r>
              <a:rPr lang="el-GR"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και τους πρόσφατους απόφοιτους ΙΤΕ</a:t>
            </a:r>
            <a:endParaRPr lang="en-GB" sz="1600" b="1" u="sng" spc="-10" dirty="0">
              <a:solidFill>
                <a:srgbClr val="ED6613"/>
              </a:solidFill>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433A19F7-3388-90DD-B8D4-381FB6C13FE5}"/>
              </a:ext>
            </a:extLst>
          </p:cNvPr>
          <p:cNvGrpSpPr/>
          <p:nvPr/>
        </p:nvGrpSpPr>
        <p:grpSpPr>
          <a:xfrm>
            <a:off x="993504" y="1042328"/>
            <a:ext cx="3416664" cy="1766269"/>
            <a:chOff x="1251236" y="3380438"/>
            <a:chExt cx="3170775" cy="1354033"/>
          </a:xfrm>
        </p:grpSpPr>
        <p:sp>
          <p:nvSpPr>
            <p:cNvPr id="4" name="Rectangle: Rounded Corners 3">
              <a:extLst>
                <a:ext uri="{FF2B5EF4-FFF2-40B4-BE49-F238E27FC236}">
                  <a16:creationId xmlns:a16="http://schemas.microsoft.com/office/drawing/2014/main" id="{C1BE7D04-F58E-E5D7-266B-6486031B268D}"/>
                </a:ext>
              </a:extLst>
            </p:cNvPr>
            <p:cNvSpPr/>
            <p:nvPr/>
          </p:nvSpPr>
          <p:spPr>
            <a:xfrm>
              <a:off x="1251236" y="3380438"/>
              <a:ext cx="3170775" cy="1354033"/>
            </a:xfrm>
            <a:prstGeom prst="roundRect">
              <a:avLst>
                <a:gd name="adj" fmla="val 10000"/>
              </a:avLst>
            </a:prstGeom>
            <a:solidFill>
              <a:srgbClr val="558ED5">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Rounded Corners 4">
              <a:extLst>
                <a:ext uri="{FF2B5EF4-FFF2-40B4-BE49-F238E27FC236}">
                  <a16:creationId xmlns:a16="http://schemas.microsoft.com/office/drawing/2014/main" id="{05D12BCB-2FE1-9964-E873-D8B9A56790B3}"/>
                </a:ext>
              </a:extLst>
            </p:cNvPr>
            <p:cNvSpPr txBox="1"/>
            <p:nvPr/>
          </p:nvSpPr>
          <p:spPr>
            <a:xfrm>
              <a:off x="1290894" y="3420097"/>
              <a:ext cx="3091459" cy="1274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Courier New" panose="02070309020205020404" pitchFamily="49" charset="0"/>
                <a:buNone/>
              </a:pP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666750">
                <a:lnSpc>
                  <a:spcPct val="90000"/>
                </a:lnSpc>
                <a:spcBef>
                  <a:spcPct val="0"/>
                </a:spcBef>
                <a:spcAft>
                  <a:spcPct val="35000"/>
                </a:spcAft>
                <a:buFont typeface="Courier New" panose="02070309020205020404" pitchFamily="49" charset="0"/>
                <a:buNone/>
              </a:pP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b="0" i="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80699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34D7C-3C52-E594-00FD-247A728C84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2CB00-8F6F-7887-80D5-2CC0E9318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D351947-E31B-3485-F44B-86C96320FD0B}"/>
              </a:ext>
            </a:extLst>
          </p:cNvPr>
          <p:cNvSpPr txBox="1">
            <a:spLocks/>
          </p:cNvSpPr>
          <p:nvPr/>
        </p:nvSpPr>
        <p:spPr>
          <a:xfrm>
            <a:off x="4197096" y="4187953"/>
            <a:ext cx="706831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 διδασκαλία</a:t>
            </a:r>
            <a:r>
              <a:rPr lang="en-US" sz="3000" b="1" dirty="0">
                <a:solidFill>
                  <a:prstClr val="black"/>
                </a:solidFill>
                <a:latin typeface="Roboto" panose="02000000000000000000" pitchFamily="2" charset="0"/>
                <a:ea typeface="Roboto" panose="02000000000000000000" pitchFamily="2" charset="0"/>
              </a:rPr>
              <a:t> (STA)</a:t>
            </a:r>
            <a:endParaRPr lang="el-GR" sz="3000" b="1" dirty="0">
              <a:solidFill>
                <a:prstClr val="black"/>
              </a:solidFill>
              <a:latin typeface="Roboto" panose="02000000000000000000" pitchFamily="2" charset="0"/>
              <a:ea typeface="Roboto" panose="02000000000000000000" pitchFamily="2"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a:t>
            </a:r>
            <a:r>
              <a:rPr lang="en-US" sz="3000" b="1" dirty="0">
                <a:solidFill>
                  <a:prstClr val="black"/>
                </a:solidFill>
                <a:latin typeface="Roboto" panose="02000000000000000000" pitchFamily="2" charset="0"/>
                <a:ea typeface="Roboto" panose="02000000000000000000" pitchFamily="2" charset="0"/>
              </a:rPr>
              <a:t> </a:t>
            </a:r>
            <a:r>
              <a:rPr lang="el-GR" sz="3000" b="1" dirty="0">
                <a:solidFill>
                  <a:prstClr val="black"/>
                </a:solidFill>
                <a:latin typeface="Roboto" panose="02000000000000000000" pitchFamily="2" charset="0"/>
                <a:ea typeface="Roboto" panose="02000000000000000000" pitchFamily="2" charset="0"/>
              </a:rPr>
              <a:t>Εκπαίδευση/</a:t>
            </a:r>
            <a:r>
              <a:rPr lang="el-GR" sz="3000" b="1" dirty="0" err="1">
                <a:solidFill>
                  <a:prstClr val="black"/>
                </a:solidFill>
                <a:latin typeface="Roboto" panose="02000000000000000000" pitchFamily="2" charset="0"/>
                <a:ea typeface="Roboto" panose="02000000000000000000" pitchFamily="2" charset="0"/>
              </a:rPr>
              <a:t>Κατάρτηση</a:t>
            </a:r>
            <a:r>
              <a:rPr lang="en-US" sz="3000" b="1" dirty="0">
                <a:solidFill>
                  <a:prstClr val="black"/>
                </a:solidFill>
                <a:latin typeface="Roboto" panose="02000000000000000000" pitchFamily="2" charset="0"/>
                <a:ea typeface="Roboto" panose="02000000000000000000" pitchFamily="2" charset="0"/>
              </a:rPr>
              <a:t> (STT)</a:t>
            </a:r>
            <a:endParaRPr lang="el-GR" sz="30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9B90E43-6598-EA75-3AE8-4DB15C6768C1}"/>
              </a:ext>
            </a:extLst>
          </p:cNvPr>
          <p:cNvGrpSpPr/>
          <p:nvPr/>
        </p:nvGrpSpPr>
        <p:grpSpPr>
          <a:xfrm>
            <a:off x="1272425" y="732979"/>
            <a:ext cx="6103170" cy="2447675"/>
            <a:chOff x="4509369" y="2119"/>
            <a:chExt cx="2790663" cy="1411404"/>
          </a:xfrm>
          <a:scene3d>
            <a:camera prst="orthographicFront">
              <a:rot lat="0" lon="0" rev="0"/>
            </a:camera>
            <a:lightRig rig="brightRoom" dir="t">
              <a:rot lat="0" lon="0" rev="600000"/>
            </a:lightRig>
          </a:scene3d>
        </p:grpSpPr>
        <p:sp>
          <p:nvSpPr>
            <p:cNvPr id="8" name="Rectangle: Rounded Corners 7">
              <a:extLst>
                <a:ext uri="{FF2B5EF4-FFF2-40B4-BE49-F238E27FC236}">
                  <a16:creationId xmlns:a16="http://schemas.microsoft.com/office/drawing/2014/main" id="{CAF5E902-D303-7F01-7E42-6FDDE9885D9A}"/>
                </a:ext>
              </a:extLst>
            </p:cNvPr>
            <p:cNvSpPr/>
            <p:nvPr/>
          </p:nvSpPr>
          <p:spPr>
            <a:xfrm>
              <a:off x="4509369" y="2119"/>
              <a:ext cx="2790663" cy="1411404"/>
            </a:xfrm>
            <a:prstGeom prst="roundRect">
              <a:avLst>
                <a:gd name="adj" fmla="val 10000"/>
              </a:avLst>
            </a:prstGeom>
            <a:solidFill>
              <a:srgbClr val="339933"/>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3000"/>
            </a:p>
          </p:txBody>
        </p:sp>
        <p:sp>
          <p:nvSpPr>
            <p:cNvPr id="9" name="Rectangle: Rounded Corners 4">
              <a:extLst>
                <a:ext uri="{FF2B5EF4-FFF2-40B4-BE49-F238E27FC236}">
                  <a16:creationId xmlns:a16="http://schemas.microsoft.com/office/drawing/2014/main" id="{C497D09A-C1F9-3BFF-93E9-C0B0E7450F72}"/>
                </a:ext>
              </a:extLst>
            </p:cNvPr>
            <p:cNvSpPr txBox="1"/>
            <p:nvPr/>
          </p:nvSpPr>
          <p:spPr>
            <a:xfrm>
              <a:off x="4550708" y="43458"/>
              <a:ext cx="2707985" cy="13287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3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94919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CDD9-9230-4CCB-63C2-AC8ADA02304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B5FF771-6DAA-A5C0-E80E-767D7B18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72975F-952E-EE60-8BD9-6DAAAF7EE0C6}"/>
              </a:ext>
            </a:extLst>
          </p:cNvPr>
          <p:cNvSpPr>
            <a:spLocks noGrp="1"/>
          </p:cNvSpPr>
          <p:nvPr>
            <p:ph type="title"/>
          </p:nvPr>
        </p:nvSpPr>
        <p:spPr>
          <a:xfrm>
            <a:off x="906878" y="1063355"/>
            <a:ext cx="3634028"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STAs/STTs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483052D5-FB15-0A91-4227-D77D9996D3AE}"/>
              </a:ext>
            </a:extLst>
          </p:cNvPr>
          <p:cNvGraphicFramePr>
            <a:graphicFrameLocks noGrp="1"/>
          </p:cNvGraphicFramePr>
          <p:nvPr>
            <p:extLst>
              <p:ext uri="{D42A27DB-BD31-4B8C-83A1-F6EECF244321}">
                <p14:modId xmlns:p14="http://schemas.microsoft.com/office/powerpoint/2010/main" val="2296876302"/>
              </p:ext>
            </p:extLst>
          </p:nvPr>
        </p:nvGraphicFramePr>
        <p:xfrm>
          <a:off x="4540906" y="1254395"/>
          <a:ext cx="6592824" cy="454025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841325">
                  <a:extLst>
                    <a:ext uri="{9D8B030D-6E8A-4147-A177-3AD203B41FA5}">
                      <a16:colId xmlns:a16="http://schemas.microsoft.com/office/drawing/2014/main" val="20000"/>
                    </a:ext>
                  </a:extLst>
                </a:gridCol>
                <a:gridCol w="3751499">
                  <a:extLst>
                    <a:ext uri="{9D8B030D-6E8A-4147-A177-3AD203B41FA5}">
                      <a16:colId xmlns:a16="http://schemas.microsoft.com/office/drawing/2014/main" val="20001"/>
                    </a:ext>
                  </a:extLst>
                </a:gridCol>
              </a:tblGrid>
              <a:tr h="246274">
                <a:tc gridSpan="2">
                  <a:txBody>
                    <a:bodyPr/>
                    <a:lstStyle/>
                    <a:p>
                      <a:pPr>
                        <a:lnSpc>
                          <a:spcPct val="100000"/>
                        </a:lnSpc>
                        <a:spcBef>
                          <a:spcPts val="35"/>
                        </a:spcBef>
                      </a:pP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35289">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err="1">
                          <a:latin typeface="Roboto" panose="02000000000000000000" pitchFamily="2" charset="0"/>
                          <a:ea typeface="Roboto" panose="02000000000000000000" pitchFamily="2" charset="0"/>
                          <a:cs typeface="Roboto" panose="02000000000000000000" pitchFamily="2" charset="0"/>
                        </a:rPr>
                        <a:t>Διάρκει</a:t>
                      </a:r>
                      <a:r>
                        <a:rPr sz="1700" b="1" spc="-5" dirty="0">
                          <a:latin typeface="Roboto" panose="02000000000000000000" pitchFamily="2" charset="0"/>
                          <a:ea typeface="Roboto" panose="02000000000000000000" pitchFamily="2" charset="0"/>
                          <a:cs typeface="Roboto" panose="02000000000000000000" pitchFamily="2" charset="0"/>
                        </a:rPr>
                        <a:t>α</a:t>
                      </a:r>
                      <a:r>
                        <a:rPr sz="1700" b="1" spc="-50" dirty="0">
                          <a:latin typeface="Roboto" panose="02000000000000000000" pitchFamily="2" charset="0"/>
                          <a:ea typeface="Roboto" panose="02000000000000000000" pitchFamily="2" charset="0"/>
                          <a:cs typeface="Roboto" panose="02000000000000000000" pitchFamily="2" charset="0"/>
                        </a:rPr>
                        <a:t> </a:t>
                      </a:r>
                      <a:r>
                        <a:rPr lang="el-GR" sz="1700" b="1" spc="-5" dirty="0">
                          <a:latin typeface="Roboto" panose="02000000000000000000" pitchFamily="2" charset="0"/>
                          <a:ea typeface="Roboto" panose="02000000000000000000" pitchFamily="2" charset="0"/>
                          <a:cs typeface="Roboto" panose="02000000000000000000" pitchFamily="2" charset="0"/>
                        </a:rPr>
                        <a:t>Δραστηριότητας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070461">
                <a:tc>
                  <a:txBody>
                    <a:bodyPr/>
                    <a:lstStyle/>
                    <a:p>
                      <a:pPr marL="92075" marR="328295" algn="l" defTabSz="914400" rtl="0" eaLnBrk="1" latinLnBrk="0" hangingPunct="1">
                        <a:lnSpc>
                          <a:spcPct val="100000"/>
                        </a:lnSpc>
                        <a:spcBef>
                          <a:spcPts val="790"/>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1. </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a:t>
                      </a:r>
                      <a:r>
                        <a:rP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α Διδασκαλία</a:t>
                      </a: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Κατάρτιση</a:t>
                      </a:r>
                    </a:p>
                    <a:p>
                      <a:pPr marL="92075" marR="328295" algn="l" defTabSz="914400" rtl="0" eaLnBrk="1" latinLnBrk="0" hangingPunct="1">
                        <a:lnSpc>
                          <a:spcPct val="100000"/>
                        </a:lnSpc>
                        <a:spcBef>
                          <a:spcPts val="790"/>
                        </a:spcBef>
                      </a:pP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Enterprises</a:t>
                      </a:r>
                      <a:r>
                        <a:rPr lang="el-GR"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n-US" sz="1700" b="1" spc="-5" dirty="0">
                          <a:latin typeface="Roboto" panose="02000000000000000000" pitchFamily="2" charset="0"/>
                          <a:ea typeface="Roboto" panose="02000000000000000000" pitchFamily="2" charset="0"/>
                          <a:cs typeface="Roboto" panose="02000000000000000000" pitchFamily="2" charset="0"/>
                        </a:rPr>
                        <a:t>5</a:t>
                      </a:r>
                      <a:r>
                        <a:rPr lang="el-GR" sz="1700" b="1" spc="-5" dirty="0">
                          <a:latin typeface="Roboto" panose="02000000000000000000" pitchFamily="2" charset="0"/>
                          <a:ea typeface="Roboto" panose="02000000000000000000" pitchFamily="2" charset="0"/>
                          <a:cs typeface="Roboto" panose="02000000000000000000" pitchFamily="2" charset="0"/>
                        </a:rPr>
                        <a:t> μέρες – 60 μέρες (</a:t>
                      </a:r>
                      <a:r>
                        <a:rPr lang="el-GR" sz="1700" b="0" spc="-5" dirty="0">
                          <a:latin typeface="Roboto" panose="02000000000000000000" pitchFamily="2" charset="0"/>
                          <a:ea typeface="Roboto" panose="02000000000000000000" pitchFamily="2" charset="0"/>
                          <a:cs typeface="Roboto" panose="02000000000000000000" pitchFamily="2" charset="0"/>
                        </a:rPr>
                        <a:t>μη </a:t>
                      </a:r>
                      <a:r>
                        <a:rPr lang="el-GR" sz="1700" b="0" spc="-5" dirty="0" err="1">
                          <a:latin typeface="Roboto" panose="02000000000000000000" pitchFamily="2" charset="0"/>
                          <a:ea typeface="Roboto" panose="02000000000000000000" pitchFamily="2" charset="0"/>
                          <a:cs typeface="Roboto" panose="02000000000000000000" pitchFamily="2" charset="0"/>
                        </a:rPr>
                        <a:t>συμπεριλ</a:t>
                      </a:r>
                      <a:r>
                        <a:rPr lang="el-GR" sz="1700" b="0" spc="-5" dirty="0">
                          <a:latin typeface="Roboto" panose="02000000000000000000" pitchFamily="2" charset="0"/>
                          <a:ea typeface="Roboto" panose="02000000000000000000" pitchFamily="2" charset="0"/>
                          <a:cs typeface="Roboto" panose="02000000000000000000" pitchFamily="2" charset="0"/>
                        </a:rPr>
                        <a:t>. των ημερών  </a:t>
                      </a:r>
                      <a:r>
                        <a:rPr lang="el-GR" sz="1700" b="0" spc="-5" dirty="0" err="1">
                          <a:latin typeface="Roboto" panose="02000000000000000000" pitchFamily="2" charset="0"/>
                          <a:ea typeface="Roboto" panose="02000000000000000000" pitchFamily="2" charset="0"/>
                          <a:cs typeface="Roboto" panose="02000000000000000000" pitchFamily="2" charset="0"/>
                        </a:rPr>
                        <a:t>ταξιδίου</a:t>
                      </a:r>
                      <a:r>
                        <a:rPr lang="el-GR" sz="1700" b="0" spc="-5" dirty="0">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1365616">
                <a:tc>
                  <a:txBody>
                    <a:bodyPr/>
                    <a:lstStyle/>
                    <a:p>
                      <a:pPr marL="90805">
                        <a:lnSpc>
                          <a:spcPct val="100000"/>
                        </a:lnSpc>
                        <a:spcBef>
                          <a:spcPts val="265"/>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Verdana"/>
                          <a:cs typeface="Verdana"/>
                        </a:rPr>
                        <a:t>Συμμετοχή</a:t>
                      </a:r>
                      <a:r>
                        <a:rPr lang="el-GR" sz="1600" spc="-20" dirty="0">
                          <a:solidFill>
                            <a:srgbClr val="404040"/>
                          </a:solidFill>
                          <a:latin typeface="Verdana"/>
                          <a:cs typeface="Verdana"/>
                        </a:rPr>
                        <a:t> </a:t>
                      </a:r>
                      <a:r>
                        <a:rPr lang="el-GR" sz="1600" dirty="0">
                          <a:solidFill>
                            <a:srgbClr val="404040"/>
                          </a:solidFill>
                          <a:latin typeface="Verdana"/>
                          <a:cs typeface="Verdana"/>
                        </a:rPr>
                        <a:t>σε</a:t>
                      </a:r>
                      <a:r>
                        <a:rPr lang="el-GR" sz="1600" spc="-20" dirty="0">
                          <a:solidFill>
                            <a:srgbClr val="404040"/>
                          </a:solidFill>
                          <a:latin typeface="Verdana"/>
                          <a:cs typeface="Verdana"/>
                        </a:rPr>
                        <a:t> </a:t>
                      </a:r>
                      <a:r>
                        <a:rPr lang="el-GR" sz="1600" spc="-5" dirty="0">
                          <a:solidFill>
                            <a:srgbClr val="404040"/>
                          </a:solidFill>
                          <a:latin typeface="Verdana"/>
                          <a:cs typeface="Verdana"/>
                        </a:rPr>
                        <a:t>BIP</a:t>
                      </a:r>
                      <a:r>
                        <a:rPr lang="en-GB" sz="1600" spc="-5" dirty="0">
                          <a:solidFill>
                            <a:srgbClr val="404040"/>
                          </a:solidFill>
                          <a:latin typeface="Verdana"/>
                          <a:cs typeface="Verdana"/>
                        </a:rPr>
                        <a:t>s </a:t>
                      </a:r>
                      <a:r>
                        <a:rPr lang="el-GR" sz="1600" spc="-5" dirty="0">
                          <a:solidFill>
                            <a:srgbClr val="404040"/>
                          </a:solidFill>
                          <a:latin typeface="Verdana"/>
                          <a:cs typeface="Verdana"/>
                        </a:rPr>
                        <a:t>ως </a:t>
                      </a:r>
                      <a:r>
                        <a:rPr lang="en-GB" sz="1600" spc="-5" dirty="0">
                          <a:solidFill>
                            <a:srgbClr val="404040"/>
                          </a:solidFill>
                          <a:latin typeface="Verdana"/>
                          <a:cs typeface="Verdana"/>
                        </a:rPr>
                        <a:t>learners (</a:t>
                      </a:r>
                      <a:r>
                        <a:rPr lang="el-GR" sz="1600" spc="-5" dirty="0">
                          <a:solidFill>
                            <a:srgbClr val="404040"/>
                          </a:solidFill>
                          <a:latin typeface="Verdana"/>
                          <a:cs typeface="Verdana"/>
                        </a:rPr>
                        <a:t>δεν </a:t>
                      </a:r>
                      <a:r>
                        <a:rPr lang="el-GR" sz="1600" spc="-5" dirty="0" err="1">
                          <a:solidFill>
                            <a:srgbClr val="404040"/>
                          </a:solidFill>
                          <a:latin typeface="Verdana"/>
                          <a:cs typeface="Verdana"/>
                        </a:rPr>
                        <a:t>προσμετρούνται</a:t>
                      </a:r>
                      <a:r>
                        <a:rPr lang="el-GR" sz="1600" spc="-5" dirty="0">
                          <a:solidFill>
                            <a:srgbClr val="404040"/>
                          </a:solidFill>
                          <a:latin typeface="Verdana"/>
                          <a:cs typeface="Verdana"/>
                        </a:rPr>
                        <a:t> στον ελάχιστο αριθμό συμμετεχόντων)</a:t>
                      </a:r>
                    </a:p>
                    <a:p>
                      <a:pPr marL="90805">
                        <a:lnSpc>
                          <a:spcPct val="100000"/>
                        </a:lnSpc>
                        <a:spcBef>
                          <a:spcPts val="265"/>
                        </a:spcBef>
                      </a:pPr>
                      <a:endParaRPr lang="el-GR" sz="1600" spc="-5" dirty="0">
                        <a:solidFill>
                          <a:srgbClr val="404040"/>
                        </a:solidFill>
                        <a:latin typeface="Verdana"/>
                        <a:cs typeface="Verdana"/>
                      </a:endParaRPr>
                    </a:p>
                    <a:p>
                      <a:pPr marL="90805">
                        <a:lnSpc>
                          <a:spcPct val="100000"/>
                        </a:lnSpc>
                        <a:spcBef>
                          <a:spcPts val="265"/>
                        </a:spcBef>
                      </a:pPr>
                      <a:r>
                        <a:rPr lang="el-GR" sz="1600" spc="-5" dirty="0">
                          <a:solidFill>
                            <a:srgbClr val="404040"/>
                          </a:solidFill>
                          <a:latin typeface="Verdana"/>
                          <a:cs typeface="Verdana"/>
                        </a:rPr>
                        <a:t>3. Συμμετοχή σε </a:t>
                      </a:r>
                      <a:r>
                        <a:rPr lang="en-GB" sz="1600" spc="-5" dirty="0">
                          <a:solidFill>
                            <a:srgbClr val="404040"/>
                          </a:solidFill>
                          <a:latin typeface="Verdana"/>
                          <a:cs typeface="Verdana"/>
                        </a:rPr>
                        <a:t>BIPs</a:t>
                      </a:r>
                      <a:r>
                        <a:rPr lang="el-GR" sz="1600" spc="-5" dirty="0">
                          <a:solidFill>
                            <a:srgbClr val="404040"/>
                          </a:solidFill>
                          <a:latin typeface="Verdana"/>
                          <a:cs typeface="Verdana"/>
                        </a:rPr>
                        <a:t> για παροχή διδασκαλίας</a:t>
                      </a:r>
                      <a:endParaRPr lang="el-GR" sz="1600" dirty="0">
                        <a:latin typeface="Verdana"/>
                        <a:cs typeface="Verdana"/>
                      </a:endParaRPr>
                    </a:p>
                  </a:txBody>
                  <a:tcPr marL="0" marR="0" marT="32384"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30 ημέρες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υποχρεωτικό διαδικτυακό κομμάτι</a:t>
                      </a: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30 ημέρες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endPar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45A210-026C-1261-98C8-FA5A064D893C}"/>
              </a:ext>
            </a:extLst>
          </p:cNvPr>
          <p:cNvSpPr txBox="1"/>
          <p:nvPr/>
        </p:nvSpPr>
        <p:spPr>
          <a:xfrm>
            <a:off x="492559" y="3222928"/>
            <a:ext cx="3634028" cy="2053767"/>
          </a:xfrm>
          <a:prstGeom prst="rect">
            <a:avLst/>
          </a:prstGeom>
          <a:noFill/>
        </p:spPr>
        <p:txBody>
          <a:bodyPr wrap="square">
            <a:spAutoFit/>
          </a:bodyPr>
          <a:lstStyle/>
          <a:p>
            <a:pPr marL="339090" indent="-327025">
              <a:lnSpc>
                <a:spcPct val="100000"/>
              </a:lnSpc>
              <a:spcBef>
                <a:spcPts val="505"/>
              </a:spcBef>
              <a:buFont typeface="Wingdings" panose="05000000000000000000" pitchFamily="2" charset="2"/>
              <a:buChar char="ü"/>
              <a:tabLst>
                <a:tab pos="338455" algn="l"/>
                <a:tab pos="339725" algn="l"/>
              </a:tabLst>
            </a:pPr>
            <a:r>
              <a:rPr lang="el-GR" sz="1700" dirty="0">
                <a:latin typeface="Roboto" panose="02000000000000000000" pitchFamily="2" charset="0"/>
                <a:ea typeface="Roboto" panose="02000000000000000000" pitchFamily="2" charset="0"/>
                <a:cs typeface="Roboto" panose="02000000000000000000" pitchFamily="2" charset="0"/>
              </a:rPr>
              <a:t>Οι</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ελάχιστες</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εργάσιμες</a:t>
            </a:r>
            <a:r>
              <a:rPr lang="el-GR" sz="1700" spc="-3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μέρες</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πρέπει</a:t>
            </a:r>
            <a:r>
              <a:rPr lang="el-GR" sz="1700" spc="-5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να</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είναι</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b="1" u="sng" spc="-5" dirty="0">
                <a:solidFill>
                  <a:srgbClr val="FF0000"/>
                </a:solidFill>
                <a:latin typeface="Roboto" panose="02000000000000000000" pitchFamily="2" charset="0"/>
                <a:ea typeface="Roboto" panose="02000000000000000000" pitchFamily="2" charset="0"/>
                <a:cs typeface="Roboto" panose="02000000000000000000" pitchFamily="2" charset="0"/>
              </a:rPr>
              <a:t>συνεχόμενες</a:t>
            </a:r>
            <a:endParaRPr lang="en-US" sz="1700" b="1" u="sng"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505"/>
              </a:spcBef>
              <a:tabLst>
                <a:tab pos="338455" algn="l"/>
                <a:tab pos="339725" algn="l"/>
              </a:tabLst>
            </a:pPr>
            <a:endParaRPr lang="el-GR" sz="1700" dirty="0">
              <a:latin typeface="Roboto" panose="02000000000000000000" pitchFamily="2" charset="0"/>
              <a:ea typeface="Roboto" panose="02000000000000000000" pitchFamily="2" charset="0"/>
              <a:cs typeface="Roboto" panose="02000000000000000000" pitchFamily="2" charset="0"/>
            </a:endParaRPr>
          </a:p>
          <a:p>
            <a:pPr marL="339090" indent="-327025">
              <a:lnSpc>
                <a:spcPts val="1430"/>
              </a:lnSpc>
              <a:spcBef>
                <a:spcPts val="195"/>
              </a:spcBef>
              <a:buFont typeface="Wingdings" panose="05000000000000000000" pitchFamily="2" charset="2"/>
              <a:buChar char="ü"/>
              <a:tabLst>
                <a:tab pos="338455" algn="l"/>
                <a:tab pos="339725" algn="l"/>
              </a:tabLst>
            </a:pP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Οι </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εξερχόμενες</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κινητικότητες</a:t>
            </a:r>
            <a:r>
              <a:rPr lang="el-GR" sz="1700" spc="459"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μπορούν</a:t>
            </a:r>
            <a:r>
              <a:rPr lang="el-GR" sz="1700" spc="-4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να</a:t>
            </a:r>
            <a:r>
              <a:rPr lang="en-US" sz="1700" spc="2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πραγματοποιηθούν</a:t>
            </a:r>
            <a:r>
              <a:rPr lang="el-GR" sz="17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σε</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οποιαδήποτε</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χώρα</a:t>
            </a:r>
            <a:r>
              <a:rPr lang="el-GR" sz="1700" spc="6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εκτός</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από</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διαμονής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συμμετέχοντα</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και</a:t>
            </a:r>
            <a:r>
              <a:rPr lang="el-GR" sz="1700" spc="-1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2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700" spc="-5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7" name="Arrow: Down 6">
            <a:extLst>
              <a:ext uri="{FF2B5EF4-FFF2-40B4-BE49-F238E27FC236}">
                <a16:creationId xmlns:a16="http://schemas.microsoft.com/office/drawing/2014/main" id="{C3BF3638-4976-6C42-E80B-184BE0CCB6B3}"/>
              </a:ext>
            </a:extLst>
          </p:cNvPr>
          <p:cNvSpPr/>
          <p:nvPr/>
        </p:nvSpPr>
        <p:spPr>
          <a:xfrm>
            <a:off x="2062685" y="2345565"/>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73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32F-94A9-A7AC-811D-D1B249A6619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C7B847A-C29B-E3B1-7840-ED4392556CBC}"/>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9EBD0EEE-8039-B882-3A82-01F33301C88A}"/>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066F256-4B2C-76ED-C9F3-575CB4415D16}"/>
              </a:ext>
            </a:extLst>
          </p:cNvPr>
          <p:cNvSpPr txBox="1"/>
          <p:nvPr/>
        </p:nvSpPr>
        <p:spPr>
          <a:xfrm>
            <a:off x="4713224" y="1084296"/>
            <a:ext cx="6711696" cy="5124480"/>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endParaRPr lang="en-US"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συνδυασμός φυσικής και διαδικτυακής διδασκαλίας</a:t>
            </a:r>
            <a:r>
              <a:rPr sz="1500" dirty="0">
                <a:latin typeface="Roboto" panose="02000000000000000000" pitchFamily="2" charset="0"/>
                <a:ea typeface="Roboto" panose="02000000000000000000" pitchFamily="2" charset="0"/>
                <a:cs typeface="Roboto" panose="02000000000000000000" pitchFamily="2" charset="0"/>
              </a:rPr>
              <a:t>)</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Υποχρεωτικές ώρες διδασκαλίας</a:t>
            </a:r>
            <a:r>
              <a:rPr lang="en-US" sz="1500" b="1"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8 ώρες διδασκαλίας ανά εβδομάδα/για περιόδους μικρότερες από βδομάδα </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4</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ώρες ανά εβδομάδα/για περιόδους μικρότερες από βδομάδα, αν προκύπτει συνδυασμός εκπαίδευσης και διδασκαλίας (</a:t>
            </a:r>
            <a:r>
              <a:rPr lang="el-GR" sz="1500" dirty="0" err="1">
                <a:latin typeface="Roboto" panose="02000000000000000000" pitchFamily="2" charset="0"/>
                <a:ea typeface="Roboto" panose="02000000000000000000" pitchFamily="2" charset="0"/>
                <a:cs typeface="Roboto" panose="02000000000000000000" pitchFamily="2" charset="0"/>
              </a:rPr>
              <a:t>Teaching</a:t>
            </a:r>
            <a:r>
              <a:rPr lang="el-GR" sz="1500" dirty="0">
                <a:latin typeface="Roboto" panose="02000000000000000000" pitchFamily="2" charset="0"/>
                <a:ea typeface="Roboto" panose="02000000000000000000" pitchFamily="2" charset="0"/>
                <a:cs typeface="Roboto" panose="02000000000000000000" pitchFamily="2" charset="0"/>
              </a:rPr>
              <a:t> &amp; </a:t>
            </a:r>
            <a:r>
              <a:rPr lang="el-GR" sz="1500" dirty="0" err="1">
                <a:latin typeface="Roboto" panose="02000000000000000000" pitchFamily="2" charset="0"/>
                <a:ea typeface="Roboto" panose="02000000000000000000" pitchFamily="2" charset="0"/>
                <a:cs typeface="Roboto" panose="02000000000000000000" pitchFamily="2" charset="0"/>
              </a:rPr>
              <a:t>Training</a:t>
            </a:r>
            <a:r>
              <a:rPr lang="el-GR" sz="150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Κανένας περιορισμός για το </a:t>
            </a:r>
            <a:r>
              <a:rPr lang="el-GR" sz="1500" dirty="0" err="1">
                <a:latin typeface="Roboto" panose="02000000000000000000" pitchFamily="2" charset="0"/>
                <a:ea typeface="Roboto" panose="02000000000000000000" pitchFamily="2" charset="0"/>
                <a:cs typeface="Roboto" panose="02000000000000000000" pitchFamily="2" charset="0"/>
              </a:rPr>
              <a:t>Invited</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Staff</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from</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Enterprises</a:t>
            </a:r>
            <a:endParaRPr lang="el-GR" sz="1500" dirty="0">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B0C0C810-2221-D5AD-9AF6-93E40252B47B}"/>
              </a:ext>
            </a:extLst>
          </p:cNvPr>
          <p:cNvGrpSpPr/>
          <p:nvPr/>
        </p:nvGrpSpPr>
        <p:grpSpPr>
          <a:xfrm>
            <a:off x="1011172" y="998707"/>
            <a:ext cx="3524251" cy="1881288"/>
            <a:chOff x="5067500" y="1736270"/>
            <a:chExt cx="3518867" cy="1432137"/>
          </a:xfrm>
        </p:grpSpPr>
        <p:sp>
          <p:nvSpPr>
            <p:cNvPr id="3" name="Rectangle: Rounded Corners 2">
              <a:extLst>
                <a:ext uri="{FF2B5EF4-FFF2-40B4-BE49-F238E27FC236}">
                  <a16:creationId xmlns:a16="http://schemas.microsoft.com/office/drawing/2014/main" id="{A8B9E729-64C2-F78D-7166-D743E51F4BAF}"/>
                </a:ext>
              </a:extLst>
            </p:cNvPr>
            <p:cNvSpPr/>
            <p:nvPr/>
          </p:nvSpPr>
          <p:spPr>
            <a:xfrm>
              <a:off x="5067502" y="1736270"/>
              <a:ext cx="3518865" cy="1432137"/>
            </a:xfrm>
            <a:prstGeom prst="roundRect">
              <a:avLst>
                <a:gd name="adj" fmla="val 10000"/>
              </a:avLst>
            </a:prstGeom>
            <a:solidFill>
              <a:schemeClr val="accent6">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4" name="Rectangle: Rounded Corners 4">
              <a:extLst>
                <a:ext uri="{FF2B5EF4-FFF2-40B4-BE49-F238E27FC236}">
                  <a16:creationId xmlns:a16="http://schemas.microsoft.com/office/drawing/2014/main" id="{F98E66D5-4853-748D-6E90-2D43B4A839F8}"/>
                </a:ext>
              </a:extLst>
            </p:cNvPr>
            <p:cNvSpPr txBox="1"/>
            <p:nvPr/>
          </p:nvSpPr>
          <p:spPr>
            <a:xfrm>
              <a:off x="5067500" y="1768902"/>
              <a:ext cx="3434973" cy="1348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6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6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600" kern="1200" dirty="0">
                <a:latin typeface="Roboto" panose="02000000000000000000" pitchFamily="2" charset="0"/>
                <a:ea typeface="Roboto" panose="02000000000000000000" pitchFamily="2" charset="0"/>
                <a:cs typeface="Roboto" panose="02000000000000000000" pitchFamily="2" charset="0"/>
              </a:endParaRPr>
            </a:p>
          </p:txBody>
        </p:sp>
      </p:grpSp>
      <p:sp>
        <p:nvSpPr>
          <p:cNvPr id="5" name="Arrow: Down 4">
            <a:extLst>
              <a:ext uri="{FF2B5EF4-FFF2-40B4-BE49-F238E27FC236}">
                <a16:creationId xmlns:a16="http://schemas.microsoft.com/office/drawing/2014/main" id="{6248C9B1-7F3F-D22E-6FCA-00CB7595835C}"/>
              </a:ext>
            </a:extLst>
          </p:cNvPr>
          <p:cNvSpPr/>
          <p:nvPr/>
        </p:nvSpPr>
        <p:spPr>
          <a:xfrm>
            <a:off x="2386584" y="3058012"/>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0526DAB-D6AA-04CF-4C82-409B685B4442}"/>
              </a:ext>
            </a:extLst>
          </p:cNvPr>
          <p:cNvSpPr txBox="1"/>
          <p:nvPr/>
        </p:nvSpPr>
        <p:spPr>
          <a:xfrm>
            <a:off x="883055" y="3921568"/>
            <a:ext cx="3696462" cy="1490152"/>
          </a:xfrm>
          <a:prstGeom prst="rect">
            <a:avLst/>
          </a:prstGeom>
          <a:noFill/>
        </p:spPr>
        <p:txBody>
          <a:bodyPr wrap="square">
            <a:spAutoFit/>
          </a:bodyPr>
          <a:lstStyle/>
          <a:p>
            <a:pPr marL="12700" marR="454659" algn="ctr">
              <a:lnSpc>
                <a:spcPts val="2210"/>
              </a:lnSpc>
              <a:spcBef>
                <a:spcPts val="335"/>
              </a:spcBef>
            </a:pPr>
            <a:r>
              <a:rPr lang="el-GR" sz="1700" dirty="0">
                <a:latin typeface="Roboto" panose="02000000000000000000" pitchFamily="2" charset="0"/>
                <a:ea typeface="Roboto" panose="02000000000000000000" pitchFamily="2" charset="0"/>
                <a:cs typeface="Roboto" panose="02000000000000000000" pitchFamily="2" charset="0"/>
              </a:rPr>
              <a:t>Η κινητικότητα πρέπει να συνδέεται με το πλάνο προσωπικής και επαγγελματικής ανάπτυξης του συμμετέχοντα </a:t>
            </a:r>
          </a:p>
        </p:txBody>
      </p:sp>
    </p:spTree>
    <p:extLst>
      <p:ext uri="{BB962C8B-B14F-4D97-AF65-F5344CB8AC3E}">
        <p14:creationId xmlns:p14="http://schemas.microsoft.com/office/powerpoint/2010/main" val="401824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8B1D-DE14-05BA-33B3-37AB9FF13EEA}"/>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68118060-613E-BDB5-F3E1-6C699690D859}"/>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BAF9865B-4ACB-2760-2A59-2D8CF561D726}"/>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CEB6DE9-222E-F46F-1B09-A77E4EB73934}"/>
              </a:ext>
            </a:extLst>
          </p:cNvPr>
          <p:cNvSpPr txBox="1"/>
          <p:nvPr/>
        </p:nvSpPr>
        <p:spPr>
          <a:xfrm>
            <a:off x="5053478" y="1476023"/>
            <a:ext cx="6108192" cy="4204356"/>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Οργανισμούς που δραστηριοποιούνται στους τομείς της Εκπαίδευσης, Κατάρτισης, Νεολαίας, Έρευνας και Καινοτομίας (Μη υποχρεωτική η υπογραφή Διμερούς Συμφωνίας)</a:t>
            </a: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έχει τη μορφή Σκιώδους εργασίας/</a:t>
            </a:r>
            <a:r>
              <a:rPr lang="el-GR" sz="1500" dirty="0" err="1">
                <a:latin typeface="Roboto" panose="02000000000000000000" pitchFamily="2" charset="0"/>
                <a:ea typeface="Roboto" panose="02000000000000000000" pitchFamily="2" charset="0"/>
                <a:cs typeface="Roboto" panose="02000000000000000000" pitchFamily="2" charset="0"/>
              </a:rPr>
              <a:t>Job</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Shadowing</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Αποκλείονται</a:t>
            </a:r>
            <a:r>
              <a:rPr lang="el-GR" sz="1600" b="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FF0000"/>
                </a:solidFill>
                <a:latin typeface="Roboto" panose="02000000000000000000" pitchFamily="2" charset="0"/>
                <a:ea typeface="Roboto" panose="02000000000000000000" pitchFamily="2" charset="0"/>
                <a:cs typeface="Roboto" panose="02000000000000000000" pitchFamily="2" charset="0"/>
              </a:rPr>
              <a:t>τα συνέδρια</a:t>
            </a:r>
            <a:r>
              <a:rPr lang="el-GR" sz="1600" b="1" spc="-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n-US" sz="1600" b="1" spc="-10" dirty="0">
                <a:solidFill>
                  <a:srgbClr val="FF0000"/>
                </a:solidFill>
                <a:latin typeface="Roboto" panose="02000000000000000000" pitchFamily="2" charset="0"/>
                <a:ea typeface="Roboto" panose="02000000000000000000" pitchFamily="2" charset="0"/>
                <a:cs typeface="Roboto" panose="02000000000000000000" pitchFamily="2" charset="0"/>
              </a:rPr>
              <a:t>conferences</a:t>
            </a:r>
            <a:r>
              <a:rPr lang="en-US"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
        <p:nvSpPr>
          <p:cNvPr id="5" name="Arrow: Down 4">
            <a:extLst>
              <a:ext uri="{FF2B5EF4-FFF2-40B4-BE49-F238E27FC236}">
                <a16:creationId xmlns:a16="http://schemas.microsoft.com/office/drawing/2014/main" id="{B2CFEADD-FFA6-1DD1-AC52-D1B9B0DF8A52}"/>
              </a:ext>
            </a:extLst>
          </p:cNvPr>
          <p:cNvSpPr/>
          <p:nvPr/>
        </p:nvSpPr>
        <p:spPr>
          <a:xfrm>
            <a:off x="2484398" y="2918497"/>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F69443-BF2D-B2EA-B860-02CD263EDCEA}"/>
              </a:ext>
            </a:extLst>
          </p:cNvPr>
          <p:cNvSpPr txBox="1"/>
          <p:nvPr/>
        </p:nvSpPr>
        <p:spPr>
          <a:xfrm>
            <a:off x="1062195" y="3872584"/>
            <a:ext cx="3359761" cy="1200329"/>
          </a:xfrm>
          <a:prstGeom prst="rect">
            <a:avLst/>
          </a:prstGeom>
          <a:noFill/>
        </p:spPr>
        <p:txBody>
          <a:bodyPr wrap="square">
            <a:spAutoFit/>
          </a:bodyPr>
          <a:lstStyle/>
          <a:p>
            <a:pPr marL="12700" algn="ctr">
              <a:spcBef>
                <a:spcPts val="459"/>
              </a:spcBef>
            </a:pPr>
            <a:r>
              <a:rPr lang="el-GR" spc="-5" dirty="0">
                <a:cs typeface="Calibri"/>
              </a:rPr>
              <a:t>Το περιεχόμενο της εκπαίδευσης πρέπει να σχετίζεται με τις καθημερινές εργασίες του συμμετέχοντα στο δικό του ΙΤΕ</a:t>
            </a:r>
          </a:p>
        </p:txBody>
      </p:sp>
      <p:grpSp>
        <p:nvGrpSpPr>
          <p:cNvPr id="6" name="Group 5">
            <a:extLst>
              <a:ext uri="{FF2B5EF4-FFF2-40B4-BE49-F238E27FC236}">
                <a16:creationId xmlns:a16="http://schemas.microsoft.com/office/drawing/2014/main" id="{E95EBBE8-8451-2D7E-08F9-ADBF6B50D9D8}"/>
              </a:ext>
            </a:extLst>
          </p:cNvPr>
          <p:cNvGrpSpPr/>
          <p:nvPr/>
        </p:nvGrpSpPr>
        <p:grpSpPr>
          <a:xfrm>
            <a:off x="1030330" y="1138528"/>
            <a:ext cx="3549187" cy="1595528"/>
            <a:chOff x="5067502" y="3491153"/>
            <a:chExt cx="3549187" cy="1087936"/>
          </a:xfrm>
        </p:grpSpPr>
        <p:sp>
          <p:nvSpPr>
            <p:cNvPr id="7" name="Rectangle: Rounded Corners 6">
              <a:extLst>
                <a:ext uri="{FF2B5EF4-FFF2-40B4-BE49-F238E27FC236}">
                  <a16:creationId xmlns:a16="http://schemas.microsoft.com/office/drawing/2014/main" id="{E7F3FEB0-AD3B-1B69-CBF7-3CE2F4CE7BB9}"/>
                </a:ext>
              </a:extLst>
            </p:cNvPr>
            <p:cNvSpPr/>
            <p:nvPr/>
          </p:nvSpPr>
          <p:spPr>
            <a:xfrm>
              <a:off x="5067502" y="3491153"/>
              <a:ext cx="3549187" cy="1087936"/>
            </a:xfrm>
            <a:prstGeom prst="roundRect">
              <a:avLst>
                <a:gd name="adj" fmla="val 10000"/>
              </a:avLst>
            </a:prstGeom>
            <a:solidFill>
              <a:srgbClr val="33CC33">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4">
              <a:extLst>
                <a:ext uri="{FF2B5EF4-FFF2-40B4-BE49-F238E27FC236}">
                  <a16:creationId xmlns:a16="http://schemas.microsoft.com/office/drawing/2014/main" id="{9CBC96AD-9A96-9221-BE12-F47797DE1044}"/>
                </a:ext>
              </a:extLst>
            </p:cNvPr>
            <p:cNvSpPr txBox="1"/>
            <p:nvPr/>
          </p:nvSpPr>
          <p:spPr>
            <a:xfrm>
              <a:off x="5099367" y="3523018"/>
              <a:ext cx="3485457" cy="10242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533400">
                <a:lnSpc>
                  <a:spcPct val="90000"/>
                </a:lnSpc>
                <a:spcBef>
                  <a:spcPct val="0"/>
                </a:spcBef>
                <a:spcAft>
                  <a:spcPct val="35000"/>
                </a:spcAft>
                <a:buNone/>
              </a:pP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p:txBody>
        </p:sp>
      </p:grpSp>
    </p:spTree>
    <p:extLst>
      <p:ext uri="{BB962C8B-B14F-4D97-AF65-F5344CB8AC3E}">
        <p14:creationId xmlns:p14="http://schemas.microsoft.com/office/powerpoint/2010/main" val="350545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E77F-8080-9A44-CC50-5139DEDA74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763417-D3D4-D7D5-A2E5-263F73E16A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AEFE918-E629-EB5F-4F98-9D0D305AD2CC}"/>
              </a:ext>
            </a:extLst>
          </p:cNvPr>
          <p:cNvSpPr txBox="1">
            <a:spLocks/>
          </p:cNvSpPr>
          <p:nvPr/>
        </p:nvSpPr>
        <p:spPr>
          <a:xfrm>
            <a:off x="172633" y="8309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Χρηματοδότηση</a:t>
            </a:r>
          </a:p>
        </p:txBody>
      </p:sp>
      <p:sp>
        <p:nvSpPr>
          <p:cNvPr id="3" name="TextBox 2">
            <a:extLst>
              <a:ext uri="{FF2B5EF4-FFF2-40B4-BE49-F238E27FC236}">
                <a16:creationId xmlns:a16="http://schemas.microsoft.com/office/drawing/2014/main" id="{7FEBE438-1A75-242D-F068-F6B5524F5863}"/>
              </a:ext>
            </a:extLst>
          </p:cNvPr>
          <p:cNvSpPr txBox="1"/>
          <p:nvPr/>
        </p:nvSpPr>
        <p:spPr>
          <a:xfrm>
            <a:off x="2980944" y="2860963"/>
            <a:ext cx="8211312" cy="1259319"/>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Πλήρης/Μερική/Μηδενική χρηματοδότηση κινητικότητας </a:t>
            </a:r>
          </a:p>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Κατηγορίες προϋπολογισμού</a:t>
            </a:r>
          </a:p>
        </p:txBody>
      </p:sp>
    </p:spTree>
    <p:extLst>
      <p:ext uri="{BB962C8B-B14F-4D97-AF65-F5344CB8AC3E}">
        <p14:creationId xmlns:p14="http://schemas.microsoft.com/office/powerpoint/2010/main" val="283596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BE55-110E-B96F-505D-0EA752EC6798}"/>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8D43C0A-1C0E-51BC-34B9-2CE77767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EF5E03E-86A7-5F5E-2B4D-D1147940788A}"/>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Χρηματοδότησης</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DA848ED-A760-62A5-7CC4-BFC46DB7658A}"/>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AE616D3D-2340-BD1B-3456-0A775081B20B}"/>
              </a:ext>
            </a:extLst>
          </p:cNvPr>
          <p:cNvSpPr txBox="1"/>
          <p:nvPr/>
        </p:nvSpPr>
        <p:spPr>
          <a:xfrm>
            <a:off x="4453127" y="634966"/>
            <a:ext cx="7017514" cy="5588068"/>
          </a:xfrm>
          <a:prstGeom prst="rect">
            <a:avLst/>
          </a:prstGeom>
        </p:spPr>
        <p:txBody>
          <a:bodyPr vert="horz" wrap="square" lIns="0" tIns="47625" rIns="0" bIns="0" rtlCol="0">
            <a:spAutoFit/>
          </a:bodyPr>
          <a:lstStyle/>
          <a:p>
            <a:pPr marL="355600" indent="-342900" algn="just">
              <a:lnSpc>
                <a:spcPct val="100000"/>
              </a:lnSpc>
              <a:buFont typeface="Wingdings" panose="05000000000000000000" pitchFamily="2" charset="2"/>
              <a:buChar char="ü"/>
            </a:pPr>
            <a:r>
              <a:rPr lang="el-GR" b="1" spc="-30" dirty="0">
                <a:latin typeface="Roboto" panose="02000000000000000000" pitchFamily="2" charset="0"/>
                <a:ea typeface="Roboto" panose="02000000000000000000" pitchFamily="2" charset="0"/>
                <a:cs typeface="Roboto" panose="02000000000000000000" pitchFamily="2" charset="0"/>
              </a:rPr>
              <a:t>Πλήρης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Full</a:t>
            </a:r>
            <a:r>
              <a:rPr lang="el-GR" b="1" spc="-125" dirty="0">
                <a:latin typeface="Roboto" panose="02000000000000000000" pitchFamily="2" charset="0"/>
                <a:ea typeface="Roboto" panose="02000000000000000000" pitchFamily="2" charset="0"/>
                <a:cs typeface="Roboto" panose="02000000000000000000" pitchFamily="2" charset="0"/>
              </a:rPr>
              <a:t> </a:t>
            </a:r>
            <a:r>
              <a:rPr lang="el-GR" b="1" spc="-85" dirty="0" err="1">
                <a:latin typeface="Roboto" panose="02000000000000000000" pitchFamily="2" charset="0"/>
                <a:ea typeface="Roboto" panose="02000000000000000000" pitchFamily="2" charset="0"/>
                <a:cs typeface="Roboto" panose="02000000000000000000" pitchFamily="2" charset="0"/>
              </a:rPr>
              <a:t>funding</a:t>
            </a:r>
            <a:r>
              <a:rPr lang="en-US" b="1" spc="-85" dirty="0">
                <a:latin typeface="Roboto" panose="02000000000000000000" pitchFamily="2" charset="0"/>
                <a:ea typeface="Roboto" panose="02000000000000000000" pitchFamily="2" charset="0"/>
                <a:cs typeface="Roboto" panose="02000000000000000000" pitchFamily="2" charset="0"/>
              </a:rPr>
              <a:t>)</a:t>
            </a:r>
            <a:r>
              <a:rPr lang="en-US" b="1" spc="90" dirty="0">
                <a:latin typeface="Roboto" panose="02000000000000000000" pitchFamily="2" charset="0"/>
                <a:ea typeface="Roboto" panose="02000000000000000000" pitchFamily="2" charset="0"/>
                <a:cs typeface="Roboto" panose="02000000000000000000" pitchFamily="2" charset="0"/>
              </a:rPr>
              <a:t>: </a:t>
            </a:r>
            <a:r>
              <a:rPr lang="el-GR" spc="-5" dirty="0">
                <a:latin typeface="Roboto" panose="02000000000000000000" pitchFamily="2" charset="0"/>
                <a:ea typeface="Roboto" panose="02000000000000000000" pitchFamily="2" charset="0"/>
                <a:cs typeface="Roboto" panose="02000000000000000000" pitchFamily="2" charset="0"/>
              </a:rPr>
              <a:t>Η</a:t>
            </a:r>
            <a:r>
              <a:rPr lang="el-GR" spc="-290" dirty="0">
                <a:latin typeface="Roboto" panose="02000000000000000000" pitchFamily="2" charset="0"/>
                <a:ea typeface="Roboto" panose="02000000000000000000" pitchFamily="2" charset="0"/>
                <a:cs typeface="Roboto" panose="02000000000000000000" pitchFamily="2" charset="0"/>
              </a:rPr>
              <a:t> </a:t>
            </a:r>
            <a:r>
              <a:rPr lang="el-GR" spc="-120" dirty="0">
                <a:latin typeface="Roboto" panose="02000000000000000000" pitchFamily="2" charset="0"/>
                <a:ea typeface="Roboto" panose="02000000000000000000" pitchFamily="2" charset="0"/>
                <a:cs typeface="Roboto" panose="02000000000000000000" pitchFamily="2" charset="0"/>
              </a:rPr>
              <a:t>κινητικότητα</a:t>
            </a:r>
            <a:r>
              <a:rPr lang="el-GR" spc="-185" dirty="0">
                <a:latin typeface="Roboto" panose="02000000000000000000" pitchFamily="2" charset="0"/>
                <a:ea typeface="Roboto" panose="02000000000000000000" pitchFamily="2" charset="0"/>
                <a:cs typeface="Roboto" panose="02000000000000000000" pitchFamily="2" charset="0"/>
              </a:rPr>
              <a:t> </a:t>
            </a:r>
            <a:r>
              <a:rPr lang="el-GR" spc="-70" dirty="0">
                <a:latin typeface="Roboto" panose="02000000000000000000" pitchFamily="2" charset="0"/>
                <a:ea typeface="Roboto" panose="02000000000000000000" pitchFamily="2" charset="0"/>
                <a:cs typeface="Roboto" panose="02000000000000000000" pitchFamily="2" charset="0"/>
              </a:rPr>
              <a:t>χρηματοδοτείται</a:t>
            </a:r>
            <a:r>
              <a:rPr lang="el-GR" spc="-225"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στο</a:t>
            </a:r>
            <a:r>
              <a:rPr lang="el-GR" spc="-100" dirty="0">
                <a:latin typeface="Roboto" panose="02000000000000000000" pitchFamily="2" charset="0"/>
                <a:ea typeface="Roboto" panose="02000000000000000000" pitchFamily="2" charset="0"/>
                <a:cs typeface="Roboto" panose="02000000000000000000" pitchFamily="2" charset="0"/>
              </a:rPr>
              <a:t> </a:t>
            </a:r>
            <a:r>
              <a:rPr lang="el-GR" spc="20" dirty="0">
                <a:latin typeface="Roboto" panose="02000000000000000000" pitchFamily="2" charset="0"/>
                <a:ea typeface="Roboto" panose="02000000000000000000" pitchFamily="2" charset="0"/>
                <a:cs typeface="Roboto" panose="02000000000000000000" pitchFamily="2" charset="0"/>
              </a:rPr>
              <a:t>σύνολό της.</a:t>
            </a:r>
            <a:endParaRPr lang="el-GR"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buFont typeface="Wingdings" panose="05000000000000000000" pitchFamily="2" charset="2"/>
              <a:buChar char="ü"/>
            </a:pPr>
            <a:endParaRPr lang="el-GR" b="1" spc="-55"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ct val="100000"/>
              </a:lnSpc>
              <a:buFont typeface="Wingdings" panose="05000000000000000000" pitchFamily="2" charset="2"/>
              <a:buChar char="ü"/>
            </a:pPr>
            <a:r>
              <a:rPr lang="el-GR" b="1" spc="-55" dirty="0">
                <a:latin typeface="Roboto" panose="02000000000000000000" pitchFamily="2" charset="0"/>
                <a:ea typeface="Roboto" panose="02000000000000000000" pitchFamily="2" charset="0"/>
                <a:cs typeface="Roboto" panose="02000000000000000000" pitchFamily="2" charset="0"/>
              </a:rPr>
              <a:t>Μερική</a:t>
            </a:r>
            <a:r>
              <a:rPr lang="el-GR" b="1" spc="-75"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Partial</a:t>
            </a:r>
            <a:r>
              <a:rPr lang="el-GR" b="1" spc="-80" dirty="0">
                <a:latin typeface="Roboto" panose="02000000000000000000" pitchFamily="2" charset="0"/>
                <a:ea typeface="Roboto" panose="02000000000000000000" pitchFamily="2" charset="0"/>
                <a:cs typeface="Roboto" panose="02000000000000000000" pitchFamily="2" charset="0"/>
              </a:rPr>
              <a:t> </a:t>
            </a:r>
            <a:r>
              <a:rPr lang="en-GB" b="1" spc="-80" dirty="0">
                <a:latin typeface="Roboto" panose="02000000000000000000" pitchFamily="2" charset="0"/>
                <a:ea typeface="Roboto" panose="02000000000000000000" pitchFamily="2" charset="0"/>
                <a:cs typeface="Roboto" panose="02000000000000000000" pitchFamily="2" charset="0"/>
              </a:rPr>
              <a:t>zero-grant mobility</a:t>
            </a:r>
            <a:r>
              <a:rPr lang="en-US" spc="-60" dirty="0">
                <a:latin typeface="Roboto" panose="02000000000000000000" pitchFamily="2" charset="0"/>
                <a:ea typeface="Roboto" panose="02000000000000000000" pitchFamily="2" charset="0"/>
                <a:cs typeface="Roboto" panose="02000000000000000000" pitchFamily="2" charset="0"/>
              </a:rPr>
              <a:t>)</a:t>
            </a:r>
            <a:r>
              <a:rPr lang="en-US" spc="-155" dirty="0">
                <a:latin typeface="Roboto" panose="02000000000000000000" pitchFamily="2" charset="0"/>
                <a:ea typeface="Roboto" panose="02000000000000000000" pitchFamily="2" charset="0"/>
                <a:cs typeface="Roboto" panose="02000000000000000000" pitchFamily="2" charset="0"/>
              </a:rPr>
              <a:t>:</a:t>
            </a:r>
            <a:r>
              <a:rPr lang="el-GR" spc="-155" dirty="0">
                <a:latin typeface="Roboto" panose="02000000000000000000" pitchFamily="2" charset="0"/>
                <a:ea typeface="Roboto" panose="02000000000000000000" pitchFamily="2" charset="0"/>
                <a:cs typeface="Roboto" panose="02000000000000000000" pitchFamily="2" charset="0"/>
              </a:rPr>
              <a:t> Στην ΚΑ171 το σενάριο αυτό μπορεί να προκύψει μόνο  κατά τη διάρκεια της κινητικότητας (έγκριση για παράταση της κινητικότητας χωρίς την παραχώρηση επιπλέον κονδυλίων)</a:t>
            </a:r>
          </a:p>
          <a:p>
            <a:pPr marL="12700">
              <a:lnSpc>
                <a:spcPct val="100000"/>
              </a:lnSpc>
            </a:pPr>
            <a:endParaRPr lang="el-GR" dirty="0">
              <a:latin typeface="Roboto" panose="02000000000000000000" pitchFamily="2" charset="0"/>
              <a:ea typeface="Roboto" panose="02000000000000000000" pitchFamily="2" charset="0"/>
              <a:cs typeface="Roboto" panose="02000000000000000000" pitchFamily="2" charset="0"/>
            </a:endParaRPr>
          </a:p>
          <a:p>
            <a:pPr marL="355600" marR="234950" indent="-342900" algn="just">
              <a:lnSpc>
                <a:spcPct val="89600"/>
              </a:lnSpc>
              <a:buFont typeface="Wingdings" panose="05000000000000000000" pitchFamily="2" charset="2"/>
              <a:buChar char="ü"/>
            </a:pPr>
            <a:r>
              <a:rPr lang="el-GR" b="1" spc="-65" dirty="0">
                <a:latin typeface="Roboto" panose="02000000000000000000" pitchFamily="2" charset="0"/>
                <a:ea typeface="Roboto" panose="02000000000000000000" pitchFamily="2" charset="0"/>
                <a:cs typeface="Roboto" panose="02000000000000000000" pitchFamily="2" charset="0"/>
              </a:rPr>
              <a:t>Μηδενική</a:t>
            </a:r>
            <a:r>
              <a:rPr lang="el-GR" b="1" spc="-110"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(Zero-grant mobility = </a:t>
            </a:r>
            <a:r>
              <a:rPr lang="en-GB" b="1" spc="-80" dirty="0">
                <a:latin typeface="Roboto" panose="02000000000000000000" pitchFamily="2" charset="0"/>
                <a:ea typeface="Roboto" panose="02000000000000000000" pitchFamily="2" charset="0"/>
                <a:cs typeface="Roboto" panose="02000000000000000000" pitchFamily="2" charset="0"/>
              </a:rPr>
              <a:t>Fully non-funded mobility</a:t>
            </a:r>
            <a:r>
              <a:rPr lang="en-US" b="1" spc="-85" dirty="0">
                <a:latin typeface="Roboto" panose="02000000000000000000" pitchFamily="2" charset="0"/>
                <a:ea typeface="Roboto" panose="02000000000000000000" pitchFamily="2" charset="0"/>
                <a:cs typeface="Roboto" panose="02000000000000000000" pitchFamily="2" charset="0"/>
              </a:rPr>
              <a:t>):</a:t>
            </a:r>
            <a:r>
              <a:rPr lang="el-GR" spc="-45" dirty="0">
                <a:latin typeface="Roboto" panose="02000000000000000000" pitchFamily="2" charset="0"/>
                <a:ea typeface="Roboto" panose="02000000000000000000" pitchFamily="2" charset="0"/>
                <a:cs typeface="Roboto" panose="02000000000000000000" pitchFamily="2" charset="0"/>
              </a:rPr>
              <a:t> </a:t>
            </a:r>
            <a:r>
              <a:rPr lang="el-GR" spc="-50" dirty="0">
                <a:latin typeface="Roboto" panose="02000000000000000000" pitchFamily="2" charset="0"/>
                <a:ea typeface="Roboto" panose="02000000000000000000" pitchFamily="2" charset="0"/>
                <a:cs typeface="Roboto" panose="02000000000000000000" pitchFamily="2" charset="0"/>
              </a:rPr>
              <a:t>Ο συμμετέχων/Η συμμετέχουσα δε λαμβάνει επιχορήγηση</a:t>
            </a:r>
            <a:r>
              <a:rPr lang="el-GR" spc="-195" dirty="0">
                <a:latin typeface="Roboto" panose="02000000000000000000" pitchFamily="2" charset="0"/>
                <a:ea typeface="Roboto" panose="02000000000000000000" pitchFamily="2" charset="0"/>
                <a:cs typeface="Roboto" panose="02000000000000000000" pitchFamily="2" charset="0"/>
              </a:rPr>
              <a:t> </a:t>
            </a:r>
            <a:r>
              <a:rPr lang="el-GR" spc="45" dirty="0">
                <a:latin typeface="Roboto" panose="02000000000000000000" pitchFamily="2" charset="0"/>
                <a:ea typeface="Roboto" panose="02000000000000000000" pitchFamily="2" charset="0"/>
                <a:cs typeface="Roboto" panose="02000000000000000000" pitchFamily="2" charset="0"/>
              </a:rPr>
              <a:t>από</a:t>
            </a:r>
            <a:r>
              <a:rPr lang="el-GR" spc="-20" dirty="0">
                <a:latin typeface="Roboto" panose="02000000000000000000" pitchFamily="2" charset="0"/>
                <a:ea typeface="Roboto" panose="02000000000000000000" pitchFamily="2" charset="0"/>
                <a:cs typeface="Roboto" panose="02000000000000000000" pitchFamily="2" charset="0"/>
              </a:rPr>
              <a:t> </a:t>
            </a:r>
            <a:r>
              <a:rPr lang="el-GR" spc="-35" dirty="0">
                <a:latin typeface="Roboto" panose="02000000000000000000" pitchFamily="2" charset="0"/>
                <a:ea typeface="Roboto" panose="02000000000000000000" pitchFamily="2" charset="0"/>
                <a:cs typeface="Roboto" panose="02000000000000000000" pitchFamily="2" charset="0"/>
              </a:rPr>
              <a:t>το</a:t>
            </a:r>
            <a:r>
              <a:rPr lang="el-GR" spc="-22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Πρόγραμμα, </a:t>
            </a:r>
            <a:r>
              <a:rPr lang="el-GR" spc="-484"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αλλά</a:t>
            </a:r>
            <a:r>
              <a:rPr lang="en-US" spc="-10" dirty="0">
                <a:latin typeface="Roboto" panose="02000000000000000000" pitchFamily="2" charset="0"/>
                <a:ea typeface="Roboto" panose="02000000000000000000" pitchFamily="2" charset="0"/>
                <a:cs typeface="Roboto" panose="02000000000000000000" pitchFamily="2" charset="0"/>
              </a:rPr>
              <a:t> </a:t>
            </a:r>
            <a:r>
              <a:rPr lang="el-GR" spc="-30" dirty="0">
                <a:latin typeface="Roboto" panose="02000000000000000000" pitchFamily="2" charset="0"/>
                <a:ea typeface="Roboto" panose="02000000000000000000" pitchFamily="2" charset="0"/>
                <a:cs typeface="Roboto" panose="02000000000000000000" pitchFamily="2" charset="0"/>
              </a:rPr>
              <a:t>χρησιμοποιούνται </a:t>
            </a:r>
            <a:r>
              <a:rPr lang="el-GR" spc="-140" dirty="0">
                <a:latin typeface="Roboto" panose="02000000000000000000" pitchFamily="2" charset="0"/>
                <a:ea typeface="Roboto" panose="02000000000000000000" pitchFamily="2" charset="0"/>
                <a:cs typeface="Roboto" panose="02000000000000000000" pitchFamily="2" charset="0"/>
              </a:rPr>
              <a:t>τα  έντυπα </a:t>
            </a:r>
            <a:r>
              <a:rPr lang="el-GR" spc="-155" dirty="0">
                <a:latin typeface="Roboto" panose="02000000000000000000" pitchFamily="2" charset="0"/>
                <a:ea typeface="Roboto" panose="02000000000000000000" pitchFamily="2" charset="0"/>
                <a:cs typeface="Roboto" panose="02000000000000000000" pitchFamily="2" charset="0"/>
              </a:rPr>
              <a:t>και εφαρμόζονται οι κανονισμοί του Προγράμματος</a:t>
            </a:r>
            <a:r>
              <a:rPr lang="el-GR" dirty="0">
                <a:latin typeface="Roboto" panose="02000000000000000000" pitchFamily="2" charset="0"/>
                <a:ea typeface="Roboto" panose="02000000000000000000" pitchFamily="2" charset="0"/>
                <a:cs typeface="Roboto" panose="02000000000000000000" pitchFamily="2" charset="0"/>
              </a:rPr>
              <a:t>, </a:t>
            </a:r>
            <a:r>
              <a:rPr lang="el-GR" spc="60" dirty="0">
                <a:latin typeface="Roboto" panose="02000000000000000000" pitchFamily="2" charset="0"/>
                <a:ea typeface="Roboto" panose="02000000000000000000" pitchFamily="2" charset="0"/>
                <a:cs typeface="Roboto" panose="02000000000000000000" pitchFamily="2" charset="0"/>
              </a:rPr>
              <a:t>όπως </a:t>
            </a:r>
            <a:r>
              <a:rPr lang="el-GR" spc="-10" dirty="0">
                <a:latin typeface="Roboto" panose="02000000000000000000" pitchFamily="2" charset="0"/>
                <a:ea typeface="Roboto" panose="02000000000000000000" pitchFamily="2" charset="0"/>
                <a:cs typeface="Roboto" panose="02000000000000000000" pitchFamily="2" charset="0"/>
              </a:rPr>
              <a:t>προβλέπει η </a:t>
            </a:r>
            <a:r>
              <a:rPr lang="el-GR" spc="-5" dirty="0">
                <a:latin typeface="Roboto" panose="02000000000000000000" pitchFamily="2" charset="0"/>
                <a:ea typeface="Roboto" panose="02000000000000000000" pitchFamily="2" charset="0"/>
                <a:cs typeface="Roboto" panose="02000000000000000000" pitchFamily="2" charset="0"/>
              </a:rPr>
              <a:t>Συμφωνία. Επίσης, ο δικαιούχος οργανισμός δικαιούται να λάβει την οργανωτική υποστήριξη που αντιστοιχεί στην κινητικότητα.</a:t>
            </a:r>
          </a:p>
          <a:p>
            <a:pPr marL="355600" marR="234950" indent="-342900">
              <a:lnSpc>
                <a:spcPct val="89600"/>
              </a:lnSpc>
              <a:buFont typeface="Wingdings" panose="05000000000000000000" pitchFamily="2" charset="2"/>
              <a:buChar char="ü"/>
            </a:pPr>
            <a:endParaRPr lang="el-GR" spc="-75" dirty="0">
              <a:latin typeface="Roboto" panose="02000000000000000000" pitchFamily="2" charset="0"/>
              <a:ea typeface="Roboto" panose="02000000000000000000" pitchFamily="2" charset="0"/>
              <a:cs typeface="Roboto" panose="02000000000000000000" pitchFamily="2" charset="0"/>
            </a:endParaRPr>
          </a:p>
          <a:p>
            <a:pPr marL="12700" marR="234950" algn="just">
              <a:lnSpc>
                <a:spcPct val="89600"/>
              </a:lnSpc>
            </a:pPr>
            <a:r>
              <a:rPr lang="el-GR" sz="1600" spc="-75" dirty="0">
                <a:solidFill>
                  <a:srgbClr val="FF0000"/>
                </a:solidFill>
                <a:latin typeface="Calibri" panose="020F0502020204030204" pitchFamily="34" charset="0"/>
                <a:ea typeface="Roboto" panose="02000000000000000000" pitchFamily="2" charset="0"/>
                <a:cs typeface="Calibri" panose="020F0502020204030204" pitchFamily="34" charset="0"/>
              </a:rPr>
              <a:t>* </a:t>
            </a: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Οι συμμετέχοντες με λιγότερες ευκαιρίες δεν μπορούν να είναι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zero-grant</a:t>
            </a: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participant</a:t>
            </a:r>
            <a:r>
              <a:rPr lang="en-GB" sz="1600" spc="-75" dirty="0">
                <a:solidFill>
                  <a:srgbClr val="FF0000"/>
                </a:solidFill>
                <a:latin typeface="Roboto" panose="02000000000000000000" pitchFamily="2" charset="0"/>
                <a:ea typeface="Roboto" panose="02000000000000000000" pitchFamily="2" charset="0"/>
                <a:cs typeface="Roboto" panose="02000000000000000000" pitchFamily="2" charset="0"/>
              </a:rPr>
              <a:t>s</a:t>
            </a:r>
            <a:endPar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700" marR="234950" algn="just">
              <a:lnSpc>
                <a:spcPct val="89600"/>
              </a:lnSpc>
            </a:pPr>
            <a:r>
              <a:rPr lang="el-GR" sz="1600" dirty="0">
                <a:solidFill>
                  <a:srgbClr val="FF0000"/>
                </a:solidFill>
                <a:latin typeface="Calibri" panose="020F0502020204030204" pitchFamily="34" charset="0"/>
                <a:ea typeface="Roboto" panose="02000000000000000000" pitchFamily="2" charset="0"/>
                <a:cs typeface="Calibri" panose="020F0502020204030204" pitchFamily="34" charset="0"/>
              </a:rPr>
              <a:t>* </a:t>
            </a:r>
            <a:r>
              <a:rPr lang="el-GR" sz="1600" dirty="0">
                <a:solidFill>
                  <a:srgbClr val="FF0000"/>
                </a:solidFill>
                <a:latin typeface="Roboto" panose="02000000000000000000" pitchFamily="2" charset="0"/>
                <a:ea typeface="Roboto" panose="02000000000000000000" pitchFamily="2" charset="0"/>
                <a:cs typeface="Roboto" panose="02000000000000000000" pitchFamily="2" charset="0"/>
              </a:rPr>
              <a:t>Οι περιορισμοί για τις Περιοχές 2-12, δεν ισχύουν για κινητικότητα με μηδενική επιχορήγηση, καθώς οι συμμετέχοντες δεν λαμβάνουν επιχορήγηση από τα κονδύλια της ΕΕ.</a:t>
            </a:r>
          </a:p>
          <a:p>
            <a:pPr marL="298450" marR="234950" indent="-285750">
              <a:lnSpc>
                <a:spcPct val="89600"/>
              </a:lnSpc>
              <a:buFont typeface="Arial" panose="020B0604020202020204" pitchFamily="34" charset="0"/>
              <a:buChar char="•"/>
            </a:pPr>
            <a:endParaRPr sz="16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2911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609E-569B-2353-2F73-B221A9A0FC5A}"/>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1049DF6-B824-CE09-C1AE-7D709AFB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 y="0"/>
            <a:ext cx="12192000" cy="6858000"/>
          </a:xfrm>
          <a:prstGeom prst="rect">
            <a:avLst/>
          </a:prstGeom>
        </p:spPr>
      </p:pic>
      <p:sp>
        <p:nvSpPr>
          <p:cNvPr id="2" name="Title 1">
            <a:extLst>
              <a:ext uri="{FF2B5EF4-FFF2-40B4-BE49-F238E27FC236}">
                <a16:creationId xmlns:a16="http://schemas.microsoft.com/office/drawing/2014/main" id="{C8C319B1-15EE-BF95-52D9-5D75A09E9D44}"/>
              </a:ext>
            </a:extLst>
          </p:cNvPr>
          <p:cNvSpPr>
            <a:spLocks noGrp="1"/>
          </p:cNvSpPr>
          <p:nvPr>
            <p:ph type="title"/>
          </p:nvPr>
        </p:nvSpPr>
        <p:spPr>
          <a:xfrm>
            <a:off x="553062" y="2047426"/>
            <a:ext cx="2618150" cy="736958"/>
          </a:xfrm>
        </p:spPr>
        <p:txBody>
          <a:bodyPr>
            <a:noAutofit/>
          </a:bodyPr>
          <a:lstStyle/>
          <a:p>
            <a:r>
              <a:rPr lang="el-GR" sz="2600" b="1" dirty="0">
                <a:latin typeface="Roboto" panose="02000000000000000000" pitchFamily="2" charset="0"/>
                <a:ea typeface="Roboto" panose="02000000000000000000" pitchFamily="2" charset="0"/>
              </a:rPr>
              <a:t>Μερική Χρηματοδότηση (</a:t>
            </a:r>
            <a:r>
              <a:rPr lang="en-GB" sz="2600" b="1" dirty="0">
                <a:latin typeface="Roboto" panose="02000000000000000000" pitchFamily="2" charset="0"/>
                <a:ea typeface="Roboto" panose="02000000000000000000" pitchFamily="2" charset="0"/>
              </a:rPr>
              <a:t>Partial Zero-Grant Mobility</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5067B604-A728-5CEF-812B-502A779D7C25}"/>
              </a:ext>
            </a:extLst>
          </p:cNvPr>
          <p:cNvSpPr/>
          <p:nvPr/>
        </p:nvSpPr>
        <p:spPr>
          <a:xfrm>
            <a:off x="3245777" y="1040765"/>
            <a:ext cx="7485723" cy="3246755"/>
          </a:xfrm>
          <a:prstGeom prst="roundRect">
            <a:avLst/>
          </a:prstGeom>
          <a:solidFill>
            <a:srgbClr val="C9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Στην ΚΑ171 δεν μπορεί να υπάρχει προγραμματισμένη </a:t>
            </a:r>
            <a:r>
              <a:rPr lang="en-GB"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partial zero-grant </a:t>
            </a:r>
            <a:r>
              <a:rPr lang="el-GR"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π.χ. σύναψη συμφωνίας πριν την έναρξη μιας κινητικότητας για αποστολή του συμμετέχοντος για δώδεκα μήνες, αλλά επιχορήγηση μόνο των έξι μηνών</a:t>
            </a:r>
          </a:p>
          <a:p>
            <a:pPr marL="12700" algn="just">
              <a:lnSpc>
                <a:spcPts val="1635"/>
              </a:lnSpc>
              <a:spcBef>
                <a:spcPts val="95"/>
              </a:spcBef>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98450" indent="-285750" algn="just">
              <a:lnSpc>
                <a:spcPts val="1635"/>
              </a:lnSpc>
              <a:spcBef>
                <a:spcPts val="95"/>
              </a:spcBef>
              <a:buFont typeface="Wingdings" panose="05000000000000000000" pitchFamily="2" charset="2"/>
              <a:buChar char="ü"/>
              <a:tabLst>
                <a:tab pos="241300" algn="l"/>
              </a:tabLst>
            </a:pP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Μία </a:t>
            </a:r>
            <a:r>
              <a:rPr lang="el-GR" sz="1600" b="1" spc="-10" dirty="0" err="1">
                <a:solidFill>
                  <a:srgbClr val="FF0000"/>
                </a:solidFill>
                <a:latin typeface="Roboto" panose="02000000000000000000" pitchFamily="2" charset="0"/>
                <a:ea typeface="Roboto" panose="02000000000000000000" pitchFamily="2" charset="0"/>
                <a:cs typeface="Roboto" panose="02000000000000000000" pitchFamily="2" charset="0"/>
              </a:rPr>
              <a:t>partial</a:t>
            </a: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spc="-10" dirty="0" err="1">
                <a:solidFill>
                  <a:srgbClr val="FF0000"/>
                </a:solidFill>
                <a:latin typeface="Roboto" panose="02000000000000000000" pitchFamily="2" charset="0"/>
                <a:ea typeface="Roboto" panose="02000000000000000000" pitchFamily="2" charset="0"/>
                <a:cs typeface="Roboto" panose="02000000000000000000" pitchFamily="2" charset="0"/>
              </a:rPr>
              <a:t>zero-grant</a:t>
            </a: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 κινητικότητα στην ΚΑ171 μπορεί να προκύψει μόνο κατά τη διάρκεια της κινητικότητας</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 π.χ. η εξεταστική περίοδος καθυστερεί και το δικαιούχο ΑΕΙ δεν διαθέτει επαρκή κεφάλαια για την κάλυψη της παράτασης, οπότε εγκρίνει την παράταση της κινητικότητας, χωρίς να εγκρίνει επιπλέον κονδύλια (</a:t>
            </a:r>
            <a:r>
              <a:rPr lang="en-GB" sz="1600" spc="-10" dirty="0">
                <a:solidFill>
                  <a:schemeClr val="tx1"/>
                </a:solidFill>
                <a:latin typeface="Roboto" panose="02000000000000000000" pitchFamily="2" charset="0"/>
                <a:ea typeface="Roboto" panose="02000000000000000000" pitchFamily="2" charset="0"/>
                <a:cs typeface="Roboto" panose="02000000000000000000" pitchFamily="2" charset="0"/>
              </a:rPr>
              <a:t>partial zero-grant mobility)</a:t>
            </a: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5082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BECB-31DD-6568-4DB1-CFAF7426FD53}"/>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02315D7E-A04E-288C-2222-56B6159C4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308074B-56EB-2E2E-32F9-427FA3EA18CD}"/>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Προϋπολογισμού</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7AF38C9A-E912-8212-1579-C7AA572BE89D}"/>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47303845-5D22-DB97-793D-E6ECFBE362B5}"/>
              </a:ext>
            </a:extLst>
          </p:cNvPr>
          <p:cNvSpPr txBox="1"/>
          <p:nvPr/>
        </p:nvSpPr>
        <p:spPr>
          <a:xfrm>
            <a:off x="4655061" y="1471091"/>
            <a:ext cx="6259068" cy="4273349"/>
          </a:xfrm>
          <a:prstGeom prst="rect">
            <a:avLst/>
          </a:prstGeom>
        </p:spPr>
        <p:txBody>
          <a:bodyPr vert="horz" wrap="square" lIns="0" tIns="47625" rIns="0" bIns="0" rtlCol="0">
            <a:spAutoFit/>
          </a:bodyPr>
          <a:lstStyle/>
          <a:p>
            <a:pPr marL="12700">
              <a:lnSpc>
                <a:spcPct val="100000"/>
              </a:lnSpc>
              <a:spcBef>
                <a:spcPts val="375"/>
              </a:spcBef>
            </a:pPr>
            <a:r>
              <a:rPr lang="el-GR" sz="2000" b="1" spc="-5" dirty="0">
                <a:solidFill>
                  <a:srgbClr val="44536A"/>
                </a:solidFill>
                <a:cs typeface="Calibri"/>
              </a:rPr>
              <a:t>Αποζημίωση στη βάση</a:t>
            </a:r>
            <a:r>
              <a:rPr lang="el-GR" sz="2000" b="1" spc="-15" dirty="0">
                <a:solidFill>
                  <a:srgbClr val="44536A"/>
                </a:solidFill>
                <a:cs typeface="Calibri"/>
              </a:rPr>
              <a:t> </a:t>
            </a:r>
            <a:r>
              <a:rPr lang="el-GR" sz="2000" b="1" spc="-5" dirty="0" err="1">
                <a:solidFill>
                  <a:srgbClr val="44536A"/>
                </a:solidFill>
                <a:cs typeface="Calibri"/>
              </a:rPr>
              <a:t>μοναδιαίου</a:t>
            </a:r>
            <a:r>
              <a:rPr lang="el-GR" sz="2000" b="1" spc="-30" dirty="0">
                <a:solidFill>
                  <a:srgbClr val="44536A"/>
                </a:solidFill>
                <a:cs typeface="Calibri"/>
              </a:rPr>
              <a:t> </a:t>
            </a:r>
            <a:r>
              <a:rPr lang="el-GR" sz="2000" b="1" spc="-5" dirty="0">
                <a:solidFill>
                  <a:srgbClr val="44536A"/>
                </a:solidFill>
                <a:cs typeface="Calibri"/>
              </a:rPr>
              <a:t>κόστους/</a:t>
            </a:r>
            <a:r>
              <a:rPr lang="en-US" sz="2000" b="1" spc="-5" dirty="0">
                <a:solidFill>
                  <a:srgbClr val="44536A"/>
                </a:solidFill>
                <a:cs typeface="Calibri"/>
              </a:rPr>
              <a:t>Unit</a:t>
            </a:r>
            <a:r>
              <a:rPr lang="en-US" sz="2000" b="1" spc="-60" dirty="0">
                <a:solidFill>
                  <a:srgbClr val="44536A"/>
                </a:solidFill>
                <a:cs typeface="Calibri"/>
              </a:rPr>
              <a:t> </a:t>
            </a:r>
            <a:r>
              <a:rPr lang="en-US" sz="2000" b="1" spc="-10" dirty="0">
                <a:solidFill>
                  <a:srgbClr val="44536A"/>
                </a:solidFill>
                <a:cs typeface="Calibri"/>
              </a:rPr>
              <a:t>Cost:</a:t>
            </a:r>
            <a:endParaRPr lang="en-US" sz="2000" dirty="0">
              <a:cs typeface="Calibri"/>
            </a:endParaRPr>
          </a:p>
          <a:p>
            <a:pPr marL="355600" indent="-342900">
              <a:lnSpc>
                <a:spcPct val="100000"/>
              </a:lnSpc>
              <a:spcBef>
                <a:spcPts val="275"/>
              </a:spcBef>
              <a:buFont typeface="Wingdings" panose="05000000000000000000" pitchFamily="2" charset="2"/>
              <a:buChar char="ü"/>
              <a:tabLst>
                <a:tab pos="240665" algn="l"/>
                <a:tab pos="241300" algn="l"/>
              </a:tabLst>
            </a:pPr>
            <a:r>
              <a:rPr lang="el-GR" sz="2000" spc="-5" dirty="0">
                <a:cs typeface="Calibri"/>
              </a:rPr>
              <a:t>Οργανωτικά έξοδα </a:t>
            </a:r>
            <a:r>
              <a:rPr lang="el-GR" sz="2000" b="1" dirty="0">
                <a:solidFill>
                  <a:srgbClr val="44536A"/>
                </a:solidFill>
                <a:cs typeface="Calibri"/>
              </a:rPr>
              <a:t>(</a:t>
            </a:r>
            <a:r>
              <a:rPr lang="en-GB" sz="2000" b="1" dirty="0">
                <a:solidFill>
                  <a:srgbClr val="44536A"/>
                </a:solidFill>
                <a:cs typeface="Calibri"/>
              </a:rPr>
              <a:t>Mobility </a:t>
            </a:r>
            <a:r>
              <a:rPr lang="en-US" sz="2000" b="1" dirty="0">
                <a:solidFill>
                  <a:srgbClr val="44536A"/>
                </a:solidFill>
                <a:cs typeface="Calibri"/>
              </a:rPr>
              <a:t>OS – Organizational Support)</a:t>
            </a:r>
            <a:endParaRPr lang="en-US" sz="2000" b="1" dirty="0">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spc="-5" dirty="0">
                <a:cs typeface="Calibri"/>
              </a:rPr>
              <a:t>Ατομική</a:t>
            </a:r>
            <a:r>
              <a:rPr lang="el-GR" sz="2000" spc="-35" dirty="0">
                <a:cs typeface="Calibri"/>
              </a:rPr>
              <a:t> </a:t>
            </a:r>
            <a:r>
              <a:rPr lang="el-GR" sz="2000" dirty="0">
                <a:cs typeface="Calibri"/>
              </a:rPr>
              <a:t>υποστήριξη</a:t>
            </a:r>
            <a:r>
              <a:rPr lang="el-GR" sz="2000" spc="-30" dirty="0">
                <a:cs typeface="Calibri"/>
              </a:rPr>
              <a:t> </a:t>
            </a:r>
            <a:r>
              <a:rPr lang="el-GR" sz="2000" b="1" dirty="0">
                <a:solidFill>
                  <a:srgbClr val="44536A"/>
                </a:solidFill>
                <a:cs typeface="Calibri"/>
              </a:rPr>
              <a:t>(</a:t>
            </a:r>
            <a:r>
              <a:rPr lang="en-US" sz="2000" b="1" dirty="0">
                <a:solidFill>
                  <a:srgbClr val="44536A"/>
                </a:solidFill>
                <a:cs typeface="Calibri"/>
              </a:rPr>
              <a:t>Individual</a:t>
            </a:r>
            <a:r>
              <a:rPr lang="en-US" sz="2000" b="1" spc="-15" dirty="0">
                <a:solidFill>
                  <a:srgbClr val="44536A"/>
                </a:solidFill>
                <a:cs typeface="Calibri"/>
              </a:rPr>
              <a:t> </a:t>
            </a:r>
            <a:r>
              <a:rPr lang="en-US" sz="2000" b="1" spc="-5" dirty="0">
                <a:solidFill>
                  <a:srgbClr val="44536A"/>
                </a:solidFill>
                <a:cs typeface="Calibri"/>
              </a:rPr>
              <a:t>Support)</a:t>
            </a:r>
            <a:endParaRPr lang="en-US" sz="2000" b="1" spc="-10" dirty="0">
              <a:solidFill>
                <a:srgbClr val="44536A"/>
              </a:solidFill>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dirty="0">
                <a:cs typeface="Calibri"/>
              </a:rPr>
              <a:t>Υποστήριξη</a:t>
            </a:r>
            <a:r>
              <a:rPr lang="el-GR" sz="2000" spc="-30" dirty="0">
                <a:cs typeface="Calibri"/>
              </a:rPr>
              <a:t> </a:t>
            </a:r>
            <a:r>
              <a:rPr lang="el-GR" sz="2000" spc="-10" dirty="0">
                <a:cs typeface="Calibri"/>
              </a:rPr>
              <a:t>ταξιδιού</a:t>
            </a:r>
            <a:r>
              <a:rPr lang="el-GR" sz="2000" spc="-5" dirty="0">
                <a:cs typeface="Calibri"/>
              </a:rPr>
              <a:t> </a:t>
            </a:r>
            <a:r>
              <a:rPr lang="el-GR" sz="2000" b="1" spc="-35" dirty="0">
                <a:solidFill>
                  <a:srgbClr val="44536A"/>
                </a:solidFill>
                <a:cs typeface="Calibri"/>
              </a:rPr>
              <a:t>(</a:t>
            </a:r>
            <a:r>
              <a:rPr lang="en-US" sz="2000" b="1" spc="-35" dirty="0">
                <a:solidFill>
                  <a:srgbClr val="44536A"/>
                </a:solidFill>
                <a:cs typeface="Calibri"/>
              </a:rPr>
              <a:t>Travel</a:t>
            </a:r>
            <a:r>
              <a:rPr lang="en-US" sz="2000" b="1" spc="15" dirty="0">
                <a:solidFill>
                  <a:srgbClr val="44536A"/>
                </a:solidFill>
                <a:cs typeface="Calibri"/>
              </a:rPr>
              <a:t> </a:t>
            </a:r>
            <a:r>
              <a:rPr lang="en-US" sz="2000" b="1" spc="-5" dirty="0">
                <a:solidFill>
                  <a:srgbClr val="44536A"/>
                </a:solidFill>
                <a:cs typeface="Calibri"/>
              </a:rPr>
              <a:t>Support)</a:t>
            </a:r>
            <a:r>
              <a:rPr lang="en-US" sz="2000" b="1" spc="-10" dirty="0">
                <a:solidFill>
                  <a:srgbClr val="44536A"/>
                </a:solidFill>
                <a:cs typeface="Calibri"/>
              </a:rPr>
              <a:t>  - </a:t>
            </a:r>
            <a:r>
              <a:rPr lang="en-US" sz="2000" b="1" spc="-10" dirty="0">
                <a:solidFill>
                  <a:srgbClr val="44536A"/>
                </a:solidFill>
                <a:cs typeface="Calibri"/>
                <a:hlinkClick r:id="rId4"/>
              </a:rPr>
              <a:t>Erasmus </a:t>
            </a:r>
            <a:r>
              <a:rPr lang="en-US" sz="2000" b="1" spc="-434" dirty="0">
                <a:solidFill>
                  <a:srgbClr val="44536A"/>
                </a:solidFill>
                <a:cs typeface="Calibri"/>
                <a:hlinkClick r:id="rId4"/>
              </a:rPr>
              <a:t> </a:t>
            </a:r>
            <a:r>
              <a:rPr lang="en-US" sz="2000" b="1" spc="-10" dirty="0">
                <a:solidFill>
                  <a:srgbClr val="44536A"/>
                </a:solidFill>
                <a:cs typeface="Calibri"/>
                <a:hlinkClick r:id="rId4"/>
              </a:rPr>
              <a:t>Distance</a:t>
            </a:r>
            <a:r>
              <a:rPr lang="en-US" sz="2000" b="1" spc="-5" dirty="0">
                <a:solidFill>
                  <a:srgbClr val="44536A"/>
                </a:solidFill>
                <a:cs typeface="Calibri"/>
                <a:hlinkClick r:id="rId4"/>
              </a:rPr>
              <a:t> </a:t>
            </a:r>
            <a:r>
              <a:rPr lang="en-US" sz="2000" b="1" spc="-10" dirty="0">
                <a:solidFill>
                  <a:srgbClr val="44536A"/>
                </a:solidFill>
                <a:cs typeface="Calibri"/>
                <a:hlinkClick r:id="rId4"/>
              </a:rPr>
              <a:t>Calculator</a:t>
            </a:r>
            <a:endParaRPr lang="en-US" sz="2000" b="1" dirty="0">
              <a:cs typeface="Calibri"/>
            </a:endParaRPr>
          </a:p>
          <a:p>
            <a:pPr marL="355600" indent="-342900">
              <a:lnSpc>
                <a:spcPts val="2039"/>
              </a:lnSpc>
              <a:spcBef>
                <a:spcPts val="275"/>
              </a:spcBef>
              <a:buFont typeface="Wingdings" panose="05000000000000000000" pitchFamily="2" charset="2"/>
              <a:buChar char="ü"/>
              <a:tabLst>
                <a:tab pos="240665" algn="l"/>
                <a:tab pos="241300" algn="l"/>
              </a:tabLst>
            </a:pPr>
            <a:r>
              <a:rPr lang="el-GR" sz="2000" dirty="0">
                <a:cs typeface="Calibri"/>
              </a:rPr>
              <a:t>Υποστήριξη</a:t>
            </a:r>
            <a:r>
              <a:rPr lang="el-GR" sz="2000" spc="-50" dirty="0">
                <a:cs typeface="Calibri"/>
              </a:rPr>
              <a:t> </a:t>
            </a:r>
            <a:r>
              <a:rPr lang="el-GR" sz="2000" dirty="0">
                <a:cs typeface="Calibri"/>
              </a:rPr>
              <a:t>ένταξης</a:t>
            </a:r>
            <a:r>
              <a:rPr lang="el-GR" sz="2000" spc="-25" dirty="0">
                <a:cs typeface="Calibri"/>
              </a:rPr>
              <a:t> </a:t>
            </a:r>
            <a:r>
              <a:rPr lang="el-GR" sz="2000" dirty="0">
                <a:cs typeface="Calibri"/>
              </a:rPr>
              <a:t>για</a:t>
            </a:r>
            <a:r>
              <a:rPr lang="el-GR" sz="2000" spc="-30" dirty="0">
                <a:cs typeface="Calibri"/>
              </a:rPr>
              <a:t> </a:t>
            </a:r>
            <a:r>
              <a:rPr lang="el-GR" sz="2000" spc="-5" dirty="0">
                <a:cs typeface="Calibri"/>
              </a:rPr>
              <a:t>οργανισμούς</a:t>
            </a:r>
            <a:r>
              <a:rPr lang="el-GR" sz="2000" spc="-25" dirty="0">
                <a:cs typeface="Calibri"/>
              </a:rPr>
              <a:t> </a:t>
            </a:r>
            <a:r>
              <a:rPr lang="el-GR" sz="2000" b="1" dirty="0">
                <a:solidFill>
                  <a:srgbClr val="44536A"/>
                </a:solidFill>
                <a:cs typeface="Calibri"/>
              </a:rPr>
              <a:t>(</a:t>
            </a:r>
            <a:r>
              <a:rPr lang="en-US" sz="2000" b="1" dirty="0">
                <a:solidFill>
                  <a:srgbClr val="44536A"/>
                </a:solidFill>
                <a:cs typeface="Calibri"/>
              </a:rPr>
              <a:t>Inclusion</a:t>
            </a:r>
            <a:r>
              <a:rPr lang="en-US" sz="2000" b="1" dirty="0">
                <a:cs typeface="Calibri"/>
              </a:rPr>
              <a:t> </a:t>
            </a:r>
            <a:r>
              <a:rPr lang="en-US" sz="2000" b="1" dirty="0">
                <a:solidFill>
                  <a:srgbClr val="44536A"/>
                </a:solidFill>
                <a:cs typeface="Calibri"/>
              </a:rPr>
              <a:t>Support</a:t>
            </a:r>
            <a:r>
              <a:rPr lang="en-US" sz="2000" b="1" spc="-45" dirty="0">
                <a:solidFill>
                  <a:srgbClr val="44536A"/>
                </a:solidFill>
                <a:cs typeface="Calibri"/>
              </a:rPr>
              <a:t> </a:t>
            </a:r>
            <a:r>
              <a:rPr lang="en-US" sz="2000" b="1" spc="-15" dirty="0">
                <a:solidFill>
                  <a:srgbClr val="44536A"/>
                </a:solidFill>
                <a:cs typeface="Calibri"/>
              </a:rPr>
              <a:t>for</a:t>
            </a:r>
            <a:r>
              <a:rPr lang="en-US" sz="2000" b="1" spc="-30" dirty="0">
                <a:solidFill>
                  <a:srgbClr val="44536A"/>
                </a:solidFill>
                <a:cs typeface="Calibri"/>
              </a:rPr>
              <a:t> </a:t>
            </a:r>
            <a:r>
              <a:rPr lang="en-US" sz="2000" b="1" spc="-10" dirty="0">
                <a:solidFill>
                  <a:srgbClr val="44536A"/>
                </a:solidFill>
                <a:cs typeface="Calibri"/>
              </a:rPr>
              <a:t>Organizations)</a:t>
            </a:r>
          </a:p>
          <a:p>
            <a:pPr marL="241300">
              <a:lnSpc>
                <a:spcPts val="2039"/>
              </a:lnSpc>
            </a:pPr>
            <a:endParaRPr lang="en-US" sz="2000" b="1" spc="-10" dirty="0">
              <a:solidFill>
                <a:srgbClr val="44536A"/>
              </a:solidFill>
              <a:cs typeface="Calibri"/>
            </a:endParaRPr>
          </a:p>
          <a:p>
            <a:pPr marL="12700">
              <a:lnSpc>
                <a:spcPct val="100000"/>
              </a:lnSpc>
              <a:spcBef>
                <a:spcPts val="370"/>
              </a:spcBef>
            </a:pPr>
            <a:r>
              <a:rPr lang="el-GR" sz="2000" b="1" dirty="0">
                <a:solidFill>
                  <a:srgbClr val="44536A"/>
                </a:solidFill>
                <a:cs typeface="Calibri"/>
              </a:rPr>
              <a:t>Σε</a:t>
            </a:r>
            <a:r>
              <a:rPr lang="el-GR" sz="2000" b="1" spc="-45" dirty="0">
                <a:solidFill>
                  <a:srgbClr val="44536A"/>
                </a:solidFill>
                <a:cs typeface="Calibri"/>
              </a:rPr>
              <a:t> </a:t>
            </a:r>
            <a:r>
              <a:rPr lang="el-GR" sz="2000" b="1" spc="-5" dirty="0">
                <a:solidFill>
                  <a:srgbClr val="44536A"/>
                </a:solidFill>
                <a:cs typeface="Calibri"/>
              </a:rPr>
              <a:t>Πραγματικό</a:t>
            </a:r>
            <a:r>
              <a:rPr lang="el-GR" sz="2000" b="1" spc="-40" dirty="0">
                <a:solidFill>
                  <a:srgbClr val="44536A"/>
                </a:solidFill>
                <a:cs typeface="Calibri"/>
              </a:rPr>
              <a:t> </a:t>
            </a:r>
            <a:r>
              <a:rPr lang="el-GR" sz="2000" b="1" spc="-5" dirty="0">
                <a:solidFill>
                  <a:srgbClr val="44536A"/>
                </a:solidFill>
                <a:cs typeface="Calibri"/>
              </a:rPr>
              <a:t>κόστος:</a:t>
            </a:r>
            <a:endParaRPr lang="el-GR" sz="2000" dirty="0">
              <a:cs typeface="Calibri"/>
            </a:endParaRPr>
          </a:p>
          <a:p>
            <a:pPr marL="355600" marR="5080" indent="-342900">
              <a:lnSpc>
                <a:spcPct val="70000"/>
              </a:lnSpc>
              <a:spcBef>
                <a:spcPts val="994"/>
              </a:spcBef>
              <a:buFont typeface="Wingdings" panose="05000000000000000000" pitchFamily="2" charset="2"/>
              <a:buChar char="ü"/>
              <a:tabLst>
                <a:tab pos="240665" algn="l"/>
                <a:tab pos="241300" algn="l"/>
              </a:tabLst>
            </a:pPr>
            <a:r>
              <a:rPr lang="el-GR" sz="2000" dirty="0">
                <a:cs typeface="Calibri"/>
              </a:rPr>
              <a:t>Υποστήριξη</a:t>
            </a:r>
            <a:r>
              <a:rPr lang="el-GR" sz="2000" spc="-40" dirty="0">
                <a:cs typeface="Calibri"/>
              </a:rPr>
              <a:t> </a:t>
            </a:r>
            <a:r>
              <a:rPr lang="el-GR" sz="2000" dirty="0">
                <a:cs typeface="Calibri"/>
              </a:rPr>
              <a:t>συμπερίληψης</a:t>
            </a:r>
            <a:r>
              <a:rPr lang="el-GR" sz="2000" spc="-30" dirty="0">
                <a:cs typeface="Calibri"/>
              </a:rPr>
              <a:t> </a:t>
            </a:r>
            <a:r>
              <a:rPr lang="el-GR" sz="2000" dirty="0">
                <a:cs typeface="Calibri"/>
              </a:rPr>
              <a:t>για</a:t>
            </a:r>
            <a:r>
              <a:rPr lang="el-GR" sz="2000" spc="-20" dirty="0">
                <a:cs typeface="Calibri"/>
              </a:rPr>
              <a:t> </a:t>
            </a:r>
            <a:r>
              <a:rPr lang="el-GR" sz="2000" spc="-5" dirty="0">
                <a:cs typeface="Calibri"/>
              </a:rPr>
              <a:t>συμμετέχοντες</a:t>
            </a:r>
            <a:r>
              <a:rPr lang="en-GB" sz="2000" spc="-5" dirty="0">
                <a:cs typeface="Calibri"/>
              </a:rPr>
              <a:t> </a:t>
            </a:r>
            <a:r>
              <a:rPr lang="el-GR" sz="2000" spc="-5" dirty="0">
                <a:cs typeface="Calibri"/>
              </a:rPr>
              <a:t>με λιγότερες ευκαιρίες και τους συνοδούς τους </a:t>
            </a:r>
            <a:r>
              <a:rPr lang="el-GR" sz="2000" b="1" spc="-5" dirty="0">
                <a:solidFill>
                  <a:srgbClr val="44536A"/>
                </a:solidFill>
                <a:cs typeface="Calibri"/>
              </a:rPr>
              <a:t>(</a:t>
            </a:r>
            <a:r>
              <a:rPr lang="en-US" sz="2000" b="1" spc="-5" dirty="0">
                <a:solidFill>
                  <a:srgbClr val="44536A"/>
                </a:solidFill>
                <a:cs typeface="Calibri"/>
              </a:rPr>
              <a:t>Inclusion</a:t>
            </a:r>
            <a:r>
              <a:rPr lang="en-US" sz="2000" b="1" spc="-50" dirty="0">
                <a:solidFill>
                  <a:srgbClr val="44536A"/>
                </a:solidFill>
                <a:cs typeface="Calibri"/>
              </a:rPr>
              <a:t> </a:t>
            </a:r>
            <a:r>
              <a:rPr lang="en-US" sz="2000" b="1" dirty="0">
                <a:solidFill>
                  <a:srgbClr val="44536A"/>
                </a:solidFill>
                <a:cs typeface="Calibri"/>
              </a:rPr>
              <a:t>Support for Participants):</a:t>
            </a:r>
            <a:r>
              <a:rPr lang="en-US" sz="2000" b="1" spc="-15" dirty="0">
                <a:solidFill>
                  <a:srgbClr val="44536A"/>
                </a:solidFill>
                <a:cs typeface="Calibri"/>
              </a:rPr>
              <a:t> </a:t>
            </a:r>
            <a:r>
              <a:rPr lang="en-US" sz="2000" dirty="0">
                <a:cs typeface="Calibri"/>
              </a:rPr>
              <a:t>100% </a:t>
            </a:r>
            <a:r>
              <a:rPr lang="el-GR" sz="2000" dirty="0">
                <a:cs typeface="Calibri"/>
              </a:rPr>
              <a:t>των επιλέξιμων πραγματικών δαπανών</a:t>
            </a:r>
          </a:p>
          <a:p>
            <a:pPr marL="241300">
              <a:lnSpc>
                <a:spcPts val="2039"/>
              </a:lnSpc>
            </a:pPr>
            <a:endParaRPr sz="2000" b="1" dirty="0">
              <a:latin typeface="Calibri"/>
              <a:cs typeface="Calibri"/>
            </a:endParaRPr>
          </a:p>
        </p:txBody>
      </p:sp>
    </p:spTree>
    <p:extLst>
      <p:ext uri="{BB962C8B-B14F-4D97-AF65-F5344CB8AC3E}">
        <p14:creationId xmlns:p14="http://schemas.microsoft.com/office/powerpoint/2010/main" val="364806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BFF1-F6B7-0D3A-0C60-A3CF349BD1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890BCB-F0DE-C637-9CD1-5B3FE9E4D4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D11FDDD-1923-6155-6CC4-8AAED73EC71F}"/>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Αποζημίωση στη βάση </a:t>
            </a:r>
            <a:r>
              <a:rPr lang="el-GR" sz="4400" b="1" dirty="0" err="1">
                <a:solidFill>
                  <a:prstClr val="black"/>
                </a:solidFill>
                <a:latin typeface="Roboto" panose="02000000000000000000" pitchFamily="2" charset="0"/>
                <a:ea typeface="Roboto" panose="02000000000000000000" pitchFamily="2" charset="0"/>
              </a:rPr>
              <a:t>μοναδιαίου</a:t>
            </a:r>
            <a:r>
              <a:rPr lang="el-GR" sz="4400" b="1" dirty="0">
                <a:solidFill>
                  <a:prstClr val="black"/>
                </a:solidFill>
                <a:latin typeface="Roboto" panose="02000000000000000000" pitchFamily="2" charset="0"/>
                <a:ea typeface="Roboto" panose="02000000000000000000" pitchFamily="2" charset="0"/>
              </a:rPr>
              <a:t>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l-GR" sz="4400" b="1" dirty="0" err="1">
                <a:solidFill>
                  <a:prstClr val="black"/>
                </a:solidFill>
                <a:latin typeface="Roboto" panose="02000000000000000000" pitchFamily="2" charset="0"/>
                <a:ea typeface="Roboto" panose="02000000000000000000" pitchFamily="2" charset="0"/>
              </a:rPr>
              <a:t>Unit</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41649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BB85D-D3CB-5B59-E673-84349D92A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E9F96F5D-EDD9-6B82-D25A-014D2FEBD130}"/>
              </a:ext>
            </a:extLst>
          </p:cNvPr>
          <p:cNvGrpSpPr/>
          <p:nvPr/>
        </p:nvGrpSpPr>
        <p:grpSpPr>
          <a:xfrm>
            <a:off x="2006600" y="1416050"/>
            <a:ext cx="8178800" cy="3048175"/>
            <a:chOff x="0" y="448658"/>
            <a:chExt cx="2963916" cy="1778350"/>
          </a:xfrm>
        </p:grpSpPr>
        <p:sp>
          <p:nvSpPr>
            <p:cNvPr id="3" name="Rectangle 2">
              <a:extLst>
                <a:ext uri="{FF2B5EF4-FFF2-40B4-BE49-F238E27FC236}">
                  <a16:creationId xmlns:a16="http://schemas.microsoft.com/office/drawing/2014/main" id="{4F66AEDF-D8BD-5625-86EE-5497DEB44E71}"/>
                </a:ext>
              </a:extLst>
            </p:cNvPr>
            <p:cNvSpPr/>
            <p:nvPr/>
          </p:nvSpPr>
          <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6" name="TextBox 5">
              <a:extLst>
                <a:ext uri="{FF2B5EF4-FFF2-40B4-BE49-F238E27FC236}">
                  <a16:creationId xmlns:a16="http://schemas.microsoft.com/office/drawing/2014/main" id="{48FF5012-5918-91AA-E820-6693F15CE474}"/>
                </a:ext>
              </a:extLst>
            </p:cNvPr>
            <p:cNvSpPr txBox="1"/>
            <p:nvPr/>
          </p:nvSpPr>
          <p:spPr>
            <a:xfrm>
              <a:off x="0"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el-GR" sz="4400" b="1" dirty="0">
                  <a:solidFill>
                    <a:schemeClr val="bg1"/>
                  </a:solidFill>
                  <a:latin typeface="Roboto" panose="02000000000000000000" pitchFamily="2" charset="0"/>
                  <a:ea typeface="Roboto" panose="02000000000000000000" pitchFamily="2" charset="0"/>
                </a:rPr>
                <a:t>1. Κατανομή Κονδυλίων </a:t>
              </a:r>
            </a:p>
            <a:p>
              <a:pPr algn="ctr"/>
              <a:r>
                <a:rPr lang="el-GR" sz="4400" b="1" dirty="0">
                  <a:solidFill>
                    <a:schemeClr val="bg1"/>
                  </a:solidFill>
                  <a:latin typeface="Roboto" panose="02000000000000000000" pitchFamily="2" charset="0"/>
                  <a:ea typeface="Roboto" panose="02000000000000000000" pitchFamily="2" charset="0"/>
                </a:rPr>
                <a:t>2025 - Συμφωνία Επιχορήγησης και Παραρτήματα</a:t>
              </a:r>
              <a:endParaRPr lang="en-CY" sz="4400" b="1"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59851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19E0-BD3E-AAF3-EC7C-595D067065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F5AF33-CF75-6F36-81C1-42CE0933D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A6EBD22-870C-E9AE-6D2B-4A457282AD3A}"/>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(1/3)</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1A6CF230-10ED-6ADA-C5AB-E136430BE7C7}"/>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5202D2FC-D418-D679-4872-D559915F27C3}"/>
              </a:ext>
            </a:extLst>
          </p:cNvPr>
          <p:cNvSpPr txBox="1"/>
          <p:nvPr/>
        </p:nvSpPr>
        <p:spPr>
          <a:xfrm>
            <a:off x="4663442" y="1078606"/>
            <a:ext cx="6155690" cy="6846105"/>
          </a:xfrm>
          <a:prstGeom prst="rect">
            <a:avLst/>
          </a:prstGeom>
        </p:spPr>
        <p:txBody>
          <a:bodyPr vert="horz" wrap="square" lIns="0" tIns="125095" rIns="0" bIns="0" rtlCol="0">
            <a:spAutoFit/>
          </a:bodyPr>
          <a:lstStyle/>
          <a:p>
            <a:pPr marL="12065">
              <a:spcBef>
                <a:spcPts val="985"/>
              </a:spcBef>
              <a:tabLst>
                <a:tab pos="355600" algn="l"/>
                <a:tab pos="356235" algn="l"/>
              </a:tabLst>
            </a:pP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Η</a:t>
            </a:r>
            <a:r>
              <a:rPr lang="el-GR" sz="1600"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οργανωτική</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υποστήριξη</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καλύπτει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έξοδα</a:t>
            </a:r>
            <a:r>
              <a:rPr lang="el-GR" sz="1600" b="1" spc="-7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των εμπλεκόμενων ιδρυμάτων</a:t>
            </a:r>
            <a:r>
              <a:rPr lang="el-GR" sz="1600" b="1"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20" dirty="0">
                <a:uFill>
                  <a:solidFill>
                    <a:srgbClr val="404040"/>
                  </a:solidFill>
                </a:uFill>
                <a:latin typeface="Roboto" panose="02000000000000000000" pitchFamily="2" charset="0"/>
                <a:ea typeface="Roboto" panose="02000000000000000000" pitchFamily="2" charset="0"/>
                <a:cs typeface="Roboto" panose="02000000000000000000" pitchFamily="2" charset="0"/>
              </a:rPr>
              <a:t>που</a:t>
            </a:r>
            <a:r>
              <a:rPr lang="el-GR" sz="1600" b="1"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δεν καλύπτονται από άλλες κατηγορίες</a:t>
            </a:r>
            <a:r>
              <a:rPr lang="el-GR" sz="16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εξόδων, όπως έξοδα για:</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προώθηση</a:t>
            </a:r>
            <a:r>
              <a:rPr sz="1600" spc="-7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Δράσης</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20" dirty="0" err="1">
                <a:latin typeface="Roboto" panose="02000000000000000000" pitchFamily="2" charset="0"/>
                <a:ea typeface="Roboto" panose="02000000000000000000" pitchFamily="2" charset="0"/>
                <a:cs typeface="Roboto" panose="02000000000000000000" pitchFamily="2" charset="0"/>
              </a:rPr>
              <a:t>Το</a:t>
            </a:r>
            <a:r>
              <a:rPr lang="el-GR" sz="1600" spc="-125" dirty="0">
                <a:latin typeface="Roboto" panose="02000000000000000000" pitchFamily="2" charset="0"/>
                <a:ea typeface="Roboto" panose="02000000000000000000" pitchFamily="2" charset="0"/>
                <a:cs typeface="Roboto" panose="02000000000000000000" pitchFamily="2" charset="0"/>
              </a:rPr>
              <a:t>ν </a:t>
            </a:r>
            <a:r>
              <a:rPr sz="1600" spc="-5" dirty="0" err="1">
                <a:latin typeface="Roboto" panose="02000000000000000000" pitchFamily="2" charset="0"/>
                <a:ea typeface="Roboto" panose="02000000000000000000" pitchFamily="2" charset="0"/>
                <a:cs typeface="Roboto" panose="02000000000000000000" pitchFamily="2" charset="0"/>
              </a:rPr>
              <a:t>συντονισμό</a:t>
            </a:r>
            <a:r>
              <a:rPr sz="1600" spc="-1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τα</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συνεργαζόμενα</a:t>
            </a:r>
            <a:r>
              <a:rPr sz="1600" spc="-1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ιδρύματα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5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ισκέψεις</a:t>
            </a:r>
            <a:r>
              <a:rPr sz="1600" spc="-12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σε </a:t>
            </a:r>
            <a:r>
              <a:rPr sz="1600" spc="-5" dirty="0">
                <a:latin typeface="Roboto" panose="02000000000000000000" pitchFamily="2" charset="0"/>
                <a:ea typeface="Roboto" panose="02000000000000000000" pitchFamily="2" charset="0"/>
                <a:cs typeface="Roboto" panose="02000000000000000000" pitchFamily="2" charset="0"/>
              </a:rPr>
              <a:t>ιδρύματα</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3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σκοπό</a:t>
            </a:r>
            <a:r>
              <a:rPr sz="1600" spc="-5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τη</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σύναψη</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νέων</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ΙΙΑs</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προετοιμασία</a:t>
            </a:r>
            <a:r>
              <a:rPr sz="1600" spc="-9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κινητικοτήτων</a:t>
            </a:r>
            <a:r>
              <a:rPr sz="1600" spc="-7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&amp;</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των</a:t>
            </a:r>
            <a:r>
              <a:rPr sz="1600" spc="-4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συμμετεχόντων</a:t>
            </a:r>
            <a:r>
              <a:rPr lang="el-GR" sz="1600" spc="-5" dirty="0">
                <a:latin typeface="Roboto" panose="02000000000000000000" pitchFamily="2" charset="0"/>
                <a:ea typeface="Roboto" panose="02000000000000000000" pitchFamily="2" charset="0"/>
                <a:cs typeface="Roboto" panose="02000000000000000000" pitchFamily="2" charset="0"/>
              </a:rPr>
              <a:t> (π.χ. γλωσσική προετοιμασία συμμετεχόντων)</a:t>
            </a:r>
          </a:p>
          <a:p>
            <a:pPr marL="297815" indent="-285750">
              <a:lnSpc>
                <a:spcPct val="100000"/>
              </a:lnSpc>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Την επιλογή συμμετεχόντων</a:t>
            </a:r>
          </a:p>
          <a:p>
            <a:pPr marL="297815" indent="-285750">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διασφάλιση</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αναγνώρισης</a:t>
            </a: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παρακολούθηση και στήριξη συμμετεχόντων, κατά τη διάρκεια των </a:t>
            </a:r>
            <a:r>
              <a:rPr lang="el-GR" sz="1600" spc="-5" dirty="0" err="1">
                <a:latin typeface="Roboto" panose="02000000000000000000" pitchFamily="2" charset="0"/>
                <a:ea typeface="Roboto" panose="02000000000000000000" pitchFamily="2" charset="0"/>
                <a:cs typeface="Roboto" panose="02000000000000000000" pitchFamily="2" charset="0"/>
              </a:rPr>
              <a:t>κινητικότητων</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υλοποίηση του </a:t>
            </a:r>
            <a:r>
              <a:rPr lang="el-GR" sz="1600" spc="-10" dirty="0">
                <a:latin typeface="Roboto" panose="02000000000000000000" pitchFamily="2" charset="0"/>
                <a:ea typeface="Roboto" panose="02000000000000000000" pitchFamily="2" charset="0"/>
                <a:cs typeface="Roboto" panose="02000000000000000000" pitchFamily="2" charset="0"/>
              </a:rPr>
              <a:t>Ε</a:t>
            </a:r>
            <a:r>
              <a:rPr lang="en-GB" sz="1600" spc="-10" dirty="0" err="1">
                <a:latin typeface="Roboto" panose="02000000000000000000" pitchFamily="2" charset="0"/>
                <a:ea typeface="Roboto" panose="02000000000000000000" pitchFamily="2" charset="0"/>
                <a:cs typeface="Roboto" panose="02000000000000000000" pitchFamily="2" charset="0"/>
              </a:rPr>
              <a:t>uropean</a:t>
            </a:r>
            <a:r>
              <a:rPr lang="en-GB" sz="1600" spc="-70"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Student</a:t>
            </a:r>
            <a:r>
              <a:rPr lang="en-GB" sz="1600" spc="-45"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Card</a:t>
            </a:r>
            <a:r>
              <a:rPr lang="en-GB" sz="1600" spc="-20" dirty="0">
                <a:latin typeface="Roboto" panose="02000000000000000000" pitchFamily="2" charset="0"/>
                <a:ea typeface="Roboto" panose="02000000000000000000" pitchFamily="2" charset="0"/>
                <a:cs typeface="Roboto" panose="02000000000000000000" pitchFamily="2" charset="0"/>
              </a:rPr>
              <a:t> </a:t>
            </a:r>
            <a:r>
              <a:rPr lang="en-GB" sz="1600" spc="-10" dirty="0">
                <a:latin typeface="Roboto" panose="02000000000000000000" pitchFamily="2" charset="0"/>
                <a:ea typeface="Roboto" panose="02000000000000000000" pitchFamily="2" charset="0"/>
                <a:cs typeface="Roboto" panose="02000000000000000000" pitchFamily="2" charset="0"/>
              </a:rPr>
              <a:t>Initiative</a:t>
            </a:r>
            <a:r>
              <a:rPr lang="en-GB" sz="1600" spc="-90" dirty="0">
                <a:latin typeface="Roboto" panose="02000000000000000000" pitchFamily="2" charset="0"/>
                <a:ea typeface="Roboto" panose="02000000000000000000" pitchFamily="2" charset="0"/>
                <a:cs typeface="Roboto" panose="02000000000000000000" pitchFamily="2" charset="0"/>
              </a:rPr>
              <a:t> </a:t>
            </a:r>
            <a:endParaRPr lang="el-GR" sz="1600" spc="-90"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Wingdings" panose="05000000000000000000" pitchFamily="2" charset="2"/>
              <a:buChar char="ü"/>
              <a:tabLst>
                <a:tab pos="355600" algn="l"/>
                <a:tab pos="356235" algn="l"/>
              </a:tabLst>
            </a:pPr>
            <a:r>
              <a:rPr lang="el-GR" sz="1600" spc="-90" dirty="0">
                <a:latin typeface="Roboto" panose="02000000000000000000" pitchFamily="2" charset="0"/>
                <a:ea typeface="Roboto" panose="02000000000000000000" pitchFamily="2" charset="0"/>
                <a:cs typeface="Roboto" panose="02000000000000000000" pitchFamily="2" charset="0"/>
              </a:rPr>
              <a:t>Βίζες</a:t>
            </a:r>
          </a:p>
          <a:p>
            <a:pPr marL="297815" indent="-285750">
              <a:spcBef>
                <a:spcPts val="985"/>
              </a:spcBef>
              <a:buFont typeface="Wingdings" panose="05000000000000000000" pitchFamily="2" charset="2"/>
              <a:buChar char="ü"/>
              <a:tabLst>
                <a:tab pos="355600" algn="l"/>
                <a:tab pos="356235" algn="l"/>
              </a:tabLst>
            </a:pPr>
            <a:r>
              <a:rPr lang="el-GR" sz="1600" spc="-90" dirty="0">
                <a:latin typeface="Roboto" panose="02000000000000000000" pitchFamily="2" charset="0"/>
                <a:ea typeface="Roboto" panose="02000000000000000000" pitchFamily="2" charset="0"/>
                <a:cs typeface="Roboto" panose="02000000000000000000" pitchFamily="2" charset="0"/>
              </a:rPr>
              <a:t>Ασφάλιση συμμετεχόντων</a:t>
            </a:r>
          </a:p>
          <a:p>
            <a:pPr marL="297815" indent="-285750">
              <a:spcBef>
                <a:spcPts val="985"/>
              </a:spcBef>
              <a:buFont typeface="Wingdings" panose="05000000000000000000" pitchFamily="2" charset="2"/>
              <a:buChar char="ü"/>
              <a:tabLst>
                <a:tab pos="355600" algn="l"/>
                <a:tab pos="356235" algn="l"/>
              </a:tabLst>
            </a:pP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870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FA57-739B-8DCD-28B4-0B9E368D74E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C50B383-0B60-C785-8DEA-F8376459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50CFD48-8186-916C-B38C-B1D851985A27}"/>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(2/3)</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8A9BE8C7-6B1C-9A02-A65A-383E850F82CE}"/>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BC032CDE-C836-40DD-922F-40591DD2D123}"/>
              </a:ext>
            </a:extLst>
          </p:cNvPr>
          <p:cNvSpPr txBox="1"/>
          <p:nvPr/>
        </p:nvSpPr>
        <p:spPr>
          <a:xfrm>
            <a:off x="4663441" y="1060165"/>
            <a:ext cx="5853374" cy="4358244"/>
          </a:xfrm>
          <a:prstGeom prst="rect">
            <a:avLst/>
          </a:prstGeom>
        </p:spPr>
        <p:txBody>
          <a:bodyPr vert="horz" wrap="square" lIns="0" tIns="125095" rIns="0" bIns="0" rtlCol="0">
            <a:spAutoFit/>
          </a:bodyPr>
          <a:lstStyle/>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Είναι σημαντικό η διανομή της επιχορήγησης των οργανωτικών εξόδων να αντικατοπτρίζει  όσο το δυνατόν περισσότερο τον φόρτο εργασίας κάθε εταίρου.</a:t>
            </a:r>
          </a:p>
          <a:p>
            <a:pPr marL="12065" algn="just">
              <a:lnSpc>
                <a:spcPct val="100000"/>
              </a:lnSpc>
              <a:spcBef>
                <a:spcPts val="985"/>
              </a:spcBef>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Τα ιδρύματα θα πρέπει να συμφωνήσουν σχετικά με τον τρόπο χρήσης των οργανωτικών  εξόδων και να συμπεριλάβουν τις λεπτομέρειες στη Διμερή συμφωνία.</a:t>
            </a:r>
          </a:p>
          <a:p>
            <a:pPr marL="12065" algn="just">
              <a:lnSpc>
                <a:spcPct val="100000"/>
              </a:lnSpc>
              <a:spcBef>
                <a:spcPts val="985"/>
              </a:spcBef>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Οι κανόνες του προγράμματος επιτρέπουν τη μεταφορά κεφαλαίων OS σε άλλες κατηγορίες εξόδων</a:t>
            </a:r>
            <a:r>
              <a:rPr lang="en-GB"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Η μεταφορά, δεν μπορεί να υπερβαίνει το 50% των κονδυλίων του ΟS που διατέθηκαν για  το σύνολο του έργου.</a:t>
            </a:r>
          </a:p>
          <a:p>
            <a:pPr marL="297815" indent="-285750" algn="just">
              <a:lnSpc>
                <a:spcPct val="100000"/>
              </a:lnSpc>
              <a:spcBef>
                <a:spcPts val="985"/>
              </a:spcBef>
              <a:buFont typeface="Wingdings" panose="05000000000000000000" pitchFamily="2" charset="2"/>
              <a:buChar char="ü"/>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Δεν επιτρέπεται η μεταφορά από άλλες κατηγορίες εξόδων προς την κατηγορία </a:t>
            </a:r>
            <a:r>
              <a:rPr lang="en-GB" sz="1500" spc="-10" dirty="0">
                <a:latin typeface="Roboto" panose="02000000000000000000" pitchFamily="2" charset="0"/>
                <a:ea typeface="Roboto" panose="02000000000000000000" pitchFamily="2" charset="0"/>
                <a:cs typeface="Roboto" panose="02000000000000000000" pitchFamily="2" charset="0"/>
              </a:rPr>
              <a:t>OS</a:t>
            </a:r>
            <a:r>
              <a:rPr lang="el-GR" sz="1500" spc="-10" dirty="0">
                <a:latin typeface="Roboto" panose="02000000000000000000" pitchFamily="2" charset="0"/>
                <a:ea typeface="Roboto" panose="02000000000000000000" pitchFamily="2" charset="0"/>
                <a:cs typeface="Roboto" panose="02000000000000000000" pitchFamily="2" charset="0"/>
              </a:rPr>
              <a:t>, ούτε και με τροποποίηση.</a:t>
            </a:r>
          </a:p>
        </p:txBody>
      </p:sp>
    </p:spTree>
    <p:extLst>
      <p:ext uri="{BB962C8B-B14F-4D97-AF65-F5344CB8AC3E}">
        <p14:creationId xmlns:p14="http://schemas.microsoft.com/office/powerpoint/2010/main" val="18095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C153-5BA5-E394-B61E-FEF348C334C2}"/>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C0F8E05-2878-1CE1-2B76-10EC08775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1FE77AA-2925-C697-7D00-4DA093E3DCB1}"/>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a:t>
            </a:r>
            <a:r>
              <a:rPr lang="el-GR" sz="2600" b="1" dirty="0">
                <a:latin typeface="Roboto" panose="02000000000000000000" pitchFamily="2" charset="0"/>
                <a:ea typeface="Roboto" panose="02000000000000000000" pitchFamily="2" charset="0"/>
              </a:rPr>
              <a:t>3/3</a:t>
            </a:r>
            <a:r>
              <a:rPr lang="en-US"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EBCFAE6-94BE-64D7-3614-FBFFF2AEBC1C}"/>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11" name="Table 10">
            <a:extLst>
              <a:ext uri="{FF2B5EF4-FFF2-40B4-BE49-F238E27FC236}">
                <a16:creationId xmlns:a16="http://schemas.microsoft.com/office/drawing/2014/main" id="{35B92ACF-7905-3A42-29CE-9B03A513146A}"/>
              </a:ext>
            </a:extLst>
          </p:cNvPr>
          <p:cNvGraphicFramePr>
            <a:graphicFrameLocks noGrp="1"/>
          </p:cNvGraphicFramePr>
          <p:nvPr>
            <p:extLst>
              <p:ext uri="{D42A27DB-BD31-4B8C-83A1-F6EECF244321}">
                <p14:modId xmlns:p14="http://schemas.microsoft.com/office/powerpoint/2010/main" val="1528658466"/>
              </p:ext>
            </p:extLst>
          </p:nvPr>
        </p:nvGraphicFramePr>
        <p:xfrm>
          <a:off x="4663441" y="1397139"/>
          <a:ext cx="6596149" cy="2251737"/>
        </p:xfrm>
        <a:graphic>
          <a:graphicData uri="http://schemas.openxmlformats.org/drawingml/2006/table">
            <a:tbl>
              <a:tblPr firstRow="1" bandRow="1">
                <a:tableStyleId>{2D5ABB26-0587-4C30-8999-92F81FD0307C}</a:tableStyleId>
              </a:tblPr>
              <a:tblGrid>
                <a:gridCol w="2985134">
                  <a:extLst>
                    <a:ext uri="{9D8B030D-6E8A-4147-A177-3AD203B41FA5}">
                      <a16:colId xmlns:a16="http://schemas.microsoft.com/office/drawing/2014/main" val="393956887"/>
                    </a:ext>
                  </a:extLst>
                </a:gridCol>
                <a:gridCol w="3611015">
                  <a:extLst>
                    <a:ext uri="{9D8B030D-6E8A-4147-A177-3AD203B41FA5}">
                      <a16:colId xmlns:a16="http://schemas.microsoft.com/office/drawing/2014/main" val="3143023260"/>
                    </a:ext>
                  </a:extLst>
                </a:gridCol>
              </a:tblGrid>
              <a:tr h="634295">
                <a:tc>
                  <a:txBody>
                    <a:bodyPr/>
                    <a:lstStyle/>
                    <a:p>
                      <a:pPr marR="15875" algn="ctr">
                        <a:lnSpc>
                          <a:spcPct val="100000"/>
                        </a:lnSpc>
                        <a:spcBef>
                          <a:spcPts val="1605"/>
                        </a:spcBef>
                      </a:pPr>
                      <a:r>
                        <a:rPr sz="1600" b="1" dirty="0">
                          <a:latin typeface="Roboto" panose="02000000000000000000" pitchFamily="2" charset="0"/>
                          <a:ea typeface="Roboto" panose="02000000000000000000" pitchFamily="2" charset="0"/>
                          <a:cs typeface="Roboto" panose="02000000000000000000" pitchFamily="2" charset="0"/>
                        </a:rPr>
                        <a:t>Δ</a:t>
                      </a:r>
                      <a:r>
                        <a:rPr sz="1600" b="1" spc="5" dirty="0">
                          <a:latin typeface="Roboto" panose="02000000000000000000" pitchFamily="2" charset="0"/>
                          <a:ea typeface="Roboto" panose="02000000000000000000" pitchFamily="2" charset="0"/>
                          <a:cs typeface="Roboto" panose="02000000000000000000" pitchFamily="2" charset="0"/>
                        </a:rPr>
                        <a:t>ρ</a:t>
                      </a:r>
                      <a:r>
                        <a:rPr sz="1600" b="1" dirty="0">
                          <a:latin typeface="Roboto" panose="02000000000000000000" pitchFamily="2" charset="0"/>
                          <a:ea typeface="Roboto" panose="02000000000000000000" pitchFamily="2" charset="0"/>
                          <a:cs typeface="Roboto" panose="02000000000000000000" pitchFamily="2" charset="0"/>
                        </a:rPr>
                        <a:t>αστ</a:t>
                      </a:r>
                      <a:r>
                        <a:rPr sz="1600" b="1" spc="-10" dirty="0">
                          <a:latin typeface="Roboto" panose="02000000000000000000" pitchFamily="2" charset="0"/>
                          <a:ea typeface="Roboto" panose="02000000000000000000" pitchFamily="2" charset="0"/>
                          <a:cs typeface="Roboto" panose="02000000000000000000" pitchFamily="2" charset="0"/>
                        </a:rPr>
                        <a:t>η</a:t>
                      </a:r>
                      <a:r>
                        <a:rPr sz="1600" b="1" spc="-20" dirty="0">
                          <a:latin typeface="Roboto" panose="02000000000000000000" pitchFamily="2" charset="0"/>
                          <a:ea typeface="Roboto" panose="02000000000000000000" pitchFamily="2" charset="0"/>
                          <a:cs typeface="Roboto" panose="02000000000000000000" pitchFamily="2" charset="0"/>
                        </a:rPr>
                        <a:t>ρ</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10" dirty="0">
                          <a:latin typeface="Roboto" panose="02000000000000000000" pitchFamily="2" charset="0"/>
                          <a:ea typeface="Roboto" panose="02000000000000000000" pitchFamily="2" charset="0"/>
                          <a:cs typeface="Roboto" panose="02000000000000000000" pitchFamily="2" charset="0"/>
                        </a:rPr>
                        <a:t>ό</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τα</a:t>
                      </a:r>
                      <a:r>
                        <a:rPr sz="1600" b="1" spc="-9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Κι</a:t>
                      </a:r>
                      <a:r>
                        <a:rPr sz="1600" b="1" spc="-10" dirty="0">
                          <a:latin typeface="Roboto" panose="02000000000000000000" pitchFamily="2" charset="0"/>
                          <a:ea typeface="Roboto" panose="02000000000000000000" pitchFamily="2" charset="0"/>
                          <a:cs typeface="Roboto" panose="02000000000000000000" pitchFamily="2" charset="0"/>
                        </a:rPr>
                        <a:t>ν</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25" dirty="0">
                          <a:latin typeface="Roboto" panose="02000000000000000000" pitchFamily="2" charset="0"/>
                          <a:ea typeface="Roboto" panose="02000000000000000000" pitchFamily="2" charset="0"/>
                          <a:cs typeface="Roboto" panose="02000000000000000000" pitchFamily="2" charset="0"/>
                        </a:rPr>
                        <a:t>κ</a:t>
                      </a:r>
                      <a:r>
                        <a:rPr sz="1600" b="1" spc="-20" dirty="0">
                          <a:latin typeface="Roboto" panose="02000000000000000000" pitchFamily="2" charset="0"/>
                          <a:ea typeface="Roboto" panose="02000000000000000000" pitchFamily="2" charset="0"/>
                          <a:cs typeface="Roboto" panose="02000000000000000000" pitchFamily="2" charset="0"/>
                        </a:rPr>
                        <a:t>ό</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τα</a:t>
                      </a:r>
                      <a:r>
                        <a:rPr sz="1600" b="1" dirty="0">
                          <a:latin typeface="Roboto" panose="02000000000000000000" pitchFamily="2" charset="0"/>
                          <a:ea typeface="Roboto" panose="02000000000000000000" pitchFamily="2" charset="0"/>
                          <a:cs typeface="Roboto" panose="02000000000000000000" pitchFamily="2" charset="0"/>
                        </a:rPr>
                        <a:t>ς</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203835" marB="0">
                    <a:lnT w="12700">
                      <a:solidFill>
                        <a:srgbClr val="FFFFFF"/>
                      </a:solidFill>
                      <a:prstDash val="solid"/>
                    </a:lnT>
                    <a:lnB w="38100">
                      <a:solidFill>
                        <a:srgbClr val="FFFFFF"/>
                      </a:solidFill>
                      <a:prstDash val="solid"/>
                    </a:lnB>
                    <a:solidFill>
                      <a:srgbClr val="BC8FDD"/>
                    </a:solidFill>
                  </a:tcPr>
                </a:tc>
                <a:tc>
                  <a:txBody>
                    <a:bodyPr/>
                    <a:lstStyle/>
                    <a:p>
                      <a:pPr marR="158750" algn="ctr">
                        <a:lnSpc>
                          <a:spcPct val="100000"/>
                        </a:lnSpc>
                        <a:spcBef>
                          <a:spcPts val="385"/>
                        </a:spcBef>
                      </a:pPr>
                      <a:r>
                        <a:rPr sz="1600" b="1" dirty="0">
                          <a:latin typeface="Roboto" panose="02000000000000000000" pitchFamily="2" charset="0"/>
                          <a:ea typeface="Roboto" panose="02000000000000000000" pitchFamily="2" charset="0"/>
                          <a:cs typeface="Roboto" panose="02000000000000000000" pitchFamily="2" charset="0"/>
                        </a:rPr>
                        <a:t>Ποσό</a:t>
                      </a:r>
                      <a:r>
                        <a:rPr sz="1600" b="1" spc="-14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Επι</a:t>
                      </a:r>
                      <a:r>
                        <a:rPr sz="1600" b="1" spc="-10" dirty="0">
                          <a:latin typeface="Roboto" panose="02000000000000000000" pitchFamily="2" charset="0"/>
                          <a:ea typeface="Roboto" panose="02000000000000000000" pitchFamily="2" charset="0"/>
                          <a:cs typeface="Roboto" panose="02000000000000000000" pitchFamily="2" charset="0"/>
                        </a:rPr>
                        <a:t>χορ</a:t>
                      </a:r>
                      <a:r>
                        <a:rPr sz="1600" b="1" spc="-20" dirty="0">
                          <a:latin typeface="Roboto" panose="02000000000000000000" pitchFamily="2" charset="0"/>
                          <a:ea typeface="Roboto" panose="02000000000000000000" pitchFamily="2" charset="0"/>
                          <a:cs typeface="Roboto" panose="02000000000000000000" pitchFamily="2" charset="0"/>
                        </a:rPr>
                        <a:t>ή</a:t>
                      </a:r>
                      <a:r>
                        <a:rPr sz="1600" b="1" spc="-15" dirty="0">
                          <a:latin typeface="Roboto" panose="02000000000000000000" pitchFamily="2" charset="0"/>
                          <a:ea typeface="Roboto" panose="02000000000000000000" pitchFamily="2" charset="0"/>
                          <a:cs typeface="Roboto" panose="02000000000000000000" pitchFamily="2" charset="0"/>
                        </a:rPr>
                        <a:t>γ</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σ</a:t>
                      </a:r>
                      <a:r>
                        <a:rPr sz="1600" b="1" spc="-35"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ς</a:t>
                      </a:r>
                      <a:r>
                        <a:rPr sz="1600" b="1" spc="-45"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ανά</a:t>
                      </a:r>
                      <a:r>
                        <a:rPr sz="1600" b="1" spc="-60"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σ</a:t>
                      </a:r>
                      <a:r>
                        <a:rPr sz="1600" b="1" spc="-5" dirty="0">
                          <a:latin typeface="Roboto" panose="02000000000000000000" pitchFamily="2" charset="0"/>
                          <a:ea typeface="Roboto" panose="02000000000000000000" pitchFamily="2" charset="0"/>
                          <a:cs typeface="Roboto" panose="02000000000000000000" pitchFamily="2" charset="0"/>
                        </a:rPr>
                        <a:t>υ</a:t>
                      </a:r>
                      <a:r>
                        <a:rPr sz="1600" b="1" spc="5" dirty="0">
                          <a:latin typeface="Roboto" panose="02000000000000000000" pitchFamily="2" charset="0"/>
                          <a:ea typeface="Roboto" panose="02000000000000000000" pitchFamily="2" charset="0"/>
                          <a:cs typeface="Roboto" panose="02000000000000000000" pitchFamily="2" charset="0"/>
                        </a:rPr>
                        <a:t>μμ</a:t>
                      </a:r>
                      <a:r>
                        <a:rPr sz="1600" b="1" spc="-10" dirty="0">
                          <a:latin typeface="Roboto" panose="02000000000000000000" pitchFamily="2" charset="0"/>
                          <a:ea typeface="Roboto" panose="02000000000000000000" pitchFamily="2" charset="0"/>
                          <a:cs typeface="Roboto" panose="02000000000000000000" pitchFamily="2" charset="0"/>
                        </a:rPr>
                        <a:t>ε</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έχο</a:t>
                      </a:r>
                      <a:r>
                        <a:rPr sz="1600" b="1" spc="-5" dirty="0">
                          <a:latin typeface="Roboto" panose="02000000000000000000" pitchFamily="2" charset="0"/>
                          <a:ea typeface="Roboto" panose="02000000000000000000" pitchFamily="2" charset="0"/>
                          <a:cs typeface="Roboto" panose="02000000000000000000" pitchFamily="2" charset="0"/>
                        </a:rPr>
                        <a:t>ντα</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48895" marB="0">
                    <a:lnT w="12700">
                      <a:solidFill>
                        <a:srgbClr val="FFFFFF"/>
                      </a:solidFill>
                      <a:prstDash val="solid"/>
                    </a:lnT>
                    <a:lnB w="38100">
                      <a:solidFill>
                        <a:srgbClr val="FFFFFF"/>
                      </a:solidFill>
                      <a:prstDash val="solid"/>
                    </a:lnB>
                    <a:solidFill>
                      <a:srgbClr val="BC8FDD"/>
                    </a:solidFill>
                  </a:tcPr>
                </a:tc>
                <a:extLst>
                  <a:ext uri="{0D108BD9-81ED-4DB2-BD59-A6C34878D82A}">
                    <a16:rowId xmlns:a16="http://schemas.microsoft.com/office/drawing/2014/main" val="3480641891"/>
                  </a:ext>
                </a:extLst>
              </a:tr>
              <a:tr h="1617442">
                <a:tc>
                  <a:txBody>
                    <a:bodyPr/>
                    <a:lstStyle/>
                    <a:p>
                      <a:pPr marL="0" marR="15875" indent="0" algn="ctr" defTabSz="914400" rtl="0" eaLnBrk="1" latinLnBrk="0" hangingPunct="1">
                        <a:lnSpc>
                          <a:spcPct val="100000"/>
                        </a:lnSpc>
                        <a:spcBef>
                          <a:spcPts val="1605"/>
                        </a:spcBef>
                        <a:buFont typeface="Wingdings" panose="05000000000000000000" pitchFamily="2" charset="2"/>
                        <a:buNone/>
                      </a:pP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Εισερχόμενες και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Εξερχόμενες</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κινητικότητες</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στα πλαίσια της ΚΑ171</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φοιτητών/απ</a:t>
                      </a:r>
                      <a:r>
                        <a:rPr sz="1500" b="1" i="1" kern="1200" dirty="0" err="1">
                          <a:solidFill>
                            <a:schemeClr val="tx1"/>
                          </a:solidFill>
                          <a:latin typeface="Roboto" panose="02000000000000000000" pitchFamily="2" charset="0"/>
                          <a:ea typeface="Roboto" panose="02000000000000000000" pitchFamily="2" charset="0"/>
                          <a:cs typeface="Roboto" panose="02000000000000000000" pitchFamily="2" charset="0"/>
                        </a:rPr>
                        <a:t>οφοίτων</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 και π</a:t>
                      </a:r>
                      <a:r>
                        <a:rPr sz="1500" b="1" i="1" kern="1200" dirty="0" err="1">
                          <a:solidFill>
                            <a:schemeClr val="tx1"/>
                          </a:solidFill>
                          <a:latin typeface="Roboto" panose="02000000000000000000" pitchFamily="2" charset="0"/>
                          <a:ea typeface="Roboto" panose="02000000000000000000" pitchFamily="2" charset="0"/>
                          <a:cs typeface="Roboto" panose="02000000000000000000" pitchFamily="2" charset="0"/>
                        </a:rPr>
                        <a:t>ροσω</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πικού</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78435"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tc>
                  <a:txBody>
                    <a:bodyPr/>
                    <a:lstStyle/>
                    <a:p>
                      <a:pPr marL="0" marR="15875" algn="ctr" defTabSz="914400" rtl="0" eaLnBrk="1" latinLnBrk="0" hangingPunct="1">
                        <a:lnSpc>
                          <a:spcPct val="100000"/>
                        </a:lnSpc>
                        <a:spcBef>
                          <a:spcPts val="1605"/>
                        </a:spcBef>
                      </a:pPr>
                      <a:r>
                        <a:rPr lang="el-G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5</a:t>
                      </a:r>
                      <a:r>
                        <a:rP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00 €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προαιρετικά, μέρος αυτού του ποσού μπορεί να διαμοιραστεί μεταξύ του ιδρύματος αποστολής και του οργανισμού υποδοχής</a:t>
                      </a:r>
                      <a:r>
                        <a:rPr lang="en-GB"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Διμερής Συμφωνία</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0"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extLst>
                  <a:ext uri="{0D108BD9-81ED-4DB2-BD59-A6C34878D82A}">
                    <a16:rowId xmlns:a16="http://schemas.microsoft.com/office/drawing/2014/main" val="3950491133"/>
                  </a:ext>
                </a:extLst>
              </a:tr>
            </a:tbl>
          </a:graphicData>
        </a:graphic>
      </p:graphicFrame>
      <p:sp>
        <p:nvSpPr>
          <p:cNvPr id="12" name="Rectangle: Rounded Corners 11">
            <a:extLst>
              <a:ext uri="{FF2B5EF4-FFF2-40B4-BE49-F238E27FC236}">
                <a16:creationId xmlns:a16="http://schemas.microsoft.com/office/drawing/2014/main" id="{DD4B00C1-19BB-97A6-5A13-D49EC5FCEAE8}"/>
              </a:ext>
            </a:extLst>
          </p:cNvPr>
          <p:cNvSpPr/>
          <p:nvPr/>
        </p:nvSpPr>
        <p:spPr>
          <a:xfrm>
            <a:off x="4882892" y="3696442"/>
            <a:ext cx="6192862" cy="6520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Οι συνοδοί δε δικαιούνται οργανωτικά έξοδα</a:t>
            </a:r>
          </a:p>
          <a:p>
            <a:pPr algn="ct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Οι </a:t>
            </a:r>
            <a:r>
              <a:rPr lang="en-GB" sz="1500" b="1" dirty="0">
                <a:solidFill>
                  <a:schemeClr val="tx1"/>
                </a:solidFill>
                <a:latin typeface="Roboto" panose="02000000000000000000" pitchFamily="2" charset="0"/>
                <a:ea typeface="Roboto" panose="02000000000000000000" pitchFamily="2" charset="0"/>
                <a:cs typeface="Roboto" panose="02000000000000000000" pitchFamily="2" charset="0"/>
              </a:rPr>
              <a:t>zero</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GB" sz="1500" b="1" dirty="0">
                <a:solidFill>
                  <a:schemeClr val="tx1"/>
                </a:solidFill>
                <a:latin typeface="Roboto" panose="02000000000000000000" pitchFamily="2" charset="0"/>
                <a:ea typeface="Roboto" panose="02000000000000000000" pitchFamily="2" charset="0"/>
                <a:cs typeface="Roboto" panose="02000000000000000000" pitchFamily="2" charset="0"/>
              </a:rPr>
              <a:t>grant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συμμετέχοντες δικαιούνται οργανωτικά έξοδα</a:t>
            </a:r>
            <a:endParaRPr lang="en-GB" sz="15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A65D5591-CB0B-E8A9-4350-6829050D21B3}"/>
              </a:ext>
            </a:extLst>
          </p:cNvPr>
          <p:cNvSpPr/>
          <p:nvPr/>
        </p:nvSpPr>
        <p:spPr>
          <a:xfrm>
            <a:off x="4865084" y="4348480"/>
            <a:ext cx="6210670" cy="157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στην τελική έκθεση δηλωθεί αριθμός κινητικοτήτων μικρότερος κατά 10% ή λιγότερο από τον εγκεκριμένο (όπως παρουσιάζεται στο Παράρτημα 1 της Συμφωνίας), η επιχορήγηση για την κατηγορία αυτή εξόδων δεν μειώνεται. </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ο τελικός αριθμός κινητικοτήτων είναι μεγαλύτερος από αυτόν του Παραρτήματος, η επιχορήγηση παραμένει στα αρχικά επίπεδα</a:t>
            </a:r>
            <a:endParaRPr lang="en-GB"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40631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A7B-E3EF-4629-E201-D38883DB6DA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D78D7177-7403-94D7-D9D5-3295D96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 y="0"/>
            <a:ext cx="12192000" cy="6858000"/>
          </a:xfrm>
          <a:prstGeom prst="rect">
            <a:avLst/>
          </a:prstGeom>
        </p:spPr>
      </p:pic>
      <p:sp>
        <p:nvSpPr>
          <p:cNvPr id="6" name="Title 1">
            <a:extLst>
              <a:ext uri="{FF2B5EF4-FFF2-40B4-BE49-F238E27FC236}">
                <a16:creationId xmlns:a16="http://schemas.microsoft.com/office/drawing/2014/main" id="{2DB9FC6E-258A-209A-86F4-4093EB06F58A}"/>
              </a:ext>
            </a:extLst>
          </p:cNvPr>
          <p:cNvSpPr>
            <a:spLocks noGrp="1"/>
          </p:cNvSpPr>
          <p:nvPr>
            <p:ph type="title"/>
          </p:nvPr>
        </p:nvSpPr>
        <p:spPr>
          <a:xfrm>
            <a:off x="365761" y="2870808"/>
            <a:ext cx="319416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Μικρής Διάρκειας</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68E8F191-6505-939F-26BF-A24767E649F2}"/>
              </a:ext>
            </a:extLst>
          </p:cNvPr>
          <p:cNvSpPr/>
          <p:nvPr/>
        </p:nvSpPr>
        <p:spPr>
          <a:xfrm>
            <a:off x="3514207" y="524877"/>
            <a:ext cx="45719" cy="5171835"/>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8" name="object 7">
            <a:extLst>
              <a:ext uri="{FF2B5EF4-FFF2-40B4-BE49-F238E27FC236}">
                <a16:creationId xmlns:a16="http://schemas.microsoft.com/office/drawing/2014/main" id="{1B20DBE4-1B89-834B-D32F-543F3C665689}"/>
              </a:ext>
            </a:extLst>
          </p:cNvPr>
          <p:cNvSpPr txBox="1"/>
          <p:nvPr/>
        </p:nvSpPr>
        <p:spPr>
          <a:xfrm>
            <a:off x="4233145" y="5817976"/>
            <a:ext cx="5401310" cy="227626"/>
          </a:xfrm>
          <a:prstGeom prst="rect">
            <a:avLst/>
          </a:prstGeom>
        </p:spPr>
        <p:txBody>
          <a:bodyPr vert="horz" wrap="square" lIns="0" tIns="12065" rIns="0" bIns="0" rtlCol="0">
            <a:spAutoFit/>
          </a:bodyPr>
          <a:lstStyle/>
          <a:p>
            <a:pPr marL="12700">
              <a:lnSpc>
                <a:spcPct val="100000"/>
              </a:lnSpc>
              <a:spcBef>
                <a:spcPts val="95"/>
              </a:spcBef>
            </a:pPr>
            <a:r>
              <a:rPr sz="1400" b="1" spc="-60" dirty="0">
                <a:solidFill>
                  <a:srgbClr val="FF0000"/>
                </a:solidFill>
                <a:latin typeface="Verdana"/>
                <a:cs typeface="Verdana"/>
              </a:rPr>
              <a:t>*</a:t>
            </a:r>
            <a:r>
              <a:rPr sz="1200" i="1" spc="-60" dirty="0" err="1">
                <a:solidFill>
                  <a:srgbClr val="FF0000"/>
                </a:solidFill>
                <a:latin typeface="Verdana"/>
                <a:cs typeface="Verdana"/>
              </a:rPr>
              <a:t>Δυν</a:t>
            </a:r>
            <a:r>
              <a:rPr sz="1200" i="1" spc="-60" dirty="0">
                <a:solidFill>
                  <a:srgbClr val="FF0000"/>
                </a:solidFill>
                <a:latin typeface="Verdana"/>
                <a:cs typeface="Verdana"/>
              </a:rPr>
              <a:t>ατότητα</a:t>
            </a:r>
            <a:r>
              <a:rPr sz="1200" i="1" spc="-125" dirty="0">
                <a:solidFill>
                  <a:srgbClr val="FF0000"/>
                </a:solidFill>
                <a:latin typeface="Verdana"/>
                <a:cs typeface="Verdana"/>
              </a:rPr>
              <a:t> </a:t>
            </a:r>
            <a:r>
              <a:rPr sz="1200" i="1" spc="-15" dirty="0">
                <a:solidFill>
                  <a:srgbClr val="FF0000"/>
                </a:solidFill>
                <a:latin typeface="Verdana"/>
                <a:cs typeface="Verdana"/>
              </a:rPr>
              <a:t>χρηματοδότησης</a:t>
            </a:r>
            <a:r>
              <a:rPr lang="el-GR" sz="1200" i="1" spc="350" dirty="0">
                <a:solidFill>
                  <a:srgbClr val="FF0000"/>
                </a:solidFill>
                <a:latin typeface="Verdana"/>
                <a:cs typeface="Verdana"/>
              </a:rPr>
              <a:t> </a:t>
            </a:r>
            <a:r>
              <a:rPr sz="1200" i="1" dirty="0" err="1">
                <a:solidFill>
                  <a:srgbClr val="FF0000"/>
                </a:solidFill>
                <a:latin typeface="Verdana"/>
                <a:cs typeface="Verdana"/>
              </a:rPr>
              <a:t>δι</a:t>
            </a:r>
            <a:r>
              <a:rPr sz="1200" i="1" dirty="0">
                <a:solidFill>
                  <a:srgbClr val="FF0000"/>
                </a:solidFill>
                <a:latin typeface="Verdana"/>
                <a:cs typeface="Verdana"/>
              </a:rPr>
              <a:t>αβίωσης</a:t>
            </a:r>
            <a:r>
              <a:rPr sz="1200" i="1" spc="-125" dirty="0">
                <a:solidFill>
                  <a:srgbClr val="FF0000"/>
                </a:solidFill>
                <a:latin typeface="Verdana"/>
                <a:cs typeface="Verdana"/>
              </a:rPr>
              <a:t> </a:t>
            </a:r>
            <a:r>
              <a:rPr sz="1200" i="1" spc="-30" dirty="0">
                <a:solidFill>
                  <a:srgbClr val="FF0000"/>
                </a:solidFill>
                <a:latin typeface="Verdana"/>
                <a:cs typeface="Verdana"/>
              </a:rPr>
              <a:t>για</a:t>
            </a:r>
            <a:r>
              <a:rPr sz="1200" i="1" spc="-140" dirty="0">
                <a:solidFill>
                  <a:srgbClr val="FF0000"/>
                </a:solidFill>
                <a:latin typeface="Verdana"/>
                <a:cs typeface="Verdana"/>
              </a:rPr>
              <a:t> </a:t>
            </a:r>
            <a:r>
              <a:rPr sz="1200" i="1" spc="-135" dirty="0">
                <a:solidFill>
                  <a:srgbClr val="FF0000"/>
                </a:solidFill>
                <a:latin typeface="Verdana"/>
                <a:cs typeface="Verdana"/>
              </a:rPr>
              <a:t>2</a:t>
            </a:r>
            <a:r>
              <a:rPr sz="1200" i="1" spc="-120" dirty="0">
                <a:solidFill>
                  <a:srgbClr val="FF0000"/>
                </a:solidFill>
                <a:latin typeface="Verdana"/>
                <a:cs typeface="Verdana"/>
              </a:rPr>
              <a:t> </a:t>
            </a:r>
            <a:r>
              <a:rPr sz="1200" i="1" spc="-50" dirty="0">
                <a:solidFill>
                  <a:srgbClr val="FF0000"/>
                </a:solidFill>
                <a:latin typeface="Verdana"/>
                <a:cs typeface="Verdana"/>
              </a:rPr>
              <a:t>επιπλέον</a:t>
            </a:r>
            <a:r>
              <a:rPr sz="1200" i="1" spc="-100" dirty="0">
                <a:solidFill>
                  <a:srgbClr val="FF0000"/>
                </a:solidFill>
                <a:latin typeface="Verdana"/>
                <a:cs typeface="Verdana"/>
              </a:rPr>
              <a:t> </a:t>
            </a:r>
            <a:r>
              <a:rPr sz="1200" i="1" spc="-35" dirty="0">
                <a:solidFill>
                  <a:srgbClr val="FF0000"/>
                </a:solidFill>
                <a:latin typeface="Verdana"/>
                <a:cs typeface="Verdana"/>
              </a:rPr>
              <a:t>ημέρες</a:t>
            </a:r>
            <a:r>
              <a:rPr sz="1200" i="1" spc="-90" dirty="0">
                <a:solidFill>
                  <a:srgbClr val="FF0000"/>
                </a:solidFill>
                <a:latin typeface="Verdana"/>
                <a:cs typeface="Verdana"/>
              </a:rPr>
              <a:t> </a:t>
            </a:r>
            <a:r>
              <a:rPr sz="1200" i="1" spc="-55" dirty="0">
                <a:solidFill>
                  <a:srgbClr val="FF0000"/>
                </a:solidFill>
                <a:latin typeface="Verdana"/>
                <a:cs typeface="Verdana"/>
              </a:rPr>
              <a:t>ταξιδίου</a:t>
            </a:r>
            <a:endParaRPr sz="1200" i="1" dirty="0">
              <a:solidFill>
                <a:srgbClr val="FF0000"/>
              </a:solidFill>
              <a:latin typeface="Verdana"/>
              <a:cs typeface="Verdana"/>
            </a:endParaRPr>
          </a:p>
        </p:txBody>
      </p:sp>
      <p:graphicFrame>
        <p:nvGraphicFramePr>
          <p:cNvPr id="2" name="object 13">
            <a:extLst>
              <a:ext uri="{FF2B5EF4-FFF2-40B4-BE49-F238E27FC236}">
                <a16:creationId xmlns:a16="http://schemas.microsoft.com/office/drawing/2014/main" id="{F1F72BFC-AEEC-5EC9-7DB1-6A18E7CD13E5}"/>
              </a:ext>
            </a:extLst>
          </p:cNvPr>
          <p:cNvGraphicFramePr>
            <a:graphicFrameLocks noGrp="1"/>
          </p:cNvGraphicFramePr>
          <p:nvPr>
            <p:extLst>
              <p:ext uri="{D42A27DB-BD31-4B8C-83A1-F6EECF244321}">
                <p14:modId xmlns:p14="http://schemas.microsoft.com/office/powerpoint/2010/main" val="620215843"/>
              </p:ext>
            </p:extLst>
          </p:nvPr>
        </p:nvGraphicFramePr>
        <p:xfrm>
          <a:off x="3865418" y="514486"/>
          <a:ext cx="6608616" cy="517183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193406">
                  <a:extLst>
                    <a:ext uri="{9D8B030D-6E8A-4147-A177-3AD203B41FA5}">
                      <a16:colId xmlns:a16="http://schemas.microsoft.com/office/drawing/2014/main" val="20000"/>
                    </a:ext>
                  </a:extLst>
                </a:gridCol>
                <a:gridCol w="2000412">
                  <a:extLst>
                    <a:ext uri="{9D8B030D-6E8A-4147-A177-3AD203B41FA5}">
                      <a16:colId xmlns:a16="http://schemas.microsoft.com/office/drawing/2014/main" val="2052262991"/>
                    </a:ext>
                  </a:extLst>
                </a:gridCol>
                <a:gridCol w="2414798">
                  <a:extLst>
                    <a:ext uri="{9D8B030D-6E8A-4147-A177-3AD203B41FA5}">
                      <a16:colId xmlns:a16="http://schemas.microsoft.com/office/drawing/2014/main" val="3347098899"/>
                    </a:ext>
                  </a:extLst>
                </a:gridCol>
              </a:tblGrid>
              <a:tr h="335462">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Φοιτητές</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/τριες /Νέοι Απόφοιτοι/τες όλων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770541">
                <a:tc>
                  <a:txBody>
                    <a:bodyPr/>
                    <a:lstStyle/>
                    <a:p>
                      <a:pPr marL="379095" algn="l" defTabSz="914400" rtl="0" eaLnBrk="1" latinLnBrk="0" hangingPunct="1">
                        <a:lnSpc>
                          <a:spcPct val="100000"/>
                        </a:lnSpc>
                        <a:spcBef>
                          <a:spcPts val="785"/>
                        </a:spcBef>
                      </a:pP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Δραστηριότητα</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Διάρκεια Φυσικής Κινητικότητας</a:t>
                      </a:r>
                      <a:r>
                        <a:rPr lang="el-GR" sz="16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600" dirty="0">
                        <a:solidFill>
                          <a:srgbClr val="FF0000"/>
                        </a:solidFill>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 ανεξαρτήτως χώρας προορισμού</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318459">
                <a:tc rowSpan="2">
                  <a:txBody>
                    <a:bodyPr/>
                    <a:lstStyle/>
                    <a:p>
                      <a:pPr marL="92075">
                        <a:lnSpc>
                          <a:spcPct val="100000"/>
                        </a:lnSpc>
                        <a:spcBef>
                          <a:spcPts val="785"/>
                        </a:spcBef>
                      </a:pPr>
                      <a:r>
                        <a:rPr sz="1600" spc="-10" dirty="0" err="1">
                          <a:latin typeface="Roboto" panose="02000000000000000000" pitchFamily="2" charset="0"/>
                          <a:ea typeface="Roboto" panose="02000000000000000000" pitchFamily="2" charset="0"/>
                          <a:cs typeface="Roboto" panose="02000000000000000000" pitchFamily="2" charset="0"/>
                        </a:rPr>
                        <a:t>Συμμετοχή</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γι</a:t>
                      </a:r>
                      <a:r>
                        <a:rPr sz="1600" spc="-5" dirty="0">
                          <a:latin typeface="Roboto" panose="02000000000000000000" pitchFamily="2" charset="0"/>
                          <a:ea typeface="Roboto" panose="02000000000000000000" pitchFamily="2" charset="0"/>
                          <a:cs typeface="Roboto" panose="02000000000000000000" pitchFamily="2" charset="0"/>
                        </a:rPr>
                        <a:t>α</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Σπουδές</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Πρ</a:t>
                      </a:r>
                      <a:r>
                        <a:rPr sz="1600" spc="-5" dirty="0">
                          <a:latin typeface="Roboto" panose="02000000000000000000" pitchFamily="2" charset="0"/>
                          <a:ea typeface="Roboto" panose="02000000000000000000" pitchFamily="2" charset="0"/>
                          <a:cs typeface="Roboto" panose="02000000000000000000" pitchFamily="2" charset="0"/>
                        </a:rPr>
                        <a:t>ακτική </a:t>
                      </a:r>
                      <a:r>
                        <a:rPr sz="1600" spc="-4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Άσκηση</a:t>
                      </a:r>
                      <a:r>
                        <a:rPr sz="1600" spc="30" dirty="0">
                          <a:latin typeface="Roboto" panose="02000000000000000000" pitchFamily="2" charset="0"/>
                          <a:ea typeface="Roboto" panose="02000000000000000000" pitchFamily="2" charset="0"/>
                          <a:cs typeface="Roboto" panose="02000000000000000000" pitchFamily="2" charset="0"/>
                        </a:rPr>
                        <a:t> </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14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1" dirty="0">
                          <a:latin typeface="Roboto" panose="02000000000000000000" pitchFamily="2" charset="0"/>
                          <a:ea typeface="Roboto" panose="02000000000000000000" pitchFamily="2" charset="0"/>
                          <a:cs typeface="Roboto" panose="02000000000000000000" pitchFamily="2" charset="0"/>
                        </a:rPr>
                        <a:t>79€</a:t>
                      </a:r>
                      <a:endParaRPr sz="16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678123">
                <a:tc vMerge="1">
                  <a:txBody>
                    <a:bodyPr/>
                    <a:lstStyle/>
                    <a:p>
                      <a:endParaRPr dirty="0"/>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600" b="1" dirty="0">
                          <a:latin typeface="Roboto" panose="02000000000000000000" pitchFamily="2" charset="0"/>
                          <a:ea typeface="Roboto" panose="02000000000000000000" pitchFamily="2" charset="0"/>
                          <a:cs typeface="Roboto" panose="02000000000000000000" pitchFamily="2" charset="0"/>
                        </a:rPr>
                        <a:t>56€</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545088">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1.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amounts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“fewer opportunities”</a:t>
                      </a: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w="3175" cap="flat" cmpd="sng" algn="ctr">
                      <a:solidFill>
                        <a:schemeClr val="bg2">
                          <a:lumMod val="75000"/>
                        </a:schemeClr>
                      </a:solid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tcPr>
                </a:tc>
                <a:tc hMerge="1">
                  <a:txBody>
                    <a:bodyPr/>
                    <a:lstStyle/>
                    <a:p>
                      <a:pPr marL="384810" marR="448945" algn="ctr">
                        <a:lnSpc>
                          <a:spcPct val="121500"/>
                        </a:lnSpc>
                      </a:pP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816021"/>
                  </a:ext>
                </a:extLst>
              </a:tr>
              <a:tr h="378860">
                <a:tc rowSpan="2">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Σπουδές</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n-US"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Πρακτική </a:t>
                      </a:r>
                      <a:r>
                        <a:rPr lang="el-GR" sz="1600" spc="-44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Άσκηση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lang="el-G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5</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1</a:t>
                      </a:r>
                      <a:r>
                        <a:rPr lang="el-GR" sz="1600" b="0" spc="-5" dirty="0">
                          <a:latin typeface="Roboto" panose="02000000000000000000" pitchFamily="2" charset="0"/>
                          <a:ea typeface="Roboto" panose="02000000000000000000" pitchFamily="2" charset="0"/>
                          <a:cs typeface="Roboto" panose="02000000000000000000" pitchFamily="2" charset="0"/>
                        </a:rPr>
                        <a:t>4</a:t>
                      </a:r>
                      <a:r>
                        <a:rPr sz="1600" b="0" spc="-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η</a:t>
                      </a:r>
                      <a:r>
                        <a:rPr sz="1600" b="0" spc="-10" dirty="0">
                          <a:latin typeface="Roboto" panose="02000000000000000000" pitchFamily="2" charset="0"/>
                          <a:ea typeface="Roboto" panose="02000000000000000000" pitchFamily="2" charset="0"/>
                          <a:cs typeface="Roboto" panose="02000000000000000000" pitchFamily="2" charset="0"/>
                        </a:rPr>
                        <a:t>μ</a:t>
                      </a:r>
                      <a:r>
                        <a:rPr lang="el-GR" sz="1600" b="0" spc="-10" dirty="0" err="1">
                          <a:latin typeface="Roboto" panose="02000000000000000000" pitchFamily="2" charset="0"/>
                          <a:ea typeface="Roboto" panose="02000000000000000000" pitchFamily="2" charset="0"/>
                          <a:cs typeface="Roboto" panose="02000000000000000000" pitchFamily="2" charset="0"/>
                        </a:rPr>
                        <a:t>έρ</a:t>
                      </a:r>
                      <a:r>
                        <a:rPr sz="1600" b="0" spc="-10" dirty="0" err="1">
                          <a:latin typeface="Roboto" panose="02000000000000000000" pitchFamily="2" charset="0"/>
                          <a:ea typeface="Roboto" panose="02000000000000000000" pitchFamily="2" charset="0"/>
                          <a:cs typeface="Roboto" panose="02000000000000000000" pitchFamily="2" charset="0"/>
                        </a:rPr>
                        <a:t>ες</a:t>
                      </a:r>
                      <a:endParaRP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100€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844352">
                <a:tc vMerge="1">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endParaRPr lang="el-GR" sz="17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150€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69930765"/>
                  </a:ext>
                </a:extLst>
              </a:tr>
              <a:tr h="545088">
                <a:tc gridSpan="3">
                  <a:txBody>
                    <a:bodyPr/>
                    <a:lstStyle/>
                    <a:p>
                      <a:pPr marL="92075"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μικρής διάρκειας </a:t>
                      </a:r>
                      <a:endPar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pPr marL="112395" algn="ctr">
                        <a:lnSpc>
                          <a:spcPct val="100000"/>
                        </a:lnSpc>
                        <a:spcBef>
                          <a:spcPts val="785"/>
                        </a:spcBef>
                      </a:pP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tc hMerge="1">
                  <a:txBody>
                    <a:bodyPr/>
                    <a:lstStyle/>
                    <a:p>
                      <a:pPr algn="ct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extLst>
                  <a:ext uri="{0D108BD9-81ED-4DB2-BD59-A6C34878D82A}">
                    <a16:rowId xmlns:a16="http://schemas.microsoft.com/office/drawing/2014/main" val="2044371108"/>
                  </a:ext>
                </a:extLst>
              </a:tr>
              <a:tr h="434553">
                <a:tc gridSpan="3">
                  <a:txBody>
                    <a:bodyPr/>
                    <a:lstStyle/>
                    <a:p>
                      <a:pPr marL="92075" marR="328295" algn="ctr">
                        <a:lnSpc>
                          <a:spcPct val="100000"/>
                        </a:lnSpc>
                        <a:spcBef>
                          <a:spcPts val="790"/>
                        </a:spcBef>
                      </a:pPr>
                      <a:r>
                        <a:rPr lang="el-GR" sz="1600" spc="-10" dirty="0">
                          <a:solidFill>
                            <a:srgbClr val="FF0000"/>
                          </a:solidFill>
                          <a:latin typeface="Roboto" panose="02000000000000000000" pitchFamily="2" charset="0"/>
                          <a:ea typeface="Roboto" panose="02000000000000000000" pitchFamily="2" charset="0"/>
                          <a:cs typeface="Roboto" panose="02000000000000000000" pitchFamily="2" charset="0"/>
                        </a:rPr>
                        <a:t>Δεν ισχύει</a:t>
                      </a:r>
                      <a:endParaRPr sz="16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100330"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lang="en-US"/>
                    </a:p>
                  </a:txBody>
                  <a:tcPr>
                    <a:lnT w="3175"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3756581562"/>
                  </a:ext>
                </a:extLst>
              </a:tr>
            </a:tbl>
          </a:graphicData>
        </a:graphic>
      </p:graphicFrame>
    </p:spTree>
    <p:extLst>
      <p:ext uri="{BB962C8B-B14F-4D97-AF65-F5344CB8AC3E}">
        <p14:creationId xmlns:p14="http://schemas.microsoft.com/office/powerpoint/2010/main" val="156862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E6A7-79BF-21FF-0AA4-8B11A383D66D}"/>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52FA8594-9507-8561-4E1B-14675E1E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2FAC7A4-60DD-3253-C822-CB6517E703FB}"/>
              </a:ext>
            </a:extLst>
          </p:cNvPr>
          <p:cNvSpPr>
            <a:spLocks noGrp="1"/>
          </p:cNvSpPr>
          <p:nvPr>
            <p:ph type="title"/>
          </p:nvPr>
        </p:nvSpPr>
        <p:spPr>
          <a:xfrm>
            <a:off x="205745" y="2850026"/>
            <a:ext cx="3246122" cy="736958"/>
          </a:xfrm>
        </p:spPr>
        <p:txBody>
          <a:bodyPr>
            <a:noAutofit/>
          </a:bodyPr>
          <a:lstStyle/>
          <a:p>
            <a:pPr algn="ctr"/>
            <a:r>
              <a:rPr lang="el-GR" sz="2400" b="1" dirty="0">
                <a:latin typeface="Roboto" panose="02000000000000000000" pitchFamily="2" charset="0"/>
                <a:ea typeface="Roboto" panose="02000000000000000000" pitchFamily="2" charset="0"/>
              </a:rPr>
              <a:t>Ατομική υποστήριξη (</a:t>
            </a:r>
            <a:r>
              <a:rPr lang="en-US" sz="2400" b="1" dirty="0">
                <a:latin typeface="Roboto" panose="02000000000000000000" pitchFamily="2" charset="0"/>
                <a:ea typeface="Roboto" panose="02000000000000000000" pitchFamily="2" charset="0"/>
              </a:rPr>
              <a:t>Individual Support)</a:t>
            </a:r>
            <a:br>
              <a:rPr lang="el-GR"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Κινητικότητες Μεγάλης Διάρκειας (1/2)</a:t>
            </a:r>
            <a:endParaRPr lang="en-US" sz="24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2DDC7A57-CF24-C423-217D-013169C645F9}"/>
              </a:ext>
            </a:extLst>
          </p:cNvPr>
          <p:cNvSpPr/>
          <p:nvPr/>
        </p:nvSpPr>
        <p:spPr>
          <a:xfrm flipH="1">
            <a:off x="3406148" y="820365"/>
            <a:ext cx="45719" cy="4971111"/>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B4C35BF7-0951-014F-C107-0A5B499AEBCC}"/>
              </a:ext>
            </a:extLst>
          </p:cNvPr>
          <p:cNvGraphicFramePr>
            <a:graphicFrameLocks noGrp="1"/>
          </p:cNvGraphicFramePr>
          <p:nvPr>
            <p:extLst>
              <p:ext uri="{D42A27DB-BD31-4B8C-83A1-F6EECF244321}">
                <p14:modId xmlns:p14="http://schemas.microsoft.com/office/powerpoint/2010/main" val="672230495"/>
              </p:ext>
            </p:extLst>
          </p:nvPr>
        </p:nvGraphicFramePr>
        <p:xfrm>
          <a:off x="4017644" y="1746119"/>
          <a:ext cx="7474701" cy="350342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003752">
                  <a:extLst>
                    <a:ext uri="{9D8B030D-6E8A-4147-A177-3AD203B41FA5}">
                      <a16:colId xmlns:a16="http://schemas.microsoft.com/office/drawing/2014/main" val="20000"/>
                    </a:ext>
                  </a:extLst>
                </a:gridCol>
                <a:gridCol w="3281340">
                  <a:extLst>
                    <a:ext uri="{9D8B030D-6E8A-4147-A177-3AD203B41FA5}">
                      <a16:colId xmlns:a16="http://schemas.microsoft.com/office/drawing/2014/main" val="2052262991"/>
                    </a:ext>
                  </a:extLst>
                </a:gridCol>
                <a:gridCol w="1189609">
                  <a:extLst>
                    <a:ext uri="{9D8B030D-6E8A-4147-A177-3AD203B41FA5}">
                      <a16:colId xmlns:a16="http://schemas.microsoft.com/office/drawing/2014/main" val="3347098899"/>
                    </a:ext>
                  </a:extLst>
                </a:gridCol>
              </a:tblGrid>
              <a:tr h="645786">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Σπουδαστές/</a:t>
                      </a:r>
                      <a:r>
                        <a:rPr lang="el-G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στριες</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/Νέοι Απόφοιτοι/</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τες</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όλων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617496">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124449">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endParaRPr lang="el-GR" sz="15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C2EC"/>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-12 (Εξερχόμενες κινητικότητες)</a:t>
                      </a:r>
                    </a:p>
                  </a:txBody>
                  <a:tcPr marL="0" marR="0" marT="99695" marB="0" anchor="ctr">
                    <a:lnL w="12700" cap="flat" cmpd="sng" algn="ctr">
                      <a:solidFill>
                        <a:schemeClr val="tx1"/>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7</a:t>
                      </a:r>
                      <a:r>
                        <a:rPr lang="el-GR" sz="1500" b="1" dirty="0">
                          <a:latin typeface="Roboto" panose="02000000000000000000" pitchFamily="2" charset="0"/>
                          <a:ea typeface="Roboto" panose="02000000000000000000" pitchFamily="2" charset="0"/>
                          <a:cs typeface="Roboto" panose="02000000000000000000" pitchFamily="2" charset="0"/>
                        </a:rPr>
                        <a:t>00€</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914459697"/>
                  </a:ext>
                </a:extLst>
              </a:tr>
              <a:tr h="1095374">
                <a:tc>
                  <a:txBody>
                    <a:bodyPr/>
                    <a:lstStyle/>
                    <a:p>
                      <a:pPr marL="92075" algn="ctr">
                        <a:lnSpc>
                          <a:spcPct val="100000"/>
                        </a:lnSpc>
                        <a:spcBef>
                          <a:spcPts val="785"/>
                        </a:spcBef>
                      </a:pP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από τις περιφέρειες 1-12</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endParaRPr lang="el-GR" sz="15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C2EC"/>
                    </a:solidFill>
                  </a:tcPr>
                </a:tc>
                <a:tc>
                  <a:txBody>
                    <a:bodyPr/>
                    <a:lstStyle/>
                    <a:p>
                      <a:pPr algn="ctr"/>
                      <a:r>
                        <a:rPr lang="el-GR" sz="1500" dirty="0">
                          <a:latin typeface="Roboto" panose="02000000000000000000" pitchFamily="2" charset="0"/>
                          <a:ea typeface="Roboto" panose="02000000000000000000" pitchFamily="2" charset="0"/>
                          <a:cs typeface="Roboto" panose="02000000000000000000" pitchFamily="2" charset="0"/>
                        </a:rPr>
                        <a:t>Κύπρος</a:t>
                      </a:r>
                      <a:endParaRPr lang="en-US" sz="1500" dirty="0">
                        <a:latin typeface="Roboto" panose="02000000000000000000" pitchFamily="2" charset="0"/>
                        <a:ea typeface="Roboto" panose="02000000000000000000" pitchFamily="2" charset="0"/>
                        <a:cs typeface="Roboto" panose="02000000000000000000" pitchFamily="2" charset="0"/>
                      </a:endParaRPr>
                    </a:p>
                    <a:p>
                      <a:pPr algn="ctr"/>
                      <a:r>
                        <a:rPr lang="en-US" sz="1500" dirty="0">
                          <a:latin typeface="Roboto" panose="02000000000000000000" pitchFamily="2" charset="0"/>
                          <a:ea typeface="Roboto" panose="02000000000000000000" pitchFamily="2" charset="0"/>
                          <a:cs typeface="Roboto" panose="02000000000000000000" pitchFamily="2" charset="0"/>
                        </a:rPr>
                        <a:t>(</a:t>
                      </a:r>
                      <a:r>
                        <a:rPr lang="el-GR" sz="1500"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US"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kern="1200" dirty="0">
                          <a:solidFill>
                            <a:schemeClr val="tx1"/>
                          </a:solidFill>
                          <a:latin typeface="Roboto" panose="02000000000000000000" pitchFamily="2" charset="0"/>
                          <a:ea typeface="Roboto" panose="02000000000000000000" pitchFamily="2" charset="0"/>
                          <a:cs typeface="Roboto" panose="02000000000000000000" pitchFamily="2" charset="0"/>
                        </a:rPr>
                        <a:t>850</a:t>
                      </a:r>
                      <a:r>
                        <a:rPr lang="el-GR" sz="1500" b="1" dirty="0">
                          <a:latin typeface="Roboto" panose="02000000000000000000" pitchFamily="2" charset="0"/>
                          <a:ea typeface="Roboto" panose="02000000000000000000" pitchFamily="2" charset="0"/>
                          <a:cs typeface="Roboto" panose="02000000000000000000" pitchFamily="2" charset="0"/>
                        </a:rPr>
                        <a:t>€</a:t>
                      </a:r>
                      <a:endParaRPr lang="en-US" sz="15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4227496694"/>
                  </a:ext>
                </a:extLst>
              </a:tr>
            </a:tbl>
          </a:graphicData>
        </a:graphic>
      </p:graphicFrame>
    </p:spTree>
    <p:extLst>
      <p:ext uri="{BB962C8B-B14F-4D97-AF65-F5344CB8AC3E}">
        <p14:creationId xmlns:p14="http://schemas.microsoft.com/office/powerpoint/2010/main" val="104030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9725-0BA2-95EB-8556-1447D9DC2A37}"/>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F69F7E4-B163-8BEA-A935-8528E756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079BD23-FC09-3E15-D7FA-A8C86716FF5C}"/>
              </a:ext>
            </a:extLst>
          </p:cNvPr>
          <p:cNvSpPr>
            <a:spLocks noGrp="1"/>
          </p:cNvSpPr>
          <p:nvPr>
            <p:ph type="title"/>
          </p:nvPr>
        </p:nvSpPr>
        <p:spPr>
          <a:xfrm>
            <a:off x="365761" y="2870808"/>
            <a:ext cx="321321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(2/2)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8CC2F60-FEBA-B3BC-7B9A-A2654E9A5DA9}"/>
              </a:ext>
            </a:extLst>
          </p:cNvPr>
          <p:cNvSpPr/>
          <p:nvPr/>
        </p:nvSpPr>
        <p:spPr>
          <a:xfrm flipH="1">
            <a:off x="3659436"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C0EAAE06-9B17-D4CC-4939-83112850C422}"/>
              </a:ext>
            </a:extLst>
          </p:cNvPr>
          <p:cNvGraphicFramePr>
            <a:graphicFrameLocks noGrp="1"/>
          </p:cNvGraphicFramePr>
          <p:nvPr>
            <p:extLst>
              <p:ext uri="{D42A27DB-BD31-4B8C-83A1-F6EECF244321}">
                <p14:modId xmlns:p14="http://schemas.microsoft.com/office/powerpoint/2010/main" val="2046040622"/>
              </p:ext>
            </p:extLst>
          </p:nvPr>
        </p:nvGraphicFramePr>
        <p:xfrm>
          <a:off x="3944737" y="1005840"/>
          <a:ext cx="7881501" cy="455168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676704">
                  <a:extLst>
                    <a:ext uri="{9D8B030D-6E8A-4147-A177-3AD203B41FA5}">
                      <a16:colId xmlns:a16="http://schemas.microsoft.com/office/drawing/2014/main" val="20000"/>
                    </a:ext>
                  </a:extLst>
                </a:gridCol>
                <a:gridCol w="3669722">
                  <a:extLst>
                    <a:ext uri="{9D8B030D-6E8A-4147-A177-3AD203B41FA5}">
                      <a16:colId xmlns:a16="http://schemas.microsoft.com/office/drawing/2014/main" val="895172043"/>
                    </a:ext>
                  </a:extLst>
                </a:gridCol>
                <a:gridCol w="1535075">
                  <a:extLst>
                    <a:ext uri="{9D8B030D-6E8A-4147-A177-3AD203B41FA5}">
                      <a16:colId xmlns:a16="http://schemas.microsoft.com/office/drawing/2014/main" val="3347098899"/>
                    </a:ext>
                  </a:extLst>
                </a:gridCol>
              </a:tblGrid>
              <a:tr h="545854">
                <a:tc gridSpan="3">
                  <a:txBody>
                    <a:bodyPr/>
                    <a:lstStyle/>
                    <a:p>
                      <a:pPr marL="782320" marR="328295" lvl="0" indent="-342900" algn="ctr" defTabSz="914400" rtl="0" eaLnBrk="1" fontAlgn="auto" latinLnBrk="0" hangingPunct="1">
                        <a:lnSpc>
                          <a:spcPct val="100000"/>
                        </a:lnSpc>
                        <a:spcBef>
                          <a:spcPts val="790"/>
                        </a:spcBef>
                        <a:spcAft>
                          <a:spcPts val="0"/>
                        </a:spcAft>
                        <a:buClrTx/>
                        <a:buSzTx/>
                        <a:buFontTx/>
                        <a:buAutoNum type="arabicPeriod"/>
                        <a:tabLst/>
                        <a:defRPr/>
                      </a:pP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με Λιγότερες Ευκαιρίες</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617808">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519299">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r>
                        <a:rPr lang="en-US" sz="1500" spc="-10" dirty="0">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-12 </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r>
                        <a:rPr lang="en-US" sz="1500" spc="-10" dirty="0">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-12</a:t>
                      </a:r>
                    </a:p>
                    <a:p>
                      <a:pPr marL="379095" marR="0" lvl="0" indent="0" algn="ctr" defTabSz="914400" rtl="0" eaLnBrk="1" fontAlgn="auto" latinLnBrk="0" hangingPunct="1">
                        <a:lnSpc>
                          <a:spcPct val="100000"/>
                        </a:lnSpc>
                        <a:spcBef>
                          <a:spcPts val="785"/>
                        </a:spcBef>
                        <a:spcAft>
                          <a:spcPts val="0"/>
                        </a:spcAft>
                        <a:buClrTx/>
                        <a:buSzTx/>
                        <a:buFontTx/>
                        <a:buNone/>
                        <a:tabLst/>
                        <a:defRPr/>
                      </a:pP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εισερχόμενες/εξερχόμενες κινητικότητες)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250</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597844111"/>
                  </a:ext>
                </a:extLst>
              </a:tr>
              <a:tr h="696383">
                <a:tc gridSpan="3">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μεγάλης διάρκειας </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lnT w="3175" cap="flat" cmpd="sng" algn="ctr">
                      <a:solidFill>
                        <a:schemeClr val="bg2">
                          <a:lumMod val="75000"/>
                        </a:schemeClr>
                      </a:solidFill>
                      <a:prstDash val="solid"/>
                      <a:round/>
                      <a:headEnd type="none" w="med" len="med"/>
                      <a:tailEnd type="none" w="med" len="med"/>
                    </a:lnT>
                  </a:tcPr>
                </a:tc>
                <a:tc hMerge="1">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400" b="1"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2921687955"/>
                  </a:ext>
                </a:extLst>
              </a:tr>
              <a:tr h="1172336">
                <a:tc>
                  <a:txBody>
                    <a:bodyPr/>
                    <a:lstStyle/>
                    <a:p>
                      <a:pPr marL="92075" algn="ctr">
                        <a:lnSpc>
                          <a:spcPct val="100000"/>
                        </a:lnSpc>
                        <a:spcBef>
                          <a:spcPts val="785"/>
                        </a:spcBef>
                      </a:pP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-12 </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Κύπρος</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κινητικότητες)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1</a:t>
                      </a:r>
                      <a:r>
                        <a:rPr lang="en-US" sz="1500" b="1" dirty="0">
                          <a:latin typeface="Roboto" panose="02000000000000000000" pitchFamily="2" charset="0"/>
                          <a:ea typeface="Roboto" panose="02000000000000000000" pitchFamily="2" charset="0"/>
                          <a:cs typeface="Roboto" panose="02000000000000000000" pitchFamily="2" charset="0"/>
                        </a:rPr>
                        <a:t>50</a:t>
                      </a:r>
                      <a:r>
                        <a:rPr lang="el-GR" sz="1500" b="1" dirty="0">
                          <a:latin typeface="Roboto" panose="02000000000000000000" pitchFamily="2" charset="0"/>
                          <a:ea typeface="Roboto" panose="02000000000000000000" pitchFamily="2" charset="0"/>
                          <a:cs typeface="Roboto" panose="02000000000000000000" pitchFamily="2" charset="0"/>
                        </a:rPr>
                        <a:t>€</a:t>
                      </a:r>
                    </a:p>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55799102"/>
                  </a:ext>
                </a:extLst>
              </a:tr>
            </a:tbl>
          </a:graphicData>
        </a:graphic>
      </p:graphicFrame>
      <p:sp>
        <p:nvSpPr>
          <p:cNvPr id="9" name="TextBox 8">
            <a:extLst>
              <a:ext uri="{FF2B5EF4-FFF2-40B4-BE49-F238E27FC236}">
                <a16:creationId xmlns:a16="http://schemas.microsoft.com/office/drawing/2014/main" id="{33979D7E-5FF7-E2D3-FCFC-88FAB8923644}"/>
              </a:ext>
            </a:extLst>
          </p:cNvPr>
          <p:cNvSpPr txBox="1"/>
          <p:nvPr/>
        </p:nvSpPr>
        <p:spPr>
          <a:xfrm>
            <a:off x="3944737" y="5673427"/>
            <a:ext cx="6096000" cy="523220"/>
          </a:xfrm>
          <a:prstGeom prst="rect">
            <a:avLst/>
          </a:prstGeom>
          <a:noFill/>
        </p:spPr>
        <p:txBody>
          <a:bodyPr wrap="square">
            <a:spAutoFit/>
          </a:bodyPr>
          <a:lstStyle/>
          <a:p>
            <a:pPr algn="ctr"/>
            <a:r>
              <a:rPr lang="el-GR" sz="1400" dirty="0">
                <a:solidFill>
                  <a:srgbClr val="FF0000"/>
                </a:solidFill>
              </a:rPr>
              <a:t>*</a:t>
            </a:r>
            <a:r>
              <a:rPr lang="el-GR" sz="1400" dirty="0"/>
              <a:t> </a:t>
            </a:r>
            <a:r>
              <a:rPr lang="el-GR" sz="1400" spc="-60" dirty="0">
                <a:solidFill>
                  <a:srgbClr val="FF0000"/>
                </a:solidFill>
                <a:latin typeface="Verdana"/>
              </a:rPr>
              <a:t>Όσοι φοιτητές και πρόσφατοι απόφοιτοι πληρούν και τα δύο πιο πάνω κριτήρια, δικαιούνται συνδυασμό των δύο </a:t>
            </a:r>
            <a:r>
              <a:rPr lang="el-GR" sz="1400" spc="-60" dirty="0" err="1">
                <a:solidFill>
                  <a:srgbClr val="FF0000"/>
                </a:solidFill>
                <a:latin typeface="Verdana"/>
              </a:rPr>
              <a:t>top-ups</a:t>
            </a:r>
            <a:endParaRPr lang="el-GR" sz="1400" spc="-60" dirty="0">
              <a:solidFill>
                <a:srgbClr val="FF0000"/>
              </a:solidFill>
              <a:latin typeface="Verdana"/>
            </a:endParaRPr>
          </a:p>
        </p:txBody>
      </p:sp>
    </p:spTree>
    <p:extLst>
      <p:ext uri="{BB962C8B-B14F-4D97-AF65-F5344CB8AC3E}">
        <p14:creationId xmlns:p14="http://schemas.microsoft.com/office/powerpoint/2010/main" val="208389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F419-DD36-BF3D-362A-4141339D98A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0CBB657-34B6-CD96-7521-A48436C6A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F62C2B1-C470-9706-4B22-D99AB688982F}"/>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Προσωπικό</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D49C7F20-9FCB-F633-D4BE-4D47FE78B571}"/>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9B5A3C4D-7F19-DC95-4A6C-CED94C55CE2D}"/>
              </a:ext>
            </a:extLst>
          </p:cNvPr>
          <p:cNvGraphicFramePr>
            <a:graphicFrameLocks noGrp="1"/>
          </p:cNvGraphicFramePr>
          <p:nvPr>
            <p:extLst>
              <p:ext uri="{D42A27DB-BD31-4B8C-83A1-F6EECF244321}">
                <p14:modId xmlns:p14="http://schemas.microsoft.com/office/powerpoint/2010/main" val="3235697549"/>
              </p:ext>
            </p:extLst>
          </p:nvPr>
        </p:nvGraphicFramePr>
        <p:xfrm>
          <a:off x="4574540" y="1005841"/>
          <a:ext cx="6226810" cy="3734279"/>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823460">
                  <a:extLst>
                    <a:ext uri="{9D8B030D-6E8A-4147-A177-3AD203B41FA5}">
                      <a16:colId xmlns:a16="http://schemas.microsoft.com/office/drawing/2014/main" val="2052262991"/>
                    </a:ext>
                  </a:extLst>
                </a:gridCol>
                <a:gridCol w="1403350">
                  <a:extLst>
                    <a:ext uri="{9D8B030D-6E8A-4147-A177-3AD203B41FA5}">
                      <a16:colId xmlns:a16="http://schemas.microsoft.com/office/drawing/2014/main" val="3347098899"/>
                    </a:ext>
                  </a:extLst>
                </a:gridCol>
              </a:tblGrid>
              <a:tr h="544706">
                <a:tc>
                  <a:txBody>
                    <a:bodyPr/>
                    <a:lstStyle/>
                    <a:p>
                      <a:pPr algn="ct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4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1"/>
                  </a:ext>
                </a:extLst>
              </a:tr>
              <a:tr h="1368671">
                <a:tc>
                  <a:txBody>
                    <a:bodyPr/>
                    <a:lstStyle/>
                    <a:p>
                      <a:pPr lvl="1" algn="l"/>
                      <a:r>
                        <a:rPr lang="el-GR" sz="1300" b="1" dirty="0">
                          <a:latin typeface="Roboto" panose="02000000000000000000" pitchFamily="2" charset="0"/>
                          <a:ea typeface="Roboto" panose="02000000000000000000" pitchFamily="2" charset="0"/>
                          <a:cs typeface="Roboto" panose="02000000000000000000" pitchFamily="2" charset="0"/>
                        </a:rPr>
                        <a:t>Κατηγορία 1</a:t>
                      </a:r>
                      <a:r>
                        <a:rPr lang="en-US" sz="1300" b="1" dirty="0">
                          <a:latin typeface="Roboto" panose="02000000000000000000" pitchFamily="2" charset="0"/>
                          <a:ea typeface="Roboto" panose="02000000000000000000" pitchFamily="2" charset="0"/>
                          <a:cs typeface="Roboto" panose="02000000000000000000" pitchFamily="2" charset="0"/>
                        </a:rPr>
                        <a:t>:</a:t>
                      </a:r>
                      <a:endParaRPr lang="el-GR" sz="1300" b="1" dirty="0">
                        <a:latin typeface="Roboto" panose="02000000000000000000" pitchFamily="2" charset="0"/>
                        <a:ea typeface="Roboto" panose="02000000000000000000" pitchFamily="2" charset="0"/>
                        <a:cs typeface="Roboto" panose="02000000000000000000" pitchFamily="2" charset="0"/>
                      </a:endParaRPr>
                    </a:p>
                    <a:p>
                      <a:pPr lvl="1" algn="l"/>
                      <a:r>
                        <a:rPr lang="el-GR" sz="1300" b="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Κάτω Χώρες, Λιχτενστάιν, Λουξεμβούργο, Νορβηγία, Σουηδία, Φινλανδία, Ολλανδία</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400" b="1" spc="-5" dirty="0">
                          <a:latin typeface="+mn-lt"/>
                          <a:cs typeface="Calibri"/>
                        </a:rPr>
                        <a:t>96-190</a:t>
                      </a:r>
                      <a:r>
                        <a:rPr lang="el-GR" sz="1400" b="1" dirty="0">
                          <a:latin typeface="Roboto" panose="02000000000000000000" pitchFamily="2" charset="0"/>
                          <a:ea typeface="Roboto" panose="02000000000000000000" pitchFamily="2" charset="0"/>
                          <a:cs typeface="Roboto" panose="02000000000000000000" pitchFamily="2" charset="0"/>
                        </a:rPr>
                        <a:t>€</a:t>
                      </a:r>
                    </a:p>
                    <a:p>
                      <a:pPr marL="379095" algn="l" defTabSz="914400" rtl="0" eaLnBrk="1" latinLnBrk="0" hangingPunct="1">
                        <a:lnSpc>
                          <a:spcPct val="100000"/>
                        </a:lnSpc>
                        <a:spcBef>
                          <a:spcPts val="785"/>
                        </a:spcBef>
                      </a:pPr>
                      <a:endPar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359927471"/>
                  </a:ext>
                </a:extLst>
              </a:tr>
              <a:tr h="6268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2:  </a:t>
                      </a:r>
                      <a:r>
                        <a:rPr lang="el-GR" sz="13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a:t>
                      </a:r>
                      <a:r>
                        <a:rPr lang="en-US" sz="130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Μάλτα, Πορτογαλία, Σλοβακία, Σλοβενία, Τσεχία. </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84</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514676202"/>
                  </a:ext>
                </a:extLst>
              </a:tr>
              <a:tr h="6096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3: </a:t>
                      </a:r>
                      <a:r>
                        <a:rPr lang="el-GR" sz="13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48</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808751944"/>
                  </a:ext>
                </a:extLst>
              </a:tr>
              <a:tr h="584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-12</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   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90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727516222"/>
                  </a:ext>
                </a:extLst>
              </a:tr>
            </a:tbl>
          </a:graphicData>
        </a:graphic>
      </p:graphicFrame>
      <p:sp>
        <p:nvSpPr>
          <p:cNvPr id="5" name="Rectangle: Rounded Corners 4">
            <a:extLst>
              <a:ext uri="{FF2B5EF4-FFF2-40B4-BE49-F238E27FC236}">
                <a16:creationId xmlns:a16="http://schemas.microsoft.com/office/drawing/2014/main" id="{12F66E59-D913-0796-97BA-E28B91043B33}"/>
              </a:ext>
            </a:extLst>
          </p:cNvPr>
          <p:cNvSpPr/>
          <p:nvPr/>
        </p:nvSpPr>
        <p:spPr>
          <a:xfrm>
            <a:off x="4552819" y="4931149"/>
            <a:ext cx="6270251" cy="92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Οι πιο πάνω τιμές ισχύουν μέχρι και τη 14η ημέρα</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Μετά τις 15 ημέρες, ανά ημέρα δίνεται το 70% των πιο πάνω τιμών</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Δυνατότητα χρηματοδότησης διαβίωσης για 2 επιπλέον ημέρες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1935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E488-8B48-95F2-2FFC-BEDFE6A75A4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1549678-0E56-7FBC-EF82-1C97ABAC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77039A2-67E4-40EB-7FC9-8620DE68CF15}"/>
              </a:ext>
            </a:extLst>
          </p:cNvPr>
          <p:cNvSpPr>
            <a:spLocks noGrp="1"/>
          </p:cNvSpPr>
          <p:nvPr>
            <p:ph type="title"/>
          </p:nvPr>
        </p:nvSpPr>
        <p:spPr>
          <a:xfrm>
            <a:off x="459019" y="2971392"/>
            <a:ext cx="3434899" cy="736958"/>
          </a:xfrm>
        </p:spPr>
        <p:txBody>
          <a:bodyPr>
            <a:noAutofit/>
          </a:bodyPr>
          <a:lstStyle/>
          <a:p>
            <a:r>
              <a:rPr lang="el-GR" sz="2600" b="1" dirty="0">
                <a:latin typeface="Roboto" panose="02000000000000000000" pitchFamily="2" charset="0"/>
                <a:ea typeface="Roboto" panose="02000000000000000000" pitchFamily="2" charset="0"/>
              </a:rPr>
              <a:t>Ταξιδιωτικά Έξοδα (</a:t>
            </a:r>
            <a:r>
              <a:rPr lang="en-US" sz="2600" b="1" dirty="0">
                <a:latin typeface="Roboto" panose="02000000000000000000" pitchFamily="2" charset="0"/>
                <a:ea typeface="Roboto" panose="02000000000000000000" pitchFamily="2" charset="0"/>
              </a:rPr>
              <a:t>Travel Support)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1F1F33E-3B07-3B37-2BBE-2DF3E20D3389}"/>
              </a:ext>
            </a:extLst>
          </p:cNvPr>
          <p:cNvSpPr/>
          <p:nvPr/>
        </p:nvSpPr>
        <p:spPr>
          <a:xfrm flipH="1">
            <a:off x="3657600" y="899668"/>
            <a:ext cx="54862" cy="484073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object 7">
            <a:extLst>
              <a:ext uri="{FF2B5EF4-FFF2-40B4-BE49-F238E27FC236}">
                <a16:creationId xmlns:a16="http://schemas.microsoft.com/office/drawing/2014/main" id="{5226A8E2-30C7-ABDF-AD44-0516B7519EE0}"/>
              </a:ext>
            </a:extLst>
          </p:cNvPr>
          <p:cNvGraphicFramePr>
            <a:graphicFrameLocks noGrp="1"/>
          </p:cNvGraphicFramePr>
          <p:nvPr>
            <p:extLst>
              <p:ext uri="{D42A27DB-BD31-4B8C-83A1-F6EECF244321}">
                <p14:modId xmlns:p14="http://schemas.microsoft.com/office/powerpoint/2010/main" val="1677792849"/>
              </p:ext>
            </p:extLst>
          </p:nvPr>
        </p:nvGraphicFramePr>
        <p:xfrm>
          <a:off x="3976497" y="899668"/>
          <a:ext cx="6183503" cy="2917223"/>
        </p:xfrm>
        <a:graphic>
          <a:graphicData uri="http://schemas.openxmlformats.org/drawingml/2006/table">
            <a:tbl>
              <a:tblPr firstRow="1" bandRow="1">
                <a:tableStyleId>{2D5ABB26-0587-4C30-8999-92F81FD0307C}</a:tableStyleId>
              </a:tblPr>
              <a:tblGrid>
                <a:gridCol w="2875644">
                  <a:extLst>
                    <a:ext uri="{9D8B030D-6E8A-4147-A177-3AD203B41FA5}">
                      <a16:colId xmlns:a16="http://schemas.microsoft.com/office/drawing/2014/main" val="20000"/>
                    </a:ext>
                  </a:extLst>
                </a:gridCol>
                <a:gridCol w="3307859">
                  <a:extLst>
                    <a:ext uri="{9D8B030D-6E8A-4147-A177-3AD203B41FA5}">
                      <a16:colId xmlns:a16="http://schemas.microsoft.com/office/drawing/2014/main" val="20001"/>
                    </a:ext>
                  </a:extLst>
                </a:gridCol>
              </a:tblGrid>
              <a:tr h="607732">
                <a:tc>
                  <a:txBody>
                    <a:bodyPr/>
                    <a:lstStyle/>
                    <a:p>
                      <a:pPr marL="267335" algn="ctr" defTabSz="914400" rtl="0" eaLnBrk="1" latinLnBrk="0" hangingPunct="1">
                        <a:lnSpc>
                          <a:spcPct val="100000"/>
                        </a:lnSpc>
                        <a:spcBef>
                          <a:spcPts val="915"/>
                        </a:spcBef>
                      </a:pP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Απόσταση σε km</a:t>
                      </a:r>
                    </a:p>
                  </a:txBody>
                  <a:tcPr marL="0" marR="0" marT="133350" marB="0">
                    <a:lnT w="19050">
                      <a:solidFill>
                        <a:srgbClr val="8F9A9D"/>
                      </a:solidFill>
                      <a:prstDash val="solid"/>
                    </a:lnT>
                    <a:solidFill>
                      <a:srgbClr val="BC8FDD"/>
                    </a:solidFill>
                  </a:tcPr>
                </a:tc>
                <a:tc>
                  <a:txBody>
                    <a:bodyPr/>
                    <a:lstStyle/>
                    <a:p>
                      <a:pPr marL="267335" marR="943610" indent="-610235" algn="ctr" defTabSz="914400" rtl="0" eaLnBrk="1" latinLnBrk="0" hangingPunct="1">
                        <a:lnSpc>
                          <a:spcPct val="100000"/>
                        </a:lnSpc>
                        <a:spcBef>
                          <a:spcPts val="915"/>
                        </a:spcBef>
                      </a:pP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Ποσό</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επ</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ιχορήγησης</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νά</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συμμετέχοντ</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p>
                  </a:txBody>
                  <a:tcPr marL="0" marR="0" marT="140970" marB="0">
                    <a:lnT w="19050">
                      <a:solidFill>
                        <a:srgbClr val="8F9A9D"/>
                      </a:solidFill>
                      <a:prstDash val="solid"/>
                    </a:lnT>
                    <a:solidFill>
                      <a:srgbClr val="BC8FDD"/>
                    </a:solidFill>
                  </a:tcPr>
                </a:tc>
                <a:extLst>
                  <a:ext uri="{0D108BD9-81ED-4DB2-BD59-A6C34878D82A}">
                    <a16:rowId xmlns:a16="http://schemas.microsoft.com/office/drawing/2014/main" val="10000"/>
                  </a:ext>
                </a:extLst>
              </a:tr>
              <a:tr h="256433">
                <a:tc>
                  <a:txBody>
                    <a:bodyPr/>
                    <a:lstStyle/>
                    <a:p>
                      <a:pPr marL="267335" algn="ctr">
                        <a:lnSpc>
                          <a:spcPct val="100000"/>
                        </a:lnSpc>
                        <a:spcBef>
                          <a:spcPts val="915"/>
                        </a:spcBef>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1</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B w="19050">
                      <a:solidFill>
                        <a:srgbClr val="FFFFFF"/>
                      </a:solidFill>
                      <a:prstDash val="solid"/>
                    </a:lnB>
                    <a:solidFill>
                      <a:srgbClr val="E4E7E7"/>
                    </a:solidFill>
                  </a:tcPr>
                </a:tc>
                <a:tc>
                  <a:txBody>
                    <a:bodyPr/>
                    <a:lstStyle/>
                    <a:p>
                      <a:pPr marL="267335" marR="347980" algn="ctr" defTabSz="914400" rtl="0" eaLnBrk="1" latinLnBrk="0" hangingPunct="1">
                        <a:lnSpc>
                          <a:spcPct val="100000"/>
                        </a:lnSpc>
                        <a:spcBef>
                          <a:spcPts val="915"/>
                        </a:spcBef>
                      </a:pPr>
                      <a:r>
                        <a:rPr lang="en-US"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B w="19050">
                      <a:solidFill>
                        <a:srgbClr val="FFFFFF"/>
                      </a:solidFill>
                      <a:prstDash val="solid"/>
                    </a:lnB>
                    <a:solidFill>
                      <a:srgbClr val="E4E7E7"/>
                    </a:solidFill>
                  </a:tcPr>
                </a:tc>
                <a:extLst>
                  <a:ext uri="{0D108BD9-81ED-4DB2-BD59-A6C34878D82A}">
                    <a16:rowId xmlns:a16="http://schemas.microsoft.com/office/drawing/2014/main" val="10001"/>
                  </a:ext>
                </a:extLst>
              </a:tr>
              <a:tr h="256433">
                <a:tc>
                  <a:txBody>
                    <a:bodyPr/>
                    <a:lstStyle/>
                    <a:p>
                      <a:pPr marL="267335"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10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211</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256433">
                <a:tc>
                  <a:txBody>
                    <a:bodyPr/>
                    <a:lstStyle/>
                    <a:p>
                      <a:pPr marL="266700"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5</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1999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265"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309</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395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256926">
                <a:tc>
                  <a:txBody>
                    <a:bodyPr/>
                    <a:lstStyle/>
                    <a:p>
                      <a:pPr marL="267335"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5</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80</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7999</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1188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256926">
                <a:tc>
                  <a:txBody>
                    <a:bodyPr/>
                    <a:lstStyle/>
                    <a:p>
                      <a:pPr marL="26797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800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5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solidFill>
                      <a:srgbClr val="E4E7E7"/>
                    </a:solidFill>
                  </a:tcPr>
                </a:tc>
                <a:tc>
                  <a:txBody>
                    <a:bodyPr/>
                    <a:lstStyle/>
                    <a:p>
                      <a:pPr marL="267335" marR="88900" algn="ctr" defTabSz="914400" rtl="0" eaLnBrk="1" latinLnBrk="0" hangingPunct="1">
                        <a:lnSpc>
                          <a:spcPct val="100000"/>
                        </a:lnSpc>
                        <a:spcBef>
                          <a:spcPts val="915"/>
                        </a:spcBef>
                        <a:tabLst>
                          <a:tab pos="645795"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1735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
        <p:nvSpPr>
          <p:cNvPr id="5" name="Rectangle: Rounded Corners 4">
            <a:extLst>
              <a:ext uri="{FF2B5EF4-FFF2-40B4-BE49-F238E27FC236}">
                <a16:creationId xmlns:a16="http://schemas.microsoft.com/office/drawing/2014/main" id="{3BFA2C03-1E21-AB19-03C2-412796803BB5}"/>
              </a:ext>
            </a:extLst>
          </p:cNvPr>
          <p:cNvSpPr/>
          <p:nvPr/>
        </p:nvSpPr>
        <p:spPr>
          <a:xfrm>
            <a:off x="3976498" y="3892550"/>
            <a:ext cx="6264784" cy="196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Στις περιπτώσεις που οι σπουδαστές/</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στριες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και πρόσφατοι απόφοιτοι καθώς και το προσωπικό επιλέξουν να  αναχωρήσουν από χώρα διαφορετική από αυτήν που εδρεύει το Ίδρυμα  αποστολής και τεκμηριώσουν κατάλληλα την επιλογή τους ,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τότε</a:t>
            </a:r>
            <a:r>
              <a:rPr lang="en-US" sz="1400" b="1" u="sng"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δικαιούνται το </a:t>
            </a:r>
            <a:r>
              <a:rPr lang="el-GR" sz="1400" b="1" u="sng" dirty="0" err="1">
                <a:solidFill>
                  <a:schemeClr val="tx1"/>
                </a:solidFill>
                <a:latin typeface="Roboto" panose="02000000000000000000" pitchFamily="2" charset="0"/>
                <a:ea typeface="Roboto" panose="02000000000000000000" pitchFamily="2" charset="0"/>
                <a:cs typeface="Roboto" panose="02000000000000000000" pitchFamily="2" charset="0"/>
              </a:rPr>
              <a:t>μοναδιαίο</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 κόστος που αντιστοιχεί στη χιλιομετρική απόσταση από την χώρα αναχώρησης στη χώρα υλοποίησης της δραστηριότητας.</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Η πιο πάνω αλλαγή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πρέπει</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να καταγράφεται και να τεκμηριώνεται επαρκώς στο σχετικό κουτί στο ΒΜ.</a:t>
            </a:r>
          </a:p>
        </p:txBody>
      </p:sp>
    </p:spTree>
    <p:extLst>
      <p:ext uri="{BB962C8B-B14F-4D97-AF65-F5344CB8AC3E}">
        <p14:creationId xmlns:p14="http://schemas.microsoft.com/office/powerpoint/2010/main" val="216912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4887-46CB-84A8-D5D8-8624ECFD9D6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8C16A97-38B6-3E4A-4430-9BBDCD21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449AB8D-4A56-8802-2562-2248FA818606}"/>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Υποστήριξη ένταξης για οργανισμούς (</a:t>
            </a:r>
            <a:r>
              <a:rPr lang="el-GR" sz="2600" b="1" dirty="0" err="1">
                <a:latin typeface="Roboto" panose="02000000000000000000" pitchFamily="2" charset="0"/>
                <a:ea typeface="Roboto" panose="02000000000000000000" pitchFamily="2" charset="0"/>
              </a:rPr>
              <a:t>Inclusion</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Support</a:t>
            </a:r>
            <a:r>
              <a:rPr lang="el-GR" sz="2600" b="1" dirty="0">
                <a:latin typeface="Roboto" panose="02000000000000000000" pitchFamily="2" charset="0"/>
                <a:ea typeface="Roboto" panose="02000000000000000000" pitchFamily="2" charset="0"/>
              </a:rPr>
              <a:t> for </a:t>
            </a:r>
            <a:r>
              <a:rPr lang="el-GR" sz="2600" b="1" dirty="0" err="1">
                <a:latin typeface="Roboto" panose="02000000000000000000" pitchFamily="2" charset="0"/>
                <a:ea typeface="Roboto" panose="02000000000000000000" pitchFamily="2" charset="0"/>
              </a:rPr>
              <a:t>Organizations</a:t>
            </a:r>
            <a:r>
              <a:rPr lang="el-GR" sz="2600" b="1" dirty="0">
                <a:latin typeface="Roboto" panose="02000000000000000000" pitchFamily="2" charset="0"/>
                <a:ea typeface="Roboto" panose="02000000000000000000" pitchFamily="2" charset="0"/>
              </a:rPr>
              <a:t>)</a:t>
            </a:r>
          </a:p>
        </p:txBody>
      </p:sp>
      <p:sp>
        <p:nvSpPr>
          <p:cNvPr id="4" name="object 3">
            <a:extLst>
              <a:ext uri="{FF2B5EF4-FFF2-40B4-BE49-F238E27FC236}">
                <a16:creationId xmlns:a16="http://schemas.microsoft.com/office/drawing/2014/main" id="{7EDD1139-8CB2-C8BE-A87A-71E6BE9B2792}"/>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EF6683DD-F590-F76D-6EC7-F1A399DDB3F2}"/>
              </a:ext>
            </a:extLst>
          </p:cNvPr>
          <p:cNvSpPr txBox="1"/>
          <p:nvPr/>
        </p:nvSpPr>
        <p:spPr>
          <a:xfrm>
            <a:off x="5141978" y="1558487"/>
            <a:ext cx="6096000" cy="4375557"/>
          </a:xfrm>
          <a:prstGeom prst="rect">
            <a:avLst/>
          </a:prstGeom>
          <a:noFill/>
        </p:spPr>
        <p:txBody>
          <a:bodyPr wrap="square">
            <a:spAutoFit/>
          </a:bodyPr>
          <a:lstStyle/>
          <a:p>
            <a:pPr marL="285750" indent="-285750" algn="just">
              <a:buFont typeface="Wingdings" panose="05000000000000000000" pitchFamily="2" charset="2"/>
              <a:buChar char="q"/>
            </a:pPr>
            <a:r>
              <a:rPr lang="el-GR" sz="1800" dirty="0">
                <a:latin typeface="Roboto" panose="02000000000000000000" pitchFamily="2" charset="0"/>
                <a:ea typeface="Roboto" panose="02000000000000000000" pitchFamily="2" charset="0"/>
                <a:cs typeface="Roboto" panose="02000000000000000000" pitchFamily="2" charset="0"/>
              </a:rPr>
              <a:t>Για κάθε συμμετέχοντα που λαμβάνει στήριξη συμπερίληψης ατόμων με λιγότερες ευκαιρίες (οποιουδήποτε ύψους), </a:t>
            </a:r>
            <a:r>
              <a:rPr lang="el-GR" sz="1800" b="1" dirty="0">
                <a:latin typeface="Roboto" panose="02000000000000000000" pitchFamily="2" charset="0"/>
                <a:ea typeface="Roboto" panose="02000000000000000000" pitchFamily="2" charset="0"/>
                <a:cs typeface="Roboto" panose="02000000000000000000" pitchFamily="2" charset="0"/>
              </a:rPr>
              <a:t>ο </a:t>
            </a:r>
            <a:r>
              <a:rPr lang="el-GR" sz="1800" b="1" u="sng" dirty="0">
                <a:latin typeface="Roboto" panose="02000000000000000000" pitchFamily="2" charset="0"/>
                <a:ea typeface="Roboto" panose="02000000000000000000" pitchFamily="2" charset="0"/>
                <a:cs typeface="Roboto" panose="02000000000000000000" pitchFamily="2" charset="0"/>
              </a:rPr>
              <a:t>οργανισμός δικαιούται</a:t>
            </a:r>
            <a:r>
              <a:rPr lang="en-GB" sz="1800" b="1" u="sng" dirty="0">
                <a:latin typeface="Roboto" panose="02000000000000000000" pitchFamily="2" charset="0"/>
                <a:ea typeface="Roboto" panose="02000000000000000000" pitchFamily="2" charset="0"/>
                <a:cs typeface="Roboto" panose="02000000000000000000" pitchFamily="2" charset="0"/>
              </a:rPr>
              <a:t> </a:t>
            </a:r>
            <a:r>
              <a:rPr lang="el-GR" sz="1800" b="1" u="sng" dirty="0">
                <a:latin typeface="Roboto" panose="02000000000000000000" pitchFamily="2" charset="0"/>
                <a:ea typeface="Roboto" panose="02000000000000000000" pitchFamily="2" charset="0"/>
                <a:cs typeface="Roboto" panose="02000000000000000000" pitchFamily="2" charset="0"/>
              </a:rPr>
              <a:t>επιπλέον 125 Ευρώ</a:t>
            </a:r>
            <a:r>
              <a:rPr lang="en-US" sz="1800" b="1" u="sng"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a:t>
            </a:r>
            <a:r>
              <a:rPr lang="el-GR" spc="-10" dirty="0" err="1">
                <a:latin typeface="Roboto" panose="02000000000000000000" pitchFamily="2" charset="0"/>
                <a:ea typeface="Roboto" panose="02000000000000000000" pitchFamily="2" charset="0"/>
                <a:cs typeface="Roboto" panose="02000000000000000000" pitchFamily="2" charset="0"/>
              </a:rPr>
              <a:t>Μοναδιαίο</a:t>
            </a:r>
            <a:r>
              <a:rPr lang="el-GR" spc="-10" dirty="0">
                <a:latin typeface="Roboto" panose="02000000000000000000" pitchFamily="2" charset="0"/>
                <a:ea typeface="Roboto" panose="02000000000000000000" pitchFamily="2" charset="0"/>
                <a:cs typeface="Roboto" panose="02000000000000000000" pitchFamily="2" charset="0"/>
              </a:rPr>
              <a:t> κόστος</a:t>
            </a:r>
            <a:r>
              <a:rPr lang="en-US" spc="-1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δίνεται άπαξ)</a:t>
            </a: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Καλύπτει </a:t>
            </a:r>
            <a:r>
              <a:rPr lang="el-GR" b="1" i="1" spc="-10" dirty="0">
                <a:latin typeface="Roboto" panose="02000000000000000000" pitchFamily="2" charset="0"/>
                <a:ea typeface="Roboto" panose="02000000000000000000" pitchFamily="2" charset="0"/>
                <a:cs typeface="Roboto" panose="02000000000000000000" pitchFamily="2" charset="0"/>
              </a:rPr>
              <a:t>έξοδα που σχετίζονται με τη διοργάνωση δραστηριοτήτων κινητικότητας για άτομα με λιγότερες ευκαιρίες</a:t>
            </a:r>
          </a:p>
          <a:p>
            <a:pPr marL="285750" indent="-285750" algn="just">
              <a:buFont typeface="Wingdings" panose="05000000000000000000" pitchFamily="2" charset="2"/>
              <a:buChar char="q"/>
            </a:pPr>
            <a:endParaRPr lang="el-GR" b="1" i="1"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Παραχωρείται </a:t>
            </a:r>
            <a:r>
              <a:rPr lang="el-GR" b="1" i="1" spc="-10" dirty="0">
                <a:latin typeface="Roboto" panose="02000000000000000000" pitchFamily="2" charset="0"/>
                <a:ea typeface="Roboto" panose="02000000000000000000" pitchFamily="2" charset="0"/>
                <a:cs typeface="Roboto" panose="02000000000000000000" pitchFamily="2" charset="0"/>
              </a:rPr>
              <a:t>ανά συμμετέχοντα με λιγότερες ευκαιρίες, ο οποίος διεκδικεί επιπρόσθετη στήριξη συμπερίληψης συμμετεχόντων </a:t>
            </a:r>
            <a:r>
              <a:rPr lang="el-GR" spc="-10" dirty="0">
                <a:latin typeface="Roboto" panose="02000000000000000000" pitchFamily="2" charset="0"/>
                <a:ea typeface="Roboto" panose="02000000000000000000" pitchFamily="2" charset="0"/>
                <a:cs typeface="Roboto" panose="02000000000000000000" pitchFamily="2" charset="0"/>
              </a:rPr>
              <a:t>(</a:t>
            </a:r>
            <a:r>
              <a:rPr lang="en-GB" spc="-10" dirty="0">
                <a:latin typeface="Roboto" panose="02000000000000000000" pitchFamily="2" charset="0"/>
                <a:ea typeface="Roboto" panose="02000000000000000000" pitchFamily="2" charset="0"/>
                <a:cs typeface="Roboto" panose="02000000000000000000" pitchFamily="2" charset="0"/>
              </a:rPr>
              <a:t>Inclusion Support for participants)</a:t>
            </a:r>
          </a:p>
          <a:p>
            <a:pPr marL="12065">
              <a:lnSpc>
                <a:spcPct val="100000"/>
              </a:lnSpc>
              <a:spcBef>
                <a:spcPts val="985"/>
              </a:spcBef>
              <a:tabLst>
                <a:tab pos="355600" algn="l"/>
                <a:tab pos="356235" algn="l"/>
              </a:tabLst>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6195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BCE6-DDE4-41BE-7C1B-F775B2BAB1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C41957-54FB-F768-D40B-47181C4F8A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3777E96-A7EB-E433-7102-9A307A85BE35}"/>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Αποζημίωση στη βάση πραγματικού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n-US" sz="4400" b="1" dirty="0">
                <a:solidFill>
                  <a:prstClr val="black"/>
                </a:solidFill>
                <a:latin typeface="Roboto" panose="02000000000000000000" pitchFamily="2" charset="0"/>
                <a:ea typeface="Roboto" panose="02000000000000000000" pitchFamily="2" charset="0"/>
              </a:rPr>
              <a:t>Real</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28691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471F-01DC-97FA-8F4F-D4F49518C6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F384BD-CA43-4E3C-D679-128F3F1CF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0D4C422-CF9E-2098-8B0B-BE5D15B39DAD}"/>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400" b="1" dirty="0">
                <a:latin typeface="Roboto" panose="02000000000000000000" pitchFamily="2" charset="0"/>
                <a:ea typeface="Roboto" panose="02000000000000000000" pitchFamily="2" charset="0"/>
              </a:rPr>
              <a:t>Κατανομή Κονδυλίων </a:t>
            </a:r>
          </a:p>
          <a:p>
            <a:r>
              <a:rPr lang="el-GR" sz="4400" b="1" dirty="0">
                <a:latin typeface="Roboto" panose="02000000000000000000" pitchFamily="2" charset="0"/>
                <a:ea typeface="Roboto" panose="02000000000000000000" pitchFamily="2" charset="0"/>
              </a:rPr>
              <a:t>202</a:t>
            </a:r>
            <a:r>
              <a:rPr lang="en-US" sz="4400" b="1" dirty="0">
                <a:latin typeface="Roboto" panose="02000000000000000000" pitchFamily="2" charset="0"/>
                <a:ea typeface="Roboto" panose="02000000000000000000" pitchFamily="2" charset="0"/>
              </a:rPr>
              <a:t>4</a:t>
            </a:r>
            <a:endParaRPr lang="en-CY" sz="4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319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(1/2)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Diagram 1">
            <a:extLst>
              <a:ext uri="{FF2B5EF4-FFF2-40B4-BE49-F238E27FC236}">
                <a16:creationId xmlns:a16="http://schemas.microsoft.com/office/drawing/2014/main" id="{2D957EDB-1C40-1157-00EF-71B34B588EC9}"/>
              </a:ext>
            </a:extLst>
          </p:cNvPr>
          <p:cNvGraphicFramePr/>
          <p:nvPr>
            <p:extLst>
              <p:ext uri="{D42A27DB-BD31-4B8C-83A1-F6EECF244321}">
                <p14:modId xmlns:p14="http://schemas.microsoft.com/office/powerpoint/2010/main" val="1171703763"/>
              </p:ext>
            </p:extLst>
          </p:nvPr>
        </p:nvGraphicFramePr>
        <p:xfrm>
          <a:off x="3181351" y="916457"/>
          <a:ext cx="6736080" cy="464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108B6EF-6A42-33B2-D32B-B8029DCADFB1}"/>
              </a:ext>
            </a:extLst>
          </p:cNvPr>
          <p:cNvSpPr txBox="1"/>
          <p:nvPr/>
        </p:nvSpPr>
        <p:spPr>
          <a:xfrm>
            <a:off x="8895129" y="1437941"/>
            <a:ext cx="2839727" cy="4339650"/>
          </a:xfrm>
          <a:prstGeom prst="rect">
            <a:avLst/>
          </a:prstGeom>
          <a:noFill/>
        </p:spPr>
        <p:txBody>
          <a:bodyPr wrap="square" rtlCol="0">
            <a:spAutoFit/>
          </a:bodyPr>
          <a:lstStyle/>
          <a:p>
            <a:pPr marL="171450" indent="-171450">
              <a:buFont typeface="Wingdings" panose="05000000000000000000" pitchFamily="2" charset="2"/>
              <a:buChar char="q"/>
            </a:pPr>
            <a:endParaRPr lang="el-GR" sz="1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Η επιχορήγηση στα πλαίσια της κατηγορίας αυτής μπορεί να συνδυαστεί με το</a:t>
            </a:r>
            <a:r>
              <a:rPr lang="en-GB" sz="1400" dirty="0">
                <a:latin typeface="Roboto" panose="02000000000000000000" pitchFamily="2" charset="0"/>
                <a:ea typeface="Roboto" panose="02000000000000000000" pitchFamily="2" charset="0"/>
                <a:cs typeface="Roboto" panose="02000000000000000000" pitchFamily="2" charset="0"/>
              </a:rPr>
              <a:t> individual support</a:t>
            </a:r>
            <a:r>
              <a:rPr lang="el-GR" sz="1400" dirty="0">
                <a:latin typeface="Roboto" panose="02000000000000000000" pitchFamily="2" charset="0"/>
                <a:ea typeface="Roboto" panose="02000000000000000000" pitchFamily="2" charset="0"/>
                <a:cs typeface="Roboto" panose="02000000000000000000" pitchFamily="2" charset="0"/>
              </a:rPr>
              <a:t> </a:t>
            </a:r>
            <a:r>
              <a:rPr lang="en-GB" sz="1400" dirty="0">
                <a:latin typeface="Roboto" panose="02000000000000000000" pitchFamily="2" charset="0"/>
                <a:ea typeface="Roboto" panose="02000000000000000000" pitchFamily="2" charset="0"/>
                <a:cs typeface="Roboto" panose="02000000000000000000" pitchFamily="2" charset="0"/>
              </a:rPr>
              <a:t>top-up</a:t>
            </a:r>
            <a:r>
              <a:rPr lang="el-GR" sz="1400" dirty="0">
                <a:latin typeface="Roboto" panose="02000000000000000000" pitchFamily="2" charset="0"/>
                <a:ea typeface="Roboto" panose="02000000000000000000" pitchFamily="2" charset="0"/>
                <a:cs typeface="Roboto" panose="02000000000000000000" pitchFamily="2" charset="0"/>
              </a:rPr>
              <a:t> για άτομα με λιγότερες ευκαιρίες. Σε αυτή την περίπτωση, </a:t>
            </a:r>
            <a:r>
              <a:rPr lang="el-GR" sz="1400" b="1" u="sng" dirty="0">
                <a:latin typeface="Roboto" panose="02000000000000000000" pitchFamily="2" charset="0"/>
                <a:ea typeface="Roboto" panose="02000000000000000000" pitchFamily="2" charset="0"/>
                <a:cs typeface="Roboto" panose="02000000000000000000" pitchFamily="2" charset="0"/>
              </a:rPr>
              <a:t>οι δύο επιχορηγήσεις πρέπει να καλύπτουν διαφορετικές δαπάνες </a:t>
            </a:r>
            <a:r>
              <a:rPr lang="el-GR" sz="1400" dirty="0">
                <a:latin typeface="Roboto" panose="02000000000000000000" pitchFamily="2" charset="0"/>
                <a:ea typeface="Roboto" panose="02000000000000000000" pitchFamily="2" charset="0"/>
                <a:cs typeface="Roboto" panose="02000000000000000000" pitchFamily="2" charset="0"/>
              </a:rPr>
              <a:t>του συμμετέχοντα (παρόλο που η κατηγορία φραγμού είναι η ίδια)</a:t>
            </a:r>
            <a:r>
              <a:rPr lang="en-GB" sz="14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δύο πιο πάνω επιχορηγήσεις μπορούν ακόμα να συνδυαστούν και με το </a:t>
            </a:r>
            <a:r>
              <a:rPr lang="en-GB" sz="1400" dirty="0">
                <a:latin typeface="Roboto" panose="02000000000000000000" pitchFamily="2" charset="0"/>
                <a:ea typeface="Roboto" panose="02000000000000000000" pitchFamily="2" charset="0"/>
                <a:cs typeface="Roboto" panose="02000000000000000000" pitchFamily="2" charset="0"/>
              </a:rPr>
              <a:t>top-up </a:t>
            </a:r>
            <a:r>
              <a:rPr lang="el-GR" sz="1400" dirty="0">
                <a:latin typeface="Roboto" panose="02000000000000000000" pitchFamily="2" charset="0"/>
                <a:ea typeface="Roboto" panose="02000000000000000000" pitchFamily="2" charset="0"/>
                <a:cs typeface="Roboto" panose="02000000000000000000" pitchFamily="2" charset="0"/>
              </a:rPr>
              <a:t>για </a:t>
            </a:r>
            <a:r>
              <a:rPr lang="en-GB" sz="1400" dirty="0">
                <a:latin typeface="Roboto" panose="02000000000000000000" pitchFamily="2" charset="0"/>
                <a:ea typeface="Roboto" panose="02000000000000000000" pitchFamily="2" charset="0"/>
                <a:cs typeface="Roboto" panose="02000000000000000000" pitchFamily="2" charset="0"/>
              </a:rPr>
              <a:t>traineeships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520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(2/2)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8108B6EF-6A42-33B2-D32B-B8029DCADFB1}"/>
              </a:ext>
            </a:extLst>
          </p:cNvPr>
          <p:cNvSpPr txBox="1"/>
          <p:nvPr/>
        </p:nvSpPr>
        <p:spPr>
          <a:xfrm>
            <a:off x="4297681" y="1468719"/>
            <a:ext cx="6896100" cy="4524315"/>
          </a:xfrm>
          <a:prstGeom prst="rect">
            <a:avLst/>
          </a:prstGeom>
          <a:noFill/>
        </p:spPr>
        <p:txBody>
          <a:bodyPr wrap="square" rtlCol="0">
            <a:spAutoFit/>
          </a:bodyPr>
          <a:lstStyle/>
          <a:p>
            <a:pPr algn="just"/>
            <a:r>
              <a:rPr lang="el-GR" sz="1600" b="0" i="0" u="none" strike="noStrike" baseline="0" dirty="0">
                <a:solidFill>
                  <a:srgbClr val="000000"/>
                </a:solidFill>
                <a:latin typeface="Roboto" panose="02000000000000000000" pitchFamily="2" charset="0"/>
                <a:ea typeface="Roboto" panose="02000000000000000000" pitchFamily="2" charset="0"/>
              </a:rPr>
              <a:t>Οι συμμετέχοντες </a:t>
            </a:r>
            <a:r>
              <a:rPr lang="el-GR" sz="1600" dirty="0">
                <a:solidFill>
                  <a:srgbClr val="000000"/>
                </a:solidFill>
                <a:latin typeface="Roboto" panose="02000000000000000000" pitchFamily="2" charset="0"/>
                <a:ea typeface="Roboto" panose="02000000000000000000" pitchFamily="2" charset="0"/>
              </a:rPr>
              <a:t>με λιγότερες ευκαιρίες και οι </a:t>
            </a:r>
            <a:r>
              <a:rPr lang="el-GR" sz="1600" b="0" i="0" u="none" strike="noStrike" baseline="0" dirty="0">
                <a:solidFill>
                  <a:srgbClr val="000000"/>
                </a:solidFill>
                <a:latin typeface="Roboto" panose="02000000000000000000" pitchFamily="2" charset="0"/>
                <a:ea typeface="Roboto" panose="02000000000000000000" pitchFamily="2" charset="0"/>
              </a:rPr>
              <a:t>συνοδοί τους </a:t>
            </a:r>
            <a:r>
              <a:rPr lang="el-GR" sz="1600" b="1" i="0" u="none" strike="noStrike" baseline="0" dirty="0">
                <a:solidFill>
                  <a:srgbClr val="000000"/>
                </a:solidFill>
                <a:latin typeface="Roboto" panose="02000000000000000000" pitchFamily="2" charset="0"/>
                <a:ea typeface="Roboto" panose="02000000000000000000" pitchFamily="2" charset="0"/>
              </a:rPr>
              <a:t>καλύπτουν κανονικά τα τυπικά έξοδά τους </a:t>
            </a:r>
            <a:r>
              <a:rPr lang="el-GR" sz="1600" b="1" dirty="0">
                <a:solidFill>
                  <a:srgbClr val="000000"/>
                </a:solidFill>
                <a:latin typeface="Roboto" panose="02000000000000000000" pitchFamily="2" charset="0"/>
                <a:ea typeface="Roboto" panose="02000000000000000000" pitchFamily="2" charset="0"/>
              </a:rPr>
              <a:t>για </a:t>
            </a:r>
            <a:r>
              <a:rPr lang="el-GR" sz="1600" b="1" i="0" u="none" strike="noStrike" baseline="0" dirty="0">
                <a:solidFill>
                  <a:srgbClr val="000000"/>
                </a:solidFill>
                <a:latin typeface="Roboto" panose="02000000000000000000" pitchFamily="2" charset="0"/>
                <a:ea typeface="Roboto" panose="02000000000000000000" pitchFamily="2" charset="0"/>
              </a:rPr>
              <a:t>ταξίδι και διαβίωση μέσα από τις αντίστοιχες κατηγορίες εξόδων που βασίζονται σε </a:t>
            </a:r>
            <a:r>
              <a:rPr lang="el-GR" sz="1600" b="1"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1" i="0" u="none" strike="noStrike" baseline="0" dirty="0">
                <a:solidFill>
                  <a:srgbClr val="000000"/>
                </a:solidFill>
                <a:latin typeface="Roboto" panose="02000000000000000000" pitchFamily="2" charset="0"/>
                <a:ea typeface="Roboto" panose="02000000000000000000" pitchFamily="2" charset="0"/>
              </a:rPr>
              <a:t> κόστος </a:t>
            </a:r>
            <a:r>
              <a:rPr lang="en-GB" sz="1600" b="0" i="0" u="none" strike="noStrike" baseline="0" dirty="0">
                <a:solidFill>
                  <a:srgbClr val="000000"/>
                </a:solidFill>
                <a:latin typeface="Roboto" panose="02000000000000000000" pitchFamily="2" charset="0"/>
                <a:ea typeface="Roboto" panose="02000000000000000000" pitchFamily="2" charset="0"/>
              </a:rPr>
              <a:t>(“travel support”, “individual support”)</a:t>
            </a:r>
            <a:r>
              <a:rPr lang="el-GR" sz="1600" b="0" i="0" u="none" strike="noStrike" baseline="0" dirty="0">
                <a:solidFill>
                  <a:srgbClr val="000000"/>
                </a:solidFill>
                <a:latin typeface="Roboto" panose="02000000000000000000" pitchFamily="2" charset="0"/>
                <a:ea typeface="Roboto" panose="02000000000000000000" pitchFamily="2" charset="0"/>
              </a:rPr>
              <a:t>. Τότε, </a:t>
            </a:r>
            <a:r>
              <a:rPr lang="el-GR" sz="1600" b="1" i="0" u="none" strike="noStrike" baseline="0" dirty="0">
                <a:solidFill>
                  <a:srgbClr val="000000"/>
                </a:solidFill>
                <a:latin typeface="Roboto" panose="02000000000000000000" pitchFamily="2" charset="0"/>
                <a:ea typeface="Roboto" panose="02000000000000000000" pitchFamily="2" charset="0"/>
              </a:rPr>
              <a:t>για τους συνοδούς ισχύουν οι τιμές που ισχύουν και για το προσωπικό</a:t>
            </a:r>
            <a:r>
              <a:rPr lang="el-GR" sz="1600" b="0" i="0" u="none" strike="noStrike" baseline="0" dirty="0">
                <a:solidFill>
                  <a:srgbClr val="000000"/>
                </a:solidFill>
                <a:latin typeface="Roboto" panose="02000000000000000000" pitchFamily="2" charset="0"/>
                <a:ea typeface="Roboto" panose="02000000000000000000" pitchFamily="2" charset="0"/>
              </a:rPr>
              <a:t>. </a:t>
            </a:r>
          </a:p>
          <a:p>
            <a:pPr algn="just"/>
            <a:endParaRPr lang="el-GR" sz="1600" dirty="0">
              <a:solidFill>
                <a:srgbClr val="000000"/>
              </a:solidFill>
              <a:latin typeface="Roboto" panose="02000000000000000000" pitchFamily="2" charset="0"/>
              <a:ea typeface="Roboto" panose="02000000000000000000" pitchFamily="2" charset="0"/>
            </a:endParaRPr>
          </a:p>
          <a:p>
            <a:pPr algn="just"/>
            <a:r>
              <a:rPr lang="el-GR" sz="1600" b="1" i="0" u="none" strike="noStrike" baseline="0" dirty="0">
                <a:solidFill>
                  <a:srgbClr val="000000"/>
                </a:solidFill>
                <a:latin typeface="Roboto" panose="02000000000000000000" pitchFamily="2" charset="0"/>
                <a:ea typeface="Roboto" panose="02000000000000000000" pitchFamily="2" charset="0"/>
              </a:rPr>
              <a:t>Σε εξαιρετικές, όμως περιπτώσεις</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b="0" i="0" u="sng" strike="noStrike" baseline="0" dirty="0">
                <a:solidFill>
                  <a:srgbClr val="000000"/>
                </a:solidFill>
                <a:latin typeface="Roboto" panose="02000000000000000000" pitchFamily="2" charset="0"/>
                <a:ea typeface="Roboto" panose="02000000000000000000" pitchFamily="2" charset="0"/>
              </a:rPr>
              <a:t>είναι δυνατόν τα τυπικά έξοδά τους να καλύπτονται από την κατηγορία </a:t>
            </a:r>
            <a:r>
              <a:rPr lang="en-GB" sz="1600" b="0" i="0" u="sng" strike="noStrike" baseline="0" dirty="0">
                <a:solidFill>
                  <a:srgbClr val="000000"/>
                </a:solidFill>
                <a:latin typeface="Roboto" panose="02000000000000000000" pitchFamily="2" charset="0"/>
                <a:ea typeface="Roboto" panose="02000000000000000000" pitchFamily="2" charset="0"/>
              </a:rPr>
              <a:t>“Inclusion Support for Participants</a:t>
            </a:r>
            <a:r>
              <a:rPr lang="en-GB" sz="1600" b="0" i="0" u="none" strike="noStrike" baseline="0" dirty="0">
                <a:solidFill>
                  <a:srgbClr val="000000"/>
                </a:solidFill>
                <a:latin typeface="Roboto" panose="02000000000000000000" pitchFamily="2" charset="0"/>
                <a:ea typeface="Roboto" panose="02000000000000000000" pitchFamily="2" charset="0"/>
              </a:rPr>
              <a:t>”</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Τέτοιες περιπτώσεις είναι οι ακόλουθες:</a:t>
            </a:r>
          </a:p>
          <a:p>
            <a:pPr algn="just"/>
            <a:endParaRPr lang="el-GR" sz="160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b="0" i="0" u="none" strike="noStrike" baseline="0" dirty="0">
                <a:solidFill>
                  <a:srgbClr val="000000"/>
                </a:solidFill>
                <a:latin typeface="Roboto" panose="02000000000000000000" pitchFamily="2" charset="0"/>
                <a:ea typeface="Roboto" panose="02000000000000000000" pitchFamily="2" charset="0"/>
              </a:rPr>
              <a:t>Όταν τα έξοδα αυτά δεν μπορούν να καλυφθούν από τις αντίστοιχες κατηγορίες εξόδων που βασίζονται σε </a:t>
            </a:r>
            <a:r>
              <a:rPr lang="el-GR" sz="1600" b="0"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0" i="0" u="none" strike="noStrike" baseline="0" dirty="0">
                <a:solidFill>
                  <a:srgbClr val="000000"/>
                </a:solidFill>
                <a:latin typeface="Roboto" panose="02000000000000000000" pitchFamily="2" charset="0"/>
                <a:ea typeface="Roboto" panose="02000000000000000000" pitchFamily="2" charset="0"/>
              </a:rPr>
              <a:t> κόστος, γιατί δεν υπάρχουν άλλα διαθέσιμα χρήματα σε αυτές τις κατηγορίες</a:t>
            </a: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i="0" u="sng" strike="noStrike" baseline="0" dirty="0">
                <a:solidFill>
                  <a:srgbClr val="000000"/>
                </a:solidFill>
                <a:latin typeface="Roboto" panose="02000000000000000000" pitchFamily="2" charset="0"/>
                <a:ea typeface="Roboto" panose="02000000000000000000" pitchFamily="2" charset="0"/>
              </a:rPr>
              <a:t>ΜΟΝΟ ΓΙΑ ΤΑ ΕΞΟΔΑ ΔΙΑΒΙΩΣΗΣ ΤΩΝ ΣΥΝΟΔΩΝ</a:t>
            </a:r>
            <a:r>
              <a:rPr lang="el-GR" sz="1600" u="sng"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Όταν η περίοδος παραμονής τους στο εξωτερικό, ξεπερνά τις εξήντα ημέρες</a:t>
            </a:r>
            <a:endParaRPr lang="el-GR" sz="1600" b="0" i="0" u="none" strike="noStrike" baseline="0" dirty="0">
              <a:solidFill>
                <a:srgbClr val="000000"/>
              </a:solidFill>
              <a:latin typeface="Roboto" panose="02000000000000000000" pitchFamily="2" charset="0"/>
              <a:ea typeface="Roboto" panose="02000000000000000000" pitchFamily="2" charset="0"/>
            </a:endParaRP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7181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9DFA-7CB0-405E-D0B1-989CD6B218A0}"/>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CCE3AC0A-840D-F34C-55B7-036E039E0DEB}"/>
              </a:ext>
            </a:extLst>
          </p:cNvPr>
          <p:cNvGrpSpPr/>
          <p:nvPr/>
        </p:nvGrpSpPr>
        <p:grpSpPr>
          <a:xfrm>
            <a:off x="0" y="0"/>
            <a:ext cx="12192000" cy="6858000"/>
            <a:chOff x="0" y="0"/>
            <a:chExt cx="12192000" cy="6858000"/>
          </a:xfrm>
        </p:grpSpPr>
        <p:pic>
          <p:nvPicPr>
            <p:cNvPr id="3" name="Picture 2" descr="A close-up of a white envelope&#10;&#10;Description automatically generated with medium confidence">
              <a:extLst>
                <a:ext uri="{FF2B5EF4-FFF2-40B4-BE49-F238E27FC236}">
                  <a16:creationId xmlns:a16="http://schemas.microsoft.com/office/drawing/2014/main" id="{FC5C9446-4A0D-DF02-F660-B807FE0A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49E73ED8-FE0B-ED9B-0670-3D0AB17233D6}"/>
                </a:ext>
              </a:extLst>
            </p:cNvPr>
            <p:cNvSpPr/>
            <p:nvPr/>
          </p:nvSpPr>
          <p:spPr>
            <a:xfrm>
              <a:off x="8972550" y="5773289"/>
              <a:ext cx="2711450" cy="850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itle 1">
            <a:extLst>
              <a:ext uri="{FF2B5EF4-FFF2-40B4-BE49-F238E27FC236}">
                <a16:creationId xmlns:a16="http://schemas.microsoft.com/office/drawing/2014/main" id="{B14C5970-4087-7812-D8B0-041D9421E996}"/>
              </a:ext>
            </a:extLst>
          </p:cNvPr>
          <p:cNvSpPr>
            <a:spLocks noGrp="1"/>
          </p:cNvSpPr>
          <p:nvPr>
            <p:ph type="title"/>
          </p:nvPr>
        </p:nvSpPr>
        <p:spPr>
          <a:xfrm>
            <a:off x="511811" y="2982797"/>
            <a:ext cx="3309622" cy="736958"/>
          </a:xfrm>
        </p:spPr>
        <p:txBody>
          <a:bodyPr>
            <a:noAutofit/>
          </a:bodyPr>
          <a:lstStyle/>
          <a:p>
            <a:pPr algn="ctr"/>
            <a:r>
              <a:rPr lang="el-GR" sz="1800" b="1" dirty="0">
                <a:latin typeface="Roboto" panose="02000000000000000000" pitchFamily="2" charset="0"/>
                <a:ea typeface="Roboto" panose="02000000000000000000" pitchFamily="2" charset="0"/>
              </a:rPr>
              <a:t>Παράδειγμα χρήσης της υποστήριξης συμπερίληψης για συμμετέχοντες</a:t>
            </a:r>
            <a:r>
              <a:rPr lang="en-US" sz="1800" b="1" dirty="0">
                <a:latin typeface="Roboto" panose="02000000000000000000" pitchFamily="2" charset="0"/>
                <a:ea typeface="Roboto" panose="02000000000000000000" pitchFamily="2" charset="0"/>
              </a:rPr>
              <a:t> </a:t>
            </a:r>
            <a:r>
              <a:rPr lang="el-GR" sz="1800" b="1" dirty="0">
                <a:latin typeface="Roboto" panose="02000000000000000000" pitchFamily="2" charset="0"/>
                <a:ea typeface="Roboto" panose="02000000000000000000" pitchFamily="2" charset="0"/>
              </a:rPr>
              <a:t>με Λιγότερες Ευκαιρίες και των </a:t>
            </a:r>
            <a:r>
              <a:rPr lang="en-US" sz="1800" b="1" dirty="0">
                <a:latin typeface="Roboto" panose="02000000000000000000" pitchFamily="2" charset="0"/>
                <a:ea typeface="Roboto" panose="02000000000000000000" pitchFamily="2" charset="0"/>
              </a:rPr>
              <a:t>T</a:t>
            </a:r>
            <a:r>
              <a:rPr lang="el-GR" sz="1800" b="1" dirty="0" err="1">
                <a:latin typeface="Roboto" panose="02000000000000000000" pitchFamily="2" charset="0"/>
                <a:ea typeface="Roboto" panose="02000000000000000000" pitchFamily="2" charset="0"/>
              </a:rPr>
              <a:t>op-ups</a:t>
            </a:r>
            <a:r>
              <a:rPr lang="en-US" sz="1800" b="1" dirty="0">
                <a:latin typeface="Roboto" panose="02000000000000000000" pitchFamily="2" charset="0"/>
                <a:ea typeface="Roboto" panose="02000000000000000000" pitchFamily="2" charset="0"/>
              </a:rPr>
              <a:t>:</a:t>
            </a:r>
            <a:r>
              <a:rPr lang="el-GR" sz="1800" b="1" dirty="0">
                <a:latin typeface="Roboto" panose="02000000000000000000" pitchFamily="2" charset="0"/>
                <a:ea typeface="Roboto" panose="02000000000000000000" pitchFamily="2" charset="0"/>
              </a:rPr>
              <a:t> </a:t>
            </a:r>
            <a:br>
              <a:rPr lang="el-GR" sz="1800" b="1" dirty="0">
                <a:latin typeface="Roboto" panose="02000000000000000000" pitchFamily="2" charset="0"/>
                <a:ea typeface="Roboto" panose="02000000000000000000" pitchFamily="2" charset="0"/>
              </a:rPr>
            </a:br>
            <a:br>
              <a:rPr lang="el-GR" sz="1800" b="1" dirty="0">
                <a:latin typeface="Roboto" panose="02000000000000000000" pitchFamily="2" charset="0"/>
                <a:ea typeface="Roboto" panose="02000000000000000000" pitchFamily="2" charset="0"/>
              </a:rPr>
            </a:br>
            <a:r>
              <a:rPr lang="el-GR" sz="1800" b="1" dirty="0">
                <a:latin typeface="Roboto" panose="02000000000000000000" pitchFamily="2" charset="0"/>
                <a:ea typeface="Roboto" panose="02000000000000000000" pitchFamily="2" charset="0"/>
              </a:rPr>
              <a:t>√Φοιτητής με λιγότερες ευκαιρίες που συμμετέχει σε μακράς διάρκειας κινητικότητα για πρακτική άσκηση σε ΙΤΕ Χώρας μέλους (π.χ. εισερχόμενη κινητικότητα στην Κύπρο)</a:t>
            </a:r>
          </a:p>
        </p:txBody>
      </p:sp>
      <p:sp>
        <p:nvSpPr>
          <p:cNvPr id="4" name="object 3">
            <a:extLst>
              <a:ext uri="{FF2B5EF4-FFF2-40B4-BE49-F238E27FC236}">
                <a16:creationId xmlns:a16="http://schemas.microsoft.com/office/drawing/2014/main" id="{BBBDBD18-A479-1439-D220-AC51F3D1BFF4}"/>
              </a:ext>
            </a:extLst>
          </p:cNvPr>
          <p:cNvSpPr/>
          <p:nvPr/>
        </p:nvSpPr>
        <p:spPr>
          <a:xfrm flipH="1">
            <a:off x="3942255"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5B51F21B-D276-26C2-9EA9-062F051E1067}"/>
              </a:ext>
            </a:extLst>
          </p:cNvPr>
          <p:cNvGrpSpPr/>
          <p:nvPr/>
        </p:nvGrpSpPr>
        <p:grpSpPr>
          <a:xfrm>
            <a:off x="4092467" y="930243"/>
            <a:ext cx="7535248" cy="5497717"/>
            <a:chOff x="1401266" y="719666"/>
            <a:chExt cx="9046479" cy="6522269"/>
          </a:xfrm>
        </p:grpSpPr>
        <p:graphicFrame>
          <p:nvGraphicFramePr>
            <p:cNvPr id="17" name="Diagram 16">
              <a:extLst>
                <a:ext uri="{FF2B5EF4-FFF2-40B4-BE49-F238E27FC236}">
                  <a16:creationId xmlns:a16="http://schemas.microsoft.com/office/drawing/2014/main" id="{707F329A-1221-BF16-1514-26CA08B6355D}"/>
                </a:ext>
              </a:extLst>
            </p:cNvPr>
            <p:cNvGraphicFramePr/>
            <p:nvPr>
              <p:extLst>
                <p:ext uri="{D42A27DB-BD31-4B8C-83A1-F6EECF244321}">
                  <p14:modId xmlns:p14="http://schemas.microsoft.com/office/powerpoint/2010/main" val="768264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Plus Sign 17">
              <a:extLst>
                <a:ext uri="{FF2B5EF4-FFF2-40B4-BE49-F238E27FC236}">
                  <a16:creationId xmlns:a16="http://schemas.microsoft.com/office/drawing/2014/main" id="{DAFCFA93-CFED-908E-B0F1-899E877762A8}"/>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19" name="Plus Sign 18">
              <a:extLst>
                <a:ext uri="{FF2B5EF4-FFF2-40B4-BE49-F238E27FC236}">
                  <a16:creationId xmlns:a16="http://schemas.microsoft.com/office/drawing/2014/main" id="{92D2B73E-6BA8-8A85-F4A9-A9A4657F285E}"/>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0" name="Plus Sign 19">
              <a:extLst>
                <a:ext uri="{FF2B5EF4-FFF2-40B4-BE49-F238E27FC236}">
                  <a16:creationId xmlns:a16="http://schemas.microsoft.com/office/drawing/2014/main" id="{0C0041CA-4F25-8AB5-F81B-51C8EA69D4EF}"/>
                </a:ext>
              </a:extLst>
            </p:cNvPr>
            <p:cNvSpPr/>
            <p:nvPr/>
          </p:nvSpPr>
          <p:spPr>
            <a:xfrm>
              <a:off x="1401266" y="4172192"/>
              <a:ext cx="533401"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1" name="Plus Sign 20">
              <a:extLst>
                <a:ext uri="{FF2B5EF4-FFF2-40B4-BE49-F238E27FC236}">
                  <a16:creationId xmlns:a16="http://schemas.microsoft.com/office/drawing/2014/main" id="{B066313D-DDE2-F682-537E-3FF459537190}"/>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2" name="Plus Sign 21">
              <a:extLst>
                <a:ext uri="{FF2B5EF4-FFF2-40B4-BE49-F238E27FC236}">
                  <a16:creationId xmlns:a16="http://schemas.microsoft.com/office/drawing/2014/main" id="{72635897-8DD5-7E9D-879F-7C767858206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3" name="Rectangle: Rounded Corners 22">
              <a:extLst>
                <a:ext uri="{FF2B5EF4-FFF2-40B4-BE49-F238E27FC236}">
                  <a16:creationId xmlns:a16="http://schemas.microsoft.com/office/drawing/2014/main" id="{F583AA29-AE07-8351-9912-65FEDD290509}"/>
                </a:ext>
              </a:extLst>
            </p:cNvPr>
            <p:cNvSpPr/>
            <p:nvPr/>
          </p:nvSpPr>
          <p:spPr>
            <a:xfrm>
              <a:off x="1569675" y="3068588"/>
              <a:ext cx="8878070" cy="404886"/>
            </a:xfrm>
            <a:prstGeom prst="round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Συνολική Επιχορήγηση Φοιτητή</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4" name="Plus Sign 23">
              <a:extLst>
                <a:ext uri="{FF2B5EF4-FFF2-40B4-BE49-F238E27FC236}">
                  <a16:creationId xmlns:a16="http://schemas.microsoft.com/office/drawing/2014/main" id="{93DE4A7D-A913-6B04-6A3A-686EC7E9F829}"/>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25" name="Group 24">
              <a:extLst>
                <a:ext uri="{FF2B5EF4-FFF2-40B4-BE49-F238E27FC236}">
                  <a16:creationId xmlns:a16="http://schemas.microsoft.com/office/drawing/2014/main" id="{FC58E1AD-5D3D-76AE-4EAD-7B48747F0DFD}"/>
                </a:ext>
              </a:extLst>
            </p:cNvPr>
            <p:cNvGrpSpPr/>
            <p:nvPr/>
          </p:nvGrpSpPr>
          <p:grpSpPr>
            <a:xfrm>
              <a:off x="5028803" y="5367400"/>
              <a:ext cx="2133998" cy="1874535"/>
              <a:chOff x="5986064" y="3037886"/>
              <a:chExt cx="2135187" cy="1874535"/>
            </a:xfrm>
          </p:grpSpPr>
          <p:sp>
            <p:nvSpPr>
              <p:cNvPr id="26" name="Rectangle: Rounded Corners 25">
                <a:extLst>
                  <a:ext uri="{FF2B5EF4-FFF2-40B4-BE49-F238E27FC236}">
                    <a16:creationId xmlns:a16="http://schemas.microsoft.com/office/drawing/2014/main" id="{A5E0A1F7-B003-25AD-A250-40AD4527C579}"/>
                  </a:ext>
                </a:extLst>
              </p:cNvPr>
              <p:cNvSpPr/>
              <p:nvPr/>
            </p:nvSpPr>
            <p:spPr>
              <a:xfrm>
                <a:off x="5986064" y="3037886"/>
                <a:ext cx="2135187" cy="18745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latin typeface="Roboto" panose="02000000000000000000" pitchFamily="2" charset="0"/>
                  <a:ea typeface="Roboto" panose="02000000000000000000" pitchFamily="2" charset="0"/>
                  <a:cs typeface="Roboto" panose="02000000000000000000" pitchFamily="2" charset="0"/>
                </a:endParaRPr>
              </a:p>
            </p:txBody>
          </p:sp>
          <p:sp>
            <p:nvSpPr>
              <p:cNvPr id="27" name="Rectangle: Rounded Corners 4">
                <a:extLst>
                  <a:ext uri="{FF2B5EF4-FFF2-40B4-BE49-F238E27FC236}">
                    <a16:creationId xmlns:a16="http://schemas.microsoft.com/office/drawing/2014/main" id="{C8CF04D9-74CE-7D7A-5362-6C2F2A0C1A6F}"/>
                  </a:ext>
                </a:extLst>
              </p:cNvPr>
              <p:cNvSpPr txBox="1"/>
              <p:nvPr/>
            </p:nvSpPr>
            <p:spPr>
              <a:xfrm>
                <a:off x="6011454" y="3157988"/>
                <a:ext cx="2109797" cy="1628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dirty="0">
                    <a:latin typeface="Roboto" panose="02000000000000000000" pitchFamily="2" charset="0"/>
                    <a:ea typeface="Roboto" panose="02000000000000000000" pitchFamily="2" charset="0"/>
                    <a:cs typeface="Roboto" panose="02000000000000000000" pitchFamily="2" charset="0"/>
                  </a:rPr>
                  <a:t>Mobility Organisational Support</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a:t>
                </a:r>
                <a:r>
                  <a:rPr lang="en-GB" sz="1200" b="1" dirty="0">
                    <a:latin typeface="Roboto" panose="02000000000000000000" pitchFamily="2" charset="0"/>
                    <a:ea typeface="Roboto" panose="02000000000000000000" pitchFamily="2" charset="0"/>
                    <a:cs typeface="Roboto" panose="02000000000000000000" pitchFamily="2" charset="0"/>
                  </a:rPr>
                  <a:t>5</a:t>
                </a:r>
                <a:r>
                  <a:rPr lang="en-GB" sz="1200" b="1" kern="1200" dirty="0">
                    <a:latin typeface="Roboto" panose="02000000000000000000" pitchFamily="2" charset="0"/>
                    <a:ea typeface="Roboto" panose="02000000000000000000" pitchFamily="2" charset="0"/>
                    <a:cs typeface="Roboto" panose="02000000000000000000" pitchFamily="2" charset="0"/>
                  </a:rPr>
                  <a:t>00 </a:t>
                </a:r>
                <a:r>
                  <a:rPr lang="el-GR" sz="1200" b="1" kern="1200" dirty="0">
                    <a:latin typeface="Roboto" panose="02000000000000000000" pitchFamily="2" charset="0"/>
                    <a:ea typeface="Roboto" panose="02000000000000000000" pitchFamily="2" charset="0"/>
                    <a:cs typeface="Roboto" panose="02000000000000000000" pitchFamily="2" charset="0"/>
                  </a:rPr>
                  <a:t>Ευρώ</a:t>
                </a:r>
                <a:r>
                  <a:rPr lang="en-US" sz="1200" b="1" kern="1200" dirty="0">
                    <a:latin typeface="Roboto" panose="02000000000000000000" pitchFamily="2" charset="0"/>
                    <a:ea typeface="Roboto" panose="02000000000000000000" pitchFamily="2" charset="0"/>
                    <a:cs typeface="Roboto" panose="02000000000000000000" pitchFamily="2" charset="0"/>
                  </a:rPr>
                  <a:t> - </a:t>
                </a:r>
                <a:r>
                  <a:rPr lang="el-GR" sz="1200" b="1" kern="1200" dirty="0">
                    <a:latin typeface="Roboto" panose="02000000000000000000" pitchFamily="2" charset="0"/>
                    <a:ea typeface="Roboto" panose="02000000000000000000" pitchFamily="2" charset="0"/>
                    <a:cs typeface="Roboto" panose="02000000000000000000" pitchFamily="2" charset="0"/>
                  </a:rPr>
                  <a:t>μέρος του ποσού μπορεί να διαμοιραστεί μεταξύ ιδρύματος αποστολής και οργανισμού υποδοχής)</a:t>
                </a:r>
                <a:endParaRPr lang="en-GB" sz="1200" b="1" kern="1200" dirty="0">
                  <a:latin typeface="Roboto" panose="02000000000000000000" pitchFamily="2" charset="0"/>
                  <a:ea typeface="Roboto" panose="02000000000000000000" pitchFamily="2" charset="0"/>
                  <a:cs typeface="Roboto" panose="02000000000000000000" pitchFamily="2" charset="0"/>
                </a:endParaRPr>
              </a:p>
            </p:txBody>
          </p:sp>
        </p:grpSp>
      </p:grpSp>
      <p:sp>
        <p:nvSpPr>
          <p:cNvPr id="28" name="TextBox 27">
            <a:extLst>
              <a:ext uri="{FF2B5EF4-FFF2-40B4-BE49-F238E27FC236}">
                <a16:creationId xmlns:a16="http://schemas.microsoft.com/office/drawing/2014/main" id="{8F5C3D68-97C5-0180-C419-BD9F849DF488}"/>
              </a:ext>
            </a:extLst>
          </p:cNvPr>
          <p:cNvSpPr txBox="1"/>
          <p:nvPr/>
        </p:nvSpPr>
        <p:spPr>
          <a:xfrm>
            <a:off x="8971727" y="4804961"/>
            <a:ext cx="2610771" cy="1708160"/>
          </a:xfrm>
          <a:prstGeom prst="rect">
            <a:avLst/>
          </a:prstGeom>
          <a:noFill/>
        </p:spPr>
        <p:txBody>
          <a:bodyPr wrap="square" rtlCol="0">
            <a:spAutoFit/>
          </a:bodyPr>
          <a:lstStyle/>
          <a:p>
            <a:pPr marL="285750" indent="-285750">
              <a:buFont typeface="Wingdings" panose="05000000000000000000" pitchFamily="2" charset="2"/>
              <a:buChar char="ü"/>
            </a:pP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Εάν ο φοιτητής δεν διεκδικούσε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Participants, </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τότε το ΙΤΕ δε θα δικαιούτο το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Organisations</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 αλλά θα είχε και πάλι δικαίωμα να λάβει τα δύο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top-ups</a:t>
            </a:r>
          </a:p>
        </p:txBody>
      </p:sp>
    </p:spTree>
    <p:extLst>
      <p:ext uri="{BB962C8B-B14F-4D97-AF65-F5344CB8AC3E}">
        <p14:creationId xmlns:p14="http://schemas.microsoft.com/office/powerpoint/2010/main" val="2516229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AAD1-82C7-2239-FB9E-A945DC1D55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EDFAF3-D64B-28A5-81CD-EABA1737CB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C2EE3B8-3D39-654E-682F-DB2AFF4288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D8CD882-28E4-E032-A14C-ED6239852ED0}"/>
              </a:ext>
            </a:extLst>
          </p:cNvPr>
          <p:cNvGrpSpPr/>
          <p:nvPr/>
        </p:nvGrpSpPr>
        <p:grpSpPr>
          <a:xfrm>
            <a:off x="2876550" y="1708151"/>
            <a:ext cx="6176579" cy="2363648"/>
            <a:chOff x="0" y="2514597"/>
            <a:chExt cx="2963916" cy="1778350"/>
          </a:xfrm>
        </p:grpSpPr>
        <p:sp>
          <p:nvSpPr>
            <p:cNvPr id="8" name="Rectangle 7">
              <a:extLst>
                <a:ext uri="{FF2B5EF4-FFF2-40B4-BE49-F238E27FC236}">
                  <a16:creationId xmlns:a16="http://schemas.microsoft.com/office/drawing/2014/main" id="{ABA4F7BA-9D8C-6470-DEC7-62329FF6DDEA}"/>
                </a:ext>
              </a:extLst>
            </p:cNvPr>
            <p:cNvSpPr/>
            <p:nvPr/>
          </p:nvSpPr>
          <p: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9" name="TextBox 8">
              <a:extLst>
                <a:ext uri="{FF2B5EF4-FFF2-40B4-BE49-F238E27FC236}">
                  <a16:creationId xmlns:a16="http://schemas.microsoft.com/office/drawing/2014/main" id="{9443FCDF-D05F-2E8C-3779-E2E576EB34DC}"/>
                </a:ext>
              </a:extLst>
            </p:cNvPr>
            <p:cNvSpPr txBox="1"/>
            <p:nvPr/>
          </p:nvSpPr>
          <p:spPr>
            <a:xfrm>
              <a:off x="0"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.Τροποποήσεις Συμφωνιών Επιχορήγησης </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4156538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0254-56AB-FAFC-D1A2-F2ACE69E5C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ACFFF3-4719-C1A9-909D-4BF409059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4EACC26-8D8F-6A3F-E297-DD1FCD5C9AA4}"/>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 – ΙΔΕΠ</a:t>
            </a:r>
          </a:p>
        </p:txBody>
      </p:sp>
    </p:spTree>
    <p:extLst>
      <p:ext uri="{BB962C8B-B14F-4D97-AF65-F5344CB8AC3E}">
        <p14:creationId xmlns:p14="http://schemas.microsoft.com/office/powerpoint/2010/main" val="54274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DAC1-1544-42A1-2A07-B2FEE6B9731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9E17FCA6-2AE8-A370-5173-ED71F618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2269FB0-A5CB-1FB5-D53C-0EBCEE7B75D1}"/>
              </a:ext>
            </a:extLst>
          </p:cNvPr>
          <p:cNvSpPr txBox="1">
            <a:spLocks/>
          </p:cNvSpPr>
          <p:nvPr/>
        </p:nvSpPr>
        <p:spPr>
          <a:xfrm>
            <a:off x="953142" y="2144526"/>
            <a:ext cx="286638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1. Αλλαγές που</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ΔΕΝ απαιτούν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αλλά ΆΜΕΣΗ ενημέρωση της ΕΥ</a:t>
            </a:r>
            <a:br>
              <a:rPr lang="el-GR" sz="2600" b="1" dirty="0">
                <a:latin typeface="Roboto" panose="02000000000000000000" pitchFamily="2" charset="0"/>
                <a:ea typeface="Roboto" panose="02000000000000000000" pitchFamily="2" charset="0"/>
              </a:rPr>
            </a:br>
            <a:endParaRPr lang="en-CY" sz="2600" b="1" dirty="0">
              <a:latin typeface="Roboto" panose="02000000000000000000" pitchFamily="2" charset="0"/>
              <a:ea typeface="Roboto" panose="02000000000000000000" pitchFamily="2" charset="0"/>
            </a:endParaRPr>
          </a:p>
        </p:txBody>
      </p:sp>
      <p:sp>
        <p:nvSpPr>
          <p:cNvPr id="12" name="Arrow: Right 11">
            <a:extLst>
              <a:ext uri="{FF2B5EF4-FFF2-40B4-BE49-F238E27FC236}">
                <a16:creationId xmlns:a16="http://schemas.microsoft.com/office/drawing/2014/main" id="{6FDBC736-F0B4-E3C8-52B1-AC59786F460D}"/>
              </a:ext>
            </a:extLst>
          </p:cNvPr>
          <p:cNvSpPr/>
          <p:nvPr/>
        </p:nvSpPr>
        <p:spPr>
          <a:xfrm>
            <a:off x="4067447" y="2678581"/>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8876288-87B7-D034-040A-5010C2AD7919}"/>
              </a:ext>
            </a:extLst>
          </p:cNvPr>
          <p:cNvSpPr/>
          <p:nvPr/>
        </p:nvSpPr>
        <p:spPr>
          <a:xfrm>
            <a:off x="5394416" y="1622825"/>
            <a:ext cx="5844442" cy="3612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συντονιστή/Erasmus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Institutional</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Coordinator</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νόμιμου εκπροσώπου (απαιτείται, επίσης, ενημέρωση του ORS, εάν ο νόμιμος εκπρόσωπος έχει οριστεί ως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contact</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person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στο ORS) και ενημέρωση της ομάδας που διαχειρίζεται κεντρικά τον χάρτη Erasmus</a:t>
            </a: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στοιχείων επικοινωνίας του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Oργανισμού</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85867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B60D-0823-05F3-679E-A95FEFB0A97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7E2315-301F-3504-0059-6A54B44A0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6740" cy="6858000"/>
          </a:xfrm>
          <a:prstGeom prst="rect">
            <a:avLst/>
          </a:prstGeom>
        </p:spPr>
      </p:pic>
      <p:sp>
        <p:nvSpPr>
          <p:cNvPr id="2" name="Title 1">
            <a:extLst>
              <a:ext uri="{FF2B5EF4-FFF2-40B4-BE49-F238E27FC236}">
                <a16:creationId xmlns:a16="http://schemas.microsoft.com/office/drawing/2014/main" id="{C441B89E-3BEE-E22A-1512-351898969A0C}"/>
              </a:ext>
            </a:extLst>
          </p:cNvPr>
          <p:cNvSpPr>
            <a:spLocks noGrp="1"/>
          </p:cNvSpPr>
          <p:nvPr>
            <p:ph type="title"/>
          </p:nvPr>
        </p:nvSpPr>
        <p:spPr>
          <a:xfrm>
            <a:off x="914697" y="1980116"/>
            <a:ext cx="2485431" cy="736958"/>
          </a:xfrm>
        </p:spPr>
        <p:txBody>
          <a:bodyPr>
            <a:noAutofit/>
          </a:bodyPr>
          <a:lstStyle/>
          <a:p>
            <a:r>
              <a:rPr lang="el-GR" sz="2600" b="1" dirty="0">
                <a:latin typeface="Roboto" panose="02000000000000000000" pitchFamily="2" charset="0"/>
                <a:ea typeface="Roboto" panose="02000000000000000000" pitchFamily="2" charset="0"/>
              </a:rPr>
              <a:t>2. Αλλαγές που ΑΠΑΙΤΟΥΝ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της</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Συμφωνίας Επιχορήγησης</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997FCBD1-FC68-D703-806A-0DF9A0C765E6}"/>
              </a:ext>
            </a:extLst>
          </p:cNvPr>
          <p:cNvSpPr/>
          <p:nvPr/>
        </p:nvSpPr>
        <p:spPr>
          <a:xfrm>
            <a:off x="3678803" y="390525"/>
            <a:ext cx="6998722" cy="36611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Αλλαγή</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τραπεζικών</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στοιχείων </a:t>
            </a:r>
            <a:r>
              <a:rPr lang="el-GR" sz="1400" i="1"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έντυπο</a:t>
            </a:r>
            <a:r>
              <a:rPr lang="el-G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dirty="0" err="1">
                <a:solidFill>
                  <a:srgbClr val="FF0000"/>
                </a:solidFill>
                <a:latin typeface="Roboto" panose="02000000000000000000" pitchFamily="2" charset="0"/>
                <a:ea typeface="Roboto" panose="02000000000000000000" pitchFamily="2" charset="0"/>
                <a:cs typeface="Roboto" panose="02000000000000000000" pitchFamily="2" charset="0"/>
              </a:rPr>
              <a:t>τρ</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Στοιχείων</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θα</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πρέπει</a:t>
            </a:r>
            <a:r>
              <a:rPr lang="el-GR" sz="1400"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να </a:t>
            </a:r>
            <a:r>
              <a:rPr lang="el-G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επικαιροποιηθεί</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στο </a:t>
            </a:r>
            <a:r>
              <a:rPr lang="el-G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ORS</a:t>
            </a:r>
            <a:r>
              <a:rPr lang="el-GR" sz="1400" i="1" spc="-15"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ü"/>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Αλλαγή στη Διάρκεια σχεδίου από 24 σε 36 μήνες ή αντίστροφα </a:t>
            </a:r>
            <a:endPar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endPar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Προσθήκη νέου ΑΕΙ από τις χώρες που αναφέρονται στο Παράρτημα Ι</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το οποίο δεν συμπεριλαμβανόταν στην αρχική αίτηση</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12700" marR="5080" algn="just">
              <a:lnSpc>
                <a:spcPct val="80000"/>
              </a:lnSpc>
              <a:buClr>
                <a:srgbClr val="0D5292"/>
              </a:buClr>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κονδυλίου από εισερχόμενη σε εξερχόμενη κινητικότητα και το αντίστροφο για τις κατηγορίες ταξιδιωτικά έξοδα και έξοδα ατομικής στήριξης, όταν το σύνολο των αλλαγών που προκύπτουν για τις δύο αυτές κατηγορίες ξεπερνά το 40% του συνολικού εγκεκριμένου κονδυλίου.</a:t>
            </a:r>
          </a:p>
          <a:p>
            <a:pPr marL="298450" marR="5080" indent="-285750" algn="just">
              <a:lnSpc>
                <a:spcPct val="80000"/>
              </a:lnSpc>
              <a:buClr>
                <a:srgbClr val="0D5292"/>
              </a:buClr>
              <a:buFont typeface="Wingdings" panose="05000000000000000000" pitchFamily="2" charset="2"/>
              <a:buChar char="ü"/>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προϋπολογισμού από την κατηγορία οργανωτική υποστήριξη σε άλλες κατηγορίες, αν υπερβαίνει το 50% των συνολικών κεφαλαίων που δόθηκαν για οργανωτική υποστήριξη</a:t>
            </a:r>
          </a:p>
        </p:txBody>
      </p:sp>
      <p:sp>
        <p:nvSpPr>
          <p:cNvPr id="10" name="Arrow: Right 9">
            <a:extLst>
              <a:ext uri="{FF2B5EF4-FFF2-40B4-BE49-F238E27FC236}">
                <a16:creationId xmlns:a16="http://schemas.microsoft.com/office/drawing/2014/main" id="{E1DFFF91-82FC-20BD-7440-F37BD8F0E90D}"/>
              </a:ext>
            </a:extLst>
          </p:cNvPr>
          <p:cNvSpPr/>
          <p:nvPr/>
        </p:nvSpPr>
        <p:spPr>
          <a:xfrm>
            <a:off x="3086892" y="2514170"/>
            <a:ext cx="418012" cy="381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A94478-F082-C1FD-184E-83ED46B2A8B2}"/>
              </a:ext>
            </a:extLst>
          </p:cNvPr>
          <p:cNvSpPr/>
          <p:nvPr/>
        </p:nvSpPr>
        <p:spPr>
          <a:xfrm>
            <a:off x="914697" y="4140927"/>
            <a:ext cx="10191453" cy="15073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marR="5080" indent="-285750">
              <a:lnSpc>
                <a:spcPct val="80000"/>
              </a:lnSpc>
              <a:buClr>
                <a:srgbClr val="0D5292"/>
              </a:buClr>
              <a:buFont typeface="Wingdings" panose="05000000000000000000" pitchFamily="2" charset="2"/>
              <a:buChar char="ü"/>
              <a:tabLst>
                <a:tab pos="241300" algn="l"/>
              </a:tabLst>
            </a:pP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κονδυλίου μεταξύ χωρών της ίδιας περιοχής</a:t>
            </a:r>
            <a:r>
              <a:rPr lang="en-GB" sz="15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 οι οποίες συμπεριλήφθηκαν στην αίτηση για επιχορήγηση</a:t>
            </a:r>
            <a:r>
              <a:rPr lang="en-GB" sz="15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και οι οποίες πέρασαν την ποιοτική αξιολόγηση αλλά δεν ήταν δυνατό να τους χορηγηθούν κεφάλαια λόγω ανεπαρκούς χρηματοδότησης ή για λόγους γεωγραφικής ισορροπίας (Για να επιτρέψει αυτόν τον μηχανισμό ευελιξίας, η ΕΥ: θα πρέπει να παρουσιαστούν από τον δικαιούχο οι λόγοι που οδήγησαν σε μη κατανομή στη συγκεκριμένη Τρίτη χώρα και θα πρέπει να επιβεβαιωθεί ότι έχουν εξαντληθεί οι προσπάθειες για τον εντοπισμό ενός νέου ιδρύματος εταίρου στην χώρα αυτή)</a:t>
            </a:r>
          </a:p>
        </p:txBody>
      </p:sp>
      <p:sp>
        <p:nvSpPr>
          <p:cNvPr id="8" name="Arrow: Right 7">
            <a:extLst>
              <a:ext uri="{FF2B5EF4-FFF2-40B4-BE49-F238E27FC236}">
                <a16:creationId xmlns:a16="http://schemas.microsoft.com/office/drawing/2014/main" id="{46A6ABA9-CEA3-5918-C94F-E4D7C4152F29}"/>
              </a:ext>
            </a:extLst>
          </p:cNvPr>
          <p:cNvSpPr/>
          <p:nvPr/>
        </p:nvSpPr>
        <p:spPr>
          <a:xfrm rot="5400000">
            <a:off x="1854925" y="3725695"/>
            <a:ext cx="378824" cy="273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5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CB56-D1D2-18EC-E174-16C42668F8E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F5CE27A-4275-E1D4-1AFA-D798DB407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 y="0"/>
            <a:ext cx="12192000" cy="6858000"/>
          </a:xfrm>
          <a:prstGeom prst="rect">
            <a:avLst/>
          </a:prstGeom>
        </p:spPr>
      </p:pic>
      <p:sp>
        <p:nvSpPr>
          <p:cNvPr id="2" name="Title 1">
            <a:extLst>
              <a:ext uri="{FF2B5EF4-FFF2-40B4-BE49-F238E27FC236}">
                <a16:creationId xmlns:a16="http://schemas.microsoft.com/office/drawing/2014/main" id="{BB5D4566-14D7-F7FB-80AB-324133124095}"/>
              </a:ext>
            </a:extLst>
          </p:cNvPr>
          <p:cNvSpPr>
            <a:spLocks noGrp="1"/>
          </p:cNvSpPr>
          <p:nvPr>
            <p:ph type="title"/>
          </p:nvPr>
        </p:nvSpPr>
        <p:spPr>
          <a:xfrm>
            <a:off x="563200" y="1741991"/>
            <a:ext cx="2901360" cy="736958"/>
          </a:xfrm>
        </p:spPr>
        <p:txBody>
          <a:bodyPr>
            <a:noAutofit/>
          </a:bodyPr>
          <a:lstStyle/>
          <a:p>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2.1. Μεταφορά κονδυλίου προς χώρες  στις οποίες δε χορηγήθηκαν εξαρχής κεφάλαια λόγω ανεπαρκούς χρηματοδότησης</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35C9CCBE-7949-9118-0FA7-CF3CFB6BF118}"/>
              </a:ext>
            </a:extLst>
          </p:cNvPr>
          <p:cNvSpPr/>
          <p:nvPr/>
        </p:nvSpPr>
        <p:spPr>
          <a:xfrm>
            <a:off x="3591852" y="1558020"/>
            <a:ext cx="7228547" cy="3571876"/>
          </a:xfrm>
          <a:prstGeom prst="roundRect">
            <a:avLst/>
          </a:prstGeom>
          <a:solidFill>
            <a:srgbClr val="C9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Το παράρτημα I </a:t>
            </a:r>
            <a:r>
              <a:rPr lang="el-GR" sz="1600" b="1" spc="-10" dirty="0" err="1">
                <a:solidFill>
                  <a:schemeClr val="tx1"/>
                </a:solidFill>
                <a:latin typeface="Roboto" panose="02000000000000000000" pitchFamily="2" charset="0"/>
                <a:ea typeface="Roboto" panose="02000000000000000000" pitchFamily="2" charset="0"/>
                <a:cs typeface="Roboto" panose="02000000000000000000" pitchFamily="2" charset="0"/>
              </a:rPr>
              <a:t>Budget</a:t>
            </a:r>
            <a:r>
              <a:rPr lang="el-GR" sz="1600" b="1" spc="-10" dirty="0">
                <a:solidFill>
                  <a:schemeClr val="tx1"/>
                </a:solidFill>
                <a:latin typeface="Roboto" panose="02000000000000000000" pitchFamily="2" charset="0"/>
                <a:ea typeface="Roboto" panose="02000000000000000000" pitchFamily="2" charset="0"/>
                <a:cs typeface="Roboto" panose="02000000000000000000" pitchFamily="2" charset="0"/>
              </a:rPr>
              <a:t>-Εκτιμώμενος Προϋπολογισμός</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τον </a:t>
            </a:r>
            <a:r>
              <a:rPr lang="el-GR" sz="1600" b="1" spc="-10" dirty="0">
                <a:solidFill>
                  <a:schemeClr val="tx1"/>
                </a:solidFill>
                <a:latin typeface="Roboto" panose="02000000000000000000" pitchFamily="2" charset="0"/>
                <a:ea typeface="Roboto" panose="02000000000000000000" pitchFamily="2" charset="0"/>
                <a:cs typeface="Roboto" panose="02000000000000000000" pitchFamily="2" charset="0"/>
              </a:rPr>
              <a:t>«Κατάλογο μη χρηματοδοτούμενων χωρών». </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Αυτή η λίστα περιέχει χώρες που με επιτυχία πέρασαν την ποιοτική αξιολόγηση, για τις οποίες όμως δεν μπόρεσαν να διατεθούν κονδύλια λόγω έλλειψης κονδυλίων ή για λόγους γεωγραφικής ισορροπίας.</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Οι μετακινήσεις που εμπλέκουν τις μη χρηματοδοτούμενες χώρες μπορούν να οργανωθούν χάρη σε μεταφορές προϋπολογισμού εντός της ίδιας περιοχής, </a:t>
            </a:r>
            <a:r>
              <a:rPr lang="el-GR" sz="1600" b="1" u="sng" spc="-10" dirty="0">
                <a:solidFill>
                  <a:schemeClr val="tx1"/>
                </a:solidFill>
                <a:latin typeface="Roboto" panose="02000000000000000000" pitchFamily="2" charset="0"/>
                <a:ea typeface="Roboto" panose="02000000000000000000" pitchFamily="2" charset="0"/>
                <a:cs typeface="Roboto" panose="02000000000000000000" pitchFamily="2" charset="0"/>
              </a:rPr>
              <a:t>εφόσον τουλάχιστον μία χώρα από την περιοχή έχει επιλεγεί για χρηματοδότηση</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i="1" spc="-10" dirty="0">
                <a:solidFill>
                  <a:srgbClr val="FF0000"/>
                </a:solidFill>
                <a:latin typeface="Roboto" panose="02000000000000000000" pitchFamily="2" charset="0"/>
                <a:ea typeface="Roboto" panose="02000000000000000000" pitchFamily="2" charset="0"/>
                <a:cs typeface="Roboto" panose="02000000000000000000" pitchFamily="2" charset="0"/>
              </a:rPr>
              <a:t>Εάν όλες οι χώρες που ανήκουν στην ίδια περιοχή βρίσκονται στη λίστα των μη χρηματοδοτούμενων χωρών, τότε οι κινητικότητες που εμπλέκουν αυτή την περιοχή μπορούν να οργανωθούν μόνο ως κινητικότητες «μηδενικής επιχορήγησης από τα κονδύλια της ΕΕ». </a:t>
            </a:r>
          </a:p>
        </p:txBody>
      </p:sp>
    </p:spTree>
    <p:extLst>
      <p:ext uri="{BB962C8B-B14F-4D97-AF65-F5344CB8AC3E}">
        <p14:creationId xmlns:p14="http://schemas.microsoft.com/office/powerpoint/2010/main" val="10521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E83C-BCEA-8E3A-3B96-7C110C77EAC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37CAB558-FB37-A328-E33A-CD3C31DCC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41D711-E84B-2D6F-D9FE-B14C8EE4A906}"/>
              </a:ext>
            </a:extLst>
          </p:cNvPr>
          <p:cNvSpPr>
            <a:spLocks noGrp="1"/>
          </p:cNvSpPr>
          <p:nvPr>
            <p:ph type="title"/>
          </p:nvPr>
        </p:nvSpPr>
        <p:spPr>
          <a:xfrm>
            <a:off x="1151212" y="2118962"/>
            <a:ext cx="3114305" cy="736958"/>
          </a:xfrm>
        </p:spPr>
        <p:txBody>
          <a:bodyPr>
            <a:noAutofit/>
          </a:bodyPr>
          <a:lstStyle/>
          <a:p>
            <a:r>
              <a:rPr lang="el-GR" sz="2600" b="1" dirty="0">
                <a:latin typeface="Roboto" panose="02000000000000000000" pitchFamily="2" charset="0"/>
                <a:ea typeface="Roboto" panose="02000000000000000000" pitchFamily="2" charset="0"/>
              </a:rPr>
              <a:t>3. Αλλαγές που ΔΕΝ ΕΠΙΤΡΕΠΟΝΤΑΙ ούτε με τροποποίηση της</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Συμφωνίας Επιχορήγησης</a:t>
            </a:r>
            <a:endParaRPr lang="en-CY" sz="2600" b="1" dirty="0">
              <a:latin typeface="Roboto" panose="02000000000000000000" pitchFamily="2" charset="0"/>
              <a:ea typeface="Roboto" panose="02000000000000000000" pitchFamily="2" charset="0"/>
            </a:endParaRPr>
          </a:p>
        </p:txBody>
      </p:sp>
      <p:sp>
        <p:nvSpPr>
          <p:cNvPr id="10" name="Arrow: Right 9">
            <a:extLst>
              <a:ext uri="{FF2B5EF4-FFF2-40B4-BE49-F238E27FC236}">
                <a16:creationId xmlns:a16="http://schemas.microsoft.com/office/drawing/2014/main" id="{8195507C-96C9-3DC1-BA41-408E924FD595}"/>
              </a:ext>
            </a:extLst>
          </p:cNvPr>
          <p:cNvSpPr/>
          <p:nvPr/>
        </p:nvSpPr>
        <p:spPr>
          <a:xfrm>
            <a:off x="4162697" y="2311268"/>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51F2C25-B827-64F1-65BF-4CF947B4D3EB}"/>
              </a:ext>
            </a:extLst>
          </p:cNvPr>
          <p:cNvSpPr/>
          <p:nvPr/>
        </p:nvSpPr>
        <p:spPr>
          <a:xfrm>
            <a:off x="5196346" y="1556150"/>
            <a:ext cx="5844442" cy="3612350"/>
          </a:xfrm>
          <a:prstGeom prst="roundRect">
            <a:avLst/>
          </a:prstGeom>
          <a:solidFill>
            <a:srgbClr val="F07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επιτρέπονται μεταφορές προϋπολογισμού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budget</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transfers</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μεταξύ περιοχών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Regions</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ü"/>
            </a:pPr>
            <a:endParaRPr lang="el-GR" sz="1600" b="1" dirty="0">
              <a:solidFill>
                <a:schemeClr val="tx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 </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επιτρέπεται η προσθήκη χωρών που δεν αναφέρονται στο Παράρτημα 1.</a:t>
            </a: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επιτρέπεται η μεταφορά κεφαλαίων από οποιαδήποτε κατηγορία προϋπολογισμού προς την Οργανωτική υποστήριξη.</a:t>
            </a:r>
          </a:p>
        </p:txBody>
      </p:sp>
    </p:spTree>
    <p:extLst>
      <p:ext uri="{BB962C8B-B14F-4D97-AF65-F5344CB8AC3E}">
        <p14:creationId xmlns:p14="http://schemas.microsoft.com/office/powerpoint/2010/main" val="219437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2A40-2BBC-6477-5489-BCD6D3833FF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23BDB5-E138-236B-A431-4A5DBD67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 y="-6319"/>
            <a:ext cx="12192000" cy="6858000"/>
          </a:xfrm>
          <a:prstGeom prst="rect">
            <a:avLst/>
          </a:prstGeom>
          <a:ln>
            <a:noFill/>
          </a:ln>
        </p:spPr>
      </p:pic>
      <p:sp>
        <p:nvSpPr>
          <p:cNvPr id="2" name="Title 1">
            <a:extLst>
              <a:ext uri="{FF2B5EF4-FFF2-40B4-BE49-F238E27FC236}">
                <a16:creationId xmlns:a16="http://schemas.microsoft.com/office/drawing/2014/main" id="{59694194-4A49-A5FF-BDF9-E44DBDB5E44D}"/>
              </a:ext>
            </a:extLst>
          </p:cNvPr>
          <p:cNvSpPr>
            <a:spLocks noGrp="1"/>
          </p:cNvSpPr>
          <p:nvPr>
            <p:ph type="title"/>
          </p:nvPr>
        </p:nvSpPr>
        <p:spPr>
          <a:xfrm>
            <a:off x="371476" y="2482702"/>
            <a:ext cx="3504334" cy="736958"/>
          </a:xfrm>
        </p:spPr>
        <p:txBody>
          <a:bodyPr>
            <a:noAutofit/>
          </a:bodyPr>
          <a:lstStyle/>
          <a:p>
            <a:r>
              <a:rPr lang="el-GR" sz="2500" b="1" dirty="0">
                <a:latin typeface="Roboto" panose="02000000000000000000" pitchFamily="2" charset="0"/>
                <a:ea typeface="Roboto" panose="02000000000000000000" pitchFamily="2" charset="0"/>
              </a:rPr>
              <a:t>Επιπλέον επιχορήγηση για κάλυψη πραγματικών εξόδων (πρόσθετη χρηματοδότηση ατόμων με λιγότερες ευκαιρίες)</a:t>
            </a:r>
          </a:p>
        </p:txBody>
      </p:sp>
      <p:sp>
        <p:nvSpPr>
          <p:cNvPr id="5" name="object 7">
            <a:extLst>
              <a:ext uri="{FF2B5EF4-FFF2-40B4-BE49-F238E27FC236}">
                <a16:creationId xmlns:a16="http://schemas.microsoft.com/office/drawing/2014/main" id="{E9FCEEED-8811-855F-6602-DE07025DCD82}"/>
              </a:ext>
            </a:extLst>
          </p:cNvPr>
          <p:cNvSpPr txBox="1"/>
          <p:nvPr/>
        </p:nvSpPr>
        <p:spPr>
          <a:xfrm>
            <a:off x="3875810" y="634999"/>
            <a:ext cx="6115915" cy="3862596"/>
          </a:xfrm>
          <a:prstGeom prst="rect">
            <a:avLst/>
          </a:prstGeom>
          <a:ln>
            <a:noFill/>
          </a:ln>
        </p:spPr>
        <p:txBody>
          <a:bodyPr vert="horz" wrap="square" lIns="0" tIns="12065" rIns="0" bIns="0" rtlCol="0">
            <a:spAutoFit/>
          </a:bodyPr>
          <a:lstStyle/>
          <a:p>
            <a:pPr marL="12700" marR="12065">
              <a:lnSpc>
                <a:spcPts val="2050"/>
              </a:lnSpc>
              <a:spcBef>
                <a:spcPts val="1025"/>
              </a:spcBef>
              <a:tabLst>
                <a:tab pos="240665" algn="l"/>
                <a:tab pos="241300" algn="l"/>
              </a:tabLst>
            </a:pP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Μπορεί να προκύψει </a:t>
            </a:r>
            <a:r>
              <a:rPr lang="el-GR" sz="1500" b="1" spc="-5" dirty="0" err="1">
                <a:solidFill>
                  <a:srgbClr val="339933"/>
                </a:solidFill>
                <a:latin typeface="Roboto" panose="02000000000000000000" pitchFamily="2" charset="0"/>
                <a:ea typeface="Roboto" panose="02000000000000000000" pitchFamily="2" charset="0"/>
                <a:cs typeface="Roboto" panose="02000000000000000000" pitchFamily="2" charset="0"/>
              </a:rPr>
              <a:t>όποτεδήποτε</a:t>
            </a: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 κατά τη διάρκεια υλοποίησης ενός Σχεδίου:</a:t>
            </a: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400" b="1" spc="-5" dirty="0">
                <a:latin typeface="Roboto" panose="02000000000000000000" pitchFamily="2" charset="0"/>
                <a:ea typeface="Roboto" panose="02000000000000000000" pitchFamily="2" charset="0"/>
                <a:cs typeface="Roboto" panose="02000000000000000000" pitchFamily="2" charset="0"/>
              </a:rPr>
              <a:t>Προϋποθέσεις:</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Η κάλυψη των εν λόγω εξόδων δεν μπορεί να γίνει με μεταφορά κονδυλίων από άλλες κατηγορίες εξόδων</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Έχουν ήδη επιλεγεί οι συμμετέχοντες με λιγότερες ευκαιρίες</a:t>
            </a:r>
          </a:p>
          <a:p>
            <a:pPr marL="12700" marR="12065">
              <a:lnSpc>
                <a:spcPts val="2050"/>
              </a:lnSpc>
              <a:spcBef>
                <a:spcPts val="1025"/>
              </a:spcBef>
              <a:tabLst>
                <a:tab pos="240665" algn="l"/>
                <a:tab pos="241300" algn="l"/>
              </a:tabLst>
            </a:pPr>
            <a:r>
              <a:rPr lang="el-GR" sz="1400" b="1" spc="-90" dirty="0">
                <a:solidFill>
                  <a:srgbClr val="FF0000"/>
                </a:solidFill>
                <a:latin typeface="Roboto" panose="02000000000000000000" pitchFamily="2" charset="0"/>
                <a:ea typeface="Roboto" panose="02000000000000000000" pitchFamily="2" charset="0"/>
                <a:cs typeface="Roboto" panose="02000000000000000000" pitchFamily="2" charset="0"/>
              </a:rPr>
              <a:t>ΠΡΟΣΟΧΗ! </a:t>
            </a:r>
          </a:p>
          <a:p>
            <a:pPr marL="12700" marR="12065">
              <a:lnSpc>
                <a:spcPts val="2050"/>
              </a:lnSpc>
              <a:spcBef>
                <a:spcPts val="1025"/>
              </a:spcBef>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Σε αυτή μόνο την περίπτωση (παραχώρηση επιπλέον κονδυλίων για τις κατηγορίες εξόδων που βασίζονται σε πραγματικό κόστος) δεν είναι απαραίτητο να προηγηθεί της τροποποίησης υποβολή περιοδικής έκθεσης. </a:t>
            </a:r>
            <a:r>
              <a:rPr lang="el-GR" sz="1400" b="1" u="sng" spc="-90" dirty="0">
                <a:solidFill>
                  <a:srgbClr val="FF0000"/>
                </a:solidFill>
                <a:latin typeface="Roboto" panose="02000000000000000000" pitchFamily="2" charset="0"/>
                <a:ea typeface="Roboto" panose="02000000000000000000" pitchFamily="2" charset="0"/>
                <a:cs typeface="Roboto" panose="02000000000000000000" pitchFamily="2" charset="0"/>
              </a:rPr>
              <a:t>Το αίτημα για τροποποίηση της Συμφωνίας μπορεί να υποβληθεί ανά πάσα στιγμή, δεδομένου ότι ισχύουν οι δύο πιο πάνω προϋποθέσεις</a:t>
            </a:r>
            <a:endParaRPr lang="en-GB" sz="1400" b="1" u="sng" spc="-9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2E52214D-CCF9-0FD4-D708-85915282D306}"/>
              </a:ext>
            </a:extLst>
          </p:cNvPr>
          <p:cNvSpPr/>
          <p:nvPr/>
        </p:nvSpPr>
        <p:spPr>
          <a:xfrm>
            <a:off x="931862" y="4613423"/>
            <a:ext cx="5532995"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φοιτητών</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Κοινωνικής Στήριξης της Φοιτητικής Μέριμνας</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8823D1A3-48BE-5312-39D3-9FB994A80552}"/>
              </a:ext>
            </a:extLst>
          </p:cNvPr>
          <p:cNvSpPr/>
          <p:nvPr/>
        </p:nvSpPr>
        <p:spPr>
          <a:xfrm>
            <a:off x="6567053" y="4613422"/>
            <a:ext cx="5290869"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προσωπικού</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Ανθρώπινου Δυναμικού </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670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45660" y="1021080"/>
            <a:ext cx="3434899" cy="736958"/>
          </a:xfrm>
        </p:spPr>
        <p:txBody>
          <a:bodyPr>
            <a:noAutofit/>
          </a:bodyPr>
          <a:lstStyle/>
          <a:p>
            <a:r>
              <a:rPr lang="el-GR" sz="2600" b="1" dirty="0">
                <a:latin typeface="Roboto" panose="02000000000000000000" pitchFamily="2" charset="0"/>
                <a:ea typeface="Roboto" panose="02000000000000000000" pitchFamily="2" charset="0"/>
              </a:rPr>
              <a:t>Κατανομή Κονδυλίων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1 202</a:t>
            </a:r>
            <a:r>
              <a:rPr lang="en-US" sz="2600" b="1" dirty="0">
                <a:latin typeface="Roboto" panose="02000000000000000000" pitchFamily="2" charset="0"/>
                <a:ea typeface="Roboto" panose="02000000000000000000" pitchFamily="2" charset="0"/>
              </a:rPr>
              <a:t>4</a:t>
            </a:r>
            <a:endParaRPr lang="en-CY" sz="2600" b="1" dirty="0">
              <a:latin typeface="Roboto" panose="02000000000000000000" pitchFamily="2" charset="0"/>
              <a:ea typeface="Roboto" panose="02000000000000000000" pitchFamily="2" charset="0"/>
            </a:endParaRPr>
          </a:p>
        </p:txBody>
      </p:sp>
      <p:sp>
        <p:nvSpPr>
          <p:cNvPr id="2" name="object 2">
            <a:extLst>
              <a:ext uri="{FF2B5EF4-FFF2-40B4-BE49-F238E27FC236}">
                <a16:creationId xmlns:a16="http://schemas.microsoft.com/office/drawing/2014/main" id="{25D63E44-7B90-5199-AFFB-CAB598A08224}"/>
              </a:ext>
            </a:extLst>
          </p:cNvPr>
          <p:cNvSpPr txBox="1"/>
          <p:nvPr/>
        </p:nvSpPr>
        <p:spPr>
          <a:xfrm>
            <a:off x="984483" y="2549404"/>
            <a:ext cx="2734863" cy="2232021"/>
          </a:xfrm>
          <a:prstGeom prst="rect">
            <a:avLst/>
          </a:prstGeom>
        </p:spPr>
        <p:txBody>
          <a:bodyPr vert="horz" wrap="square" lIns="0" tIns="13335" rIns="0" bIns="0" rtlCol="0">
            <a:spAutoFit/>
          </a:bodyPr>
          <a:lstStyle/>
          <a:p>
            <a:pPr marL="12700" algn="ctr">
              <a:lnSpc>
                <a:spcPts val="2370"/>
              </a:lnSpc>
            </a:pPr>
            <a:r>
              <a:rPr sz="2000" b="1" spc="-5" dirty="0" err="1">
                <a:latin typeface="Roboto" panose="02000000000000000000" pitchFamily="2" charset="0"/>
                <a:ea typeface="Roboto" panose="02000000000000000000" pitchFamily="2" charset="0"/>
                <a:cs typeface="Roboto" panose="02000000000000000000" pitchFamily="2" charset="0"/>
              </a:rPr>
              <a:t>Συνολικό</a:t>
            </a:r>
            <a:r>
              <a:rPr sz="2000" b="1" spc="-35" dirty="0">
                <a:latin typeface="Roboto" panose="02000000000000000000" pitchFamily="2" charset="0"/>
                <a:ea typeface="Roboto" panose="02000000000000000000" pitchFamily="2" charset="0"/>
                <a:cs typeface="Roboto" panose="02000000000000000000" pitchFamily="2" charset="0"/>
              </a:rPr>
              <a:t> </a:t>
            </a:r>
            <a:r>
              <a:rPr sz="2000" b="1" spc="-10" dirty="0" err="1">
                <a:latin typeface="Roboto" panose="02000000000000000000" pitchFamily="2" charset="0"/>
                <a:ea typeface="Roboto" panose="02000000000000000000" pitchFamily="2" charset="0"/>
                <a:cs typeface="Roboto" panose="02000000000000000000" pitchFamily="2" charset="0"/>
              </a:rPr>
              <a:t>Ποσό</a:t>
            </a:r>
            <a:r>
              <a:rPr lang="el-GR" sz="2000" b="1" dirty="0">
                <a:latin typeface="Roboto" panose="02000000000000000000" pitchFamily="2" charset="0"/>
                <a:ea typeface="Roboto" panose="02000000000000000000" pitchFamily="2" charset="0"/>
                <a:cs typeface="Roboto" panose="02000000000000000000" pitchFamily="2" charset="0"/>
              </a:rPr>
              <a:t> </a:t>
            </a:r>
            <a:r>
              <a:rPr sz="2000" b="1" spc="-5" dirty="0">
                <a:latin typeface="Roboto" panose="02000000000000000000" pitchFamily="2" charset="0"/>
                <a:ea typeface="Roboto" panose="02000000000000000000" pitchFamily="2" charset="0"/>
                <a:cs typeface="Roboto" panose="02000000000000000000" pitchFamily="2" charset="0"/>
              </a:rPr>
              <a:t>Επ</a:t>
            </a:r>
            <a:r>
              <a:rPr sz="2000" b="1" spc="-5" dirty="0" err="1">
                <a:latin typeface="Roboto" panose="02000000000000000000" pitchFamily="2" charset="0"/>
                <a:ea typeface="Roboto" panose="02000000000000000000" pitchFamily="2" charset="0"/>
                <a:cs typeface="Roboto" panose="02000000000000000000" pitchFamily="2" charset="0"/>
              </a:rPr>
              <a:t>ιχορήγησης</a:t>
            </a:r>
            <a:r>
              <a:rPr lang="el-GR" sz="2000" b="1" spc="-5" dirty="0">
                <a:latin typeface="Roboto" panose="02000000000000000000" pitchFamily="2" charset="0"/>
                <a:ea typeface="Roboto" panose="02000000000000000000" pitchFamily="2" charset="0"/>
                <a:cs typeface="Roboto" panose="02000000000000000000" pitchFamily="2" charset="0"/>
              </a:rPr>
              <a:t> 202</a:t>
            </a:r>
            <a:r>
              <a:rPr lang="en-US" sz="2000" b="1" spc="-5" dirty="0">
                <a:latin typeface="Roboto" panose="02000000000000000000" pitchFamily="2" charset="0"/>
                <a:ea typeface="Roboto" panose="02000000000000000000" pitchFamily="2" charset="0"/>
                <a:cs typeface="Roboto" panose="02000000000000000000" pitchFamily="2" charset="0"/>
              </a:rPr>
              <a:t>4</a:t>
            </a:r>
            <a:r>
              <a:rPr sz="2000" b="1" spc="-5" dirty="0">
                <a:latin typeface="Roboto" panose="02000000000000000000" pitchFamily="2" charset="0"/>
                <a:ea typeface="Roboto" panose="02000000000000000000" pitchFamily="2" charset="0"/>
                <a:cs typeface="Roboto" panose="02000000000000000000" pitchFamily="2" charset="0"/>
              </a:rPr>
              <a:t>:</a:t>
            </a:r>
            <a:endParaRPr sz="2000" b="1" dirty="0">
              <a:latin typeface="Roboto" panose="02000000000000000000" pitchFamily="2" charset="0"/>
              <a:ea typeface="Roboto" panose="02000000000000000000" pitchFamily="2" charset="0"/>
              <a:cs typeface="Roboto" panose="02000000000000000000" pitchFamily="2" charset="0"/>
            </a:endParaRPr>
          </a:p>
          <a:p>
            <a:pPr marL="355600" indent="-342900" algn="ctr">
              <a:lnSpc>
                <a:spcPct val="100000"/>
              </a:lnSpc>
              <a:spcBef>
                <a:spcPts val="509"/>
              </a:spcBef>
              <a:buFont typeface="Wingdings" panose="05000000000000000000" pitchFamily="2" charset="2"/>
              <a:buChar char="Ø"/>
            </a:pPr>
            <a:r>
              <a:rPr lang="el-GR"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9</a:t>
            </a:r>
            <a:r>
              <a:rPr lang="en-US"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68,</a:t>
            </a:r>
            <a:r>
              <a:rPr lang="el-GR"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n-US"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74.00 </a:t>
            </a:r>
            <a:r>
              <a:rPr lang="en-US" sz="2000" b="1" spc="-10" dirty="0">
                <a:solidFill>
                  <a:srgbClr val="FF0000"/>
                </a:solidFill>
                <a:latin typeface="Roboto" panose="02000000000000000000" pitchFamily="2" charset="0"/>
                <a:ea typeface="Roboto" panose="02000000000000000000" pitchFamily="2" charset="0"/>
                <a:cs typeface="Roboto" panose="02000000000000000000" pitchFamily="2" charset="0"/>
              </a:rPr>
              <a:t>EUR</a:t>
            </a:r>
            <a:endParaRPr lang="en-US" sz="2000" b="1"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el-GR" sz="2000" dirty="0">
                <a:latin typeface="Roboto" panose="02000000000000000000" pitchFamily="2" charset="0"/>
                <a:ea typeface="Roboto" panose="02000000000000000000" pitchFamily="2" charset="0"/>
                <a:cs typeface="Roboto" panose="02000000000000000000" pitchFamily="2" charset="0"/>
              </a:rPr>
              <a:t>202</a:t>
            </a:r>
            <a:r>
              <a:rPr lang="en-US" sz="2000" dirty="0">
                <a:latin typeface="Roboto" panose="02000000000000000000" pitchFamily="2" charset="0"/>
                <a:ea typeface="Roboto" panose="02000000000000000000" pitchFamily="2" charset="0"/>
                <a:cs typeface="Roboto" panose="02000000000000000000" pitchFamily="2" charset="0"/>
              </a:rPr>
              <a:t>3: 656,062</a:t>
            </a:r>
            <a:r>
              <a:rPr lang="el-GR" sz="2000" spc="-60" dirty="0">
                <a:latin typeface="Roboto" panose="02000000000000000000" pitchFamily="2" charset="0"/>
                <a:ea typeface="Roboto" panose="02000000000000000000" pitchFamily="2" charset="0"/>
                <a:cs typeface="Roboto" panose="02000000000000000000" pitchFamily="2" charset="0"/>
              </a:rPr>
              <a:t>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fr-FR" sz="2000" dirty="0">
                <a:latin typeface="Roboto" panose="02000000000000000000" pitchFamily="2" charset="0"/>
                <a:ea typeface="Roboto" panose="02000000000000000000" pitchFamily="2" charset="0"/>
                <a:cs typeface="Roboto" panose="02000000000000000000" pitchFamily="2" charset="0"/>
              </a:rPr>
              <a:t>202</a:t>
            </a:r>
            <a:r>
              <a:rPr lang="en-US" sz="2000" dirty="0">
                <a:latin typeface="Roboto" panose="02000000000000000000" pitchFamily="2" charset="0"/>
                <a:ea typeface="Roboto" panose="02000000000000000000" pitchFamily="2" charset="0"/>
                <a:cs typeface="Roboto" panose="02000000000000000000" pitchFamily="2" charset="0"/>
              </a:rPr>
              <a:t>2</a:t>
            </a:r>
            <a:r>
              <a:rPr lang="fr-FR" sz="2000" dirty="0">
                <a:latin typeface="Roboto" panose="02000000000000000000" pitchFamily="2" charset="0"/>
                <a:ea typeface="Roboto" panose="02000000000000000000" pitchFamily="2" charset="0"/>
                <a:cs typeface="Roboto" panose="02000000000000000000" pitchFamily="2" charset="0"/>
              </a:rPr>
              <a:t>:</a:t>
            </a:r>
            <a:r>
              <a:rPr lang="fr-FR" sz="2000" spc="-60" dirty="0">
                <a:latin typeface="Roboto" panose="02000000000000000000" pitchFamily="2" charset="0"/>
                <a:ea typeface="Roboto" panose="02000000000000000000" pitchFamily="2" charset="0"/>
                <a:cs typeface="Roboto" panose="02000000000000000000" pitchFamily="2" charset="0"/>
              </a:rPr>
              <a:t> 767,335</a:t>
            </a:r>
            <a:r>
              <a:rPr lang="el-GR" sz="2000" spc="-60" dirty="0">
                <a:latin typeface="Roboto" panose="02000000000000000000" pitchFamily="2" charset="0"/>
                <a:ea typeface="Roboto" panose="02000000000000000000" pitchFamily="2" charset="0"/>
                <a:cs typeface="Roboto" panose="02000000000000000000" pitchFamily="2" charset="0"/>
              </a:rPr>
              <a:t>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l-GR" sz="2000" dirty="0">
              <a:latin typeface="Calibri Light"/>
              <a:cs typeface="Calibri Light"/>
            </a:endParaRPr>
          </a:p>
        </p:txBody>
      </p:sp>
      <p:sp>
        <p:nvSpPr>
          <p:cNvPr id="4" name="object 3">
            <a:extLst>
              <a:ext uri="{FF2B5EF4-FFF2-40B4-BE49-F238E27FC236}">
                <a16:creationId xmlns:a16="http://schemas.microsoft.com/office/drawing/2014/main" id="{B8FD6095-5544-F479-FA7C-4420DE3AAC8E}"/>
              </a:ext>
            </a:extLst>
          </p:cNvPr>
          <p:cNvSpPr/>
          <p:nvPr/>
        </p:nvSpPr>
        <p:spPr>
          <a:xfrm>
            <a:off x="3879344" y="1936430"/>
            <a:ext cx="45719" cy="3519524"/>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9" name="Diagram 8">
            <a:extLst>
              <a:ext uri="{FF2B5EF4-FFF2-40B4-BE49-F238E27FC236}">
                <a16:creationId xmlns:a16="http://schemas.microsoft.com/office/drawing/2014/main" id="{AA79F16B-C3CA-7994-9975-8DAE793BB248}"/>
              </a:ext>
            </a:extLst>
          </p:cNvPr>
          <p:cNvGraphicFramePr/>
          <p:nvPr>
            <p:extLst>
              <p:ext uri="{D42A27DB-BD31-4B8C-83A1-F6EECF244321}">
                <p14:modId xmlns:p14="http://schemas.microsoft.com/office/powerpoint/2010/main" val="2419075159"/>
              </p:ext>
            </p:extLst>
          </p:nvPr>
        </p:nvGraphicFramePr>
        <p:xfrm>
          <a:off x="4364355" y="1808414"/>
          <a:ext cx="4340352" cy="3775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48E2EED6-9C04-1B86-FE17-A21B3BD9EE0B}"/>
              </a:ext>
            </a:extLst>
          </p:cNvPr>
          <p:cNvSpPr txBox="1"/>
          <p:nvPr/>
        </p:nvSpPr>
        <p:spPr>
          <a:xfrm>
            <a:off x="5168127" y="1089364"/>
            <a:ext cx="2362200" cy="369332"/>
          </a:xfrm>
          <a:prstGeom prst="rect">
            <a:avLst/>
          </a:prstGeom>
          <a:noFill/>
          <a:ln w="28575">
            <a:solidFill>
              <a:schemeClr val="accent1">
                <a:lumMod val="40000"/>
                <a:lumOff val="60000"/>
              </a:schemeClr>
            </a:solidFill>
          </a:ln>
        </p:spPr>
        <p:txBody>
          <a:bodyPr wrap="square" rtlCol="0">
            <a:spAutoFit/>
          </a:bodyPr>
          <a:lstStyle/>
          <a:p>
            <a:pPr algn="ctr"/>
            <a:r>
              <a:rPr lang="el-GR" dirty="0">
                <a:latin typeface="Roboto" panose="02000000000000000000" pitchFamily="2" charset="0"/>
                <a:ea typeface="Roboto" panose="02000000000000000000" pitchFamily="2" charset="0"/>
                <a:cs typeface="Roboto" panose="02000000000000000000" pitchFamily="2" charset="0"/>
              </a:rPr>
              <a:t>Κινητικότητες 202</a:t>
            </a:r>
            <a:r>
              <a:rPr lang="en-US" dirty="0">
                <a:latin typeface="Roboto" panose="02000000000000000000" pitchFamily="2" charset="0"/>
                <a:ea typeface="Roboto" panose="02000000000000000000" pitchFamily="2" charset="0"/>
                <a:cs typeface="Roboto" panose="02000000000000000000" pitchFamily="2" charset="0"/>
              </a:rPr>
              <a:t>4</a:t>
            </a:r>
            <a:endParaRPr lang="el-GR"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79688A0A-625B-C39D-CA9C-8895CEED2BB9}"/>
              </a:ext>
            </a:extLst>
          </p:cNvPr>
          <p:cNvSpPr txBox="1"/>
          <p:nvPr/>
        </p:nvSpPr>
        <p:spPr>
          <a:xfrm>
            <a:off x="8924353" y="2111142"/>
            <a:ext cx="3048000" cy="3170099"/>
          </a:xfrm>
          <a:prstGeom prst="rect">
            <a:avLst/>
          </a:prstGeom>
          <a:noFill/>
        </p:spPr>
        <p:txBody>
          <a:bodyPr wrap="square">
            <a:spAutoFit/>
          </a:bodyPr>
          <a:lstStyle/>
          <a:p>
            <a:pPr>
              <a:lnSpc>
                <a:spcPct val="150000"/>
              </a:lnSpc>
            </a:pPr>
            <a:r>
              <a:rPr lang="el-GR" sz="1500" b="1" dirty="0">
                <a:solidFill>
                  <a:srgbClr val="0070C0"/>
                </a:solidFill>
                <a:latin typeface="Roboto" panose="02000000000000000000" pitchFamily="2" charset="0"/>
                <a:ea typeface="Roboto" panose="02000000000000000000" pitchFamily="2" charset="0"/>
                <a:cs typeface="Roboto" panose="02000000000000000000" pitchFamily="2" charset="0"/>
              </a:rPr>
              <a:t>KA171</a:t>
            </a:r>
            <a:r>
              <a:rPr lang="en-US" sz="1500" b="1" dirty="0">
                <a:solidFill>
                  <a:srgbClr val="0070C0"/>
                </a:solidFill>
                <a:latin typeface="Roboto" panose="02000000000000000000" pitchFamily="2" charset="0"/>
                <a:ea typeface="Roboto" panose="02000000000000000000" pitchFamily="2" charset="0"/>
                <a:cs typeface="Roboto" panose="02000000000000000000" pitchFamily="2" charset="0"/>
              </a:rPr>
              <a:t>:</a:t>
            </a:r>
            <a:r>
              <a:rPr lang="el-GR" sz="1500" dirty="0">
                <a:latin typeface="Roboto" panose="02000000000000000000" pitchFamily="2" charset="0"/>
                <a:ea typeface="Roboto" panose="02000000000000000000" pitchFamily="2" charset="0"/>
                <a:cs typeface="Roboto" panose="02000000000000000000" pitchFamily="2" charset="0"/>
              </a:rPr>
              <a:t> Υποστηρίζει τη Διεθνή εξερχόμενη και εισερχόμενη κινητικότητα, στηριζόμενη στα ταμεία εξωτερικής πολιτικής. Ακολουθεί τις προτεραιότητες εξωτερικής πολιτικής της ΕΕ- οι κανόνες συνεργασίας </a:t>
            </a:r>
            <a:r>
              <a:rPr lang="el-GR" sz="1500" u="sng" dirty="0">
                <a:solidFill>
                  <a:srgbClr val="FF0000"/>
                </a:solidFill>
                <a:latin typeface="Roboto" panose="02000000000000000000" pitchFamily="2" charset="0"/>
                <a:ea typeface="Roboto" panose="02000000000000000000" pitchFamily="2" charset="0"/>
                <a:cs typeface="Roboto" panose="02000000000000000000" pitchFamily="2" charset="0"/>
              </a:rPr>
              <a:t>αφορούν τις δώδεκα επιλέξιμες περιφέρειες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(1-12)</a:t>
            </a:r>
            <a:r>
              <a:rPr lang="en-GB" sz="1500" b="1" u="sng"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724590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4287-3F7D-08BD-FF77-7C89BDF8DD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62D469-7126-8706-5576-E63C9C82A3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7641950-B259-835C-C362-9A369F3BD56C}"/>
              </a:ext>
            </a:extLst>
          </p:cNvPr>
          <p:cNvSpPr txBox="1">
            <a:spLocks/>
          </p:cNvSpPr>
          <p:nvPr/>
        </p:nvSpPr>
        <p:spPr>
          <a:xfrm>
            <a:off x="2256340"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Δικαιούχου-Συμμετεχόντων</a:t>
            </a:r>
          </a:p>
        </p:txBody>
      </p:sp>
    </p:spTree>
    <p:extLst>
      <p:ext uri="{BB962C8B-B14F-4D97-AF65-F5344CB8AC3E}">
        <p14:creationId xmlns:p14="http://schemas.microsoft.com/office/powerpoint/2010/main" val="3999728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94310" y="2050676"/>
            <a:ext cx="2545573" cy="736958"/>
          </a:xfrm>
        </p:spPr>
        <p:txBody>
          <a:bodyPr>
            <a:noAutofit/>
          </a:bodyPr>
          <a:lstStyle/>
          <a:p>
            <a:r>
              <a:rPr lang="el-GR" sz="2400" b="1" dirty="0">
                <a:latin typeface="Roboto" panose="02000000000000000000" pitchFamily="2" charset="0"/>
                <a:ea typeface="Roboto" panose="02000000000000000000" pitchFamily="2" charset="0"/>
              </a:rPr>
              <a:t>Αλλαγές στην περίοδο υλοποίησης των δραστηριοτήτων</a:t>
            </a:r>
          </a:p>
        </p:txBody>
      </p:sp>
      <p:sp>
        <p:nvSpPr>
          <p:cNvPr id="5" name="object 7">
            <a:extLst>
              <a:ext uri="{FF2B5EF4-FFF2-40B4-BE49-F238E27FC236}">
                <a16:creationId xmlns:a16="http://schemas.microsoft.com/office/drawing/2014/main" id="{F8A8A224-442A-C9D1-8514-6983118EE0D0}"/>
              </a:ext>
            </a:extLst>
          </p:cNvPr>
          <p:cNvSpPr txBox="1"/>
          <p:nvPr/>
        </p:nvSpPr>
        <p:spPr>
          <a:xfrm>
            <a:off x="3614055" y="1082665"/>
            <a:ext cx="7213371" cy="4846070"/>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Αν η περίοδος παραμονής προβλέπεται τελικά να είναι μεγαλύτερη από αυτήν που συμφωνήθηκε, ο συμμετέχων μπορεί –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ενόσω υλοποιεί την κινητικότητα</a:t>
            </a:r>
            <a:r>
              <a:rPr lang="en-US"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(ICM handbook – at least one month before the end of the initial mobility period)</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 να:</a:t>
            </a:r>
          </a:p>
          <a:p>
            <a:pPr marL="241300" indent="-228600" algn="just">
              <a:lnSpc>
                <a:spcPts val="1635"/>
              </a:lnSpc>
              <a:spcBef>
                <a:spcPts val="95"/>
              </a:spcBef>
              <a:buFont typeface="Courier New"/>
              <a:buChar char="o"/>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Ζητήσει τροποποίηση του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που υπέγραψε με το ΙΤΕ, νοουμένου ότι το ΙΤΕ διαθέτει τα απαιτούμενα κονδύλια</a:t>
            </a: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Συμφωνήσει με το ΙΤΕ αποστολής ότι ο επιπρόσθετος αριθμός ημερών δε θα χρηματοδοτηθεί από το Πρόγραμμα (</a:t>
            </a:r>
            <a:r>
              <a:rPr lang="el-GR" sz="1400" spc="-10" dirty="0" err="1">
                <a:latin typeface="Roboto" panose="02000000000000000000" pitchFamily="2" charset="0"/>
                <a:ea typeface="Roboto" panose="02000000000000000000" pitchFamily="2" charset="0"/>
                <a:cs typeface="Roboto" panose="02000000000000000000" pitchFamily="2" charset="0"/>
              </a:rPr>
              <a:t>period</a:t>
            </a:r>
            <a:r>
              <a:rPr lang="el-GR" sz="1400" spc="-10" dirty="0">
                <a:latin typeface="Roboto" panose="02000000000000000000" pitchFamily="2" charset="0"/>
                <a:ea typeface="Roboto" panose="02000000000000000000" pitchFamily="2" charset="0"/>
                <a:cs typeface="Roboto" panose="02000000000000000000" pitchFamily="2" charset="0"/>
              </a:rPr>
              <a:t> of </a:t>
            </a:r>
            <a:r>
              <a:rPr lang="el-GR" sz="1400" spc="-10" dirty="0" err="1">
                <a:latin typeface="Roboto" panose="02000000000000000000" pitchFamily="2" charset="0"/>
                <a:ea typeface="Roboto" panose="02000000000000000000" pitchFamily="2" charset="0"/>
                <a:cs typeface="Roboto" panose="02000000000000000000" pitchFamily="2" charset="0"/>
              </a:rPr>
              <a:t>zero</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r>
              <a:rPr lang="el-GR" sz="1400" i="1" spc="-10" dirty="0">
                <a:latin typeface="Roboto" panose="02000000000000000000" pitchFamily="2" charset="0"/>
                <a:ea typeface="Roboto" panose="02000000000000000000" pitchFamily="2" charset="0"/>
                <a:cs typeface="Roboto" panose="02000000000000000000" pitchFamily="2" charset="0"/>
              </a:rPr>
              <a:t> </a:t>
            </a: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180340" indent="-285750" algn="just">
              <a:lnSpc>
                <a:spcPct val="70000"/>
              </a:lnSpc>
              <a:spcBef>
                <a:spcPts val="1000"/>
              </a:spcBef>
              <a:buFont typeface="Wingdings" panose="05000000000000000000" pitchFamily="2" charset="2"/>
              <a:buChar char="q"/>
              <a:tabLst>
                <a:tab pos="241300" algn="l"/>
              </a:tabLst>
            </a:pPr>
            <a:r>
              <a:rPr lang="el-GR" sz="1400" b="1" u="sng" spc="-10" dirty="0">
                <a:latin typeface="Roboto" panose="02000000000000000000" pitchFamily="2" charset="0"/>
                <a:ea typeface="Roboto" panose="02000000000000000000" pitchFamily="2" charset="0"/>
                <a:cs typeface="Roboto" panose="02000000000000000000" pitchFamily="2" charset="0"/>
              </a:rPr>
              <a:t>Για μεγάλης διάρκειας κινητικότητες φοιτητών</a:t>
            </a:r>
            <a:r>
              <a:rPr lang="el-GR" sz="1400" b="1"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Εάν η περίοδος παραμονής ήταν εν τέλει μικρότερη από αυτήν που συμφωνήθηκε, ο δικαιούχος οργανισμός:</a:t>
            </a:r>
          </a:p>
          <a:p>
            <a:pPr marL="298450" marR="180340" indent="-285750" algn="just">
              <a:lnSpc>
                <a:spcPct val="70000"/>
              </a:lnSpc>
              <a:spcBef>
                <a:spcPts val="1000"/>
              </a:spcBef>
              <a:buFont typeface="Wingdings" panose="05000000000000000000" pitchFamily="2" charset="2"/>
              <a:buChar char="q"/>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υπολογίσει εκ νέου τα επιλέξιμα έξοδα,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μεγαλύτερη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δώσει κανονικά την επιχορήγηση που είχε εξαρχής συμφωνηθεί,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μικρότερη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41300" marR="180340" indent="-228600" algn="just">
              <a:lnSpc>
                <a:spcPct val="70000"/>
              </a:lnSpc>
              <a:spcBef>
                <a:spcPts val="1000"/>
              </a:spcBef>
              <a:buFont typeface="Courier New"/>
              <a:buChar char="o"/>
              <a:tabLst>
                <a:tab pos="241300" algn="l"/>
              </a:tabLst>
            </a:pP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q"/>
              <a:tabLst>
                <a:tab pos="241300" algn="l"/>
              </a:tabLst>
            </a:pPr>
            <a:r>
              <a:rPr lang="el-GR" sz="1400" b="1" spc="-10" dirty="0">
                <a:latin typeface="Roboto" panose="02000000000000000000" pitchFamily="2" charset="0"/>
                <a:ea typeface="Roboto" panose="02000000000000000000" pitchFamily="2" charset="0"/>
                <a:cs typeface="Roboto" panose="02000000000000000000" pitchFamily="2" charset="0"/>
              </a:rPr>
              <a:t>Σε περίπτωση διακοπής της κινητικότητας </a:t>
            </a:r>
            <a:r>
              <a:rPr lang="el-GR" sz="1400" spc="-10" dirty="0">
                <a:latin typeface="Roboto" panose="02000000000000000000" pitchFamily="2" charset="0"/>
                <a:ea typeface="Roboto" panose="02000000000000000000" pitchFamily="2" charset="0"/>
                <a:cs typeface="Roboto" panose="02000000000000000000" pitchFamily="2" charset="0"/>
              </a:rPr>
              <a:t>από τον συμμετέχοντα, </a:t>
            </a:r>
            <a:r>
              <a:rPr lang="el-GR" sz="1400" b="1" spc="-10" dirty="0">
                <a:latin typeface="Roboto" panose="02000000000000000000" pitchFamily="2" charset="0"/>
                <a:ea typeface="Roboto" panose="02000000000000000000" pitchFamily="2" charset="0"/>
                <a:cs typeface="Roboto" panose="02000000000000000000" pitchFamily="2" charset="0"/>
              </a:rPr>
              <a:t>πριν από τη συμφωνημένη ημερομηνία,</a:t>
            </a:r>
            <a:r>
              <a:rPr lang="el-GR" sz="1400" spc="-10" dirty="0">
                <a:latin typeface="Roboto" panose="02000000000000000000" pitchFamily="2" charset="0"/>
                <a:ea typeface="Roboto" panose="02000000000000000000" pitchFamily="2" charset="0"/>
                <a:cs typeface="Roboto" panose="02000000000000000000" pitchFamily="2" charset="0"/>
              </a:rPr>
              <a:t> για λόγους πέραν του ελέγχου του (</a:t>
            </a:r>
            <a:r>
              <a:rPr lang="el-GR" sz="1400" spc="-10" dirty="0" err="1">
                <a:latin typeface="Roboto" panose="02000000000000000000" pitchFamily="2" charset="0"/>
                <a:ea typeface="Roboto" panose="02000000000000000000" pitchFamily="2" charset="0"/>
                <a:cs typeface="Roboto" panose="02000000000000000000" pitchFamily="2" charset="0"/>
              </a:rPr>
              <a:t>force</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majeure</a:t>
            </a:r>
            <a:r>
              <a:rPr lang="el-GR" sz="1400" spc="-10" dirty="0">
                <a:latin typeface="Roboto" panose="02000000000000000000" pitchFamily="2" charset="0"/>
                <a:ea typeface="Roboto" panose="02000000000000000000" pitchFamily="2" charset="0"/>
                <a:cs typeface="Roboto" panose="02000000000000000000" pitchFamily="2" charset="0"/>
              </a:rPr>
              <a:t>), ο συμμετέχων δικαιούται να λάβει το ποσό επιχορήγησης που αντιστοιχεί στην πραγματική περίοδο υλοποίησης και όχι σε αυτήν που είχε αρχικά συμφωνηθεί</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8073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796454" y="1830671"/>
            <a:ext cx="3193655" cy="736958"/>
          </a:xfrm>
        </p:spPr>
        <p:txBody>
          <a:bodyPr>
            <a:noAutofit/>
          </a:bodyPr>
          <a:lstStyle/>
          <a:p>
            <a:r>
              <a:rPr lang="el-GR" sz="2400" b="1" dirty="0">
                <a:latin typeface="Roboto" panose="02000000000000000000" pitchFamily="2" charset="0"/>
                <a:ea typeface="Roboto" panose="02000000000000000000" pitchFamily="2" charset="0"/>
              </a:rPr>
              <a:t>Τρόποι κάλυψης εξόδων συμμετεχόντων</a:t>
            </a:r>
            <a:br>
              <a:rPr lang="el-GR"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a:t>
            </a:r>
            <a:r>
              <a:rPr lang="en-GB" sz="2400" b="1" dirty="0">
                <a:latin typeface="Roboto" panose="02000000000000000000" pitchFamily="2" charset="0"/>
                <a:ea typeface="Roboto" panose="02000000000000000000" pitchFamily="2" charset="0"/>
              </a:rPr>
              <a:t>Grant Agreement 202</a:t>
            </a:r>
            <a:r>
              <a:rPr lang="el-GR" sz="2400" b="1" dirty="0">
                <a:latin typeface="Roboto" panose="02000000000000000000" pitchFamily="2" charset="0"/>
                <a:ea typeface="Roboto" panose="02000000000000000000" pitchFamily="2" charset="0"/>
              </a:rPr>
              <a:t>4</a:t>
            </a:r>
            <a:r>
              <a:rPr lang="en-GB" sz="2400" b="1" dirty="0">
                <a:latin typeface="Roboto" panose="02000000000000000000" pitchFamily="2" charset="0"/>
                <a:ea typeface="Roboto" panose="02000000000000000000" pitchFamily="2" charset="0"/>
              </a:rPr>
              <a:t> with participants)</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93065" y="1154889"/>
            <a:ext cx="7602481" cy="5282856"/>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Υπάρχουν </a:t>
            </a:r>
            <a:r>
              <a:rPr lang="el-GR" sz="1500" b="1" u="sng" spc="-10" dirty="0">
                <a:latin typeface="Roboto" panose="02000000000000000000" pitchFamily="2" charset="0"/>
                <a:ea typeface="Roboto" panose="02000000000000000000" pitchFamily="2" charset="0"/>
                <a:cs typeface="Roboto" panose="02000000000000000000" pitchFamily="2" charset="0"/>
              </a:rPr>
              <a:t>τρεις διαφορετικές επιλογές</a:t>
            </a:r>
            <a:r>
              <a:rPr lang="el-GR" sz="1500" b="1" spc="-10" dirty="0">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lvl="1" indent="-342900">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Πραγματοποίηση εμβάσματος προς τον συμμετέχοντα, που να αντιστοιχεί στα ταξιδιωτικά έξοδα και έξοδα ατομικής στήριξης της κινητικότητάς του, συμπεριλαμβανομένων και των ημερών </a:t>
            </a:r>
            <a:r>
              <a:rPr lang="el-GR" sz="1500" spc="-10" dirty="0" err="1">
                <a:latin typeface="Roboto" panose="02000000000000000000" pitchFamily="2" charset="0"/>
                <a:ea typeface="Roboto" panose="02000000000000000000" pitchFamily="2" charset="0"/>
                <a:cs typeface="Roboto" panose="02000000000000000000" pitchFamily="2" charset="0"/>
              </a:rPr>
              <a:t>ταξιδίου</a:t>
            </a:r>
            <a:r>
              <a:rPr lang="el-GR" sz="1500" spc="-10" dirty="0">
                <a:latin typeface="Roboto" panose="02000000000000000000" pitchFamily="2" charset="0"/>
                <a:ea typeface="Roboto" panose="02000000000000000000" pitchFamily="2" charset="0"/>
                <a:cs typeface="Roboto" panose="02000000000000000000" pitchFamily="2" charset="0"/>
              </a:rPr>
              <a:t>  (όπου εφαρμόζεται), όπως αυτά υπολογίζονται από το εργαλείο </a:t>
            </a:r>
            <a:r>
              <a:rPr lang="en-GB" sz="1500" spc="-10" dirty="0">
                <a:latin typeface="Roboto" panose="02000000000000000000" pitchFamily="2" charset="0"/>
                <a:ea typeface="Roboto" panose="02000000000000000000" pitchFamily="2" charset="0"/>
                <a:cs typeface="Roboto" panose="02000000000000000000" pitchFamily="2" charset="0"/>
              </a:rPr>
              <a:t>Beneficiary Module</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Απευθείας παροχή στον συμμετέχοντα των υπηρεσιών και αγαθών που σχετίζονται με τα ταξιδιωτικά έξοδα και έξοδα ατομικής στήριξης της κινητικότητάς του </a:t>
            </a: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Κανονικά, δε δίνεται κάποιο χρηματικό ποσό στον συμμετέχοντα</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Συνδυασμός των δύο πιο πάνω μεθόδων</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Στα πλαίσια του ίδιου Σχεδίου, θα πρέπει να επιλέγεται</a:t>
            </a:r>
            <a:r>
              <a:rPr lang="el-GR" sz="1500"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b="1"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μία κοινή μέθοδος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όλους τους συμμετέχοντες στον ίδιο τύπο κινητικότητας</a:t>
            </a: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12700" algn="just">
              <a:lnSpc>
                <a:spcPts val="1635"/>
              </a:lnSpc>
              <a:spcBef>
                <a:spcPts val="95"/>
              </a:spcBef>
              <a:tabLst>
                <a:tab pos="241300" algn="l"/>
              </a:tabLst>
            </a:pPr>
            <a:endParaRPr lang="el-GR" sz="15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ύψος της χρηματικής υποστήριξης που αφορά τις κατηγορίες εξόδων που στηρίζονται σε πραγματικό κόστος θα βασιστεί στις αποδείξεις που θα προσκομίσει ο συμμετέχων και άρα, δεν μπορεί να προσδιοριστεί στη Συμφωνία μεταξύ Δικαιούχου και Συμμετέχοντα. Εντούτοις, η χρηματοδότηση στη βάση πραγματικών εξόδων που αφορά τους συμμετέχοντες με λιγότερες ευκαιρίες αναμένεται να δίνεται στους συμμετέχοντες (κατά προσέγγιση, εκτός εάν το ακριβές ποσό είναι διαθέσιμο) πριν από τη συμμετοχή στην κινητικότητα.</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94690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948725" y="1920597"/>
            <a:ext cx="2733248"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a:t>
            </a:r>
            <a:r>
              <a:rPr lang="en-GB" sz="2400" b="1" dirty="0">
                <a:latin typeface="Roboto" panose="02000000000000000000" pitchFamily="2" charset="0"/>
                <a:ea typeface="Roboto" panose="02000000000000000000" pitchFamily="2" charset="0"/>
              </a:rPr>
              <a:t>Grant Agreement 202</a:t>
            </a:r>
            <a:r>
              <a:rPr lang="el-GR" sz="2400" b="1" dirty="0">
                <a:latin typeface="Roboto" panose="02000000000000000000" pitchFamily="2" charset="0"/>
                <a:ea typeface="Roboto" panose="02000000000000000000" pitchFamily="2" charset="0"/>
              </a:rPr>
              <a:t>4</a:t>
            </a:r>
            <a:r>
              <a:rPr lang="en-GB" sz="2400" b="1" dirty="0">
                <a:latin typeface="Roboto" panose="02000000000000000000" pitchFamily="2" charset="0"/>
                <a:ea typeface="Roboto" panose="02000000000000000000" pitchFamily="2" charset="0"/>
              </a:rPr>
              <a:t> with participants)</a:t>
            </a:r>
            <a:r>
              <a:rPr lang="el-GR" sz="2400" b="1" dirty="0">
                <a:latin typeface="Roboto" panose="02000000000000000000" pitchFamily="2" charset="0"/>
                <a:ea typeface="Roboto" panose="02000000000000000000" pitchFamily="2" charset="0"/>
              </a:rPr>
              <a:t> </a:t>
            </a:r>
            <a:br>
              <a:rPr lang="en-US"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(1/2)</a:t>
            </a:r>
          </a:p>
        </p:txBody>
      </p:sp>
      <p:sp>
        <p:nvSpPr>
          <p:cNvPr id="5" name="object 7">
            <a:extLst>
              <a:ext uri="{FF2B5EF4-FFF2-40B4-BE49-F238E27FC236}">
                <a16:creationId xmlns:a16="http://schemas.microsoft.com/office/drawing/2014/main" id="{F8A8A224-442A-C9D1-8514-6983118EE0D0}"/>
              </a:ext>
            </a:extLst>
          </p:cNvPr>
          <p:cNvSpPr txBox="1"/>
          <p:nvPr/>
        </p:nvSpPr>
        <p:spPr>
          <a:xfrm>
            <a:off x="3681973" y="1142702"/>
            <a:ext cx="7727245" cy="5385449"/>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εξερχόμενη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 είτε:</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30 ημερών από την υπογραφή της συμφωνίας μεταξύ δικαιούχου και συμμετέχοντα</a:t>
            </a: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Μέχρι και την παραλαβή της επιβεβαίωσης άφιξης</a:t>
            </a:r>
            <a:r>
              <a:rPr lang="en-GB"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 συμμετέχοντα</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solidFill>
                  <a:srgbClr val="FF0000"/>
                </a:solidFill>
                <a:latin typeface="Roboto" panose="02000000000000000000" pitchFamily="2" charset="0"/>
                <a:ea typeface="Roboto" panose="02000000000000000000" pitchFamily="2" charset="0"/>
                <a:cs typeface="Roboto" panose="02000000000000000000" pitchFamily="2" charset="0"/>
              </a:rPr>
              <a:t>!!! Επιλέγεται, κάθε φορά, όποια από τις δύο επιλογές προηγείται χρονικά της άλλης</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latin typeface="Roboto" panose="02000000000000000000" pitchFamily="2" charset="0"/>
                <a:ea typeface="Roboto" panose="02000000000000000000" pitchFamily="2" charset="0"/>
                <a:cs typeface="Roboto" panose="02000000000000000000" pitchFamily="2" charset="0"/>
              </a:rPr>
              <a:t>Στην περίπτωση συμμετεχόντων που λαμβάνουν στήριξη συμπερίληψης στη βάση πραγματικού κόστους και/ή </a:t>
            </a:r>
            <a:r>
              <a:rPr lang="en-GB" sz="1600" b="1" i="1" spc="-10" dirty="0">
                <a:latin typeface="Roboto" panose="02000000000000000000" pitchFamily="2" charset="0"/>
                <a:ea typeface="Roboto" panose="02000000000000000000" pitchFamily="2" charset="0"/>
                <a:cs typeface="Roboto" panose="02000000000000000000" pitchFamily="2" charset="0"/>
              </a:rPr>
              <a:t>top-up </a:t>
            </a:r>
            <a:r>
              <a:rPr lang="el-GR" sz="1600" b="1" i="1" spc="-10" dirty="0">
                <a:latin typeface="Roboto" panose="02000000000000000000" pitchFamily="2" charset="0"/>
                <a:ea typeface="Roboto" panose="02000000000000000000" pitchFamily="2" charset="0"/>
                <a:cs typeface="Roboto" panose="02000000000000000000" pitchFamily="2" charset="0"/>
              </a:rPr>
              <a:t>για </a:t>
            </a:r>
            <a:r>
              <a:rPr lang="en-GB" sz="1600" b="1" i="1" spc="-10" dirty="0">
                <a:latin typeface="Roboto" panose="02000000000000000000" pitchFamily="2" charset="0"/>
                <a:ea typeface="Roboto" panose="02000000000000000000" pitchFamily="2" charset="0"/>
                <a:cs typeface="Roboto" panose="02000000000000000000" pitchFamily="2" charset="0"/>
              </a:rPr>
              <a:t>fewer opportunities, </a:t>
            </a:r>
            <a:r>
              <a:rPr lang="el-GR" sz="1600" b="1" i="1" spc="-10" dirty="0">
                <a:latin typeface="Roboto" panose="02000000000000000000" pitchFamily="2" charset="0"/>
                <a:ea typeface="Roboto" panose="02000000000000000000" pitchFamily="2" charset="0"/>
                <a:cs typeface="Roboto" panose="02000000000000000000" pitchFamily="2" charset="0"/>
              </a:rPr>
              <a:t>η δεύτερη επιλογή δεν μπορεί να εφαρμοστεί, αφού οι κατηγορίες αυτές εξόδων πρέπει να προ-χρηματοδοτούνται</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εισερχόμενη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λογικού χρονικού πλαισίου, μετά την άφιξη στον οργανισμό υποδοχής</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69747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41225" y="2269729"/>
            <a:ext cx="2861529"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και αναγκαία ασφαλιστική κάλυψη (</a:t>
            </a:r>
            <a:r>
              <a:rPr lang="en-GB" sz="2400" b="1" dirty="0">
                <a:latin typeface="Roboto" panose="02000000000000000000" pitchFamily="2" charset="0"/>
                <a:ea typeface="Roboto" panose="02000000000000000000" pitchFamily="2" charset="0"/>
              </a:rPr>
              <a:t>Grant Agreement 202</a:t>
            </a:r>
            <a:r>
              <a:rPr lang="el-GR" sz="2400" b="1" dirty="0">
                <a:latin typeface="Roboto" panose="02000000000000000000" pitchFamily="2" charset="0"/>
                <a:ea typeface="Roboto" panose="02000000000000000000" pitchFamily="2" charset="0"/>
              </a:rPr>
              <a:t>4</a:t>
            </a:r>
            <a:r>
              <a:rPr lang="en-GB" sz="2400" b="1" dirty="0">
                <a:latin typeface="Roboto" panose="02000000000000000000" pitchFamily="2" charset="0"/>
                <a:ea typeface="Roboto" panose="02000000000000000000" pitchFamily="2" charset="0"/>
              </a:rPr>
              <a:t> with participants)</a:t>
            </a:r>
            <a:br>
              <a:rPr lang="en-GB" sz="2400" b="1" dirty="0">
                <a:latin typeface="Roboto" panose="02000000000000000000" pitchFamily="2" charset="0"/>
                <a:ea typeface="Roboto" panose="02000000000000000000" pitchFamily="2" charset="0"/>
              </a:rPr>
            </a:br>
            <a:r>
              <a:rPr lang="en-GB" sz="2400" b="1" dirty="0">
                <a:latin typeface="Roboto" panose="02000000000000000000" pitchFamily="2" charset="0"/>
                <a:ea typeface="Roboto" panose="02000000000000000000" pitchFamily="2" charset="0"/>
              </a:rPr>
              <a:t>(2/2)</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71897" y="701738"/>
            <a:ext cx="7471068" cy="3436197"/>
          </a:xfrm>
          <a:prstGeom prst="rect">
            <a:avLst/>
          </a:prstGeom>
          <a:ln>
            <a:noFill/>
          </a:ln>
        </p:spPr>
        <p:txBody>
          <a:bodyPr vert="horz" wrap="square" lIns="0" tIns="12065" rIns="0" bIns="0" rtlCol="0">
            <a:spAutoFit/>
          </a:bodyPr>
          <a:lstStyle/>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pPr>
            <a:r>
              <a:rPr lang="el-GR" sz="1500" spc="-10" dirty="0">
                <a:latin typeface="Roboto" panose="02000000000000000000" pitchFamily="2" charset="0"/>
                <a:ea typeface="Roboto" panose="02000000000000000000" pitchFamily="2" charset="0"/>
                <a:cs typeface="Roboto" panose="02000000000000000000" pitchFamily="2" charset="0"/>
              </a:rPr>
              <a:t>Το ύψος της πληρωμής προχρηματοδότησης πρέπει να κυμαίνεται μεταξύ </a:t>
            </a:r>
            <a:endParaRPr lang="en-GB" sz="15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500" b="1" spc="-10" dirty="0">
                <a:latin typeface="Roboto" panose="02000000000000000000" pitchFamily="2" charset="0"/>
                <a:ea typeface="Roboto" panose="02000000000000000000" pitchFamily="2" charset="0"/>
                <a:cs typeface="Roboto" panose="02000000000000000000" pitchFamily="2" charset="0"/>
              </a:rPr>
              <a:t>70 – 100%</a:t>
            </a:r>
            <a:r>
              <a:rPr lang="el-GR" sz="1500" spc="-10" dirty="0">
                <a:latin typeface="Roboto" panose="02000000000000000000" pitchFamily="2" charset="0"/>
                <a:ea typeface="Roboto" panose="02000000000000000000" pitchFamily="2" charset="0"/>
                <a:cs typeface="Roboto" panose="02000000000000000000" pitchFamily="2" charset="0"/>
              </a:rPr>
              <a:t> της συνολικής χρηματοδότησης, εφόσον έχουν προσκομιστεί </a:t>
            </a: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όλα τα απαιτούμενα έγγραφα. </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indent="12700" algn="just">
              <a:lnSpc>
                <a:spcPts val="1635"/>
              </a:lnSpc>
              <a:spcBef>
                <a:spcPts val="95"/>
              </a:spcBef>
              <a:buFont typeface="Wingdings" panose="05000000000000000000" pitchFamily="2" charset="2"/>
              <a:buChar char="q"/>
              <a:tabLst>
                <a:tab pos="0" algn="l"/>
              </a:tabLst>
            </a:pPr>
            <a:r>
              <a:rPr lang="el-GR" sz="1500" spc="-10" dirty="0">
                <a:latin typeface="Roboto" panose="02000000000000000000" pitchFamily="2" charset="0"/>
                <a:ea typeface="Roboto" panose="02000000000000000000" pitchFamily="2" charset="0"/>
                <a:cs typeface="Roboto" panose="02000000000000000000" pitchFamily="2" charset="0"/>
              </a:rPr>
              <a:t>   Το υπόλοιπο ποσό χρηματοδότησης (όπου υφίσταται) παρέχεται στον συμμετέχοντα </a:t>
            </a:r>
            <a:r>
              <a:rPr lang="el-GR" sz="1500" b="1" spc="-10" dirty="0">
                <a:latin typeface="Roboto" panose="02000000000000000000" pitchFamily="2" charset="0"/>
                <a:ea typeface="Roboto" panose="02000000000000000000" pitchFamily="2" charset="0"/>
                <a:cs typeface="Roboto" panose="02000000000000000000" pitchFamily="2" charset="0"/>
              </a:rPr>
              <a:t>εντός 45 ημερών (εξερχόμενη κινητικότητα)/εντός 20 ημερών (εισερχόμενη κινητικότητα</a:t>
            </a:r>
            <a:r>
              <a:rPr lang="el-GR" sz="1500" spc="-10" dirty="0">
                <a:latin typeface="Roboto" panose="02000000000000000000" pitchFamily="2" charset="0"/>
                <a:ea typeface="Roboto" panose="02000000000000000000" pitchFamily="2" charset="0"/>
                <a:cs typeface="Roboto" panose="02000000000000000000" pitchFamily="2" charset="0"/>
              </a:rPr>
              <a:t>) από την ημερομηνία υποβολής του </a:t>
            </a:r>
            <a:r>
              <a:rPr lang="en-GB" sz="1500" spc="-10" dirty="0">
                <a:latin typeface="Roboto" panose="02000000000000000000" pitchFamily="2" charset="0"/>
                <a:ea typeface="Roboto" panose="02000000000000000000" pitchFamily="2" charset="0"/>
                <a:cs typeface="Roboto" panose="02000000000000000000" pitchFamily="2" charset="0"/>
              </a:rPr>
              <a:t>participant report</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Σε ό,τι αφορά την </a:t>
            </a:r>
            <a:r>
              <a:rPr lang="el-GR"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ασφάλιση των συμμετεχόντων, αυτή μπορεί να καλυφθεί από</a:t>
            </a:r>
            <a:r>
              <a:rPr lang="en-US"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a:t>
            </a:r>
            <a:endParaRPr lang="el-GR" sz="1500" b="1" spc="-5" dirty="0">
              <a:solidFill>
                <a:srgbClr val="0DA314"/>
              </a:solidFill>
              <a:latin typeface="Roboto" panose="02000000000000000000" pitchFamily="2" charset="0"/>
              <a:ea typeface="Roboto" panose="02000000000000000000" pitchFamily="2" charset="0"/>
            </a:endParaRP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αποστολής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υποδοχής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ίδιο τον συμμετέχοντα, εφόσον του δοθεί επαρκής σχετική πληροφόρηση από τους εμπλεκόμενους οργανισμούς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Από περισσότερους από έναν από τους πιο πάνω (όταν απαιτούνται ξεχωριστές ασφαλίσεις για το ίδιο άτομο)</a:t>
            </a:r>
            <a:endParaRPr lang="el-GR" sz="1500" b="1" i="1" spc="-1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6D9E64D4-001A-2E32-5A09-1246D24138E9}"/>
              </a:ext>
            </a:extLst>
          </p:cNvPr>
          <p:cNvSpPr/>
          <p:nvPr/>
        </p:nvSpPr>
        <p:spPr>
          <a:xfrm>
            <a:off x="3558182" y="4229100"/>
            <a:ext cx="7684783" cy="1497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Η ασφαλιστική κάλυψη θα περιλαμβάνει τουλάχιστον ασφάλιση υγείας για όλα τα είδη κινητικοτήτων. </a:t>
            </a:r>
            <a:endParaRPr lang="en-US" sz="1500" dirty="0">
              <a:solidFill>
                <a:schemeClr val="tx1"/>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Για την πρακτική άσκηση, η ασφαλιστική κάλυψη πρέπει επιπρόσθετα να περιλαμβάνει ασφάλιση αστικής ευθύνης και ατυχήματος</a:t>
            </a:r>
          </a:p>
        </p:txBody>
      </p:sp>
    </p:spTree>
    <p:extLst>
      <p:ext uri="{BB962C8B-B14F-4D97-AF65-F5344CB8AC3E}">
        <p14:creationId xmlns:p14="http://schemas.microsoft.com/office/powerpoint/2010/main" val="2019757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2967-7141-3049-0C16-ED25B241B7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1A822C-899F-A70E-2B42-3EF9767E31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586A50D-94B3-6723-4866-B08F2989882B}"/>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39E16F82-E728-4314-F8A6-B184B5AC6A61}"/>
              </a:ext>
            </a:extLst>
          </p:cNvPr>
          <p:cNvGrpSpPr/>
          <p:nvPr/>
        </p:nvGrpSpPr>
        <p:grpSpPr>
          <a:xfrm>
            <a:off x="2952750" y="1671324"/>
            <a:ext cx="6286500" cy="2400475"/>
            <a:chOff x="3252424" y="2514597"/>
            <a:chExt cx="2963916" cy="1778350"/>
          </a:xfrm>
        </p:grpSpPr>
        <p:sp>
          <p:nvSpPr>
            <p:cNvPr id="3" name="Rectangle 2">
              <a:extLst>
                <a:ext uri="{FF2B5EF4-FFF2-40B4-BE49-F238E27FC236}">
                  <a16:creationId xmlns:a16="http://schemas.microsoft.com/office/drawing/2014/main" id="{0E762477-8F52-9E20-BBD8-13C4CA162EB4}"/>
                </a:ext>
              </a:extLst>
            </p:cNvPr>
            <p:cNvSpPr/>
            <p:nvPr/>
          </p:nvSpPr>
          <p: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sz="4400"/>
            </a:p>
          </p:txBody>
        </p:sp>
        <p:sp>
          <p:nvSpPr>
            <p:cNvPr id="6" name="TextBox 5">
              <a:extLst>
                <a:ext uri="{FF2B5EF4-FFF2-40B4-BE49-F238E27FC236}">
                  <a16:creationId xmlns:a16="http://schemas.microsoft.com/office/drawing/2014/main" id="{4D51B4FF-7C2A-4153-C4F7-2662832503AF}"/>
                </a:ext>
              </a:extLst>
            </p:cNvPr>
            <p:cNvSpPr txBox="1"/>
            <p:nvPr/>
          </p:nvSpPr>
          <p:spPr>
            <a:xfrm>
              <a:off x="3252424"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4</a:t>
              </a: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.Γενικά Θέματα Διαχείρισης </a:t>
              </a:r>
              <a:r>
                <a:rPr lang="el-GR"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Σχεδίου και Έλεγχοι</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01860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1444-346B-4789-5FAE-5D81602370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DC4241-0C3E-7BEC-32BA-7F9DDB5A0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D9C2CA9-B82F-4A75-3E8F-A6081072CDEB}"/>
              </a:ext>
            </a:extLst>
          </p:cNvPr>
          <p:cNvSpPr txBox="1"/>
          <p:nvPr/>
        </p:nvSpPr>
        <p:spPr>
          <a:xfrm>
            <a:off x="2664351" y="1279352"/>
            <a:ext cx="8211312" cy="3926716"/>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Χρονοδιάγραμμα Έργου</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Φάκελος Συμμετέχοντα/</a:t>
            </a:r>
            <a:r>
              <a:rPr lang="el-GR" sz="2000" b="1" dirty="0" err="1">
                <a:solidFill>
                  <a:prstClr val="black"/>
                </a:solidFill>
                <a:latin typeface="Roboto" panose="02000000000000000000" pitchFamily="2" charset="0"/>
                <a:ea typeface="Roboto" panose="02000000000000000000" pitchFamily="2" charset="0"/>
                <a:cs typeface="+mj-cs"/>
              </a:rPr>
              <a:t>ουσας</a:t>
            </a:r>
            <a:r>
              <a:rPr lang="el-GR" sz="2000" b="1" dirty="0">
                <a:solidFill>
                  <a:prstClr val="black"/>
                </a:solidFill>
                <a:latin typeface="Roboto" panose="02000000000000000000" pitchFamily="2" charset="0"/>
                <a:ea typeface="Roboto" panose="02000000000000000000" pitchFamily="2" charset="0"/>
                <a:cs typeface="+mj-cs"/>
              </a:rPr>
              <a:t>: </a:t>
            </a:r>
            <a:r>
              <a:rPr lang="el-GR" sz="2000" b="1" dirty="0" err="1">
                <a:solidFill>
                  <a:prstClr val="black"/>
                </a:solidFill>
                <a:latin typeface="Roboto" panose="02000000000000000000" pitchFamily="2" charset="0"/>
                <a:ea typeface="Roboto" panose="02000000000000000000" pitchFamily="2" charset="0"/>
                <a:cs typeface="+mj-cs"/>
              </a:rPr>
              <a:t>Aπαραίτητα</a:t>
            </a:r>
            <a:r>
              <a:rPr lang="el-GR" sz="2000" b="1" dirty="0">
                <a:solidFill>
                  <a:prstClr val="black"/>
                </a:solidFill>
                <a:latin typeface="Roboto" panose="02000000000000000000" pitchFamily="2" charset="0"/>
                <a:ea typeface="Roboto" panose="02000000000000000000" pitchFamily="2" charset="0"/>
                <a:cs typeface="+mj-cs"/>
              </a:rPr>
              <a:t> Έντυπα</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Τήρηση Αρχείου στον οργανισμό</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Επεξεργασία  Προσωπικών  δεδομένων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Προστασία και Ασφάλεια Συμμετεχόντων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Τελική Έκθεση</a:t>
            </a: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E</a:t>
            </a:r>
            <a:r>
              <a:rPr lang="el-GR" sz="2000" b="1" dirty="0" err="1">
                <a:solidFill>
                  <a:prstClr val="black"/>
                </a:solidFill>
                <a:latin typeface="Roboto" panose="02000000000000000000" pitchFamily="2" charset="0"/>
                <a:ea typeface="Roboto" panose="02000000000000000000" pitchFamily="2" charset="0"/>
                <a:cs typeface="+mj-cs"/>
              </a:rPr>
              <a:t>ργαλείο</a:t>
            </a:r>
            <a:r>
              <a:rPr lang="el-GR" sz="2000" b="1" dirty="0">
                <a:solidFill>
                  <a:prstClr val="black"/>
                </a:solidFill>
                <a:latin typeface="Roboto" panose="02000000000000000000" pitchFamily="2" charset="0"/>
                <a:ea typeface="Roboto" panose="02000000000000000000" pitchFamily="2" charset="0"/>
                <a:cs typeface="+mj-cs"/>
              </a:rPr>
              <a:t> Διαχείρισης </a:t>
            </a:r>
            <a:r>
              <a:rPr lang="en-US" sz="2000" b="1" dirty="0">
                <a:solidFill>
                  <a:prstClr val="black"/>
                </a:solidFill>
                <a:latin typeface="Roboto" panose="02000000000000000000" pitchFamily="2" charset="0"/>
                <a:ea typeface="Roboto" panose="02000000000000000000" pitchFamily="2" charset="0"/>
                <a:cs typeface="+mj-cs"/>
              </a:rPr>
              <a:t>Beneficiary Module</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rPr>
              <a:t>Έκθεση Συμμετέχοντα </a:t>
            </a:r>
            <a:r>
              <a:rPr lang="en-US" sz="2000" b="1" dirty="0">
                <a:solidFill>
                  <a:prstClr val="black"/>
                </a:solidFill>
                <a:latin typeface="Roboto" panose="02000000000000000000" pitchFamily="2" charset="0"/>
                <a:ea typeface="Roboto" panose="02000000000000000000" pitchFamily="2" charset="0"/>
              </a:rPr>
              <a:t>(</a:t>
            </a:r>
            <a:r>
              <a:rPr lang="en-US" sz="2000" b="1" dirty="0">
                <a:solidFill>
                  <a:prstClr val="black"/>
                </a:solidFill>
                <a:latin typeface="Roboto" panose="02000000000000000000" pitchFamily="2" charset="0"/>
                <a:ea typeface="Roboto" panose="02000000000000000000" pitchFamily="2" charset="0"/>
                <a:cs typeface="+mj-cs"/>
              </a:rPr>
              <a:t>Participant Survey Report)</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OLS</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Αντίκτυπος σχεδίου Επικοινωνία και Διάδοση της Δράσης</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Έλεγχοι</a:t>
            </a:r>
            <a:endParaRPr lang="en-US"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Έλεγχος Συστημάτων (</a:t>
            </a:r>
            <a:r>
              <a:rPr lang="en-US" sz="2000" b="1" dirty="0">
                <a:solidFill>
                  <a:prstClr val="black"/>
                </a:solidFill>
                <a:latin typeface="Roboto" panose="02000000000000000000" pitchFamily="2" charset="0"/>
                <a:ea typeface="Roboto" panose="02000000000000000000" pitchFamily="2" charset="0"/>
                <a:cs typeface="+mj-cs"/>
              </a:rPr>
              <a:t>Systems Check)</a:t>
            </a:r>
            <a:endParaRPr lang="el-GR" sz="20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65137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81D4-AE2A-EBD7-19E3-A304CE1C127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F3AC0B-FD45-16FF-BAAA-C1350A2C1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033F26FE-DE5F-CDA7-4A5B-6DF338B0C67B}"/>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Χρονοδιάγραμμα</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Έργου</a:t>
            </a:r>
          </a:p>
        </p:txBody>
      </p:sp>
      <p:sp>
        <p:nvSpPr>
          <p:cNvPr id="5" name="object 7">
            <a:extLst>
              <a:ext uri="{FF2B5EF4-FFF2-40B4-BE49-F238E27FC236}">
                <a16:creationId xmlns:a16="http://schemas.microsoft.com/office/drawing/2014/main" id="{12DACD92-182A-4473-749C-3A00A0CF1D30}"/>
              </a:ext>
            </a:extLst>
          </p:cNvPr>
          <p:cNvSpPr txBox="1"/>
          <p:nvPr/>
        </p:nvSpPr>
        <p:spPr>
          <a:xfrm>
            <a:off x="4149632" y="1831633"/>
            <a:ext cx="7213371" cy="3900427"/>
          </a:xfrm>
          <a:prstGeom prst="rect">
            <a:avLst/>
          </a:prstGeom>
          <a:ln>
            <a:noFill/>
          </a:ln>
        </p:spPr>
        <p:txBody>
          <a:bodyPr vert="horz" wrap="square" lIns="0" tIns="12065" rIns="0" bIns="0" rtlCol="0">
            <a:spAutoFit/>
          </a:bodyPr>
          <a:lstStyle/>
          <a:p>
            <a:pPr marL="298450" indent="-285750">
              <a:spcBef>
                <a:spcPts val="464"/>
              </a:spcBef>
              <a:buFont typeface="Wingdings" panose="05000000000000000000" pitchFamily="2" charset="2"/>
              <a:buChar char="ü"/>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Η </a:t>
            </a:r>
            <a:r>
              <a:rPr lang="el-GR" sz="1600" spc="-5" dirty="0">
                <a:latin typeface="Roboto" panose="02000000000000000000" pitchFamily="2" charset="0"/>
                <a:ea typeface="Roboto" panose="02000000000000000000" pitchFamily="2" charset="0"/>
                <a:cs typeface="Roboto" panose="02000000000000000000" pitchFamily="2" charset="0"/>
              </a:rPr>
              <a:t>Συμφωνία</a:t>
            </a:r>
            <a:r>
              <a:rPr lang="el-GR" sz="1600" spc="30" dirty="0">
                <a:latin typeface="Roboto" panose="02000000000000000000" pitchFamily="2" charset="0"/>
                <a:ea typeface="Roboto" panose="02000000000000000000" pitchFamily="2" charset="0"/>
                <a:cs typeface="Roboto" panose="02000000000000000000" pitchFamily="2" charset="0"/>
              </a:rPr>
              <a:t> μπαίνει</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ισχύ</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υπογραφή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της από το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ΙΔΕΠ</a:t>
            </a:r>
          </a:p>
          <a:p>
            <a:pPr marL="298450" marR="5080" indent="-285750">
              <a:spcBef>
                <a:spcPts val="1010"/>
              </a:spcBef>
              <a:buFont typeface="Wingdings" panose="05000000000000000000" pitchFamily="2" charset="2"/>
              <a:buChar char="ü"/>
              <a:tabLst>
                <a:tab pos="240665" algn="l"/>
                <a:tab pos="241300" algn="l"/>
              </a:tabLst>
            </a:pP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Πρώτη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προκαταβολή</a:t>
            </a:r>
            <a:r>
              <a:rPr lang="el-GR" sz="1600" spc="-10" dirty="0">
                <a:latin typeface="Roboto" panose="02000000000000000000" pitchFamily="2" charset="0"/>
                <a:ea typeface="Roboto" panose="02000000000000000000" pitchFamily="2" charset="0"/>
                <a:cs typeface="Roboto" panose="02000000000000000000" pitchFamily="2" charset="0"/>
              </a:rPr>
              <a:t>:</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80%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συνολικής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εντός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30 </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ημερών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υπογραφή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45"/>
              </a:spcBef>
              <a:buFont typeface="Wingdings" panose="05000000000000000000" pitchFamily="2" charset="2"/>
              <a:buChar char="ü"/>
              <a:tabLst>
                <a:tab pos="240665" algn="l"/>
                <a:tab pos="241300" algn="l"/>
              </a:tabLst>
            </a:pP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Περιοδική</a:t>
            </a:r>
            <a:r>
              <a:rPr lang="el-GR" sz="1600" b="1" spc="-4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Έκθεση: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καλύπτει μέχρι </a:t>
            </a:r>
            <a:r>
              <a:rPr lang="el-GR" spc="-5" dirty="0">
                <a:solidFill>
                  <a:srgbClr val="C00000"/>
                </a:solidFill>
                <a:latin typeface="Roboto" panose="02000000000000000000" pitchFamily="2" charset="0"/>
                <a:ea typeface="Roboto" panose="02000000000000000000" pitchFamily="2" charset="0"/>
                <a:cs typeface="Roboto" panose="02000000000000000000" pitchFamily="2" charset="0"/>
              </a:rPr>
              <a:t>01/10/2025</a:t>
            </a:r>
            <a:r>
              <a:rPr lang="el-GR" sz="1600" spc="-5" dirty="0">
                <a:latin typeface="Roboto" panose="02000000000000000000" pitchFamily="2" charset="0"/>
                <a:ea typeface="Roboto" panose="02000000000000000000" pitchFamily="2" charset="0"/>
                <a:cs typeface="Roboto" panose="02000000000000000000" pitchFamily="2" charset="0"/>
              </a:rPr>
              <a:t> και κατατίθεται εντός 60 ημερών (μέχρι 30/11/2025) =&gt; αίτημα για επιπρόσθετη χρηματοδότηση, </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αν και εφόσον έχει ξοδευτεί το 70% της 1</a:t>
            </a:r>
            <a:r>
              <a:rPr lang="el-GR" sz="1600" b="1" u="sng" spc="-5" baseline="30000" dirty="0">
                <a:solidFill>
                  <a:srgbClr val="FF0000"/>
                </a:solidFill>
                <a:latin typeface="Roboto" panose="02000000000000000000" pitchFamily="2" charset="0"/>
                <a:ea typeface="Roboto" panose="02000000000000000000" pitchFamily="2" charset="0"/>
                <a:cs typeface="Roboto" panose="02000000000000000000" pitchFamily="2" charset="0"/>
              </a:rPr>
              <a:t>ης</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 δόσης </a:t>
            </a:r>
            <a:r>
              <a:rPr lang="el-GR" sz="1600" spc="-5" dirty="0">
                <a:latin typeface="Roboto" panose="02000000000000000000" pitchFamily="2" charset="0"/>
                <a:ea typeface="Roboto" panose="02000000000000000000" pitchFamily="2" charset="0"/>
                <a:cs typeface="Roboto" panose="02000000000000000000" pitchFamily="2" charset="0"/>
              </a:rPr>
              <a:t>=&gt; </a:t>
            </a:r>
            <a:r>
              <a:rPr lang="el-GR" sz="1600" b="1" spc="-5" dirty="0">
                <a:latin typeface="Roboto" panose="02000000000000000000" pitchFamily="2" charset="0"/>
                <a:ea typeface="Roboto" panose="02000000000000000000" pitchFamily="2" charset="0"/>
                <a:cs typeface="Roboto" panose="02000000000000000000" pitchFamily="2" charset="0"/>
              </a:rPr>
              <a:t>Υπόλοιπο 20% </a:t>
            </a:r>
          </a:p>
          <a:p>
            <a:pPr marL="298450" marR="115570" indent="-285750">
              <a:spcBef>
                <a:spcPts val="745"/>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Έκθεση:</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υποβάλλεται</a:t>
            </a:r>
            <a:r>
              <a:rPr lang="el-GR" sz="1600" spc="70" dirty="0">
                <a:latin typeface="Roboto" panose="02000000000000000000" pitchFamily="2" charset="0"/>
                <a:ea typeface="Roboto" panose="02000000000000000000" pitchFamily="2" charset="0"/>
                <a:cs typeface="Roboto" panose="02000000000000000000" pitchFamily="2" charset="0"/>
              </a:rPr>
              <a:t> εντός 60 ημερών από </a:t>
            </a:r>
            <a:r>
              <a:rPr lang="el-GR" sz="1600" spc="-5" dirty="0">
                <a:latin typeface="Roboto" panose="02000000000000000000" pitchFamily="2" charset="0"/>
                <a:ea typeface="Roboto" panose="02000000000000000000" pitchFamily="2" charset="0"/>
                <a:cs typeface="Roboto" panose="02000000000000000000" pitchFamily="2" charset="0"/>
              </a:rPr>
              <a:t>τη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λήξη 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έργου,</a:t>
            </a:r>
            <a:r>
              <a:rPr lang="el-GR" sz="1600" spc="15" dirty="0">
                <a:latin typeface="Roboto" panose="02000000000000000000" pitchFamily="2" charset="0"/>
                <a:ea typeface="Roboto" panose="02000000000000000000" pitchFamily="2" charset="0"/>
                <a:cs typeface="Roboto" panose="02000000000000000000" pitchFamily="2" charset="0"/>
              </a:rPr>
              <a:t> συνιστά </a:t>
            </a:r>
            <a:r>
              <a:rPr lang="el-GR" sz="1600" spc="-10" dirty="0">
                <a:latin typeface="Roboto" panose="02000000000000000000" pitchFamily="2" charset="0"/>
                <a:ea typeface="Roboto" panose="02000000000000000000" pitchFamily="2" charset="0"/>
                <a:cs typeface="Roboto" panose="02000000000000000000" pitchFamily="2" charset="0"/>
              </a:rPr>
              <a:t>αίτημα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πληρωμή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spc="5" dirty="0">
                <a:latin typeface="Roboto" panose="02000000000000000000" pitchFamily="2" charset="0"/>
                <a:ea typeface="Roboto" panose="02000000000000000000" pitchFamily="2" charset="0"/>
                <a:cs typeface="Roboto" panose="02000000000000000000" pitchFamily="2" charset="0"/>
              </a:rPr>
              <a:t> εν</a:t>
            </a:r>
            <a:r>
              <a:rPr lang="el-GR" sz="1600" spc="-10" dirty="0">
                <a:latin typeface="Roboto" panose="02000000000000000000" pitchFamily="2" charset="0"/>
                <a:ea typeface="Roboto" panose="02000000000000000000" pitchFamily="2" charset="0"/>
                <a:cs typeface="Roboto" panose="02000000000000000000" pitchFamily="2" charset="0"/>
              </a:rPr>
              <a:t>απομείναντος</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κονδυλίου (εάν έχει απομείνει) </a:t>
            </a:r>
            <a:r>
              <a:rPr lang="el-GR" sz="1600" spc="-5" dirty="0">
                <a:latin typeface="Roboto" panose="02000000000000000000" pitchFamily="2" charset="0"/>
                <a:ea typeface="Roboto" panose="02000000000000000000" pitchFamily="2" charset="0"/>
                <a:cs typeface="Roboto" panose="02000000000000000000" pitchFamily="2" charset="0"/>
              </a:rPr>
              <a:t>=&gt; έλεγχος</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επιλεξιμότητας</a:t>
            </a:r>
            <a:r>
              <a:rPr lang="el-GR" sz="1600" spc="4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των </a:t>
            </a:r>
            <a:r>
              <a:rPr lang="el-GR" sz="1600" spc="-10" dirty="0">
                <a:latin typeface="Roboto" panose="02000000000000000000" pitchFamily="2" charset="0"/>
                <a:ea typeface="Roboto" panose="02000000000000000000" pitchFamily="2" charset="0"/>
                <a:cs typeface="Roboto" panose="02000000000000000000" pitchFamily="2" charset="0"/>
              </a:rPr>
              <a:t> αναφερόμενων</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δαπανών</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Πληρωμή</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και</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Εκκαθάριση</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Λογαριασμού</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a:t>
            </a:r>
            <a:r>
              <a:rPr lang="el-GR" sz="1600" spc="10" dirty="0">
                <a:latin typeface="Roboto" panose="02000000000000000000" pitchFamily="2" charset="0"/>
                <a:ea typeface="Roboto" panose="02000000000000000000" pitchFamily="2" charset="0"/>
                <a:cs typeface="Roboto" panose="02000000000000000000" pitchFamily="2" charset="0"/>
              </a:rPr>
              <a:t> το αργότερο </a:t>
            </a:r>
            <a:r>
              <a:rPr lang="el-GR" sz="1600" dirty="0">
                <a:latin typeface="Roboto" panose="02000000000000000000" pitchFamily="2" charset="0"/>
                <a:ea typeface="Roboto" panose="02000000000000000000" pitchFamily="2" charset="0"/>
                <a:cs typeface="Roboto" panose="02000000000000000000" pitchFamily="2" charset="0"/>
              </a:rPr>
              <a:t>60</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μέρες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μετά</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 </a:t>
            </a:r>
            <a:r>
              <a:rPr lang="el-GR" sz="1600" spc="-5" dirty="0">
                <a:latin typeface="Roboto" panose="02000000000000000000" pitchFamily="2" charset="0"/>
                <a:ea typeface="Roboto" panose="02000000000000000000" pitchFamily="2" charset="0"/>
                <a:cs typeface="Roboto" panose="02000000000000000000" pitchFamily="2" charset="0"/>
              </a:rPr>
              <a:t>υποβολή της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τελικής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Έκθεσης</a:t>
            </a:r>
            <a:endParaRPr lang="en-US" sz="1600" spc="-1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12700">
              <a:spcBef>
                <a:spcPts val="360"/>
              </a:spcBef>
              <a:tabLst>
                <a:tab pos="240665" algn="l"/>
                <a:tab pos="241300" algn="l"/>
              </a:tabLst>
            </a:pPr>
            <a:endParaRPr lang="el-GR" sz="1600" dirty="0">
              <a:latin typeface="Roboto" panose="02000000000000000000" pitchFamily="2" charset="0"/>
              <a:ea typeface="Roboto" panose="02000000000000000000" pitchFamily="2" charset="0"/>
              <a:cs typeface="Roboto" panose="02000000000000000000" pitchFamily="2" charset="0"/>
            </a:endParaRPr>
          </a:p>
        </p:txBody>
      </p:sp>
      <p:sp>
        <p:nvSpPr>
          <p:cNvPr id="4" name="object 6">
            <a:extLst>
              <a:ext uri="{FF2B5EF4-FFF2-40B4-BE49-F238E27FC236}">
                <a16:creationId xmlns:a16="http://schemas.microsoft.com/office/drawing/2014/main" id="{ECD6A5BA-5D57-C38E-A972-B5D1832B235F}"/>
              </a:ext>
            </a:extLst>
          </p:cNvPr>
          <p:cNvSpPr txBox="1"/>
          <p:nvPr/>
        </p:nvSpPr>
        <p:spPr>
          <a:xfrm>
            <a:off x="828997" y="2298063"/>
            <a:ext cx="3125420" cy="1731371"/>
          </a:xfrm>
          <a:prstGeom prst="rect">
            <a:avLst/>
          </a:prstGeom>
        </p:spPr>
        <p:txBody>
          <a:bodyPr vert="horz" wrap="square" lIns="0" tIns="13335" rIns="0" bIns="0" rtlCol="0">
            <a:spAutoFit/>
          </a:bodyPr>
          <a:lstStyle/>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έναρξης</a:t>
            </a:r>
            <a:r>
              <a:rPr lang="el-GR" sz="2000" b="1" dirty="0">
                <a:latin typeface="Calibri"/>
                <a:cs typeface="Calibri"/>
              </a:rPr>
              <a:t>:</a:t>
            </a:r>
            <a:r>
              <a:rPr sz="2000" b="1" dirty="0">
                <a:latin typeface="Calibri"/>
                <a:cs typeface="Calibri"/>
              </a:rPr>
              <a:t> </a:t>
            </a:r>
            <a:r>
              <a:rPr sz="2000" spc="-5" dirty="0">
                <a:solidFill>
                  <a:srgbClr val="C00000"/>
                </a:solidFill>
                <a:latin typeface="Calibri"/>
                <a:cs typeface="Calibri"/>
              </a:rPr>
              <a:t>01/0</a:t>
            </a:r>
            <a:r>
              <a:rPr lang="el-GR" sz="2000" spc="-5" dirty="0">
                <a:solidFill>
                  <a:srgbClr val="C00000"/>
                </a:solidFill>
                <a:latin typeface="Calibri"/>
                <a:cs typeface="Calibri"/>
              </a:rPr>
              <a:t>8</a:t>
            </a:r>
            <a:r>
              <a:rPr sz="2000" spc="-5" dirty="0">
                <a:solidFill>
                  <a:srgbClr val="C00000"/>
                </a:solidFill>
                <a:latin typeface="Calibri"/>
                <a:cs typeface="Calibri"/>
              </a:rPr>
              <a:t>/202</a:t>
            </a:r>
            <a:r>
              <a:rPr lang="el-GR" sz="2000" spc="-5" dirty="0">
                <a:solidFill>
                  <a:srgbClr val="C00000"/>
                </a:solidFill>
                <a:latin typeface="Calibri"/>
                <a:cs typeface="Calibri"/>
              </a:rPr>
              <a:t>4</a:t>
            </a:r>
            <a:r>
              <a:rPr sz="2000" spc="-5" dirty="0">
                <a:solidFill>
                  <a:srgbClr val="C00000"/>
                </a:solidFill>
                <a:latin typeface="Calibri"/>
                <a:cs typeface="Calibri"/>
              </a:rPr>
              <a:t> </a:t>
            </a:r>
            <a:r>
              <a:rPr sz="2000" dirty="0">
                <a:solidFill>
                  <a:srgbClr val="C00000"/>
                </a:solidFill>
                <a:latin typeface="Calibri"/>
                <a:cs typeface="Calibri"/>
              </a:rPr>
              <a:t> </a:t>
            </a:r>
            <a:endParaRPr lang="en-US" sz="2000" dirty="0">
              <a:solidFill>
                <a:srgbClr val="C00000"/>
              </a:solidFill>
              <a:latin typeface="Calibri"/>
              <a:cs typeface="Calibri"/>
            </a:endParaRPr>
          </a:p>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λήξης </a:t>
            </a:r>
            <a:r>
              <a:rPr sz="2000" b="1" spc="-5" dirty="0">
                <a:latin typeface="Calibri"/>
                <a:cs typeface="Calibri"/>
              </a:rPr>
              <a:t>έργου</a:t>
            </a:r>
            <a:r>
              <a:rPr lang="el-GR" sz="2000" b="1" spc="-5" dirty="0">
                <a:latin typeface="Calibri"/>
                <a:cs typeface="Calibri"/>
              </a:rPr>
              <a:t>:</a:t>
            </a:r>
            <a:r>
              <a:rPr sz="2000" b="1" spc="-5" dirty="0">
                <a:latin typeface="Calibri"/>
                <a:cs typeface="Calibri"/>
              </a:rPr>
              <a:t> </a:t>
            </a:r>
            <a:r>
              <a:rPr sz="2000" dirty="0">
                <a:solidFill>
                  <a:srgbClr val="C00000"/>
                </a:solidFill>
                <a:latin typeface="Calibri"/>
                <a:cs typeface="Calibri"/>
              </a:rPr>
              <a:t>31/07/202</a:t>
            </a:r>
            <a:r>
              <a:rPr lang="el-GR" sz="2000" dirty="0">
                <a:solidFill>
                  <a:srgbClr val="C00000"/>
                </a:solidFill>
                <a:latin typeface="Calibri"/>
                <a:cs typeface="Calibri"/>
              </a:rPr>
              <a:t>6</a:t>
            </a:r>
            <a:r>
              <a:rPr lang="en-US" sz="2000" dirty="0">
                <a:solidFill>
                  <a:srgbClr val="C00000"/>
                </a:solidFill>
                <a:latin typeface="Calibri"/>
                <a:cs typeface="Calibri"/>
              </a:rPr>
              <a:t> </a:t>
            </a:r>
            <a:r>
              <a:rPr lang="el-GR" sz="2000" dirty="0">
                <a:solidFill>
                  <a:srgbClr val="C00000"/>
                </a:solidFill>
                <a:latin typeface="Calibri"/>
                <a:cs typeface="Calibri"/>
              </a:rPr>
              <a:t>ή</a:t>
            </a:r>
            <a:r>
              <a:rPr sz="2000" dirty="0">
                <a:solidFill>
                  <a:srgbClr val="C00000"/>
                </a:solidFill>
                <a:latin typeface="Calibri"/>
                <a:cs typeface="Calibri"/>
              </a:rPr>
              <a:t> </a:t>
            </a:r>
            <a:r>
              <a:rPr sz="2000" spc="-440" dirty="0">
                <a:solidFill>
                  <a:srgbClr val="C00000"/>
                </a:solidFill>
                <a:latin typeface="Calibri"/>
                <a:cs typeface="Calibri"/>
              </a:rPr>
              <a:t> </a:t>
            </a:r>
            <a:r>
              <a:rPr lang="el-GR" sz="2000" spc="-440" dirty="0">
                <a:solidFill>
                  <a:srgbClr val="C00000"/>
                </a:solidFill>
                <a:latin typeface="Calibri"/>
                <a:cs typeface="Calibri"/>
              </a:rPr>
              <a:t> </a:t>
            </a:r>
            <a:r>
              <a:rPr lang="en-US" sz="2000" dirty="0">
                <a:solidFill>
                  <a:srgbClr val="C00000"/>
                </a:solidFill>
                <a:latin typeface="Calibri"/>
                <a:cs typeface="Calibri"/>
              </a:rPr>
              <a:t>31/07/202</a:t>
            </a:r>
            <a:r>
              <a:rPr lang="el-GR" sz="2000" dirty="0">
                <a:solidFill>
                  <a:srgbClr val="C00000"/>
                </a:solidFill>
                <a:latin typeface="Calibri"/>
                <a:cs typeface="Calibri"/>
              </a:rPr>
              <a:t>7  </a:t>
            </a:r>
            <a:endParaRPr lang="en-US" sz="2000" dirty="0">
              <a:solidFill>
                <a:srgbClr val="C00000"/>
              </a:solidFill>
              <a:latin typeface="Calibri"/>
              <a:cs typeface="Calibri"/>
            </a:endParaRPr>
          </a:p>
          <a:p>
            <a:pPr marL="12700" marR="5080">
              <a:lnSpc>
                <a:spcPct val="111800"/>
              </a:lnSpc>
              <a:spcBef>
                <a:spcPts val="105"/>
              </a:spcBef>
            </a:pPr>
            <a:r>
              <a:rPr sz="2000" b="1" spc="-5" dirty="0" err="1">
                <a:latin typeface="Calibri"/>
                <a:cs typeface="Calibri"/>
              </a:rPr>
              <a:t>Διάρκει</a:t>
            </a:r>
            <a:r>
              <a:rPr sz="2000" b="1" spc="-5" dirty="0">
                <a:latin typeface="Calibri"/>
                <a:cs typeface="Calibri"/>
              </a:rPr>
              <a:t>α:</a:t>
            </a:r>
            <a:r>
              <a:rPr sz="2000" b="1" spc="-20" dirty="0">
                <a:latin typeface="Calibri"/>
                <a:cs typeface="Calibri"/>
              </a:rPr>
              <a:t> </a:t>
            </a:r>
            <a:r>
              <a:rPr sz="2000" dirty="0">
                <a:solidFill>
                  <a:srgbClr val="C00000"/>
                </a:solidFill>
                <a:latin typeface="Calibri"/>
                <a:cs typeface="Calibri"/>
              </a:rPr>
              <a:t>2</a:t>
            </a:r>
            <a:r>
              <a:rPr lang="el-GR" sz="2000" dirty="0">
                <a:solidFill>
                  <a:srgbClr val="C00000"/>
                </a:solidFill>
                <a:latin typeface="Calibri"/>
                <a:cs typeface="Calibri"/>
              </a:rPr>
              <a:t>4 ή 36</a:t>
            </a:r>
            <a:r>
              <a:rPr sz="2000" spc="-15" dirty="0">
                <a:solidFill>
                  <a:srgbClr val="C00000"/>
                </a:solidFill>
                <a:latin typeface="Calibri"/>
                <a:cs typeface="Calibri"/>
              </a:rPr>
              <a:t> </a:t>
            </a:r>
            <a:r>
              <a:rPr sz="2000" spc="-10" dirty="0">
                <a:solidFill>
                  <a:srgbClr val="C00000"/>
                </a:solidFill>
                <a:latin typeface="Calibri"/>
                <a:cs typeface="Calibri"/>
              </a:rPr>
              <a:t>μήνες</a:t>
            </a:r>
            <a:endParaRPr sz="2000" dirty="0">
              <a:solidFill>
                <a:srgbClr val="C00000"/>
              </a:solidFill>
              <a:latin typeface="Calibri"/>
              <a:cs typeface="Calibri"/>
            </a:endParaRPr>
          </a:p>
        </p:txBody>
      </p:sp>
    </p:spTree>
    <p:extLst>
      <p:ext uri="{BB962C8B-B14F-4D97-AF65-F5344CB8AC3E}">
        <p14:creationId xmlns:p14="http://schemas.microsoft.com/office/powerpoint/2010/main" val="62016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A843-D24C-9A1A-2E3C-79414EA28E3D}"/>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C12CFFC5-9DF1-4028-E91E-C01876E1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FED8494-1925-A8C4-04C9-F260C9D4AF6E}"/>
              </a:ext>
            </a:extLst>
          </p:cNvPr>
          <p:cNvSpPr>
            <a:spLocks noGrp="1"/>
          </p:cNvSpPr>
          <p:nvPr>
            <p:ph type="title"/>
          </p:nvPr>
        </p:nvSpPr>
        <p:spPr>
          <a:xfrm>
            <a:off x="1010425" y="1261589"/>
            <a:ext cx="3866375" cy="736958"/>
          </a:xfrm>
        </p:spPr>
        <p:txBody>
          <a:bodyPr>
            <a:noAutofit/>
          </a:bodyPr>
          <a:lstStyle/>
          <a:p>
            <a:pPr marL="12700">
              <a:lnSpc>
                <a:spcPct val="100000"/>
              </a:lnSpc>
              <a:spcBef>
                <a:spcPts val="100"/>
              </a:spcBef>
              <a:tabLst>
                <a:tab pos="325120" algn="l"/>
              </a:tabLst>
            </a:pPr>
            <a:r>
              <a:rPr lang="el-GR" sz="2800" b="1" dirty="0">
                <a:solidFill>
                  <a:prstClr val="black"/>
                </a:solidFill>
                <a:latin typeface="Roboto" panose="02000000000000000000" pitchFamily="2" charset="0"/>
                <a:ea typeface="Roboto" panose="02000000000000000000" pitchFamily="2" charset="0"/>
              </a:rPr>
              <a:t>Φάκελος Συμμετέχοντα/</a:t>
            </a:r>
            <a:r>
              <a:rPr lang="el-GR" sz="2800" b="1" dirty="0" err="1">
                <a:solidFill>
                  <a:prstClr val="black"/>
                </a:solidFill>
                <a:latin typeface="Roboto" panose="02000000000000000000" pitchFamily="2" charset="0"/>
                <a:ea typeface="Roboto" panose="02000000000000000000" pitchFamily="2" charset="0"/>
              </a:rPr>
              <a:t>ουσας</a:t>
            </a:r>
            <a:r>
              <a:rPr lang="el-GR" sz="2800" b="1" dirty="0">
                <a:solidFill>
                  <a:prstClr val="black"/>
                </a:solidFill>
                <a:latin typeface="Roboto" panose="02000000000000000000" pitchFamily="2" charset="0"/>
                <a:ea typeface="Roboto" panose="02000000000000000000" pitchFamily="2" charset="0"/>
              </a:rPr>
              <a:t>: </a:t>
            </a:r>
            <a:r>
              <a:rPr lang="el-GR" sz="2800" b="1" dirty="0" err="1">
                <a:solidFill>
                  <a:prstClr val="black"/>
                </a:solidFill>
                <a:latin typeface="Roboto" panose="02000000000000000000" pitchFamily="2" charset="0"/>
                <a:ea typeface="Roboto" panose="02000000000000000000" pitchFamily="2" charset="0"/>
              </a:rPr>
              <a:t>Aπαραίτητα</a:t>
            </a:r>
            <a:r>
              <a:rPr lang="el-GR" sz="2800" b="1" dirty="0">
                <a:solidFill>
                  <a:prstClr val="black"/>
                </a:solidFill>
                <a:latin typeface="Roboto" panose="02000000000000000000" pitchFamily="2" charset="0"/>
                <a:ea typeface="Roboto" panose="02000000000000000000" pitchFamily="2" charset="0"/>
              </a:rPr>
              <a:t> Έντυπα</a:t>
            </a:r>
          </a:p>
        </p:txBody>
      </p:sp>
      <p:sp>
        <p:nvSpPr>
          <p:cNvPr id="6" name="object 6">
            <a:extLst>
              <a:ext uri="{FF2B5EF4-FFF2-40B4-BE49-F238E27FC236}">
                <a16:creationId xmlns:a16="http://schemas.microsoft.com/office/drawing/2014/main" id="{7732464D-8EB4-0083-F1EE-E7B4F6D18A21}"/>
              </a:ext>
            </a:extLst>
          </p:cNvPr>
          <p:cNvSpPr txBox="1"/>
          <p:nvPr/>
        </p:nvSpPr>
        <p:spPr>
          <a:xfrm>
            <a:off x="4805680" y="640736"/>
            <a:ext cx="6167120" cy="5576527"/>
          </a:xfrm>
          <a:prstGeom prst="rect">
            <a:avLst/>
          </a:prstGeom>
        </p:spPr>
        <p:txBody>
          <a:bodyPr vert="horz" wrap="square" lIns="0" tIns="43815" rIns="0" bIns="0" rtlCol="0">
            <a:spAutoFit/>
          </a:bodyPr>
          <a:lstStyle/>
          <a:p>
            <a:pPr marL="297815" marR="892810" indent="-285750" algn="just">
              <a:lnSpc>
                <a:spcPts val="1939"/>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Πρόσκληση Υποβολής Ενδιαφέροντος </a:t>
            </a:r>
            <a:r>
              <a:rPr sz="1500" spc="-15" dirty="0">
                <a:latin typeface="Roboto" panose="02000000000000000000" pitchFamily="2" charset="0"/>
                <a:ea typeface="Roboto" panose="02000000000000000000" pitchFamily="2" charset="0"/>
                <a:cs typeface="Roboto" panose="02000000000000000000" pitchFamily="2" charset="0"/>
              </a:rPr>
              <a:t>ανακοινωμένη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Ίδρυμα </a:t>
            </a:r>
            <a:endParaRPr lang="el-GR" sz="1500" spc="-5" dirty="0">
              <a:latin typeface="Roboto" panose="02000000000000000000" pitchFamily="2" charset="0"/>
              <a:ea typeface="Roboto" panose="02000000000000000000" pitchFamily="2" charset="0"/>
              <a:cs typeface="Roboto" panose="02000000000000000000" pitchFamily="2" charset="0"/>
            </a:endParaRPr>
          </a:p>
          <a:p>
            <a:pPr marL="297815" marR="892810" indent="-285750" algn="just">
              <a:lnSpc>
                <a:spcPts val="1939"/>
              </a:lnSpc>
              <a:buFont typeface="Wingdings" panose="05000000000000000000" pitchFamily="2" charset="2"/>
              <a:buChar char="ü"/>
              <a:tabLst>
                <a:tab pos="299720" algn="l"/>
              </a:tabLst>
            </a:pPr>
            <a:r>
              <a:rPr lang="el-GR" sz="1500" spc="-5" dirty="0">
                <a:latin typeface="Roboto" panose="02000000000000000000" pitchFamily="2" charset="0"/>
                <a:ea typeface="Roboto" panose="02000000000000000000" pitchFamily="2" charset="0"/>
                <a:cs typeface="Roboto" panose="02000000000000000000" pitchFamily="2" charset="0"/>
              </a:rPr>
              <a:t>Αίτηση </a:t>
            </a:r>
            <a:r>
              <a:rPr sz="1500" spc="-5" dirty="0" err="1">
                <a:latin typeface="Roboto" panose="02000000000000000000" pitchFamily="2" charset="0"/>
                <a:ea typeface="Roboto" panose="02000000000000000000" pitchFamily="2" charset="0"/>
                <a:cs typeface="Roboto" panose="02000000000000000000" pitchFamily="2" charset="0"/>
              </a:rPr>
              <a:t>Ενδι</a:t>
            </a:r>
            <a:r>
              <a:rPr sz="1500" spc="-5" dirty="0">
                <a:latin typeface="Roboto" panose="02000000000000000000" pitchFamily="2" charset="0"/>
                <a:ea typeface="Roboto" panose="02000000000000000000" pitchFamily="2" charset="0"/>
                <a:cs typeface="Roboto" panose="02000000000000000000" pitchFamily="2" charset="0"/>
              </a:rPr>
              <a:t>αφέροντος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 μέρους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του</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συμμετέχοντα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Έγκριση </a:t>
            </a:r>
            <a:r>
              <a:rPr sz="1500" spc="-10" dirty="0">
                <a:latin typeface="Roboto" panose="02000000000000000000" pitchFamily="2" charset="0"/>
                <a:ea typeface="Roboto" panose="02000000000000000000" pitchFamily="2" charset="0"/>
                <a:cs typeface="Roboto" panose="02000000000000000000" pitchFamily="2" charset="0"/>
              </a:rPr>
              <a:t>Συμμετέχοντα/ουσας</a:t>
            </a:r>
            <a:r>
              <a:rPr lang="en-GB" sz="1500" spc="-10" dirty="0">
                <a:latin typeface="Roboto" panose="02000000000000000000" pitchFamily="2" charset="0"/>
                <a:ea typeface="Roboto" panose="02000000000000000000" pitchFamily="2" charset="0"/>
                <a:cs typeface="Roboto" panose="02000000000000000000" pitchFamily="2" charset="0"/>
              </a:rPr>
              <a:t> (nomination)</a:t>
            </a:r>
            <a:r>
              <a:rPr sz="1500" spc="5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αντίστοιχα </a:t>
            </a:r>
            <a:r>
              <a:rPr sz="1500" spc="-10" dirty="0" err="1">
                <a:latin typeface="Roboto" panose="02000000000000000000" pitchFamily="2" charset="0"/>
                <a:ea typeface="Roboto" panose="02000000000000000000" pitchFamily="2" charset="0"/>
                <a:cs typeface="Roboto" panose="02000000000000000000" pitchFamily="2" charset="0"/>
              </a:rPr>
              <a:t>Κριτήρι</a:t>
            </a:r>
            <a:r>
              <a:rPr sz="1500" spc="-10" dirty="0">
                <a:latin typeface="Roboto" panose="02000000000000000000" pitchFamily="2" charset="0"/>
                <a:ea typeface="Roboto" panose="02000000000000000000" pitchFamily="2" charset="0"/>
                <a:cs typeface="Roboto" panose="02000000000000000000" pitchFamily="2" charset="0"/>
              </a:rPr>
              <a:t>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επιλογής</a:t>
            </a:r>
            <a:endParaRPr lang="el-GR" sz="1500" spc="-5"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lang="el-GR" sz="1500" spc="-5" dirty="0">
                <a:latin typeface="Roboto" panose="02000000000000000000" pitchFamily="2" charset="0"/>
                <a:ea typeface="Roboto" panose="02000000000000000000" pitchFamily="2" charset="0"/>
                <a:cs typeface="Roboto" panose="02000000000000000000" pitchFamily="2" charset="0"/>
              </a:rPr>
              <a:t>Επιβεβαίωση συμμετοχής από το Ίδρυμα υποδοχής</a:t>
            </a:r>
            <a:endParaRPr sz="1500" dirty="0">
              <a:latin typeface="Roboto" panose="02000000000000000000" pitchFamily="2" charset="0"/>
              <a:ea typeface="Roboto" panose="02000000000000000000" pitchFamily="2" charset="0"/>
              <a:cs typeface="Roboto" panose="02000000000000000000" pitchFamily="2" charset="0"/>
            </a:endParaRPr>
          </a:p>
          <a:p>
            <a:pPr marL="297815" marR="851535" indent="-285750" algn="just">
              <a:lnSpc>
                <a:spcPct val="9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Εντυπα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Προγράμματος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Επιχορήγησης</a:t>
            </a:r>
            <a:r>
              <a:rPr sz="1500" spc="-25" dirty="0">
                <a:latin typeface="Roboto" panose="02000000000000000000" pitchFamily="2" charset="0"/>
                <a:ea typeface="Roboto" panose="02000000000000000000" pitchFamily="2" charset="0"/>
                <a:cs typeface="Roboto" panose="02000000000000000000" pitchFamily="2" charset="0"/>
              </a:rPr>
              <a:t> και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3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Εκμάθησης/</a:t>
            </a:r>
            <a:r>
              <a:rPr lang="el-GR" sz="1500" spc="-5" dirty="0">
                <a:latin typeface="Roboto" panose="02000000000000000000" pitchFamily="2" charset="0"/>
                <a:ea typeface="Roboto" panose="02000000000000000000" pitchFamily="2" charset="0"/>
                <a:cs typeface="Roboto" panose="02000000000000000000" pitchFamily="2" charset="0"/>
              </a:rPr>
              <a:t>Πρακτικής Άσκησης/</a:t>
            </a:r>
            <a:r>
              <a:rPr sz="1500" spc="-5" dirty="0">
                <a:latin typeface="Roboto" panose="02000000000000000000" pitchFamily="2" charset="0"/>
                <a:ea typeface="Roboto" panose="02000000000000000000" pitchFamily="2" charset="0"/>
                <a:cs typeface="Roboto" panose="02000000000000000000" pitchFamily="2" charset="0"/>
              </a:rPr>
              <a:t>Κα</a:t>
            </a:r>
            <a:r>
              <a:rPr sz="1500" spc="-5" dirty="0" err="1">
                <a:latin typeface="Roboto" panose="02000000000000000000" pitchFamily="2" charset="0"/>
                <a:ea typeface="Roboto" panose="02000000000000000000" pitchFamily="2" charset="0"/>
                <a:cs typeface="Roboto" panose="02000000000000000000" pitchFamily="2" charset="0"/>
              </a:rPr>
              <a:t>τάρτισης</a:t>
            </a:r>
            <a:r>
              <a:rPr sz="1500" spc="-5" dirty="0">
                <a:latin typeface="Roboto" panose="02000000000000000000" pitchFamily="2" charset="0"/>
                <a:ea typeface="Roboto" panose="02000000000000000000" pitchFamily="2" charset="0"/>
                <a:cs typeface="Roboto" panose="02000000000000000000" pitchFamily="2" charset="0"/>
              </a:rPr>
              <a:t>/</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Διδασκαλίας </a:t>
            </a:r>
            <a:r>
              <a:rPr sz="1500" spc="-1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καθώς</a:t>
            </a:r>
            <a:r>
              <a:rPr sz="1500" spc="-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όλα</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έντυπα</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που</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αφορούν</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στην </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αναγνώριση</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της </a:t>
            </a:r>
            <a:r>
              <a:rPr sz="1500" spc="-15" dirty="0">
                <a:latin typeface="Roboto" panose="02000000000000000000" pitchFamily="2" charset="0"/>
                <a:ea typeface="Roboto" panose="02000000000000000000" pitchFamily="2" charset="0"/>
                <a:cs typeface="Roboto" panose="02000000000000000000" pitchFamily="2" charset="0"/>
              </a:rPr>
              <a:t>Κινητικότητας</a:t>
            </a:r>
            <a:r>
              <a:rPr sz="1500" spc="3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(Transcript</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a:t>
            </a:r>
            <a:r>
              <a:rPr sz="1500" spc="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Records</a:t>
            </a:r>
            <a:r>
              <a:rPr lang="en-GB" sz="1500" spc="-15" dirty="0">
                <a:latin typeface="Roboto" panose="02000000000000000000" pitchFamily="2" charset="0"/>
                <a:ea typeface="Roboto" panose="02000000000000000000" pitchFamily="2" charset="0"/>
                <a:cs typeface="Roboto" panose="02000000000000000000" pitchFamily="2" charset="0"/>
              </a:rPr>
              <a:t>,</a:t>
            </a:r>
            <a:r>
              <a:rPr sz="1500" spc="-15" dirty="0">
                <a:latin typeface="Roboto" panose="02000000000000000000" pitchFamily="2" charset="0"/>
                <a:ea typeface="Roboto" panose="02000000000000000000" pitchFamily="2" charset="0"/>
                <a:cs typeface="Roboto" panose="02000000000000000000" pitchFamily="2" charset="0"/>
              </a:rPr>
              <a:t> </a:t>
            </a:r>
            <a:r>
              <a:rPr sz="1500" spc="-39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Traineeship</a:t>
            </a:r>
            <a:r>
              <a:rPr sz="150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 </a:t>
            </a:r>
            <a:r>
              <a:rPr sz="1500" spc="-15" dirty="0">
                <a:latin typeface="Roboto" panose="02000000000000000000" pitchFamily="2" charset="0"/>
                <a:ea typeface="Roboto" panose="02000000000000000000" pitchFamily="2" charset="0"/>
                <a:cs typeface="Roboto" panose="02000000000000000000" pitchFamily="2" charset="0"/>
              </a:rPr>
              <a:t>Attendance</a:t>
            </a:r>
            <a:r>
              <a:rPr lang="en-GB" sz="1500" spc="-15" dirty="0">
                <a:latin typeface="Roboto" panose="02000000000000000000" pitchFamily="2" charset="0"/>
                <a:ea typeface="Roboto" panose="02000000000000000000" pitchFamily="2" charset="0"/>
                <a:cs typeface="Roboto" panose="02000000000000000000" pitchFamily="2" charset="0"/>
              </a:rPr>
              <a:t>, Diploma Supplement, </a:t>
            </a:r>
            <a:r>
              <a:rPr lang="en-GB" sz="1500" spc="-15" dirty="0" err="1">
                <a:latin typeface="Roboto" panose="02000000000000000000" pitchFamily="2" charset="0"/>
                <a:ea typeface="Roboto" panose="02000000000000000000" pitchFamily="2" charset="0"/>
                <a:cs typeface="Roboto" panose="02000000000000000000" pitchFamily="2" charset="0"/>
              </a:rPr>
              <a:t>Europass</a:t>
            </a:r>
            <a:r>
              <a:rPr lang="en-GB" sz="1500" spc="-15" dirty="0">
                <a:latin typeface="Roboto" panose="02000000000000000000" pitchFamily="2" charset="0"/>
                <a:ea typeface="Roboto" panose="02000000000000000000" pitchFamily="2" charset="0"/>
                <a:cs typeface="Roboto" panose="02000000000000000000" pitchFamily="2" charset="0"/>
              </a:rPr>
              <a:t> Certificate Supplement</a:t>
            </a:r>
            <a:r>
              <a:rPr sz="1500" spc="-5" dirty="0">
                <a:latin typeface="Roboto" panose="02000000000000000000" pitchFamily="2" charset="0"/>
                <a:ea typeface="Roboto" panose="02000000000000000000" pitchFamily="2" charset="0"/>
                <a:cs typeface="Roboto" panose="02000000000000000000" pitchFamily="2" charset="0"/>
              </a:rPr>
              <a:t>)</a:t>
            </a:r>
            <a:endParaRPr sz="1500" dirty="0">
              <a:latin typeface="Roboto" panose="02000000000000000000" pitchFamily="2" charset="0"/>
              <a:ea typeface="Roboto" panose="02000000000000000000" pitchFamily="2" charset="0"/>
              <a:cs typeface="Roboto" panose="02000000000000000000" pitchFamily="2" charset="0"/>
            </a:endParaRPr>
          </a:p>
          <a:p>
            <a:pPr marL="299085" marR="861694" indent="-287020" algn="just">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Αποδεικτικά</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πραγματοποίησης</a:t>
            </a:r>
            <a:r>
              <a:rPr sz="1500" spc="2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εμβασμάτων</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τον </a:t>
            </a:r>
            <a:r>
              <a:rPr sz="1500" spc="-39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οργανισμό</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στο</a:t>
            </a:r>
            <a:r>
              <a:rPr lang="el-GR" sz="1500" dirty="0">
                <a:latin typeface="Roboto" panose="02000000000000000000" pitchFamily="2" charset="0"/>
                <a:ea typeface="Roboto" panose="02000000000000000000" pitchFamily="2" charset="0"/>
                <a:cs typeface="Roboto" panose="02000000000000000000" pitchFamily="2" charset="0"/>
              </a:rPr>
              <a:t>ν</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συμμετέχοντ</a:t>
            </a:r>
            <a:r>
              <a:rPr sz="1500" spc="-5" dirty="0">
                <a:latin typeface="Roboto" panose="02000000000000000000" pitchFamily="2" charset="0"/>
                <a:ea typeface="Roboto" panose="02000000000000000000" pitchFamily="2" charset="0"/>
                <a:cs typeface="Roboto" panose="02000000000000000000" pitchFamily="2" charset="0"/>
              </a:rPr>
              <a:t>α/</a:t>
            </a:r>
            <a:r>
              <a:rPr lang="el-GR" sz="1500" spc="-5" dirty="0">
                <a:latin typeface="Roboto" panose="02000000000000000000" pitchFamily="2" charset="0"/>
                <a:ea typeface="Roboto" panose="02000000000000000000" pitchFamily="2" charset="0"/>
                <a:cs typeface="Roboto" panose="02000000000000000000" pitchFamily="2" charset="0"/>
              </a:rPr>
              <a:t>στη </a:t>
            </a:r>
            <a:r>
              <a:rPr sz="1500" spc="-5" dirty="0" err="1">
                <a:latin typeface="Roboto" panose="02000000000000000000" pitchFamily="2" charset="0"/>
                <a:ea typeface="Roboto" panose="02000000000000000000" pitchFamily="2" charset="0"/>
                <a:cs typeface="Roboto" panose="02000000000000000000" pitchFamily="2" charset="0"/>
              </a:rPr>
              <a:t>συμμετέχουσ</a:t>
            </a:r>
            <a:r>
              <a:rPr sz="1500" spc="-5" dirty="0">
                <a:latin typeface="Roboto" panose="02000000000000000000" pitchFamily="2" charset="0"/>
                <a:ea typeface="Roboto" panose="02000000000000000000" pitchFamily="2" charset="0"/>
                <a:cs typeface="Roboto" panose="02000000000000000000" pitchFamily="2" charset="0"/>
              </a:rPr>
              <a:t>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Αεροπορικές</a:t>
            </a:r>
            <a:r>
              <a:rPr sz="1500" spc="2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κάρτες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επιβίβασης</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Αποδείξεις</a:t>
            </a:r>
            <a:r>
              <a:rPr sz="1500" spc="2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τιμολόγια</a:t>
            </a:r>
            <a:r>
              <a:rPr sz="1500" spc="3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για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αγορά </a:t>
            </a:r>
            <a:r>
              <a:rPr sz="1500" spc="-10" dirty="0">
                <a:latin typeface="Roboto" panose="02000000000000000000" pitchFamily="2" charset="0"/>
                <a:ea typeface="Roboto" panose="02000000000000000000" pitchFamily="2" charset="0"/>
                <a:cs typeface="Roboto" panose="02000000000000000000" pitchFamily="2" charset="0"/>
              </a:rPr>
              <a:t>αεροπορικού</a:t>
            </a:r>
            <a:r>
              <a:rPr sz="1500" spc="5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εισιτηρίου</a:t>
            </a:r>
            <a:endParaRPr sz="1500" dirty="0">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Aπ</a:t>
            </a:r>
            <a:r>
              <a:rPr sz="1500" spc="-10" dirty="0" err="1">
                <a:latin typeface="Roboto" panose="02000000000000000000" pitchFamily="2" charset="0"/>
                <a:ea typeface="Roboto" panose="02000000000000000000" pitchFamily="2" charset="0"/>
                <a:cs typeface="Roboto" panose="02000000000000000000" pitchFamily="2" charset="0"/>
              </a:rPr>
              <a:t>οδεικτικά</a:t>
            </a:r>
            <a:r>
              <a:rPr sz="1500" spc="15"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που πιστοποιούν ότι ένας συμμετέχων ανήκει στις κατηγορίες ατόμων με λιγότερες ευκαιρίες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εάν έχει υλοποιήσει πραγματικά έξοδα, </a:t>
            </a:r>
            <a:r>
              <a:rPr lang="el-GR" sz="1500" spc="-5" dirty="0">
                <a:latin typeface="Roboto" panose="02000000000000000000" pitchFamily="2" charset="0"/>
                <a:ea typeface="Roboto" panose="02000000000000000000" pitchFamily="2" charset="0"/>
                <a:cs typeface="Roboto" panose="02000000000000000000" pitchFamily="2" charset="0"/>
              </a:rPr>
              <a:t>αποδείξεις</a:t>
            </a:r>
            <a:r>
              <a:rPr sz="1500" spc="3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πρα</a:t>
            </a:r>
            <a:r>
              <a:rPr sz="1500" spc="-10" dirty="0" err="1">
                <a:latin typeface="Roboto" panose="02000000000000000000" pitchFamily="2" charset="0"/>
                <a:ea typeface="Roboto" panose="02000000000000000000" pitchFamily="2" charset="0"/>
                <a:cs typeface="Roboto" panose="02000000000000000000" pitchFamily="2" charset="0"/>
              </a:rPr>
              <a:t>γμ</a:t>
            </a:r>
            <a:r>
              <a:rPr sz="1500" spc="-10" dirty="0">
                <a:latin typeface="Roboto" panose="02000000000000000000" pitchFamily="2" charset="0"/>
                <a:ea typeface="Roboto" panose="02000000000000000000" pitchFamily="2" charset="0"/>
                <a:cs typeface="Roboto" panose="02000000000000000000" pitchFamily="2" charset="0"/>
              </a:rPr>
              <a:t>ατικών</a:t>
            </a:r>
            <a:r>
              <a:rPr sz="1500" spc="3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εξόδων</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00000"/>
              </a:lnSpc>
              <a:buFont typeface="Wingdings" panose="05000000000000000000" pitchFamily="2" charset="2"/>
              <a:buChar char="ü"/>
              <a:tabLst>
                <a:tab pos="299720" algn="l"/>
              </a:tabLst>
            </a:pP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Τελική</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10" dirty="0">
                <a:solidFill>
                  <a:srgbClr val="FF0000"/>
                </a:solidFill>
                <a:latin typeface="Roboto" panose="02000000000000000000" pitchFamily="2" charset="0"/>
                <a:ea typeface="Roboto" panose="02000000000000000000" pitchFamily="2" charset="0"/>
                <a:cs typeface="Roboto" panose="02000000000000000000" pitchFamily="2" charset="0"/>
              </a:rPr>
              <a:t>Έκθεση</a:t>
            </a:r>
            <a:r>
              <a:rPr sz="15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Συμμετέχοντ</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α</a:t>
            </a:r>
            <a:r>
              <a:rPr sz="1500" b="1" spc="-35"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l-GR" sz="1500" b="1" spc="-3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endParaRPr lang="en-US" sz="1400"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r>
              <a:rPr sz="1400" spc="-5"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Τα</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πιο πάνω, με εξαίρεση τα αποδεικτικά πραγματοποίησης εμβασμάτων και τις αποδείξεις/τιμολόγια,</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είναι</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απαραίτητα </a:t>
            </a:r>
            <a:r>
              <a:rPr sz="1400" i="1" spc="-39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ακόμη </a:t>
            </a:r>
            <a:r>
              <a:rPr sz="14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για</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τις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Zero</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Grant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Κινητικότητες</a:t>
            </a:r>
            <a:endParaRPr sz="14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1010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1F6C-3439-7F94-6197-A14D56F8432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3F54510D-7B02-1772-3A45-022A2089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F226E1-08E2-B949-7119-8E33D8FB5D9D}"/>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Τήρηση Αρχείου στον οργανισμό</a:t>
            </a:r>
          </a:p>
        </p:txBody>
      </p:sp>
      <p:sp>
        <p:nvSpPr>
          <p:cNvPr id="5" name="TextBox 4">
            <a:extLst>
              <a:ext uri="{FF2B5EF4-FFF2-40B4-BE49-F238E27FC236}">
                <a16:creationId xmlns:a16="http://schemas.microsoft.com/office/drawing/2014/main" id="{032EC217-B6B4-EE98-26EB-5ACAE014F7F7}"/>
              </a:ext>
            </a:extLst>
          </p:cNvPr>
          <p:cNvSpPr txBox="1"/>
          <p:nvPr/>
        </p:nvSpPr>
        <p:spPr>
          <a:xfrm>
            <a:off x="1683658" y="2033479"/>
            <a:ext cx="4412342" cy="3047501"/>
          </a:xfrm>
          <a:prstGeom prst="rect">
            <a:avLst/>
          </a:prstGeom>
          <a:noFill/>
        </p:spPr>
        <p:txBody>
          <a:bodyPr wrap="square">
            <a:spAutoFit/>
          </a:bodyPr>
          <a:lstStyle/>
          <a:p>
            <a:pPr marL="12700" marR="5080">
              <a:spcBef>
                <a:spcPts val="780"/>
              </a:spcBef>
            </a:pPr>
            <a:r>
              <a:rPr lang="el-GR" sz="1700" spc="-15" dirty="0">
                <a:latin typeface="Roboto" panose="02000000000000000000" pitchFamily="2" charset="0"/>
                <a:ea typeface="Roboto" panose="02000000000000000000" pitchFamily="2" charset="0"/>
                <a:cs typeface="Roboto" panose="02000000000000000000" pitchFamily="2" charset="0"/>
              </a:rPr>
              <a:t>Αρχείο</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με</a:t>
            </a:r>
            <a:r>
              <a:rPr lang="el-GR" sz="1700" spc="-10" dirty="0">
                <a:latin typeface="Roboto" panose="02000000000000000000" pitchFamily="2" charset="0"/>
                <a:ea typeface="Roboto" panose="02000000000000000000" pitchFamily="2" charset="0"/>
                <a:cs typeface="Roboto" panose="02000000000000000000" pitchFamily="2" charset="0"/>
              </a:rPr>
              <a:t> όλα τα έντυπα/αποδεικτικά</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που αφορούν </a:t>
            </a:r>
            <a:r>
              <a:rPr lang="el-GR" sz="1700" spc="-5" dirty="0">
                <a:latin typeface="Roboto" panose="02000000000000000000" pitchFamily="2" charset="0"/>
                <a:ea typeface="Roboto" panose="02000000000000000000" pitchFamily="2" charset="0"/>
                <a:cs typeface="Roboto" panose="02000000000000000000" pitchFamily="2" charset="0"/>
              </a:rPr>
              <a:t>τις </a:t>
            </a:r>
            <a:r>
              <a:rPr lang="el-GR" sz="1700" spc="-20" dirty="0">
                <a:latin typeface="Roboto" panose="02000000000000000000" pitchFamily="2" charset="0"/>
                <a:ea typeface="Roboto" panose="02000000000000000000" pitchFamily="2" charset="0"/>
                <a:cs typeface="Roboto" panose="02000000000000000000" pitchFamily="2" charset="0"/>
              </a:rPr>
              <a:t>κινητικότητες,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σύμφωνα με </a:t>
            </a:r>
            <a:r>
              <a:rPr lang="el-GR" sz="1700" spc="-20" dirty="0">
                <a:latin typeface="Roboto" panose="02000000000000000000" pitchFamily="2" charset="0"/>
                <a:ea typeface="Roboto" panose="02000000000000000000" pitchFamily="2" charset="0"/>
                <a:cs typeface="Roboto" panose="02000000000000000000" pitchFamily="2" charset="0"/>
              </a:rPr>
              <a:t>την </a:t>
            </a:r>
            <a:r>
              <a:rPr lang="el-GR" sz="1700" spc="-15" dirty="0">
                <a:latin typeface="Roboto" panose="02000000000000000000" pitchFamily="2" charset="0"/>
                <a:ea typeface="Roboto" panose="02000000000000000000" pitchFamily="2" charset="0"/>
                <a:cs typeface="Roboto" panose="02000000000000000000" pitchFamily="2" charset="0"/>
              </a:rPr>
              <a:t>εκάστοτε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 </a:t>
            </a:r>
            <a:r>
              <a:rPr lang="el-GR" sz="1700" spc="-15" dirty="0">
                <a:latin typeface="Roboto" panose="02000000000000000000" pitchFamily="2" charset="0"/>
                <a:ea typeface="Roboto" panose="02000000000000000000" pitchFamily="2" charset="0"/>
                <a:cs typeface="Roboto" panose="02000000000000000000" pitchFamily="2" charset="0"/>
              </a:rPr>
              <a:t>Επιχορήγησης, </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τηρείται</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για:</a:t>
            </a:r>
            <a:endParaRPr lang="en-US" sz="1700" dirty="0">
              <a:latin typeface="Roboto" panose="02000000000000000000" pitchFamily="2" charset="0"/>
              <a:ea typeface="Roboto" panose="02000000000000000000" pitchFamily="2" charset="0"/>
              <a:cs typeface="Roboto" panose="02000000000000000000" pitchFamily="2" charset="0"/>
            </a:endParaRPr>
          </a:p>
          <a:p>
            <a:pPr marL="355600" marR="14604" indent="-342900">
              <a:spcBef>
                <a:spcPts val="78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3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 </a:t>
            </a:r>
            <a:r>
              <a:rPr lang="el-GR" sz="1700" spc="-25" dirty="0">
                <a:latin typeface="Roboto" panose="02000000000000000000" pitchFamily="2" charset="0"/>
                <a:ea typeface="Roboto" panose="02000000000000000000" pitchFamily="2" charset="0"/>
                <a:cs typeface="Roboto" panose="02000000000000000000" pitchFamily="2" charset="0"/>
              </a:rPr>
              <a:t>κάτω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355600" marR="5080" indent="-342900">
              <a:spcBef>
                <a:spcPts val="150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5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ίση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ή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περισσότερη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των</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12700" marR="5080">
              <a:lnSpc>
                <a:spcPct val="70000"/>
              </a:lnSpc>
              <a:spcBef>
                <a:spcPts val="780"/>
              </a:spcBef>
            </a:pPr>
            <a:endParaRPr lang="el-GR" sz="180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0DDB6F91-820F-B37F-2518-FD4D501BA9A5}"/>
              </a:ext>
            </a:extLst>
          </p:cNvPr>
          <p:cNvSpPr/>
          <p:nvPr/>
        </p:nvSpPr>
        <p:spPr>
          <a:xfrm>
            <a:off x="7046684" y="1942139"/>
            <a:ext cx="3664859" cy="28185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Οι διαδικασίες</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εσωτερικού ελέγχου των δικαιούχων πρέπει να επιτρέπουν την</a:t>
            </a:r>
          </a:p>
          <a:p>
            <a:pPr algn="ct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άμεση συμφωνία</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μεταξύ των ποσών που  δηλώθηκαν στην τελική έκθεση και των ποσών που</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αναγράφονται στα  δικαιολογητικά</a:t>
            </a:r>
          </a:p>
        </p:txBody>
      </p:sp>
    </p:spTree>
    <p:extLst>
      <p:ext uri="{BB962C8B-B14F-4D97-AF65-F5344CB8AC3E}">
        <p14:creationId xmlns:p14="http://schemas.microsoft.com/office/powerpoint/2010/main" val="32915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2303-C978-1BC8-996E-D36B2577D6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D13DA2-7200-36BE-4EC7-03F3AB66E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F148167-B643-B2D5-6221-4879AA4FA72A}"/>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Συμφωνία Επιχορήγησης και Παραρτήματα</a:t>
            </a:r>
            <a:endParaRPr kumimoji="0" lang="en-CY"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520508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B702-4A6D-B865-3B7A-730689BDF0C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BE3B133-E19B-2A54-B3B7-37A6ADB6B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9B81721E-E8FC-1187-4226-EC206FD9C7A2}"/>
              </a:ext>
            </a:extLst>
          </p:cNvPr>
          <p:cNvSpPr>
            <a:spLocks noGrp="1"/>
          </p:cNvSpPr>
          <p:nvPr>
            <p:ph type="title"/>
          </p:nvPr>
        </p:nvSpPr>
        <p:spPr>
          <a:xfrm>
            <a:off x="959625" y="1254333"/>
            <a:ext cx="2777804" cy="736958"/>
          </a:xfrm>
        </p:spPr>
        <p:txBody>
          <a:bodyPr>
            <a:noAutofit/>
          </a:bodyPr>
          <a:lstStyle/>
          <a:p>
            <a:r>
              <a:rPr lang="el-GR" sz="2600" b="1" dirty="0">
                <a:latin typeface="Roboto" panose="02000000000000000000" pitchFamily="2" charset="0"/>
                <a:ea typeface="Roboto" panose="02000000000000000000" pitchFamily="2" charset="0"/>
              </a:rPr>
              <a:t>Επεξεργασία  Προσωπικών  δεδομένων</a:t>
            </a:r>
          </a:p>
        </p:txBody>
      </p:sp>
      <p:sp>
        <p:nvSpPr>
          <p:cNvPr id="5" name="TextBox 4">
            <a:extLst>
              <a:ext uri="{FF2B5EF4-FFF2-40B4-BE49-F238E27FC236}">
                <a16:creationId xmlns:a16="http://schemas.microsoft.com/office/drawing/2014/main" id="{D6A9596C-2A97-9B31-3146-CDD468810A6A}"/>
              </a:ext>
            </a:extLst>
          </p:cNvPr>
          <p:cNvSpPr txBox="1"/>
          <p:nvPr/>
        </p:nvSpPr>
        <p:spPr>
          <a:xfrm>
            <a:off x="3976913" y="1845779"/>
            <a:ext cx="6139544" cy="1919756"/>
          </a:xfrm>
          <a:prstGeom prst="rect">
            <a:avLst/>
          </a:prstGeom>
          <a:noFill/>
        </p:spPr>
        <p:txBody>
          <a:bodyPr wrap="square">
            <a:spAutoFit/>
          </a:bodyPr>
          <a:lstStyle/>
          <a:p>
            <a:pPr marL="12700" marR="288290" algn="just">
              <a:lnSpc>
                <a:spcPts val="2380"/>
              </a:lnSpc>
              <a:spcBef>
                <a:spcPts val="390"/>
              </a:spcBef>
              <a:tabLst>
                <a:tab pos="240665" algn="l"/>
                <a:tab pos="241300" algn="l"/>
              </a:tabLst>
            </a:pPr>
            <a:r>
              <a:rPr lang="el-GR" sz="1800" spc="-5" dirty="0">
                <a:latin typeface="Roboto" panose="02000000000000000000" pitchFamily="2" charset="0"/>
                <a:ea typeface="Roboto" panose="02000000000000000000" pitchFamily="2" charset="0"/>
                <a:cs typeface="Roboto" panose="02000000000000000000" pitchFamily="2" charset="0"/>
              </a:rPr>
              <a:t>Τα</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20" dirty="0" err="1">
                <a:latin typeface="Roboto" panose="02000000000000000000" pitchFamily="2" charset="0"/>
                <a:ea typeface="Roboto" panose="02000000000000000000" pitchFamily="2" charset="0"/>
                <a:cs typeface="Roboto" panose="02000000000000000000" pitchFamily="2" charset="0"/>
              </a:rPr>
              <a:t>δικαιούχα</a:t>
            </a:r>
            <a:r>
              <a:rPr lang="el-GR" sz="1800" spc="2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ιδρύματα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αναμένεται</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ότι </a:t>
            </a:r>
            <a:r>
              <a:rPr lang="el-GR" sz="1800" spc="-10" dirty="0">
                <a:latin typeface="Roboto" panose="02000000000000000000" pitchFamily="2" charset="0"/>
                <a:ea typeface="Roboto" panose="02000000000000000000" pitchFamily="2" charset="0"/>
                <a:cs typeface="Roboto" panose="02000000000000000000" pitchFamily="2" charset="0"/>
              </a:rPr>
              <a:t>θα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παρέχουν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στους</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συμμετέχοντες/</a:t>
            </a:r>
            <a:r>
              <a:rPr lang="el-GR" sz="1800" spc="-10" dirty="0" err="1">
                <a:latin typeface="Roboto" panose="02000000000000000000" pitchFamily="2" charset="0"/>
                <a:ea typeface="Roboto" panose="02000000000000000000" pitchFamily="2" charset="0"/>
                <a:cs typeface="Roboto" panose="02000000000000000000" pitchFamily="2" charset="0"/>
              </a:rPr>
              <a:t>ουσες</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τη</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σχετική</a:t>
            </a:r>
            <a:r>
              <a:rPr lang="el-GR" sz="18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5" dirty="0">
                <a:solidFill>
                  <a:srgbClr val="FF0000"/>
                </a:solidFill>
                <a:latin typeface="Roboto" panose="02000000000000000000" pitchFamily="2" charset="0"/>
                <a:ea typeface="Roboto" panose="02000000000000000000" pitchFamily="2" charset="0"/>
                <a:cs typeface="Roboto" panose="02000000000000000000" pitchFamily="2" charset="0"/>
              </a:rPr>
              <a:t>δήλωση</a:t>
            </a:r>
            <a:r>
              <a:rPr lang="en-US" sz="18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απορρήτου</a:t>
            </a:r>
            <a:r>
              <a:rPr lang="el-GR" sz="1800" spc="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για</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την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επεξεργασία</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των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προσωπικών</a:t>
            </a:r>
            <a:r>
              <a:rPr lang="el-GR" sz="1800" spc="6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τους</a:t>
            </a:r>
            <a:r>
              <a:rPr lang="en-US" sz="1800" spc="-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δεδομένων,</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πριν</a:t>
            </a:r>
            <a:r>
              <a:rPr lang="el-GR" sz="1800" spc="1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αυτά</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κωδικοποιηθούν</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στα </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ηλεκτρονικά</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συστήματα</a:t>
            </a:r>
            <a:r>
              <a:rPr lang="el-GR" sz="1800" spc="4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διαχείρισης</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κινητικότητας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10" dirty="0" err="1">
                <a:latin typeface="Roboto" panose="02000000000000000000" pitchFamily="2" charset="0"/>
                <a:ea typeface="Roboto" panose="02000000000000000000" pitchFamily="2" charset="0"/>
                <a:cs typeface="Roboto" panose="02000000000000000000" pitchFamily="2" charset="0"/>
              </a:rPr>
              <a:t>Erasmus</a:t>
            </a:r>
            <a:r>
              <a:rPr lang="el-GR" sz="1800" spc="-10" dirty="0">
                <a:latin typeface="Roboto" panose="02000000000000000000" pitchFamily="2" charset="0"/>
                <a:ea typeface="Roboto" panose="02000000000000000000" pitchFamily="2" charset="0"/>
                <a:cs typeface="Roboto" panose="02000000000000000000" pitchFamily="2" charset="0"/>
              </a:rPr>
              <a:t>+.</a:t>
            </a: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0857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720A-EF50-4212-28C2-8CCF2EDF1CF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85FA9B8-69A2-4BFD-4CC4-C1F6ADBBB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D3D505EE-FEA9-0459-786B-DA643DCA7950}"/>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Τελική Έκθεση</a:t>
            </a:r>
          </a:p>
        </p:txBody>
      </p:sp>
      <p:sp>
        <p:nvSpPr>
          <p:cNvPr id="5" name="TextBox 4">
            <a:extLst>
              <a:ext uri="{FF2B5EF4-FFF2-40B4-BE49-F238E27FC236}">
                <a16:creationId xmlns:a16="http://schemas.microsoft.com/office/drawing/2014/main" id="{52B16D39-5CFA-F9F3-B748-19CA4BABB55F}"/>
              </a:ext>
            </a:extLst>
          </p:cNvPr>
          <p:cNvSpPr txBox="1"/>
          <p:nvPr/>
        </p:nvSpPr>
        <p:spPr>
          <a:xfrm>
            <a:off x="682172" y="1775054"/>
            <a:ext cx="5856514" cy="3701013"/>
          </a:xfrm>
          <a:prstGeom prst="rect">
            <a:avLst/>
          </a:prstGeom>
          <a:noFill/>
        </p:spPr>
        <p:txBody>
          <a:bodyPr wrap="square">
            <a:spAutoFit/>
          </a:bodyPr>
          <a:lstStyle/>
          <a:p>
            <a:pPr marL="298450" indent="-285750">
              <a:lnSpc>
                <a:spcPct val="100000"/>
              </a:lnSpc>
              <a:spcBef>
                <a:spcPts val="100"/>
              </a:spcBef>
              <a:buFont typeface="Wingdings" panose="05000000000000000000" pitchFamily="2" charset="2"/>
              <a:buChar char="q"/>
            </a:pPr>
            <a:r>
              <a:rPr lang="el-GR" sz="1350" dirty="0">
                <a:latin typeface="Roboto" panose="02000000000000000000" pitchFamily="2" charset="0"/>
                <a:ea typeface="Roboto" panose="02000000000000000000" pitchFamily="2" charset="0"/>
                <a:cs typeface="Roboto" panose="02000000000000000000" pitchFamily="2" charset="0"/>
              </a:rPr>
              <a:t>Υποβάλλεται</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ηλεκτρονικά</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μέσω</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του</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εργαλείου</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Beneficiary</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dirty="0" err="1">
                <a:latin typeface="Roboto" panose="02000000000000000000" pitchFamily="2" charset="0"/>
                <a:ea typeface="Roboto" panose="02000000000000000000" pitchFamily="2" charset="0"/>
                <a:cs typeface="Roboto" panose="02000000000000000000" pitchFamily="2" charset="0"/>
              </a:rPr>
              <a:t>Module</a:t>
            </a:r>
            <a:endParaRPr lang="el-GR" sz="135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100"/>
              </a:spcBef>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spcBef>
                <a:spcPts val="100"/>
              </a:spcBef>
              <a:buFont typeface="Wingdings" panose="05000000000000000000" pitchFamily="2" charset="2"/>
              <a:buChar char="q"/>
              <a:tabLst>
                <a:tab pos="299720" algn="l"/>
              </a:tabLst>
            </a:pPr>
            <a:r>
              <a:rPr lang="el-GR" sz="1350" b="1" spc="-5" dirty="0">
                <a:latin typeface="Roboto" panose="02000000000000000000" pitchFamily="2" charset="0"/>
                <a:ea typeface="Roboto" panose="02000000000000000000" pitchFamily="2" charset="0"/>
                <a:cs typeface="Roboto" panose="02000000000000000000" pitchFamily="2" charset="0"/>
              </a:rPr>
              <a:t>Συνοδεύεται</a:t>
            </a:r>
            <a:r>
              <a:rPr lang="en-US" sz="1350" b="1" spc="430"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από</a:t>
            </a:r>
            <a:r>
              <a:rPr lang="en-US" sz="1350" b="1"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τα ακόλουθα</a:t>
            </a:r>
            <a:r>
              <a:rPr lang="en-US" sz="1350" b="1" dirty="0">
                <a:latin typeface="Roboto" panose="02000000000000000000" pitchFamily="2" charset="0"/>
                <a:ea typeface="Roboto" panose="02000000000000000000" pitchFamily="2" charset="0"/>
                <a:cs typeface="Roboto" panose="02000000000000000000" pitchFamily="2" charset="0"/>
              </a:rPr>
              <a:t>:</a:t>
            </a:r>
          </a:p>
          <a:p>
            <a:pPr marL="812165" lvl="1" indent="-342900">
              <a:spcBef>
                <a:spcPts val="100"/>
              </a:spcBef>
              <a:buFont typeface="+mj-lt"/>
              <a:buAutoNum type="arabicPeriod"/>
              <a:tabLst>
                <a:tab pos="299720" algn="l"/>
              </a:tabLst>
            </a:pPr>
            <a:r>
              <a:rPr lang="el-GR" sz="1350" b="1" spc="-10" dirty="0" err="1">
                <a:latin typeface="Roboto" panose="02000000000000000000" pitchFamily="2" charset="0"/>
                <a:ea typeface="Roboto" panose="02000000000000000000" pitchFamily="2" charset="0"/>
                <a:cs typeface="Roboto" panose="02000000000000000000" pitchFamily="2" charset="0"/>
              </a:rPr>
              <a:t>Declaration</a:t>
            </a:r>
            <a:r>
              <a:rPr lang="el-GR" sz="1350" b="1" spc="-10" dirty="0">
                <a:latin typeface="Roboto" panose="02000000000000000000" pitchFamily="2" charset="0"/>
                <a:ea typeface="Roboto" panose="02000000000000000000" pitchFamily="2" charset="0"/>
                <a:cs typeface="Roboto" panose="02000000000000000000" pitchFamily="2" charset="0"/>
              </a:rPr>
              <a:t> on </a:t>
            </a:r>
            <a:r>
              <a:rPr lang="el-GR" sz="1350" b="1" spc="-10" dirty="0" err="1">
                <a:latin typeface="Roboto" panose="02000000000000000000" pitchFamily="2" charset="0"/>
                <a:ea typeface="Roboto" panose="02000000000000000000" pitchFamily="2" charset="0"/>
                <a:cs typeface="Roboto" panose="02000000000000000000" pitchFamily="2" charset="0"/>
              </a:rPr>
              <a:t>Honour</a:t>
            </a:r>
            <a:r>
              <a:rPr lang="el-GR" sz="1350" b="1"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 υπογεγραμμένο και πλήρως συμπληρωμένο (Πρόσφατη Υπογραφή- Ημερομηνία/</a:t>
            </a:r>
            <a:r>
              <a:rPr lang="el-GR" sz="1350" spc="-10" dirty="0" err="1">
                <a:latin typeface="Roboto" panose="02000000000000000000" pitchFamily="2" charset="0"/>
                <a:ea typeface="Roboto" panose="02000000000000000000" pitchFamily="2" charset="0"/>
                <a:cs typeface="Roboto" panose="02000000000000000000" pitchFamily="2" charset="0"/>
              </a:rPr>
              <a:t>Τόποθεσία</a:t>
            </a:r>
            <a:r>
              <a:rPr lang="el-GR" sz="1350" spc="-10" dirty="0">
                <a:latin typeface="Roboto" panose="02000000000000000000" pitchFamily="2" charset="0"/>
                <a:ea typeface="Roboto" panose="02000000000000000000" pitchFamily="2" charset="0"/>
                <a:cs typeface="Roboto" panose="02000000000000000000" pitchFamily="2" charset="0"/>
              </a:rPr>
              <a:t>/ Σφραγίδα)</a:t>
            </a:r>
            <a:endParaRPr lang="en-US" sz="1350" spc="-10" dirty="0">
              <a:latin typeface="Roboto" panose="02000000000000000000" pitchFamily="2" charset="0"/>
              <a:ea typeface="Roboto" panose="02000000000000000000" pitchFamily="2" charset="0"/>
              <a:cs typeface="Roboto" panose="02000000000000000000" pitchFamily="2" charset="0"/>
            </a:endParaRPr>
          </a:p>
          <a:p>
            <a:pPr marL="812165" lvl="1" indent="-342900">
              <a:spcBef>
                <a:spcPts val="100"/>
              </a:spcBef>
              <a:buFont typeface="+mj-lt"/>
              <a:buAutoNum type="arabicPeriod"/>
              <a:tabLst>
                <a:tab pos="299720" algn="l"/>
              </a:tabLst>
            </a:pPr>
            <a:r>
              <a:rPr lang="en-US" sz="1350" b="1" spc="-10" dirty="0">
                <a:latin typeface="Roboto" panose="02000000000000000000" pitchFamily="2" charset="0"/>
                <a:ea typeface="Roboto" panose="02000000000000000000" pitchFamily="2" charset="0"/>
                <a:cs typeface="Roboto" panose="02000000000000000000" pitchFamily="2" charset="0"/>
              </a:rPr>
              <a:t>E</a:t>
            </a:r>
            <a:r>
              <a:rPr lang="el-GR" sz="1350" b="1" dirty="0" err="1">
                <a:latin typeface="Roboto" panose="02000000000000000000" pitchFamily="2" charset="0"/>
                <a:ea typeface="Roboto" panose="02000000000000000000" pitchFamily="2" charset="0"/>
                <a:cs typeface="Roboto" panose="02000000000000000000" pitchFamily="2" charset="0"/>
              </a:rPr>
              <a:t>xcel</a:t>
            </a:r>
            <a:r>
              <a:rPr lang="el-GR" sz="1350" b="1" dirty="0">
                <a:latin typeface="Roboto" panose="02000000000000000000" pitchFamily="2" charset="0"/>
                <a:ea typeface="Roboto" panose="02000000000000000000" pitchFamily="2" charset="0"/>
                <a:cs typeface="Roboto" panose="02000000000000000000" pitchFamily="2" charset="0"/>
              </a:rPr>
              <a:t> πίνακα περιγραφής-καταγραφής των πραγματικών εξόδων, </a:t>
            </a:r>
            <a:r>
              <a:rPr lang="el-GR" sz="1350" dirty="0">
                <a:latin typeface="Roboto" panose="02000000000000000000" pitchFamily="2" charset="0"/>
                <a:ea typeface="Roboto" panose="02000000000000000000" pitchFamily="2" charset="0"/>
                <a:cs typeface="Roboto" panose="02000000000000000000" pitchFamily="2" charset="0"/>
              </a:rPr>
              <a:t>εάν υπάρχουν πραγματικά έξοδα</a:t>
            </a:r>
          </a:p>
          <a:p>
            <a:pPr marL="812165" lvl="1" indent="-342900">
              <a:spcBef>
                <a:spcPts val="100"/>
              </a:spcBef>
              <a:buFont typeface="+mj-lt"/>
              <a:buAutoNum type="arabicPeriod"/>
              <a:tabLst>
                <a:tab pos="299720" algn="l"/>
              </a:tabLst>
            </a:pPr>
            <a:r>
              <a:rPr lang="el-GR" sz="1350" b="1" spc="-5" dirty="0">
                <a:latin typeface="Roboto" panose="02000000000000000000" pitchFamily="2" charset="0"/>
                <a:ea typeface="Roboto" panose="02000000000000000000" pitchFamily="2" charset="0"/>
                <a:cs typeface="Roboto" panose="02000000000000000000" pitchFamily="2" charset="0"/>
              </a:rPr>
              <a:t>Αποδείξεις</a:t>
            </a:r>
            <a:r>
              <a:rPr lang="el-GR" sz="1350" b="1"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για</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τις πραγματικές δαπάνες, εάν υπάρχουν</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a:t>
            </a:r>
            <a:r>
              <a:rPr lang="el-GR" sz="1350" spc="-10" dirty="0" err="1">
                <a:latin typeface="Roboto" panose="02000000000000000000" pitchFamily="2" charset="0"/>
                <a:ea typeface="Roboto" panose="02000000000000000000" pitchFamily="2" charset="0"/>
                <a:cs typeface="Roboto" panose="02000000000000000000" pitchFamily="2" charset="0"/>
              </a:rPr>
              <a:t>inclusion</a:t>
            </a:r>
            <a:r>
              <a:rPr lang="el-GR" sz="1350" spc="3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support</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ή</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αν</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προκύπτει,</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spc="-15" dirty="0">
                <a:latin typeface="Roboto" panose="02000000000000000000" pitchFamily="2" charset="0"/>
                <a:ea typeface="Roboto" panose="02000000000000000000" pitchFamily="2" charset="0"/>
                <a:cs typeface="Roboto" panose="02000000000000000000" pitchFamily="2" charset="0"/>
              </a:rPr>
              <a:t>Force</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Majeure</a:t>
            </a:r>
            <a:r>
              <a:rPr lang="el-GR" sz="1350" spc="-5" dirty="0">
                <a:latin typeface="Roboto" panose="02000000000000000000" pitchFamily="2" charset="0"/>
                <a:ea typeface="Roboto" panose="02000000000000000000" pitchFamily="2" charset="0"/>
                <a:cs typeface="Roboto" panose="02000000000000000000" pitchFamily="2" charset="0"/>
              </a:rPr>
              <a:t>)</a:t>
            </a:r>
          </a:p>
          <a:p>
            <a:pPr marL="469265" lvl="1">
              <a:spcBef>
                <a:spcPts val="100"/>
              </a:spcBef>
              <a:tabLst>
                <a:tab pos="299720"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marR="5080" indent="-287020">
              <a:lnSpc>
                <a:spcPct val="100000"/>
              </a:lnSpc>
              <a:buFont typeface="Wingdings" panose="05000000000000000000" pitchFamily="2" charset="2"/>
              <a:buChar char="q"/>
              <a:tabLst>
                <a:tab pos="299720" algn="l"/>
                <a:tab pos="1640205" algn="l"/>
                <a:tab pos="2576195" algn="l"/>
                <a:tab pos="3197860" algn="l"/>
                <a:tab pos="3585210" algn="l"/>
                <a:tab pos="4366895" algn="l"/>
              </a:tabLst>
            </a:pPr>
            <a:r>
              <a:rPr lang="el-GR" sz="1350" dirty="0">
                <a:latin typeface="Roboto" panose="02000000000000000000" pitchFamily="2" charset="0"/>
                <a:ea typeface="Roboto" panose="02000000000000000000" pitchFamily="2" charset="0"/>
                <a:cs typeface="Roboto" panose="02000000000000000000" pitchFamily="2" charset="0"/>
              </a:rPr>
              <a:t>Α</a:t>
            </a:r>
            <a:r>
              <a:rPr lang="el-GR" sz="1350" spc="-30" dirty="0">
                <a:latin typeface="Roboto" panose="02000000000000000000" pitchFamily="2" charset="0"/>
                <a:ea typeface="Roboto" panose="02000000000000000000" pitchFamily="2" charset="0"/>
                <a:cs typeface="Roboto" panose="02000000000000000000" pitchFamily="2" charset="0"/>
              </a:rPr>
              <a:t>ξ</a:t>
            </a:r>
            <a:r>
              <a:rPr lang="el-GR" sz="1350" spc="-5" dirty="0">
                <a:latin typeface="Roboto" panose="02000000000000000000" pitchFamily="2" charset="0"/>
                <a:ea typeface="Roboto" panose="02000000000000000000" pitchFamily="2" charset="0"/>
                <a:cs typeface="Roboto" panose="02000000000000000000" pitchFamily="2" charset="0"/>
              </a:rPr>
              <a:t>ι</a:t>
            </a:r>
            <a:r>
              <a:rPr lang="el-GR" sz="1350" spc="-20" dirty="0">
                <a:latin typeface="Roboto" panose="02000000000000000000" pitchFamily="2" charset="0"/>
                <a:ea typeface="Roboto" panose="02000000000000000000" pitchFamily="2" charset="0"/>
                <a:cs typeface="Roboto" panose="02000000000000000000" pitchFamily="2" charset="0"/>
              </a:rPr>
              <a:t>ολ</a:t>
            </a:r>
            <a:r>
              <a:rPr lang="el-GR" sz="1350" spc="-5" dirty="0">
                <a:latin typeface="Roboto" panose="02000000000000000000" pitchFamily="2" charset="0"/>
                <a:ea typeface="Roboto" panose="02000000000000000000" pitchFamily="2" charset="0"/>
                <a:cs typeface="Roboto" panose="02000000000000000000" pitchFamily="2" charset="0"/>
              </a:rPr>
              <a:t>ογε</a:t>
            </a:r>
            <a:r>
              <a:rPr lang="el-GR" sz="1350" spc="-20" dirty="0">
                <a:latin typeface="Roboto" panose="02000000000000000000" pitchFamily="2" charset="0"/>
                <a:ea typeface="Roboto" panose="02000000000000000000" pitchFamily="2" charset="0"/>
                <a:cs typeface="Roboto" panose="02000000000000000000" pitchFamily="2" charset="0"/>
              </a:rPr>
              <a:t>ί</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α</a:t>
            </a:r>
            <a:r>
              <a:rPr lang="el-GR" sz="1350" dirty="0">
                <a:latin typeface="Roboto" panose="02000000000000000000" pitchFamily="2" charset="0"/>
                <a:ea typeface="Roboto" panose="02000000000000000000" pitchFamily="2" charset="0"/>
                <a:cs typeface="Roboto" panose="02000000000000000000" pitchFamily="2" charset="0"/>
              </a:rPr>
              <a:t>ι	πά</a:t>
            </a:r>
            <a:r>
              <a:rPr lang="el-GR" sz="1350" spc="5" dirty="0">
                <a:latin typeface="Roboto" panose="02000000000000000000" pitchFamily="2" charset="0"/>
                <a:ea typeface="Roboto" panose="02000000000000000000" pitchFamily="2" charset="0"/>
                <a:cs typeface="Roboto" panose="02000000000000000000" pitchFamily="2" charset="0"/>
              </a:rPr>
              <a:t>ν</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a:t>
            </a:r>
            <a:r>
              <a:rPr lang="el-GR" sz="1350" spc="-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ε	</a:t>
            </a:r>
            <a:r>
              <a:rPr lang="el-GR" sz="1350" spc="-5" dirty="0">
                <a:latin typeface="Roboto" panose="02000000000000000000" pitchFamily="2" charset="0"/>
                <a:ea typeface="Roboto" panose="02000000000000000000" pitchFamily="2" charset="0"/>
                <a:cs typeface="Roboto" panose="02000000000000000000" pitchFamily="2" charset="0"/>
              </a:rPr>
              <a:t>μ</a:t>
            </a:r>
            <a:r>
              <a:rPr lang="el-GR" sz="1350" spc="5" dirty="0">
                <a:latin typeface="Roboto" panose="02000000000000000000" pitchFamily="2" charset="0"/>
                <a:ea typeface="Roboto" panose="02000000000000000000" pitchFamily="2" charset="0"/>
                <a:cs typeface="Roboto" panose="02000000000000000000" pitchFamily="2" charset="0"/>
              </a:rPr>
              <a:t>ε</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ά	</a:t>
            </a:r>
            <a:r>
              <a:rPr lang="el-GR" sz="1350" spc="10"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η	</a:t>
            </a:r>
            <a:r>
              <a:rPr lang="el-GR" sz="1350" spc="-10" dirty="0">
                <a:latin typeface="Roboto" panose="02000000000000000000" pitchFamily="2" charset="0"/>
                <a:ea typeface="Roboto" panose="02000000000000000000" pitchFamily="2" charset="0"/>
                <a:cs typeface="Roboto" panose="02000000000000000000" pitchFamily="2" charset="0"/>
              </a:rPr>
              <a:t>λ</a:t>
            </a:r>
            <a:r>
              <a:rPr lang="el-GR" sz="1350" dirty="0">
                <a:latin typeface="Roboto" panose="02000000000000000000" pitchFamily="2" charset="0"/>
                <a:ea typeface="Roboto" panose="02000000000000000000" pitchFamily="2" charset="0"/>
                <a:cs typeface="Roboto" panose="02000000000000000000" pitchFamily="2" charset="0"/>
              </a:rPr>
              <a:t>ήξη </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ου  </a:t>
            </a:r>
            <a:r>
              <a:rPr lang="el-GR" sz="1350" spc="-10" dirty="0">
                <a:latin typeface="Roboto" panose="02000000000000000000" pitchFamily="2" charset="0"/>
                <a:ea typeface="Roboto" panose="02000000000000000000" pitchFamily="2" charset="0"/>
                <a:cs typeface="Roboto" panose="02000000000000000000" pitchFamily="2" charset="0"/>
              </a:rPr>
              <a:t>σχεδίου</a:t>
            </a:r>
          </a:p>
          <a:p>
            <a:pPr marL="12065" marR="5080">
              <a:lnSpc>
                <a:spcPct val="100000"/>
              </a:lnSpc>
              <a:tabLst>
                <a:tab pos="299720" algn="l"/>
                <a:tab pos="1640205" algn="l"/>
                <a:tab pos="2576195" algn="l"/>
                <a:tab pos="3197860" algn="l"/>
                <a:tab pos="3585210" algn="l"/>
                <a:tab pos="4366895"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100"/>
              </a:spcBef>
              <a:buFont typeface="Wingdings" panose="05000000000000000000" pitchFamily="2" charset="2"/>
              <a:buChar char="q"/>
            </a:pPr>
            <a:r>
              <a:rPr lang="el-GR" sz="1350" spc="-5" dirty="0">
                <a:latin typeface="Roboto" panose="02000000000000000000" pitchFamily="2" charset="0"/>
                <a:ea typeface="Roboto" panose="02000000000000000000" pitchFamily="2" charset="0"/>
                <a:cs typeface="Roboto" panose="02000000000000000000" pitchFamily="2" charset="0"/>
              </a:rPr>
              <a:t>Εάν λάβει </a:t>
            </a:r>
            <a:r>
              <a:rPr lang="el-GR" sz="1350" spc="-10" dirty="0">
                <a:latin typeface="Roboto" panose="02000000000000000000" pitchFamily="2" charset="0"/>
                <a:ea typeface="Roboto" panose="02000000000000000000" pitchFamily="2" charset="0"/>
                <a:cs typeface="Roboto" panose="02000000000000000000" pitchFamily="2" charset="0"/>
              </a:rPr>
              <a:t>βαθμολογία </a:t>
            </a:r>
            <a:r>
              <a:rPr lang="el-GR" sz="1350" spc="-15" dirty="0">
                <a:latin typeface="Roboto" panose="02000000000000000000" pitchFamily="2" charset="0"/>
                <a:ea typeface="Roboto" panose="02000000000000000000" pitchFamily="2" charset="0"/>
                <a:cs typeface="Roboto" panose="02000000000000000000" pitchFamily="2" charset="0"/>
              </a:rPr>
              <a:t>κάτω του 60 (ανώτατη βαθμολογία = 100),</a:t>
            </a:r>
            <a:r>
              <a:rPr lang="el-GR" sz="1350" spc="-5" dirty="0">
                <a:latin typeface="Roboto" panose="02000000000000000000" pitchFamily="2" charset="0"/>
                <a:ea typeface="Roboto" panose="02000000000000000000" pitchFamily="2" charset="0"/>
                <a:cs typeface="Roboto" panose="02000000000000000000" pitchFamily="2" charset="0"/>
              </a:rPr>
              <a:t> είναι </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πιθανή </a:t>
            </a:r>
            <a:r>
              <a:rPr lang="el-GR" sz="1350" dirty="0">
                <a:latin typeface="Roboto" panose="02000000000000000000" pitchFamily="2" charset="0"/>
                <a:ea typeface="Roboto" panose="02000000000000000000" pitchFamily="2" charset="0"/>
                <a:cs typeface="Roboto" panose="02000000000000000000" pitchFamily="2" charset="0"/>
              </a:rPr>
              <a:t>η μείωση του τελικού επιλέξιμου ποσού </a:t>
            </a:r>
            <a:r>
              <a:rPr lang="el-GR" sz="1350" spc="-5" dirty="0">
                <a:latin typeface="Roboto" panose="02000000000000000000" pitchFamily="2" charset="0"/>
                <a:ea typeface="Roboto" panose="02000000000000000000" pitchFamily="2" charset="0"/>
                <a:cs typeface="Roboto" panose="02000000000000000000" pitchFamily="2" charset="0"/>
              </a:rPr>
              <a:t>επιχορήγησης. Η μείωση που προκύπτει από χαμηλή βαθμολογία εφαρμόζεται ποσοστιαία στα επιλέξιμα οργανωτικά έξοδα (Παράρτημα 5.12)</a:t>
            </a:r>
            <a:endParaRPr lang="el-GR" sz="135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AFFCD015-2FCE-A071-213E-F4EE98E73938}"/>
              </a:ext>
            </a:extLst>
          </p:cNvPr>
          <p:cNvSpPr/>
          <p:nvPr/>
        </p:nvSpPr>
        <p:spPr>
          <a:xfrm>
            <a:off x="6611256" y="1371600"/>
            <a:ext cx="4339773" cy="4347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τελικό ποσό επιχορήγησης καθορίζεται βάσει των επιλέξιμων κινητικοτήτων που πραγματοποιήθηκαν</a:t>
            </a:r>
          </a:p>
          <a:p>
            <a:pPr marL="285750" indent="-285750">
              <a:buFont typeface="Wingdings" panose="05000000000000000000" pitchFamily="2" charset="2"/>
              <a:buChar char="Ø"/>
            </a:pP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To</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 ποσό αυτό </a:t>
            </a:r>
            <a:r>
              <a:rPr lang="el-GR" sz="1450" b="1" dirty="0">
                <a:solidFill>
                  <a:srgbClr val="FF0000"/>
                </a:solidFill>
                <a:latin typeface="Roboto" panose="02000000000000000000" pitchFamily="2" charset="0"/>
                <a:ea typeface="Roboto" panose="02000000000000000000" pitchFamily="2" charset="0"/>
                <a:cs typeface="Roboto" panose="02000000000000000000" pitchFamily="2" charset="0"/>
              </a:rPr>
              <a:t>δεν μπορεί να ξεπερνά </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ποσό που αναγράφεται στη Συμφωνία Επιχορήγησης.</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Ενδεχόμενη μείωση της επιχορήγησης, λόγω  μη επιλέξιμων κινητικοτήτων ή μη υποβολής των  απαραίτητων εγγράφων για τα πραγματικά έξοδα</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Είναι πιθανόν να προκύψει επιστροφή ποσού προς το ΙΔΕΠ, στην περίπτωση που το ποσό που έχει δοθεί ως προχρηματοδότηση δεν έχει ξοδευτεί στην ολότητά του (</a:t>
            </a: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recovery</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6600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3A18-4C53-8B14-2882-17244AA9106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62DBADF0-39B7-1E5B-6A4E-84C2BFA7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B672A7D9-D497-CFD1-6850-6DA399A281DF}"/>
              </a:ext>
            </a:extLst>
          </p:cNvPr>
          <p:cNvSpPr>
            <a:spLocks noGrp="1"/>
          </p:cNvSpPr>
          <p:nvPr>
            <p:ph type="title"/>
          </p:nvPr>
        </p:nvSpPr>
        <p:spPr>
          <a:xfrm>
            <a:off x="959624" y="1094675"/>
            <a:ext cx="3626889" cy="736958"/>
          </a:xfrm>
        </p:spPr>
        <p:txBody>
          <a:bodyPr>
            <a:noAutofit/>
          </a:bodyPr>
          <a:lstStyle/>
          <a:p>
            <a:r>
              <a:rPr lang="en-US" sz="2600" b="1" dirty="0">
                <a:latin typeface="Roboto" panose="02000000000000000000" pitchFamily="2" charset="0"/>
                <a:ea typeface="Roboto" panose="02000000000000000000" pitchFamily="2" charset="0"/>
              </a:rPr>
              <a:t>E</a:t>
            </a:r>
            <a:r>
              <a:rPr lang="el-GR" sz="2600" b="1" dirty="0" err="1">
                <a:latin typeface="Roboto" panose="02000000000000000000" pitchFamily="2" charset="0"/>
                <a:ea typeface="Roboto" panose="02000000000000000000" pitchFamily="2" charset="0"/>
              </a:rPr>
              <a:t>ργαλείο</a:t>
            </a:r>
            <a:r>
              <a:rPr lang="el-GR" sz="2600" b="1" dirty="0">
                <a:latin typeface="Roboto" panose="02000000000000000000" pitchFamily="2" charset="0"/>
                <a:ea typeface="Roboto" panose="02000000000000000000" pitchFamily="2" charset="0"/>
              </a:rPr>
              <a:t> Διαχείρισης </a:t>
            </a:r>
            <a:r>
              <a:rPr lang="en-US" sz="2600" b="1" dirty="0">
                <a:latin typeface="Roboto" panose="02000000000000000000" pitchFamily="2" charset="0"/>
                <a:ea typeface="Roboto" panose="02000000000000000000" pitchFamily="2" charset="0"/>
              </a:rPr>
              <a:t>Beneficiary Module</a:t>
            </a:r>
          </a:p>
        </p:txBody>
      </p:sp>
      <p:sp>
        <p:nvSpPr>
          <p:cNvPr id="8" name="Title 1">
            <a:extLst>
              <a:ext uri="{FF2B5EF4-FFF2-40B4-BE49-F238E27FC236}">
                <a16:creationId xmlns:a16="http://schemas.microsoft.com/office/drawing/2014/main" id="{602FEF7B-1A06-2378-2ED1-4E6CDA0A3287}"/>
              </a:ext>
            </a:extLst>
          </p:cNvPr>
          <p:cNvSpPr txBox="1">
            <a:spLocks/>
          </p:cNvSpPr>
          <p:nvPr/>
        </p:nvSpPr>
        <p:spPr>
          <a:xfrm>
            <a:off x="5962584" y="1094675"/>
            <a:ext cx="4345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Έκθεση Συμμετέχοντα (</a:t>
            </a:r>
            <a:r>
              <a:rPr lang="en-US" sz="2600" b="1" dirty="0">
                <a:latin typeface="Roboto" panose="02000000000000000000" pitchFamily="2" charset="0"/>
                <a:ea typeface="Roboto" panose="02000000000000000000" pitchFamily="2" charset="0"/>
              </a:rPr>
              <a:t>Participant Survey Report)</a:t>
            </a:r>
          </a:p>
        </p:txBody>
      </p:sp>
      <p:sp>
        <p:nvSpPr>
          <p:cNvPr id="9" name="Rectangle: Rounded Corners 8">
            <a:extLst>
              <a:ext uri="{FF2B5EF4-FFF2-40B4-BE49-F238E27FC236}">
                <a16:creationId xmlns:a16="http://schemas.microsoft.com/office/drawing/2014/main" id="{7E3B157D-80CD-4432-62C0-75BBCA066037}"/>
              </a:ext>
            </a:extLst>
          </p:cNvPr>
          <p:cNvSpPr/>
          <p:nvPr/>
        </p:nvSpPr>
        <p:spPr>
          <a:xfrm>
            <a:off x="674914" y="1945714"/>
            <a:ext cx="4542971" cy="35107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Κάθε Ίδρυμα θα πρέπει να ενημερώνει το εργαλείο διαχείρισης και υποβολής εκθέσεων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Beneficiary</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Module</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σε τακτά χρονικά διαστήματα (καταχώρηση κινητικοτήτων πριν την έναρξή τους)</a:t>
            </a:r>
          </a:p>
          <a:p>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μία φορά το μήνα, κατά τη  διάρκεια του έργου,</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ο δικαιούχος πρέπει  να κωδικοποιεί τυχόν νέες πληροφορίες  σχετικά με τους συμμετέχοντες και τις δραστηριότητές τους στο εργαλείο διαχείρισης</a:t>
            </a: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u="sng" dirty="0">
                <a:solidFill>
                  <a:schemeClr val="tx1"/>
                </a:solidFill>
                <a:latin typeface="Roboto" panose="02000000000000000000" pitchFamily="2" charset="0"/>
                <a:ea typeface="Roboto" panose="02000000000000000000" pitchFamily="2" charset="0"/>
                <a:cs typeface="Roboto" panose="02000000000000000000" pitchFamily="2" charset="0"/>
              </a:rPr>
              <a:t>Όταν υποβάλλεται η ενδιάμεση έκθεση</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όλες οι κινητικότητες που δηλώνονται σε αυτήν (υλοποιημένες και προγραμματισμένες) πρέπει να είναι καταχωρημένες στο εργαλείο</a:t>
            </a:r>
          </a:p>
        </p:txBody>
      </p:sp>
      <p:sp>
        <p:nvSpPr>
          <p:cNvPr id="10" name="object 4">
            <a:extLst>
              <a:ext uri="{FF2B5EF4-FFF2-40B4-BE49-F238E27FC236}">
                <a16:creationId xmlns:a16="http://schemas.microsoft.com/office/drawing/2014/main" id="{126FFFBB-F4E1-3223-3C1E-13C04235F52D}"/>
              </a:ext>
            </a:extLst>
          </p:cNvPr>
          <p:cNvSpPr txBox="1"/>
          <p:nvPr/>
        </p:nvSpPr>
        <p:spPr>
          <a:xfrm>
            <a:off x="5413665" y="1945714"/>
            <a:ext cx="6554815" cy="4114588"/>
          </a:xfrm>
          <a:prstGeom prst="rect">
            <a:avLst/>
          </a:prstGeom>
        </p:spPr>
        <p:txBody>
          <a:bodyPr vert="horz" wrap="square" lIns="0" tIns="40005" rIns="0" bIns="0" rtlCol="0">
            <a:spAutoFit/>
          </a:bodyPr>
          <a:lstStyle/>
          <a:p>
            <a:pPr marL="298450" marR="257810" indent="-285750" algn="just">
              <a:lnSpc>
                <a:spcPct val="90000"/>
              </a:lnSpc>
              <a:spcBef>
                <a:spcPts val="315"/>
              </a:spcBef>
              <a:buFont typeface="Wingdings" panose="05000000000000000000" pitchFamily="2" charset="2"/>
              <a:buChar char="ü"/>
            </a:pPr>
            <a:r>
              <a:rPr sz="1300" spc="-5" dirty="0">
                <a:latin typeface="Roboto" panose="02000000000000000000" pitchFamily="2" charset="0"/>
                <a:ea typeface="Roboto" panose="02000000000000000000" pitchFamily="2" charset="0"/>
                <a:cs typeface="Roboto" panose="02000000000000000000" pitchFamily="2" charset="0"/>
              </a:rPr>
              <a:t>Ο/Η</a:t>
            </a:r>
            <a:r>
              <a:rPr sz="1300" spc="2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συμμετέχων/ουσα</a:t>
            </a:r>
            <a:r>
              <a:rPr sz="1300" spc="6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θα</a:t>
            </a:r>
            <a:r>
              <a:rP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πρέπει να </a:t>
            </a:r>
            <a:r>
              <a:rPr sz="1300" spc="-5" dirty="0" err="1">
                <a:latin typeface="Roboto" panose="02000000000000000000" pitchFamily="2" charset="0"/>
                <a:ea typeface="Roboto" panose="02000000000000000000" pitchFamily="2" charset="0"/>
                <a:cs typeface="Roboto" panose="02000000000000000000" pitchFamily="2" charset="0"/>
              </a:rPr>
              <a:t>συ</a:t>
            </a:r>
            <a:r>
              <a:rPr lang="el-GR" sz="1300" spc="-5" dirty="0">
                <a:latin typeface="Roboto" panose="02000000000000000000" pitchFamily="2" charset="0"/>
                <a:ea typeface="Roboto" panose="02000000000000000000" pitchFamily="2" charset="0"/>
                <a:cs typeface="Roboto" panose="02000000000000000000" pitchFamily="2" charset="0"/>
              </a:rPr>
              <a:t>μ</a:t>
            </a:r>
            <a:r>
              <a:rPr sz="1300" spc="-5" dirty="0">
                <a:latin typeface="Roboto" panose="02000000000000000000" pitchFamily="2" charset="0"/>
                <a:ea typeface="Roboto" panose="02000000000000000000" pitchFamily="2" charset="0"/>
                <a:cs typeface="Roboto" panose="02000000000000000000" pitchFamily="2" charset="0"/>
              </a:rPr>
              <a:t>π</a:t>
            </a:r>
            <a:r>
              <a:rPr sz="1300" spc="-5" dirty="0" err="1">
                <a:latin typeface="Roboto" panose="02000000000000000000" pitchFamily="2" charset="0"/>
                <a:ea typeface="Roboto" panose="02000000000000000000" pitchFamily="2" charset="0"/>
                <a:cs typeface="Roboto" panose="02000000000000000000" pitchFamily="2" charset="0"/>
              </a:rPr>
              <a:t>ληρώσει</a:t>
            </a:r>
            <a:r>
              <a:rPr sz="1300" spc="3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20" dirty="0">
                <a:latin typeface="Roboto" panose="02000000000000000000" pitchFamily="2" charset="0"/>
                <a:ea typeface="Roboto" panose="02000000000000000000" pitchFamily="2" charset="0"/>
                <a:cs typeface="Roboto" panose="02000000000000000000" pitchFamily="2" charset="0"/>
              </a:rPr>
              <a:t> </a:t>
            </a:r>
            <a:r>
              <a:rPr lang="el-GR" sz="1300" spc="20" dirty="0">
                <a:latin typeface="Roboto" panose="02000000000000000000" pitchFamily="2" charset="0"/>
                <a:ea typeface="Roboto" panose="02000000000000000000" pitchFamily="2" charset="0"/>
                <a:cs typeface="Roboto" panose="02000000000000000000" pitchFamily="2" charset="0"/>
              </a:rPr>
              <a:t>ν</a:t>
            </a:r>
            <a:r>
              <a:rPr sz="1300" dirty="0">
                <a:latin typeface="Roboto" panose="02000000000000000000" pitchFamily="2" charset="0"/>
                <a:ea typeface="Roboto" panose="02000000000000000000" pitchFamily="2" charset="0"/>
                <a:cs typeface="Roboto" panose="02000000000000000000" pitchFamily="2" charset="0"/>
              </a:rPr>
              <a:t>α</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υποβάλει</a:t>
            </a:r>
            <a:r>
              <a:rPr sz="1300" spc="5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την </a:t>
            </a:r>
            <a:r>
              <a:rPr sz="1300" spc="-39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έκθεση</a:t>
            </a:r>
            <a:r>
              <a:rPr sz="1300" spc="1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σχετικά</a:t>
            </a:r>
            <a:r>
              <a:rPr sz="1300" spc="2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με</a:t>
            </a:r>
            <a:r>
              <a:rPr sz="1300" spc="1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την</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εμπειρία</a:t>
            </a:r>
            <a:r>
              <a:rPr sz="1300" spc="50"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κινητικότητάς</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του</a:t>
            </a:r>
            <a:r>
              <a:rPr sz="1300" spc="1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(μέσω</a:t>
            </a:r>
            <a:r>
              <a:rPr sz="1300" spc="2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του </a:t>
            </a:r>
            <a:r>
              <a:rPr sz="1300" spc="-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διαδικτυακού</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εργαλείου</a:t>
            </a:r>
            <a:r>
              <a:rPr sz="1300" spc="7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EUSurvey)</a:t>
            </a:r>
            <a:r>
              <a:rPr lang="el-GR" sz="1300" spc="-5" dirty="0">
                <a:latin typeface="Roboto" panose="02000000000000000000" pitchFamily="2" charset="0"/>
                <a:ea typeface="Roboto" panose="02000000000000000000" pitchFamily="2" charset="0"/>
                <a:cs typeface="Roboto" panose="02000000000000000000" pitchFamily="2" charset="0"/>
              </a:rPr>
              <a:t>,</a:t>
            </a:r>
            <a:r>
              <a:rPr sz="1300" dirty="0">
                <a:latin typeface="Roboto" panose="02000000000000000000" pitchFamily="2" charset="0"/>
                <a:ea typeface="Roboto" panose="02000000000000000000" pitchFamily="2" charset="0"/>
                <a:cs typeface="Roboto" panose="02000000000000000000" pitchFamily="2" charset="0"/>
              </a:rPr>
              <a:t> </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εντός</a:t>
            </a:r>
            <a:r>
              <a:rPr sz="13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dirty="0">
                <a:solidFill>
                  <a:srgbClr val="FF0000"/>
                </a:solidFill>
                <a:latin typeface="Roboto" panose="02000000000000000000" pitchFamily="2" charset="0"/>
                <a:ea typeface="Roboto" panose="02000000000000000000" pitchFamily="2" charset="0"/>
                <a:cs typeface="Roboto" panose="02000000000000000000" pitchFamily="2" charset="0"/>
              </a:rPr>
              <a:t>30 </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ημερών</a:t>
            </a:r>
            <a:r>
              <a:rPr sz="13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15" dirty="0">
                <a:solidFill>
                  <a:srgbClr val="FF0000"/>
                </a:solidFill>
                <a:latin typeface="Roboto" panose="02000000000000000000" pitchFamily="2" charset="0"/>
                <a:ea typeface="Roboto" panose="02000000000000000000" pitchFamily="2" charset="0"/>
                <a:cs typeface="Roboto" panose="02000000000000000000" pitchFamily="2" charset="0"/>
              </a:rPr>
              <a:t>την </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 ολοκλήρωση</a:t>
            </a:r>
            <a:r>
              <a:rPr sz="13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της</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20" dirty="0" err="1">
                <a:solidFill>
                  <a:srgbClr val="FF0000"/>
                </a:solidFill>
                <a:latin typeface="Roboto" panose="02000000000000000000" pitchFamily="2" charset="0"/>
                <a:ea typeface="Roboto" panose="02000000000000000000" pitchFamily="2" charset="0"/>
                <a:cs typeface="Roboto" panose="02000000000000000000" pitchFamily="2" charset="0"/>
              </a:rPr>
              <a:t>κινητικότητ</a:t>
            </a:r>
            <a:r>
              <a:rPr lang="el-GR" sz="1300" b="1" spc="-20" dirty="0">
                <a:solidFill>
                  <a:srgbClr val="FF0000"/>
                </a:solidFill>
                <a:latin typeface="Roboto" panose="02000000000000000000" pitchFamily="2" charset="0"/>
                <a:ea typeface="Roboto" panose="02000000000000000000" pitchFamily="2" charset="0"/>
                <a:cs typeface="Roboto" panose="02000000000000000000" pitchFamily="2" charset="0"/>
              </a:rPr>
              <a:t>ας </a:t>
            </a:r>
            <a:r>
              <a:rPr lang="el-GR" sz="1300" spc="-20" dirty="0">
                <a:latin typeface="Roboto" panose="02000000000000000000" pitchFamily="2" charset="0"/>
                <a:ea typeface="Roboto" panose="02000000000000000000" pitchFamily="2" charset="0"/>
                <a:cs typeface="Roboto" panose="02000000000000000000" pitchFamily="2" charset="0"/>
              </a:rPr>
              <a:t>(παραλαβή πρόσκλησης)</a:t>
            </a:r>
            <a:r>
              <a:rPr lang="en-US" sz="1300" spc="-20" dirty="0">
                <a:latin typeface="Roboto" panose="02000000000000000000" pitchFamily="2" charset="0"/>
                <a:ea typeface="Roboto" panose="02000000000000000000" pitchFamily="2" charset="0"/>
                <a:cs typeface="Roboto" panose="02000000000000000000" pitchFamily="2" charset="0"/>
              </a:rPr>
              <a:t>,</a:t>
            </a:r>
            <a:r>
              <a:rPr lang="el-GR" sz="1300" spc="-20" dirty="0">
                <a:latin typeface="Roboto" panose="02000000000000000000" pitchFamily="2" charset="0"/>
                <a:ea typeface="Roboto" panose="02000000000000000000" pitchFamily="2" charset="0"/>
                <a:cs typeface="Roboto" panose="02000000000000000000" pitchFamily="2" charset="0"/>
              </a:rPr>
              <a:t> με εξαίρεση τις </a:t>
            </a:r>
            <a:r>
              <a:rPr lang="el-GR" sz="1300" b="1" i="1" spc="-1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μακροχρόνιες κινητικότητες φοιτητών για τις οποίες πρέπει να υποβληθεί εντός 10 ημερών. </a:t>
            </a:r>
          </a:p>
          <a:p>
            <a:pPr marL="298450" marR="5080" indent="-285750" algn="just">
              <a:lnSpc>
                <a:spcPts val="1939"/>
              </a:lnSpc>
              <a:spcBef>
                <a:spcPts val="994"/>
              </a:spcBef>
              <a:buFont typeface="Wingdings" panose="05000000000000000000" pitchFamily="2" charset="2"/>
              <a:buChar char="ü"/>
            </a:pPr>
            <a:r>
              <a:rPr sz="1300" spc="-5" dirty="0" err="1">
                <a:latin typeface="Roboto" panose="02000000000000000000" pitchFamily="2" charset="0"/>
                <a:ea typeface="Roboto" panose="02000000000000000000" pitchFamily="2" charset="0"/>
                <a:cs typeface="Roboto" panose="02000000000000000000" pitchFamily="2" charset="0"/>
              </a:rPr>
              <a:t>Οι</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συμμετέχοντες</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που αποτυγχάνουν</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να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συμπληρώσουν</a:t>
            </a:r>
            <a:r>
              <a:rPr sz="1300" spc="-25"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και</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να </a:t>
            </a:r>
            <a:r>
              <a:rPr sz="130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υποβάλουν</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την</a:t>
            </a:r>
            <a:r>
              <a:rPr sz="1300" spc="-5" dirty="0">
                <a:latin typeface="Roboto" panose="02000000000000000000" pitchFamily="2" charset="0"/>
                <a:ea typeface="Roboto" panose="02000000000000000000" pitchFamily="2" charset="0"/>
                <a:cs typeface="Roboto" panose="02000000000000000000" pitchFamily="2" charset="0"/>
              </a:rPr>
              <a:t> ηλεκτρονική αναφορά</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συμμετοχής</a:t>
            </a:r>
            <a:r>
              <a:rPr sz="1300" spc="5" dirty="0">
                <a:latin typeface="Roboto" panose="02000000000000000000" pitchFamily="2" charset="0"/>
                <a:ea typeface="Roboto" panose="02000000000000000000" pitchFamily="2" charset="0"/>
                <a:cs typeface="Roboto" panose="02000000000000000000" pitchFamily="2" charset="0"/>
              </a:rPr>
              <a:t> </a:t>
            </a:r>
            <a:r>
              <a:rPr sz="1300" b="1" i="1" u="sng" dirty="0">
                <a:latin typeface="Roboto" panose="02000000000000000000" pitchFamily="2" charset="0"/>
                <a:ea typeface="Roboto" panose="02000000000000000000" pitchFamily="2" charset="0"/>
                <a:cs typeface="Roboto" panose="02000000000000000000" pitchFamily="2" charset="0"/>
              </a:rPr>
              <a:t>ενδέχεται</a:t>
            </a:r>
            <a:r>
              <a:rPr sz="1300" b="1" i="1" u="sng" spc="-5" dirty="0">
                <a:latin typeface="Roboto" panose="02000000000000000000" pitchFamily="2" charset="0"/>
                <a:ea typeface="Roboto" panose="02000000000000000000" pitchFamily="2" charset="0"/>
                <a:cs typeface="Roboto" panose="02000000000000000000" pitchFamily="2" charset="0"/>
              </a:rPr>
              <a:t> να </a:t>
            </a:r>
            <a:r>
              <a:rPr sz="1300" b="1" i="1" u="sng" spc="-395" dirty="0">
                <a:latin typeface="Roboto" panose="02000000000000000000" pitchFamily="2" charset="0"/>
                <a:ea typeface="Roboto" panose="02000000000000000000" pitchFamily="2" charset="0"/>
                <a:cs typeface="Roboto" panose="02000000000000000000" pitchFamily="2" charset="0"/>
              </a:rPr>
              <a:t> </a:t>
            </a:r>
            <a:r>
              <a:rPr lang="el-GR" sz="1300" b="1" i="1" u="sng" spc="-10" dirty="0">
                <a:latin typeface="Roboto" panose="02000000000000000000" pitchFamily="2" charset="0"/>
                <a:ea typeface="Roboto" panose="02000000000000000000" pitchFamily="2" charset="0"/>
                <a:cs typeface="Roboto" panose="02000000000000000000" pitchFamily="2" charset="0"/>
              </a:rPr>
              <a:t>χρειαστεί </a:t>
            </a:r>
            <a:r>
              <a:rPr sz="1300" b="1" i="1" u="sng" spc="-5" dirty="0">
                <a:latin typeface="Roboto" panose="02000000000000000000" pitchFamily="2" charset="0"/>
                <a:ea typeface="Roboto" panose="02000000000000000000" pitchFamily="2" charset="0"/>
                <a:cs typeface="Roboto" panose="02000000000000000000" pitchFamily="2" charset="0"/>
              </a:rPr>
              <a:t>να </a:t>
            </a:r>
            <a:r>
              <a:rPr lang="el-GR" sz="1300" b="1" i="1" u="sng" dirty="0">
                <a:latin typeface="Roboto" panose="02000000000000000000" pitchFamily="2" charset="0"/>
                <a:ea typeface="Roboto" panose="02000000000000000000" pitchFamily="2" charset="0"/>
                <a:cs typeface="Roboto" panose="02000000000000000000" pitchFamily="2" charset="0"/>
              </a:rPr>
              <a:t>επιστρέψουν στον οργανισμό τους</a:t>
            </a:r>
            <a:r>
              <a:rPr sz="1300" b="1" i="1" u="sng" dirty="0">
                <a:latin typeface="Roboto" panose="02000000000000000000" pitchFamily="2" charset="0"/>
                <a:ea typeface="Roboto" panose="02000000000000000000" pitchFamily="2" charset="0"/>
                <a:cs typeface="Roboto" panose="02000000000000000000" pitchFamily="2" charset="0"/>
              </a:rPr>
              <a:t> εν μέρει ή </a:t>
            </a:r>
            <a:r>
              <a:rPr sz="1300" b="1" i="1" u="sng" spc="5" dirty="0">
                <a:latin typeface="Roboto" panose="02000000000000000000" pitchFamily="2" charset="0"/>
                <a:ea typeface="Roboto" panose="02000000000000000000" pitchFamily="2" charset="0"/>
                <a:cs typeface="Roboto" panose="02000000000000000000" pitchFamily="2" charset="0"/>
              </a:rPr>
              <a:t> </a:t>
            </a:r>
            <a:r>
              <a:rPr sz="1300" b="1" i="1" u="sng" spc="-5" dirty="0">
                <a:latin typeface="Roboto" panose="02000000000000000000" pitchFamily="2" charset="0"/>
                <a:ea typeface="Roboto" panose="02000000000000000000" pitchFamily="2" charset="0"/>
                <a:cs typeface="Roboto" panose="02000000000000000000" pitchFamily="2" charset="0"/>
              </a:rPr>
              <a:t>πλήρως</a:t>
            </a:r>
            <a:r>
              <a:rPr sz="1300" b="1" i="1" u="sng" spc="-3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την </a:t>
            </a:r>
            <a:r>
              <a:rPr sz="1300" spc="-5" dirty="0">
                <a:latin typeface="Roboto" panose="02000000000000000000" pitchFamily="2" charset="0"/>
                <a:ea typeface="Roboto" panose="02000000000000000000" pitchFamily="2" charset="0"/>
                <a:cs typeface="Roboto" panose="02000000000000000000" pitchFamily="2" charset="0"/>
              </a:rPr>
              <a:t>οικονομική</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υποστήριξη</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που</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err="1">
                <a:latin typeface="Roboto" panose="02000000000000000000" pitchFamily="2" charset="0"/>
                <a:ea typeface="Roboto" panose="02000000000000000000" pitchFamily="2" charset="0"/>
                <a:cs typeface="Roboto" panose="02000000000000000000" pitchFamily="2" charset="0"/>
              </a:rPr>
              <a:t>έλ</a:t>
            </a:r>
            <a:r>
              <a:rPr sz="1300" spc="-5" dirty="0">
                <a:latin typeface="Roboto" panose="02000000000000000000" pitchFamily="2" charset="0"/>
                <a:ea typeface="Roboto" panose="02000000000000000000" pitchFamily="2" charset="0"/>
                <a:cs typeface="Roboto" panose="02000000000000000000" pitchFamily="2" charset="0"/>
              </a:rPr>
              <a:t>αβαν.</a:t>
            </a:r>
            <a:endParaRPr lang="el-GR" sz="1300" spc="-5"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ts val="1939"/>
              </a:lnSpc>
              <a:spcBef>
                <a:spcPts val="994"/>
              </a:spcBef>
              <a:buFont typeface="Wingdings" panose="05000000000000000000" pitchFamily="2" charset="2"/>
              <a:buChar char="ü"/>
            </a:pPr>
            <a:r>
              <a:rPr lang="el-GR" sz="1300" b="1" spc="-5" dirty="0">
                <a:solidFill>
                  <a:srgbClr val="FF0000"/>
                </a:solidFill>
                <a:latin typeface="Roboto" panose="02000000000000000000" pitchFamily="2" charset="0"/>
                <a:ea typeface="Roboto" panose="02000000000000000000" pitchFamily="2" charset="0"/>
                <a:cs typeface="Roboto" panose="02000000000000000000" pitchFamily="2" charset="0"/>
              </a:rPr>
              <a:t>Το αναμενόμενο ποσοστό υποβολής των εκθέσεων συμμετεχόντων είναι 100%. </a:t>
            </a:r>
            <a:r>
              <a:rPr lang="el-GR" sz="1300" b="1" spc="-5" dirty="0">
                <a:latin typeface="Roboto" panose="02000000000000000000" pitchFamily="2" charset="0"/>
                <a:ea typeface="Roboto" panose="02000000000000000000" pitchFamily="2" charset="0"/>
                <a:cs typeface="Roboto" panose="02000000000000000000" pitchFamily="2" charset="0"/>
              </a:rPr>
              <a:t>Σε περίπτωση που το ποσοστό αυτό δεν επιτευχθεί, η Εθνική Υπηρεσία διατηρεί το δικαίωμα να απορρίψει την τελική έκθεση του δικαιούχου οργανισμού και να ζητήσει εκ νέου υποβολή της, αφού υποβληθούν οι αναμενόμενες εκθέσεις συμμετεχόντων</a:t>
            </a:r>
          </a:p>
          <a:p>
            <a:pPr marL="298450" marR="5080" indent="-285750" algn="just">
              <a:lnSpc>
                <a:spcPts val="1939"/>
              </a:lnSpc>
              <a:spcBef>
                <a:spcPts val="994"/>
              </a:spcBef>
              <a:buFont typeface="Wingdings" panose="05000000000000000000" pitchFamily="2" charset="2"/>
              <a:buChar char="ü"/>
            </a:pPr>
            <a:r>
              <a:rPr lang="el-GR" sz="1300" spc="-5" dirty="0">
                <a:latin typeface="Roboto" panose="02000000000000000000" pitchFamily="2" charset="0"/>
                <a:ea typeface="Roboto" panose="02000000000000000000" pitchFamily="2" charset="0"/>
                <a:cs typeface="Roboto" panose="02000000000000000000" pitchFamily="2" charset="0"/>
              </a:rPr>
              <a:t>Κινητικότητα των φοιτητών για σπουδές </a:t>
            </a:r>
            <a:r>
              <a:rPr lang="el-GR" sz="1300" spc="-5" dirty="0">
                <a:latin typeface="Roboto" panose="02000000000000000000" pitchFamily="2" charset="0"/>
                <a:ea typeface="Roboto" panose="02000000000000000000" pitchFamily="2" charset="0"/>
                <a:cs typeface="Roboto" panose="02000000000000000000" pitchFamily="2" charset="0"/>
                <a:sym typeface="Symbol" panose="05050102010706020507" pitchFamily="18" charset="2"/>
              </a:rPr>
              <a:t> ενδεχομένως να προκύψει </a:t>
            </a:r>
            <a:r>
              <a:rPr lang="el-GR" sz="1300" spc="-5" dirty="0">
                <a:latin typeface="Roboto" panose="02000000000000000000" pitchFamily="2" charset="0"/>
                <a:ea typeface="Roboto" panose="02000000000000000000" pitchFamily="2" charset="0"/>
                <a:cs typeface="Roboto" panose="02000000000000000000" pitchFamily="2" charset="0"/>
              </a:rPr>
              <a:t>συμπληρωματική έκθεση για την αναφορά σε θέματα αναγνώρισης </a:t>
            </a:r>
            <a:r>
              <a:rPr lang="el-GR" sz="1300" b="1" spc="-5" dirty="0">
                <a:latin typeface="Roboto" panose="02000000000000000000" pitchFamily="2" charset="0"/>
                <a:ea typeface="Roboto" panose="02000000000000000000" pitchFamily="2" charset="0"/>
                <a:cs typeface="Roboto" panose="02000000000000000000" pitchFamily="2" charset="0"/>
              </a:rPr>
              <a:t>(υποχρεωτική)</a:t>
            </a:r>
          </a:p>
          <a:p>
            <a:pPr marL="298450" marR="5080" indent="-285750" algn="just">
              <a:lnSpc>
                <a:spcPts val="1939"/>
              </a:lnSpc>
              <a:spcBef>
                <a:spcPts val="994"/>
              </a:spcBef>
              <a:buFont typeface="Wingdings" panose="05000000000000000000" pitchFamily="2" charset="2"/>
              <a:buChar char="ü"/>
            </a:pPr>
            <a:endParaRPr sz="13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17213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D7FD9-061E-F420-FA92-0E666A8E4D4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5078ED2-0951-80EF-8F5C-593282B1F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A0B58E2-203F-7E40-8300-6EE6431EB6C6}"/>
              </a:ext>
            </a:extLst>
          </p:cNvPr>
          <p:cNvSpPr>
            <a:spLocks noGrp="1"/>
          </p:cNvSpPr>
          <p:nvPr>
            <p:ph type="title"/>
          </p:nvPr>
        </p:nvSpPr>
        <p:spPr>
          <a:xfrm>
            <a:off x="959625" y="1094675"/>
            <a:ext cx="2777804" cy="736958"/>
          </a:xfrm>
        </p:spPr>
        <p:txBody>
          <a:bodyPr>
            <a:noAutofit/>
          </a:bodyPr>
          <a:lstStyle/>
          <a:p>
            <a:r>
              <a:rPr lang="en-US" sz="2600" b="1" dirty="0">
                <a:latin typeface="Roboto" panose="02000000000000000000" pitchFamily="2" charset="0"/>
                <a:ea typeface="Roboto" panose="02000000000000000000" pitchFamily="2" charset="0"/>
              </a:rPr>
              <a:t>OLS</a:t>
            </a:r>
          </a:p>
        </p:txBody>
      </p:sp>
      <p:pic>
        <p:nvPicPr>
          <p:cNvPr id="4" name="object 6">
            <a:extLst>
              <a:ext uri="{FF2B5EF4-FFF2-40B4-BE49-F238E27FC236}">
                <a16:creationId xmlns:a16="http://schemas.microsoft.com/office/drawing/2014/main" id="{F6C46815-208C-DFD2-654A-D061EB6063BD}"/>
              </a:ext>
            </a:extLst>
          </p:cNvPr>
          <p:cNvPicPr/>
          <p:nvPr/>
        </p:nvPicPr>
        <p:blipFill>
          <a:blip r:embed="rId4" cstate="print"/>
          <a:stretch>
            <a:fillRect/>
          </a:stretch>
        </p:blipFill>
        <p:spPr>
          <a:xfrm>
            <a:off x="595087" y="2654118"/>
            <a:ext cx="4608285" cy="1549764"/>
          </a:xfrm>
          <a:prstGeom prst="rect">
            <a:avLst/>
          </a:prstGeom>
        </p:spPr>
      </p:pic>
      <p:sp>
        <p:nvSpPr>
          <p:cNvPr id="5" name="object 5">
            <a:extLst>
              <a:ext uri="{FF2B5EF4-FFF2-40B4-BE49-F238E27FC236}">
                <a16:creationId xmlns:a16="http://schemas.microsoft.com/office/drawing/2014/main" id="{5206BC22-9978-BA74-B0C6-6274AC970D07}"/>
              </a:ext>
            </a:extLst>
          </p:cNvPr>
          <p:cNvSpPr txBox="1"/>
          <p:nvPr/>
        </p:nvSpPr>
        <p:spPr>
          <a:xfrm>
            <a:off x="5645473" y="1174933"/>
            <a:ext cx="5240241" cy="4408258"/>
          </a:xfrm>
          <a:prstGeom prst="rect">
            <a:avLst/>
          </a:prstGeom>
        </p:spPr>
        <p:txBody>
          <a:bodyPr vert="horz" wrap="square" lIns="0" tIns="108585" rIns="0" bIns="0" rtlCol="0">
            <a:spAutoFit/>
          </a:bodyPr>
          <a:lstStyle/>
          <a:p>
            <a:pPr marL="12700">
              <a:spcBef>
                <a:spcPts val="855"/>
              </a:spcBef>
            </a:pPr>
            <a:r>
              <a:rPr sz="1600" b="1" dirty="0">
                <a:latin typeface="Roboto" panose="02000000000000000000" pitchFamily="2" charset="0"/>
                <a:ea typeface="Roboto" panose="02000000000000000000" pitchFamily="2" charset="0"/>
                <a:cs typeface="Roboto" panose="02000000000000000000" pitchFamily="2" charset="0"/>
              </a:rPr>
              <a:t>Ο </a:t>
            </a:r>
            <a:r>
              <a:rPr sz="1600" b="1" spc="-15" dirty="0">
                <a:latin typeface="Roboto" panose="02000000000000000000" pitchFamily="2" charset="0"/>
                <a:ea typeface="Roboto" panose="02000000000000000000" pitchFamily="2" charset="0"/>
                <a:cs typeface="Roboto" panose="02000000000000000000" pitchFamily="2" charset="0"/>
              </a:rPr>
              <a:t>δικαιούχος</a:t>
            </a:r>
            <a:r>
              <a:rPr sz="1600" b="1" spc="-2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οργανισμός</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δεσμεύεται</a:t>
            </a:r>
            <a:r>
              <a:rPr sz="1600" b="1" spc="-1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να:</a:t>
            </a:r>
            <a:endParaRPr sz="1600" b="1"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760"/>
              </a:spcBef>
              <a:buFont typeface="Wingdings" panose="05000000000000000000" pitchFamily="2" charset="2"/>
              <a:buChar char="ü"/>
            </a:pPr>
            <a:r>
              <a:rPr lang="el-GR" sz="1600" spc="-15" dirty="0">
                <a:latin typeface="Roboto" panose="02000000000000000000" pitchFamily="2" charset="0"/>
                <a:ea typeface="Roboto" panose="02000000000000000000" pitchFamily="2" charset="0"/>
                <a:cs typeface="Roboto" panose="02000000000000000000" pitchFamily="2" charset="0"/>
              </a:rPr>
              <a:t>Ενημερώνει </a:t>
            </a:r>
            <a:r>
              <a:rPr sz="1600" spc="-10" dirty="0" err="1">
                <a:latin typeface="Roboto" panose="02000000000000000000" pitchFamily="2" charset="0"/>
                <a:ea typeface="Roboto" panose="02000000000000000000" pitchFamily="2" charset="0"/>
                <a:cs typeface="Roboto" panose="02000000000000000000" pitchFamily="2" charset="0"/>
              </a:rPr>
              <a:t>όλους</a:t>
            </a:r>
            <a:r>
              <a:rPr sz="1600" dirty="0">
                <a:latin typeface="Roboto" panose="02000000000000000000" pitchFamily="2" charset="0"/>
                <a:ea typeface="Roboto" panose="02000000000000000000" pitchFamily="2" charset="0"/>
                <a:cs typeface="Roboto" panose="02000000000000000000" pitchFamily="2" charset="0"/>
              </a:rPr>
              <a:t> </a:t>
            </a:r>
            <a:r>
              <a:rPr sz="1600" spc="-10" dirty="0" err="1">
                <a:latin typeface="Roboto" panose="02000000000000000000" pitchFamily="2" charset="0"/>
                <a:ea typeface="Roboto" panose="02000000000000000000" pitchFamily="2" charset="0"/>
                <a:cs typeface="Roboto" panose="02000000000000000000" pitchFamily="2" charset="0"/>
              </a:rPr>
              <a:t>τους</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ιλέξιμους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a:t>
            </a:r>
            <a:r>
              <a:rPr sz="1600" spc="-5" dirty="0" err="1">
                <a:latin typeface="Roboto" panose="02000000000000000000" pitchFamily="2" charset="0"/>
                <a:ea typeface="Roboto" panose="02000000000000000000" pitchFamily="2" charset="0"/>
                <a:cs typeface="Roboto" panose="02000000000000000000" pitchFamily="2" charset="0"/>
              </a:rPr>
              <a:t>υμμετέχοντες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το </a:t>
            </a:r>
            <a:r>
              <a:rPr sz="1600" spc="-5" dirty="0" err="1">
                <a:latin typeface="Roboto" panose="02000000000000000000" pitchFamily="2" charset="0"/>
                <a:ea typeface="Roboto" panose="02000000000000000000" pitchFamily="2" charset="0"/>
                <a:cs typeface="Roboto" panose="02000000000000000000" pitchFamily="2" charset="0"/>
              </a:rPr>
              <a:t>συντομότερο</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δυν</a:t>
            </a:r>
            <a:r>
              <a:rPr sz="1600" spc="-5" dirty="0">
                <a:latin typeface="Roboto" panose="02000000000000000000" pitchFamily="2" charset="0"/>
                <a:ea typeface="Roboto" panose="02000000000000000000" pitchFamily="2" charset="0"/>
                <a:cs typeface="Roboto" panose="02000000000000000000" pitchFamily="2" charset="0"/>
              </a:rPr>
              <a:t>ατό</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μετά</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την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ιλογή</a:t>
            </a:r>
            <a:r>
              <a:rPr sz="1600" spc="-5" dirty="0">
                <a:latin typeface="Roboto" panose="02000000000000000000" pitchFamily="2" charset="0"/>
                <a:ea typeface="Roboto" panose="02000000000000000000" pitchFamily="2" charset="0"/>
                <a:cs typeface="Roboto" panose="02000000000000000000" pitchFamily="2" charset="0"/>
              </a:rPr>
              <a:t> </a:t>
            </a:r>
            <a:r>
              <a:rPr sz="1600" spc="-44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τους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τη δυνατότητα να </a:t>
            </a:r>
            <a:r>
              <a:rPr lang="el-GR" sz="1600" dirty="0">
                <a:latin typeface="Roboto" panose="02000000000000000000" pitchFamily="2" charset="0"/>
                <a:ea typeface="Roboto" panose="02000000000000000000" pitchFamily="2" charset="0"/>
                <a:cs typeface="Roboto" panose="02000000000000000000" pitchFamily="2" charset="0"/>
              </a:rPr>
              <a:t>υποβληθούν σε</a:t>
            </a:r>
            <a:r>
              <a:rPr sz="1600" spc="-5"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γλωσσικό </a:t>
            </a:r>
            <a:r>
              <a:rPr sz="1600" spc="-5" dirty="0">
                <a:latin typeface="Roboto" panose="02000000000000000000" pitchFamily="2" charset="0"/>
                <a:ea typeface="Roboto" panose="02000000000000000000" pitchFamily="2" charset="0"/>
                <a:cs typeface="Roboto" panose="02000000000000000000" pitchFamily="2" charset="0"/>
              </a:rPr>
              <a:t>τεστ </a:t>
            </a:r>
            <a:r>
              <a:rPr sz="1600" spc="-10" dirty="0">
                <a:latin typeface="Roboto" panose="02000000000000000000" pitchFamily="2" charset="0"/>
                <a:ea typeface="Roboto" panose="02000000000000000000" pitchFamily="2" charset="0"/>
                <a:cs typeface="Roboto" panose="02000000000000000000" pitchFamily="2" charset="0"/>
              </a:rPr>
              <a:t>(γλωσσική αξιολόγηση)</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a:t>
            </a:r>
            <a:r>
              <a:rPr sz="1600" spc="-10" dirty="0" err="1">
                <a:latin typeface="Roboto" panose="02000000000000000000" pitchFamily="2" charset="0"/>
                <a:ea typeface="Roboto" panose="02000000000000000000" pitchFamily="2" charset="0"/>
                <a:cs typeface="Roboto" panose="02000000000000000000" pitchFamily="2" charset="0"/>
              </a:rPr>
              <a:t>λλά</a:t>
            </a:r>
            <a:r>
              <a:rPr sz="1600" spc="-10"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και</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να παρακολουθήσουν τα </a:t>
            </a:r>
            <a:r>
              <a:rPr sz="1600" spc="-5" dirty="0">
                <a:latin typeface="Roboto" panose="02000000000000000000" pitchFamily="2" charset="0"/>
                <a:ea typeface="Roboto" panose="02000000000000000000" pitchFamily="2" charset="0"/>
                <a:cs typeface="Roboto" panose="02000000000000000000" pitchFamily="2" charset="0"/>
              </a:rPr>
              <a:t>μα</a:t>
            </a:r>
            <a:r>
              <a:rPr sz="1600" spc="-5" dirty="0" err="1">
                <a:latin typeface="Roboto" panose="02000000000000000000" pitchFamily="2" charset="0"/>
                <a:ea typeface="Roboto" panose="02000000000000000000" pitchFamily="2" charset="0"/>
                <a:cs typeface="Roboto" panose="02000000000000000000" pitchFamily="2" charset="0"/>
              </a:rPr>
              <a:t>θήμ</a:t>
            </a:r>
            <a:r>
              <a:rPr sz="1600" spc="-5" dirty="0">
                <a:latin typeface="Roboto" panose="02000000000000000000" pitchFamily="2" charset="0"/>
                <a:ea typeface="Roboto" panose="02000000000000000000" pitchFamily="2" charset="0"/>
                <a:cs typeface="Roboto" panose="02000000000000000000" pitchFamily="2" charset="0"/>
              </a:rPr>
              <a:t>ατα</a:t>
            </a:r>
            <a:r>
              <a:rPr sz="1600" spc="-3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πραγματοποιούνται</a:t>
            </a:r>
            <a:r>
              <a:rPr sz="1600" spc="-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μέσα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από</a:t>
            </a:r>
            <a:r>
              <a:rPr sz="1600" spc="-15" dirty="0">
                <a:latin typeface="Roboto" panose="02000000000000000000" pitchFamily="2" charset="0"/>
                <a:ea typeface="Roboto" panose="02000000000000000000" pitchFamily="2" charset="0"/>
                <a:cs typeface="Roboto" panose="02000000000000000000" pitchFamily="2" charset="0"/>
              </a:rPr>
              <a:t> την</a:t>
            </a:r>
            <a:r>
              <a:rPr lang="el-G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πλα</a:t>
            </a:r>
            <a:r>
              <a:rPr sz="1600" spc="-10" dirty="0" err="1">
                <a:latin typeface="Roboto" panose="02000000000000000000" pitchFamily="2" charset="0"/>
                <a:ea typeface="Roboto" panose="02000000000000000000" pitchFamily="2" charset="0"/>
                <a:cs typeface="Roboto" panose="02000000000000000000" pitchFamily="2" charset="0"/>
              </a:rPr>
              <a:t>τφόρμ</a:t>
            </a:r>
            <a:r>
              <a:rPr sz="1600" spc="-10" dirty="0">
                <a:latin typeface="Roboto" panose="02000000000000000000" pitchFamily="2" charset="0"/>
                <a:ea typeface="Roboto" panose="02000000000000000000" pitchFamily="2" charset="0"/>
                <a:cs typeface="Roboto" panose="02000000000000000000" pitchFamily="2" charset="0"/>
              </a:rPr>
              <a:t>α</a:t>
            </a:r>
            <a:r>
              <a:rPr sz="1600" spc="-6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hlinkClick r:id="rId5"/>
              </a:rPr>
              <a:t>EU</a:t>
            </a:r>
            <a:r>
              <a:rPr sz="1600" spc="-25" dirty="0">
                <a:latin typeface="Roboto" panose="02000000000000000000" pitchFamily="2" charset="0"/>
                <a:ea typeface="Roboto" panose="02000000000000000000" pitchFamily="2" charset="0"/>
                <a:cs typeface="Roboto" panose="02000000000000000000" pitchFamily="2" charset="0"/>
                <a:hlinkClick r:id="rId5"/>
              </a:rPr>
              <a:t> </a:t>
            </a:r>
            <a:r>
              <a:rPr sz="1600" spc="-5" dirty="0">
                <a:latin typeface="Roboto" panose="02000000000000000000" pitchFamily="2" charset="0"/>
                <a:ea typeface="Roboto" panose="02000000000000000000" pitchFamily="2" charset="0"/>
                <a:cs typeface="Roboto" panose="02000000000000000000" pitchFamily="2" charset="0"/>
                <a:hlinkClick r:id="rId5"/>
              </a:rPr>
              <a:t>Academy</a:t>
            </a:r>
            <a:r>
              <a:rPr lang="el-GR" sz="1600" spc="-5" dirty="0">
                <a:latin typeface="Roboto" panose="02000000000000000000" pitchFamily="2" charset="0"/>
                <a:ea typeface="Roboto" panose="02000000000000000000" pitchFamily="2" charset="0"/>
                <a:cs typeface="Roboto" panose="02000000000000000000" pitchFamily="2" charset="0"/>
              </a:rPr>
              <a:t>. Εντούτοις, καμία από τις δύο ενέργειες δεν είναι υποχρεωτική.</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r>
              <a:rPr lang="el-GR" sz="1600" u="sng" dirty="0">
                <a:latin typeface="Roboto" panose="02000000000000000000" pitchFamily="2" charset="0"/>
                <a:ea typeface="Roboto" panose="02000000000000000000" pitchFamily="2" charset="0"/>
                <a:cs typeface="Roboto" panose="02000000000000000000" pitchFamily="2" charset="0"/>
              </a:rPr>
              <a:t>Α</a:t>
            </a:r>
            <a:r>
              <a:rPr sz="1600" u="sng" dirty="0">
                <a:latin typeface="Roboto" panose="02000000000000000000" pitchFamily="2" charset="0"/>
                <a:ea typeface="Roboto" panose="02000000000000000000" pitchFamily="2" charset="0"/>
                <a:cs typeface="Roboto" panose="02000000000000000000" pitchFamily="2" charset="0"/>
              </a:rPr>
              <a:t>να</a:t>
            </a:r>
            <a:r>
              <a:rPr sz="1600" u="sng" dirty="0" err="1">
                <a:latin typeface="Roboto" panose="02000000000000000000" pitchFamily="2" charset="0"/>
                <a:ea typeface="Roboto" panose="02000000000000000000" pitchFamily="2" charset="0"/>
                <a:cs typeface="Roboto" panose="02000000000000000000" pitchFamily="2" charset="0"/>
              </a:rPr>
              <a:t>φέρει</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τον </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αριθμό </a:t>
            </a:r>
            <a:r>
              <a:rPr sz="1600" u="sng" spc="-10" dirty="0">
                <a:latin typeface="Roboto" panose="02000000000000000000" pitchFamily="2" charset="0"/>
                <a:ea typeface="Roboto" panose="02000000000000000000" pitchFamily="2" charset="0"/>
                <a:cs typeface="Roboto" panose="02000000000000000000" pitchFamily="2" charset="0"/>
              </a:rPr>
              <a:t>των </a:t>
            </a:r>
            <a:r>
              <a:rPr sz="1600" u="sng" spc="-5" dirty="0">
                <a:latin typeface="Roboto" panose="02000000000000000000" pitchFamily="2" charset="0"/>
                <a:ea typeface="Roboto" panose="02000000000000000000" pitchFamily="2" charset="0"/>
                <a:cs typeface="Roboto" panose="02000000000000000000" pitchFamily="2" charset="0"/>
              </a:rPr>
              <a:t>χρησιμοποιούμενων </a:t>
            </a:r>
            <a:r>
              <a:rPr sz="1600" u="sng" spc="-15" dirty="0">
                <a:latin typeface="Roboto" panose="02000000000000000000" pitchFamily="2" charset="0"/>
                <a:ea typeface="Roboto" panose="02000000000000000000" pitchFamily="2" charset="0"/>
                <a:cs typeface="Roboto" panose="02000000000000000000" pitchFamily="2" charset="0"/>
              </a:rPr>
              <a:t>γλωσσικών </a:t>
            </a:r>
            <a:r>
              <a:rPr sz="1600" u="sng" spc="-10" dirty="0">
                <a:latin typeface="Roboto" panose="02000000000000000000" pitchFamily="2" charset="0"/>
                <a:ea typeface="Roboto" panose="02000000000000000000" pitchFamily="2" charset="0"/>
                <a:cs typeface="Roboto" panose="02000000000000000000" pitchFamily="2" charset="0"/>
              </a:rPr>
              <a:t>αξιολογήσεων</a:t>
            </a:r>
            <a:r>
              <a:rPr sz="1600" u="sng" spc="-45" dirty="0">
                <a:latin typeface="Roboto" panose="02000000000000000000" pitchFamily="2" charset="0"/>
                <a:ea typeface="Roboto" panose="02000000000000000000" pitchFamily="2" charset="0"/>
                <a:cs typeface="Roboto" panose="02000000000000000000" pitchFamily="2" charset="0"/>
              </a:rPr>
              <a:t> </a:t>
            </a:r>
            <a:r>
              <a:rPr sz="1600" u="sng" spc="-20" dirty="0">
                <a:latin typeface="Roboto" panose="02000000000000000000" pitchFamily="2" charset="0"/>
                <a:ea typeface="Roboto" panose="02000000000000000000" pitchFamily="2" charset="0"/>
                <a:cs typeface="Roboto" panose="02000000000000000000" pitchFamily="2" charset="0"/>
              </a:rPr>
              <a:t>και</a:t>
            </a:r>
            <a:r>
              <a:rPr sz="1600" u="sng" dirty="0">
                <a:latin typeface="Roboto" panose="02000000000000000000" pitchFamily="2" charset="0"/>
                <a:ea typeface="Roboto" panose="02000000000000000000" pitchFamily="2" charset="0"/>
                <a:cs typeface="Roboto" panose="02000000000000000000" pitchFamily="2" charset="0"/>
              </a:rPr>
              <a:t> </a:t>
            </a:r>
            <a:r>
              <a:rPr sz="1600" u="sng" spc="-10" dirty="0">
                <a:latin typeface="Roboto" panose="02000000000000000000" pitchFamily="2" charset="0"/>
                <a:ea typeface="Roboto" panose="02000000000000000000" pitchFamily="2" charset="0"/>
                <a:cs typeface="Roboto" panose="02000000000000000000" pitchFamily="2" charset="0"/>
              </a:rPr>
              <a:t>μαθημάτων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στην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τελική</a:t>
            </a:r>
            <a:r>
              <a:rPr sz="1600" u="sng" spc="-15" dirty="0">
                <a:latin typeface="Roboto" panose="02000000000000000000" pitchFamily="2" charset="0"/>
                <a:ea typeface="Roboto" panose="02000000000000000000" pitchFamily="2" charset="0"/>
                <a:cs typeface="Roboto" panose="02000000000000000000" pitchFamily="2" charset="0"/>
              </a:rPr>
              <a:t> </a:t>
            </a:r>
            <a:r>
              <a:rPr lang="el-GR" sz="1600" u="sng" spc="-15" dirty="0">
                <a:latin typeface="Roboto" panose="02000000000000000000" pitchFamily="2" charset="0"/>
                <a:ea typeface="Roboto" panose="02000000000000000000" pitchFamily="2" charset="0"/>
                <a:cs typeface="Roboto" panose="02000000000000000000" pitchFamily="2" charset="0"/>
              </a:rPr>
              <a:t>του </a:t>
            </a:r>
            <a:r>
              <a:rPr sz="1600" u="sng" spc="-10" dirty="0" err="1">
                <a:latin typeface="Roboto" panose="02000000000000000000" pitchFamily="2" charset="0"/>
                <a:ea typeface="Roboto" panose="02000000000000000000" pitchFamily="2" charset="0"/>
                <a:cs typeface="Roboto" panose="02000000000000000000" pitchFamily="2" charset="0"/>
              </a:rPr>
              <a:t>έκθεση</a:t>
            </a:r>
            <a:endParaRPr lang="el-GR" sz="1600" u="sng" spc="-1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endParaRPr lang="el-GR" sz="1400" i="1" u="sng"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12700" marR="742315">
              <a:spcBef>
                <a:spcPts val="10"/>
              </a:spcBef>
            </a:pPr>
            <a:endParaRPr lang="el-GR" sz="1400" i="1" dirty="0">
              <a:latin typeface="Roboto" panose="02000000000000000000" pitchFamily="2" charset="0"/>
              <a:ea typeface="Roboto" panose="02000000000000000000" pitchFamily="2" charset="0"/>
              <a:cs typeface="Roboto" panose="02000000000000000000" pitchFamily="2" charset="0"/>
            </a:endParaRPr>
          </a:p>
          <a:p>
            <a:pPr marL="12700" marR="742315" algn="ctr">
              <a:spcBef>
                <a:spcPts val="10"/>
              </a:spcBef>
            </a:pPr>
            <a:r>
              <a:rPr lang="el-GR" sz="14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err="1">
                <a:solidFill>
                  <a:srgbClr val="FF0000"/>
                </a:solidFill>
                <a:latin typeface="Roboto" panose="02000000000000000000" pitchFamily="2" charset="0"/>
                <a:ea typeface="Roboto" panose="02000000000000000000" pitchFamily="2" charset="0"/>
                <a:cs typeface="Roboto" panose="02000000000000000000" pitchFamily="2" charset="0"/>
              </a:rPr>
              <a:t>Σημ</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αντική</a:t>
            </a:r>
            <a:r>
              <a:rPr b="1" i="1" spc="-3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προώθηση</a:t>
            </a:r>
            <a:r>
              <a:rPr b="1"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της</a:t>
            </a:r>
            <a:r>
              <a:rPr b="1" i="1" spc="-15" dirty="0">
                <a:solidFill>
                  <a:srgbClr val="FF0000"/>
                </a:solidFill>
                <a:latin typeface="Roboto" panose="02000000000000000000" pitchFamily="2" charset="0"/>
                <a:ea typeface="Roboto" panose="02000000000000000000" pitchFamily="2" charset="0"/>
                <a:cs typeface="Roboto" panose="02000000000000000000" pitchFamily="2" charset="0"/>
              </a:rPr>
              <a:t> γλωσσικής</a:t>
            </a:r>
            <a:r>
              <a:rPr b="1"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εκμάθησης</a:t>
            </a:r>
            <a:r>
              <a:rPr lang="el-GR" b="1" i="1"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5009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3D75A-805D-CA75-81ED-E820E73637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A14D848E-48DB-49E1-C968-95F46913D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3E984D-B4CF-D506-AF3B-0B1C68BA5E4C}"/>
              </a:ext>
            </a:extLst>
          </p:cNvPr>
          <p:cNvSpPr>
            <a:spLocks noGrp="1"/>
          </p:cNvSpPr>
          <p:nvPr>
            <p:ph type="title"/>
          </p:nvPr>
        </p:nvSpPr>
        <p:spPr>
          <a:xfrm>
            <a:off x="959625" y="1268846"/>
            <a:ext cx="4265518" cy="736958"/>
          </a:xfrm>
        </p:spPr>
        <p:txBody>
          <a:bodyPr>
            <a:noAutofit/>
          </a:bodyPr>
          <a:lstStyle/>
          <a:p>
            <a:r>
              <a:rPr lang="el-GR" sz="2600" b="1" dirty="0">
                <a:latin typeface="Roboto" panose="02000000000000000000" pitchFamily="2" charset="0"/>
                <a:ea typeface="Roboto" panose="02000000000000000000" pitchFamily="2" charset="0"/>
              </a:rPr>
              <a:t>Αντίκτυπος σχεδίου Επικοινωνία και </a:t>
            </a:r>
            <a:br>
              <a:rPr lang="en-US"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Διάδοση της Δράσης</a:t>
            </a:r>
          </a:p>
        </p:txBody>
      </p:sp>
      <p:sp>
        <p:nvSpPr>
          <p:cNvPr id="4" name="object 6">
            <a:extLst>
              <a:ext uri="{FF2B5EF4-FFF2-40B4-BE49-F238E27FC236}">
                <a16:creationId xmlns:a16="http://schemas.microsoft.com/office/drawing/2014/main" id="{F443B632-DDD6-9BA9-F1FC-3D36C3B19CA7}"/>
              </a:ext>
            </a:extLst>
          </p:cNvPr>
          <p:cNvSpPr txBox="1"/>
          <p:nvPr/>
        </p:nvSpPr>
        <p:spPr>
          <a:xfrm>
            <a:off x="4514760" y="1104574"/>
            <a:ext cx="6145984" cy="5079596"/>
          </a:xfrm>
          <a:prstGeom prst="rect">
            <a:avLst/>
          </a:prstGeom>
        </p:spPr>
        <p:txBody>
          <a:bodyPr vert="horz" wrap="square" lIns="0" tIns="43815" rIns="0" bIns="0" rtlCol="0">
            <a:spAutoFit/>
          </a:bodyPr>
          <a:lstStyle/>
          <a:p>
            <a:pPr marL="297815" marR="5080" indent="-285750">
              <a:lnSpc>
                <a:spcPts val="1939"/>
              </a:lnSpc>
              <a:spcBef>
                <a:spcPts val="345"/>
              </a:spcBef>
              <a:buFont typeface="Wingdings" panose="05000000000000000000" pitchFamily="2" charset="2"/>
              <a:buChar char="q"/>
              <a:tabLst>
                <a:tab pos="219075" algn="l"/>
              </a:tabLst>
            </a:pPr>
            <a:r>
              <a:rPr sz="1300" spc="-5" dirty="0">
                <a:latin typeface="Roboto" panose="02000000000000000000" pitchFamily="2" charset="0"/>
                <a:ea typeface="Roboto" panose="02000000000000000000" pitchFamily="2" charset="0"/>
                <a:cs typeface="Roboto" panose="02000000000000000000" pitchFamily="2" charset="0"/>
              </a:rPr>
              <a:t>Τα</a:t>
            </a:r>
            <a:r>
              <a:rPr sz="1300" spc="10"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δικαιούχα</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ιδρύματα</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προωθούν</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δράση</a:t>
            </a:r>
            <a:r>
              <a:rPr sz="1300" spc="-10" dirty="0">
                <a:latin typeface="Roboto" panose="02000000000000000000" pitchFamily="2" charset="0"/>
                <a:ea typeface="Roboto" panose="02000000000000000000" pitchFamily="2" charset="0"/>
                <a:cs typeface="Roboto" panose="02000000000000000000" pitchFamily="2" charset="0"/>
              </a:rPr>
              <a:t> παρέχοντας </a:t>
            </a:r>
            <a:r>
              <a:rPr sz="1300" spc="-5" dirty="0">
                <a:latin typeface="Roboto" panose="02000000000000000000" pitchFamily="2" charset="0"/>
                <a:ea typeface="Roboto" panose="02000000000000000000" pitchFamily="2" charset="0"/>
                <a:cs typeface="Roboto" panose="02000000000000000000" pitchFamily="2" charset="0"/>
              </a:rPr>
              <a:t> στοχευμένες</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πληροφορίες</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πολλαπλά</a:t>
            </a:r>
            <a:r>
              <a:rPr sz="1300" spc="4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ακροατήρια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(συμπεριλαμβανομένων </a:t>
            </a:r>
            <a:r>
              <a:rPr sz="1300" spc="-39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των</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μέσων</a:t>
            </a:r>
            <a:r>
              <a:rPr sz="1300" spc="3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με</a:t>
            </a:r>
            <a:r>
              <a:rPr sz="1300" spc="1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στρατηγικό,</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συνεκτικό</a:t>
            </a:r>
            <a:r>
              <a:rPr sz="1300" spc="2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αποτελεσματικό</a:t>
            </a:r>
            <a:r>
              <a:rPr lang="el-GR" sz="1300" dirty="0">
                <a:latin typeface="Roboto" panose="02000000000000000000" pitchFamily="2" charset="0"/>
                <a:ea typeface="Roboto" panose="02000000000000000000" pitchFamily="2" charset="0"/>
                <a:cs typeface="Roboto" panose="02000000000000000000" pitchFamily="2" charset="0"/>
              </a:rPr>
              <a:t> </a:t>
            </a:r>
            <a:r>
              <a:rPr sz="1300" spc="-5" dirty="0" err="1">
                <a:latin typeface="Roboto" panose="02000000000000000000" pitchFamily="2" charset="0"/>
                <a:ea typeface="Roboto" panose="02000000000000000000" pitchFamily="2" charset="0"/>
                <a:cs typeface="Roboto" panose="02000000000000000000" pitchFamily="2" charset="0"/>
              </a:rPr>
              <a:t>τρό</a:t>
            </a:r>
            <a:r>
              <a:rPr sz="1300" spc="-5" dirty="0">
                <a:latin typeface="Roboto" panose="02000000000000000000" pitchFamily="2" charset="0"/>
                <a:ea typeface="Roboto" panose="02000000000000000000" pitchFamily="2" charset="0"/>
                <a:cs typeface="Roboto" panose="02000000000000000000" pitchFamily="2" charset="0"/>
              </a:rPr>
              <a:t>πο</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sz="13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Erasmus</a:t>
            </a:r>
            <a:r>
              <a:rPr sz="1300" u="heavy" spc="-1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Impact</a:t>
            </a:r>
            <a:r>
              <a:rPr sz="1300" u="heavy" spc="-2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spc="-4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Tool</a:t>
            </a:r>
            <a:endParaRPr sz="1300" dirty="0">
              <a:latin typeface="Roboto" panose="02000000000000000000" pitchFamily="2" charset="0"/>
              <a:ea typeface="Roboto" panose="02000000000000000000" pitchFamily="2" charset="0"/>
              <a:cs typeface="Roboto" panose="02000000000000000000" pitchFamily="2" charset="0"/>
            </a:endParaRPr>
          </a:p>
          <a:p>
            <a:pPr marL="171450" indent="-171450">
              <a:lnSpc>
                <a:spcPct val="100000"/>
              </a:lnSpc>
              <a:spcBef>
                <a:spcPts val="45"/>
              </a:spcBef>
              <a:buFont typeface="Wingdings" panose="05000000000000000000" pitchFamily="2" charset="2"/>
              <a:buChar char="q"/>
            </a:pPr>
            <a:endParaRPr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sz="1300" spc="-10" dirty="0">
                <a:latin typeface="Roboto" panose="02000000000000000000" pitchFamily="2" charset="0"/>
                <a:ea typeface="Roboto" panose="02000000000000000000" pitchFamily="2" charset="0"/>
                <a:cs typeface="Roboto" panose="02000000000000000000" pitchFamily="2" charset="0"/>
              </a:rPr>
              <a:t>Πριν</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συμμετοχή</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μια</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δραστηριότητα </a:t>
            </a:r>
            <a:r>
              <a:rPr sz="1300" spc="-15" dirty="0">
                <a:latin typeface="Roboto" panose="02000000000000000000" pitchFamily="2" charset="0"/>
                <a:ea typeface="Roboto" panose="02000000000000000000" pitchFamily="2" charset="0"/>
                <a:cs typeface="Roboto" panose="02000000000000000000" pitchFamily="2" charset="0"/>
              </a:rPr>
              <a:t>επικοινωνίας</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ή</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διάδοσης</a:t>
            </a:r>
            <a:r>
              <a:rPr lang="el-GR" sz="1300" spc="-10" dirty="0">
                <a:latin typeface="Roboto" panose="02000000000000000000" pitchFamily="2" charset="0"/>
                <a:ea typeface="Roboto" panose="02000000000000000000" pitchFamily="2" charset="0"/>
                <a:cs typeface="Roboto" panose="02000000000000000000" pitchFamily="2" charset="0"/>
              </a:rPr>
              <a:t>,</a:t>
            </a:r>
            <a:r>
              <a:rPr sz="1300" spc="-1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η οποία</a:t>
            </a:r>
            <a:r>
              <a:rPr sz="1300" dirty="0">
                <a:latin typeface="Roboto" panose="02000000000000000000" pitchFamily="2" charset="0"/>
                <a:ea typeface="Roboto" panose="02000000000000000000" pitchFamily="2" charset="0"/>
                <a:cs typeface="Roboto" panose="02000000000000000000" pitchFamily="2" charset="0"/>
              </a:rPr>
              <a:t> </a:t>
            </a:r>
            <a:r>
              <a:rPr sz="1300" spc="-39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έχει</a:t>
            </a:r>
            <a:r>
              <a:rPr sz="1300" spc="1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σημαντικό</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αντίκτυπο</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στα</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μέσα</a:t>
            </a:r>
            <a:r>
              <a:rPr sz="1300" spc="2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25" dirty="0">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οι</a:t>
            </a:r>
            <a:r>
              <a:rPr lang="el-GR" sz="1300" dirty="0">
                <a:latin typeface="Roboto" panose="02000000000000000000" pitchFamily="2" charset="0"/>
                <a:ea typeface="Roboto" panose="02000000000000000000" pitchFamily="2" charset="0"/>
                <a:cs typeface="Roboto" panose="02000000000000000000" pitchFamily="2" charset="0"/>
              </a:rPr>
              <a:t> </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δικ</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αιούχοι</a:t>
            </a:r>
            <a:r>
              <a:rPr sz="1300" b="1" i="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ενθαρρύνονται</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να ενημερώνουν </a:t>
            </a:r>
            <a:r>
              <a:rPr sz="1300" b="1" i="1" dirty="0" err="1">
                <a:solidFill>
                  <a:srgbClr val="44536A"/>
                </a:solidFill>
                <a:latin typeface="Roboto" panose="02000000000000000000" pitchFamily="2" charset="0"/>
                <a:ea typeface="Roboto" panose="02000000000000000000" pitchFamily="2" charset="0"/>
                <a:cs typeface="Roboto" panose="02000000000000000000" pitchFamily="2" charset="0"/>
              </a:rPr>
              <a:t>τη</a:t>
            </a:r>
            <a:r>
              <a:rPr lang="el-GR" sz="1300" b="1" i="1" dirty="0">
                <a:solidFill>
                  <a:srgbClr val="44536A"/>
                </a:solidFill>
                <a:latin typeface="Roboto" panose="02000000000000000000" pitchFamily="2" charset="0"/>
                <a:ea typeface="Roboto" panose="02000000000000000000" pitchFamily="2" charset="0"/>
                <a:cs typeface="Roboto" panose="02000000000000000000" pitchFamily="2" charset="0"/>
              </a:rPr>
              <a:t>ν</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χ</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ορηγούσ</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αρχή</a:t>
            </a: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rPr>
              <a:t>Ο</a:t>
            </a:r>
            <a:r>
              <a:rPr lang="el-GR" sz="1300" spc="-5" dirty="0">
                <a:latin typeface="Roboto" panose="02000000000000000000" pitchFamily="2" charset="0"/>
                <a:ea typeface="Roboto" panose="02000000000000000000" pitchFamily="2" charset="0"/>
                <a:cs typeface="Roboto" panose="02000000000000000000" pitchFamily="2" charset="0"/>
              </a:rPr>
              <a:t> συντονιστής</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μπορεί</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να</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διαθέσει</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τα</a:t>
            </a:r>
            <a:r>
              <a:rPr lang="el-GR" sz="1300" spc="2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αποτελέσματα</a:t>
            </a:r>
            <a:r>
              <a:rPr lang="el-GR" sz="1300" spc="7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έργου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στην Πλατφόρμα</a:t>
            </a:r>
            <a:r>
              <a:rPr lang="el-GR" sz="1300" dirty="0">
                <a:latin typeface="Roboto" panose="02000000000000000000" pitchFamily="2" charset="0"/>
                <a:ea typeface="Roboto" panose="02000000000000000000" pitchFamily="2" charset="0"/>
                <a:cs typeface="Roboto" panose="02000000000000000000" pitchFamily="2" charset="0"/>
              </a:rPr>
              <a:t> </a:t>
            </a:r>
            <a:r>
              <a:rPr lang="el-GR" sz="1300" spc="-39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Erasmus+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Project</a:t>
            </a:r>
            <a:r>
              <a:rPr lang="el-GR" sz="1300" spc="-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Results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Platform</a:t>
            </a: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b="1" spc="-5" dirty="0" err="1">
                <a:latin typeface="Roboto" panose="02000000000000000000" pitchFamily="2" charset="0"/>
                <a:ea typeface="Roboto" panose="02000000000000000000" pitchFamily="2" charset="0"/>
                <a:cs typeface="Roboto" panose="02000000000000000000" pitchFamily="2" charset="0"/>
              </a:rPr>
              <a:t>Oπτική</a:t>
            </a:r>
            <a:r>
              <a:rPr lang="el-GR" sz="1300" b="1" spc="20" dirty="0">
                <a:latin typeface="Roboto" panose="02000000000000000000" pitchFamily="2" charset="0"/>
                <a:ea typeface="Roboto" panose="02000000000000000000" pitchFamily="2" charset="0"/>
                <a:cs typeface="Roboto" panose="02000000000000000000" pitchFamily="2" charset="0"/>
              </a:rPr>
              <a:t> </a:t>
            </a:r>
            <a:r>
              <a:rPr lang="el-GR" sz="1300" b="1" spc="-15" dirty="0">
                <a:latin typeface="Roboto" panose="02000000000000000000" pitchFamily="2" charset="0"/>
                <a:ea typeface="Roboto" panose="02000000000000000000" pitchFamily="2" charset="0"/>
                <a:cs typeface="Roboto" panose="02000000000000000000" pitchFamily="2" charset="0"/>
              </a:rPr>
              <a:t>ταυτότητα</a:t>
            </a:r>
            <a:r>
              <a:rPr lang="el-GR" sz="1300" b="1" spc="25" dirty="0">
                <a:latin typeface="Roboto" panose="02000000000000000000" pitchFamily="2" charset="0"/>
                <a:ea typeface="Roboto" panose="02000000000000000000" pitchFamily="2" charset="0"/>
                <a:cs typeface="Roboto" panose="02000000000000000000" pitchFamily="2" charset="0"/>
              </a:rPr>
              <a:t> της προβολής της Ευρωπαϊκής επιχορήγησης </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25" dirty="0">
                <a:latin typeface="Roboto" panose="02000000000000000000" pitchFamily="2" charset="0"/>
                <a:ea typeface="Roboto" panose="02000000000000000000" pitchFamily="2" charset="0"/>
                <a:cs typeface="Roboto" panose="02000000000000000000" pitchFamily="2" charset="0"/>
                <a:hlinkClick r:id="rId6"/>
              </a:rPr>
              <a:t>Οδηγίες</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395" dirty="0">
                <a:solidFill>
                  <a:srgbClr val="0462C1"/>
                </a:solidFill>
                <a:latin typeface="Roboto" panose="02000000000000000000" pitchFamily="2" charset="0"/>
                <a:ea typeface="Roboto" panose="02000000000000000000" pitchFamily="2" charset="0"/>
                <a:cs typeface="Roboto" panose="02000000000000000000" pitchFamily="2" charset="0"/>
              </a:rPr>
              <a:t> </a:t>
            </a:r>
          </a:p>
          <a:p>
            <a:pPr marL="469265" marR="556260" lvl="1">
              <a:lnSpc>
                <a:spcPts val="1939"/>
              </a:lnSpc>
              <a:tabLst>
                <a:tab pos="219075" algn="l"/>
              </a:tabLst>
            </a:pPr>
            <a:r>
              <a:rPr sz="1300" dirty="0" err="1">
                <a:latin typeface="Roboto" panose="02000000000000000000" pitchFamily="2" charset="0"/>
                <a:ea typeface="Roboto" panose="02000000000000000000" pitchFamily="2" charset="0"/>
                <a:cs typeface="Roboto" panose="02000000000000000000" pitchFamily="2" charset="0"/>
              </a:rPr>
              <a:t>Σε</a:t>
            </a:r>
            <a:r>
              <a:rPr sz="1300"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κάθε υλικό/εκδήλωση διάδοσης/επικοινωνίας που αφορά στο Σχέδιο, αναμένεται </a:t>
            </a:r>
            <a:r>
              <a:rPr lang="el-GR" sz="1300" spc="-20" dirty="0">
                <a:latin typeface="Roboto" panose="02000000000000000000" pitchFamily="2" charset="0"/>
                <a:ea typeface="Roboto" panose="02000000000000000000" pitchFamily="2" charset="0"/>
                <a:cs typeface="Roboto" panose="02000000000000000000" pitchFamily="2" charset="0"/>
              </a:rPr>
              <a:t>η προβολή της Ευρωπαϊκής συγχρηματοδότησης.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Απαιτούνται</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τα ακόλουθα</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755015" marR="556260" lvl="1" indent="-285750">
              <a:lnSpc>
                <a:spcPts val="1939"/>
              </a:lnSpc>
              <a:buFont typeface="Wingdings" panose="05000000000000000000" pitchFamily="2" charset="2"/>
              <a:buChar char="v"/>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Έμβλημα (</a:t>
            </a: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 flag)</a:t>
            </a: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Funding Statement (Co-funded by the EU)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και </a:t>
            </a:r>
            <a:endPar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Disclaimer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Δήλωση Αποποίησης Ευθύνης)</a:t>
            </a:r>
            <a:endParaRPr lang="en-GB"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Courier New" panose="02070309020205020404" pitchFamily="49" charset="0"/>
              <a:buChar char="o"/>
              <a:tabLst>
                <a:tab pos="219075" algn="l"/>
              </a:tabLst>
            </a:pPr>
            <a:endParaRPr sz="13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07458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C172-9366-28A5-3213-010ED2AB43F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B74BE2A4-6BB5-C7FD-0390-9964392F2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6210684-F44D-521A-1F45-9FBAA0E50E38}"/>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Έλεγχοι</a:t>
            </a:r>
          </a:p>
        </p:txBody>
      </p:sp>
      <p:grpSp>
        <p:nvGrpSpPr>
          <p:cNvPr id="6" name="Group 5">
            <a:extLst>
              <a:ext uri="{FF2B5EF4-FFF2-40B4-BE49-F238E27FC236}">
                <a16:creationId xmlns:a16="http://schemas.microsoft.com/office/drawing/2014/main" id="{2D74B69F-D9B1-E302-A903-316BDF64EF56}"/>
              </a:ext>
            </a:extLst>
          </p:cNvPr>
          <p:cNvGrpSpPr/>
          <p:nvPr/>
        </p:nvGrpSpPr>
        <p:grpSpPr>
          <a:xfrm>
            <a:off x="3288276" y="1084374"/>
            <a:ext cx="3473645" cy="2311297"/>
            <a:chOff x="1561473" y="399189"/>
            <a:chExt cx="1811807" cy="1832466"/>
          </a:xfrm>
        </p:grpSpPr>
        <p:sp>
          <p:nvSpPr>
            <p:cNvPr id="16" name="Rectangle: Rounded Corners 15">
              <a:extLst>
                <a:ext uri="{FF2B5EF4-FFF2-40B4-BE49-F238E27FC236}">
                  <a16:creationId xmlns:a16="http://schemas.microsoft.com/office/drawing/2014/main" id="{C53E4D50-43CE-A1D0-63E9-98805CCFB153}"/>
                </a:ext>
              </a:extLst>
            </p:cNvPr>
            <p:cNvSpPr/>
            <p:nvPr/>
          </p:nvSpPr>
          <p:spPr>
            <a:xfrm>
              <a:off x="1561473" y="399189"/>
              <a:ext cx="1811807" cy="1811807"/>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74165CDE-3E27-3C95-CF2F-10BE7B19CD43}"/>
                </a:ext>
              </a:extLst>
            </p:cNvPr>
            <p:cNvSpPr txBox="1"/>
            <p:nvPr/>
          </p:nvSpPr>
          <p:spPr>
            <a:xfrm>
              <a:off x="1641059" y="596738"/>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On-the-spot check during &amp; after the project implementation</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Διενεργούνται για κάποια μόνο σχέδια, κατά τη διάρκεια της υλοποίησης του έργου και μετά το  τέλος του αντίστοιχα, ώστε η EY να επαληθεύσει την πραγματοποίηση και την  επιλεξιμότητα όλων των δραστηριοτήτων</a:t>
              </a:r>
            </a:p>
            <a:p>
              <a:pPr marL="0" lvl="0" indent="0" algn="ctr" defTabSz="577850">
                <a:lnSpc>
                  <a:spcPct val="90000"/>
                </a:lnSpc>
                <a:spcBef>
                  <a:spcPct val="0"/>
                </a:spcBef>
                <a:spcAft>
                  <a:spcPct val="35000"/>
                </a:spcAft>
                <a:buNone/>
              </a:pP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7" name="Group 6">
            <a:extLst>
              <a:ext uri="{FF2B5EF4-FFF2-40B4-BE49-F238E27FC236}">
                <a16:creationId xmlns:a16="http://schemas.microsoft.com/office/drawing/2014/main" id="{5DF25A81-FFDF-FC1A-A8D5-A06C17E493F6}"/>
              </a:ext>
            </a:extLst>
          </p:cNvPr>
          <p:cNvGrpSpPr/>
          <p:nvPr/>
        </p:nvGrpSpPr>
        <p:grpSpPr>
          <a:xfrm>
            <a:off x="7051218" y="1084374"/>
            <a:ext cx="3473645" cy="2264640"/>
            <a:chOff x="3447889" y="441337"/>
            <a:chExt cx="1811807" cy="1811807"/>
          </a:xfrm>
          <a:solidFill>
            <a:schemeClr val="accent2">
              <a:lumMod val="60000"/>
              <a:lumOff val="40000"/>
            </a:schemeClr>
          </a:solidFill>
        </p:grpSpPr>
        <p:sp>
          <p:nvSpPr>
            <p:cNvPr id="14" name="Rectangle: Rounded Corners 13">
              <a:extLst>
                <a:ext uri="{FF2B5EF4-FFF2-40B4-BE49-F238E27FC236}">
                  <a16:creationId xmlns:a16="http://schemas.microsoft.com/office/drawing/2014/main" id="{EFA7CE42-52FB-25A7-5684-5653172E4A1E}"/>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6">
              <a:extLst>
                <a:ext uri="{FF2B5EF4-FFF2-40B4-BE49-F238E27FC236}">
                  <a16:creationId xmlns:a16="http://schemas.microsoft.com/office/drawing/2014/main" id="{621CFCF7-671B-15DA-AD70-83C662D84469}"/>
                </a:ext>
              </a:extLst>
            </p:cNvPr>
            <p:cNvSpPr txBox="1"/>
            <p:nvPr/>
          </p:nvSpPr>
          <p:spPr>
            <a:xfrm>
              <a:off x="3536334" y="549829"/>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Final report check</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τελικής έκθεσης για καθορισμό του τελικού ποσού επιχορήγησης </a:t>
              </a:r>
              <a:r>
                <a:rPr lang="el-GR" sz="1300" kern="1200" dirty="0">
                  <a:solidFill>
                    <a:srgbClr val="FF0000"/>
                  </a:solidFill>
                  <a:latin typeface="Roboto" panose="02000000000000000000" pitchFamily="2" charset="0"/>
                  <a:ea typeface="Roboto" panose="02000000000000000000" pitchFamily="2" charset="0"/>
                  <a:cs typeface="Roboto" panose="02000000000000000000" pitchFamily="2" charset="0"/>
                </a:rPr>
                <a:t>(αφορά όλα τα σχέδια) </a:t>
              </a:r>
              <a:endParaRPr lang="en-GB" sz="1300"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EA8C0E40-D677-F479-7BA6-F6D35A4836E9}"/>
              </a:ext>
            </a:extLst>
          </p:cNvPr>
          <p:cNvGrpSpPr/>
          <p:nvPr/>
        </p:nvGrpSpPr>
        <p:grpSpPr>
          <a:xfrm>
            <a:off x="3333683" y="3498685"/>
            <a:ext cx="3428237" cy="2110223"/>
            <a:chOff x="1035045" y="2392514"/>
            <a:chExt cx="2735140" cy="1811807"/>
          </a:xfrm>
          <a:solidFill>
            <a:srgbClr val="94DC94"/>
          </a:solidFill>
        </p:grpSpPr>
        <p:sp>
          <p:nvSpPr>
            <p:cNvPr id="12" name="Rectangle: Rounded Corners 11">
              <a:extLst>
                <a:ext uri="{FF2B5EF4-FFF2-40B4-BE49-F238E27FC236}">
                  <a16:creationId xmlns:a16="http://schemas.microsoft.com/office/drawing/2014/main" id="{4BAF2EEE-FD05-4A11-3C21-6C4F8B880F20}"/>
                </a:ext>
              </a:extLst>
            </p:cNvPr>
            <p:cNvSpPr/>
            <p:nvPr/>
          </p:nvSpPr>
          <p:spPr>
            <a:xfrm>
              <a:off x="1035045" y="2392514"/>
              <a:ext cx="2735140"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7B6F0F27-EBAF-C812-B689-9D2432C53E8A}"/>
                </a:ext>
              </a:extLst>
            </p:cNvPr>
            <p:cNvSpPr txBox="1"/>
            <p:nvPr/>
          </p:nvSpPr>
          <p:spPr>
            <a:xfrm>
              <a:off x="1123490" y="2480959"/>
              <a:ext cx="2558250"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Desk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check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υποστηρικτικών αρχείων, που διεξάγεται μετά από την υποβολή της τελικής έκθεσης. Ο δικαιούχος πρέπει να υποβάλει τα επιπλέον δικαιολογητικά που θα του ζητηθούν από το ΙΔΕΠ, ανά κατηγορία προϋπολογισμού</a:t>
              </a:r>
            </a:p>
          </p:txBody>
        </p:sp>
      </p:grpSp>
      <p:grpSp>
        <p:nvGrpSpPr>
          <p:cNvPr id="9" name="Group 8">
            <a:extLst>
              <a:ext uri="{FF2B5EF4-FFF2-40B4-BE49-F238E27FC236}">
                <a16:creationId xmlns:a16="http://schemas.microsoft.com/office/drawing/2014/main" id="{DF48139D-39AD-FD20-C2FD-3F485C9FC212}"/>
              </a:ext>
            </a:extLst>
          </p:cNvPr>
          <p:cNvGrpSpPr/>
          <p:nvPr/>
        </p:nvGrpSpPr>
        <p:grpSpPr>
          <a:xfrm>
            <a:off x="7051218" y="3490844"/>
            <a:ext cx="3473645" cy="2118064"/>
            <a:chOff x="3847809" y="2383836"/>
            <a:chExt cx="1811807" cy="1811807"/>
          </a:xfrm>
          <a:solidFill>
            <a:schemeClr val="accent4">
              <a:lumMod val="60000"/>
              <a:lumOff val="40000"/>
            </a:schemeClr>
          </a:solidFill>
        </p:grpSpPr>
        <p:sp>
          <p:nvSpPr>
            <p:cNvPr id="10" name="Rectangle: Rounded Corners 9">
              <a:extLst>
                <a:ext uri="{FF2B5EF4-FFF2-40B4-BE49-F238E27FC236}">
                  <a16:creationId xmlns:a16="http://schemas.microsoft.com/office/drawing/2014/main" id="{007CB2BF-AD4C-EDE1-78A7-931AFEEAFDA7}"/>
                </a:ext>
              </a:extLst>
            </p:cNvPr>
            <p:cNvSpPr/>
            <p:nvPr/>
          </p:nvSpPr>
          <p:spPr>
            <a:xfrm>
              <a:off x="3847809" y="2383836"/>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10">
              <a:extLst>
                <a:ext uri="{FF2B5EF4-FFF2-40B4-BE49-F238E27FC236}">
                  <a16:creationId xmlns:a16="http://schemas.microsoft.com/office/drawing/2014/main" id="{A4599BE9-86B0-1E1F-0F92-AD977611B112}"/>
                </a:ext>
              </a:extLst>
            </p:cNvPr>
            <p:cNvSpPr txBox="1"/>
            <p:nvPr/>
          </p:nvSpPr>
          <p:spPr>
            <a:xfrm>
              <a:off x="3936254" y="24722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Monitoring</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visits</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H EY 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p>
          </p:txBody>
        </p:sp>
      </p:grpSp>
      <p:sp>
        <p:nvSpPr>
          <p:cNvPr id="19" name="TextBox 18">
            <a:extLst>
              <a:ext uri="{FF2B5EF4-FFF2-40B4-BE49-F238E27FC236}">
                <a16:creationId xmlns:a16="http://schemas.microsoft.com/office/drawing/2014/main" id="{278BDA7B-9E3B-155D-8A09-0BEDEC0A4FCF}"/>
              </a:ext>
            </a:extLst>
          </p:cNvPr>
          <p:cNvSpPr txBox="1"/>
          <p:nvPr/>
        </p:nvSpPr>
        <p:spPr>
          <a:xfrm>
            <a:off x="441123" y="2864665"/>
            <a:ext cx="3194007" cy="2041585"/>
          </a:xfrm>
          <a:prstGeom prst="rect">
            <a:avLst/>
          </a:prstGeom>
          <a:noFill/>
        </p:spPr>
        <p:txBody>
          <a:bodyPr wrap="square">
            <a:spAutoFit/>
          </a:bodyPr>
          <a:lstStyle/>
          <a:p>
            <a:pPr marL="12700" marR="550545" algn="ctr">
              <a:lnSpc>
                <a:spcPts val="1939"/>
              </a:lnSpc>
              <a:spcBef>
                <a:spcPts val="345"/>
              </a:spcBef>
            </a:pPr>
            <a:r>
              <a:rPr lang="el-GR" sz="1700" dirty="0">
                <a:latin typeface="Roboto" panose="02000000000000000000" pitchFamily="2" charset="0"/>
                <a:ea typeface="Roboto" panose="02000000000000000000" pitchFamily="2" charset="0"/>
                <a:cs typeface="Roboto" panose="02000000000000000000" pitchFamily="2" charset="0"/>
              </a:rPr>
              <a:t>Η </a:t>
            </a:r>
            <a:r>
              <a:rPr lang="el-GR" sz="1700" spc="-5" dirty="0">
                <a:latin typeface="Roboto" panose="02000000000000000000" pitchFamily="2" charset="0"/>
                <a:ea typeface="Roboto" panose="02000000000000000000" pitchFamily="2" charset="0"/>
                <a:cs typeface="Roboto" panose="02000000000000000000" pitchFamily="2" charset="0"/>
              </a:rPr>
              <a:t>ΕΥ μπορεί, </a:t>
            </a:r>
            <a:r>
              <a:rPr lang="el-GR" sz="1700" spc="-25" dirty="0">
                <a:latin typeface="Roboto" panose="02000000000000000000" pitchFamily="2" charset="0"/>
                <a:ea typeface="Roboto" panose="02000000000000000000" pitchFamily="2" charset="0"/>
                <a:cs typeface="Roboto" panose="02000000000000000000" pitchFamily="2" charset="0"/>
              </a:rPr>
              <a:t>κατά </a:t>
            </a:r>
            <a:r>
              <a:rPr lang="el-GR" sz="1700" spc="-5" dirty="0">
                <a:latin typeface="Roboto" panose="02000000000000000000" pitchFamily="2" charset="0"/>
                <a:ea typeface="Roboto" panose="02000000000000000000" pitchFamily="2" charset="0"/>
                <a:cs typeface="Roboto" panose="02000000000000000000" pitchFamily="2" charset="0"/>
              </a:rPr>
              <a:t>τη </a:t>
            </a:r>
            <a:r>
              <a:rPr lang="el-GR" sz="1700" spc="-10" dirty="0">
                <a:latin typeface="Roboto" panose="02000000000000000000" pitchFamily="2" charset="0"/>
                <a:ea typeface="Roboto" panose="02000000000000000000" pitchFamily="2" charset="0"/>
                <a:cs typeface="Roboto" panose="02000000000000000000" pitchFamily="2" charset="0"/>
              </a:rPr>
              <a:t>διάρκεια </a:t>
            </a:r>
            <a:r>
              <a:rPr lang="el-GR" sz="1700" dirty="0">
                <a:latin typeface="Roboto" panose="02000000000000000000" pitchFamily="2" charset="0"/>
                <a:ea typeface="Roboto" panose="02000000000000000000" pitchFamily="2" charset="0"/>
                <a:cs typeface="Roboto" panose="02000000000000000000" pitchFamily="2" charset="0"/>
              </a:rPr>
              <a:t>ή </a:t>
            </a:r>
            <a:r>
              <a:rPr lang="el-GR" sz="1700" spc="-10" dirty="0">
                <a:latin typeface="Roboto" panose="02000000000000000000" pitchFamily="2" charset="0"/>
                <a:ea typeface="Roboto" panose="02000000000000000000" pitchFamily="2" charset="0"/>
                <a:cs typeface="Roboto" panose="02000000000000000000" pitchFamily="2" charset="0"/>
              </a:rPr>
              <a:t>μετά </a:t>
            </a:r>
            <a:r>
              <a:rPr lang="el-GR" sz="1700" spc="-5" dirty="0">
                <a:latin typeface="Roboto" panose="02000000000000000000" pitchFamily="2" charset="0"/>
                <a:ea typeface="Roboto" panose="02000000000000000000" pitchFamily="2" charset="0"/>
                <a:cs typeface="Roboto" panose="02000000000000000000" pitchFamily="2" charset="0"/>
              </a:rPr>
              <a:t>τη λήξη </a:t>
            </a:r>
            <a:r>
              <a:rPr lang="el-GR" sz="1700" spc="-10" dirty="0">
                <a:latin typeface="Roboto" panose="02000000000000000000" pitchFamily="2" charset="0"/>
                <a:ea typeface="Roboto" panose="02000000000000000000" pitchFamily="2" charset="0"/>
                <a:cs typeface="Roboto" panose="02000000000000000000" pitchFamily="2" charset="0"/>
              </a:rPr>
              <a:t>του έργου, </a:t>
            </a:r>
            <a:r>
              <a:rPr lang="el-GR" sz="1700" dirty="0">
                <a:latin typeface="Roboto" panose="02000000000000000000" pitchFamily="2" charset="0"/>
                <a:ea typeface="Roboto" panose="02000000000000000000" pitchFamily="2" charset="0"/>
                <a:cs typeface="Roboto" panose="02000000000000000000" pitchFamily="2" charset="0"/>
              </a:rPr>
              <a:t>να </a:t>
            </a:r>
            <a:r>
              <a:rPr lang="el-GR" sz="1700" spc="-5" dirty="0">
                <a:latin typeface="Roboto" panose="02000000000000000000" pitchFamily="2" charset="0"/>
                <a:ea typeface="Roboto" panose="02000000000000000000" pitchFamily="2" charset="0"/>
                <a:cs typeface="Roboto" panose="02000000000000000000" pitchFamily="2" charset="0"/>
              </a:rPr>
              <a:t>ελέγξει την ορθή </a:t>
            </a:r>
            <a:r>
              <a:rPr lang="el-GR" sz="1700" spc="-15" dirty="0">
                <a:latin typeface="Roboto" panose="02000000000000000000" pitchFamily="2" charset="0"/>
                <a:ea typeface="Roboto" panose="02000000000000000000" pitchFamily="2" charset="0"/>
                <a:cs typeface="Roboto" panose="02000000000000000000" pitchFamily="2" charset="0"/>
              </a:rPr>
              <a:t>υλοποίησή του </a:t>
            </a:r>
            <a:r>
              <a:rPr lang="el-GR" sz="1700" spc="-25" dirty="0">
                <a:latin typeface="Roboto" panose="02000000000000000000" pitchFamily="2" charset="0"/>
                <a:ea typeface="Roboto" panose="02000000000000000000" pitchFamily="2" charset="0"/>
                <a:cs typeface="Roboto" panose="02000000000000000000" pitchFamily="2" charset="0"/>
              </a:rPr>
              <a:t>και τη </a:t>
            </a:r>
            <a:r>
              <a:rPr lang="el-GR" sz="1700" spc="-10" dirty="0">
                <a:latin typeface="Roboto" panose="02000000000000000000" pitchFamily="2" charset="0"/>
                <a:ea typeface="Roboto" panose="02000000000000000000" pitchFamily="2" charset="0"/>
                <a:cs typeface="Roboto" panose="02000000000000000000" pitchFamily="2" charset="0"/>
              </a:rPr>
              <a:t>συμμόρφωσή του </a:t>
            </a:r>
            <a:r>
              <a:rPr lang="el-GR" sz="1700" spc="-5" dirty="0">
                <a:latin typeface="Roboto" panose="02000000000000000000" pitchFamily="2" charset="0"/>
                <a:ea typeface="Roboto" panose="02000000000000000000" pitchFamily="2" charset="0"/>
                <a:cs typeface="Roboto" panose="02000000000000000000" pitchFamily="2" charset="0"/>
              </a:rPr>
              <a:t>με τις υποχρεώσεις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39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απορρέουν</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μέσα</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τη</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B438AB8A-0BE8-7EC6-B2D1-FE77740BAB33}"/>
              </a:ext>
            </a:extLst>
          </p:cNvPr>
          <p:cNvSpPr/>
          <p:nvPr/>
        </p:nvSpPr>
        <p:spPr>
          <a:xfrm>
            <a:off x="1430051" y="1993620"/>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76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DDFD9-0599-E2C0-176D-3769E696FC9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E3AFFAD-E478-F42C-BD95-2508BDF76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EBBDD88B-1E65-A9B1-4A69-98799EB62CB2}"/>
              </a:ext>
            </a:extLst>
          </p:cNvPr>
          <p:cNvSpPr>
            <a:spLocks noGrp="1"/>
          </p:cNvSpPr>
          <p:nvPr>
            <p:ph type="title"/>
          </p:nvPr>
        </p:nvSpPr>
        <p:spPr>
          <a:xfrm>
            <a:off x="959625" y="1225348"/>
            <a:ext cx="3808318" cy="736958"/>
          </a:xfrm>
        </p:spPr>
        <p:txBody>
          <a:bodyPr>
            <a:noAutofit/>
          </a:bodyPr>
          <a:lstStyle/>
          <a:p>
            <a:r>
              <a:rPr lang="el-GR" sz="2600" b="1" dirty="0">
                <a:latin typeface="Roboto" panose="02000000000000000000" pitchFamily="2" charset="0"/>
                <a:ea typeface="Roboto" panose="02000000000000000000" pitchFamily="2" charset="0"/>
              </a:rPr>
              <a:t>Έλεγχος Συστημάτων (</a:t>
            </a:r>
            <a:r>
              <a:rPr lang="en-US" sz="2600" b="1" dirty="0">
                <a:latin typeface="Roboto" panose="02000000000000000000" pitchFamily="2" charset="0"/>
                <a:ea typeface="Roboto" panose="02000000000000000000" pitchFamily="2" charset="0"/>
              </a:rPr>
              <a:t>Systems Check)</a:t>
            </a:r>
          </a:p>
        </p:txBody>
      </p:sp>
      <p:sp>
        <p:nvSpPr>
          <p:cNvPr id="5" name="TextBox 4">
            <a:extLst>
              <a:ext uri="{FF2B5EF4-FFF2-40B4-BE49-F238E27FC236}">
                <a16:creationId xmlns:a16="http://schemas.microsoft.com/office/drawing/2014/main" id="{0B357A61-8F1C-9319-AC91-1E5D889D1A55}"/>
              </a:ext>
            </a:extLst>
          </p:cNvPr>
          <p:cNvSpPr txBox="1"/>
          <p:nvPr/>
        </p:nvSpPr>
        <p:spPr>
          <a:xfrm>
            <a:off x="803301" y="2926308"/>
            <a:ext cx="3212141" cy="1400383"/>
          </a:xfrm>
          <a:prstGeom prst="rect">
            <a:avLst/>
          </a:prstGeom>
          <a:noFill/>
        </p:spPr>
        <p:txBody>
          <a:bodyPr wrap="square">
            <a:spAutoFit/>
          </a:bodyPr>
          <a:lstStyle/>
          <a:p>
            <a:pPr algn="ctr"/>
            <a:r>
              <a:rPr lang="el-GR" sz="1700" spc="-5" dirty="0">
                <a:latin typeface="Roboto" panose="02000000000000000000" pitchFamily="2" charset="0"/>
                <a:ea typeface="Roboto" panose="02000000000000000000" pitchFamily="2" charset="0"/>
                <a:cs typeface="Roboto" panose="02000000000000000000" pitchFamily="2" charset="0"/>
              </a:rPr>
              <a:t>Επιτόπιος έλεγχος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5" dirty="0">
                <a:latin typeface="Roboto" panose="02000000000000000000" pitchFamily="2" charset="0"/>
                <a:ea typeface="Roboto" panose="02000000000000000000" pitchFamily="2" charset="0"/>
                <a:cs typeface="Roboto" panose="02000000000000000000" pitchFamily="2" charset="0"/>
              </a:rPr>
              <a:t>πραγματοποιείται για περισσότερα από ένα έργα του ίδιου οργανισμού (κάποια κλειστά και κάποια ανοικτά)</a:t>
            </a: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6" name="object 5">
            <a:extLst>
              <a:ext uri="{FF2B5EF4-FFF2-40B4-BE49-F238E27FC236}">
                <a16:creationId xmlns:a16="http://schemas.microsoft.com/office/drawing/2014/main" id="{E1C27EFC-95C1-75C3-859D-7CFA074D11BA}"/>
              </a:ext>
            </a:extLst>
          </p:cNvPr>
          <p:cNvSpPr txBox="1"/>
          <p:nvPr/>
        </p:nvSpPr>
        <p:spPr>
          <a:xfrm>
            <a:off x="4767943" y="1318195"/>
            <a:ext cx="5982225" cy="4165883"/>
          </a:xfrm>
          <a:prstGeom prst="rect">
            <a:avLst/>
          </a:prstGeom>
        </p:spPr>
        <p:txBody>
          <a:bodyPr vert="horz" wrap="square" lIns="0" tIns="61594" rIns="0" bIns="0" rtlCol="0">
            <a:spAutoFit/>
          </a:bodyPr>
          <a:lstStyle/>
          <a:p>
            <a:pPr marL="12700">
              <a:lnSpc>
                <a:spcPct val="100000"/>
              </a:lnSpc>
              <a:spcBef>
                <a:spcPts val="484"/>
              </a:spcBef>
            </a:pPr>
            <a:r>
              <a:rPr sz="1600" b="1" dirty="0">
                <a:latin typeface="Roboto" panose="02000000000000000000" pitchFamily="2" charset="0"/>
                <a:ea typeface="Roboto" panose="02000000000000000000" pitchFamily="2" charset="0"/>
                <a:cs typeface="Roboto" panose="02000000000000000000" pitchFamily="2" charset="0"/>
              </a:rPr>
              <a:t>Ο</a:t>
            </a:r>
            <a:r>
              <a:rPr sz="1600" b="1" spc="-1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έλεγχος</a:t>
            </a:r>
            <a:r>
              <a:rPr sz="1600" b="1" spc="2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συστημάτων</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πραγματοποιείται</a:t>
            </a:r>
            <a:r>
              <a:rPr sz="1600" b="1" spc="6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για</a:t>
            </a:r>
            <a:r>
              <a:rPr sz="1600" b="1" dirty="0">
                <a:latin typeface="Roboto" panose="02000000000000000000" pitchFamily="2" charset="0"/>
                <a:ea typeface="Roboto" panose="02000000000000000000" pitchFamily="2" charset="0"/>
                <a:cs typeface="Roboto" panose="02000000000000000000" pitchFamily="2" charset="0"/>
              </a:rPr>
              <a:t> να</a:t>
            </a:r>
            <a:r>
              <a:rPr sz="1600" b="1" spc="5"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καθοριστεί:</a:t>
            </a:r>
            <a:endParaRPr sz="1600" b="1" dirty="0">
              <a:latin typeface="Roboto" panose="02000000000000000000" pitchFamily="2" charset="0"/>
              <a:ea typeface="Roboto" panose="02000000000000000000" pitchFamily="2" charset="0"/>
              <a:cs typeface="Roboto" panose="02000000000000000000" pitchFamily="2" charset="0"/>
            </a:endParaRPr>
          </a:p>
          <a:p>
            <a:pPr marL="298450" marR="89535" indent="-285750">
              <a:lnSpc>
                <a:spcPts val="1939"/>
              </a:lnSpc>
              <a:spcBef>
                <a:spcPts val="63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τις</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δεσμεύσεις</a:t>
            </a:r>
            <a:r>
              <a:rPr sz="1600" spc="3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αναλήφθηκαν</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ως</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αποτέλεσμα</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διαπίστευσής</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 </a:t>
            </a:r>
            <a:r>
              <a:rPr sz="1600" spc="-39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Χάρτη</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Erasmus</a:t>
            </a: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marR="89535">
              <a:lnSpc>
                <a:spcPts val="1939"/>
              </a:lnSpc>
              <a:spcBef>
                <a:spcPts val="63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ts val="2055"/>
              </a:lnSpc>
              <a:spcBef>
                <a:spcPts val="36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3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τα</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πρότυπα</a:t>
            </a:r>
            <a:r>
              <a:rPr sz="1600" spc="2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υλοποίησης που έχει δεσμευτεί να τηρεί στο πλαίσιο του Προγράμματος </a:t>
            </a:r>
            <a:r>
              <a:rPr lang="en-GB" sz="1600" spc="-10" dirty="0">
                <a:latin typeface="Roboto" panose="02000000000000000000" pitchFamily="2" charset="0"/>
                <a:ea typeface="Roboto" panose="02000000000000000000" pitchFamily="2" charset="0"/>
                <a:cs typeface="Roboto" panose="02000000000000000000" pitchFamily="2" charset="0"/>
              </a:rPr>
              <a:t>Erasmus+</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12700" marR="5080">
              <a:lnSpc>
                <a:spcPts val="1939"/>
              </a:lnSpc>
              <a:spcBef>
                <a:spcPts val="63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360"/>
              </a:spcBef>
              <a:buFont typeface="Wingdings" panose="05000000000000000000" pitchFamily="2" charset="2"/>
              <a:buChar char="ü"/>
              <a:tabLst>
                <a:tab pos="134620" algn="l"/>
              </a:tabLst>
            </a:pPr>
            <a:r>
              <a:rPr lang="el-GR" sz="1600" spc="-10" dirty="0">
                <a:latin typeface="Roboto" panose="02000000000000000000" pitchFamily="2" charset="0"/>
                <a:ea typeface="Roboto" panose="02000000000000000000" pitchFamily="2" charset="0"/>
                <a:cs typeface="Roboto" panose="02000000000000000000" pitchFamily="2" charset="0"/>
              </a:rPr>
              <a:t>Η </a:t>
            </a:r>
            <a:r>
              <a:rPr lang="el-GR" sz="1600" spc="-10" dirty="0" err="1">
                <a:latin typeface="Roboto" panose="02000000000000000000" pitchFamily="2" charset="0"/>
                <a:ea typeface="Roboto" panose="02000000000000000000" pitchFamily="2" charset="0"/>
                <a:cs typeface="Roboto" panose="02000000000000000000" pitchFamily="2" charset="0"/>
              </a:rPr>
              <a:t>καταλληλότητα</a:t>
            </a:r>
            <a:r>
              <a:rPr lang="el-GR" sz="1600" spc="-10" dirty="0">
                <a:latin typeface="Roboto" panose="02000000000000000000" pitchFamily="2" charset="0"/>
                <a:ea typeface="Roboto" panose="02000000000000000000" pitchFamily="2" charset="0"/>
                <a:cs typeface="Roboto" panose="02000000000000000000" pitchFamily="2" charset="0"/>
              </a:rPr>
              <a:t> του τρόπου διαχείρισης</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εγγράφων</a:t>
            </a:r>
            <a:r>
              <a:rPr sz="1600" spc="35"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sz="1600" spc="1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του τρόπου </a:t>
            </a:r>
            <a:r>
              <a:rPr sz="1600" spc="-5" dirty="0" err="1">
                <a:latin typeface="Roboto" panose="02000000000000000000" pitchFamily="2" charset="0"/>
                <a:ea typeface="Roboto" panose="02000000000000000000" pitchFamily="2" charset="0"/>
                <a:cs typeface="Roboto" panose="02000000000000000000" pitchFamily="2" charset="0"/>
              </a:rPr>
              <a:t>τήρηση</a:t>
            </a:r>
            <a:r>
              <a:rPr lang="el-GR" sz="1600" spc="-5" dirty="0">
                <a:latin typeface="Roboto" panose="02000000000000000000" pitchFamily="2" charset="0"/>
                <a:ea typeface="Roboto" panose="02000000000000000000" pitchFamily="2" charset="0"/>
                <a:cs typeface="Roboto" panose="02000000000000000000" pitchFamily="2" charset="0"/>
              </a:rPr>
              <a:t>ς</a:t>
            </a:r>
            <a:r>
              <a:rPr sz="1600" spc="-10" dirty="0">
                <a:latin typeface="Roboto" panose="02000000000000000000" pitchFamily="2" charset="0"/>
                <a:ea typeface="Roboto" panose="02000000000000000000" pitchFamily="2" charset="0"/>
                <a:cs typeface="Roboto" panose="02000000000000000000" pitchFamily="2" charset="0"/>
              </a:rPr>
              <a:t> αρχείου</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(φυσικού</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ή/και</a:t>
            </a:r>
            <a:r>
              <a:rPr sz="1600" spc="15" dirty="0">
                <a:latin typeface="Roboto" panose="02000000000000000000" pitchFamily="2" charset="0"/>
                <a:ea typeface="Roboto" panose="02000000000000000000" pitchFamily="2" charset="0"/>
                <a:cs typeface="Roboto" panose="02000000000000000000" pitchFamily="2" charset="0"/>
              </a:rPr>
              <a:t> </a:t>
            </a:r>
            <a:r>
              <a:rPr sz="1600" spc="-15" dirty="0" err="1">
                <a:latin typeface="Roboto" panose="02000000000000000000" pitchFamily="2" charset="0"/>
                <a:ea typeface="Roboto" panose="02000000000000000000" pitchFamily="2" charset="0"/>
                <a:cs typeface="Roboto" panose="02000000000000000000" pitchFamily="2" charset="0"/>
              </a:rPr>
              <a:t>ηλεκτρονικού</a:t>
            </a:r>
            <a:r>
              <a:rPr sz="1600" spc="-15" dirty="0">
                <a:latin typeface="Roboto" panose="02000000000000000000" pitchFamily="2" charset="0"/>
                <a:ea typeface="Roboto" panose="02000000000000000000" pitchFamily="2" charset="0"/>
                <a:cs typeface="Roboto" panose="02000000000000000000" pitchFamily="2" charset="0"/>
              </a:rPr>
              <a:t>)</a:t>
            </a:r>
            <a:endParaRPr lang="el-GR" sz="1600" spc="-15"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36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6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pPr>
            <a:r>
              <a:rPr sz="1500"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Ευρωπαϊκή Επιτροπή διατηρεί</a:t>
            </a:r>
            <a:r>
              <a:rPr sz="15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δικαίωμα</a:t>
            </a:r>
            <a:r>
              <a:rPr sz="1500"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να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ελέγχει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να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επανεξετάζει</a:t>
            </a:r>
            <a:r>
              <a:rPr sz="1500" i="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όπως</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χορηγούσα</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αρχή</a:t>
            </a:r>
            <a:endParaRPr sz="15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27031EAC-1725-34C3-0FFA-D5A157E2CF29}"/>
              </a:ext>
            </a:extLst>
          </p:cNvPr>
          <p:cNvSpPr/>
          <p:nvPr/>
        </p:nvSpPr>
        <p:spPr>
          <a:xfrm>
            <a:off x="2162483" y="2115679"/>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18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F8BE-6255-1DDC-984B-E86215651E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889706-5502-1488-3DD4-DFC9E912C9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26192762-D1F5-C23B-24A1-C6EBC13A34DE}"/>
              </a:ext>
            </a:extLst>
          </p:cNvPr>
          <p:cNvGrpSpPr/>
          <p:nvPr/>
        </p:nvGrpSpPr>
        <p:grpSpPr>
          <a:xfrm>
            <a:off x="2965449" y="1904999"/>
            <a:ext cx="6916305" cy="2635827"/>
            <a:chOff x="6520617" y="2514597"/>
            <a:chExt cx="2963916" cy="1778350"/>
          </a:xfrm>
        </p:grpSpPr>
        <p:sp>
          <p:nvSpPr>
            <p:cNvPr id="3" name="Rectangle 2">
              <a:extLst>
                <a:ext uri="{FF2B5EF4-FFF2-40B4-BE49-F238E27FC236}">
                  <a16:creationId xmlns:a16="http://schemas.microsoft.com/office/drawing/2014/main" id="{22420772-D5A7-009C-1606-5B0FD990795B}"/>
                </a:ext>
              </a:extLst>
            </p:cNvPr>
            <p:cNvSpPr/>
            <p:nvPr/>
          </p:nvSpPr>
          <p: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F17615E5-D1EE-CF8E-A8D6-CEE89EDC14E5}"/>
                </a:ext>
              </a:extLst>
            </p:cNvPr>
            <p:cNvSpPr txBox="1"/>
            <p:nvPr/>
          </p:nvSpPr>
          <p:spPr>
            <a:xfrm>
              <a:off x="6520617"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n-US" sz="4400" b="1" dirty="0">
                  <a:solidFill>
                    <a:schemeClr val="bg1"/>
                  </a:solidFill>
                  <a:latin typeface="Roboto" panose="02000000000000000000" pitchFamily="2" charset="0"/>
                  <a:ea typeface="Roboto" panose="02000000000000000000" pitchFamily="2" charset="0"/>
                </a:rPr>
                <a:t>5</a:t>
              </a:r>
              <a:r>
                <a:rPr lang="el-GR" sz="4400" b="1" dirty="0">
                  <a:solidFill>
                    <a:schemeClr val="bg1"/>
                  </a:solidFill>
                  <a:latin typeface="Roboto" panose="02000000000000000000" pitchFamily="2" charset="0"/>
                  <a:ea typeface="Roboto" panose="02000000000000000000" pitchFamily="2" charset="0"/>
                </a:rPr>
                <a:t>. Διαχείριση Σχεδίου</a:t>
              </a:r>
              <a:r>
                <a:rPr lang="en-US" sz="4400" b="1" dirty="0">
                  <a:solidFill>
                    <a:schemeClr val="bg1"/>
                  </a:solidFill>
                  <a:latin typeface="Roboto" panose="02000000000000000000" pitchFamily="2" charset="0"/>
                  <a:ea typeface="Roboto" panose="02000000000000000000" pitchFamily="2" charset="0"/>
                </a:rPr>
                <a:t> </a:t>
              </a:r>
              <a:r>
                <a:rPr lang="el-GR" sz="4400" b="1" dirty="0">
                  <a:solidFill>
                    <a:schemeClr val="bg1"/>
                  </a:solidFill>
                  <a:latin typeface="Roboto" panose="02000000000000000000" pitchFamily="2" charset="0"/>
                  <a:ea typeface="Roboto" panose="02000000000000000000" pitchFamily="2" charset="0"/>
                </a:rPr>
                <a:t>βάσει του </a:t>
              </a:r>
              <a:r>
                <a:rPr lang="en-US" sz="4400" b="1" dirty="0">
                  <a:solidFill>
                    <a:schemeClr val="bg1"/>
                  </a:solidFill>
                  <a:latin typeface="Roboto" panose="02000000000000000000" pitchFamily="2" charset="0"/>
                  <a:ea typeface="Roboto" panose="02000000000000000000" pitchFamily="2" charset="0"/>
                </a:rPr>
                <a:t>ECHE</a:t>
              </a:r>
              <a:r>
                <a:rPr lang="el-GR" sz="4400" b="1" dirty="0">
                  <a:solidFill>
                    <a:schemeClr val="bg1"/>
                  </a:solidFill>
                  <a:latin typeface="Roboto" panose="02000000000000000000" pitchFamily="2" charset="0"/>
                  <a:ea typeface="Roboto" panose="02000000000000000000" pitchFamily="2" charset="0"/>
                </a:rPr>
                <a:t>–Εργαλεία και Χρήσιμοι Σύνδεσμοι</a:t>
              </a:r>
            </a:p>
          </p:txBody>
        </p:sp>
      </p:grpSp>
    </p:spTree>
    <p:extLst>
      <p:ext uri="{BB962C8B-B14F-4D97-AF65-F5344CB8AC3E}">
        <p14:creationId xmlns:p14="http://schemas.microsoft.com/office/powerpoint/2010/main" val="436449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0F93-4757-8629-D544-113B0E869A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DBD6EC-C49B-451F-EBE4-58401C69EB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ADE70A-6781-31CF-5E1B-DD261AB9AD62}"/>
              </a:ext>
            </a:extLst>
          </p:cNvPr>
          <p:cNvSpPr txBox="1"/>
          <p:nvPr/>
        </p:nvSpPr>
        <p:spPr>
          <a:xfrm>
            <a:off x="2966016" y="2064524"/>
            <a:ext cx="8250624" cy="1977464"/>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της Στρατηγικής Συμπερίληψης Ιδρυμάτων και του ΙΔΕΠ</a:t>
            </a:r>
          </a:p>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του </a:t>
            </a:r>
            <a:r>
              <a:rPr lang="en-US" sz="2400" b="1" dirty="0">
                <a:solidFill>
                  <a:prstClr val="black"/>
                </a:solidFill>
                <a:latin typeface="Roboto" panose="02000000000000000000" pitchFamily="2" charset="0"/>
                <a:ea typeface="Roboto" panose="02000000000000000000" pitchFamily="2" charset="0"/>
                <a:cs typeface="+mj-cs"/>
              </a:rPr>
              <a:t>ECHE</a:t>
            </a:r>
          </a:p>
          <a:p>
            <a:pPr marL="325120" indent="-312420">
              <a:spcBef>
                <a:spcPts val="100"/>
              </a:spcBef>
              <a:buFont typeface="Symbol"/>
              <a:buChar char=""/>
              <a:tabLst>
                <a:tab pos="325120" algn="l"/>
              </a:tabLst>
            </a:pPr>
            <a:r>
              <a:rPr lang="el-GR" sz="2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24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endParaRPr lang="el-GR" sz="24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109645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AFBD-1C12-27DC-BF19-680BCDEC80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0D0C23-2834-C465-347C-57FDB8C5D1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00E45BA-71AD-DD75-4797-C126FD4AAE38}"/>
              </a:ext>
            </a:extLst>
          </p:cNvPr>
          <p:cNvSpPr txBox="1">
            <a:spLocks/>
          </p:cNvSpPr>
          <p:nvPr/>
        </p:nvSpPr>
        <p:spPr>
          <a:xfrm>
            <a:off x="2676565" y="2811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στη βάση της Στρατηγικής Συμπερίληψης Ιδρυμάτων και του ΙΔΕΠ</a:t>
            </a:r>
          </a:p>
        </p:txBody>
      </p:sp>
    </p:spTree>
    <p:extLst>
      <p:ext uri="{BB962C8B-B14F-4D97-AF65-F5344CB8AC3E}">
        <p14:creationId xmlns:p14="http://schemas.microsoft.com/office/powerpoint/2010/main" val="192464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943455" y="1045367"/>
            <a:ext cx="2394104" cy="736958"/>
          </a:xfrm>
        </p:spPr>
        <p:txBody>
          <a:bodyPr>
            <a:noAutofit/>
          </a:bodyPr>
          <a:lstStyle/>
          <a:p>
            <a:r>
              <a:rPr lang="el-GR" sz="2600" b="1" dirty="0">
                <a:latin typeface="Roboto" panose="02000000000000000000" pitchFamily="2" charset="0"/>
                <a:ea typeface="Roboto" panose="02000000000000000000" pitchFamily="2" charset="0"/>
              </a:rPr>
              <a:t>Συμφωνία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Επιχορήγησης</a:t>
            </a:r>
            <a:endParaRPr lang="en-CY" sz="26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7BC57196-2135-A5EC-3BDE-BEE97A1F7528}"/>
              </a:ext>
            </a:extLst>
          </p:cNvPr>
          <p:cNvSpPr txBox="1"/>
          <p:nvPr/>
        </p:nvSpPr>
        <p:spPr>
          <a:xfrm>
            <a:off x="3761223" y="579024"/>
            <a:ext cx="7661107" cy="5327228"/>
          </a:xfrm>
          <a:prstGeom prst="rect">
            <a:avLst/>
          </a:prstGeom>
          <a:noFill/>
        </p:spPr>
        <p:txBody>
          <a:bodyPr wrap="square">
            <a:spAutoFit/>
          </a:bodyPr>
          <a:lstStyle/>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Με την υπογραφή της Συμφωνίας, οι δικαιούχοι συμφωνούν να υλοποιήσουν  τη δράση σύμφωνα με τις υποχρεώσεις, όρους και προϋποθέσεις που αυτή ορίζει.</a:t>
            </a:r>
          </a:p>
          <a:p>
            <a:pPr marL="298450" marR="440690" indent="-285750" algn="just">
              <a:lnSpc>
                <a:spcPct val="80400"/>
              </a:lnSpc>
              <a:spcBef>
                <a:spcPts val="994"/>
              </a:spcBef>
              <a:buFont typeface="Wingdings" panose="05000000000000000000" pitchFamily="2" charset="2"/>
              <a:buChar char="Ø"/>
            </a:pP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Συνέπειες</a:t>
            </a:r>
            <a:r>
              <a:rPr lang="el-GR" sz="1600" b="1" u="sng" spc="-3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μη</a:t>
            </a:r>
            <a:r>
              <a:rPr lang="el-GR" sz="1600" b="1" u="sng" spc="15"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συμμόρφωσης:</a:t>
            </a:r>
            <a:r>
              <a:rPr lang="el-GR" sz="1600" b="1" u="sng" spc="1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Στην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που</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ένας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παραβεί </a:t>
            </a:r>
            <a:r>
              <a:rPr lang="el-GR" sz="1600" spc="-345"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όποιονδήποτε</a:t>
            </a:r>
            <a:r>
              <a:rPr lang="el-GR" sz="1600" spc="-10" dirty="0">
                <a:latin typeface="Roboto" panose="02000000000000000000" pitchFamily="2" charset="0"/>
                <a:ea typeface="Roboto" panose="02000000000000000000" pitchFamily="2" charset="0"/>
                <a:cs typeface="Roboto" panose="02000000000000000000" pitchFamily="2" charset="0"/>
              </a:rPr>
              <a:t> από τους όρους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να</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μειωθεί</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βλ.</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Κεφάλαιο 5,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Άρθρο</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28). </a:t>
            </a:r>
            <a:r>
              <a:rPr lang="el-GR" sz="1600" spc="-5" dirty="0">
                <a:latin typeface="Roboto" panose="02000000000000000000" pitchFamily="2" charset="0"/>
                <a:ea typeface="Roboto" panose="02000000000000000000" pitchFamily="2" charset="0"/>
                <a:cs typeface="Roboto" panose="02000000000000000000" pitchFamily="2" charset="0"/>
              </a:rPr>
              <a:t>Παραβιάσεις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 </a:t>
            </a:r>
            <a:r>
              <a:rPr lang="el-GR" sz="1600" dirty="0">
                <a:latin typeface="Roboto" panose="02000000000000000000" pitchFamily="2" charset="0"/>
                <a:ea typeface="Roboto" panose="02000000000000000000" pitchFamily="2" charset="0"/>
                <a:cs typeface="Roboto" panose="02000000000000000000" pitchFamily="2" charset="0"/>
              </a:rPr>
              <a:t>επίσης,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10" dirty="0">
                <a:latin typeface="Roboto" panose="02000000000000000000" pitchFamily="2" charset="0"/>
                <a:ea typeface="Roboto" panose="02000000000000000000" pitchFamily="2" charset="0"/>
                <a:cs typeface="Roboto" panose="02000000000000000000" pitchFamily="2" charset="0"/>
              </a:rPr>
              <a:t>οδηγήσουν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άλλα </a:t>
            </a:r>
            <a:r>
              <a:rPr lang="el-GR" sz="1600" dirty="0">
                <a:latin typeface="Roboto" panose="02000000000000000000" pitchFamily="2" charset="0"/>
                <a:ea typeface="Roboto" panose="02000000000000000000" pitchFamily="2" charset="0"/>
                <a:cs typeface="Roboto" panose="02000000000000000000" pitchFamily="2" charset="0"/>
              </a:rPr>
              <a:t>μέτρα,</a:t>
            </a:r>
            <a:r>
              <a:rPr lang="el-GR" sz="1600" spc="-5" dirty="0">
                <a:latin typeface="Roboto" panose="02000000000000000000" pitchFamily="2" charset="0"/>
                <a:ea typeface="Roboto" panose="02000000000000000000" pitchFamily="2" charset="0"/>
                <a:cs typeface="Roboto" panose="02000000000000000000" pitchFamily="2" charset="0"/>
              </a:rPr>
              <a:t> που περιγράφονται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στο</a:t>
            </a:r>
            <a:r>
              <a:rPr lang="el-GR" sz="1600" spc="-5" dirty="0">
                <a:latin typeface="Roboto" panose="02000000000000000000" pitchFamily="2" charset="0"/>
                <a:ea typeface="Roboto" panose="02000000000000000000" pitchFamily="2" charset="0"/>
                <a:cs typeface="Roboto" panose="02000000000000000000" pitchFamily="2" charset="0"/>
              </a:rPr>
              <a:t> Κεφάλαιο</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5.</a:t>
            </a:r>
          </a:p>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Η</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Συμφ</a:t>
            </a:r>
            <a:r>
              <a:rPr lang="el-GR" sz="1600" spc="-10" dirty="0">
                <a:latin typeface="Roboto" panose="02000000000000000000" pitchFamily="2" charset="0"/>
                <a:ea typeface="Roboto" panose="02000000000000000000" pitchFamily="2" charset="0"/>
                <a:cs typeface="Roboto" panose="02000000000000000000" pitchFamily="2" charset="0"/>
              </a:rPr>
              <a:t>ω</a:t>
            </a:r>
            <a:r>
              <a:rPr lang="el-GR" sz="1600" dirty="0">
                <a:latin typeface="Roboto" panose="02000000000000000000" pitchFamily="2" charset="0"/>
                <a:ea typeface="Roboto" panose="02000000000000000000" pitchFamily="2" charset="0"/>
                <a:cs typeface="Roboto" panose="02000000000000000000" pitchFamily="2" charset="0"/>
              </a:rPr>
              <a:t>νία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Ε</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spc="-15" dirty="0">
                <a:latin typeface="Roboto" panose="02000000000000000000" pitchFamily="2" charset="0"/>
                <a:ea typeface="Roboto" panose="02000000000000000000" pitchFamily="2" charset="0"/>
                <a:cs typeface="Roboto" panose="02000000000000000000" pitchFamily="2" charset="0"/>
              </a:rPr>
              <a:t>ι</a:t>
            </a:r>
            <a:r>
              <a:rPr lang="el-GR" sz="1600" spc="-20" dirty="0">
                <a:latin typeface="Roboto" panose="02000000000000000000" pitchFamily="2" charset="0"/>
                <a:ea typeface="Roboto" panose="02000000000000000000" pitchFamily="2" charset="0"/>
                <a:cs typeface="Roboto" panose="02000000000000000000" pitchFamily="2" charset="0"/>
              </a:rPr>
              <a:t>χ</a:t>
            </a:r>
            <a:r>
              <a:rPr lang="el-GR" sz="1600" spc="-5" dirty="0">
                <a:latin typeface="Roboto" panose="02000000000000000000" pitchFamily="2" charset="0"/>
                <a:ea typeface="Roboto" panose="02000000000000000000" pitchFamily="2" charset="0"/>
                <a:cs typeface="Roboto" panose="02000000000000000000" pitchFamily="2" charset="0"/>
              </a:rPr>
              <a:t>ορ</a:t>
            </a:r>
            <a:r>
              <a:rPr lang="el-GR" sz="1600" spc="-30" dirty="0">
                <a:latin typeface="Roboto" panose="02000000000000000000" pitchFamily="2" charset="0"/>
                <a:ea typeface="Roboto" panose="02000000000000000000" pitchFamily="2" charset="0"/>
                <a:cs typeface="Roboto" panose="02000000000000000000" pitchFamily="2" charset="0"/>
              </a:rPr>
              <a:t>ή</a:t>
            </a:r>
            <a:r>
              <a:rPr lang="el-GR" sz="1600" spc="-5" dirty="0">
                <a:latin typeface="Roboto" panose="02000000000000000000" pitchFamily="2" charset="0"/>
                <a:ea typeface="Roboto" panose="02000000000000000000" pitchFamily="2" charset="0"/>
                <a:cs typeface="Roboto" panose="02000000000000000000" pitchFamily="2" charset="0"/>
              </a:rPr>
              <a:t>γ</a:t>
            </a:r>
            <a:r>
              <a:rPr lang="el-GR" sz="1600" spc="-20"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σ</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20" dirty="0">
                <a:latin typeface="Roboto" panose="02000000000000000000" pitchFamily="2" charset="0"/>
                <a:ea typeface="Roboto" panose="02000000000000000000" pitchFamily="2" charset="0"/>
                <a:cs typeface="Roboto" panose="02000000000000000000" pitchFamily="2" charset="0"/>
              </a:rPr>
              <a:t>π</a:t>
            </a:r>
            <a:r>
              <a:rPr lang="el-GR" sz="1600" spc="-5" dirty="0">
                <a:latin typeface="Roboto" panose="02000000000000000000" pitchFamily="2" charset="0"/>
                <a:ea typeface="Roboto" panose="02000000000000000000" pitchFamily="2" charset="0"/>
                <a:cs typeface="Roboto" panose="02000000000000000000" pitchFamily="2" charset="0"/>
              </a:rPr>
              <a:t>οτ</a:t>
            </a:r>
            <a:r>
              <a:rPr lang="el-GR" sz="1600" dirty="0">
                <a:latin typeface="Roboto" panose="02000000000000000000" pitchFamily="2" charset="0"/>
                <a:ea typeface="Roboto" panose="02000000000000000000" pitchFamily="2" charset="0"/>
                <a:cs typeface="Roboto" panose="02000000000000000000" pitchFamily="2" charset="0"/>
              </a:rPr>
              <a:t>ελ</a:t>
            </a:r>
            <a:r>
              <a:rPr lang="el-GR" sz="1600" spc="-10" dirty="0">
                <a:latin typeface="Roboto" panose="02000000000000000000" pitchFamily="2" charset="0"/>
                <a:ea typeface="Roboto" panose="02000000000000000000" pitchFamily="2" charset="0"/>
                <a:cs typeface="Roboto" panose="02000000000000000000" pitchFamily="2" charset="0"/>
              </a:rPr>
              <a:t>ε</a:t>
            </a:r>
            <a:r>
              <a:rPr lang="el-GR" sz="1600" spc="-25" dirty="0">
                <a:latin typeface="Roboto" panose="02000000000000000000" pitchFamily="2" charset="0"/>
                <a:ea typeface="Roboto" panose="02000000000000000000" pitchFamily="2" charset="0"/>
                <a:cs typeface="Roboto" panose="02000000000000000000" pitchFamily="2" charset="0"/>
              </a:rPr>
              <a:t>ί</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αι</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ό</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ο</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ροοίμι</a:t>
            </a:r>
            <a:r>
              <a:rPr lang="el-GR" sz="1600" spc="-40" dirty="0">
                <a:latin typeface="Roboto" panose="02000000000000000000" pitchFamily="2" charset="0"/>
                <a:ea typeface="Roboto" panose="02000000000000000000" pitchFamily="2" charset="0"/>
                <a:cs typeface="Roboto" panose="02000000000000000000" pitchFamily="2" charset="0"/>
              </a:rPr>
              <a:t>ο, τους </a:t>
            </a:r>
            <a:r>
              <a:rPr lang="el-GR" sz="1600" spc="-5" dirty="0">
                <a:latin typeface="Roboto" panose="02000000000000000000" pitchFamily="2" charset="0"/>
                <a:ea typeface="Roboto" panose="02000000000000000000" pitchFamily="2" charset="0"/>
                <a:cs typeface="Roboto" panose="02000000000000000000" pitchFamily="2" charset="0"/>
              </a:rPr>
              <a:t>Όρου</a:t>
            </a:r>
            <a:r>
              <a:rPr lang="el-GR" sz="1600" dirty="0">
                <a:latin typeface="Roboto" panose="02000000000000000000" pitchFamily="2" charset="0"/>
                <a:ea typeface="Roboto" panose="02000000000000000000" pitchFamily="2" charset="0"/>
                <a:cs typeface="Roboto" panose="02000000000000000000" pitchFamily="2" charset="0"/>
              </a:rPr>
              <a:t>ς </a:t>
            </a:r>
            <a:r>
              <a:rPr lang="el-GR" sz="1600" spc="-55" dirty="0">
                <a:latin typeface="Roboto" panose="02000000000000000000" pitchFamily="2" charset="0"/>
                <a:ea typeface="Roboto" panose="02000000000000000000" pitchFamily="2" charset="0"/>
                <a:cs typeface="Roboto" panose="02000000000000000000" pitchFamily="2" charset="0"/>
              </a:rPr>
              <a:t>κ</a:t>
            </a:r>
            <a:r>
              <a:rPr lang="el-GR" sz="1600" dirty="0">
                <a:latin typeface="Roboto" panose="02000000000000000000" pitchFamily="2" charset="0"/>
                <a:ea typeface="Roboto" panose="02000000000000000000" pitchFamily="2" charset="0"/>
                <a:cs typeface="Roboto" panose="02000000000000000000" pitchFamily="2" charset="0"/>
              </a:rPr>
              <a:t>αι </a:t>
            </a:r>
            <a:r>
              <a:rPr lang="el-GR" sz="1600" spc="-5" dirty="0">
                <a:latin typeface="Roboto" panose="02000000000000000000" pitchFamily="2" charset="0"/>
                <a:ea typeface="Roboto" panose="02000000000000000000" pitchFamily="2" charset="0"/>
                <a:cs typeface="Roboto" panose="02000000000000000000" pitchFamily="2" charset="0"/>
              </a:rPr>
              <a:t>Προϋποθέσεις</a:t>
            </a:r>
            <a:r>
              <a:rPr lang="en-US" sz="1600" spc="-2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a:t>
            </a:r>
            <a:r>
              <a:rPr lang="el-GR" sz="1600" dirty="0">
                <a:latin typeface="Roboto" panose="02000000000000000000" pitchFamily="2" charset="0"/>
                <a:ea typeface="Roboto" panose="02000000000000000000" pitchFamily="2" charset="0"/>
                <a:cs typeface="Roboto" panose="02000000000000000000" pitchFamily="2" charset="0"/>
              </a:rPr>
              <a:t>συμπεριλαμβανομένου και του </a:t>
            </a:r>
            <a:r>
              <a:rPr lang="el-GR" sz="1600" dirty="0" err="1">
                <a:latin typeface="Roboto" panose="02000000000000000000" pitchFamily="2" charset="0"/>
                <a:ea typeface="Roboto" panose="02000000000000000000" pitchFamily="2" charset="0"/>
                <a:cs typeface="Roboto" panose="02000000000000000000" pitchFamily="2" charset="0"/>
              </a:rPr>
              <a:t>Data</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dirty="0" err="1">
                <a:latin typeface="Roboto" panose="02000000000000000000" pitchFamily="2" charset="0"/>
                <a:ea typeface="Roboto" panose="02000000000000000000" pitchFamily="2" charset="0"/>
                <a:cs typeface="Roboto" panose="02000000000000000000" pitchFamily="2" charset="0"/>
              </a:rPr>
              <a:t>Sheet</a:t>
            </a:r>
            <a:r>
              <a:rPr lang="el-GR" sz="1600" dirty="0">
                <a:latin typeface="Roboto" panose="02000000000000000000" pitchFamily="2" charset="0"/>
                <a:ea typeface="Roboto" panose="02000000000000000000" pitchFamily="2" charset="0"/>
                <a:cs typeface="Roboto" panose="02000000000000000000" pitchFamily="2" charset="0"/>
              </a:rPr>
              <a:t>) και τα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Παραρτήματα:</a:t>
            </a:r>
          </a:p>
          <a:p>
            <a:pPr marL="698500" marR="213995" lvl="1" indent="-228600">
              <a:lnSpc>
                <a:spcPct val="80000"/>
              </a:lnSpc>
              <a:spcBef>
                <a:spcPts val="509"/>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1 </a:t>
            </a:r>
            <a:r>
              <a:rPr lang="en-US" sz="1600" dirty="0">
                <a:latin typeface="Roboto" panose="02000000000000000000" pitchFamily="2" charset="0"/>
                <a:ea typeface="Roboto" panose="02000000000000000000" pitchFamily="2" charset="0"/>
                <a:cs typeface="Roboto" panose="02000000000000000000" pitchFamily="2" charset="0"/>
              </a:rPr>
              <a:t>Description of the action and Estimated budget for the action </a:t>
            </a:r>
            <a:r>
              <a:rPr lang="en-US" sz="1600" spc="-5" dirty="0">
                <a:latin typeface="Roboto" panose="02000000000000000000" pitchFamily="2" charset="0"/>
                <a:ea typeface="Roboto" panose="02000000000000000000" pitchFamily="2" charset="0"/>
                <a:cs typeface="Roboto" panose="02000000000000000000" pitchFamily="2" charset="0"/>
              </a:rPr>
              <a:t>(</a:t>
            </a:r>
            <a:r>
              <a:rPr lang="en-US" sz="1600" b="1" i="1" spc="-5" dirty="0" err="1">
                <a:solidFill>
                  <a:srgbClr val="44536A"/>
                </a:solidFill>
                <a:latin typeface="Roboto" panose="02000000000000000000" pitchFamily="2" charset="0"/>
                <a:ea typeface="Roboto" panose="02000000000000000000" pitchFamily="2" charset="0"/>
                <a:cs typeface="Roboto" panose="02000000000000000000" pitchFamily="2" charset="0"/>
              </a:rPr>
              <a:t>Δι</a:t>
            </a:r>
            <a:r>
              <a:rPr lang="en-US" sz="1600" b="1" i="1" spc="-5" dirty="0">
                <a:solidFill>
                  <a:srgbClr val="44536A"/>
                </a:solidFill>
                <a:latin typeface="Roboto" panose="02000000000000000000" pitchFamily="2" charset="0"/>
                <a:ea typeface="Roboto" panose="02000000000000000000" pitchFamily="2" charset="0"/>
                <a:cs typeface="Roboto" panose="02000000000000000000" pitchFamily="2" charset="0"/>
              </a:rPr>
              <a:t>αφοροποιημένο Παράρτημα για κάθε Σχέδιο)</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5080" lvl="1" indent="-228600">
              <a:lnSpc>
                <a:spcPts val="1630"/>
              </a:lnSpc>
              <a:spcBef>
                <a:spcPts val="1000"/>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2 </a:t>
            </a:r>
            <a:r>
              <a:rPr lang="en-GB" sz="1600" dirty="0">
                <a:latin typeface="Roboto" panose="02000000000000000000" pitchFamily="2" charset="0"/>
                <a:ea typeface="Roboto" panose="02000000000000000000" pitchFamily="2" charset="0"/>
                <a:cs typeface="Roboto" panose="02000000000000000000" pitchFamily="2" charset="0"/>
                <a:hlinkClick r:id="rId4"/>
              </a:rPr>
              <a:t>Additional Information related to the eligibility of costs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3</a:t>
            </a:r>
            <a:r>
              <a:rPr lang="en-US" sz="1600" b="1" spc="10" dirty="0">
                <a:latin typeface="Roboto" panose="02000000000000000000" pitchFamily="2" charset="0"/>
                <a:ea typeface="Roboto" panose="02000000000000000000" pitchFamily="2" charset="0"/>
                <a:cs typeface="Roboto" panose="02000000000000000000" pitchFamily="2" charset="0"/>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Applicable</a:t>
            </a:r>
            <a:r>
              <a:rPr lang="en-US" sz="1600" u="heavy" spc="-2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Rates</a:t>
            </a:r>
            <a:endPar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20"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5 </a:t>
            </a:r>
            <a:r>
              <a:rPr lang="en-US" sz="1600" spc="-5" dirty="0">
                <a:latin typeface="Roboto" panose="02000000000000000000" pitchFamily="2" charset="0"/>
                <a:ea typeface="Roboto" panose="02000000000000000000" pitchFamily="2" charset="0"/>
                <a:cs typeface="Roboto" panose="02000000000000000000" pitchFamily="2" charset="0"/>
                <a:hlinkClick r:id="rId6"/>
              </a:rPr>
              <a:t>Specific</a:t>
            </a:r>
            <a:r>
              <a:rPr lang="en-US" sz="1600" spc="-25" dirty="0">
                <a:latin typeface="Roboto" panose="02000000000000000000" pitchFamily="2" charset="0"/>
                <a:ea typeface="Roboto" panose="02000000000000000000" pitchFamily="2" charset="0"/>
                <a:cs typeface="Roboto" panose="02000000000000000000" pitchFamily="2" charset="0"/>
                <a:hlinkClick r:id="rId6"/>
              </a:rPr>
              <a:t> </a:t>
            </a:r>
            <a:r>
              <a:rPr lang="en-US" sz="1600" dirty="0">
                <a:latin typeface="Roboto" panose="02000000000000000000" pitchFamily="2" charset="0"/>
                <a:ea typeface="Roboto" panose="02000000000000000000" pitchFamily="2" charset="0"/>
                <a:cs typeface="Roboto" panose="02000000000000000000" pitchFamily="2" charset="0"/>
                <a:hlinkClick r:id="rId6"/>
              </a:rPr>
              <a:t>Rules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6 </a:t>
            </a:r>
            <a:r>
              <a:rPr lang="en-US" sz="1600" dirty="0">
                <a:latin typeface="Roboto" panose="02000000000000000000" pitchFamily="2" charset="0"/>
                <a:ea typeface="Roboto" panose="02000000000000000000" pitchFamily="2" charset="0"/>
                <a:cs typeface="Roboto" panose="02000000000000000000" pitchFamily="2" charset="0"/>
                <a:hlinkClick r:id="rId7"/>
              </a:rPr>
              <a:t>Templates of agreements to be used between beneficiaries and participants</a:t>
            </a:r>
            <a:r>
              <a:rPr lang="en-US" sz="1600" dirty="0">
                <a:latin typeface="Roboto" panose="02000000000000000000" pitchFamily="2" charset="0"/>
                <a:ea typeface="Roboto" panose="02000000000000000000" pitchFamily="2" charset="0"/>
                <a:cs typeface="Roboto" panose="02000000000000000000" pitchFamily="2" charset="0"/>
              </a:rPr>
              <a:t> </a:t>
            </a: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7</a:t>
            </a:r>
            <a:r>
              <a:rPr lang="en-US" sz="1600" dirty="0">
                <a:latin typeface="Roboto" panose="02000000000000000000" pitchFamily="2" charset="0"/>
                <a:ea typeface="Roboto" panose="02000000000000000000" pitchFamily="2" charset="0"/>
                <a:cs typeface="Roboto" panose="02000000000000000000" pitchFamily="2" charset="0"/>
              </a:rPr>
              <a:t> Beneficiary’s bank account details</a:t>
            </a:r>
          </a:p>
          <a:p>
            <a:pPr marL="698500" marR="349250" lvl="1" indent="-228600">
              <a:lnSpc>
                <a:spcPct val="80000"/>
              </a:lnSpc>
              <a:spcBef>
                <a:spcPts val="994"/>
              </a:spcBef>
              <a:buFont typeface="Arial MT"/>
              <a:buChar char="•"/>
              <a:tabLst>
                <a:tab pos="240665" algn="l"/>
                <a:tab pos="241300" algn="l"/>
              </a:tabLst>
            </a:pPr>
            <a:r>
              <a:rPr lang="el-GR" sz="1600" dirty="0" err="1">
                <a:hlinkClick r:id="rId8"/>
              </a:rPr>
              <a:t>Addendum</a:t>
            </a:r>
            <a:r>
              <a:rPr lang="el-GR" sz="1600" dirty="0">
                <a:hlinkClick r:id="rId8"/>
              </a:rPr>
              <a:t> </a:t>
            </a:r>
            <a:r>
              <a:rPr lang="el-GR" sz="1600" dirty="0" err="1">
                <a:hlinkClick r:id="rId8"/>
              </a:rPr>
              <a:t>to</a:t>
            </a:r>
            <a:r>
              <a:rPr lang="el-GR" sz="1600" dirty="0">
                <a:hlinkClick r:id="rId8"/>
              </a:rPr>
              <a:t> the </a:t>
            </a:r>
            <a:r>
              <a:rPr lang="el-GR" sz="1600" dirty="0" err="1">
                <a:hlinkClick r:id="rId8"/>
              </a:rPr>
              <a:t>Grant</a:t>
            </a:r>
            <a:r>
              <a:rPr lang="el-GR" sz="1600" dirty="0">
                <a:hlinkClick r:id="rId8"/>
              </a:rPr>
              <a:t> Agreement for KA1 </a:t>
            </a:r>
            <a:r>
              <a:rPr lang="el-GR" sz="1600" dirty="0" err="1">
                <a:hlinkClick r:id="rId8"/>
              </a:rPr>
              <a:t>project</a:t>
            </a:r>
            <a:r>
              <a:rPr lang="el-GR" sz="1600" dirty="0">
                <a:hlinkClick r:id="rId8"/>
              </a:rPr>
              <a:t> (KA131)</a:t>
            </a:r>
            <a:r>
              <a:rPr lang="el-GR" sz="1600" dirty="0"/>
              <a:t> (Προσάρτημα στη Συμφωνία Επιχορήγησης – Εισερχόμενες Κινητικότητες από Ουκρανία)</a:t>
            </a:r>
            <a:endParaRPr lang="en-US" sz="1600"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document with text and images">
            <a:extLst>
              <a:ext uri="{FF2B5EF4-FFF2-40B4-BE49-F238E27FC236}">
                <a16:creationId xmlns:a16="http://schemas.microsoft.com/office/drawing/2014/main" id="{F6F2E872-D4F2-9881-3EE3-8D24BF45D0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696" y="2014202"/>
            <a:ext cx="3368527" cy="3357897"/>
          </a:xfrm>
          <a:prstGeom prst="rect">
            <a:avLst/>
          </a:prstGeom>
        </p:spPr>
      </p:pic>
    </p:spTree>
    <p:extLst>
      <p:ext uri="{BB962C8B-B14F-4D97-AF65-F5344CB8AC3E}">
        <p14:creationId xmlns:p14="http://schemas.microsoft.com/office/powerpoint/2010/main" val="3235737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996E-92FD-B520-68CE-46877BE7FD9B}"/>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D6E11F82-E6F5-DDAE-91A9-40472F7E0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0E780D10-CEAD-B7FF-C4E1-E487E92DCB53}"/>
              </a:ext>
            </a:extLst>
          </p:cNvPr>
          <p:cNvSpPr/>
          <p:nvPr/>
        </p:nvSpPr>
        <p:spPr>
          <a:xfrm>
            <a:off x="5346700" y="1333500"/>
            <a:ext cx="5626100" cy="411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Τα ΙΤΕ αναμένεται να έχουν αναρτημένη στην ιστοσελίδα τους, σε ευδιάκριτο σημείο, τη Στρατηγική τους αναφορικά με τη συμπερίληψη</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κοινοποιείται και στην Υπηρεσία Φοιτητικής Μέριμνας και να είναι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προσβάσιμη</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σε υφιστάμενους υποψήφιους εξερχόμενους φοιτητές</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περιλαμβάνει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ΠΟΣΟΤΙΚΟΥΣ ΚΑΙ ΠΟΙΟΤΙΚΟΥΣ ΔΕΙΚΤΕΣ – Διαφανή Κριτήρια – Ξεκάθαρες Διαδικασίες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Ξεκάθαρη αναφορά στις διαφορετικές κατηγορίες φραγμών και στις διάφορες κατηγορίες εξόδων που υποστηρίζουν τη συμπερίληψη συμμετεχόντων </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αναφέρεται με ξεκάθαρο τρόπο στη δυνατότητα ατόμων με λιγότερες ευκαιρίες για υλοποίηση μεικτών κινητικοτήτων μικρής διάρκειας </a:t>
            </a:r>
          </a:p>
        </p:txBody>
      </p:sp>
      <p:sp>
        <p:nvSpPr>
          <p:cNvPr id="9" name="Rectangle: Rounded Corners 8">
            <a:extLst>
              <a:ext uri="{FF2B5EF4-FFF2-40B4-BE49-F238E27FC236}">
                <a16:creationId xmlns:a16="http://schemas.microsoft.com/office/drawing/2014/main" id="{826382B0-F9E7-EB07-C460-E0011B2152FA}"/>
              </a:ext>
            </a:extLst>
          </p:cNvPr>
          <p:cNvSpPr/>
          <p:nvPr/>
        </p:nvSpPr>
        <p:spPr>
          <a:xfrm>
            <a:off x="869950" y="1333500"/>
            <a:ext cx="4197350" cy="41148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Η Στρατηγική Συμπερίληψης Ιδρυμάτων στηρίζεται σε μεγάλο βαθμό στην </a:t>
            </a:r>
            <a:r>
              <a:rPr lang="el-GR" sz="1600" dirty="0">
                <a:latin typeface="Roboto" panose="02000000000000000000" pitchFamily="2" charset="0"/>
                <a:ea typeface="Roboto" panose="02000000000000000000" pitchFamily="2" charset="0"/>
                <a:cs typeface="Roboto" panose="02000000000000000000" pitchFamily="2" charset="0"/>
                <a:hlinkClick r:id="rId4"/>
              </a:rPr>
              <a:t>Στρατηγική του ΙΔΕΠ Διά Βίου Μάθησης για την ένταξη και την πολυμορφία στο πλαίσιο του </a:t>
            </a:r>
            <a:r>
              <a:rPr lang="el-GR" sz="1600" dirty="0" err="1">
                <a:latin typeface="Roboto" panose="02000000000000000000" pitchFamily="2" charset="0"/>
                <a:ea typeface="Roboto" panose="02000000000000000000" pitchFamily="2" charset="0"/>
                <a:cs typeface="Roboto" panose="02000000000000000000" pitchFamily="2" charset="0"/>
                <a:hlinkClick r:id="rId4"/>
              </a:rPr>
              <a:t>Erasmus</a:t>
            </a:r>
            <a:r>
              <a:rPr lang="el-GR" sz="1600" dirty="0">
                <a:latin typeface="Roboto" panose="02000000000000000000" pitchFamily="2" charset="0"/>
                <a:ea typeface="Roboto" panose="02000000000000000000" pitchFamily="2" charset="0"/>
                <a:cs typeface="Roboto" panose="02000000000000000000" pitchFamily="2" charset="0"/>
                <a:hlinkClick r:id="rId4"/>
              </a:rPr>
              <a:t>+ </a:t>
            </a:r>
            <a:endParaRPr lang="el-GR" sz="1600" dirty="0">
              <a:latin typeface="Roboto" panose="02000000000000000000" pitchFamily="2" charset="0"/>
              <a:ea typeface="Roboto" panose="02000000000000000000" pitchFamily="2" charset="0"/>
              <a:cs typeface="Roboto" panose="02000000000000000000" pitchFamily="2" charset="0"/>
            </a:endParaRPr>
          </a:p>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περιλαμβάνει – μεταξύ άλλων - τον ορισμό των συμμετεχόντων με λιγότερες ευκαιρίες και παραδείγματα τεκμηρίων, ανά κατηγορία φραγμού, που δύναται ο δικαιούχος οργανισμός να ζητήσει)</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3569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7667-3D76-EEF8-9B20-F0A03C0FB2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21D54E-A687-8D01-D917-A9BABACC0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F85F90D-9F61-542B-6AEC-CA48AFCAAE3A}"/>
              </a:ext>
            </a:extLst>
          </p:cNvPr>
          <p:cNvSpPr txBox="1">
            <a:spLocks/>
          </p:cNvSpPr>
          <p:nvPr/>
        </p:nvSpPr>
        <p:spPr>
          <a:xfrm>
            <a:off x="2703697" y="2272677"/>
            <a:ext cx="6564994"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βάσει του </a:t>
            </a:r>
            <a:r>
              <a:rPr lang="en-US" sz="4400" b="1" dirty="0">
                <a:solidFill>
                  <a:prstClr val="black"/>
                </a:solidFill>
                <a:latin typeface="Roboto" panose="02000000000000000000" pitchFamily="2" charset="0"/>
                <a:ea typeface="Roboto" panose="02000000000000000000" pitchFamily="2" charset="0"/>
              </a:rPr>
              <a:t>ECHE</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62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3071-ED9A-6AEB-49DB-E6992D91BCC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C929994F-0193-B644-6C20-EA280E40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528E85-2AA5-392F-4808-7E00E76C4668}"/>
              </a:ext>
            </a:extLst>
          </p:cNvPr>
          <p:cNvSpPr>
            <a:spLocks noGrp="1"/>
          </p:cNvSpPr>
          <p:nvPr>
            <p:ph type="title"/>
          </p:nvPr>
        </p:nvSpPr>
        <p:spPr>
          <a:xfrm>
            <a:off x="906878" y="1063355"/>
            <a:ext cx="5690772" cy="736958"/>
          </a:xfrm>
        </p:spPr>
        <p:txBody>
          <a:bodyPr>
            <a:noAutofit/>
          </a:bodyPr>
          <a:lstStyle/>
          <a:p>
            <a:r>
              <a:rPr lang="el-GR" sz="2600" b="1" dirty="0">
                <a:latin typeface="Roboto" panose="02000000000000000000" pitchFamily="2" charset="0"/>
                <a:ea typeface="Roboto" panose="02000000000000000000" pitchFamily="2" charset="0"/>
              </a:rPr>
              <a:t>Πιστοποιημένα Ιδρύματα (</a:t>
            </a:r>
            <a:r>
              <a:rPr lang="en-US" sz="2600" b="1" dirty="0">
                <a:latin typeface="Roboto" panose="02000000000000000000" pitchFamily="2" charset="0"/>
                <a:ea typeface="Roboto" panose="02000000000000000000" pitchFamily="2" charset="0"/>
              </a:rPr>
              <a:t>ECHE)</a:t>
            </a:r>
          </a:p>
        </p:txBody>
      </p:sp>
      <p:pic>
        <p:nvPicPr>
          <p:cNvPr id="8" name="Picture 2" descr="ECHE - European Cultural Heritage Enterprise">
            <a:extLst>
              <a:ext uri="{FF2B5EF4-FFF2-40B4-BE49-F238E27FC236}">
                <a16:creationId xmlns:a16="http://schemas.microsoft.com/office/drawing/2014/main" id="{19AC2D19-6CC3-5460-0067-D8EB15D81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644" y="2362200"/>
            <a:ext cx="4738685" cy="2384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FD2B68-E4C5-EF4E-D088-74CA688A3D2C}"/>
              </a:ext>
            </a:extLst>
          </p:cNvPr>
          <p:cNvSpPr txBox="1"/>
          <p:nvPr/>
        </p:nvSpPr>
        <p:spPr>
          <a:xfrm>
            <a:off x="666750" y="2761218"/>
            <a:ext cx="5727700" cy="954107"/>
          </a:xfrm>
          <a:prstGeom prst="rect">
            <a:avLst/>
          </a:prstGeom>
          <a:noFill/>
        </p:spPr>
        <p:txBody>
          <a:bodyPr wrap="square">
            <a:spAutoFit/>
          </a:bodyPr>
          <a:lstStyle/>
          <a:p>
            <a:pPr marL="12700" algn="ctr">
              <a:lnSpc>
                <a:spcPct val="100000"/>
              </a:lnSpc>
              <a:spcBef>
                <a:spcPts val="820"/>
              </a:spcBef>
            </a:pPr>
            <a:r>
              <a:rPr lang="el-GR" sz="2800" b="1" spc="-10" dirty="0">
                <a:latin typeface="Roboto" panose="02000000000000000000" pitchFamily="2" charset="0"/>
                <a:ea typeface="Roboto" panose="02000000000000000000" pitchFamily="2" charset="0"/>
                <a:cs typeface="Roboto" panose="02000000000000000000" pitchFamily="2" charset="0"/>
              </a:rPr>
              <a:t>Σύνολο</a:t>
            </a:r>
            <a:r>
              <a:rPr lang="en-GB" sz="2800" b="1" spc="-10" dirty="0">
                <a:latin typeface="Roboto" panose="02000000000000000000" pitchFamily="2" charset="0"/>
                <a:ea typeface="Roboto" panose="02000000000000000000" pitchFamily="2" charset="0"/>
                <a:cs typeface="Roboto" panose="02000000000000000000" pitchFamily="2" charset="0"/>
              </a:rPr>
              <a:t>:</a:t>
            </a:r>
            <a:r>
              <a:rPr lang="el-GR" sz="2800" b="1" spc="-5" dirty="0">
                <a:latin typeface="Roboto" panose="02000000000000000000" pitchFamily="2" charset="0"/>
                <a:ea typeface="Roboto" panose="02000000000000000000" pitchFamily="2" charset="0"/>
                <a:cs typeface="Roboto" panose="02000000000000000000" pitchFamily="2" charset="0"/>
              </a:rPr>
              <a:t> 39 Κυπριακά Πιστοποιημένα</a:t>
            </a:r>
            <a:r>
              <a:rPr lang="el-GR" sz="2800" b="1" spc="25" dirty="0">
                <a:latin typeface="Roboto" panose="02000000000000000000" pitchFamily="2" charset="0"/>
                <a:ea typeface="Roboto" panose="02000000000000000000" pitchFamily="2" charset="0"/>
                <a:cs typeface="Roboto" panose="02000000000000000000" pitchFamily="2" charset="0"/>
              </a:rPr>
              <a:t> </a:t>
            </a:r>
            <a:r>
              <a:rPr lang="el-GR" sz="2800" b="1" spc="-10" dirty="0">
                <a:latin typeface="Roboto" panose="02000000000000000000" pitchFamily="2" charset="0"/>
                <a:ea typeface="Roboto" panose="02000000000000000000" pitchFamily="2" charset="0"/>
                <a:cs typeface="Roboto" panose="02000000000000000000" pitchFamily="2" charset="0"/>
              </a:rPr>
              <a:t>Ιδρύματα</a:t>
            </a:r>
            <a:endParaRPr lang="el-GR"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30842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D037-2062-CD43-ED01-88416C172FBD}"/>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7E9EB2A-C632-1095-B31D-5A3D67833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91CCBF9-C9FF-DCE0-0BF2-86610BA484CE}"/>
              </a:ext>
            </a:extLst>
          </p:cNvPr>
          <p:cNvSpPr>
            <a:spLocks noGrp="1"/>
          </p:cNvSpPr>
          <p:nvPr>
            <p:ph type="title"/>
          </p:nvPr>
        </p:nvSpPr>
        <p:spPr>
          <a:xfrm>
            <a:off x="906878" y="1399111"/>
            <a:ext cx="3407947" cy="736958"/>
          </a:xfrm>
        </p:spPr>
        <p:txBody>
          <a:bodyPr>
            <a:noAutofit/>
          </a:bodyPr>
          <a:lstStyle/>
          <a:p>
            <a:r>
              <a:rPr lang="el-GR" sz="2600" b="1" dirty="0">
                <a:latin typeface="Roboto" panose="02000000000000000000" pitchFamily="2" charset="0"/>
                <a:ea typeface="Roboto" panose="02000000000000000000" pitchFamily="2" charset="0"/>
              </a:rPr>
              <a:t>Βασικές Δεσμεύσεις Ιδρυμάτων που προκύπτουν από την υπογραφή του ECHE</a:t>
            </a:r>
          </a:p>
        </p:txBody>
      </p:sp>
      <p:sp>
        <p:nvSpPr>
          <p:cNvPr id="2" name="TextBox 1">
            <a:extLst>
              <a:ext uri="{FF2B5EF4-FFF2-40B4-BE49-F238E27FC236}">
                <a16:creationId xmlns:a16="http://schemas.microsoft.com/office/drawing/2014/main" id="{0F60CA18-82FE-188F-3848-30760CF51DB2}"/>
              </a:ext>
            </a:extLst>
          </p:cNvPr>
          <p:cNvSpPr txBox="1"/>
          <p:nvPr/>
        </p:nvSpPr>
        <p:spPr>
          <a:xfrm>
            <a:off x="4537748" y="830096"/>
            <a:ext cx="6296739" cy="6124754"/>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Με την υπογραφή του ECHE, κάθε ΙΤΕ δεσμεύεται να</a:t>
            </a:r>
            <a:r>
              <a:rPr lang="el-GR" sz="1400" spc="-1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Συμμορφώνεται πλήρως </a:t>
            </a:r>
            <a:r>
              <a:rPr lang="el-GR" sz="1400" dirty="0">
                <a:latin typeface="Roboto" panose="02000000000000000000" pitchFamily="2" charset="0"/>
                <a:ea typeface="Roboto" panose="02000000000000000000" pitchFamily="2" charset="0"/>
                <a:cs typeface="Roboto" panose="02000000000000000000" pitchFamily="2" charset="0"/>
              </a:rPr>
              <a:t>προς τις αρχές της μη-διάκρισης, της διαφάνειας και της συμπερίληψης, όπως περιγράφονται στον Οδηγό του Προγράμματος </a:t>
            </a:r>
            <a:r>
              <a:rPr lang="en-GB" sz="1400" dirty="0">
                <a:latin typeface="Roboto" panose="02000000000000000000" pitchFamily="2" charset="0"/>
                <a:ea typeface="Roboto" panose="02000000000000000000" pitchFamily="2" charset="0"/>
                <a:cs typeface="Roboto" panose="02000000000000000000" pitchFamily="2" charset="0"/>
              </a:rPr>
              <a:t>Erasmus+.</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Διασφαλίζει πλήρη αυτόματη αναγνώριση των πιστωτικών μονάδων </a:t>
            </a:r>
            <a:r>
              <a:rPr lang="el-GR" sz="1400" dirty="0">
                <a:latin typeface="Roboto" panose="02000000000000000000" pitchFamily="2" charset="0"/>
                <a:ea typeface="Roboto" panose="02000000000000000000" pitchFamily="2" charset="0"/>
                <a:cs typeface="Roboto" panose="02000000000000000000" pitchFamily="2" charset="0"/>
              </a:rPr>
              <a:t>που αποκτούνται από τους φοιτητές κατά τις σπουδές/κατάρτιση στο εξωτερικό, συμπεριλαμβανομένων αυτών που προκύπτουν από το διαδικτυακό κομμάτι της κινητικότητας</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Διασφαλίζει την </a:t>
            </a:r>
            <a:r>
              <a:rPr lang="el-GR" sz="1400" b="1" dirty="0">
                <a:latin typeface="Roboto" panose="02000000000000000000" pitchFamily="2" charset="0"/>
                <a:ea typeface="Roboto" panose="02000000000000000000" pitchFamily="2" charset="0"/>
                <a:cs typeface="Roboto" panose="02000000000000000000" pitchFamily="2" charset="0"/>
              </a:rPr>
              <a:t>αναγνώριση της κινητικότητας του προσωπικού</a:t>
            </a:r>
            <a:endParaRPr lang="en-US" sz="1400" b="1" dirty="0">
              <a:latin typeface="Roboto" panose="02000000000000000000" pitchFamily="2" charset="0"/>
              <a:ea typeface="Roboto" panose="02000000000000000000" pitchFamily="2" charset="0"/>
              <a:cs typeface="Roboto" panose="02000000000000000000" pitchFamily="2" charset="0"/>
            </a:endParaRPr>
          </a:p>
          <a:p>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Σ</a:t>
            </a:r>
            <a:r>
              <a:rPr lang="el-GR" sz="1400" dirty="0">
                <a:latin typeface="Roboto" panose="02000000000000000000" pitchFamily="2" charset="0"/>
                <a:ea typeface="Roboto" panose="02000000000000000000" pitchFamily="2" charset="0"/>
                <a:cs typeface="Roboto" panose="02000000000000000000" pitchFamily="2" charset="0"/>
              </a:rPr>
              <a:t>τα πλαίσια της αξιολόγησης  της επαγγελματικής ανάπτυξης, με τη μορφή προαγωγής ή μείωσης των ωρών  διδασκαλίας. </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Μεριμνά για την </a:t>
            </a:r>
            <a:r>
              <a:rPr lang="el-GR" sz="1400" b="1" dirty="0">
                <a:latin typeface="Roboto" panose="02000000000000000000" pitchFamily="2" charset="0"/>
                <a:ea typeface="Roboto" panose="02000000000000000000" pitchFamily="2" charset="0"/>
                <a:cs typeface="Roboto" panose="02000000000000000000" pitchFamily="2" charset="0"/>
              </a:rPr>
              <a:t>ποιότητα των κινητικοτήτων</a:t>
            </a:r>
            <a:r>
              <a:rPr lang="el-GR" sz="1400" dirty="0">
                <a:latin typeface="Roboto" panose="02000000000000000000" pitchFamily="2" charset="0"/>
                <a:ea typeface="Roboto" panose="02000000000000000000" pitchFamily="2" charset="0"/>
                <a:cs typeface="Roboto" panose="02000000000000000000" pitchFamily="2" charset="0"/>
              </a:rPr>
              <a:t>, κατά τον σχεδιασμό και την υλοποίηση του σχεδίου (π.χ. γλωσσική, πολιτισμική και άλλη προετοιμασία συμμετεχόντων)</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Εφαρμόζει τις </a:t>
            </a:r>
            <a:r>
              <a:rPr lang="el-GR" sz="1400" b="1" dirty="0">
                <a:latin typeface="Roboto" panose="02000000000000000000" pitchFamily="2" charset="0"/>
                <a:ea typeface="Roboto" panose="02000000000000000000" pitchFamily="2" charset="0"/>
                <a:cs typeface="Roboto" panose="02000000000000000000" pitchFamily="2" charset="0"/>
              </a:rPr>
              <a:t>οριζόντιες προτεραιότητες του </a:t>
            </a:r>
            <a:r>
              <a:rPr lang="en-GB" sz="1400" b="1" dirty="0">
                <a:latin typeface="Roboto" panose="02000000000000000000" pitchFamily="2" charset="0"/>
                <a:ea typeface="Roboto" panose="02000000000000000000" pitchFamily="2" charset="0"/>
                <a:cs typeface="Roboto" panose="02000000000000000000" pitchFamily="2" charset="0"/>
              </a:rPr>
              <a:t>Erasmus+ </a:t>
            </a:r>
          </a:p>
          <a:p>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*Έμφαση πρέπει να δίνεται στη ψηφιακή διαχείριση των κινητικοτήτων του, στη βάση των τεχνικών προτύπων του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Initiative </a:t>
            </a:r>
            <a:r>
              <a:rPr lang="en-GB" sz="1400"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b="1"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without Paper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Mobile App)</a:t>
            </a:r>
            <a:endParaRPr lang="el-GR"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3368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7E51-7719-1CCF-A30A-24234DF1F193}"/>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7454C21E-BE7F-3895-4E3A-D85F8353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AB9703-0067-DD7F-F28B-49C1E2BDFE6A}"/>
              </a:ext>
            </a:extLst>
          </p:cNvPr>
          <p:cNvSpPr>
            <a:spLocks noGrp="1"/>
          </p:cNvSpPr>
          <p:nvPr>
            <p:ph type="title"/>
          </p:nvPr>
        </p:nvSpPr>
        <p:spPr>
          <a:xfrm>
            <a:off x="942598" y="1213373"/>
            <a:ext cx="4072316" cy="736958"/>
          </a:xfrm>
        </p:spPr>
        <p:txBody>
          <a:bodyPr>
            <a:noAutofit/>
          </a:bodyPr>
          <a:lstStyle/>
          <a:p>
            <a:r>
              <a:rPr lang="el-GR" sz="2600" b="1" dirty="0">
                <a:latin typeface="Roboto" panose="02000000000000000000" pitchFamily="2" charset="0"/>
                <a:ea typeface="Roboto" panose="02000000000000000000" pitchFamily="2" charset="0"/>
              </a:rPr>
              <a:t>Αναγνώριση Μαθησιακών Αποτελεσμάτων </a:t>
            </a:r>
          </a:p>
        </p:txBody>
      </p:sp>
      <p:sp>
        <p:nvSpPr>
          <p:cNvPr id="2" name="TextBox 1">
            <a:extLst>
              <a:ext uri="{FF2B5EF4-FFF2-40B4-BE49-F238E27FC236}">
                <a16:creationId xmlns:a16="http://schemas.microsoft.com/office/drawing/2014/main" id="{0E38A6AD-3625-054A-3D22-11DB3458B86A}"/>
              </a:ext>
            </a:extLst>
          </p:cNvPr>
          <p:cNvSpPr txBox="1"/>
          <p:nvPr/>
        </p:nvSpPr>
        <p:spPr>
          <a:xfrm>
            <a:off x="4030453" y="957761"/>
            <a:ext cx="7218949" cy="5478423"/>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Αναγνώριση μαθησιακών αποτελεσμάτων φοιτητών που αποκτούνται κατά τις σπουδές/κατάρτιση στο εξωτερικό</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US" sz="1400" b="1"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Για ένα πλήρες ακαδημαϊκό έτος, ο φοιτητής αναμένεται να αποκτήσει συνολικά 60 </a:t>
            </a:r>
            <a:r>
              <a:rPr lang="en-GB" sz="1400" b="1" dirty="0">
                <a:latin typeface="Roboto" panose="02000000000000000000" pitchFamily="2" charset="0"/>
                <a:ea typeface="Roboto" panose="02000000000000000000" pitchFamily="2" charset="0"/>
                <a:cs typeface="Roboto" panose="02000000000000000000" pitchFamily="2" charset="0"/>
              </a:rPr>
              <a:t>ECTS </a:t>
            </a:r>
            <a:r>
              <a:rPr lang="el-GR" sz="1400" b="1" dirty="0">
                <a:latin typeface="Roboto" panose="02000000000000000000" pitchFamily="2" charset="0"/>
                <a:ea typeface="Roboto" panose="02000000000000000000" pitchFamily="2" charset="0"/>
                <a:cs typeface="Roboto" panose="02000000000000000000" pitchFamily="2" charset="0"/>
              </a:rPr>
              <a:t>ή και περισσότερες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Η απόκτηση μικρότερου αριθμού μονάδων ενδέχεται να οδηγήσει σε παράταση της συνολικής περιόδου σπουδών του φοιτητή ή σε επιπλέον φόρτο εργασίας κατά τη συνέχεια των σπουδών του στο ίδρυμα όπου είναι εγγεγραμμένος</a:t>
            </a:r>
            <a:r>
              <a:rPr lang="en-US"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ακόλουθες ενέργειες είναι </a:t>
            </a:r>
            <a:r>
              <a:rPr lang="el-GR" sz="1400" b="1" dirty="0">
                <a:latin typeface="Roboto" panose="02000000000000000000" pitchFamily="2" charset="0"/>
                <a:ea typeface="Roboto" panose="02000000000000000000" pitchFamily="2" charset="0"/>
                <a:cs typeface="Roboto" panose="02000000000000000000" pitchFamily="2" charset="0"/>
              </a:rPr>
              <a:t>απαραίτητες για την προετοιμασία και την καταχώρηση κινητικοτήτων </a:t>
            </a:r>
            <a:r>
              <a:rPr lang="el-GR" sz="1400" dirty="0">
                <a:latin typeface="Roboto" panose="02000000000000000000" pitchFamily="2" charset="0"/>
                <a:ea typeface="Roboto" panose="02000000000000000000" pitchFamily="2" charset="0"/>
                <a:cs typeface="Roboto" panose="02000000000000000000" pitchFamily="2" charset="0"/>
              </a:rPr>
              <a:t>(στα συστήματα του ΙΤΕ), </a:t>
            </a:r>
            <a:r>
              <a:rPr lang="el-GR" sz="1400" b="1" dirty="0">
                <a:latin typeface="Roboto" panose="02000000000000000000" pitchFamily="2" charset="0"/>
                <a:ea typeface="Roboto" panose="02000000000000000000" pitchFamily="2" charset="0"/>
                <a:cs typeface="Roboto" panose="02000000000000000000" pitchFamily="2" charset="0"/>
              </a:rPr>
              <a:t>με τη χρήση των </a:t>
            </a:r>
            <a:r>
              <a:rPr lang="en-GB" sz="1400" b="1" dirty="0">
                <a:latin typeface="Roboto" panose="02000000000000000000" pitchFamily="2" charset="0"/>
                <a:ea typeface="Roboto" panose="02000000000000000000" pitchFamily="2" charset="0"/>
                <a:cs typeface="Roboto" panose="02000000000000000000" pitchFamily="2" charset="0"/>
              </a:rPr>
              <a:t>ECTS</a:t>
            </a:r>
            <a:r>
              <a:rPr lang="el-GR" sz="1400" b="1" dirty="0">
                <a:latin typeface="Roboto" panose="02000000000000000000" pitchFamily="2" charset="0"/>
                <a:ea typeface="Roboto" panose="02000000000000000000" pitchFamily="2" charset="0"/>
                <a:cs typeface="Roboto" panose="02000000000000000000" pitchFamily="2" charset="0"/>
              </a:rPr>
              <a:t>:</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Δημοσιοποίηση στην ιστοσελίδα κάθε ΙΤΕ ενός </a:t>
            </a: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επικαιροποιημένου</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και αναλυτικού καταλόγου προγραμμάτων σπουδών </a:t>
            </a:r>
            <a:r>
              <a:rPr lang="el-GR" sz="14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(με τις αντίστοιχες πιστωτικές μονάδες για κάθε πρόγραμμα σπουδών)</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Υπογραφή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learning agreement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τόσο στις περιπτώσεις κινητικότητας για σπουδές όσο και στις περιπτώσεις κινητικότητας για πρακτική άσκηση</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ατομικού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Diploma Supplement </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ή </a:t>
            </a:r>
            <a:r>
              <a:rPr lang="en-GB"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Europass</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Certificate Supplement</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όσους πραγματοποιούν πρακτική άσκηση, μετά την αποφοίτησή τους)</a:t>
            </a:r>
          </a:p>
          <a:p>
            <a:pPr marL="742950" lvl="1" indent="-285750">
              <a:buFont typeface="Wingdings" panose="05000000000000000000" pitchFamily="2" charset="2"/>
              <a:buChar char="v"/>
            </a:pP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Υϊοθέτηση</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ενός πολύ συγκεκριμένου πλαισίου αναγνώρισης και δημοσιοποίησή το</a:t>
            </a:r>
            <a:r>
              <a:rPr lang="el-GR"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ιστοσελίδα του Ιδρύματος </a:t>
            </a:r>
          </a:p>
          <a:p>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2227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F726-0915-EE79-2D84-99BDDD48AF8E}"/>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788C6D1-7EA9-C82A-223B-9D8C4EBA4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3280268-1C5C-8FA2-4229-9743FBFDFF3B}"/>
              </a:ext>
            </a:extLst>
          </p:cNvPr>
          <p:cNvSpPr>
            <a:spLocks noGrp="1"/>
          </p:cNvSpPr>
          <p:nvPr>
            <p:ph type="title"/>
          </p:nvPr>
        </p:nvSpPr>
        <p:spPr>
          <a:xfrm>
            <a:off x="942598" y="1792018"/>
            <a:ext cx="3329366" cy="736958"/>
          </a:xfrm>
        </p:spPr>
        <p:txBody>
          <a:bodyPr>
            <a:noAutofit/>
          </a:bodyPr>
          <a:lstStyle/>
          <a:p>
            <a:r>
              <a:rPr lang="el-GR" sz="2600" b="1" dirty="0">
                <a:latin typeface="Roboto" panose="02000000000000000000" pitchFamily="2" charset="0"/>
                <a:ea typeface="Roboto" panose="02000000000000000000" pitchFamily="2" charset="0"/>
              </a:rPr>
              <a:t>Πληροφόρηση που αναμένεται να υπάρχει στην ιστοσελίδα του ΙΤΕ σχετικά με το Erasmus</a:t>
            </a:r>
          </a:p>
        </p:txBody>
      </p:sp>
      <p:sp>
        <p:nvSpPr>
          <p:cNvPr id="2" name="TextBox 1">
            <a:extLst>
              <a:ext uri="{FF2B5EF4-FFF2-40B4-BE49-F238E27FC236}">
                <a16:creationId xmlns:a16="http://schemas.microsoft.com/office/drawing/2014/main" id="{9B9F9002-4843-03EF-4047-14C28B362BA0}"/>
              </a:ext>
            </a:extLst>
          </p:cNvPr>
          <p:cNvSpPr txBox="1"/>
          <p:nvPr/>
        </p:nvSpPr>
        <p:spPr>
          <a:xfrm>
            <a:off x="4271964" y="1105418"/>
            <a:ext cx="7115774" cy="4616648"/>
          </a:xfrm>
          <a:prstGeom prst="rect">
            <a:avLst/>
          </a:prstGeom>
          <a:noFill/>
        </p:spPr>
        <p:txBody>
          <a:bodyPr wrap="square" rtlCol="0">
            <a:spAutoFit/>
          </a:bodyPr>
          <a:lstStyle/>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Παρουσίαση της ομάδας διαχείρισης </a:t>
            </a:r>
            <a:r>
              <a:rPr lang="el-GR" sz="1400" dirty="0" err="1">
                <a:latin typeface="Roboto" panose="02000000000000000000" pitchFamily="2" charset="0"/>
                <a:ea typeface="Roboto" panose="02000000000000000000" pitchFamily="2" charset="0"/>
                <a:cs typeface="Roboto" panose="02000000000000000000" pitchFamily="2" charset="0"/>
              </a:rPr>
              <a:t>Erasmu</a:t>
            </a:r>
            <a:r>
              <a:rPr lang="en-GB" sz="1400" dirty="0">
                <a:latin typeface="Roboto" panose="02000000000000000000" pitchFamily="2" charset="0"/>
                <a:ea typeface="Roboto" panose="02000000000000000000" pitchFamily="2" charset="0"/>
                <a:cs typeface="Roboto" panose="02000000000000000000" pitchFamily="2" charset="0"/>
              </a:rPr>
              <a:t>s </a:t>
            </a:r>
            <a:r>
              <a:rPr lang="el-GR" sz="1400" dirty="0">
                <a:latin typeface="Roboto" panose="02000000000000000000" pitchFamily="2" charset="0"/>
                <a:ea typeface="Roboto" panose="02000000000000000000" pitchFamily="2" charset="0"/>
                <a:cs typeface="Roboto" panose="02000000000000000000" pitchFamily="2" charset="0"/>
              </a:rPr>
              <a:t>και περιγραφή της δομής της, συμπεριλαμβανομένων των επικεφαλής και των μελών της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διαδικασιών για την επιλογή φοιτητών, καθηγητών και προσωπικού που θα συμμετάσχουν στο πρόγραμμα Erasmus</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Παροχή πληροφοριών σχετικά με τις υποστηρικτικές υπηρεσίες που προσφέρονται στους συμμετέχοντες (ειδικά στους συμμετέχοντες με λιγότερες ευκαιρίες)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επιλέξιμων δραστηριοτήτων, στα πλαίσια του Προγράμματος</a:t>
            </a: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Επεξήγηση του τρόπου χρηματοδότησης των κινητικοτήτων και πίνακες με τα ποσά-τις ισχύουσες τιμές ανά Πρόσκληση (συμπεριλαμβανομένων των επιτρεπόμενων </a:t>
            </a:r>
            <a:r>
              <a:rPr lang="en-GB" sz="1400" dirty="0">
                <a:latin typeface="Roboto" panose="02000000000000000000" pitchFamily="2" charset="0"/>
                <a:ea typeface="Roboto" panose="02000000000000000000" pitchFamily="2" charset="0"/>
                <a:cs typeface="Roboto" panose="02000000000000000000" pitchFamily="2" charset="0"/>
              </a:rPr>
              <a:t>top-ups)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sz="1400" dirty="0">
                <a:latin typeface="Roboto" panose="02000000000000000000" pitchFamily="2" charset="0"/>
                <a:ea typeface="Roboto" panose="02000000000000000000" pitchFamily="2" charset="0"/>
                <a:cs typeface="Roboto" panose="02000000000000000000" pitchFamily="2" charset="0"/>
              </a:rPr>
              <a:t>Templates </a:t>
            </a:r>
            <a:r>
              <a:rPr lang="el-GR" sz="1400" dirty="0">
                <a:latin typeface="Roboto" panose="02000000000000000000" pitchFamily="2" charset="0"/>
                <a:ea typeface="Roboto" panose="02000000000000000000" pitchFamily="2" charset="0"/>
                <a:cs typeface="Roboto" panose="02000000000000000000" pitchFamily="2" charset="0"/>
              </a:rPr>
              <a:t>απαιτούμενων εντύπων ανά είδος κινητικότητας</a:t>
            </a:r>
          </a:p>
          <a:p>
            <a:pPr marL="285750" indent="-285750">
              <a:buFont typeface="Wingdings" panose="05000000000000000000" pitchFamily="2" charset="2"/>
              <a:buChar char="ü"/>
            </a:pPr>
            <a:r>
              <a:rPr lang="el-GR" sz="1400" spc="-5" dirty="0">
                <a:latin typeface="Roboto" panose="02000000000000000000" pitchFamily="2" charset="0"/>
                <a:ea typeface="Roboto" panose="02000000000000000000" pitchFamily="2" charset="0"/>
                <a:cs typeface="Roboto" panose="02000000000000000000" pitchFamily="2" charset="0"/>
              </a:rPr>
              <a:t>Ενημέρωση</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για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τις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συνεργασίες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και</a:t>
            </a:r>
            <a:r>
              <a:rPr lang="el-GR" sz="1400" spc="-10" dirty="0">
                <a:latin typeface="Roboto" panose="02000000000000000000" pitchFamily="2" charset="0"/>
                <a:ea typeface="Roboto" panose="02000000000000000000" pitchFamily="2" charset="0"/>
                <a:cs typeface="Roboto" panose="02000000000000000000" pitchFamily="2" charset="0"/>
              </a:rPr>
              <a:t> τα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δίκτυα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που</a:t>
            </a:r>
            <a:r>
              <a:rPr lang="el-GR" sz="1400" spc="-3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Γραφείο</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Erasmus/IRO</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έχει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αναπτύξει </a:t>
            </a:r>
            <a:r>
              <a:rPr lang="el-GR" sz="1400" dirty="0">
                <a:latin typeface="Roboto" panose="02000000000000000000" pitchFamily="2" charset="0"/>
                <a:ea typeface="Roboto" panose="02000000000000000000" pitchFamily="2" charset="0"/>
                <a:cs typeface="Roboto" panose="02000000000000000000" pitchFamily="2" charset="0"/>
              </a:rPr>
              <a:t> με</a:t>
            </a:r>
            <a:r>
              <a:rPr lang="el-GR" sz="1400" spc="-5" dirty="0">
                <a:latin typeface="Roboto" panose="02000000000000000000" pitchFamily="2" charset="0"/>
                <a:ea typeface="Roboto" panose="02000000000000000000" pitchFamily="2" charset="0"/>
                <a:cs typeface="Roboto" panose="02000000000000000000" pitchFamily="2" charset="0"/>
              </a:rPr>
              <a:t> άλλα</a:t>
            </a:r>
            <a:r>
              <a:rPr lang="el-GR" sz="1400" spc="-10" dirty="0">
                <a:latin typeface="Roboto" panose="02000000000000000000" pitchFamily="2" charset="0"/>
                <a:ea typeface="Roboto" panose="02000000000000000000" pitchFamily="2" charset="0"/>
                <a:cs typeface="Roboto" panose="02000000000000000000" pitchFamily="2" charset="0"/>
              </a:rPr>
              <a:t> εκπαιδευτικά</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ιδρύματα</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Κοινοποίηση των </a:t>
            </a:r>
            <a:r>
              <a:rPr lang="el-GR" sz="1400" spc="-10" dirty="0" err="1">
                <a:latin typeface="Roboto" panose="02000000000000000000" pitchFamily="2" charset="0"/>
                <a:ea typeface="Roboto" panose="02000000000000000000" pitchFamily="2" charset="0"/>
                <a:cs typeface="Roboto" panose="02000000000000000000" pitchFamily="2" charset="0"/>
              </a:rPr>
              <a:t>success</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stories</a:t>
            </a:r>
            <a:r>
              <a:rPr lang="el-GR" sz="1400" spc="-10" dirty="0">
                <a:latin typeface="Roboto" panose="02000000000000000000" pitchFamily="2" charset="0"/>
                <a:ea typeface="Roboto" panose="02000000000000000000" pitchFamily="2" charset="0"/>
                <a:cs typeface="Roboto" panose="02000000000000000000" pitchFamily="2" charset="0"/>
              </a:rPr>
              <a:t> αλλά και ανατροφοδότηση αναφορικά με τις προκλήσεις  που αντιμετωπίζονται κατά την υλοποίηση κινητικοτήτων</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Στοιχεία επικοινωνίας και ώρες γραφείου </a:t>
            </a:r>
            <a:r>
              <a:rPr lang="en-GB" sz="1400" spc="-10" dirty="0">
                <a:latin typeface="Roboto" panose="02000000000000000000" pitchFamily="2" charset="0"/>
                <a:ea typeface="Roboto" panose="02000000000000000000" pitchFamily="2" charset="0"/>
                <a:cs typeface="Roboto" panose="02000000000000000000" pitchFamily="2" charset="0"/>
              </a:rPr>
              <a:t>Erasmus</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Ενημέρωση για το </a:t>
            </a:r>
            <a:r>
              <a:rPr lang="en-GB" sz="1400" spc="-10" dirty="0">
                <a:latin typeface="Roboto" panose="02000000000000000000" pitchFamily="2" charset="0"/>
                <a:ea typeface="Roboto" panose="02000000000000000000" pitchFamily="2" charset="0"/>
                <a:cs typeface="Roboto" panose="02000000000000000000" pitchFamily="2" charset="0"/>
              </a:rPr>
              <a:t>Erasmus Student Card </a:t>
            </a:r>
            <a:r>
              <a:rPr lang="el-GR" sz="1400" spc="-10" dirty="0">
                <a:latin typeface="Roboto" panose="02000000000000000000" pitchFamily="2" charset="0"/>
                <a:ea typeface="Roboto" panose="02000000000000000000" pitchFamily="2" charset="0"/>
                <a:cs typeface="Roboto" panose="02000000000000000000" pitchFamily="2" charset="0"/>
              </a:rPr>
              <a:t>και το </a:t>
            </a:r>
            <a:r>
              <a:rPr lang="en-GB" sz="1400" spc="-10" dirty="0">
                <a:latin typeface="Roboto" panose="02000000000000000000" pitchFamily="2" charset="0"/>
                <a:ea typeface="Roboto" panose="02000000000000000000" pitchFamily="2" charset="0"/>
                <a:cs typeface="Roboto" panose="02000000000000000000" pitchFamily="2" charset="0"/>
              </a:rPr>
              <a:t>Erasmus+ Mobile App</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err="1">
                <a:latin typeface="Roboto" panose="02000000000000000000" pitchFamily="2" charset="0"/>
                <a:ea typeface="Roboto" panose="02000000000000000000" pitchFamily="2" charset="0"/>
                <a:cs typeface="Roboto" panose="02000000000000000000" pitchFamily="2" charset="0"/>
              </a:rPr>
              <a:t>Επικαιροποιημένη</a:t>
            </a:r>
            <a:r>
              <a:rPr lang="el-GR" sz="1400" spc="-10" dirty="0">
                <a:latin typeface="Roboto" panose="02000000000000000000" pitchFamily="2" charset="0"/>
                <a:ea typeface="Roboto" panose="02000000000000000000" pitchFamily="2" charset="0"/>
                <a:cs typeface="Roboto" panose="02000000000000000000" pitchFamily="2" charset="0"/>
              </a:rPr>
              <a:t> πληροφόρηση σχετικά με τη χρήση</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τον τρόπο λειτουργίας και</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τη μεταφορά των </a:t>
            </a:r>
            <a:r>
              <a:rPr lang="en-GB" sz="1400" spc="-10" dirty="0">
                <a:latin typeface="Roboto" panose="02000000000000000000" pitchFamily="2" charset="0"/>
                <a:ea typeface="Roboto" panose="02000000000000000000" pitchFamily="2" charset="0"/>
                <a:cs typeface="Roboto" panose="02000000000000000000" pitchFamily="2" charset="0"/>
              </a:rPr>
              <a:t>ECTS </a:t>
            </a:r>
            <a:r>
              <a:rPr lang="el-GR" sz="1400" spc="-10" dirty="0">
                <a:latin typeface="Roboto" panose="02000000000000000000" pitchFamily="2" charset="0"/>
                <a:ea typeface="Roboto" panose="02000000000000000000" pitchFamily="2" charset="0"/>
                <a:cs typeface="Roboto" panose="02000000000000000000" pitchFamily="2" charset="0"/>
              </a:rPr>
              <a:t>(διαδικασίες αναγνώρισης)</a:t>
            </a:r>
          </a:p>
          <a:p>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25440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681B-FC07-5CD6-F46F-4C76466E8271}"/>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D836162-9D8B-83C3-8EF8-1A6D86718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811ECD1-D56C-A995-49A9-8B5211863827}"/>
              </a:ext>
            </a:extLst>
          </p:cNvPr>
          <p:cNvSpPr>
            <a:spLocks noGrp="1"/>
          </p:cNvSpPr>
          <p:nvPr>
            <p:ph type="title"/>
          </p:nvPr>
        </p:nvSpPr>
        <p:spPr>
          <a:xfrm>
            <a:off x="1046479" y="1160285"/>
            <a:ext cx="3157916" cy="736958"/>
          </a:xfrm>
        </p:spPr>
        <p:txBody>
          <a:bodyPr>
            <a:noAutofit/>
          </a:bodyPr>
          <a:lstStyle/>
          <a:p>
            <a:pPr algn="ctr"/>
            <a:r>
              <a:rPr lang="el-GR" sz="2600" b="1" dirty="0">
                <a:latin typeface="Roboto" panose="02000000000000000000" pitchFamily="2" charset="0"/>
                <a:ea typeface="Roboto" panose="02000000000000000000" pitchFamily="2" charset="0"/>
              </a:rPr>
              <a:t>Κατά τη Διάρκεια της Κινητικότητας</a:t>
            </a:r>
          </a:p>
        </p:txBody>
      </p:sp>
      <p:sp>
        <p:nvSpPr>
          <p:cNvPr id="2" name="Title 1">
            <a:extLst>
              <a:ext uri="{FF2B5EF4-FFF2-40B4-BE49-F238E27FC236}">
                <a16:creationId xmlns:a16="http://schemas.microsoft.com/office/drawing/2014/main" id="{93AAA3BF-B619-E9F0-2671-33567F491645}"/>
              </a:ext>
            </a:extLst>
          </p:cNvPr>
          <p:cNvSpPr txBox="1">
            <a:spLocks/>
          </p:cNvSpPr>
          <p:nvPr/>
        </p:nvSpPr>
        <p:spPr>
          <a:xfrm>
            <a:off x="6208624" y="584723"/>
            <a:ext cx="3742620"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600" b="1" dirty="0">
                <a:latin typeface="Roboto" panose="02000000000000000000" pitchFamily="2" charset="0"/>
                <a:ea typeface="Roboto" panose="02000000000000000000" pitchFamily="2" charset="0"/>
              </a:rPr>
              <a:t>Με τη λήξη της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Κινητικότητάς</a:t>
            </a:r>
          </a:p>
        </p:txBody>
      </p:sp>
      <p:sp>
        <p:nvSpPr>
          <p:cNvPr id="6" name="Rectangle: Rounded Corners 5">
            <a:extLst>
              <a:ext uri="{FF2B5EF4-FFF2-40B4-BE49-F238E27FC236}">
                <a16:creationId xmlns:a16="http://schemas.microsoft.com/office/drawing/2014/main" id="{9FE23B15-74B8-272D-8050-5B4AF9B401B1}"/>
              </a:ext>
            </a:extLst>
          </p:cNvPr>
          <p:cNvSpPr/>
          <p:nvPr/>
        </p:nvSpPr>
        <p:spPr>
          <a:xfrm>
            <a:off x="554831" y="2072572"/>
            <a:ext cx="4377372" cy="23050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Υποστήριξη των συμμετεχόντων</a:t>
            </a:r>
          </a:p>
          <a:p>
            <a:pPr marL="285750" indent="-285750">
              <a:buFont typeface="Wingdings" panose="05000000000000000000" pitchFamily="2" charset="2"/>
              <a:buChar char="ü"/>
            </a:pP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Αλλαγές/τροποποιήσεις στα έντυπα Συμφωνίας (όπου είναι απαραίτητο)</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Καταβολή των δόσεων, σύμφωνα  με το Υπογεγραμμένο Έντυπο της Συμφωνίας Χρηματοδότησης</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Διάχυση των εμπειριών σε ΜΚΔ</a:t>
            </a:r>
          </a:p>
        </p:txBody>
      </p:sp>
      <p:sp>
        <p:nvSpPr>
          <p:cNvPr id="8" name="Rectangle: Rounded Corners 7">
            <a:extLst>
              <a:ext uri="{FF2B5EF4-FFF2-40B4-BE49-F238E27FC236}">
                <a16:creationId xmlns:a16="http://schemas.microsoft.com/office/drawing/2014/main" id="{1D4962A0-9724-51CD-F755-85C7B857F753}"/>
              </a:ext>
            </a:extLst>
          </p:cNvPr>
          <p:cNvSpPr/>
          <p:nvPr/>
        </p:nvSpPr>
        <p:spPr>
          <a:xfrm>
            <a:off x="5138739" y="1457325"/>
            <a:ext cx="6084092" cy="42862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spcBef>
                <a:spcPts val="48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Υποβολή στο Γραφείο Erasmus όλων των απαραίτητων εντύπων</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marR="207645" indent="-285750">
              <a:lnSpc>
                <a:spcPct val="70000"/>
              </a:lnSpc>
              <a:spcBef>
                <a:spcPts val="100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Αυτόματη Αναγνώριση (χωρίς περαιτέρω διαδικασίες από τη πλευρά  του συμμετέχοντα)της Περιόδου Κινητικότητας:</a:t>
            </a:r>
          </a:p>
          <a:p>
            <a:pPr marL="742950" marR="475615" lvl="1" indent="-285750">
              <a:lnSpc>
                <a:spcPct val="70000"/>
              </a:lnSpc>
              <a:spcBef>
                <a:spcPts val="99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Transcript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Records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(Σπουδές), Έκδοση του παραρτήματος  Διπλώματος</a:t>
            </a:r>
          </a:p>
          <a:p>
            <a:pPr marL="742950" marR="673735" lvl="1" indent="-285750">
              <a:lnSpc>
                <a:spcPct val="70000"/>
              </a:lnSpc>
              <a:spcBef>
                <a:spcPts val="1010"/>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Traineeship</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After</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the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Κινητικότητες που  αφορούν τοποθέτηση</a:t>
            </a:r>
          </a:p>
          <a:p>
            <a:pPr marL="742950" lvl="1" indent="-285750">
              <a:spcBef>
                <a:spcPts val="38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Attendance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κινητικότητα Προσωπικού</a:t>
            </a:r>
          </a:p>
          <a:p>
            <a:pPr marL="742950" lvl="1" indent="-285750">
              <a:spcBef>
                <a:spcPts val="385"/>
              </a:spcBef>
              <a:buFont typeface="Wingdings" panose="05000000000000000000" pitchFamily="2" charset="2"/>
              <a:buChar char="v"/>
              <a:tabLst>
                <a:tab pos="12890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Έκδοση του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Europass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Supplement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Νέους Απόφοιτους</a:t>
            </a:r>
          </a:p>
          <a:p>
            <a:pPr marL="285750" indent="-285750">
              <a:lnSpc>
                <a:spcPct val="100000"/>
              </a:lnSpc>
              <a:spcBef>
                <a:spcPts val="39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Μέριμνα για την υποβολή της Έκθεσης Συμμετέχοντα</a:t>
            </a:r>
          </a:p>
          <a:p>
            <a:pPr marL="285750" indent="-285750">
              <a:lnSpc>
                <a:spcPct val="100000"/>
              </a:lnSpc>
              <a:spcBef>
                <a:spcPts val="38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Επαλήθευση των εντύπων και πληρωμή της τελικής δόσης</a:t>
            </a:r>
          </a:p>
          <a:p>
            <a:pPr>
              <a:lnSpc>
                <a:spcPts val="1735"/>
              </a:lnSpc>
              <a:spcBef>
                <a:spcPts val="385"/>
              </a:spcBef>
              <a:tabLst>
                <a:tab pos="241935" algn="l"/>
              </a:tabLst>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ts val="1735"/>
              </a:lnSpc>
              <a:spcBef>
                <a:spcPts val="385"/>
              </a:spcBef>
              <a:tabLst>
                <a:tab pos="241935" algn="l"/>
              </a:tabLst>
            </a:pP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Σε κάθε ΙΤΕ πρέπει να υπάρχουν οι υποδομές για δομημένη</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συλλογή και προβολή των θετικών και αρνητικών εμπειριών των εξερχόμενων συμμετεχόντων</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283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6F54-6849-7A2B-7E26-D21AAC3C3E0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94E250F1-9ED4-95C8-EFF7-18A1AC26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AA44CD1-E8B8-34FD-CE96-073B09D2E8FF}"/>
              </a:ext>
            </a:extLst>
          </p:cNvPr>
          <p:cNvSpPr>
            <a:spLocks noGrp="1"/>
          </p:cNvSpPr>
          <p:nvPr>
            <p:ph type="title"/>
          </p:nvPr>
        </p:nvSpPr>
        <p:spPr>
          <a:xfrm>
            <a:off x="1014036" y="1156224"/>
            <a:ext cx="2900739" cy="736958"/>
          </a:xfrm>
        </p:spPr>
        <p:txBody>
          <a:bodyPr>
            <a:noAutofit/>
          </a:bodyPr>
          <a:lstStyle/>
          <a:p>
            <a:r>
              <a:rPr lang="en-US" sz="2600" b="1" dirty="0">
                <a:latin typeface="Roboto" panose="02000000000000000000" pitchFamily="2" charset="0"/>
                <a:ea typeface="Roboto" panose="02000000000000000000" pitchFamily="2" charset="0"/>
              </a:rPr>
              <a:t>A</a:t>
            </a:r>
            <a:r>
              <a:rPr lang="el-GR" sz="2600" b="1" dirty="0" err="1">
                <a:latin typeface="Roboto" panose="02000000000000000000" pitchFamily="2" charset="0"/>
                <a:ea typeface="Roboto" panose="02000000000000000000" pitchFamily="2" charset="0"/>
              </a:rPr>
              <a:t>ναστολή</a:t>
            </a:r>
            <a:r>
              <a:rPr lang="el-GR" sz="2600" b="1" dirty="0">
                <a:latin typeface="Roboto" panose="02000000000000000000" pitchFamily="2" charset="0"/>
                <a:ea typeface="Roboto" panose="02000000000000000000" pitchFamily="2" charset="0"/>
              </a:rPr>
              <a: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Απόσυρση Χάρτη</a:t>
            </a:r>
          </a:p>
        </p:txBody>
      </p:sp>
      <p:sp>
        <p:nvSpPr>
          <p:cNvPr id="2" name="TextBox 1">
            <a:extLst>
              <a:ext uri="{FF2B5EF4-FFF2-40B4-BE49-F238E27FC236}">
                <a16:creationId xmlns:a16="http://schemas.microsoft.com/office/drawing/2014/main" id="{66A0145D-59FC-CACD-C166-3EB1FE0984C7}"/>
              </a:ext>
            </a:extLst>
          </p:cNvPr>
          <p:cNvSpPr txBox="1"/>
          <p:nvPr/>
        </p:nvSpPr>
        <p:spPr>
          <a:xfrm>
            <a:off x="4430051" y="1630167"/>
            <a:ext cx="5950742" cy="4226798"/>
          </a:xfrm>
          <a:prstGeom prst="rect">
            <a:avLst/>
          </a:prstGeom>
          <a:noFill/>
        </p:spPr>
        <p:txBody>
          <a:bodyPr wrap="square" rtlCol="0">
            <a:spAutoFit/>
          </a:bodyPr>
          <a:lstStyle/>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Ευρωπαϊκή Επιτροπή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παρακολουθούν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ορθή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εφαρμογή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ρητρών</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του </a:t>
            </a:r>
            <a:r>
              <a:rPr lang="el-GR" sz="1600" spc="-39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Χάρτη</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Erasmus </a:t>
            </a:r>
            <a:r>
              <a:rPr lang="el-GR" sz="1600" spc="-25" dirty="0">
                <a:solidFill>
                  <a:srgbClr val="000000"/>
                </a:solidFill>
                <a:latin typeface="Roboto" panose="02000000000000000000" pitchFamily="2" charset="0"/>
                <a:ea typeface="Roboto" panose="02000000000000000000" pitchFamily="2" charset="0"/>
                <a:cs typeface="Roboto" panose="02000000000000000000" pitchFamily="2" charset="0"/>
              </a:rPr>
              <a:t>και</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τη συμμόρφωση προς τις δεσμεύσεις που προκύπτουν από</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υπογραφή</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Διμερών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Συμφωνιών.</a:t>
            </a: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Σε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η</a:t>
            </a:r>
            <a:r>
              <a:rPr lang="el-GR" sz="1600" spc="-15" dirty="0">
                <a:latin typeface="Roboto" panose="02000000000000000000" pitchFamily="2" charset="0"/>
                <a:ea typeface="Roboto" panose="02000000000000000000" pitchFamily="2" charset="0"/>
                <a:cs typeface="Roboto" panose="02000000000000000000" pitchFamily="2" charset="0"/>
              </a:rPr>
              <a:t> παρακολούθηση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αποκαλύψει </a:t>
            </a:r>
            <a:r>
              <a:rPr lang="el-GR" sz="1600" spc="-10" dirty="0">
                <a:latin typeface="Roboto" panose="02000000000000000000" pitchFamily="2" charset="0"/>
                <a:ea typeface="Roboto" panose="02000000000000000000" pitchFamily="2" charset="0"/>
                <a:cs typeface="Roboto" panose="02000000000000000000" pitchFamily="2" charset="0"/>
              </a:rPr>
              <a:t>αδυναμίες,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πρέπει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θεσπίσει</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εφαρμόσει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σχέδιο</a:t>
            </a:r>
            <a:r>
              <a:rPr lang="el-GR" sz="1600" spc="-5" dirty="0">
                <a:latin typeface="Roboto" panose="02000000000000000000" pitchFamily="2" charset="0"/>
                <a:ea typeface="Roboto" panose="02000000000000000000" pitchFamily="2" charset="0"/>
                <a:cs typeface="Roboto" panose="02000000000000000000" pitchFamily="2" charset="0"/>
              </a:rPr>
              <a:t> δράσης εντός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χρονικού</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πλαισίου</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a:t>
            </a:r>
            <a:r>
              <a:rPr lang="el-GR" sz="1600" spc="-15" dirty="0">
                <a:latin typeface="Roboto" panose="02000000000000000000" pitchFamily="2" charset="0"/>
                <a:ea typeface="Roboto" panose="02000000000000000000" pitchFamily="2" charset="0"/>
                <a:cs typeface="Roboto" panose="02000000000000000000" pitchFamily="2" charset="0"/>
              </a:rPr>
              <a:t>καθορίζεται</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Υπηρεσία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endParaRPr lang="en-US" sz="1600" spc="-10" dirty="0">
              <a:latin typeface="Roboto" panose="02000000000000000000" pitchFamily="2" charset="0"/>
              <a:ea typeface="Roboto" panose="02000000000000000000" pitchFamily="2" charset="0"/>
              <a:cs typeface="Roboto" panose="02000000000000000000" pitchFamily="2" charset="0"/>
            </a:endParaRPr>
          </a:p>
          <a:p>
            <a:pPr algn="just"/>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2050"/>
              </a:lnSpc>
              <a:spcBef>
                <a:spcPts val="755"/>
              </a:spcBef>
              <a:buFont typeface="Wingdings" panose="05000000000000000000" pitchFamily="2" charset="2"/>
              <a:buChar char="q"/>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Στην απουσία </a:t>
            </a:r>
            <a:r>
              <a:rPr lang="el-GR" sz="1600" spc="-15" dirty="0">
                <a:latin typeface="Roboto" panose="02000000000000000000" pitchFamily="2" charset="0"/>
                <a:ea typeface="Roboto" panose="02000000000000000000" pitchFamily="2" charset="0"/>
                <a:cs typeface="Roboto" panose="02000000000000000000" pitchFamily="2" charset="0"/>
              </a:rPr>
              <a:t>επαρκών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έγκαιρων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διορθωτικών</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ενεργειών</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δικαιούχο,</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προτείνει</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αναστείλει</a:t>
            </a:r>
            <a:r>
              <a:rPr lang="el-GR" sz="1600" spc="6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αποσύρει</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Χάρτη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Erasmus.</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3" name="Rectangle: Rounded Corners 2">
            <a:extLst>
              <a:ext uri="{FF2B5EF4-FFF2-40B4-BE49-F238E27FC236}">
                <a16:creationId xmlns:a16="http://schemas.microsoft.com/office/drawing/2014/main" id="{1BF9B16F-C9C0-5FE8-DBF0-EFE1FAC64D0C}"/>
              </a:ext>
            </a:extLst>
          </p:cNvPr>
          <p:cNvSpPr/>
          <p:nvPr/>
        </p:nvSpPr>
        <p:spPr>
          <a:xfrm>
            <a:off x="564444" y="2540000"/>
            <a:ext cx="3454400" cy="19642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ECHE SELF-ASSESSMENT TOOL</a:t>
            </a:r>
            <a:endParaRPr lang="en-GB" sz="24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65746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61AC-9D39-5E46-E0CA-B9986E193B57}"/>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F9C7B265-7AE1-B90B-FC6A-2B51368C6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3" y="0"/>
            <a:ext cx="12192000" cy="6858000"/>
          </a:xfrm>
          <a:prstGeom prst="rect">
            <a:avLst/>
          </a:prstGeom>
        </p:spPr>
      </p:pic>
      <p:sp>
        <p:nvSpPr>
          <p:cNvPr id="7" name="Title 1">
            <a:extLst>
              <a:ext uri="{FF2B5EF4-FFF2-40B4-BE49-F238E27FC236}">
                <a16:creationId xmlns:a16="http://schemas.microsoft.com/office/drawing/2014/main" id="{49CD74F2-4D3D-90A4-ADA3-417634DAE19E}"/>
              </a:ext>
            </a:extLst>
          </p:cNvPr>
          <p:cNvSpPr>
            <a:spLocks noGrp="1"/>
          </p:cNvSpPr>
          <p:nvPr>
            <p:ph type="title"/>
          </p:nvPr>
        </p:nvSpPr>
        <p:spPr>
          <a:xfrm>
            <a:off x="1217236" y="1037703"/>
            <a:ext cx="8195278" cy="736958"/>
          </a:xfrm>
        </p:spPr>
        <p:txBody>
          <a:bodyPr>
            <a:noAutofit/>
          </a:bodyPr>
          <a:lstStyle/>
          <a:p>
            <a:r>
              <a:rPr lang="el-GR" sz="2600" b="1" dirty="0">
                <a:latin typeface="Roboto" panose="02000000000000000000" pitchFamily="2" charset="0"/>
                <a:ea typeface="Roboto" panose="02000000000000000000" pitchFamily="2" charset="0"/>
              </a:rPr>
              <a:t>Πρωτοβουλία Ευρωπαϊκής Φοιτητικής Κάρτας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European Student Card Initiative – ESCI)</a:t>
            </a:r>
            <a:endParaRPr lang="el-GR" sz="2600" b="1" dirty="0">
              <a:latin typeface="Roboto" panose="02000000000000000000" pitchFamily="2" charset="0"/>
              <a:ea typeface="Roboto" panose="02000000000000000000" pitchFamily="2" charset="0"/>
            </a:endParaRPr>
          </a:p>
        </p:txBody>
      </p:sp>
      <p:grpSp>
        <p:nvGrpSpPr>
          <p:cNvPr id="3" name="Group 2">
            <a:extLst>
              <a:ext uri="{FF2B5EF4-FFF2-40B4-BE49-F238E27FC236}">
                <a16:creationId xmlns:a16="http://schemas.microsoft.com/office/drawing/2014/main" id="{E4C8CDD6-0D0A-1FC1-E9E0-891F4DBBB682}"/>
              </a:ext>
            </a:extLst>
          </p:cNvPr>
          <p:cNvGrpSpPr/>
          <p:nvPr/>
        </p:nvGrpSpPr>
        <p:grpSpPr>
          <a:xfrm>
            <a:off x="537820" y="2100653"/>
            <a:ext cx="2506566" cy="2906775"/>
            <a:chOff x="1561473" y="399188"/>
            <a:chExt cx="1811807" cy="2304579"/>
          </a:xfrm>
        </p:grpSpPr>
        <p:sp>
          <p:nvSpPr>
            <p:cNvPr id="5" name="Rectangle: Rounded Corners 4">
              <a:extLst>
                <a:ext uri="{FF2B5EF4-FFF2-40B4-BE49-F238E27FC236}">
                  <a16:creationId xmlns:a16="http://schemas.microsoft.com/office/drawing/2014/main" id="{74AE7A01-910B-F15E-9B6E-E927D5E1ADE6}"/>
                </a:ext>
              </a:extLst>
            </p:cNvPr>
            <p:cNvSpPr/>
            <p:nvPr/>
          </p:nvSpPr>
          <p:spPr>
            <a:xfrm>
              <a:off x="1561473" y="399188"/>
              <a:ext cx="1811807" cy="2304579"/>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72CC7CC6-A75C-51A0-98ED-C51AE7CB2B3B}"/>
                </a:ext>
              </a:extLst>
            </p:cNvPr>
            <p:cNvSpPr txBox="1"/>
            <p:nvPr/>
          </p:nvSpPr>
          <p:spPr>
            <a:xfrm>
              <a:off x="1641059" y="485132"/>
              <a:ext cx="1634917" cy="1934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Τι είναι το </a:t>
              </a: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ESCI</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0" lvl="0" indent="0" algn="ctr" defTabSz="57785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ρωτοβουλία που αποσκοπεί στη διευκόλυνση των φοιτητών και των ΙΤΕ που συμμετέχουν σε ανταλλαγές Erasmus+, μέσω της απλοποίησης και της ενίσχυσης της </a:t>
              </a:r>
              <a:r>
                <a:rPr lang="el-GR" sz="1300" kern="1200" dirty="0" err="1">
                  <a:solidFill>
                    <a:schemeClr val="tx1"/>
                  </a:solidFill>
                  <a:latin typeface="Roboto" panose="02000000000000000000" pitchFamily="2" charset="0"/>
                  <a:ea typeface="Roboto" panose="02000000000000000000" pitchFamily="2" charset="0"/>
                  <a:cs typeface="Roboto" panose="02000000000000000000" pitchFamily="2" charset="0"/>
                </a:rPr>
                <a:t>ψηφιοποίησης</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 των διοικητικών διαδικασιών που συνδέονται με τις ανταλλαγές αυτές.</a:t>
              </a: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7B84C12E-C766-2B85-2FCA-5904B3FB4407}"/>
              </a:ext>
            </a:extLst>
          </p:cNvPr>
          <p:cNvGrpSpPr/>
          <p:nvPr/>
        </p:nvGrpSpPr>
        <p:grpSpPr>
          <a:xfrm>
            <a:off x="5733845" y="2090354"/>
            <a:ext cx="2718873" cy="2906774"/>
            <a:chOff x="3447889" y="441337"/>
            <a:chExt cx="1811807" cy="1811807"/>
          </a:xfrm>
          <a:solidFill>
            <a:schemeClr val="accent2">
              <a:lumMod val="60000"/>
              <a:lumOff val="40000"/>
            </a:schemeClr>
          </a:solidFill>
        </p:grpSpPr>
        <p:sp>
          <p:nvSpPr>
            <p:cNvPr id="9" name="Rectangle: Rounded Corners 8">
              <a:extLst>
                <a:ext uri="{FF2B5EF4-FFF2-40B4-BE49-F238E27FC236}">
                  <a16:creationId xmlns:a16="http://schemas.microsoft.com/office/drawing/2014/main" id="{4A746E84-94E2-56F8-3238-AF600A4AD06F}"/>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6">
              <a:extLst>
                <a:ext uri="{FF2B5EF4-FFF2-40B4-BE49-F238E27FC236}">
                  <a16:creationId xmlns:a16="http://schemas.microsoft.com/office/drawing/2014/main" id="{DB5E233C-23E7-2CBC-9FE6-30DE1A90D652}"/>
                </a:ext>
              </a:extLst>
            </p:cNvPr>
            <p:cNvSpPr txBox="1"/>
            <p:nvPr/>
          </p:nvSpPr>
          <p:spPr>
            <a:xfrm>
              <a:off x="3536333" y="5297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Βασικοί στόχοι</a:t>
              </a:r>
              <a:endParaRPr lang="en-US"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Πιο οικολογική διαχείριση του Erasmus+ (ψηφιακές διαδικασίες, χωρίς τη χρήση χαρτιού)</a:t>
              </a: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Δημιουργία ψηφιακού Erasmus+ (αποτελεσματική διαχείριση κινητικότητας)</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ιο συμπεριληπτικό Erasmus+ (πιο άμεση και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στοχευμένη</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 επικοινωνία με τους φοιτητές μέσα από έτοιμα εργαλεία)</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Ε</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νίσχυση του αισθήματος του ευρωπαϊκού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ανήκειν</a:t>
              </a:r>
              <a:endPar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78666609-653F-A4F9-EB19-F705EEEBA0B6}"/>
              </a:ext>
            </a:extLst>
          </p:cNvPr>
          <p:cNvGrpSpPr/>
          <p:nvPr/>
        </p:nvGrpSpPr>
        <p:grpSpPr>
          <a:xfrm>
            <a:off x="3103855" y="2080054"/>
            <a:ext cx="2587253" cy="2927374"/>
            <a:chOff x="993786" y="2376033"/>
            <a:chExt cx="2735140" cy="2342022"/>
          </a:xfrm>
          <a:solidFill>
            <a:srgbClr val="94DC94"/>
          </a:solidFill>
        </p:grpSpPr>
        <p:sp>
          <p:nvSpPr>
            <p:cNvPr id="12" name="Rectangle: Rounded Corners 11">
              <a:extLst>
                <a:ext uri="{FF2B5EF4-FFF2-40B4-BE49-F238E27FC236}">
                  <a16:creationId xmlns:a16="http://schemas.microsoft.com/office/drawing/2014/main" id="{FF3DC8AB-A974-268C-61E9-56AB1C65272B}"/>
                </a:ext>
              </a:extLst>
            </p:cNvPr>
            <p:cNvSpPr/>
            <p:nvPr/>
          </p:nvSpPr>
          <p:spPr>
            <a:xfrm>
              <a:off x="993786" y="2376033"/>
              <a:ext cx="2735140" cy="234202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2A175124-91A8-B68C-50D9-A3AB9CF73F3D}"/>
                </a:ext>
              </a:extLst>
            </p:cNvPr>
            <p:cNvSpPr txBox="1"/>
            <p:nvPr/>
          </p:nvSpPr>
          <p:spPr>
            <a:xfrm>
              <a:off x="1136098" y="2677060"/>
              <a:ext cx="2442406" cy="10164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ομικά στοιχεία του ESCI </a:t>
              </a: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4"/>
                </a:rPr>
                <a:t>European Student Card</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lvl="0" defTabSz="577850">
                <a:lnSpc>
                  <a:spcPct val="90000"/>
                </a:lnSpc>
                <a:spcBef>
                  <a:spcPct val="0"/>
                </a:spcBef>
                <a:spcAft>
                  <a:spcPct val="35000"/>
                </a:spcAft>
              </a:pPr>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5"/>
                </a:rPr>
                <a:t>Erasmus+ Mobile App</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6"/>
                </a:rPr>
                <a:t>Erasmus Without Paper</a:t>
              </a:r>
              <a:r>
                <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p:txBody>
        </p:sp>
      </p:grpSp>
      <p:grpSp>
        <p:nvGrpSpPr>
          <p:cNvPr id="14" name="Group 13">
            <a:extLst>
              <a:ext uri="{FF2B5EF4-FFF2-40B4-BE49-F238E27FC236}">
                <a16:creationId xmlns:a16="http://schemas.microsoft.com/office/drawing/2014/main" id="{E29D0E92-D809-952E-CF8F-48C0A0149975}"/>
              </a:ext>
            </a:extLst>
          </p:cNvPr>
          <p:cNvGrpSpPr/>
          <p:nvPr/>
        </p:nvGrpSpPr>
        <p:grpSpPr>
          <a:xfrm>
            <a:off x="8515184" y="2102948"/>
            <a:ext cx="2685667" cy="2904480"/>
            <a:chOff x="3847809" y="2383836"/>
            <a:chExt cx="1811807" cy="2326063"/>
          </a:xfrm>
          <a:solidFill>
            <a:schemeClr val="accent4">
              <a:lumMod val="60000"/>
              <a:lumOff val="40000"/>
            </a:schemeClr>
          </a:solidFill>
        </p:grpSpPr>
        <p:sp>
          <p:nvSpPr>
            <p:cNvPr id="15" name="Rectangle: Rounded Corners 14">
              <a:extLst>
                <a:ext uri="{FF2B5EF4-FFF2-40B4-BE49-F238E27FC236}">
                  <a16:creationId xmlns:a16="http://schemas.microsoft.com/office/drawing/2014/main" id="{2E444BFC-6799-58FF-0922-8DBA78538FC5}"/>
                </a:ext>
              </a:extLst>
            </p:cNvPr>
            <p:cNvSpPr/>
            <p:nvPr/>
          </p:nvSpPr>
          <p:spPr>
            <a:xfrm>
              <a:off x="3847809" y="2383836"/>
              <a:ext cx="1811807" cy="2326063"/>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0">
              <a:extLst>
                <a:ext uri="{FF2B5EF4-FFF2-40B4-BE49-F238E27FC236}">
                  <a16:creationId xmlns:a16="http://schemas.microsoft.com/office/drawing/2014/main" id="{D09BD774-D3BB-C9B9-E261-18108FD51824}"/>
                </a:ext>
              </a:extLst>
            </p:cNvPr>
            <p:cNvSpPr txBox="1"/>
            <p:nvPr/>
          </p:nvSpPr>
          <p:spPr>
            <a:xfrm>
              <a:off x="3936254" y="2720242"/>
              <a:ext cx="1634917" cy="1634917"/>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Σύνδεση με το Δίκτυο του Erasmus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without</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Paper (EWP)</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rPr>
                <a:t>EWP Dashboard</a:t>
              </a:r>
              <a:endParaRPr lang="el-GR"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ωρεάν εργαλείο που παρέχει τις βασικές λειτουργίες για τη διαχείριση των διαδικασιών κινητικότητας φοιτητών Erasmus+ σε ιδρύματα που δεν έχουν ακόμη τη δυνατότητα να αναπτύξουν κάποια άλλη ψηφιακή λύση. </a:t>
              </a:r>
            </a:p>
          </p:txBody>
        </p:sp>
      </p:grpSp>
      <p:sp>
        <p:nvSpPr>
          <p:cNvPr id="19" name="Rectangle: Rounded Corners 18">
            <a:extLst>
              <a:ext uri="{FF2B5EF4-FFF2-40B4-BE49-F238E27FC236}">
                <a16:creationId xmlns:a16="http://schemas.microsoft.com/office/drawing/2014/main" id="{F450A8E1-321B-EF5D-EB91-1327B916EE7F}"/>
              </a:ext>
            </a:extLst>
          </p:cNvPr>
          <p:cNvSpPr/>
          <p:nvPr/>
        </p:nvSpPr>
        <p:spPr>
          <a:xfrm>
            <a:off x="3238472" y="5090994"/>
            <a:ext cx="5120393" cy="60626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ESCI CHAMPION in the implementation of the EWP  2023-2025 – University of Cyprus</a:t>
            </a:r>
          </a:p>
        </p:txBody>
      </p:sp>
    </p:spTree>
    <p:extLst>
      <p:ext uri="{BB962C8B-B14F-4D97-AF65-F5344CB8AC3E}">
        <p14:creationId xmlns:p14="http://schemas.microsoft.com/office/powerpoint/2010/main" val="856981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5522-E844-B6C9-7064-6CA1CE704D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805349-90D1-40E0-0FED-6C413FC0D7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6D14F1A-EB74-A765-9100-1FB741387641}"/>
              </a:ext>
            </a:extLst>
          </p:cNvPr>
          <p:cNvSpPr txBox="1">
            <a:spLocks/>
          </p:cNvSpPr>
          <p:nvPr/>
        </p:nvSpPr>
        <p:spPr>
          <a:xfrm>
            <a:off x="2568615" y="23540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630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78F96-966A-E38F-916C-91CC6B78FF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object 6"/>
          <p:cNvSpPr txBox="1"/>
          <p:nvPr/>
        </p:nvSpPr>
        <p:spPr>
          <a:xfrm>
            <a:off x="6891368" y="5936969"/>
            <a:ext cx="4724400" cy="63863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l-GR" sz="1400" b="1" i="0" u="none" strike="noStrike" kern="1200" cap="none" spc="-5" normalizeH="0" baseline="0" noProof="0" dirty="0">
                <a:ln>
                  <a:noFill/>
                </a:ln>
                <a:solidFill>
                  <a:srgbClr val="44536A"/>
                </a:solidFill>
                <a:effectLst/>
                <a:uLnTx/>
                <a:uFillTx/>
                <a:latin typeface="Calibri"/>
                <a:ea typeface="+mn-ea"/>
                <a:cs typeface="Calibri"/>
              </a:rPr>
              <a:t>Όλα τ</a:t>
            </a:r>
            <a:r>
              <a:rPr kumimoji="0" sz="1400" b="1" i="0" u="none" strike="noStrike" kern="1200" cap="none" spc="-5" normalizeH="0" baseline="0" noProof="0" dirty="0">
                <a:ln>
                  <a:noFill/>
                </a:ln>
                <a:solidFill>
                  <a:srgbClr val="44536A"/>
                </a:solidFill>
                <a:effectLst/>
                <a:uLnTx/>
                <a:uFillTx/>
                <a:latin typeface="Calibri"/>
                <a:ea typeface="+mn-ea"/>
                <a:cs typeface="Calibri"/>
              </a:rPr>
              <a:t>α</a:t>
            </a:r>
            <a:r>
              <a:rPr kumimoji="0" sz="1400" b="1" i="0" u="none" strike="noStrike" kern="1200" cap="none" spc="-10" normalizeH="0" baseline="0" noProof="0" dirty="0">
                <a:ln>
                  <a:noFill/>
                </a:ln>
                <a:solidFill>
                  <a:srgbClr val="44536A"/>
                </a:solidFill>
                <a:effectLst/>
                <a:uLnTx/>
                <a:uFillTx/>
                <a:latin typeface="Calibri"/>
                <a:ea typeface="+mn-ea"/>
                <a:cs typeface="Calibri"/>
              </a:rPr>
              <a:t> </a:t>
            </a:r>
            <a:r>
              <a:rPr kumimoji="0" sz="1400" b="1" i="0" u="none" strike="noStrike" kern="1200" cap="none" spc="0" normalizeH="0" baseline="0" noProof="0" dirty="0">
                <a:ln>
                  <a:noFill/>
                </a:ln>
                <a:solidFill>
                  <a:srgbClr val="44536A"/>
                </a:solidFill>
                <a:effectLst/>
                <a:uLnTx/>
                <a:uFillTx/>
                <a:latin typeface="Calibri"/>
                <a:ea typeface="+mn-ea"/>
                <a:cs typeface="Calibri"/>
              </a:rPr>
              <a:t>έντυπα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10" normalizeH="0" baseline="0" noProof="0" dirty="0">
                <a:ln>
                  <a:noFill/>
                </a:ln>
                <a:solidFill>
                  <a:srgbClr val="44536A"/>
                </a:solidFill>
                <a:effectLst/>
                <a:uLnTx/>
                <a:uFillTx/>
                <a:latin typeface="Calibri"/>
                <a:ea typeface="+mn-ea"/>
                <a:cs typeface="Calibri"/>
              </a:rPr>
              <a:t>είναι</a:t>
            </a:r>
            <a:r>
              <a:rPr kumimoji="0" sz="1400" b="1" i="0" u="none" strike="noStrike" kern="1200" cap="none" spc="-5" normalizeH="0" baseline="0" noProof="0" dirty="0">
                <a:ln>
                  <a:noFill/>
                </a:ln>
                <a:solidFill>
                  <a:srgbClr val="44536A"/>
                </a:solidFill>
                <a:effectLst/>
                <a:uLnTx/>
                <a:uFillTx/>
                <a:latin typeface="Calibri"/>
                <a:ea typeface="+mn-ea"/>
                <a:cs typeface="Calibri"/>
              </a:rPr>
              <a:t> αναρτημένα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5" normalizeH="0" baseline="0" noProof="0" dirty="0">
                <a:ln>
                  <a:noFill/>
                </a:ln>
                <a:solidFill>
                  <a:srgbClr val="44536A"/>
                </a:solidFill>
                <a:effectLst/>
                <a:uLnTx/>
                <a:uFillTx/>
                <a:latin typeface="Calibri"/>
                <a:ea typeface="+mn-ea"/>
                <a:cs typeface="Calibri"/>
              </a:rPr>
              <a:t>σ</a:t>
            </a:r>
            <a:r>
              <a:rPr kumimoji="0" lang="el-GR" sz="1400" b="1" i="0" u="none" strike="noStrike" kern="1200" cap="none" spc="5" normalizeH="0" baseline="0" noProof="0" dirty="0">
                <a:ln>
                  <a:noFill/>
                </a:ln>
                <a:solidFill>
                  <a:srgbClr val="44536A"/>
                </a:solidFill>
                <a:effectLst/>
                <a:uLnTx/>
                <a:uFillTx/>
                <a:latin typeface="Calibri"/>
                <a:ea typeface="+mn-ea"/>
                <a:cs typeface="Calibri"/>
              </a:rPr>
              <a:t>την ιστοσελίδα του ΙΔΕΠ </a:t>
            </a:r>
            <a:endParaRPr kumimoji="0" lang="en-GB" sz="1400" b="1" i="0" u="none" strike="noStrike" kern="1200" cap="none" spc="5" normalizeH="0" baseline="0" noProof="0" dirty="0">
              <a:ln>
                <a:noFill/>
              </a:ln>
              <a:solidFill>
                <a:srgbClr val="44536A"/>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Calibri"/>
                <a:ea typeface="+mn-ea"/>
                <a:cs typeface="Calibri"/>
                <a:hlinkClick r:id="rId4"/>
              </a:rPr>
              <a:t>(</a:t>
            </a:r>
            <a:r>
              <a:rPr kumimoji="0" lang="el-GR" sz="1400" b="0" i="0" u="none" strike="noStrike" kern="1200" cap="none" spc="-5" normalizeH="0" baseline="0" noProof="0" dirty="0">
                <a:ln>
                  <a:noFill/>
                </a:ln>
                <a:solidFill>
                  <a:prstClr val="black"/>
                </a:solidFill>
                <a:effectLst/>
                <a:uLnTx/>
                <a:uFillTx/>
                <a:latin typeface="Calibri"/>
                <a:ea typeface="+mn-ea"/>
                <a:cs typeface="Calibri"/>
                <a:hlinkClick r:id="rId4"/>
              </a:rPr>
              <a:t>Έτος </a:t>
            </a:r>
            <a:r>
              <a:rPr kumimoji="0"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Επ</a:t>
            </a:r>
            <a:r>
              <a:rPr kumimoji="0" sz="1400" b="0" i="0" u="none" strike="noStrike" kern="1200" cap="none" spc="-5" normalizeH="0" baseline="0" noProof="0" dirty="0" err="1">
                <a:ln>
                  <a:noFill/>
                </a:ln>
                <a:solidFill>
                  <a:srgbClr val="0462C1"/>
                </a:solidFill>
                <a:effectLst/>
                <a:uLnTx/>
                <a:uFill>
                  <a:solidFill>
                    <a:srgbClr val="0462C1"/>
                  </a:solidFill>
                </a:uFill>
                <a:latin typeface="Calibri"/>
                <a:ea typeface="+mn-ea"/>
                <a:cs typeface="Calibri"/>
                <a:hlinkClick r:id="rId4"/>
              </a:rPr>
              <a:t>ιχορήγησης</a:t>
            </a:r>
            <a:r>
              <a:rPr kumimoji="0" lang="en-US"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a:t>
            </a:r>
            <a:r>
              <a:rPr kumimoji="0" lang="el-GR"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Πρόσκληση</a:t>
            </a:r>
            <a:r>
              <a:rPr kumimoji="0" sz="1400" b="0" i="0" u="none"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4"/>
              </a:rPr>
              <a:t> </a:t>
            </a:r>
            <a:r>
              <a:rPr kumimoji="0"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ΚΑ1</a:t>
            </a:r>
            <a:r>
              <a:rPr kumimoji="0" lang="en-US"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7</a:t>
            </a:r>
            <a:r>
              <a:rPr kumimoji="0"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1</a:t>
            </a:r>
            <a:r>
              <a:rPr kumimoji="0" lang="el-GR"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:202</a:t>
            </a:r>
            <a:r>
              <a:rPr kumimoji="0" lang="en-US"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4</a:t>
            </a:r>
            <a:r>
              <a:rPr kumimoji="0" lang="el-GR"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a:t>
            </a:r>
            <a:endParaRPr kumimoji="0" lang="en-GB"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cxnSp>
        <p:nvCxnSpPr>
          <p:cNvPr id="21" name="Straight Arrow Connector 20">
            <a:extLst>
              <a:ext uri="{FF2B5EF4-FFF2-40B4-BE49-F238E27FC236}">
                <a16:creationId xmlns:a16="http://schemas.microsoft.com/office/drawing/2014/main" id="{8432DABD-381A-B3FF-3DB5-091198BCA3E1}"/>
              </a:ext>
            </a:extLst>
          </p:cNvPr>
          <p:cNvCxnSpPr/>
          <p:nvPr/>
        </p:nvCxnSpPr>
        <p:spPr>
          <a:xfrm flipH="1">
            <a:off x="1434034" y="35433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E88CC0E-3582-58B8-B8E2-2229689BF611}"/>
              </a:ext>
            </a:extLst>
          </p:cNvPr>
          <p:cNvGrpSpPr/>
          <p:nvPr/>
        </p:nvGrpSpPr>
        <p:grpSpPr>
          <a:xfrm>
            <a:off x="942497" y="-9873"/>
            <a:ext cx="10364415" cy="6630095"/>
            <a:chOff x="913792" y="37752"/>
            <a:chExt cx="10364415" cy="6630095"/>
          </a:xfrm>
        </p:grpSpPr>
        <p:grpSp>
          <p:nvGrpSpPr>
            <p:cNvPr id="15" name="Group 14">
              <a:extLst>
                <a:ext uri="{FF2B5EF4-FFF2-40B4-BE49-F238E27FC236}">
                  <a16:creationId xmlns:a16="http://schemas.microsoft.com/office/drawing/2014/main" id="{05E6A3DE-D625-423F-FDC0-9B4F5D7DD414}"/>
                </a:ext>
              </a:extLst>
            </p:cNvPr>
            <p:cNvGrpSpPr/>
            <p:nvPr/>
          </p:nvGrpSpPr>
          <p:grpSpPr>
            <a:xfrm>
              <a:off x="913792" y="37752"/>
              <a:ext cx="10364415" cy="6630095"/>
              <a:chOff x="242366" y="119725"/>
              <a:chExt cx="10364415" cy="6630095"/>
            </a:xfrm>
          </p:grpSpPr>
          <p:pic>
            <p:nvPicPr>
              <p:cNvPr id="8" name="Picture 7" descr="A screenshot of a computer&#10;&#10;AI-generated content may be incorrect.">
                <a:extLst>
                  <a:ext uri="{FF2B5EF4-FFF2-40B4-BE49-F238E27FC236}">
                    <a16:creationId xmlns:a16="http://schemas.microsoft.com/office/drawing/2014/main" id="{32086842-248C-ABCC-51E1-8B8D7801E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66" y="119725"/>
                <a:ext cx="10364415" cy="5646009"/>
              </a:xfrm>
              <a:prstGeom prst="rect">
                <a:avLst/>
              </a:prstGeom>
            </p:spPr>
          </p:pic>
          <p:pic>
            <p:nvPicPr>
              <p:cNvPr id="14" name="Picture 13" descr="A screenshot of a phone&#10;&#10;AI-generated content may be incorrect.">
                <a:extLst>
                  <a:ext uri="{FF2B5EF4-FFF2-40B4-BE49-F238E27FC236}">
                    <a16:creationId xmlns:a16="http://schemas.microsoft.com/office/drawing/2014/main" id="{4CD24C9B-0736-72B1-EB85-983430DC2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093735"/>
                <a:ext cx="2473182" cy="4656085"/>
              </a:xfrm>
              <a:prstGeom prst="rect">
                <a:avLst/>
              </a:prstGeom>
            </p:spPr>
          </p:pic>
        </p:grpSp>
        <p:pic>
          <p:nvPicPr>
            <p:cNvPr id="4" name="Picture 3" descr="A screenshot of a computer">
              <a:extLst>
                <a:ext uri="{FF2B5EF4-FFF2-40B4-BE49-F238E27FC236}">
                  <a16:creationId xmlns:a16="http://schemas.microsoft.com/office/drawing/2014/main" id="{C8926974-AAAC-64FF-83A3-BE88573927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7627" y="2336016"/>
              <a:ext cx="5736842" cy="3600953"/>
            </a:xfrm>
            <a:prstGeom prst="rect">
              <a:avLst/>
            </a:prstGeom>
          </p:spPr>
        </p:pic>
      </p:grpSp>
      <p:sp>
        <p:nvSpPr>
          <p:cNvPr id="19" name="TextBox 18">
            <a:extLst>
              <a:ext uri="{FF2B5EF4-FFF2-40B4-BE49-F238E27FC236}">
                <a16:creationId xmlns:a16="http://schemas.microsoft.com/office/drawing/2014/main" id="{3B043F03-33B1-D60E-1D87-57A3346D2632}"/>
              </a:ext>
            </a:extLst>
          </p:cNvPr>
          <p:cNvSpPr txBox="1"/>
          <p:nvPr/>
        </p:nvSpPr>
        <p:spPr>
          <a:xfrm>
            <a:off x="10156427" y="2797344"/>
            <a:ext cx="1707679" cy="1015663"/>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Annex 6 - </a:t>
            </a:r>
            <a:r>
              <a:rPr kumimoji="0" lang="el-GR" sz="1200" b="0" i="0" u="none" strike="noStrike" kern="1200" cap="none" spc="-10" normalizeH="0" baseline="0" noProof="0" dirty="0">
                <a:ln>
                  <a:noFill/>
                </a:ln>
                <a:solidFill>
                  <a:srgbClr val="FF0000"/>
                </a:solidFill>
                <a:effectLst/>
                <a:uLnTx/>
                <a:uFillTx/>
                <a:latin typeface="Calibri Light"/>
                <a:ea typeface="+mn-ea"/>
                <a:cs typeface="Calibri Light"/>
              </a:rPr>
              <a:t>Έ</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ν</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τ</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υπ</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α</a:t>
            </a:r>
            <a:r>
              <a:rPr kumimoji="0" lang="el-GR" sz="1200" b="0" i="0" u="none" strike="noStrike" kern="1200" cap="none" spc="-50" normalizeH="0" baseline="0" noProof="0" dirty="0">
                <a:ln>
                  <a:noFill/>
                </a:ln>
                <a:solidFill>
                  <a:srgbClr val="FF0000"/>
                </a:solidFill>
                <a:effectLst/>
                <a:uLnTx/>
                <a:uFillTx/>
                <a:latin typeface="Calibri Light"/>
                <a:ea typeface="+mn-ea"/>
                <a:cs typeface="Calibri Light"/>
              </a:rPr>
              <a:t> Συμφωνιών μεταξύ </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Δ</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ικ</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αι</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35" normalizeH="0" baseline="0" noProof="0" dirty="0">
                <a:ln>
                  <a:noFill/>
                </a:ln>
                <a:solidFill>
                  <a:srgbClr val="FF0000"/>
                </a:solidFill>
                <a:effectLst/>
                <a:uLnTx/>
                <a:uFillTx/>
                <a:latin typeface="Calibri Light"/>
                <a:ea typeface="+mn-ea"/>
                <a:cs typeface="Calibri Light"/>
              </a:rPr>
              <a:t>ύ</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χ</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υ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Οργανισμού </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και </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Συμμετεχόντων</a:t>
            </a:r>
            <a:endParaRPr kumimoji="0" lang="el-GR" sz="1200" b="0" i="0" u="none" strike="noStrike" kern="1200" cap="none" spc="0" normalizeH="0" baseline="0" noProof="0" dirty="0">
              <a:ln>
                <a:noFill/>
              </a:ln>
              <a:solidFill>
                <a:srgbClr val="FF0000"/>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B7AF3DA0-4A02-63CD-9AEC-FA22889C3372}"/>
              </a:ext>
            </a:extLst>
          </p:cNvPr>
          <p:cNvSpPr txBox="1"/>
          <p:nvPr/>
        </p:nvSpPr>
        <p:spPr>
          <a:xfrm>
            <a:off x="136127" y="3419856"/>
            <a:ext cx="1426062" cy="461665"/>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a:ea typeface="+mn-ea"/>
                <a:cs typeface="+mn-cs"/>
              </a:rPr>
              <a:t>GA &amp; Annexes  2, 3 &amp; 5</a:t>
            </a:r>
          </a:p>
        </p:txBody>
      </p:sp>
      <p:sp>
        <p:nvSpPr>
          <p:cNvPr id="16" name="TextBox 15">
            <a:extLst>
              <a:ext uri="{FF2B5EF4-FFF2-40B4-BE49-F238E27FC236}">
                <a16:creationId xmlns:a16="http://schemas.microsoft.com/office/drawing/2014/main" id="{3C5ED3FC-89CC-3278-9515-63E7D0A93680}"/>
              </a:ext>
            </a:extLst>
          </p:cNvPr>
          <p:cNvSpPr txBox="1"/>
          <p:nvPr/>
        </p:nvSpPr>
        <p:spPr>
          <a:xfrm>
            <a:off x="1756225" y="3814510"/>
            <a:ext cx="2057400" cy="38100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AD1A5C60-FC1A-A0EA-4001-EE7D74F552C7}"/>
              </a:ext>
            </a:extLst>
          </p:cNvPr>
          <p:cNvCxnSpPr>
            <a:cxnSpLocks/>
          </p:cNvCxnSpPr>
          <p:nvPr/>
        </p:nvCxnSpPr>
        <p:spPr>
          <a:xfrm>
            <a:off x="3886200" y="4005010"/>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82F8C5-B198-1633-0372-C06F6E1AE57B}"/>
              </a:ext>
            </a:extLst>
          </p:cNvPr>
          <p:cNvSpPr txBox="1"/>
          <p:nvPr/>
        </p:nvSpPr>
        <p:spPr>
          <a:xfrm>
            <a:off x="1756225" y="3352800"/>
            <a:ext cx="2057400" cy="381000"/>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Arrow Connector 26">
            <a:extLst>
              <a:ext uri="{FF2B5EF4-FFF2-40B4-BE49-F238E27FC236}">
                <a16:creationId xmlns:a16="http://schemas.microsoft.com/office/drawing/2014/main" id="{BD20181B-FD31-42AC-39D0-52E9E6669072}"/>
              </a:ext>
            </a:extLst>
          </p:cNvPr>
          <p:cNvCxnSpPr>
            <a:cxnSpLocks/>
          </p:cNvCxnSpPr>
          <p:nvPr/>
        </p:nvCxnSpPr>
        <p:spPr>
          <a:xfrm>
            <a:off x="9906811" y="3368731"/>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EEF9-C9B2-8EAF-471C-3B02E165008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0F468367-E31F-907F-0F13-B160296D6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E8A5256E-126D-5423-581E-F8DB031CC45B}"/>
              </a:ext>
            </a:extLst>
          </p:cNvPr>
          <p:cNvGraphicFramePr>
            <a:graphicFrameLocks noGrp="1"/>
          </p:cNvGraphicFramePr>
          <p:nvPr>
            <p:extLst>
              <p:ext uri="{D42A27DB-BD31-4B8C-83A1-F6EECF244321}">
                <p14:modId xmlns:p14="http://schemas.microsoft.com/office/powerpoint/2010/main" val="3501582545"/>
              </p:ext>
            </p:extLst>
          </p:nvPr>
        </p:nvGraphicFramePr>
        <p:xfrm>
          <a:off x="1211036" y="1243149"/>
          <a:ext cx="9565822" cy="4175760"/>
        </p:xfrm>
        <a:graphic>
          <a:graphicData uri="http://schemas.openxmlformats.org/drawingml/2006/table">
            <a:tbl>
              <a:tblPr firstRow="1" bandRow="1">
                <a:tableStyleId>{5C22544A-7EE6-4342-B048-85BDC9FD1C3A}</a:tableStyleId>
              </a:tblPr>
              <a:tblGrid>
                <a:gridCol w="3161905">
                  <a:extLst>
                    <a:ext uri="{9D8B030D-6E8A-4147-A177-3AD203B41FA5}">
                      <a16:colId xmlns:a16="http://schemas.microsoft.com/office/drawing/2014/main" val="1290863743"/>
                    </a:ext>
                  </a:extLst>
                </a:gridCol>
                <a:gridCol w="6403917">
                  <a:extLst>
                    <a:ext uri="{9D8B030D-6E8A-4147-A177-3AD203B41FA5}">
                      <a16:colId xmlns:a16="http://schemas.microsoft.com/office/drawing/2014/main" val="1821949731"/>
                    </a:ext>
                  </a:extLst>
                </a:gridCol>
              </a:tblGrid>
              <a:tr h="1513931">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Συμφωνία Επιχορήγησης</a:t>
                      </a: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Βασικά χαρακτηριστικά σχεδίου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(σημαντικά ορόσημα, διάρκεια)</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Οικονομική συμφωνία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Νομικές υποχρεώσεις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του δικαιούχου οργανισμού και της Εθνικής Υπηρεσίας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Ποιες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αλλαγές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μπορείτε να κάνετε με ή χωρίς έγκριση</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Τύποι ελέγχων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Πληρωμές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1260984">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Οδηγός Προγράμματος</a:t>
                      </a:r>
                      <a:endPar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Γενική Περιγραφή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Δράσης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Βασικά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χαρακτηριστικά</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Οριζόντιες &amp; </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Στοχευμένες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προτεραιότητες</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Επιλέξιμοι οργανισμοί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(Αριθμός &amp; Προφίλ)</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Επιλέξιμες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χώρες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977263">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Οδηγοί ηλεκτρονικών εργαλείων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a:t>
                      </a:r>
                      <a:r>
                        <a:rPr lang="en-GB"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eneficiary</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Μ</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odule</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 Login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ORS</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8"/>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Project Results Platform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κ.ά.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36152AEA-2EAA-3B08-7DB7-1EB57C91C5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511433" y="3201699"/>
            <a:ext cx="806824" cy="806824"/>
          </a:xfrm>
          <a:prstGeom prst="rect">
            <a:avLst/>
          </a:prstGeom>
        </p:spPr>
      </p:pic>
    </p:spTree>
    <p:extLst>
      <p:ext uri="{BB962C8B-B14F-4D97-AF65-F5344CB8AC3E}">
        <p14:creationId xmlns:p14="http://schemas.microsoft.com/office/powerpoint/2010/main" val="3707403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07A9-8098-2709-5D35-9CFBDDB770DA}"/>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D02FC007-A407-D173-264A-3D44B19AC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D64F776E-732F-3113-CB90-475F1FD78AAA}"/>
              </a:ext>
            </a:extLst>
          </p:cNvPr>
          <p:cNvGraphicFramePr>
            <a:graphicFrameLocks noGrp="1"/>
          </p:cNvGraphicFramePr>
          <p:nvPr>
            <p:extLst>
              <p:ext uri="{D42A27DB-BD31-4B8C-83A1-F6EECF244321}">
                <p14:modId xmlns:p14="http://schemas.microsoft.com/office/powerpoint/2010/main" val="2114472326"/>
              </p:ext>
            </p:extLst>
          </p:nvPr>
        </p:nvGraphicFramePr>
        <p:xfrm>
          <a:off x="1225551" y="971397"/>
          <a:ext cx="9609364" cy="4723674"/>
        </p:xfrm>
        <a:graphic>
          <a:graphicData uri="http://schemas.openxmlformats.org/drawingml/2006/table">
            <a:tbl>
              <a:tblPr firstRow="1" bandRow="1">
                <a:tableStyleId>{5C22544A-7EE6-4342-B048-85BDC9FD1C3A}</a:tableStyleId>
              </a:tblPr>
              <a:tblGrid>
                <a:gridCol w="3176297">
                  <a:extLst>
                    <a:ext uri="{9D8B030D-6E8A-4147-A177-3AD203B41FA5}">
                      <a16:colId xmlns:a16="http://schemas.microsoft.com/office/drawing/2014/main" val="1290863743"/>
                    </a:ext>
                  </a:extLst>
                </a:gridCol>
                <a:gridCol w="6433067">
                  <a:extLst>
                    <a:ext uri="{9D8B030D-6E8A-4147-A177-3AD203B41FA5}">
                      <a16:colId xmlns:a16="http://schemas.microsoft.com/office/drawing/2014/main" val="1821949731"/>
                    </a:ext>
                  </a:extLst>
                </a:gridCol>
              </a:tblGrid>
              <a:tr h="1224279">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Beneficiary Module</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Διαδικτυακό εργαλείο για </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διαχείριση σχεδίου</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Ενημέρωση δραστηριοτήτων έργου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ανά τακτά χρονικά διαστήματα</a:t>
                      </a:r>
                    </a:p>
                    <a:p>
                      <a:pPr marL="285750" indent="-285750">
                        <a:buFont typeface="Arial" panose="020B0604020202020204" pitchFamily="34" charset="0"/>
                        <a:buChar char="•"/>
                      </a:pPr>
                      <a:r>
                        <a:rPr lang="el-GR" sz="1400" b="1" kern="1200" dirty="0" err="1">
                          <a:solidFill>
                            <a:srgbClr val="0099CC"/>
                          </a:solidFill>
                          <a:latin typeface="Roboto" panose="02000000000000000000" pitchFamily="2" charset="0"/>
                          <a:ea typeface="Roboto" panose="02000000000000000000" pitchFamily="2" charset="0"/>
                          <a:cs typeface="Roboto" panose="02000000000000000000" pitchFamily="2" charset="0"/>
                        </a:rPr>
                        <a:t>Επικαιροποίηση</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 πληροφοριών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πριν την υποβολή εκθέσεων</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Συγγραφή τελικής έκθεσης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και ανάρτηση σχετικών αποδεικτικών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a:t>
                      </a:r>
                      <a:r>
                        <a:rPr lang="el-GR" sz="14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nnexes</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834572">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ERASMUS+ Project Results</a:t>
                      </a:r>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 </a:t>
                      </a:r>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Platform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i="0" u="none" strike="noStrike"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7"/>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Ανάρτηση αναμενόμενων αποτελεσμάτων σχεδίου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Προβολή βασικών πληροφοριών εταίρου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Παρουσίαση σύντομης περιγραφής Σχεδίου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653143">
                <a:tc>
                  <a:txBody>
                    <a:bodyPr/>
                    <a:lstStyle/>
                    <a:p>
                      <a:r>
                        <a:rPr lang="en-US" sz="16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8"/>
                        </a:rPr>
                        <a:t>Distance Calculator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n-US" sz="1400" b="1" dirty="0">
                          <a:solidFill>
                            <a:srgbClr val="0099CC"/>
                          </a:solidFill>
                          <a:latin typeface="Roboto" panose="02000000000000000000" pitchFamily="2" charset="0"/>
                          <a:ea typeface="Roboto" panose="02000000000000000000" pitchFamily="2" charset="0"/>
                          <a:cs typeface="Roboto" panose="02000000000000000000" pitchFamily="2" charset="0"/>
                        </a:rPr>
                        <a:t>E</a:t>
                      </a:r>
                      <a:r>
                        <a:rPr lang="el-GR" sz="1400" b="1" dirty="0" err="1">
                          <a:solidFill>
                            <a:srgbClr val="0099CC"/>
                          </a:solidFill>
                          <a:latin typeface="Roboto" panose="02000000000000000000" pitchFamily="2" charset="0"/>
                          <a:ea typeface="Roboto" panose="02000000000000000000" pitchFamily="2" charset="0"/>
                          <a:cs typeface="Roboto" panose="02000000000000000000" pitchFamily="2" charset="0"/>
                        </a:rPr>
                        <a:t>κτίμηση</a:t>
                      </a:r>
                      <a:r>
                        <a:rPr lang="el-GR" sz="1400" b="1" dirty="0">
                          <a:solidFill>
                            <a:srgbClr val="0099CC"/>
                          </a:solidFill>
                          <a:latin typeface="Roboto" panose="02000000000000000000" pitchFamily="2" charset="0"/>
                          <a:ea typeface="Roboto" panose="02000000000000000000" pitchFamily="2" charset="0"/>
                          <a:cs typeface="Roboto" panose="02000000000000000000" pitchFamily="2" charset="0"/>
                        </a:rPr>
                        <a:t> χιλιομετρικής απόστασης </a:t>
                      </a:r>
                      <a:r>
                        <a:rPr lang="el-GR" sz="1400" dirty="0">
                          <a:latin typeface="Roboto" panose="02000000000000000000" pitchFamily="2" charset="0"/>
                          <a:ea typeface="Roboto" panose="02000000000000000000" pitchFamily="2" charset="0"/>
                          <a:cs typeface="Roboto" panose="02000000000000000000" pitchFamily="2" charset="0"/>
                        </a:rPr>
                        <a:t>για το ποσό επιχορήγησης εξόδων </a:t>
                      </a:r>
                      <a:r>
                        <a:rPr lang="el-GR" sz="1400" dirty="0" err="1">
                          <a:latin typeface="Roboto" panose="02000000000000000000" pitchFamily="2" charset="0"/>
                          <a:ea typeface="Roboto" panose="02000000000000000000" pitchFamily="2" charset="0"/>
                          <a:cs typeface="Roboto" panose="02000000000000000000" pitchFamily="2" charset="0"/>
                        </a:rPr>
                        <a:t>ταξιδίου</a:t>
                      </a:r>
                      <a:endPar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2207990622"/>
                  </a:ext>
                </a:extLst>
              </a:tr>
              <a:tr h="769502">
                <a:tc>
                  <a:txBody>
                    <a:bodyPr/>
                    <a:lstStyle/>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Διαχείριση Εγκεκριμένων Σχεδίων ΒΔ1 - Τριτοβάθμια Εκπαίδευση</a:t>
                      </a: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Ιστοσελίδα ΙΔΕΠ</a:t>
                      </a:r>
                      <a:endPar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Παρουσιάσεις - Οδηγοί</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Εργαλεία</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Συμφωνίες Επιχορήγησης και Παραρτήματα</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Δείγματα Εγγράφων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a:t>
                      </a: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-ιδρυματικές Συμφωνίες - </a:t>
                      </a: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Inter-Institutional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Στήριξη Ατόμων με Λιγότερες Ευκαιρίες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Επικοινωνία | Αντίκτυπος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Χάρτης Erasmus + για την Τριτοβάθμια Εκπαίδευση 2021-2027 ECHE</a:t>
                      </a:r>
                    </a:p>
                    <a:p>
                      <a:pPr marL="285750" indent="-285750" algn="l" defTabSz="914400" rtl="0" eaLnBrk="1" latinLnBrk="0" hangingPunct="1">
                        <a:buFont typeface="Arial" panose="020B0604020202020204" pitchFamily="34" charset="0"/>
                        <a:buChar char="•"/>
                      </a:pP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a:t>
                      </a:r>
                      <a:endParaRPr lang="en-GB"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6D57173B-1E2E-70C6-AD66-A458D47C7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046975" y="971397"/>
            <a:ext cx="806824" cy="806824"/>
          </a:xfrm>
          <a:prstGeom prst="rect">
            <a:avLst/>
          </a:prstGeom>
        </p:spPr>
      </p:pic>
      <p:pic>
        <p:nvPicPr>
          <p:cNvPr id="9" name="Picture 8" descr="A hand cursor with a black background&#10;&#10;Description automatically generated">
            <a:extLst>
              <a:ext uri="{FF2B5EF4-FFF2-40B4-BE49-F238E27FC236}">
                <a16:creationId xmlns:a16="http://schemas.microsoft.com/office/drawing/2014/main" id="{E0E3D13E-5D12-F67F-B4AA-CF8E0837D4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822004" y="4397607"/>
            <a:ext cx="806824" cy="806824"/>
          </a:xfrm>
          <a:prstGeom prst="rect">
            <a:avLst/>
          </a:prstGeom>
        </p:spPr>
      </p:pic>
    </p:spTree>
    <p:extLst>
      <p:ext uri="{BB962C8B-B14F-4D97-AF65-F5344CB8AC3E}">
        <p14:creationId xmlns:p14="http://schemas.microsoft.com/office/powerpoint/2010/main" val="3291122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1EE4-373F-D900-61AC-A9E465039510}"/>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BC02100-6C23-1DD8-9D32-B440A978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258BE2C8-8D3C-6940-A29C-917E63D391FF}"/>
              </a:ext>
            </a:extLst>
          </p:cNvPr>
          <p:cNvGraphicFramePr>
            <a:graphicFrameLocks noGrp="1"/>
          </p:cNvGraphicFramePr>
          <p:nvPr>
            <p:extLst>
              <p:ext uri="{D42A27DB-BD31-4B8C-83A1-F6EECF244321}">
                <p14:modId xmlns:p14="http://schemas.microsoft.com/office/powerpoint/2010/main" val="2462967451"/>
              </p:ext>
            </p:extLst>
          </p:nvPr>
        </p:nvGraphicFramePr>
        <p:xfrm>
          <a:off x="1461861" y="1319740"/>
          <a:ext cx="9268278" cy="3596640"/>
        </p:xfrm>
        <a:graphic>
          <a:graphicData uri="http://schemas.openxmlformats.org/drawingml/2006/table">
            <a:tbl>
              <a:tblPr firstRow="1" bandRow="1">
                <a:tableStyleId>{5C22544A-7EE6-4342-B048-85BDC9FD1C3A}</a:tableStyleId>
              </a:tblPr>
              <a:tblGrid>
                <a:gridCol w="3063554">
                  <a:extLst>
                    <a:ext uri="{9D8B030D-6E8A-4147-A177-3AD203B41FA5}">
                      <a16:colId xmlns:a16="http://schemas.microsoft.com/office/drawing/2014/main" val="1290863743"/>
                    </a:ext>
                  </a:extLst>
                </a:gridCol>
                <a:gridCol w="6204724">
                  <a:extLst>
                    <a:ext uri="{9D8B030D-6E8A-4147-A177-3AD203B41FA5}">
                      <a16:colId xmlns:a16="http://schemas.microsoft.com/office/drawing/2014/main" val="1821949731"/>
                    </a:ext>
                  </a:extLst>
                </a:gridCol>
              </a:tblGrid>
              <a:tr h="1432893">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 – ESCI)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algn="l">
                        <a:buFont typeface="Arial" panose="020B0604020202020204" pitchFamily="34" charset="0"/>
                        <a:buChar char="•"/>
                      </a:pPr>
                      <a:r>
                        <a:rPr lang="en-US" sz="1400" b="0" i="0" u="none" strike="noStrike" dirty="0">
                          <a:solidFill>
                            <a:srgbClr val="0563C1"/>
                          </a:solidFill>
                          <a:effectLst/>
                          <a:latin typeface="Roboto" panose="02000000000000000000" pitchFamily="2" charset="0"/>
                          <a:hlinkClick r:id="rId4"/>
                        </a:rPr>
                        <a:t> ESCI – Frequently Asked Questions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5"/>
                        </a:rPr>
                        <a:t> ESCI – Technical Documentation for Developers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6"/>
                        </a:rPr>
                        <a:t> Wiki for Developers (EWP Knowledge Base)</a:t>
                      </a:r>
                      <a:endParaRPr lang="en-US" sz="1400" b="0" i="0" u="none" strike="noStrike" dirty="0">
                        <a:solidFill>
                          <a:srgbClr val="00B0F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B0FF"/>
                          </a:solidFill>
                          <a:effectLst/>
                          <a:latin typeface="Roboto" panose="02000000000000000000" pitchFamily="2" charset="0"/>
                          <a:ea typeface="+mn-ea"/>
                          <a:cs typeface="+mn-cs"/>
                        </a:rPr>
                        <a:t>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EWP Comprehensive User Guide</a:t>
                      </a:r>
                      <a:endPar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8"/>
                        </a:rPr>
                        <a:t> Registration to EWP User groups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9"/>
                        </a:rPr>
                        <a:t> ESCI news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10"/>
                        </a:rPr>
                        <a:t> Contact the ESCI Helpdesk</a:t>
                      </a:r>
                      <a:endParaRPr lang="en-US" sz="1400" b="0" i="0" u="none" strike="noStrike" dirty="0">
                        <a:solidFill>
                          <a:srgbClr val="00B0FF"/>
                        </a:solidFill>
                        <a:effectLst/>
                        <a:latin typeface="Roboto" panose="02000000000000000000" pitchFamily="2" charset="0"/>
                      </a:endParaRPr>
                    </a:p>
                    <a:p>
                      <a:pPr algn="l">
                        <a:buFont typeface="Arial" panose="020B0604020202020204" pitchFamily="34" charset="0"/>
                        <a:buChar char="•"/>
                      </a:pPr>
                      <a:endParaRPr lang="en-US" sz="1400" b="0" i="0" dirty="0">
                        <a:solidFill>
                          <a:srgbClr val="546E7A"/>
                        </a:solidFill>
                        <a:effectLst/>
                        <a:latin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893560316"/>
                  </a:ext>
                </a:extLst>
              </a:tr>
              <a:tr h="1224279">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Additional Resources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342900" indent="-342900">
                        <a:buFont typeface="+mj-lt"/>
                        <a:buAutoNum type="arabicPeriod"/>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endParaRPr>
                    </a:p>
                    <a:p>
                      <a:pPr marL="342900" indent="-342900">
                        <a:buFont typeface="+mj-lt"/>
                        <a:buAutoNum type="arabicPeriod"/>
                      </a:pP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ICM Handbook for Participating </a:t>
                      </a:r>
                      <a:r>
                        <a:rPr lang="en-US" sz="1400" b="1" kern="1200" dirty="0" err="1">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Organisations</a:t>
                      </a: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 -Calls 2024 &amp; 2025</a:t>
                      </a:r>
                      <a:endPar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ICM Handbook for Partner Countries, July 2024</a:t>
                      </a:r>
                      <a:endPar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Additional Resources - Erasmus+ and ESC Platform</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Beneficiary Guides – Project Implementation Phase</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Erasmus Charter for Higher Education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ECTS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0" indent="0">
                        <a:buFont typeface="+mj-lt"/>
                        <a:buNone/>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bl>
          </a:graphicData>
        </a:graphic>
      </p:graphicFrame>
    </p:spTree>
    <p:extLst>
      <p:ext uri="{BB962C8B-B14F-4D97-AF65-F5344CB8AC3E}">
        <p14:creationId xmlns:p14="http://schemas.microsoft.com/office/powerpoint/2010/main" val="1138715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3004-C630-6B3B-E13F-CAAB612054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14C673-26DD-B6FC-0A0A-9DDB280E0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4EF79E2-5972-224D-1AA5-5CFD97BE65A8}"/>
              </a:ext>
            </a:extLst>
          </p:cNvPr>
          <p:cNvSpPr txBox="1">
            <a:spLocks/>
          </p:cNvSpPr>
          <p:nvPr/>
        </p:nvSpPr>
        <p:spPr>
          <a:xfrm>
            <a:off x="-604303" y="118212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Επικοινωνία</a:t>
            </a:r>
            <a:r>
              <a:rPr lang="en-US" sz="4400" b="1" dirty="0">
                <a:solidFill>
                  <a:prstClr val="black"/>
                </a:solidFill>
                <a:latin typeface="Roboto" panose="02000000000000000000" pitchFamily="2" charset="0"/>
                <a:ea typeface="Roboto" panose="02000000000000000000" pitchFamily="2" charset="0"/>
              </a:rPr>
              <a:t>:</a:t>
            </a:r>
          </a:p>
          <a:p>
            <a:pPr lvl="0">
              <a:defRPr/>
            </a:pPr>
            <a:endParaRPr lang="en-US" sz="4400" b="1" dirty="0">
              <a:solidFill>
                <a:prstClr val="black"/>
              </a:solidFill>
              <a:latin typeface="Roboto" panose="02000000000000000000" pitchFamily="2" charset="0"/>
              <a:ea typeface="Roboto" panose="02000000000000000000" pitchFamily="2" charset="0"/>
            </a:endParaRPr>
          </a:p>
        </p:txBody>
      </p:sp>
      <p:graphicFrame>
        <p:nvGraphicFramePr>
          <p:cNvPr id="2" name="Diagram 1">
            <a:extLst>
              <a:ext uri="{FF2B5EF4-FFF2-40B4-BE49-F238E27FC236}">
                <a16:creationId xmlns:a16="http://schemas.microsoft.com/office/drawing/2014/main" id="{A8B5CF66-D3C7-B5AC-2528-F144EFE05331}"/>
              </a:ext>
            </a:extLst>
          </p:cNvPr>
          <p:cNvGraphicFramePr/>
          <p:nvPr>
            <p:extLst>
              <p:ext uri="{D42A27DB-BD31-4B8C-83A1-F6EECF244321}">
                <p14:modId xmlns:p14="http://schemas.microsoft.com/office/powerpoint/2010/main" val="317608503"/>
              </p:ext>
            </p:extLst>
          </p:nvPr>
        </p:nvGraphicFramePr>
        <p:xfrm>
          <a:off x="2286426" y="10380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5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0B00-D7A2-A925-1128-BB71DF858C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5FE2C8-EF03-37EF-1A8A-90E539CA3E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1385FA0-C923-18B0-BE34-FDB7E2652A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19CB23A5-8E8E-5075-C497-E50E9A40A950}"/>
              </a:ext>
            </a:extLst>
          </p:cNvPr>
          <p:cNvGrpSpPr/>
          <p:nvPr/>
        </p:nvGrpSpPr>
        <p:grpSpPr>
          <a:xfrm>
            <a:off x="2424496" y="1682750"/>
            <a:ext cx="7343008" cy="2717800"/>
            <a:chOff x="3260308" y="448658"/>
            <a:chExt cx="2963916" cy="1778350"/>
          </a:xfrm>
        </p:grpSpPr>
        <p:sp>
          <p:nvSpPr>
            <p:cNvPr id="3" name="Rectangle 2">
              <a:extLst>
                <a:ext uri="{FF2B5EF4-FFF2-40B4-BE49-F238E27FC236}">
                  <a16:creationId xmlns:a16="http://schemas.microsoft.com/office/drawing/2014/main" id="{A9715CC4-0922-41C4-65FA-28B1C6B34DF9}"/>
                </a:ext>
              </a:extLst>
            </p:cNvPr>
            <p:cNvSpPr/>
            <p:nvPr/>
          </p:nvSpPr>
          <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a:solidFill>
                  <a:schemeClr val="bg1"/>
                </a:solidFill>
              </a:endParaRPr>
            </a:p>
          </p:txBody>
        </p:sp>
        <p:sp>
          <p:nvSpPr>
            <p:cNvPr id="6" name="TextBox 5">
              <a:extLst>
                <a:ext uri="{FF2B5EF4-FFF2-40B4-BE49-F238E27FC236}">
                  <a16:creationId xmlns:a16="http://schemas.microsoft.com/office/drawing/2014/main" id="{46623356-BCE1-ABDF-26E7-20BD837C2DBA}"/>
                </a:ext>
              </a:extLst>
            </p:cNvPr>
            <p:cNvSpPr txBox="1"/>
            <p:nvPr/>
          </p:nvSpPr>
          <p:spPr>
            <a:xfrm>
              <a:off x="3260308"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l-GR" sz="4400" b="1" dirty="0">
                  <a:solidFill>
                    <a:schemeClr val="bg1"/>
                  </a:solidFill>
                  <a:latin typeface="Roboto" panose="02000000000000000000" pitchFamily="2" charset="0"/>
                  <a:ea typeface="Roboto" panose="02000000000000000000" pitchFamily="2" charset="0"/>
                </a:rPr>
                <a:t>2. ΚΑ1</a:t>
              </a:r>
              <a:r>
                <a:rPr lang="en-US" sz="4400" b="1" dirty="0">
                  <a:solidFill>
                    <a:schemeClr val="bg1"/>
                  </a:solidFill>
                  <a:latin typeface="Roboto" panose="02000000000000000000" pitchFamily="2" charset="0"/>
                  <a:ea typeface="Roboto" panose="02000000000000000000" pitchFamily="2" charset="0"/>
                </a:rPr>
                <a:t>7</a:t>
              </a:r>
              <a:r>
                <a:rPr lang="el-GR" sz="4400" b="1" dirty="0">
                  <a:solidFill>
                    <a:schemeClr val="bg1"/>
                  </a:solidFill>
                  <a:latin typeface="Roboto" panose="02000000000000000000" pitchFamily="2" charset="0"/>
                  <a:ea typeface="Roboto" panose="02000000000000000000" pitchFamily="2" charset="0"/>
                </a:rPr>
                <a:t>1 Επιλέξιμες  Δραστηριότητες και Χρηματοδότηση</a:t>
              </a:r>
            </a:p>
          </p:txBody>
        </p:sp>
      </p:grpSp>
    </p:spTree>
    <p:extLst>
      <p:ext uri="{BB962C8B-B14F-4D97-AF65-F5344CB8AC3E}">
        <p14:creationId xmlns:p14="http://schemas.microsoft.com/office/powerpoint/2010/main" val="315331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3106</TotalTime>
  <Words>8604</Words>
  <Application>Microsoft Office PowerPoint</Application>
  <PresentationFormat>Widescreen</PresentationFormat>
  <Paragraphs>864</Paragraphs>
  <Slides>83</Slides>
  <Notes>83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83</vt:i4>
      </vt:variant>
    </vt:vector>
  </HeadingPairs>
  <TitlesOfParts>
    <vt:vector size="96" baseType="lpstr">
      <vt:lpstr>Aptos</vt:lpstr>
      <vt:lpstr>Arial</vt:lpstr>
      <vt:lpstr>Arial MT</vt:lpstr>
      <vt:lpstr>Calibri</vt:lpstr>
      <vt:lpstr>Calibri Light</vt:lpstr>
      <vt:lpstr>Courier New</vt:lpstr>
      <vt:lpstr>Google Sans</vt:lpstr>
      <vt:lpstr>Roboto</vt:lpstr>
      <vt:lpstr>Symbol</vt:lpstr>
      <vt:lpstr>Verdana</vt:lpstr>
      <vt:lpstr>Wingdings</vt:lpstr>
      <vt:lpstr>Office Theme</vt:lpstr>
      <vt:lpstr>1_Office Theme</vt:lpstr>
      <vt:lpstr>PowerPoint Presentation</vt:lpstr>
      <vt:lpstr>Ενότητες Παρουσίασης</vt:lpstr>
      <vt:lpstr>PowerPoint Presentation</vt:lpstr>
      <vt:lpstr>PowerPoint Presentation</vt:lpstr>
      <vt:lpstr>Κατανομή Κονδυλίων ΚΑ171 2024</vt:lpstr>
      <vt:lpstr>PowerPoint Presentation</vt:lpstr>
      <vt:lpstr>Συμφωνία  Επιχορήγησης</vt:lpstr>
      <vt:lpstr>PowerPoint Presentation</vt:lpstr>
      <vt:lpstr>PowerPoint Presentation</vt:lpstr>
      <vt:lpstr>PowerPoint Presentation</vt:lpstr>
      <vt:lpstr>Περιορισμοί στις εξερχόμενες κινητικότητες: Περιφέρειες 2-12</vt:lpstr>
      <vt:lpstr>PowerPoint Presentation</vt:lpstr>
      <vt:lpstr>PowerPoint Presentation</vt:lpstr>
      <vt:lpstr>PowerPoint Presentation</vt:lpstr>
      <vt:lpstr>PowerPoint Presentation</vt:lpstr>
      <vt:lpstr>Γενικές Αρχές για SMSs και SMPs</vt:lpstr>
      <vt:lpstr>Επιλέξιμες διάρκειες SMSs/SMPs</vt:lpstr>
      <vt:lpstr>PowerPoint Presentation</vt:lpstr>
      <vt:lpstr>Βασικές Αρχές κινητικότητας για Πρακτική Άσκηση (SMPs)</vt:lpstr>
      <vt:lpstr>PowerPoint Presentation</vt:lpstr>
      <vt:lpstr>PowerPoint Presentation</vt:lpstr>
      <vt:lpstr>Επιλέξιμες διάρκειες STAs/STTs</vt:lpstr>
      <vt:lpstr>PowerPoint Presentation</vt:lpstr>
      <vt:lpstr>PowerPoint Presentation</vt:lpstr>
      <vt:lpstr>PowerPoint Presentation</vt:lpstr>
      <vt:lpstr>Κατηγορίες Χρηματοδότησης</vt:lpstr>
      <vt:lpstr>Μερική Χρηματοδότηση (Partial Zero-Grant Mobility)</vt:lpstr>
      <vt:lpstr>Κατηγορίες Προϋπολογισμού</vt:lpstr>
      <vt:lpstr>PowerPoint Presentation</vt:lpstr>
      <vt:lpstr>Οργανωτικά Έξοδα (Organzational Support) (1/3)</vt:lpstr>
      <vt:lpstr>Οργανωτικά Έξοδα (Organzational Support) (2/3)</vt:lpstr>
      <vt:lpstr>Οργανωτικά Έξοδα (Organzational Support) (3/3)</vt:lpstr>
      <vt:lpstr>Ατομική υποστήριξη (Individual Support) Κινητικότητες Μικρής Διάρκειας</vt:lpstr>
      <vt:lpstr>Ατομική υποστήριξη (Individual Support) Κινητικότητες Μεγάλης Διάρκειας (1/2)</vt:lpstr>
      <vt:lpstr>Ατομική υποστήριξη (Individual Support) Κινητικότητες Μεγάλης Διάρκειας (2/2)</vt:lpstr>
      <vt:lpstr>Ατομική υποστήριξη (Individual Support) Προσωπικό</vt:lpstr>
      <vt:lpstr>Ταξιδιωτικά Έξοδα (Travel Support)</vt:lpstr>
      <vt:lpstr>Υποστήριξη ένταξης για οργανισμούς (Inclusion Support for Organizations)</vt:lpstr>
      <vt:lpstr>PowerPoint Presentation</vt:lpstr>
      <vt:lpstr>Υποστήριξη συμπερίληψης για συμμετέχοντες με Λιγότερες Ευκαιρίες (Inclusion Support for Participants) (1/2)</vt:lpstr>
      <vt:lpstr>Υποστήριξη συμπερίληψης για συμμετέχοντες με Λιγότερες Ευκαιρίες (Inclusion Support for Participants) (2/2)</vt:lpstr>
      <vt:lpstr>Παράδειγμα χρήσης της υποστήριξης συμπερίληψης για συμμετέχοντες με Λιγότερες Ευκαιρίες και των Top-ups:   √Φοιτητής με λιγότερες ευκαιρίες που συμμετέχει σε μακράς διάρκειας κινητικότητα για πρακτική άσκηση σε ΙΤΕ Χώρας μέλους (π.χ. εισερχόμενη κινητικότητα στην Κύπρο)</vt:lpstr>
      <vt:lpstr>PowerPoint Presentation</vt:lpstr>
      <vt:lpstr>PowerPoint Presentation</vt:lpstr>
      <vt:lpstr>PowerPoint Presentation</vt:lpstr>
      <vt:lpstr>2. Αλλαγές που ΑΠΑΙΤΟΥΝ τροποποίηση της Συμφωνίας Επιχορήγησης</vt:lpstr>
      <vt:lpstr>        2.1. Μεταφορά κονδυλίου προς χώρες  στις οποίες δε χορηγήθηκαν εξαρχής κεφάλαια λόγω ανεπαρκούς χρηματοδότησης</vt:lpstr>
      <vt:lpstr>3. Αλλαγές που ΔΕΝ ΕΠΙΤΡΕΠΟΝΤΑΙ ούτε με τροποποίηση της Συμφωνίας Επιχορήγησης</vt:lpstr>
      <vt:lpstr>Επιπλέον επιχορήγηση για κάλυψη πραγματικών εξόδων (πρόσθετη χρηματοδότηση ατόμων με λιγότερες ευκαιρίες)</vt:lpstr>
      <vt:lpstr>PowerPoint Presentation</vt:lpstr>
      <vt:lpstr>Αλλαγές στην περίοδο υλοποίησης των δραστηριοτήτων</vt:lpstr>
      <vt:lpstr>Τρόποι κάλυψης εξόδων συμμετεχόντων (Grant Agreement 2024 with participants)</vt:lpstr>
      <vt:lpstr>Διευθετήσεις πληρωμών προς συμμετέχοντες (Grant Agreement 2024 with participants)  (1/2)</vt:lpstr>
      <vt:lpstr>Διευθετήσεις πληρωμών προς συμμετέχοντες και αναγκαία ασφαλιστική κάλυψη (Grant Agreement 2024 with participants) (2/2)</vt:lpstr>
      <vt:lpstr>PowerPoint Presentation</vt:lpstr>
      <vt:lpstr>PowerPoint Presentation</vt:lpstr>
      <vt:lpstr>Χρονοδιάγραμμα Έργου</vt:lpstr>
      <vt:lpstr>Φάκελος Συμμετέχοντα/ουσας: Aπαραίτητα Έντυπα</vt:lpstr>
      <vt:lpstr>Τήρηση Αρχείου στον οργανισμό</vt:lpstr>
      <vt:lpstr>Επεξεργασία  Προσωπικών  δεδομένων</vt:lpstr>
      <vt:lpstr>Τελική Έκθεση</vt:lpstr>
      <vt:lpstr>Eργαλείο Διαχείρισης Beneficiary Module</vt:lpstr>
      <vt:lpstr>OLS</vt:lpstr>
      <vt:lpstr>Αντίκτυπος σχεδίου Επικοινωνία και  Διάδοση της Δράσης</vt:lpstr>
      <vt:lpstr>Έλεγχοι</vt:lpstr>
      <vt:lpstr>Έλεγχος Συστημάτων (Systems Check)</vt:lpstr>
      <vt:lpstr>PowerPoint Presentation</vt:lpstr>
      <vt:lpstr>PowerPoint Presentation</vt:lpstr>
      <vt:lpstr>PowerPoint Presentation</vt:lpstr>
      <vt:lpstr>PowerPoint Presentation</vt:lpstr>
      <vt:lpstr>PowerPoint Presentation</vt:lpstr>
      <vt:lpstr>Πιστοποιημένα Ιδρύματα (ECHE)</vt:lpstr>
      <vt:lpstr>Βασικές Δεσμεύσεις Ιδρυμάτων που προκύπτουν από την υπογραφή του ECHE</vt:lpstr>
      <vt:lpstr>Αναγνώριση Μαθησιακών Αποτελεσμάτων </vt:lpstr>
      <vt:lpstr>Πληροφόρηση που αναμένεται να υπάρχει στην ιστοσελίδα του ΙΤΕ σχετικά με το Erasmus</vt:lpstr>
      <vt:lpstr>Κατά τη Διάρκεια της Κινητικότητας</vt:lpstr>
      <vt:lpstr>Aναστολή/ Απόσυρση Χάρτη</vt:lpstr>
      <vt:lpstr>Πρωτοβουλία Ευρωπαϊκής Φοιτητικής Κάρτας  (European Student Card Initiative – ESCI)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Maria Thalia Christou</cp:lastModifiedBy>
  <cp:revision>339</cp:revision>
  <cp:lastPrinted>2025-07-15T08:54:31Z</cp:lastPrinted>
  <dcterms:created xsi:type="dcterms:W3CDTF">2023-04-27T06:57:03Z</dcterms:created>
  <dcterms:modified xsi:type="dcterms:W3CDTF">2025-10-23T09:55:29Z</dcterms:modified>
</cp:coreProperties>
</file>