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F_A8AA242B.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56_6BA5B695.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38" r:id="rId2"/>
    <p:sldId id="257" r:id="rId3"/>
    <p:sldId id="258" r:id="rId4"/>
    <p:sldId id="274" r:id="rId5"/>
    <p:sldId id="343" r:id="rId6"/>
    <p:sldId id="270" r:id="rId7"/>
    <p:sldId id="269" r:id="rId8"/>
    <p:sldId id="261" r:id="rId9"/>
    <p:sldId id="263" r:id="rId10"/>
    <p:sldId id="284" r:id="rId11"/>
    <p:sldId id="271" r:id="rId12"/>
    <p:sldId id="262" r:id="rId13"/>
    <p:sldId id="342" r:id="rId14"/>
    <p:sldId id="276" r:id="rId15"/>
    <p:sldId id="285" r:id="rId16"/>
    <p:sldId id="278" r:id="rId17"/>
    <p:sldId id="265" r:id="rId18"/>
    <p:sldId id="281" r:id="rId19"/>
    <p:sldId id="282" r:id="rId20"/>
    <p:sldId id="340" r:id="rId21"/>
    <p:sldId id="267" r:id="rId22"/>
    <p:sldId id="339" r:id="rId23"/>
    <p:sldId id="283" r:id="rId24"/>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D70ED5-B418-EEEE-72A6-AC4E42ADF144}" name="Stephanie Apserou" initials="SA" userId="S::sapserou@idep.org.cy::2e1c9438-6421-4939-8764-21e43f899a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9999"/>
    <a:srgbClr val="FF99FF"/>
    <a:srgbClr val="CC66FF"/>
    <a:srgbClr val="0099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7386" autoAdjust="0"/>
  </p:normalViewPr>
  <p:slideViewPr>
    <p:cSldViewPr snapToGrid="0" snapToObjects="1">
      <p:cViewPr varScale="1">
        <p:scale>
          <a:sx n="85" d="100"/>
          <a:sy n="85" d="100"/>
        </p:scale>
        <p:origin x="1554"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omments/modernComment_10F_A8AA242B.xml><?xml version="1.0" encoding="utf-8"?>
<p188:cmLst xmlns:a="http://schemas.openxmlformats.org/drawingml/2006/main" xmlns:r="http://schemas.openxmlformats.org/officeDocument/2006/relationships" xmlns:p188="http://schemas.microsoft.com/office/powerpoint/2018/8/main">
  <p188:cm id="{B43BDFFE-B840-4864-8865-3029BFE3766C}" authorId="{EBD70ED5-B418-EEEE-72A6-AC4E42ADF144}" created="2025-09-02T08:10:03.092">
    <ac:txMkLst xmlns:ac="http://schemas.microsoft.com/office/drawing/2013/main/command">
      <pc:docMk xmlns:pc="http://schemas.microsoft.com/office/powerpoint/2013/main/command"/>
      <pc:sldMk xmlns:pc="http://schemas.microsoft.com/office/powerpoint/2013/main/command" cId="2829722667" sldId="271"/>
      <ac:spMk id="5" creationId="{A2D4410C-602D-1726-39C8-4016A9AECA18}"/>
      <ac:txMk cp="603">
        <ac:context len="641" hash="106349984"/>
      </ac:txMk>
    </ac:txMkLst>
    <p188:pos x="5592275" y="5249822"/>
    <p188:replyLst>
      <p188:reply id="{655B3CE6-7A25-435F-847A-472BB5D49E5E}" authorId="{EBD70ED5-B418-EEEE-72A6-AC4E42ADF144}" created="2025-09-02T08:10:14.975">
        <p188:txBody>
          <a:bodyPr/>
          <a:lstStyle/>
          <a:p>
            <a:r>
              <a:rPr lang="el-GR"/>
              <a:t>Να φύγει το φεστιβάλ</a:t>
            </a:r>
          </a:p>
        </p188:txBody>
      </p188:reply>
    </p188:replyLst>
    <p188:txBody>
      <a:bodyPr/>
      <a:lstStyle/>
      <a:p>
        <a:r>
          <a:rPr lang="el-GR"/>
          <a:t>συνέδρια/εκπαιδεύσεις/δράσεις</a:t>
        </a:r>
      </a:p>
    </p188:txBody>
  </p188:cm>
</p188:cmLst>
</file>

<file path=ppt/comments/modernComment_156_6BA5B695.xml><?xml version="1.0" encoding="utf-8"?>
<p188:cmLst xmlns:a="http://schemas.openxmlformats.org/drawingml/2006/main" xmlns:r="http://schemas.openxmlformats.org/officeDocument/2006/relationships" xmlns:p188="http://schemas.microsoft.com/office/powerpoint/2018/8/main">
  <p188:cm id="{C4E43BB0-EDA7-4FFD-92D6-93CEF35AAC2C}" authorId="{EBD70ED5-B418-EEEE-72A6-AC4E42ADF144}" created="2025-09-02T08:54:53.451">
    <ac:deMkLst xmlns:ac="http://schemas.microsoft.com/office/drawing/2013/main/command">
      <pc:docMk xmlns:pc="http://schemas.microsoft.com/office/powerpoint/2013/main/command"/>
      <pc:sldMk xmlns:pc="http://schemas.microsoft.com/office/powerpoint/2013/main/command" cId="1806022293" sldId="342"/>
      <ac:spMk id="3" creationId="{BFE4EB54-F300-8AFD-B3FF-BB93722810F0}"/>
    </ac:deMkLst>
    <p188:txBody>
      <a:bodyPr/>
      <a:lstStyle/>
      <a:p>
        <a:r>
          <a:rPr lang="el-GR"/>
          <a:t>Το slide 13 - 14 μπορεί να γίνει 1 slide</a:t>
        </a:r>
      </a:p>
    </p188:txBody>
  </p188:cm>
</p188:cmLst>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3969D-C224-49F4-9302-D13410DEBD4C}" type="doc">
      <dgm:prSet loTypeId="urn:microsoft.com/office/officeart/2005/8/layout/target1" loCatId="relationship" qsTypeId="urn:microsoft.com/office/officeart/2005/8/quickstyle/simple1" qsCatId="simple" csTypeId="urn:microsoft.com/office/officeart/2005/8/colors/accent2_5" csCatId="accent2" phldr="1"/>
      <dgm:spPr/>
    </dgm:pt>
    <dgm:pt modelId="{A8F2CCAA-CDB7-4421-BA72-85387BF179BA}">
      <dgm:prSet phldrT="[Text]" custT="1"/>
      <dgm:spPr/>
      <dgm:t>
        <a:bodyPr/>
        <a:lstStyle/>
        <a:p>
          <a:r>
            <a:rPr lang="el-GR" sz="2000" b="1" dirty="0">
              <a:solidFill>
                <a:srgbClr val="FF6600"/>
              </a:solidFill>
              <a:latin typeface="Arial" panose="020B0604020202020204" pitchFamily="34" charset="0"/>
              <a:cs typeface="Arial" panose="020B0604020202020204" pitchFamily="34" charset="0"/>
            </a:rPr>
            <a:t>Απλή γλώσσα</a:t>
          </a:r>
          <a:endParaRPr lang="en-US" sz="2000" b="1" dirty="0">
            <a:solidFill>
              <a:srgbClr val="FF6600"/>
            </a:solidFill>
            <a:latin typeface="Arial" panose="020B0604020202020204" pitchFamily="34" charset="0"/>
            <a:cs typeface="Arial" panose="020B0604020202020204" pitchFamily="34" charset="0"/>
          </a:endParaRPr>
        </a:p>
      </dgm:t>
    </dgm:pt>
    <dgm:pt modelId="{B79153D8-7507-4319-9A78-8113D4D94DAC}" type="parTrans" cxnId="{01DC97F9-6027-4A32-A4F8-A47A6FF3553F}">
      <dgm:prSet/>
      <dgm:spPr/>
      <dgm:t>
        <a:bodyPr/>
        <a:lstStyle/>
        <a:p>
          <a:endParaRPr lang="en-US"/>
        </a:p>
      </dgm:t>
    </dgm:pt>
    <dgm:pt modelId="{5E8B3E34-60FF-444C-93D3-70909D5F2613}" type="sibTrans" cxnId="{01DC97F9-6027-4A32-A4F8-A47A6FF3553F}">
      <dgm:prSet/>
      <dgm:spPr/>
      <dgm:t>
        <a:bodyPr/>
        <a:lstStyle/>
        <a:p>
          <a:endParaRPr lang="en-US"/>
        </a:p>
      </dgm:t>
    </dgm:pt>
    <dgm:pt modelId="{8AC19475-C795-4DCE-9257-146A3CE27247}">
      <dgm:prSet phldrT="[Text]" custT="1"/>
      <dgm:spPr/>
      <dgm:t>
        <a:bodyPr/>
        <a:lstStyle/>
        <a:p>
          <a:r>
            <a:rPr lang="el-GR" sz="2000" b="1" dirty="0">
              <a:solidFill>
                <a:srgbClr val="0099CC"/>
              </a:solidFill>
              <a:latin typeface="Arial" panose="020B0604020202020204" pitchFamily="34" charset="0"/>
              <a:cs typeface="Arial" panose="020B0604020202020204" pitchFamily="34" charset="0"/>
            </a:rPr>
            <a:t>Αφορούν τους στόχους</a:t>
          </a:r>
          <a:r>
            <a:rPr lang="en-US" sz="2000" b="1" dirty="0">
              <a:solidFill>
                <a:srgbClr val="0099CC"/>
              </a:solidFill>
              <a:latin typeface="Arial" panose="020B0604020202020204" pitchFamily="34" charset="0"/>
              <a:cs typeface="Arial" panose="020B0604020202020204" pitchFamily="34" charset="0"/>
            </a:rPr>
            <a:t> </a:t>
          </a:r>
          <a:r>
            <a:rPr lang="el-GR" sz="2000" b="1" dirty="0">
              <a:solidFill>
                <a:srgbClr val="0099CC"/>
              </a:solidFill>
              <a:latin typeface="Arial" panose="020B0604020202020204" pitchFamily="34" charset="0"/>
              <a:cs typeface="Arial" panose="020B0604020202020204" pitchFamily="34" charset="0"/>
            </a:rPr>
            <a:t>της στρατηγικής σας</a:t>
          </a:r>
          <a:endParaRPr lang="en-US" sz="2000" b="1" dirty="0">
            <a:solidFill>
              <a:srgbClr val="0099CC"/>
            </a:solidFill>
            <a:latin typeface="Arial" panose="020B0604020202020204" pitchFamily="34" charset="0"/>
            <a:cs typeface="Arial" panose="020B0604020202020204" pitchFamily="34" charset="0"/>
          </a:endParaRPr>
        </a:p>
      </dgm:t>
    </dgm:pt>
    <dgm:pt modelId="{58580BAD-FBBC-42F0-8B85-C639BD2F3F56}" type="parTrans" cxnId="{2E79489F-E658-4CE5-8EA8-DABE337913D6}">
      <dgm:prSet/>
      <dgm:spPr/>
      <dgm:t>
        <a:bodyPr/>
        <a:lstStyle/>
        <a:p>
          <a:endParaRPr lang="en-US"/>
        </a:p>
      </dgm:t>
    </dgm:pt>
    <dgm:pt modelId="{193C30F2-2E95-4F4D-8823-07A81EB62098}" type="sibTrans" cxnId="{2E79489F-E658-4CE5-8EA8-DABE337913D6}">
      <dgm:prSet/>
      <dgm:spPr/>
      <dgm:t>
        <a:bodyPr/>
        <a:lstStyle/>
        <a:p>
          <a:endParaRPr lang="en-US"/>
        </a:p>
      </dgm:t>
    </dgm:pt>
    <dgm:pt modelId="{709B405F-5342-4BE0-951F-8260996894B1}">
      <dgm:prSet phldrT="[Text]" custT="1"/>
      <dgm:spPr/>
      <dgm:t>
        <a:bodyPr/>
        <a:lstStyle/>
        <a:p>
          <a:r>
            <a:rPr lang="el-GR" sz="2000" b="1" dirty="0">
              <a:solidFill>
                <a:srgbClr val="CC66FF"/>
              </a:solidFill>
              <a:latin typeface="Arial" panose="020B0604020202020204" pitchFamily="34" charset="0"/>
              <a:cs typeface="Arial" panose="020B0604020202020204" pitchFamily="34" charset="0"/>
            </a:rPr>
            <a:t>Καλούν σε κινητοποίηση και δράση</a:t>
          </a:r>
          <a:endParaRPr lang="en-US" sz="2000" b="1" dirty="0">
            <a:solidFill>
              <a:srgbClr val="CC66FF"/>
            </a:solidFill>
            <a:latin typeface="Arial" panose="020B0604020202020204" pitchFamily="34" charset="0"/>
            <a:cs typeface="Arial" panose="020B0604020202020204" pitchFamily="34" charset="0"/>
          </a:endParaRPr>
        </a:p>
      </dgm:t>
    </dgm:pt>
    <dgm:pt modelId="{13DD777E-81CB-43AC-96B8-1F455B3B3004}" type="parTrans" cxnId="{56DF3547-97DD-46EF-A41E-3342D50DF2CF}">
      <dgm:prSet/>
      <dgm:spPr/>
      <dgm:t>
        <a:bodyPr/>
        <a:lstStyle/>
        <a:p>
          <a:endParaRPr lang="en-US"/>
        </a:p>
      </dgm:t>
    </dgm:pt>
    <dgm:pt modelId="{5B8BDD77-45C4-4085-9DD4-EB269CEC88FE}" type="sibTrans" cxnId="{56DF3547-97DD-46EF-A41E-3342D50DF2CF}">
      <dgm:prSet/>
      <dgm:spPr/>
      <dgm:t>
        <a:bodyPr/>
        <a:lstStyle/>
        <a:p>
          <a:endParaRPr lang="en-US"/>
        </a:p>
      </dgm:t>
    </dgm:pt>
    <dgm:pt modelId="{2F3D0025-5044-48AC-8F6C-BBF4E190F6B2}" type="pres">
      <dgm:prSet presAssocID="{55F3969D-C224-49F4-9302-D13410DEBD4C}" presName="composite" presStyleCnt="0">
        <dgm:presLayoutVars>
          <dgm:chMax val="5"/>
          <dgm:dir/>
          <dgm:resizeHandles val="exact"/>
        </dgm:presLayoutVars>
      </dgm:prSet>
      <dgm:spPr/>
    </dgm:pt>
    <dgm:pt modelId="{2C5ABB26-394F-45C5-8E76-300E202D35F2}" type="pres">
      <dgm:prSet presAssocID="{A8F2CCAA-CDB7-4421-BA72-85387BF179BA}" presName="circle1" presStyleLbl="lnNode1" presStyleIdx="0" presStyleCnt="3" custScaleX="223948" custScaleY="231195" custLinFactNeighborX="-11260" custLinFactNeighborY="6366"/>
      <dgm:spPr/>
    </dgm:pt>
    <dgm:pt modelId="{15397E52-2FE4-4630-B1C1-0DFCAF2C7025}" type="pres">
      <dgm:prSet presAssocID="{A8F2CCAA-CDB7-4421-BA72-85387BF179BA}" presName="text1" presStyleLbl="revTx" presStyleIdx="0" presStyleCnt="3" custScaleX="140656" custLinFactNeighborX="14960">
        <dgm:presLayoutVars>
          <dgm:bulletEnabled val="1"/>
        </dgm:presLayoutVars>
      </dgm:prSet>
      <dgm:spPr/>
    </dgm:pt>
    <dgm:pt modelId="{F07E886B-C5EF-4DC6-BDB8-A832567F5477}" type="pres">
      <dgm:prSet presAssocID="{A8F2CCAA-CDB7-4421-BA72-85387BF179BA}" presName="line1" presStyleLbl="callout" presStyleIdx="0" presStyleCnt="6"/>
      <dgm:spPr/>
    </dgm:pt>
    <dgm:pt modelId="{6C78E593-B4F1-4507-9CD1-57F28BA445E5}" type="pres">
      <dgm:prSet presAssocID="{A8F2CCAA-CDB7-4421-BA72-85387BF179BA}" presName="d1" presStyleLbl="callout" presStyleIdx="1" presStyleCnt="6"/>
      <dgm:spPr/>
    </dgm:pt>
    <dgm:pt modelId="{182F62C6-161A-49EA-BAAA-670036DD3CFC}" type="pres">
      <dgm:prSet presAssocID="{8AC19475-C795-4DCE-9257-146A3CE27247}" presName="circle2" presStyleLbl="lnNode1" presStyleIdx="1" presStyleCnt="3" custScaleX="125065" custScaleY="120821" custLinFactNeighborX="-1125" custLinFactNeighborY="-375"/>
      <dgm:spPr/>
    </dgm:pt>
    <dgm:pt modelId="{6191F0AE-A165-4065-8E14-7CF4A37ECE30}" type="pres">
      <dgm:prSet presAssocID="{8AC19475-C795-4DCE-9257-146A3CE27247}" presName="text2" presStyleLbl="revTx" presStyleIdx="1" presStyleCnt="3" custScaleX="128022" custLinFactNeighborX="25472" custLinFactNeighborY="2693">
        <dgm:presLayoutVars>
          <dgm:bulletEnabled val="1"/>
        </dgm:presLayoutVars>
      </dgm:prSet>
      <dgm:spPr/>
    </dgm:pt>
    <dgm:pt modelId="{D09D447F-A918-47A2-923D-E821823D358C}" type="pres">
      <dgm:prSet presAssocID="{8AC19475-C795-4DCE-9257-146A3CE27247}" presName="line2" presStyleLbl="callout" presStyleIdx="2" presStyleCnt="6" custLinFactY="-104800" custLinFactNeighborX="39794" custLinFactNeighborY="-200000"/>
      <dgm:spPr/>
    </dgm:pt>
    <dgm:pt modelId="{4BB4ACE3-8CF5-47C8-9C64-DFD3A5BDD411}" type="pres">
      <dgm:prSet presAssocID="{8AC19475-C795-4DCE-9257-146A3CE27247}" presName="d2" presStyleLbl="callout" presStyleIdx="3" presStyleCnt="6" custScaleX="103616" custScaleY="69736" custLinFactNeighborX="10529" custLinFactNeighborY="-21507"/>
      <dgm:spPr/>
    </dgm:pt>
    <dgm:pt modelId="{BBA5ED8E-56AC-4E66-901D-111A6B6818C0}" type="pres">
      <dgm:prSet presAssocID="{709B405F-5342-4BE0-951F-8260996894B1}" presName="circle3" presStyleLbl="lnNode1" presStyleIdx="2" presStyleCnt="3" custScaleX="96727" custScaleY="95896" custLinFactNeighborX="-554" custLinFactNeighborY="-1312"/>
      <dgm:spPr/>
    </dgm:pt>
    <dgm:pt modelId="{E3E85A69-5B96-4398-BBB0-2BE95B97FB9F}" type="pres">
      <dgm:prSet presAssocID="{709B405F-5342-4BE0-951F-8260996894B1}" presName="text3" presStyleLbl="revTx" presStyleIdx="2" presStyleCnt="3" custScaleX="121400" custLinFactNeighborX="71733" custLinFactNeighborY="19747">
        <dgm:presLayoutVars>
          <dgm:bulletEnabled val="1"/>
        </dgm:presLayoutVars>
      </dgm:prSet>
      <dgm:spPr/>
    </dgm:pt>
    <dgm:pt modelId="{17C92BE3-F46B-4F81-9B4C-81FBDE0C39D7}" type="pres">
      <dgm:prSet presAssocID="{709B405F-5342-4BE0-951F-8260996894B1}" presName="line3" presStyleLbl="callout" presStyleIdx="4" presStyleCnt="6" custLinFactX="100000" custLinFactY="-130200" custLinFactNeighborX="132478" custLinFactNeighborY="-200000"/>
      <dgm:spPr/>
    </dgm:pt>
    <dgm:pt modelId="{FECB1981-6D6A-44B8-A16A-8FAB45146CBB}" type="pres">
      <dgm:prSet presAssocID="{709B405F-5342-4BE0-951F-8260996894B1}" presName="d3" presStyleLbl="callout" presStyleIdx="5" presStyleCnt="6" custScaleX="189981" custScaleY="53191" custLinFactNeighborX="71861" custLinFactNeighborY="-32455"/>
      <dgm:spPr/>
    </dgm:pt>
  </dgm:ptLst>
  <dgm:cxnLst>
    <dgm:cxn modelId="{8A95D00B-C428-4547-A5E1-84A380906281}" type="presOf" srcId="{709B405F-5342-4BE0-951F-8260996894B1}" destId="{E3E85A69-5B96-4398-BBB0-2BE95B97FB9F}" srcOrd="0" destOrd="0" presId="urn:microsoft.com/office/officeart/2005/8/layout/target1"/>
    <dgm:cxn modelId="{3003C439-C47E-4ED2-A33B-E2E39ECE715B}" type="presOf" srcId="{A8F2CCAA-CDB7-4421-BA72-85387BF179BA}" destId="{15397E52-2FE4-4630-B1C1-0DFCAF2C7025}" srcOrd="0" destOrd="0" presId="urn:microsoft.com/office/officeart/2005/8/layout/target1"/>
    <dgm:cxn modelId="{56DF3547-97DD-46EF-A41E-3342D50DF2CF}" srcId="{55F3969D-C224-49F4-9302-D13410DEBD4C}" destId="{709B405F-5342-4BE0-951F-8260996894B1}" srcOrd="2" destOrd="0" parTransId="{13DD777E-81CB-43AC-96B8-1F455B3B3004}" sibTransId="{5B8BDD77-45C4-4085-9DD4-EB269CEC88FE}"/>
    <dgm:cxn modelId="{2E79489F-E658-4CE5-8EA8-DABE337913D6}" srcId="{55F3969D-C224-49F4-9302-D13410DEBD4C}" destId="{8AC19475-C795-4DCE-9257-146A3CE27247}" srcOrd="1" destOrd="0" parTransId="{58580BAD-FBBC-42F0-8B85-C639BD2F3F56}" sibTransId="{193C30F2-2E95-4F4D-8823-07A81EB62098}"/>
    <dgm:cxn modelId="{E21208A6-8264-4D9E-9941-226CD9D21711}" type="presOf" srcId="{8AC19475-C795-4DCE-9257-146A3CE27247}" destId="{6191F0AE-A165-4065-8E14-7CF4A37ECE30}" srcOrd="0" destOrd="0" presId="urn:microsoft.com/office/officeart/2005/8/layout/target1"/>
    <dgm:cxn modelId="{68A957A6-0DE8-4101-B146-C0C07AC8D4F5}" type="presOf" srcId="{55F3969D-C224-49F4-9302-D13410DEBD4C}" destId="{2F3D0025-5044-48AC-8F6C-BBF4E190F6B2}" srcOrd="0" destOrd="0" presId="urn:microsoft.com/office/officeart/2005/8/layout/target1"/>
    <dgm:cxn modelId="{01DC97F9-6027-4A32-A4F8-A47A6FF3553F}" srcId="{55F3969D-C224-49F4-9302-D13410DEBD4C}" destId="{A8F2CCAA-CDB7-4421-BA72-85387BF179BA}" srcOrd="0" destOrd="0" parTransId="{B79153D8-7507-4319-9A78-8113D4D94DAC}" sibTransId="{5E8B3E34-60FF-444C-93D3-70909D5F2613}"/>
    <dgm:cxn modelId="{1EC11AA8-364A-4A04-9AC2-896853C408D6}" type="presParOf" srcId="{2F3D0025-5044-48AC-8F6C-BBF4E190F6B2}" destId="{2C5ABB26-394F-45C5-8E76-300E202D35F2}" srcOrd="0" destOrd="0" presId="urn:microsoft.com/office/officeart/2005/8/layout/target1"/>
    <dgm:cxn modelId="{F5FD2506-22FB-4478-969E-78D1C1687D2F}" type="presParOf" srcId="{2F3D0025-5044-48AC-8F6C-BBF4E190F6B2}" destId="{15397E52-2FE4-4630-B1C1-0DFCAF2C7025}" srcOrd="1" destOrd="0" presId="urn:microsoft.com/office/officeart/2005/8/layout/target1"/>
    <dgm:cxn modelId="{D2326CBE-1A82-490D-9CB7-473F6B97CDDA}" type="presParOf" srcId="{2F3D0025-5044-48AC-8F6C-BBF4E190F6B2}" destId="{F07E886B-C5EF-4DC6-BDB8-A832567F5477}" srcOrd="2" destOrd="0" presId="urn:microsoft.com/office/officeart/2005/8/layout/target1"/>
    <dgm:cxn modelId="{FC335E3A-66A1-4CC9-86E2-4617DF2BF062}" type="presParOf" srcId="{2F3D0025-5044-48AC-8F6C-BBF4E190F6B2}" destId="{6C78E593-B4F1-4507-9CD1-57F28BA445E5}" srcOrd="3" destOrd="0" presId="urn:microsoft.com/office/officeart/2005/8/layout/target1"/>
    <dgm:cxn modelId="{549EDF3A-506F-4F30-8163-7478F23973A1}" type="presParOf" srcId="{2F3D0025-5044-48AC-8F6C-BBF4E190F6B2}" destId="{182F62C6-161A-49EA-BAAA-670036DD3CFC}" srcOrd="4" destOrd="0" presId="urn:microsoft.com/office/officeart/2005/8/layout/target1"/>
    <dgm:cxn modelId="{A2528EBD-A9AF-472E-8E85-72BFCB6C4643}" type="presParOf" srcId="{2F3D0025-5044-48AC-8F6C-BBF4E190F6B2}" destId="{6191F0AE-A165-4065-8E14-7CF4A37ECE30}" srcOrd="5" destOrd="0" presId="urn:microsoft.com/office/officeart/2005/8/layout/target1"/>
    <dgm:cxn modelId="{841EFCC4-ED3E-46C0-8C7F-18D804381EE9}" type="presParOf" srcId="{2F3D0025-5044-48AC-8F6C-BBF4E190F6B2}" destId="{D09D447F-A918-47A2-923D-E821823D358C}" srcOrd="6" destOrd="0" presId="urn:microsoft.com/office/officeart/2005/8/layout/target1"/>
    <dgm:cxn modelId="{07C17A10-2B65-4CE8-A6E7-B30917AEB9C0}" type="presParOf" srcId="{2F3D0025-5044-48AC-8F6C-BBF4E190F6B2}" destId="{4BB4ACE3-8CF5-47C8-9C64-DFD3A5BDD411}" srcOrd="7" destOrd="0" presId="urn:microsoft.com/office/officeart/2005/8/layout/target1"/>
    <dgm:cxn modelId="{B17E670B-2956-4321-85A5-97757E47A5AE}" type="presParOf" srcId="{2F3D0025-5044-48AC-8F6C-BBF4E190F6B2}" destId="{BBA5ED8E-56AC-4E66-901D-111A6B6818C0}" srcOrd="8" destOrd="0" presId="urn:microsoft.com/office/officeart/2005/8/layout/target1"/>
    <dgm:cxn modelId="{879AD3D6-A394-49D6-BA8C-999742ABCC70}" type="presParOf" srcId="{2F3D0025-5044-48AC-8F6C-BBF4E190F6B2}" destId="{E3E85A69-5B96-4398-BBB0-2BE95B97FB9F}" srcOrd="9" destOrd="0" presId="urn:microsoft.com/office/officeart/2005/8/layout/target1"/>
    <dgm:cxn modelId="{F7AC6836-0E28-466B-8A48-6A22CFF2680D}" type="presParOf" srcId="{2F3D0025-5044-48AC-8F6C-BBF4E190F6B2}" destId="{17C92BE3-F46B-4F81-9B4C-81FBDE0C39D7}" srcOrd="10" destOrd="0" presId="urn:microsoft.com/office/officeart/2005/8/layout/target1"/>
    <dgm:cxn modelId="{2F4096CF-3F0D-40B0-91AB-CA418B3E0BC3}" type="presParOf" srcId="{2F3D0025-5044-48AC-8F6C-BBF4E190F6B2}" destId="{FECB1981-6D6A-44B8-A16A-8FAB45146CBB}"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5ED8E-56AC-4E66-901D-111A6B6818C0}">
      <dsp:nvSpPr>
        <dsp:cNvPr id="0" name=""/>
        <dsp:cNvSpPr/>
      </dsp:nvSpPr>
      <dsp:spPr>
        <a:xfrm>
          <a:off x="1547963" y="1225933"/>
          <a:ext cx="3378435" cy="3349411"/>
        </a:xfrm>
        <a:prstGeom prst="ellipse">
          <a:avLst/>
        </a:prstGeom>
        <a:solidFill>
          <a:schemeClr val="accent2">
            <a:shade val="90000"/>
            <a:hueOff val="-574681"/>
            <a:satOff val="409"/>
            <a:lumOff val="32114"/>
            <a:alpha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F62C6-161A-49EA-BAAA-670036DD3CFC}">
      <dsp:nvSpPr>
        <dsp:cNvPr id="0" name=""/>
        <dsp:cNvSpPr/>
      </dsp:nvSpPr>
      <dsp:spPr>
        <a:xfrm>
          <a:off x="1922491" y="1672611"/>
          <a:ext cx="2620927" cy="2531988"/>
        </a:xfrm>
        <a:prstGeom prst="ellipse">
          <a:avLst/>
        </a:prstGeom>
        <a:solidFill>
          <a:schemeClr val="accent2">
            <a:shade val="90000"/>
            <a:hueOff val="-287340"/>
            <a:satOff val="204"/>
            <a:lumOff val="16057"/>
            <a:alpha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ABB26-394F-45C5-8E76-300E202D35F2}">
      <dsp:nvSpPr>
        <dsp:cNvPr id="0" name=""/>
        <dsp:cNvSpPr/>
      </dsp:nvSpPr>
      <dsp:spPr>
        <a:xfrm>
          <a:off x="2395679" y="2183426"/>
          <a:ext cx="1564390" cy="1615014"/>
        </a:xfrm>
        <a:prstGeom prst="ellipse">
          <a:avLst/>
        </a:prstGeom>
        <a:solidFill>
          <a:schemeClr val="accent2">
            <a:shade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97E52-2FE4-4630-B1C1-0DFCAF2C7025}">
      <dsp:nvSpPr>
        <dsp:cNvPr id="0" name=""/>
        <dsp:cNvSpPr/>
      </dsp:nvSpPr>
      <dsp:spPr>
        <a:xfrm>
          <a:off x="5491288" y="35835"/>
          <a:ext cx="2456383" cy="101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rgbClr val="FF6600"/>
              </a:solidFill>
              <a:latin typeface="Arial" panose="020B0604020202020204" pitchFamily="34" charset="0"/>
              <a:cs typeface="Arial" panose="020B0604020202020204" pitchFamily="34" charset="0"/>
            </a:rPr>
            <a:t>Απλή γλώσσα</a:t>
          </a:r>
          <a:endParaRPr lang="en-US" sz="2000" b="1" kern="1200" dirty="0">
            <a:solidFill>
              <a:srgbClr val="FF6600"/>
            </a:solidFill>
            <a:latin typeface="Arial" panose="020B0604020202020204" pitchFamily="34" charset="0"/>
            <a:cs typeface="Arial" panose="020B0604020202020204" pitchFamily="34" charset="0"/>
          </a:endParaRPr>
        </a:p>
      </dsp:txBody>
      <dsp:txXfrm>
        <a:off x="5491288" y="35835"/>
        <a:ext cx="2456383" cy="1018719"/>
      </dsp:txXfrm>
    </dsp:sp>
    <dsp:sp modelId="{F07E886B-C5EF-4DC6-BDB8-A832567F5477}">
      <dsp:nvSpPr>
        <dsp:cNvPr id="0" name=""/>
        <dsp:cNvSpPr/>
      </dsp:nvSpPr>
      <dsp:spPr>
        <a:xfrm>
          <a:off x="5148439" y="545195"/>
          <a:ext cx="43659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8E593-B4F1-4507-9CD1-57F28BA445E5}">
      <dsp:nvSpPr>
        <dsp:cNvPr id="0" name=""/>
        <dsp:cNvSpPr/>
      </dsp:nvSpPr>
      <dsp:spPr>
        <a:xfrm rot="5400000">
          <a:off x="3001269" y="801039"/>
          <a:ext cx="2400686" cy="1890161"/>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91F0AE-A165-4065-8E14-7CF4A37ECE30}">
      <dsp:nvSpPr>
        <dsp:cNvPr id="0" name=""/>
        <dsp:cNvSpPr/>
      </dsp:nvSpPr>
      <dsp:spPr>
        <a:xfrm>
          <a:off x="5785186" y="1081989"/>
          <a:ext cx="2235746" cy="101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rgbClr val="0099CC"/>
              </a:solidFill>
              <a:latin typeface="Arial" panose="020B0604020202020204" pitchFamily="34" charset="0"/>
              <a:cs typeface="Arial" panose="020B0604020202020204" pitchFamily="34" charset="0"/>
            </a:rPr>
            <a:t>Αφορούν τους στόχους</a:t>
          </a:r>
          <a:r>
            <a:rPr lang="en-US" sz="2000" b="1" kern="1200" dirty="0">
              <a:solidFill>
                <a:srgbClr val="0099CC"/>
              </a:solidFill>
              <a:latin typeface="Arial" panose="020B0604020202020204" pitchFamily="34" charset="0"/>
              <a:cs typeface="Arial" panose="020B0604020202020204" pitchFamily="34" charset="0"/>
            </a:rPr>
            <a:t> </a:t>
          </a:r>
          <a:r>
            <a:rPr lang="el-GR" sz="2000" b="1" kern="1200" dirty="0">
              <a:solidFill>
                <a:srgbClr val="0099CC"/>
              </a:solidFill>
              <a:latin typeface="Arial" panose="020B0604020202020204" pitchFamily="34" charset="0"/>
              <a:cs typeface="Arial" panose="020B0604020202020204" pitchFamily="34" charset="0"/>
            </a:rPr>
            <a:t>της στρατηγικής σας</a:t>
          </a:r>
          <a:endParaRPr lang="en-US" sz="2000" b="1" kern="1200" dirty="0">
            <a:solidFill>
              <a:srgbClr val="0099CC"/>
            </a:solidFill>
            <a:latin typeface="Arial" panose="020B0604020202020204" pitchFamily="34" charset="0"/>
            <a:cs typeface="Arial" panose="020B0604020202020204" pitchFamily="34" charset="0"/>
          </a:endParaRPr>
        </a:p>
      </dsp:txBody>
      <dsp:txXfrm>
        <a:off x="5785186" y="1081989"/>
        <a:ext cx="2235746" cy="1018719"/>
      </dsp:txXfrm>
    </dsp:sp>
    <dsp:sp modelId="{D09D447F-A918-47A2-923D-E821823D358C}">
      <dsp:nvSpPr>
        <dsp:cNvPr id="0" name=""/>
        <dsp:cNvSpPr/>
      </dsp:nvSpPr>
      <dsp:spPr>
        <a:xfrm>
          <a:off x="5322178" y="1454187"/>
          <a:ext cx="43659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B4ACE3-8CF5-47C8-9C64-DFD3A5BDD411}">
      <dsp:nvSpPr>
        <dsp:cNvPr id="0" name=""/>
        <dsp:cNvSpPr/>
      </dsp:nvSpPr>
      <dsp:spPr>
        <a:xfrm rot="5400000">
          <a:off x="3945948" y="1376409"/>
          <a:ext cx="1304564" cy="1439779"/>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E85A69-5B96-4398-BBB0-2BE95B97FB9F}">
      <dsp:nvSpPr>
        <dsp:cNvPr id="0" name=""/>
        <dsp:cNvSpPr/>
      </dsp:nvSpPr>
      <dsp:spPr>
        <a:xfrm>
          <a:off x="6650900" y="2274441"/>
          <a:ext cx="2120101" cy="101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el-GR" sz="2000" b="1" kern="1200" dirty="0">
              <a:solidFill>
                <a:srgbClr val="CC66FF"/>
              </a:solidFill>
              <a:latin typeface="Arial" panose="020B0604020202020204" pitchFamily="34" charset="0"/>
              <a:cs typeface="Arial" panose="020B0604020202020204" pitchFamily="34" charset="0"/>
            </a:rPr>
            <a:t>Καλούν σε κινητοποίηση και δράση</a:t>
          </a:r>
          <a:endParaRPr lang="en-US" sz="2000" b="1" kern="1200" dirty="0">
            <a:solidFill>
              <a:srgbClr val="CC66FF"/>
            </a:solidFill>
            <a:latin typeface="Arial" panose="020B0604020202020204" pitchFamily="34" charset="0"/>
            <a:cs typeface="Arial" panose="020B0604020202020204" pitchFamily="34" charset="0"/>
          </a:endParaRPr>
        </a:p>
      </dsp:txBody>
      <dsp:txXfrm>
        <a:off x="6650900" y="2274441"/>
        <a:ext cx="2120101" cy="1018719"/>
      </dsp:txXfrm>
    </dsp:sp>
    <dsp:sp modelId="{17C92BE3-F46B-4F81-9B4C-81FBDE0C39D7}">
      <dsp:nvSpPr>
        <dsp:cNvPr id="0" name=""/>
        <dsp:cNvSpPr/>
      </dsp:nvSpPr>
      <dsp:spPr>
        <a:xfrm>
          <a:off x="6163425" y="2463763"/>
          <a:ext cx="43659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CB1981-6D6A-44B8-A16A-8FAB45146CBB}">
      <dsp:nvSpPr>
        <dsp:cNvPr id="0" name=""/>
        <dsp:cNvSpPr/>
      </dsp:nvSpPr>
      <dsp:spPr>
        <a:xfrm rot="5400000">
          <a:off x="4984096" y="1972176"/>
          <a:ext cx="710929" cy="1688752"/>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95D7B-E78B-014A-A6C4-9E207AD6AFC5}" type="datetimeFigureOut">
              <a:rPr lang="en-CY" smtClean="0"/>
              <a:t>09/15/2025</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61CE1-8C89-F949-9336-928DF84402E2}" type="slidenum">
              <a:rPr lang="en-CY" smtClean="0"/>
              <a:t>‹#›</a:t>
            </a:fld>
            <a:endParaRPr lang="en-CY"/>
          </a:p>
        </p:txBody>
      </p:sp>
    </p:spTree>
    <p:extLst>
      <p:ext uri="{BB962C8B-B14F-4D97-AF65-F5344CB8AC3E}">
        <p14:creationId xmlns:p14="http://schemas.microsoft.com/office/powerpoint/2010/main" val="167629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rasmusdays.eu/organize-an-even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Καλημέρα σε όλους</a:t>
            </a:r>
          </a:p>
          <a:p>
            <a:pPr marL="171450" indent="-171450">
              <a:buFont typeface="Arial" panose="020B0604020202020204" pitchFamily="34" charset="0"/>
              <a:buChar char="•"/>
            </a:pPr>
            <a:r>
              <a:rPr lang="el-GR" sz="1200" dirty="0"/>
              <a:t>Σας ευχαριστούμε</a:t>
            </a:r>
            <a:r>
              <a:rPr lang="en-GB" sz="1200" dirty="0"/>
              <a:t> </a:t>
            </a:r>
            <a:r>
              <a:rPr lang="el-GR" sz="1200" dirty="0"/>
              <a:t>για τη συμμετοχή σας στη σημερινή ημερίδα που διοργανώνει το Ίδρυμα Διαχείρισης Ευρωπαϊκών Προγραμμάτων Διά Βίου Μάθησης.</a:t>
            </a:r>
            <a:endParaRPr lang="el-GR" sz="1200" i="0" dirty="0"/>
          </a:p>
          <a:p>
            <a:endParaRPr lang="el-GR" sz="1200" i="0" dirty="0"/>
          </a:p>
        </p:txBody>
      </p:sp>
      <p:sp>
        <p:nvSpPr>
          <p:cNvPr id="4" name="Slide Number Placeholder 3"/>
          <p:cNvSpPr>
            <a:spLocks noGrp="1"/>
          </p:cNvSpPr>
          <p:nvPr>
            <p:ph type="sldNum" sz="quarter" idx="5"/>
          </p:nvPr>
        </p:nvSpPr>
        <p:spPr/>
        <p:txBody>
          <a:bodyPr/>
          <a:lstStyle/>
          <a:p>
            <a:fld id="{C05BEA0F-6C61-4412-98B4-3B1B2AF6C74C}" type="slidenum">
              <a:rPr lang="en-GB" smtClean="0"/>
              <a:t>1</a:t>
            </a:fld>
            <a:endParaRPr lang="en-GB"/>
          </a:p>
        </p:txBody>
      </p:sp>
    </p:spTree>
    <p:extLst>
      <p:ext uri="{BB962C8B-B14F-4D97-AF65-F5344CB8AC3E}">
        <p14:creationId xmlns:p14="http://schemas.microsoft.com/office/powerpoint/2010/main" val="212045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336F9-60A5-40A0-F202-529883459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3E4CE-D4BF-B70D-5BBB-6AA73BC77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189B9-815D-9586-939C-ADAB87C3D350}"/>
              </a:ext>
            </a:extLst>
          </p:cNvPr>
          <p:cNvSpPr>
            <a:spLocks noGrp="1"/>
          </p:cNvSpPr>
          <p:nvPr>
            <p:ph type="body" idx="1"/>
          </p:nvPr>
        </p:nvSpPr>
        <p:spPr/>
        <p:txBody>
          <a:bodyPr/>
          <a:lstStyle/>
          <a:p>
            <a:r>
              <a:rPr lang="el-GR" dirty="0"/>
              <a:t>Στην περίπτωση της ΒΔ2 η επιχορήγηση βασίζεται στην  αρχή της συγχρηματοδότησης, επομένως στη </a:t>
            </a:r>
            <a:r>
              <a:rPr lang="el-GR" b="1" dirty="0"/>
              <a:t>δική σας την περίπτωση θα χρησιμοποιείται το </a:t>
            </a:r>
            <a:r>
              <a:rPr lang="en-US" b="1" dirty="0"/>
              <a:t>Co – funded, </a:t>
            </a:r>
            <a:r>
              <a:rPr lang="el-GR" b="1" dirty="0"/>
              <a:t>όπως φαίνεται και στη διαφάνεια</a:t>
            </a:r>
            <a:r>
              <a:rPr lang="el-GR" dirty="0"/>
              <a:t>.</a:t>
            </a:r>
            <a:endParaRPr lang="en-US" dirty="0"/>
          </a:p>
        </p:txBody>
      </p:sp>
      <p:sp>
        <p:nvSpPr>
          <p:cNvPr id="4" name="Slide Number Placeholder 3">
            <a:extLst>
              <a:ext uri="{FF2B5EF4-FFF2-40B4-BE49-F238E27FC236}">
                <a16:creationId xmlns:a16="http://schemas.microsoft.com/office/drawing/2014/main" id="{5D012D79-F886-713F-4A3F-BFFB3538A806}"/>
              </a:ext>
            </a:extLst>
          </p:cNvPr>
          <p:cNvSpPr>
            <a:spLocks noGrp="1"/>
          </p:cNvSpPr>
          <p:nvPr>
            <p:ph type="sldNum" sz="quarter" idx="5"/>
          </p:nvPr>
        </p:nvSpPr>
        <p:spPr/>
        <p:txBody>
          <a:bodyPr/>
          <a:lstStyle/>
          <a:p>
            <a:fld id="{F8B61CE1-8C89-F949-9336-928DF84402E2}" type="slidenum">
              <a:rPr lang="en-CY" smtClean="0"/>
              <a:t>13</a:t>
            </a:fld>
            <a:endParaRPr lang="en-CY"/>
          </a:p>
        </p:txBody>
      </p:sp>
    </p:spTree>
    <p:extLst>
      <p:ext uri="{BB962C8B-B14F-4D97-AF65-F5344CB8AC3E}">
        <p14:creationId xmlns:p14="http://schemas.microsoft.com/office/powerpoint/2010/main" val="336949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fontAlgn="auto" hangingPunct="1">
              <a:lnSpc>
                <a:spcPct val="100000"/>
              </a:lnSpc>
              <a:spcBef>
                <a:spcPts val="0"/>
              </a:spcBef>
              <a:spcAft>
                <a:spcPts val="0"/>
              </a:spcAft>
              <a:buSzPct val="100000"/>
              <a:buNone/>
              <a:tabLst/>
              <a:defRPr sz="1800" b="0" i="0" u="none" strike="noStrike" kern="0" cap="none" spc="0" baseline="0">
                <a:solidFill>
                  <a:srgbClr val="000000"/>
                </a:solidFill>
                <a:uFillTx/>
              </a:defRPr>
            </a:pPr>
            <a:endParaRPr lang="el-GR" sz="1200" b="0" i="0" u="none" strike="noStrike" kern="1200" cap="none" spc="0" baseline="0" dirty="0">
              <a:solidFill>
                <a:srgbClr val="000000"/>
              </a:solidFill>
              <a:uFillTx/>
              <a:latin typeface="Aptos"/>
            </a:endParaRPr>
          </a:p>
          <a:p>
            <a:pPr marL="0" marR="0" lvl="0" indent="0" algn="l" defTabSz="914400" rtl="0" fontAlgn="auto" hangingPunct="1">
              <a:lnSpc>
                <a:spcPct val="100000"/>
              </a:lnSpc>
              <a:spcBef>
                <a:spcPts val="0"/>
              </a:spcBef>
              <a:spcAft>
                <a:spcPts val="0"/>
              </a:spcAft>
              <a:buSzPct val="100000"/>
              <a:buNone/>
              <a:tabLst/>
              <a:defRPr sz="1800" b="0" i="0" u="none" strike="noStrike" kern="0" cap="none" spc="0" baseline="0">
                <a:solidFill>
                  <a:srgbClr val="000000"/>
                </a:solidFill>
                <a:uFillTx/>
              </a:defRPr>
            </a:pPr>
            <a:r>
              <a:rPr lang="el-GR" sz="1200" b="0" i="0" u="none" strike="noStrike" kern="1200" cap="none" spc="0" baseline="0" dirty="0">
                <a:solidFill>
                  <a:srgbClr val="000000"/>
                </a:solidFill>
                <a:uFillTx/>
                <a:latin typeface="Aptos"/>
              </a:rPr>
              <a:t>Η χρήση του εμβλήματος της Ε.Ε. είναι υποχρεωτική και αποτελεί προϋπόθεση που περιλαμβάνεται στη συμφωνία επιχορήγησης που υπογράφει ο κάθε δικαιούχος.</a:t>
            </a:r>
            <a:r>
              <a:rPr lang="en-US" sz="1200" b="0" i="0" u="none" strike="noStrike" kern="1200" cap="none" spc="0" baseline="0" dirty="0">
                <a:solidFill>
                  <a:srgbClr val="000000"/>
                </a:solidFill>
                <a:uFillTx/>
                <a:latin typeface="Aptos"/>
              </a:rPr>
              <a:t> </a:t>
            </a:r>
            <a:endParaRPr lang="el-GR" sz="1200" b="0" i="0" u="none" strike="noStrike" kern="1200" cap="none" spc="0" baseline="0" dirty="0">
              <a:solidFill>
                <a:srgbClr val="000000"/>
              </a:solidFill>
              <a:uFillTx/>
              <a:latin typeface="Aptos"/>
            </a:endParaRPr>
          </a:p>
          <a:p>
            <a:pPr marL="0" marR="0" lvl="0" indent="0" algn="l" defTabSz="914400" rtl="0" fontAlgn="auto" hangingPunct="1">
              <a:lnSpc>
                <a:spcPct val="100000"/>
              </a:lnSpc>
              <a:spcBef>
                <a:spcPts val="0"/>
              </a:spcBef>
              <a:spcAft>
                <a:spcPts val="0"/>
              </a:spcAft>
              <a:buSzPct val="100000"/>
              <a:buNone/>
              <a:tabLst/>
              <a:defRPr sz="1800" b="0" i="0" u="none" strike="noStrike" kern="0" cap="none" spc="0" baseline="0">
                <a:solidFill>
                  <a:srgbClr val="000000"/>
                </a:solidFill>
                <a:uFillTx/>
              </a:defRPr>
            </a:pPr>
            <a:endParaRPr lang="el-GR" sz="1200" b="0" i="0" u="none" strike="noStrike" kern="1200" cap="none" spc="0" baseline="0" dirty="0">
              <a:solidFill>
                <a:srgbClr val="000000"/>
              </a:solidFill>
              <a:uFillTx/>
              <a:latin typeface="Aptos"/>
            </a:endParaRPr>
          </a:p>
          <a:p>
            <a:pPr marL="0" marR="0" lvl="0" indent="0" algn="l" defTabSz="914400" rtl="0" fontAlgn="auto" hangingPunct="1">
              <a:lnSpc>
                <a:spcPct val="100000"/>
              </a:lnSpc>
              <a:spcBef>
                <a:spcPts val="0"/>
              </a:spcBef>
              <a:spcAft>
                <a:spcPts val="0"/>
              </a:spcAft>
              <a:buSzPct val="100000"/>
              <a:buNone/>
              <a:tabLst/>
              <a:defRPr sz="1800" b="0" i="0" u="none" strike="noStrike" kern="0" cap="none" spc="0" baseline="0">
                <a:solidFill>
                  <a:srgbClr val="000000"/>
                </a:solidFill>
                <a:uFillTx/>
              </a:defRPr>
            </a:pPr>
            <a:r>
              <a:rPr lang="el-GR" sz="1200" b="0" i="0" u="none" strike="noStrike" kern="1200" cap="none" spc="0" baseline="0" dirty="0">
                <a:solidFill>
                  <a:srgbClr val="000000"/>
                </a:solidFill>
                <a:uFillTx/>
                <a:latin typeface="Aptos"/>
              </a:rPr>
              <a:t>Με την προβολή του εμβλήματος της Ε.Ε. οι πολίτες ενημερώνονται για τον τρόπο με τον οποίο δαπανάται ο προϋπολογισμός της και αναδεικνύεται η προστιθέμενη αξία των προγραμμάτων της.  </a:t>
            </a: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el-GR" sz="1200" b="0" i="0" u="none" strike="noStrike" kern="1200" cap="none" spc="0" baseline="0" dirty="0">
              <a:solidFill>
                <a:srgbClr val="000000"/>
              </a:solidFill>
              <a:uFillTx/>
              <a:latin typeface="Aptos"/>
            </a:endParaRPr>
          </a:p>
          <a:p>
            <a:pPr marL="285750" marR="0" lvl="0" indent="-2857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el-GR" sz="1200" b="0" i="0" u="none" strike="noStrike" kern="1200" cap="none" spc="0" baseline="0" dirty="0">
                <a:solidFill>
                  <a:srgbClr val="000000"/>
                </a:solidFill>
                <a:uFillTx/>
                <a:latin typeface="Aptos"/>
              </a:rPr>
              <a:t>Σε όλες τις επικοινωνιακές δραστηριότητες των δικαιούχων που σχετίζονται με το Έργο τους (Μέσα Κοινωνικής Δικτύωσης, σεμινάρια, ενημερωτικό υλικό, φυλλάδια, διαφημιστικά έντυπα, αφίσες, παρουσιάσεις) θα πρέπει να εμφανίζεται το έμβλημα της Ευρωπαϊκή Ένωσης και η δήλωση χρηματοδότησης (ελληνικά ή αγγλικά).</a:t>
            </a:r>
          </a:p>
          <a:p>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14</a:t>
            </a:fld>
            <a:endParaRPr lang="en-CY"/>
          </a:p>
        </p:txBody>
      </p:sp>
    </p:spTree>
    <p:extLst>
      <p:ext uri="{BB962C8B-B14F-4D97-AF65-F5344CB8AC3E}">
        <p14:creationId xmlns:p14="http://schemas.microsoft.com/office/powerpoint/2010/main" val="28901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15</a:t>
            </a:fld>
            <a:endParaRPr lang="en-CY"/>
          </a:p>
        </p:txBody>
      </p:sp>
    </p:spTree>
    <p:extLst>
      <p:ext uri="{BB962C8B-B14F-4D97-AF65-F5344CB8AC3E}">
        <p14:creationId xmlns:p14="http://schemas.microsoft.com/office/powerpoint/2010/main" val="4106176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l-GR" dirty="0"/>
            </a:br>
            <a:br>
              <a:rPr lang="el-GR" b="0" dirty="0"/>
            </a:br>
            <a:r>
              <a:rPr lang="el-GR" b="0" dirty="0"/>
              <a:t>Σ</a:t>
            </a:r>
            <a:r>
              <a:rPr lang="el-GR" sz="1200" b="0" i="0" kern="1200" dirty="0">
                <a:solidFill>
                  <a:schemeClr val="tx1"/>
                </a:solidFill>
                <a:effectLst/>
                <a:latin typeface="+mn-lt"/>
                <a:ea typeface="+mn-ea"/>
                <a:cs typeface="+mn-cs"/>
              </a:rPr>
              <a:t>ε καιρούς παραπληροφόρησης και διάδοσης ψευδών πληροφοριών, είναι σημαντικό, όταν κοινοποιείτε πληροφορίες σχετικά με την ΕΕ, να χρησιμοποιείτε επίσημες και συναφείς πηγές και ιστοσελίδες της Ε.Ε. Επιπλέον, οι πληροφορίες σχετικά με το Σχέδιό σας θα πρέπει να είναι αντικειμενικά ορθές και όχι παραπλανητικές και να συνοδεύονται από τη δήλωση αποποίηση ευθύνης όταν αφορά περιεχόμενο.</a:t>
            </a:r>
            <a:endParaRPr lang="en-US" b="0" dirty="0"/>
          </a:p>
        </p:txBody>
      </p:sp>
      <p:sp>
        <p:nvSpPr>
          <p:cNvPr id="4" name="Slide Number Placeholder 3"/>
          <p:cNvSpPr>
            <a:spLocks noGrp="1"/>
          </p:cNvSpPr>
          <p:nvPr>
            <p:ph type="sldNum" sz="quarter" idx="5"/>
          </p:nvPr>
        </p:nvSpPr>
        <p:spPr/>
        <p:txBody>
          <a:bodyPr/>
          <a:lstStyle/>
          <a:p>
            <a:fld id="{F8B61CE1-8C89-F949-9336-928DF84402E2}" type="slidenum">
              <a:rPr lang="en-CY" smtClean="0"/>
              <a:t>16</a:t>
            </a:fld>
            <a:endParaRPr lang="en-CY"/>
          </a:p>
        </p:txBody>
      </p:sp>
    </p:spTree>
    <p:extLst>
      <p:ext uri="{BB962C8B-B14F-4D97-AF65-F5344CB8AC3E}">
        <p14:creationId xmlns:p14="http://schemas.microsoft.com/office/powerpoint/2010/main" val="121887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17</a:t>
            </a:fld>
            <a:endParaRPr lang="en-CY"/>
          </a:p>
        </p:txBody>
      </p:sp>
    </p:spTree>
    <p:extLst>
      <p:ext uri="{BB962C8B-B14F-4D97-AF65-F5344CB8AC3E}">
        <p14:creationId xmlns:p14="http://schemas.microsoft.com/office/powerpoint/2010/main" val="2421163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Hashtags Expert</a:t>
            </a:r>
            <a:endParaRPr lang="el-GR" dirty="0"/>
          </a:p>
          <a:p>
            <a:r>
              <a:rPr lang="el-GR" dirty="0"/>
              <a:t>Κάνοντας </a:t>
            </a:r>
            <a:r>
              <a:rPr lang="en-US" dirty="0"/>
              <a:t>tag </a:t>
            </a:r>
            <a:r>
              <a:rPr lang="el-GR" dirty="0"/>
              <a:t>το ΙΔΕΠ εμείς θα μπορούμε να κάνουμε </a:t>
            </a:r>
            <a:r>
              <a:rPr lang="en-US" dirty="0"/>
              <a:t>share </a:t>
            </a:r>
            <a:r>
              <a:rPr lang="el-GR" dirty="0"/>
              <a:t>στα </a:t>
            </a:r>
            <a:r>
              <a:rPr lang="en-US" dirty="0"/>
              <a:t>stories </a:t>
            </a:r>
            <a:r>
              <a:rPr lang="el-GR" dirty="0"/>
              <a:t>μας.</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18</a:t>
            </a:fld>
            <a:endParaRPr lang="en-CY"/>
          </a:p>
        </p:txBody>
      </p:sp>
    </p:spTree>
    <p:extLst>
      <p:ext uri="{BB962C8B-B14F-4D97-AF65-F5344CB8AC3E}">
        <p14:creationId xmlns:p14="http://schemas.microsoft.com/office/powerpoint/2010/main" val="2051991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tx1"/>
                </a:solidFill>
                <a:effectLst/>
                <a:latin typeface="+mn-lt"/>
                <a:ea typeface="+mn-ea"/>
                <a:cs typeface="+mn-cs"/>
              </a:rPr>
              <a:t>Για την περαιτέρω επικοινωνία του Έργου σας μπορείτε να συμμετέχετε στις</a:t>
            </a:r>
            <a:r>
              <a:rPr lang="el-GR" sz="1200" b="1" kern="1200" dirty="0">
                <a:solidFill>
                  <a:schemeClr val="tx1"/>
                </a:solidFill>
                <a:effectLst/>
                <a:latin typeface="+mn-lt"/>
                <a:ea typeface="+mn-ea"/>
                <a:cs typeface="+mn-cs"/>
              </a:rPr>
              <a:t> Ημέρες </a:t>
            </a:r>
            <a:r>
              <a:rPr lang="en-GB" sz="1200" b="1" kern="1200" dirty="0">
                <a:solidFill>
                  <a:schemeClr val="tx1"/>
                </a:solidFill>
                <a:effectLst/>
                <a:latin typeface="+mn-lt"/>
                <a:ea typeface="+mn-ea"/>
                <a:cs typeface="+mn-cs"/>
              </a:rPr>
              <a:t>Erasmus</a:t>
            </a:r>
            <a:r>
              <a:rPr lang="el-GR" sz="1200" b="1"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Erasmus Days</a:t>
            </a:r>
            <a:r>
              <a:rPr lang="en-GB"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όπου διοργανώνονται κάθε χρόνο σε ευρωπαϊκό επίπεδο τον Οκτώβριο.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tx1"/>
                </a:solidFill>
                <a:effectLst/>
                <a:latin typeface="+mn-lt"/>
                <a:ea typeface="+mn-ea"/>
                <a:cs typeface="+mn-cs"/>
              </a:rPr>
              <a:t>Οι Ημέρες </a:t>
            </a:r>
            <a:r>
              <a:rPr lang="en-GB" sz="1200" b="0" kern="1200" dirty="0">
                <a:solidFill>
                  <a:schemeClr val="tx1"/>
                </a:solidFill>
                <a:effectLst/>
                <a:latin typeface="+mn-lt"/>
                <a:ea typeface="+mn-ea"/>
                <a:cs typeface="+mn-cs"/>
              </a:rPr>
              <a:t>Erasmus</a:t>
            </a:r>
            <a:r>
              <a:rPr lang="el-GR" sz="1200" b="0" kern="1200" dirty="0">
                <a:solidFill>
                  <a:schemeClr val="tx1"/>
                </a:solidFill>
                <a:effectLst/>
                <a:latin typeface="+mn-lt"/>
                <a:ea typeface="+mn-ea"/>
                <a:cs typeface="+mn-cs"/>
              </a:rPr>
              <a:t> φέτος θα πραγματοποιηθούν από τις 13 – 18 Οκτωβρίου 2025 και σε συνεργασία με τους Δήμους Λευκωσίας, Πάφου </a:t>
            </a:r>
            <a:r>
              <a:rPr lang="el-GR" sz="1200" b="0" kern="1200" dirty="0" err="1">
                <a:solidFill>
                  <a:schemeClr val="tx1"/>
                </a:solidFill>
                <a:effectLst/>
                <a:latin typeface="+mn-lt"/>
                <a:ea typeface="+mn-ea"/>
                <a:cs typeface="+mn-cs"/>
              </a:rPr>
              <a:t>Αραδίππου</a:t>
            </a:r>
            <a:r>
              <a:rPr lang="el-GR" sz="1200" b="0" kern="1200" dirty="0">
                <a:solidFill>
                  <a:schemeClr val="tx1"/>
                </a:solidFill>
                <a:effectLst/>
                <a:latin typeface="+mn-lt"/>
                <a:ea typeface="+mn-ea"/>
                <a:cs typeface="+mn-cs"/>
              </a:rPr>
              <a:t>, Παραλιμνίου, </a:t>
            </a:r>
            <a:r>
              <a:rPr lang="el-GR" sz="1200" b="0" kern="1200" dirty="0" err="1">
                <a:solidFill>
                  <a:schemeClr val="tx1"/>
                </a:solidFill>
                <a:effectLst/>
                <a:latin typeface="+mn-lt"/>
                <a:ea typeface="+mn-ea"/>
                <a:cs typeface="+mn-cs"/>
              </a:rPr>
              <a:t>Κουρίου</a:t>
            </a:r>
            <a:r>
              <a:rPr lang="el-GR" sz="1200" b="0" kern="1200" dirty="0">
                <a:solidFill>
                  <a:schemeClr val="tx1"/>
                </a:solidFill>
                <a:effectLst/>
                <a:latin typeface="+mn-lt"/>
                <a:ea typeface="+mn-ea"/>
                <a:cs typeface="+mn-cs"/>
              </a:rPr>
              <a:t>, Αγίας Νάπας, Αθηένου, Νότιας Λευκωσίας </a:t>
            </a:r>
            <a:r>
              <a:rPr lang="el-GR" sz="1200" b="0" kern="1200" dirty="0" err="1">
                <a:solidFill>
                  <a:schemeClr val="tx1"/>
                </a:solidFill>
                <a:effectLst/>
                <a:latin typeface="+mn-lt"/>
                <a:ea typeface="+mn-ea"/>
                <a:cs typeface="+mn-cs"/>
              </a:rPr>
              <a:t>Ιδαλίου</a:t>
            </a:r>
            <a:r>
              <a:rPr lang="el-GR" sz="1200" b="0" kern="1200" dirty="0">
                <a:solidFill>
                  <a:schemeClr val="tx1"/>
                </a:solidFill>
                <a:effectLst/>
                <a:latin typeface="+mn-lt"/>
                <a:ea typeface="+mn-ea"/>
                <a:cs typeface="+mn-cs"/>
              </a:rPr>
              <a:t> θα πραγματοποιηθούν φεστιβάλ και εκδηλώσεις.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tx1"/>
                </a:solidFill>
                <a:effectLst/>
                <a:latin typeface="+mn-lt"/>
                <a:ea typeface="+mn-ea"/>
                <a:cs typeface="+mn-cs"/>
              </a:rPr>
              <a:t>Για όσους ενδιαφέρονται μπορείτε να απευθυνθείτε κοντά τους και να στήσετε το δικό σας περίπτερο για να μιλήσετε για το Έργο και τα αποτελέσματά του δίνοντας έμπνευση σε άλλους οργανισμούς.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tx1"/>
                </a:solidFill>
                <a:effectLst/>
                <a:latin typeface="+mn-lt"/>
                <a:ea typeface="+mn-ea"/>
                <a:cs typeface="+mn-cs"/>
              </a:rPr>
              <a:t>Όλες οι λεπτομέρειες βρίσκονται στις ιστοσελίδες μας ΙΔΕΠ και </a:t>
            </a:r>
            <a:r>
              <a:rPr lang="en-US" sz="1200" b="0" kern="1200" dirty="0">
                <a:solidFill>
                  <a:schemeClr val="tx1"/>
                </a:solidFill>
                <a:effectLst/>
                <a:latin typeface="+mn-lt"/>
                <a:ea typeface="+mn-ea"/>
                <a:cs typeface="+mn-cs"/>
              </a:rPr>
              <a:t>Erasmus+</a:t>
            </a:r>
            <a:r>
              <a:rPr lang="el-GR" sz="1200" b="0" kern="1200" dirty="0">
                <a:solidFill>
                  <a:schemeClr val="tx1"/>
                </a:solidFill>
                <a:effectLst/>
                <a:latin typeface="+mn-lt"/>
                <a:ea typeface="+mn-ea"/>
                <a:cs typeface="+mn-cs"/>
              </a:rPr>
              <a:t> στις Ανακοινώσεις.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kern="1200" dirty="0">
                <a:solidFill>
                  <a:schemeClr val="tx1"/>
                </a:solidFill>
                <a:effectLst/>
                <a:latin typeface="+mn-lt"/>
                <a:ea typeface="+mn-ea"/>
                <a:cs typeface="+mn-cs"/>
              </a:rPr>
              <a:t>Στην περίπτωση που διοργανώσετε κάποια εκδήλωση μπορείτε να εγγραφείτε στην ευρωπαϊκή πλατφόρμα των </a:t>
            </a:r>
            <a:r>
              <a:rPr lang="en-US" sz="1200" b="0" kern="1200" dirty="0">
                <a:solidFill>
                  <a:schemeClr val="tx1"/>
                </a:solidFill>
                <a:effectLst/>
                <a:latin typeface="+mn-lt"/>
                <a:ea typeface="+mn-ea"/>
                <a:cs typeface="+mn-cs"/>
              </a:rPr>
              <a:t>Erasmus Days </a:t>
            </a:r>
            <a:r>
              <a:rPr lang="el-GR" sz="1200" u="sng" kern="1200" dirty="0">
                <a:solidFill>
                  <a:schemeClr val="tx1"/>
                </a:solidFill>
                <a:effectLst/>
                <a:latin typeface="+mn-lt"/>
                <a:ea typeface="+mn-ea"/>
                <a:cs typeface="+mn-cs"/>
                <a:hlinkClick r:id="rId3"/>
              </a:rPr>
              <a:t>https://www.erasmusdays.eu/organize-an-event/</a:t>
            </a:r>
            <a:r>
              <a:rPr lang="el-GR" sz="1200" kern="1200" dirty="0">
                <a:solidFill>
                  <a:schemeClr val="tx1"/>
                </a:solidFill>
                <a:effectLst/>
                <a:latin typeface="+mn-lt"/>
                <a:ea typeface="+mn-ea"/>
                <a:cs typeface="+mn-cs"/>
              </a:rPr>
              <a:t> όπου εκεί εμφανίζονται όλες οι εκδηλώσεις που γίνονται  πανευρωπαϊκά.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Οι Ημέρες </a:t>
            </a:r>
            <a:r>
              <a:rPr lang="en-US" sz="1200" kern="1200" dirty="0">
                <a:solidFill>
                  <a:schemeClr val="tx1"/>
                </a:solidFill>
                <a:effectLst/>
                <a:latin typeface="+mn-lt"/>
                <a:ea typeface="+mn-ea"/>
                <a:cs typeface="+mn-cs"/>
              </a:rPr>
              <a:t>Erasmus </a:t>
            </a:r>
            <a:r>
              <a:rPr lang="el-GR" sz="1200" kern="1200" dirty="0">
                <a:solidFill>
                  <a:schemeClr val="tx1"/>
                </a:solidFill>
                <a:effectLst/>
                <a:latin typeface="+mn-lt"/>
                <a:ea typeface="+mn-ea"/>
                <a:cs typeface="+mn-cs"/>
              </a:rPr>
              <a:t>είναι η μεγαλύτερη γιορτή του </a:t>
            </a:r>
            <a:r>
              <a:rPr lang="en-US" sz="1200" kern="1200" dirty="0">
                <a:solidFill>
                  <a:schemeClr val="tx1"/>
                </a:solidFill>
                <a:effectLst/>
                <a:latin typeface="+mn-lt"/>
                <a:ea typeface="+mn-ea"/>
                <a:cs typeface="+mn-cs"/>
              </a:rPr>
              <a:t>Erasmus+ </a:t>
            </a:r>
            <a:r>
              <a:rPr lang="el-GR" sz="1200" kern="1200" dirty="0">
                <a:solidFill>
                  <a:schemeClr val="tx1"/>
                </a:solidFill>
                <a:effectLst/>
                <a:latin typeface="+mn-lt"/>
                <a:ea typeface="+mn-ea"/>
                <a:cs typeface="+mn-cs"/>
              </a:rPr>
              <a:t>και στο πλαίσιο αυτό δίνεται μια μοναδική ευκαιρία για να αλληλοεπιδράσετε με την κοινωνία και το κοινό σας στόχος.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B61CE1-8C89-F949-9336-928DF84402E2}" type="slidenum">
              <a:rPr lang="en-CY" smtClean="0"/>
              <a:t>19</a:t>
            </a:fld>
            <a:endParaRPr lang="en-CY"/>
          </a:p>
        </p:txBody>
      </p:sp>
    </p:spTree>
    <p:extLst>
      <p:ext uri="{BB962C8B-B14F-4D97-AF65-F5344CB8AC3E}">
        <p14:creationId xmlns:p14="http://schemas.microsoft.com/office/powerpoint/2010/main" val="3198940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Ας παρακολουθήσουμε ένα σύντομο </a:t>
            </a:r>
            <a:r>
              <a:rPr lang="en-US" dirty="0"/>
              <a:t>video </a:t>
            </a:r>
            <a:r>
              <a:rPr lang="el-GR" dirty="0"/>
              <a:t>για τη σημασία που έχει η διάδοση των αποτελεσμάτων του Σχεδίου σας</a:t>
            </a:r>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20</a:t>
            </a:fld>
            <a:endParaRPr lang="en-CY"/>
          </a:p>
        </p:txBody>
      </p:sp>
    </p:spTree>
    <p:extLst>
      <p:ext uri="{BB962C8B-B14F-4D97-AF65-F5344CB8AC3E}">
        <p14:creationId xmlns:p14="http://schemas.microsoft.com/office/powerpoint/2010/main" val="2398986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dirty="0"/>
              <a:t>Η αξιολόγηση των επικοινωνιακών δραστηριοτήτων σας και η κατανόηση της αποτελεσματικότητάς τους αποτελούν το τελευταίο στάδιο μιας επιτυχημένης στρατηγικής επικοινωνίας.</a:t>
            </a:r>
          </a:p>
          <a:p>
            <a:endParaRPr lang="el-GR" b="0" dirty="0"/>
          </a:p>
          <a:p>
            <a:r>
              <a:rPr lang="el-GR" b="0" dirty="0"/>
              <a:t>Οι δείκτες απόδοσης είναι ένα ποσοτικό ή ποιοτικό κριτήριο, βάσει του οποίου υπολογίζεται το ποσοστό επιτυχίας της επικοινωνιακής δραστηριότητάς σας. </a:t>
            </a:r>
          </a:p>
          <a:p>
            <a:endParaRPr lang="el-GR" b="0" dirty="0"/>
          </a:p>
          <a:p>
            <a:r>
              <a:rPr lang="el-GR" b="0" dirty="0"/>
              <a:t>Μπορείτε να μετρήσετε παραμέτρους όπως πόσο, πόσα, σε ποιον βαθμό ή τι μεγέθους</a:t>
            </a:r>
            <a:endParaRPr lang="en-US" b="0" dirty="0"/>
          </a:p>
        </p:txBody>
      </p:sp>
      <p:sp>
        <p:nvSpPr>
          <p:cNvPr id="4" name="Slide Number Placeholder 3"/>
          <p:cNvSpPr>
            <a:spLocks noGrp="1"/>
          </p:cNvSpPr>
          <p:nvPr>
            <p:ph type="sldNum" sz="quarter" idx="5"/>
          </p:nvPr>
        </p:nvSpPr>
        <p:spPr/>
        <p:txBody>
          <a:bodyPr/>
          <a:lstStyle/>
          <a:p>
            <a:fld id="{F8B61CE1-8C89-F949-9336-928DF84402E2}" type="slidenum">
              <a:rPr lang="en-CY" smtClean="0"/>
              <a:t>21</a:t>
            </a:fld>
            <a:endParaRPr lang="en-CY"/>
          </a:p>
        </p:txBody>
      </p:sp>
    </p:spTree>
    <p:extLst>
      <p:ext uri="{BB962C8B-B14F-4D97-AF65-F5344CB8AC3E}">
        <p14:creationId xmlns:p14="http://schemas.microsoft.com/office/powerpoint/2010/main" val="427238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Στη σημερινή μας παρουσίαση θα δούμε πώς μπορείτε να επικοινωνήσετε και να προβάλλετε το Έργο και τα αποτελέσματά του και ταυτόχρονα να δημιουργήσετε θετικό αντίκτυπο.</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2</a:t>
            </a:fld>
            <a:endParaRPr lang="en-CY"/>
          </a:p>
        </p:txBody>
      </p:sp>
    </p:spTree>
    <p:extLst>
      <p:ext uri="{BB962C8B-B14F-4D97-AF65-F5344CB8AC3E}">
        <p14:creationId xmlns:p14="http://schemas.microsoft.com/office/powerpoint/2010/main" val="278977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00" dirty="0">
                <a:effectLst/>
                <a:latin typeface="Aptos" panose="020B0004020202020204" pitchFamily="34" charset="0"/>
                <a:ea typeface="Aptos" panose="020B0004020202020204" pitchFamily="34" charset="0"/>
                <a:cs typeface="Times New Roman" panose="02020603050405020304" pitchFamily="18" charset="0"/>
              </a:rPr>
              <a:t>Για την καλύτερη επικοινωνία του Έργου σας έχει δημιουργηθεί ένας αναλυτικός οδηγός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“Comms Journey” </a:t>
            </a:r>
            <a:r>
              <a:rPr lang="el-GR" sz="1200" kern="100" dirty="0">
                <a:effectLst/>
                <a:latin typeface="Aptos" panose="020B0004020202020204" pitchFamily="34" charset="0"/>
                <a:ea typeface="Aptos" panose="020B0004020202020204" pitchFamily="34" charset="0"/>
                <a:cs typeface="Times New Roman" panose="02020603050405020304" pitchFamily="18" charset="0"/>
              </a:rPr>
              <a:t>από την Ευρωπαϊκή Επιτροπή με στόχο να στηρίξει τους δικαιούχους στο πλαίσιο των επικοινωνιακών σας δραστηριοτήτων.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 </a:t>
            </a:r>
            <a:r>
              <a:rPr lang="el-GR" sz="1200" kern="100" dirty="0">
                <a:effectLst/>
                <a:latin typeface="Aptos" panose="020B0004020202020204" pitchFamily="34" charset="0"/>
                <a:ea typeface="Aptos" panose="020B0004020202020204" pitchFamily="34" charset="0"/>
                <a:cs typeface="Times New Roman" panose="02020603050405020304" pitchFamily="18" charset="0"/>
              </a:rPr>
              <a:t>παρουσίαση έχει βασιστεί στον συγκεκριμένο οδηγό και έρχεται να ενισχύσει τις δικές σας προγραμματισμένες δραστηριότητες.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3</a:t>
            </a:fld>
            <a:endParaRPr lang="en-CY"/>
          </a:p>
        </p:txBody>
      </p:sp>
    </p:spTree>
    <p:extLst>
      <p:ext uri="{BB962C8B-B14F-4D97-AF65-F5344CB8AC3E}">
        <p14:creationId xmlns:p14="http://schemas.microsoft.com/office/powerpoint/2010/main" val="4254471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4</a:t>
            </a:fld>
            <a:endParaRPr lang="en-CY"/>
          </a:p>
        </p:txBody>
      </p:sp>
    </p:spTree>
    <p:extLst>
      <p:ext uri="{BB962C8B-B14F-4D97-AF65-F5344CB8AC3E}">
        <p14:creationId xmlns:p14="http://schemas.microsoft.com/office/powerpoint/2010/main" val="219643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EA171-0B5D-4830-6CAF-3B28ED872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86C3A-F3F6-1D11-6FD5-779EA1CA0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6F5C0-4AB4-F924-2B36-6CCD8F0889B4}"/>
              </a:ext>
            </a:extLst>
          </p:cNvPr>
          <p:cNvSpPr>
            <a:spLocks noGrp="1"/>
          </p:cNvSpPr>
          <p:nvPr>
            <p:ph type="body" idx="1"/>
          </p:nvPr>
        </p:nvSpPr>
        <p:spPr/>
        <p:txBody>
          <a:bodyPr/>
          <a:lstStyle/>
          <a:p>
            <a:r>
              <a:rPr lang="el-GR" dirty="0"/>
              <a:t>Σε αυτό το σημείο θα θέλαμε να αναφέρουμε τι είναι η Επικοινωνία;</a:t>
            </a:r>
          </a:p>
          <a:p>
            <a:endParaRPr lang="el-GR" dirty="0"/>
          </a:p>
          <a:p>
            <a:r>
              <a:rPr lang="el-GR" dirty="0"/>
              <a:t>Η Επικοινωνία είναι μια αμφίδρομη διαδικασία κοινοποίησης πληροφοριών και ανταλλαγής ιδεών, δεδομένων και μηνυμάτων, μέσω κατάλληλων διαύλων, για την εξασφάλιση της απήχησης σε καθορισμένο κοινό – στόχο (γνωστό σε εσάς ως ομάδα- στόχος).</a:t>
            </a:r>
          </a:p>
          <a:p>
            <a:endParaRPr lang="el-GR" dirty="0"/>
          </a:p>
          <a:p>
            <a:r>
              <a:rPr lang="el-GR" dirty="0"/>
              <a:t>Για μια πιο αποτελεσματική επικοινωνία, θεωρούμε σημαντικό να αναφέρουμε τις βασικές Αρχές Επικοινωνίας.</a:t>
            </a:r>
            <a:endParaRPr lang="en-US" dirty="0"/>
          </a:p>
        </p:txBody>
      </p:sp>
      <p:sp>
        <p:nvSpPr>
          <p:cNvPr id="4" name="Slide Number Placeholder 3">
            <a:extLst>
              <a:ext uri="{FF2B5EF4-FFF2-40B4-BE49-F238E27FC236}">
                <a16:creationId xmlns:a16="http://schemas.microsoft.com/office/drawing/2014/main" id="{D213DC76-5491-0437-A33B-3CA99048E9BE}"/>
              </a:ext>
            </a:extLst>
          </p:cNvPr>
          <p:cNvSpPr>
            <a:spLocks noGrp="1"/>
          </p:cNvSpPr>
          <p:nvPr>
            <p:ph type="sldNum" sz="quarter" idx="5"/>
          </p:nvPr>
        </p:nvSpPr>
        <p:spPr/>
        <p:txBody>
          <a:bodyPr/>
          <a:lstStyle/>
          <a:p>
            <a:fld id="{F8B61CE1-8C89-F949-9336-928DF84402E2}" type="slidenum">
              <a:rPr lang="en-CY" smtClean="0"/>
              <a:t>5</a:t>
            </a:fld>
            <a:endParaRPr lang="en-CY"/>
          </a:p>
        </p:txBody>
      </p:sp>
    </p:spTree>
    <p:extLst>
      <p:ext uri="{BB962C8B-B14F-4D97-AF65-F5344CB8AC3E}">
        <p14:creationId xmlns:p14="http://schemas.microsoft.com/office/powerpoint/2010/main" val="146171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6</a:t>
            </a:fld>
            <a:endParaRPr lang="en-CY"/>
          </a:p>
        </p:txBody>
      </p:sp>
    </p:spTree>
    <p:extLst>
      <p:ext uri="{BB962C8B-B14F-4D97-AF65-F5344CB8AC3E}">
        <p14:creationId xmlns:p14="http://schemas.microsoft.com/office/powerpoint/2010/main" val="13365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0" kern="100" dirty="0">
                <a:effectLst/>
                <a:latin typeface="Aptos" panose="020B0004020202020204" pitchFamily="34" charset="0"/>
                <a:ea typeface="Aptos" panose="020B0004020202020204" pitchFamily="34" charset="0"/>
                <a:cs typeface="Times New Roman" panose="02020603050405020304" pitchFamily="18" charset="0"/>
              </a:rPr>
              <a:t>Πρώτο βήμα </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είναι η ανάπτυξη στρατηγικής επικοινωνίας όπου θα θέσετε τις βάσεις για  να πετύχετε «όσα επιθυμείτε»</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Θα σας δώσει τη δυνατότητα να μεταβείτε από το σημείο που βρίσκεστε στο σημείο που θέλετε να φθάσετε. </a:t>
            </a:r>
            <a:br>
              <a:rPr lang="el-GR" sz="1800" kern="100" dirty="0">
                <a:effectLst/>
                <a:latin typeface="Aptos" panose="020B0004020202020204" pitchFamily="34" charset="0"/>
                <a:ea typeface="Aptos" panose="020B0004020202020204" pitchFamily="34" charset="0"/>
                <a:cs typeface="Times New Roman" panose="02020603050405020304" pitchFamily="18" charset="0"/>
              </a:rPr>
            </a:b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Αρχικά θα ορίσετε τους επικοινωνιακούς σας στόχους, το κοινό-στόχος σας, τα μηνύματά σας και θα θέσετε τα κανάλια επικοινωνία σας και </a:t>
            </a:r>
            <a:r>
              <a:rPr lang="el-GR" sz="2800" kern="100" dirty="0">
                <a:effectLst/>
                <a:latin typeface="Aptos" panose="020B0004020202020204" pitchFamily="34" charset="0"/>
                <a:ea typeface="Aptos" panose="020B0004020202020204" pitchFamily="34" charset="0"/>
                <a:cs typeface="Times New Roman" panose="02020603050405020304" pitchFamily="18" charset="0"/>
              </a:rPr>
              <a:t>τους δείκτες απόδοσης.</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800" kern="100" dirty="0">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2800" b="0" dirty="0"/>
              <a:t>Να αναφέρουμε ότι στην ανάπτυξη της στρατηγικής επικοινωνίας σας είναι σημαντικό τα μηνύματα και οι δράσεις σας να συνδέονται με τις βασικές προτεραιότητες </a:t>
            </a:r>
            <a:r>
              <a:rPr lang="el-GR" sz="2800" dirty="0"/>
              <a:t>της Ευρωπαϊκής Ένωσης όπως είναι:</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2800" dirty="0"/>
              <a:t>Ένταξη και πολυμορφία, Ψηφιακός Μετασχηματισμός, καταπολέμηση της Κλιματικής Αλλαγής και η συμμετοχή στο Δημοκρατικό Βίο.</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Ας πάμε να αναλύσουμε ένα – ένα τα σημεία</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8B61CE1-8C89-F949-9336-928DF84402E2}" type="slidenum">
              <a:rPr lang="en-CY" smtClean="0"/>
              <a:t>7</a:t>
            </a:fld>
            <a:endParaRPr lang="en-CY"/>
          </a:p>
        </p:txBody>
      </p:sp>
    </p:spTree>
    <p:extLst>
      <p:ext uri="{BB962C8B-B14F-4D97-AF65-F5344CB8AC3E}">
        <p14:creationId xmlns:p14="http://schemas.microsoft.com/office/powerpoint/2010/main" val="262465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kern="1200" dirty="0">
                <a:solidFill>
                  <a:schemeClr val="tx1"/>
                </a:solidFill>
                <a:effectLst/>
                <a:latin typeface="+mn-lt"/>
                <a:ea typeface="+mn-ea"/>
                <a:cs typeface="+mn-cs"/>
              </a:rPr>
              <a:t>Αναμένεται ότι όλες οι δράσεις επικοινωνίας και προώθησης του Έργου σας </a:t>
            </a:r>
            <a:r>
              <a:rPr lang="el-GR" sz="1200" b="1" i="0" kern="1200" dirty="0">
                <a:solidFill>
                  <a:schemeClr val="tx1"/>
                </a:solidFill>
                <a:effectLst/>
                <a:latin typeface="+mn-lt"/>
                <a:ea typeface="+mn-ea"/>
                <a:cs typeface="+mn-cs"/>
              </a:rPr>
              <a:t>θα ξεκινήσουν και πριν ακόμη από την έναρξη του Σχέδιου σας.</a:t>
            </a:r>
          </a:p>
          <a:p>
            <a:endParaRPr lang="el-GR" sz="1200" b="1" i="0" kern="1200" dirty="0">
              <a:solidFill>
                <a:schemeClr val="tx1"/>
              </a:solidFill>
              <a:effectLst/>
              <a:latin typeface="+mn-lt"/>
              <a:ea typeface="+mn-ea"/>
              <a:cs typeface="+mn-cs"/>
            </a:endParaRPr>
          </a:p>
          <a:p>
            <a:r>
              <a:rPr lang="el-GR" sz="1200" b="0" i="0" kern="1200" dirty="0">
                <a:solidFill>
                  <a:schemeClr val="tx1"/>
                </a:solidFill>
                <a:effectLst/>
                <a:latin typeface="+mn-lt"/>
                <a:ea typeface="+mn-ea"/>
                <a:cs typeface="+mn-cs"/>
              </a:rPr>
              <a:t>Μην ξεχνάτε ότι οι δράσεις επικοινωνίας και προβολής συγκαταλέγονται στον προϋπολογισμό του κάθε Έργου.</a:t>
            </a:r>
            <a:endParaRPr lang="en-US" b="0" dirty="0"/>
          </a:p>
        </p:txBody>
      </p:sp>
      <p:sp>
        <p:nvSpPr>
          <p:cNvPr id="4" name="Slide Number Placeholder 3"/>
          <p:cNvSpPr>
            <a:spLocks noGrp="1"/>
          </p:cNvSpPr>
          <p:nvPr>
            <p:ph type="sldNum" sz="quarter" idx="5"/>
          </p:nvPr>
        </p:nvSpPr>
        <p:spPr/>
        <p:txBody>
          <a:bodyPr/>
          <a:lstStyle/>
          <a:p>
            <a:fld id="{F8B61CE1-8C89-F949-9336-928DF84402E2}" type="slidenum">
              <a:rPr lang="en-CY" smtClean="0"/>
              <a:t>8</a:t>
            </a:fld>
            <a:endParaRPr lang="en-CY"/>
          </a:p>
        </p:txBody>
      </p:sp>
    </p:spTree>
    <p:extLst>
      <p:ext uri="{BB962C8B-B14F-4D97-AF65-F5344CB8AC3E}">
        <p14:creationId xmlns:p14="http://schemas.microsoft.com/office/powerpoint/2010/main" val="173321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8B61CE1-8C89-F949-9336-928DF84402E2}" type="slidenum">
              <a:rPr lang="en-CY" smtClean="0"/>
              <a:t>12</a:t>
            </a:fld>
            <a:endParaRPr lang="en-CY"/>
          </a:p>
        </p:txBody>
      </p:sp>
    </p:spTree>
    <p:extLst>
      <p:ext uri="{BB962C8B-B14F-4D97-AF65-F5344CB8AC3E}">
        <p14:creationId xmlns:p14="http://schemas.microsoft.com/office/powerpoint/2010/main" val="2523197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66CC-9009-2949-9780-56EC95908B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4D76484-3999-714A-9023-9F69492AC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95B77D51-1DAC-C848-83F9-4B002C9BA8E6}"/>
              </a:ext>
            </a:extLst>
          </p:cNvPr>
          <p:cNvSpPr>
            <a:spLocks noGrp="1"/>
          </p:cNvSpPr>
          <p:nvPr>
            <p:ph type="dt" sz="half" idx="10"/>
          </p:nvPr>
        </p:nvSpPr>
        <p:spPr/>
        <p:txBody>
          <a:bodyPr/>
          <a:lstStyle/>
          <a:p>
            <a:fld id="{CD803C44-B2BC-254A-8289-FFF88D70E7BD}" type="datetimeFigureOut">
              <a:rPr lang="en-CY" smtClean="0"/>
              <a:t>09/15/2025</a:t>
            </a:fld>
            <a:endParaRPr lang="en-CY"/>
          </a:p>
        </p:txBody>
      </p:sp>
      <p:sp>
        <p:nvSpPr>
          <p:cNvPr id="5" name="Footer Placeholder 4">
            <a:extLst>
              <a:ext uri="{FF2B5EF4-FFF2-40B4-BE49-F238E27FC236}">
                <a16:creationId xmlns:a16="http://schemas.microsoft.com/office/drawing/2014/main" id="{3483786A-BF78-2D46-952E-7BF5D87E0C11}"/>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4E00928F-B7A4-4E41-8DD8-691D679C0A95}"/>
              </a:ext>
            </a:extLst>
          </p:cNvPr>
          <p:cNvSpPr>
            <a:spLocks noGrp="1"/>
          </p:cNvSpPr>
          <p:nvPr>
            <p:ph type="sldNum" sz="quarter" idx="12"/>
          </p:nvPr>
        </p:nvSpPr>
        <p:spPr/>
        <p:txBody>
          <a:bodyPr/>
          <a:lstStyle/>
          <a:p>
            <a:fld id="{F6332DFE-3248-5C45-A853-C3E3F529847F}" type="slidenum">
              <a:rPr lang="en-CY" smtClean="0"/>
              <a:t>‹#›</a:t>
            </a:fld>
            <a:endParaRPr lang="en-CY"/>
          </a:p>
        </p:txBody>
      </p:sp>
      <p:pic>
        <p:nvPicPr>
          <p:cNvPr id="8" name="Picture 7" descr="Logo, company name&#10;&#10;Description automatically generated">
            <a:extLst>
              <a:ext uri="{FF2B5EF4-FFF2-40B4-BE49-F238E27FC236}">
                <a16:creationId xmlns:a16="http://schemas.microsoft.com/office/drawing/2014/main" id="{371E8659-9721-BD4A-A6FB-536EB9346742}"/>
              </a:ext>
            </a:extLst>
          </p:cNvPr>
          <p:cNvPicPr>
            <a:picLocks noChangeAspect="1"/>
          </p:cNvPicPr>
          <p:nvPr userDrawn="1"/>
        </p:nvPicPr>
        <p:blipFill>
          <a:blip r:embed="rId2"/>
          <a:stretch>
            <a:fillRect/>
          </a:stretch>
        </p:blipFill>
        <p:spPr>
          <a:xfrm>
            <a:off x="0" y="0"/>
            <a:ext cx="12192000" cy="6864626"/>
          </a:xfrm>
          <a:prstGeom prst="rect">
            <a:avLst/>
          </a:prstGeom>
        </p:spPr>
      </p:pic>
    </p:spTree>
    <p:extLst>
      <p:ext uri="{BB962C8B-B14F-4D97-AF65-F5344CB8AC3E}">
        <p14:creationId xmlns:p14="http://schemas.microsoft.com/office/powerpoint/2010/main" val="141965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572E-5C9E-C149-9316-06AE896D1028}"/>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CBB0ADD1-4429-2145-9912-8EF4774667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A389E569-3242-734B-ACC3-A97170BD7478}"/>
              </a:ext>
            </a:extLst>
          </p:cNvPr>
          <p:cNvSpPr>
            <a:spLocks noGrp="1"/>
          </p:cNvSpPr>
          <p:nvPr>
            <p:ph type="dt" sz="half" idx="10"/>
          </p:nvPr>
        </p:nvSpPr>
        <p:spPr/>
        <p:txBody>
          <a:bodyPr/>
          <a:lstStyle/>
          <a:p>
            <a:fld id="{CD803C44-B2BC-254A-8289-FFF88D70E7BD}" type="datetimeFigureOut">
              <a:rPr lang="en-CY" smtClean="0"/>
              <a:t>09/15/2025</a:t>
            </a:fld>
            <a:endParaRPr lang="en-CY"/>
          </a:p>
        </p:txBody>
      </p:sp>
      <p:sp>
        <p:nvSpPr>
          <p:cNvPr id="5" name="Footer Placeholder 4">
            <a:extLst>
              <a:ext uri="{FF2B5EF4-FFF2-40B4-BE49-F238E27FC236}">
                <a16:creationId xmlns:a16="http://schemas.microsoft.com/office/drawing/2014/main" id="{526551D2-20A5-B145-942D-DFFD5CDB3083}"/>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4BAFEA8E-57BA-4C4B-A30F-FCE4BA7659C3}"/>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282971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2BC939-0BEC-454C-BCD3-5328674C8A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6EB17115-05D3-054A-89E0-8E36D0392E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FEC04D6-50CE-B043-B9A5-12A7FE973715}"/>
              </a:ext>
            </a:extLst>
          </p:cNvPr>
          <p:cNvSpPr>
            <a:spLocks noGrp="1"/>
          </p:cNvSpPr>
          <p:nvPr>
            <p:ph type="dt" sz="half" idx="10"/>
          </p:nvPr>
        </p:nvSpPr>
        <p:spPr/>
        <p:txBody>
          <a:bodyPr/>
          <a:lstStyle/>
          <a:p>
            <a:fld id="{CD803C44-B2BC-254A-8289-FFF88D70E7BD}" type="datetimeFigureOut">
              <a:rPr lang="en-CY" smtClean="0"/>
              <a:t>09/15/2025</a:t>
            </a:fld>
            <a:endParaRPr lang="en-CY"/>
          </a:p>
        </p:txBody>
      </p:sp>
      <p:sp>
        <p:nvSpPr>
          <p:cNvPr id="5" name="Footer Placeholder 4">
            <a:extLst>
              <a:ext uri="{FF2B5EF4-FFF2-40B4-BE49-F238E27FC236}">
                <a16:creationId xmlns:a16="http://schemas.microsoft.com/office/drawing/2014/main" id="{BB55C528-DEE6-1643-B136-097C68C67F63}"/>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7D04BDC4-DCE2-D144-8AD1-34E7A53431A1}"/>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44195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D77A8D-FCE8-B04B-BE5C-9B5896B8122C}"/>
              </a:ext>
            </a:extLst>
          </p:cNvPr>
          <p:cNvSpPr>
            <a:spLocks noGrp="1"/>
          </p:cNvSpPr>
          <p:nvPr>
            <p:ph type="dt" sz="half" idx="10"/>
          </p:nvPr>
        </p:nvSpPr>
        <p:spPr/>
        <p:txBody>
          <a:bodyPr/>
          <a:lstStyle/>
          <a:p>
            <a:fld id="{CD803C44-B2BC-254A-8289-FFF88D70E7BD}" type="datetimeFigureOut">
              <a:rPr lang="en-CY" smtClean="0"/>
              <a:t>09/15/2025</a:t>
            </a:fld>
            <a:endParaRPr lang="en-CY"/>
          </a:p>
        </p:txBody>
      </p:sp>
      <p:sp>
        <p:nvSpPr>
          <p:cNvPr id="5" name="Footer Placeholder 4">
            <a:extLst>
              <a:ext uri="{FF2B5EF4-FFF2-40B4-BE49-F238E27FC236}">
                <a16:creationId xmlns:a16="http://schemas.microsoft.com/office/drawing/2014/main" id="{EA1FC611-1F5A-314D-B7D7-CE011C925337}"/>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9792DE19-8E49-D643-8326-73BC8E51B93E}"/>
              </a:ext>
            </a:extLst>
          </p:cNvPr>
          <p:cNvSpPr>
            <a:spLocks noGrp="1"/>
          </p:cNvSpPr>
          <p:nvPr>
            <p:ph type="sldNum" sz="quarter" idx="12"/>
          </p:nvPr>
        </p:nvSpPr>
        <p:spPr/>
        <p:txBody>
          <a:bodyPr/>
          <a:lstStyle/>
          <a:p>
            <a:fld id="{F6332DFE-3248-5C45-A853-C3E3F529847F}" type="slidenum">
              <a:rPr lang="en-CY" smtClean="0"/>
              <a:t>‹#›</a:t>
            </a:fld>
            <a:endParaRPr lang="en-CY"/>
          </a:p>
        </p:txBody>
      </p:sp>
      <p:pic>
        <p:nvPicPr>
          <p:cNvPr id="8" name="Picture 7" descr="Graphical user interface, text&#10;&#10;Description automatically generated">
            <a:extLst>
              <a:ext uri="{FF2B5EF4-FFF2-40B4-BE49-F238E27FC236}">
                <a16:creationId xmlns:a16="http://schemas.microsoft.com/office/drawing/2014/main" id="{8D03F287-45C7-844B-9283-E95721B24840}"/>
              </a:ext>
            </a:extLst>
          </p:cNvPr>
          <p:cNvPicPr>
            <a:picLocks noChangeAspect="1"/>
          </p:cNvPicPr>
          <p:nvPr userDrawn="1"/>
        </p:nvPicPr>
        <p:blipFill>
          <a:blip r:embed="rId2"/>
          <a:stretch>
            <a:fillRect/>
          </a:stretch>
        </p:blipFill>
        <p:spPr>
          <a:xfrm>
            <a:off x="0" y="-3313"/>
            <a:ext cx="12192000" cy="6864626"/>
          </a:xfrm>
          <a:prstGeom prst="rect">
            <a:avLst/>
          </a:prstGeom>
        </p:spPr>
      </p:pic>
    </p:spTree>
    <p:extLst>
      <p:ext uri="{BB962C8B-B14F-4D97-AF65-F5344CB8AC3E}">
        <p14:creationId xmlns:p14="http://schemas.microsoft.com/office/powerpoint/2010/main" val="368998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8D922-8E1C-4046-9E62-32E324108D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CC017AC2-57F3-7F4E-A862-BC13AA384E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AFAB2-D2BF-8940-A0D6-83118396A656}"/>
              </a:ext>
            </a:extLst>
          </p:cNvPr>
          <p:cNvSpPr>
            <a:spLocks noGrp="1"/>
          </p:cNvSpPr>
          <p:nvPr>
            <p:ph type="dt" sz="half" idx="10"/>
          </p:nvPr>
        </p:nvSpPr>
        <p:spPr/>
        <p:txBody>
          <a:bodyPr/>
          <a:lstStyle/>
          <a:p>
            <a:fld id="{CD803C44-B2BC-254A-8289-FFF88D70E7BD}" type="datetimeFigureOut">
              <a:rPr lang="en-CY" smtClean="0"/>
              <a:t>09/15/2025</a:t>
            </a:fld>
            <a:endParaRPr lang="en-CY"/>
          </a:p>
        </p:txBody>
      </p:sp>
      <p:sp>
        <p:nvSpPr>
          <p:cNvPr id="5" name="Footer Placeholder 4">
            <a:extLst>
              <a:ext uri="{FF2B5EF4-FFF2-40B4-BE49-F238E27FC236}">
                <a16:creationId xmlns:a16="http://schemas.microsoft.com/office/drawing/2014/main" id="{0D33C7FD-2A18-1140-8D7D-AB1F272A932B}"/>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3E40C30B-9EDA-5842-AA12-9F122500ECBC}"/>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375669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03D0-A3AC-2043-BD97-6575896840F1}"/>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08F66394-D658-FA40-BF41-1749D5F354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CC546713-A22F-5C43-9FC2-04B6311235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9A35F55C-9FD8-9744-890F-BEEF282CDB33}"/>
              </a:ext>
            </a:extLst>
          </p:cNvPr>
          <p:cNvSpPr>
            <a:spLocks noGrp="1"/>
          </p:cNvSpPr>
          <p:nvPr>
            <p:ph type="dt" sz="half" idx="10"/>
          </p:nvPr>
        </p:nvSpPr>
        <p:spPr/>
        <p:txBody>
          <a:bodyPr/>
          <a:lstStyle/>
          <a:p>
            <a:fld id="{CD803C44-B2BC-254A-8289-FFF88D70E7BD}" type="datetimeFigureOut">
              <a:rPr lang="en-CY" smtClean="0"/>
              <a:t>09/15/2025</a:t>
            </a:fld>
            <a:endParaRPr lang="en-CY"/>
          </a:p>
        </p:txBody>
      </p:sp>
      <p:sp>
        <p:nvSpPr>
          <p:cNvPr id="6" name="Footer Placeholder 5">
            <a:extLst>
              <a:ext uri="{FF2B5EF4-FFF2-40B4-BE49-F238E27FC236}">
                <a16:creationId xmlns:a16="http://schemas.microsoft.com/office/drawing/2014/main" id="{447AEB2F-7F2B-3E45-96E0-74747A430A2F}"/>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956C142C-0312-0A4B-B73C-F3C0AAFA89B5}"/>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67775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54330-DCD0-F648-8795-0BBD9BEEBA71}"/>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F0B626B9-7C30-034B-84E7-EA5AD3CEA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46743D-8177-6845-887A-0943326679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2562C78F-A3E0-124F-80D3-1B48F5519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E8F61A-4A37-4E44-8803-C0821C70BA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191F2EAA-4F98-3045-BAAE-2291F365F469}"/>
              </a:ext>
            </a:extLst>
          </p:cNvPr>
          <p:cNvSpPr>
            <a:spLocks noGrp="1"/>
          </p:cNvSpPr>
          <p:nvPr>
            <p:ph type="dt" sz="half" idx="10"/>
          </p:nvPr>
        </p:nvSpPr>
        <p:spPr/>
        <p:txBody>
          <a:bodyPr/>
          <a:lstStyle/>
          <a:p>
            <a:fld id="{CD803C44-B2BC-254A-8289-FFF88D70E7BD}" type="datetimeFigureOut">
              <a:rPr lang="en-CY" smtClean="0"/>
              <a:t>09/15/2025</a:t>
            </a:fld>
            <a:endParaRPr lang="en-CY"/>
          </a:p>
        </p:txBody>
      </p:sp>
      <p:sp>
        <p:nvSpPr>
          <p:cNvPr id="8" name="Footer Placeholder 7">
            <a:extLst>
              <a:ext uri="{FF2B5EF4-FFF2-40B4-BE49-F238E27FC236}">
                <a16:creationId xmlns:a16="http://schemas.microsoft.com/office/drawing/2014/main" id="{91515606-DB9A-9B44-8D81-7A6EA86BFB3B}"/>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4F96EF0E-FABB-E24A-8976-0EB38DB144AC}"/>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248394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C271-6B20-BC49-A45C-EEBD03F9E6D9}"/>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7C182412-0340-8145-BC4F-0F7E5F83D2CE}"/>
              </a:ext>
            </a:extLst>
          </p:cNvPr>
          <p:cNvSpPr>
            <a:spLocks noGrp="1"/>
          </p:cNvSpPr>
          <p:nvPr>
            <p:ph type="dt" sz="half" idx="10"/>
          </p:nvPr>
        </p:nvSpPr>
        <p:spPr/>
        <p:txBody>
          <a:bodyPr/>
          <a:lstStyle/>
          <a:p>
            <a:fld id="{CD803C44-B2BC-254A-8289-FFF88D70E7BD}" type="datetimeFigureOut">
              <a:rPr lang="en-CY" smtClean="0"/>
              <a:t>09/15/2025</a:t>
            </a:fld>
            <a:endParaRPr lang="en-CY"/>
          </a:p>
        </p:txBody>
      </p:sp>
      <p:sp>
        <p:nvSpPr>
          <p:cNvPr id="4" name="Footer Placeholder 3">
            <a:extLst>
              <a:ext uri="{FF2B5EF4-FFF2-40B4-BE49-F238E27FC236}">
                <a16:creationId xmlns:a16="http://schemas.microsoft.com/office/drawing/2014/main" id="{BAAA3B6B-DEA9-9144-9B4B-64A323713794}"/>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110FB6C9-ADED-AA45-9630-3F292B632CF4}"/>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55236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2F181-204A-C149-94E5-042714FDDE24}"/>
              </a:ext>
            </a:extLst>
          </p:cNvPr>
          <p:cNvSpPr>
            <a:spLocks noGrp="1"/>
          </p:cNvSpPr>
          <p:nvPr>
            <p:ph type="dt" sz="half" idx="10"/>
          </p:nvPr>
        </p:nvSpPr>
        <p:spPr/>
        <p:txBody>
          <a:bodyPr/>
          <a:lstStyle/>
          <a:p>
            <a:fld id="{CD803C44-B2BC-254A-8289-FFF88D70E7BD}" type="datetimeFigureOut">
              <a:rPr lang="en-CY" smtClean="0"/>
              <a:t>09/15/2025</a:t>
            </a:fld>
            <a:endParaRPr lang="en-CY"/>
          </a:p>
        </p:txBody>
      </p:sp>
      <p:sp>
        <p:nvSpPr>
          <p:cNvPr id="3" name="Footer Placeholder 2">
            <a:extLst>
              <a:ext uri="{FF2B5EF4-FFF2-40B4-BE49-F238E27FC236}">
                <a16:creationId xmlns:a16="http://schemas.microsoft.com/office/drawing/2014/main" id="{534741DB-39BC-594D-8FC0-B6ED16F30B52}"/>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48DF8215-F10B-2540-97EF-217B8E159792}"/>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388126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1429-D9AC-E949-9D8F-7D46095D0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5C813782-0EC6-2240-80C8-37EB76169F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648A297E-F082-CE4D-9199-B6E52458B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14383B-7A45-C743-A8DC-13FCF06BFF3E}"/>
              </a:ext>
            </a:extLst>
          </p:cNvPr>
          <p:cNvSpPr>
            <a:spLocks noGrp="1"/>
          </p:cNvSpPr>
          <p:nvPr>
            <p:ph type="dt" sz="half" idx="10"/>
          </p:nvPr>
        </p:nvSpPr>
        <p:spPr/>
        <p:txBody>
          <a:bodyPr/>
          <a:lstStyle/>
          <a:p>
            <a:fld id="{CD803C44-B2BC-254A-8289-FFF88D70E7BD}" type="datetimeFigureOut">
              <a:rPr lang="en-CY" smtClean="0"/>
              <a:t>09/15/2025</a:t>
            </a:fld>
            <a:endParaRPr lang="en-CY"/>
          </a:p>
        </p:txBody>
      </p:sp>
      <p:sp>
        <p:nvSpPr>
          <p:cNvPr id="6" name="Footer Placeholder 5">
            <a:extLst>
              <a:ext uri="{FF2B5EF4-FFF2-40B4-BE49-F238E27FC236}">
                <a16:creationId xmlns:a16="http://schemas.microsoft.com/office/drawing/2014/main" id="{50AE1168-C9FB-BB41-BD6F-CAEA65136CF9}"/>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BE928676-1112-0649-B6D5-3A0CA31CFE92}"/>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396838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04C6-5390-894F-8265-ED9C59DE71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F1A21E43-3360-0B40-BAF4-DFA929EF0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C41DBF38-6A5A-D14D-BF42-0CF7BCC40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923E1-9468-4E4F-A4BC-6A4BD9CA9C5A}"/>
              </a:ext>
            </a:extLst>
          </p:cNvPr>
          <p:cNvSpPr>
            <a:spLocks noGrp="1"/>
          </p:cNvSpPr>
          <p:nvPr>
            <p:ph type="dt" sz="half" idx="10"/>
          </p:nvPr>
        </p:nvSpPr>
        <p:spPr/>
        <p:txBody>
          <a:bodyPr/>
          <a:lstStyle/>
          <a:p>
            <a:fld id="{CD803C44-B2BC-254A-8289-FFF88D70E7BD}" type="datetimeFigureOut">
              <a:rPr lang="en-CY" smtClean="0"/>
              <a:t>09/15/2025</a:t>
            </a:fld>
            <a:endParaRPr lang="en-CY"/>
          </a:p>
        </p:txBody>
      </p:sp>
      <p:sp>
        <p:nvSpPr>
          <p:cNvPr id="6" name="Footer Placeholder 5">
            <a:extLst>
              <a:ext uri="{FF2B5EF4-FFF2-40B4-BE49-F238E27FC236}">
                <a16:creationId xmlns:a16="http://schemas.microsoft.com/office/drawing/2014/main" id="{4CB3B9D8-0DBD-BB4D-9871-310ED5AF1A12}"/>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619167CF-DDA1-3C4F-A932-93C8E852E3FF}"/>
              </a:ext>
            </a:extLst>
          </p:cNvPr>
          <p:cNvSpPr>
            <a:spLocks noGrp="1"/>
          </p:cNvSpPr>
          <p:nvPr>
            <p:ph type="sldNum" sz="quarter" idx="12"/>
          </p:nvPr>
        </p:nvSpPr>
        <p:spPr/>
        <p:txBody>
          <a:bodyPr/>
          <a:lstStyle/>
          <a:p>
            <a:fld id="{F6332DFE-3248-5C45-A853-C3E3F529847F}" type="slidenum">
              <a:rPr lang="en-CY" smtClean="0"/>
              <a:t>‹#›</a:t>
            </a:fld>
            <a:endParaRPr lang="en-CY"/>
          </a:p>
        </p:txBody>
      </p:sp>
    </p:spTree>
    <p:extLst>
      <p:ext uri="{BB962C8B-B14F-4D97-AF65-F5344CB8AC3E}">
        <p14:creationId xmlns:p14="http://schemas.microsoft.com/office/powerpoint/2010/main" val="337912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B7DA67-E068-844B-ACB3-0EC379192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9E7056BE-ACC5-CE42-8342-A1C76313F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43F5E384-F448-D04A-9E68-5B40FAC2B2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803C44-B2BC-254A-8289-FFF88D70E7BD}" type="datetimeFigureOut">
              <a:rPr lang="en-CY" smtClean="0"/>
              <a:t>09/15/2025</a:t>
            </a:fld>
            <a:endParaRPr lang="en-CY"/>
          </a:p>
        </p:txBody>
      </p:sp>
      <p:sp>
        <p:nvSpPr>
          <p:cNvPr id="5" name="Footer Placeholder 4">
            <a:extLst>
              <a:ext uri="{FF2B5EF4-FFF2-40B4-BE49-F238E27FC236}">
                <a16:creationId xmlns:a16="http://schemas.microsoft.com/office/drawing/2014/main" id="{FCA5904D-426F-614F-A981-DF50B65A8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0872B228-83F3-CC44-A0EF-5A15E2FA43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32DFE-3248-5C45-A853-C3E3F529847F}" type="slidenum">
              <a:rPr lang="en-CY" smtClean="0"/>
              <a:t>‹#›</a:t>
            </a:fld>
            <a:endParaRPr lang="en-CY"/>
          </a:p>
        </p:txBody>
      </p:sp>
      <p:pic>
        <p:nvPicPr>
          <p:cNvPr id="8" name="Picture 7" descr="Graphical user interface, text&#10;&#10;Description automatically generated">
            <a:extLst>
              <a:ext uri="{FF2B5EF4-FFF2-40B4-BE49-F238E27FC236}">
                <a16:creationId xmlns:a16="http://schemas.microsoft.com/office/drawing/2014/main" id="{F7177047-EEA7-2542-8BAC-C4C72050E29E}"/>
              </a:ext>
            </a:extLst>
          </p:cNvPr>
          <p:cNvPicPr>
            <a:picLocks noChangeAspect="1"/>
          </p:cNvPicPr>
          <p:nvPr userDrawn="1"/>
        </p:nvPicPr>
        <p:blipFill>
          <a:blip r:embed="rId13"/>
          <a:stretch>
            <a:fillRect/>
          </a:stretch>
        </p:blipFill>
        <p:spPr>
          <a:xfrm>
            <a:off x="1" y="-3313"/>
            <a:ext cx="11986590" cy="6748972"/>
          </a:xfrm>
          <a:prstGeom prst="rect">
            <a:avLst/>
          </a:prstGeom>
        </p:spPr>
      </p:pic>
    </p:spTree>
    <p:extLst>
      <p:ext uri="{BB962C8B-B14F-4D97-AF65-F5344CB8AC3E}">
        <p14:creationId xmlns:p14="http://schemas.microsoft.com/office/powerpoint/2010/main" val="1405067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18/10/relationships/comments" Target="../comments/modernComment_10F_A8AA242B.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56_6BA5B69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udiovisual.ec.europa.eu/en/video/I-244039?language=E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2280" y="3613415"/>
            <a:ext cx="2996974" cy="1508105"/>
          </a:xfrm>
          <a:prstGeom prst="rect">
            <a:avLst/>
          </a:prstGeom>
          <a:noFill/>
        </p:spPr>
        <p:txBody>
          <a:bodyPr wrap="none" rtlCol="0">
            <a:spAutoFit/>
          </a:bodyPr>
          <a:lstStyle/>
          <a:p>
            <a:pPr marL="298450" marR="5080" indent="-285750">
              <a:lnSpc>
                <a:spcPct val="100000"/>
              </a:lnSpc>
              <a:buFont typeface="Arial" panose="020B0604020202020204" pitchFamily="34" charset="0"/>
              <a:buChar char="•"/>
            </a:pPr>
            <a:endParaRPr lang="el-GR" sz="2000" b="1" dirty="0">
              <a:solidFill>
                <a:srgbClr val="1EA7AE"/>
              </a:solidFill>
            </a:endParaRPr>
          </a:p>
          <a:p>
            <a:pPr marL="12700" marR="5080" lvl="0" algn="l" defTabSz="914400" rtl="0" eaLnBrk="1" fontAlgn="auto" latinLnBrk="0" hangingPunct="1">
              <a:lnSpc>
                <a:spcPct val="100000"/>
              </a:lnSpc>
              <a:spcBef>
                <a:spcPts val="0"/>
              </a:spcBef>
              <a:spcAft>
                <a:spcPts val="0"/>
              </a:spcAft>
              <a:buClrTx/>
              <a:buSzTx/>
              <a:tabLst/>
              <a:defRPr/>
            </a:pPr>
            <a:r>
              <a:rPr lang="el-GR" b="1" dirty="0">
                <a:latin typeface="Arial" panose="020B0604020202020204" pitchFamily="34" charset="0"/>
                <a:cs typeface="Arial" panose="020B0604020202020204" pitchFamily="34" charset="0"/>
              </a:rPr>
              <a:t>Μαρίνα Κάφουρου</a:t>
            </a:r>
            <a:br>
              <a:rPr lang="el-GR" b="1" dirty="0">
                <a:latin typeface="Arial" panose="020B0604020202020204" pitchFamily="34" charset="0"/>
                <a:cs typeface="Arial" panose="020B0604020202020204" pitchFamily="34" charset="0"/>
              </a:rPr>
            </a:br>
            <a:r>
              <a:rPr lang="el-GR" b="1" dirty="0">
                <a:latin typeface="Arial" panose="020B0604020202020204" pitchFamily="34" charset="0"/>
                <a:cs typeface="Arial" panose="020B0604020202020204" pitchFamily="34" charset="0"/>
              </a:rPr>
              <a:t>Λειτουργός Επικοινωνίας</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marL="12700" marR="5080" lvl="0" algn="l" defTabSz="914400" rtl="0" eaLnBrk="1" fontAlgn="auto" latinLnBrk="0" hangingPunct="1">
              <a:lnSpc>
                <a:spcPct val="100000"/>
              </a:lnSpc>
              <a:spcBef>
                <a:spcPts val="0"/>
              </a:spcBef>
              <a:spcAft>
                <a:spcPts val="0"/>
              </a:spcAft>
              <a:buClrTx/>
              <a:buSzTx/>
              <a:tabLst/>
              <a:defRPr/>
            </a:pPr>
            <a:r>
              <a:rPr lang="en-US" b="1" dirty="0">
                <a:latin typeface="Arial" panose="020B0604020202020204" pitchFamily="34" charset="0"/>
                <a:cs typeface="Arial" panose="020B0604020202020204" pitchFamily="34" charset="0"/>
              </a:rPr>
              <a:t>2</a:t>
            </a:r>
            <a:r>
              <a:rPr lang="el-GR" b="1">
                <a:latin typeface="Arial" panose="020B0604020202020204" pitchFamily="34" charset="0"/>
                <a:cs typeface="Arial" panose="020B0604020202020204" pitchFamily="34" charset="0"/>
              </a:rPr>
              <a:t>7 Ιουνίου </a:t>
            </a:r>
            <a:r>
              <a:rPr lang="el-GR" b="1" dirty="0">
                <a:latin typeface="Arial" panose="020B0604020202020204" pitchFamily="34" charset="0"/>
                <a:cs typeface="Arial" panose="020B0604020202020204" pitchFamily="34" charset="0"/>
              </a:rPr>
              <a:t>2025</a:t>
            </a:r>
          </a:p>
        </p:txBody>
      </p:sp>
      <p:grpSp>
        <p:nvGrpSpPr>
          <p:cNvPr id="10" name="Group 9"/>
          <p:cNvGrpSpPr/>
          <p:nvPr/>
        </p:nvGrpSpPr>
        <p:grpSpPr>
          <a:xfrm>
            <a:off x="0" y="1"/>
            <a:ext cx="5669280" cy="863600"/>
            <a:chOff x="0" y="0"/>
            <a:chExt cx="6023006" cy="1238789"/>
          </a:xfrm>
          <a:solidFill>
            <a:srgbClr val="1EA7AE"/>
          </a:solidFill>
        </p:grpSpPr>
        <p:sp>
          <p:nvSpPr>
            <p:cNvPr id="8" name="Rectangle 7"/>
            <p:cNvSpPr/>
            <p:nvPr/>
          </p:nvSpPr>
          <p:spPr>
            <a:xfrm>
              <a:off x="0" y="0"/>
              <a:ext cx="4526280" cy="1238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111209" y="0"/>
              <a:ext cx="2911797" cy="1238789"/>
            </a:xfrm>
            <a:prstGeom prst="triangle">
              <a:avLst>
                <a:gd name="adj" fmla="val 487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grpSp>
        <p:nvGrpSpPr>
          <p:cNvPr id="11" name="Group 10"/>
          <p:cNvGrpSpPr/>
          <p:nvPr/>
        </p:nvGrpSpPr>
        <p:grpSpPr>
          <a:xfrm rot="10800000">
            <a:off x="6522720" y="5857209"/>
            <a:ext cx="5669280" cy="1025371"/>
            <a:chOff x="0" y="0"/>
            <a:chExt cx="6023006" cy="1238789"/>
          </a:xfrm>
        </p:grpSpPr>
        <p:sp>
          <p:nvSpPr>
            <p:cNvPr id="12" name="Rectangle 11"/>
            <p:cNvSpPr/>
            <p:nvPr/>
          </p:nvSpPr>
          <p:spPr>
            <a:xfrm>
              <a:off x="0" y="0"/>
              <a:ext cx="4526280" cy="1238789"/>
            </a:xfrm>
            <a:prstGeom prst="rect">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a:off x="3111209" y="0"/>
              <a:ext cx="2911797" cy="1238789"/>
            </a:xfrm>
            <a:prstGeom prst="triangle">
              <a:avLst>
                <a:gd name="adj" fmla="val 48774"/>
              </a:avLst>
            </a:prstGeom>
            <a:solidFill>
              <a:srgbClr val="9D7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D72B5"/>
                </a:solidFill>
              </a:endParaRPr>
            </a:p>
          </p:txBody>
        </p:sp>
      </p:grpSp>
      <p:sp>
        <p:nvSpPr>
          <p:cNvPr id="14" name="Rectangle 13"/>
          <p:cNvSpPr/>
          <p:nvPr/>
        </p:nvSpPr>
        <p:spPr>
          <a:xfrm>
            <a:off x="4003040" y="24580"/>
            <a:ext cx="8188960" cy="863601"/>
          </a:xfrm>
          <a:prstGeom prst="rect">
            <a:avLst/>
          </a:prstGeom>
          <a:solidFill>
            <a:srgbClr val="1EA7A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0" y="5832629"/>
            <a:ext cx="8188960" cy="1025371"/>
          </a:xfrm>
          <a:prstGeom prst="rect">
            <a:avLst/>
          </a:prstGeom>
          <a:solidFill>
            <a:srgbClr val="9D72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86B3A3B-B696-1F4B-7FFE-7D57D65AA5BD}"/>
              </a:ext>
            </a:extLst>
          </p:cNvPr>
          <p:cNvSpPr txBox="1"/>
          <p:nvPr/>
        </p:nvSpPr>
        <p:spPr>
          <a:xfrm flipH="1">
            <a:off x="4003040" y="5013799"/>
            <a:ext cx="4368626" cy="400110"/>
          </a:xfrm>
          <a:prstGeom prst="rect">
            <a:avLst/>
          </a:prstGeom>
          <a:noFill/>
        </p:spPr>
        <p:txBody>
          <a:bodyPr wrap="square" rtlCol="0">
            <a:spAutoFit/>
          </a:bodyPr>
          <a:lstStyle/>
          <a:p>
            <a:pPr algn="ctr"/>
            <a:r>
              <a:rPr lang="el-GR" sz="2000" b="1" dirty="0">
                <a:latin typeface="Arial" panose="020B0604020202020204" pitchFamily="34" charset="0"/>
                <a:cs typeface="Arial" panose="020B0604020202020204" pitchFamily="34" charset="0"/>
              </a:rPr>
              <a:t>Πώς να προβάλλετε το Έργο σας</a:t>
            </a:r>
            <a:endParaRPr lang="en-CY"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724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87C4093-AB47-D4B5-7C98-DC3A23CC2238}"/>
              </a:ext>
            </a:extLst>
          </p:cNvPr>
          <p:cNvGraphicFramePr/>
          <p:nvPr>
            <p:extLst>
              <p:ext uri="{D42A27DB-BD31-4B8C-83A1-F6EECF244321}">
                <p14:modId xmlns:p14="http://schemas.microsoft.com/office/powerpoint/2010/main" val="2166156279"/>
              </p:ext>
            </p:extLst>
          </p:nvPr>
        </p:nvGraphicFramePr>
        <p:xfrm>
          <a:off x="877824" y="1792224"/>
          <a:ext cx="9253728" cy="4657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CC00F5D-1CB1-46E9-A7E7-F9076F9E2534}"/>
              </a:ext>
            </a:extLst>
          </p:cNvPr>
          <p:cNvSpPr txBox="1"/>
          <p:nvPr/>
        </p:nvSpPr>
        <p:spPr>
          <a:xfrm>
            <a:off x="2853125" y="4521544"/>
            <a:ext cx="2523744" cy="523220"/>
          </a:xfrm>
          <a:prstGeom prst="rect">
            <a:avLst/>
          </a:prstGeom>
          <a:noFill/>
        </p:spPr>
        <p:txBody>
          <a:bodyPr wrap="square" rtlCol="0">
            <a:spAutoFit/>
          </a:bodyPr>
          <a:lstStyle/>
          <a:p>
            <a:pPr algn="ctr"/>
            <a:r>
              <a:rPr lang="el-GR" sz="1400" b="1" dirty="0">
                <a:latin typeface="Arial" panose="020B0604020202020204" pitchFamily="34" charset="0"/>
                <a:cs typeface="Arial" panose="020B0604020202020204" pitchFamily="34" charset="0"/>
              </a:rPr>
              <a:t>Επικοινωνήστε </a:t>
            </a:r>
            <a:br>
              <a:rPr lang="el-GR" sz="1400" b="1" dirty="0">
                <a:latin typeface="Arial" panose="020B0604020202020204" pitchFamily="34" charset="0"/>
                <a:cs typeface="Arial" panose="020B0604020202020204" pitchFamily="34" charset="0"/>
              </a:rPr>
            </a:br>
            <a:r>
              <a:rPr lang="el-GR" sz="1400" b="1" dirty="0">
                <a:latin typeface="Arial" panose="020B0604020202020204" pitchFamily="34" charset="0"/>
                <a:cs typeface="Arial" panose="020B0604020202020204" pitchFamily="34" charset="0"/>
              </a:rPr>
              <a:t>μηνύματα </a:t>
            </a:r>
            <a:endParaRPr lang="en-US" sz="1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07594E3-6733-1A8E-BA5C-A87F61401049}"/>
              </a:ext>
            </a:extLst>
          </p:cNvPr>
          <p:cNvSpPr txBox="1"/>
          <p:nvPr/>
        </p:nvSpPr>
        <p:spPr>
          <a:xfrm>
            <a:off x="519773" y="1000088"/>
            <a:ext cx="6263640" cy="523220"/>
          </a:xfrm>
          <a:prstGeom prst="rect">
            <a:avLst/>
          </a:prstGeom>
          <a:noFill/>
        </p:spPr>
        <p:txBody>
          <a:bodyPr wrap="square" rtlCol="0">
            <a:spAutoFit/>
          </a:bodyPr>
          <a:lstStyle/>
          <a:p>
            <a:r>
              <a:rPr lang="el-GR" sz="2800" b="1" dirty="0">
                <a:solidFill>
                  <a:srgbClr val="0099CC"/>
                </a:solidFill>
                <a:latin typeface="Arial" panose="020B0604020202020204" pitchFamily="34" charset="0"/>
                <a:cs typeface="Arial" panose="020B0604020202020204" pitchFamily="34" charset="0"/>
              </a:rPr>
              <a:t>Μηνύματα επικοινωνίας</a:t>
            </a:r>
            <a:endParaRPr lang="en-US" sz="2800" b="1" dirty="0">
              <a:solidFill>
                <a:srgbClr val="0099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8C5FE89-06A4-0C6A-0B3F-95A1F07E3EC6}"/>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156910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CFA823-A5D8-CC37-2930-64E57641AFF1}"/>
              </a:ext>
            </a:extLst>
          </p:cNvPr>
          <p:cNvSpPr txBox="1"/>
          <p:nvPr/>
        </p:nvSpPr>
        <p:spPr>
          <a:xfrm>
            <a:off x="368258" y="876368"/>
            <a:ext cx="6102565" cy="523220"/>
          </a:xfrm>
          <a:prstGeom prst="rect">
            <a:avLst/>
          </a:prstGeom>
          <a:noFill/>
        </p:spPr>
        <p:txBody>
          <a:bodyPr wrap="square" rtlCol="0">
            <a:spAutoFit/>
          </a:bodyPr>
          <a:lstStyle/>
          <a:p>
            <a:r>
              <a:rPr lang="el-GR" sz="2800" b="1" dirty="0">
                <a:solidFill>
                  <a:srgbClr val="0099CC"/>
                </a:solidFill>
                <a:latin typeface="Arial" panose="020B0604020202020204" pitchFamily="34" charset="0"/>
                <a:cs typeface="Arial" panose="020B0604020202020204" pitchFamily="34" charset="0"/>
              </a:rPr>
              <a:t>Κανάλια επικοινωνίας</a:t>
            </a:r>
            <a:endParaRPr lang="en-US" sz="2800" b="1" dirty="0">
              <a:solidFill>
                <a:srgbClr val="0099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2D4410C-602D-1726-39C8-4016A9AECA18}"/>
              </a:ext>
            </a:extLst>
          </p:cNvPr>
          <p:cNvSpPr txBox="1"/>
          <p:nvPr/>
        </p:nvSpPr>
        <p:spPr>
          <a:xfrm>
            <a:off x="368258" y="1523511"/>
            <a:ext cx="10028470" cy="5355312"/>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Βρείτε τα κανάλια που μπορείτε να έχετε επικοινωνία με το </a:t>
            </a:r>
            <a:r>
              <a:rPr lang="el-GR" b="1" dirty="0">
                <a:solidFill>
                  <a:srgbClr val="CC66FF"/>
                </a:solidFill>
                <a:latin typeface="Arial" panose="020B0604020202020204" pitchFamily="34" charset="0"/>
                <a:cs typeface="Arial" panose="020B0604020202020204" pitchFamily="34" charset="0"/>
              </a:rPr>
              <a:t>κοινό </a:t>
            </a:r>
            <a:r>
              <a:rPr lang="en-US" b="1" dirty="0">
                <a:solidFill>
                  <a:srgbClr val="CC66FF"/>
                </a:solidFill>
                <a:latin typeface="Arial" panose="020B0604020202020204" pitchFamily="34" charset="0"/>
                <a:cs typeface="Arial" panose="020B0604020202020204" pitchFamily="34" charset="0"/>
              </a:rPr>
              <a:t>–</a:t>
            </a:r>
            <a:r>
              <a:rPr lang="el-GR" b="1" dirty="0">
                <a:solidFill>
                  <a:srgbClr val="CC66FF"/>
                </a:solidFill>
                <a:latin typeface="Arial" panose="020B0604020202020204" pitchFamily="34" charset="0"/>
                <a:cs typeface="Arial" panose="020B0604020202020204" pitchFamily="34" charset="0"/>
              </a:rPr>
              <a:t> στόχο </a:t>
            </a:r>
            <a:r>
              <a:rPr lang="el-GR" dirty="0">
                <a:latin typeface="Arial" panose="020B0604020202020204" pitchFamily="34" charset="0"/>
                <a:cs typeface="Arial" panose="020B0604020202020204" pitchFamily="34" charset="0"/>
              </a:rPr>
              <a:t>σας, τους </a:t>
            </a:r>
            <a:r>
              <a:rPr lang="el-GR" b="1" dirty="0">
                <a:solidFill>
                  <a:srgbClr val="0099CC"/>
                </a:solidFill>
                <a:latin typeface="Arial" panose="020B0604020202020204" pitchFamily="34" charset="0"/>
                <a:cs typeface="Arial" panose="020B0604020202020204" pitchFamily="34" charset="0"/>
              </a:rPr>
              <a:t>εταίρους</a:t>
            </a:r>
            <a:r>
              <a:rPr lang="el-GR" dirty="0">
                <a:latin typeface="Arial" panose="020B0604020202020204" pitchFamily="34" charset="0"/>
                <a:cs typeface="Arial" panose="020B0604020202020204" pitchFamily="34" charset="0"/>
              </a:rPr>
              <a:t> </a:t>
            </a:r>
          </a:p>
          <a:p>
            <a:r>
              <a:rPr lang="el-GR" dirty="0">
                <a:latin typeface="Arial" panose="020B0604020202020204" pitchFamily="34" charset="0"/>
                <a:cs typeface="Arial" panose="020B0604020202020204" pitchFamily="34" charset="0"/>
              </a:rPr>
              <a:t>και την </a:t>
            </a:r>
            <a:r>
              <a:rPr lang="el-GR" b="1" dirty="0">
                <a:solidFill>
                  <a:srgbClr val="FF6600"/>
                </a:solidFill>
                <a:latin typeface="Arial" panose="020B0604020202020204" pitchFamily="34" charset="0"/>
                <a:cs typeface="Arial" panose="020B0604020202020204" pitchFamily="34" charset="0"/>
              </a:rPr>
              <a:t>κοινωνία</a:t>
            </a:r>
            <a:r>
              <a:rPr lang="el-GR" dirty="0">
                <a:latin typeface="Arial" panose="020B0604020202020204" pitchFamily="34" charset="0"/>
                <a:cs typeface="Arial" panose="020B0604020202020204" pitchFamily="34" charset="0"/>
              </a:rPr>
              <a:t>:</a:t>
            </a:r>
          </a:p>
          <a:p>
            <a:endParaRPr lang="el-G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l-GR" dirty="0">
                <a:latin typeface="Arial" panose="020B0604020202020204" pitchFamily="34" charset="0"/>
                <a:cs typeface="Arial" panose="020B0604020202020204" pitchFamily="34" charset="0"/>
              </a:rPr>
              <a:t>Συχνή ενημέρωση της </a:t>
            </a:r>
            <a:r>
              <a:rPr lang="el-GR" b="1" dirty="0">
                <a:latin typeface="Arial" panose="020B0604020202020204" pitchFamily="34" charset="0"/>
                <a:cs typeface="Arial" panose="020B0604020202020204" pitchFamily="34" charset="0"/>
              </a:rPr>
              <a:t>ιστοσελίδας του Σχεδίου ή / και των συμμετεχόντων οργανισμών</a:t>
            </a:r>
          </a:p>
          <a:p>
            <a:pPr marL="285750" indent="-285750">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ü"/>
            </a:pPr>
            <a:r>
              <a:rPr lang="el-GR" dirty="0">
                <a:latin typeface="Arial" panose="020B0604020202020204" pitchFamily="34" charset="0"/>
                <a:cs typeface="Arial" panose="020B0604020202020204" pitchFamily="34" charset="0"/>
              </a:rPr>
              <a:t>Δημοσίευση </a:t>
            </a:r>
            <a:r>
              <a:rPr lang="el-GR" b="1" dirty="0">
                <a:latin typeface="Arial" panose="020B0604020202020204" pitchFamily="34" charset="0"/>
                <a:cs typeface="Arial" panose="020B0604020202020204" pitchFamily="34" charset="0"/>
              </a:rPr>
              <a:t>άρθρων</a:t>
            </a:r>
            <a:r>
              <a:rPr lang="el-GR" dirty="0">
                <a:latin typeface="Arial" panose="020B0604020202020204" pitchFamily="34" charset="0"/>
                <a:cs typeface="Arial" panose="020B0604020202020204" pitchFamily="34" charset="0"/>
              </a:rPr>
              <a:t> σε διαδικτυακά και ειδησεογραφικά </a:t>
            </a:r>
            <a:r>
              <a:rPr lang="en-US" dirty="0">
                <a:latin typeface="Arial" panose="020B0604020202020204" pitchFamily="34" charset="0"/>
                <a:cs typeface="Arial" panose="020B0604020202020204" pitchFamily="34" charset="0"/>
              </a:rPr>
              <a:t>sites</a:t>
            </a:r>
            <a:r>
              <a:rPr lang="el-GR" dirty="0">
                <a:latin typeface="Arial" panose="020B0604020202020204" pitchFamily="34" charset="0"/>
                <a:cs typeface="Arial" panose="020B0604020202020204" pitchFamily="34" charset="0"/>
              </a:rPr>
              <a:t> (π.χ. </a:t>
            </a:r>
            <a:r>
              <a:rPr lang="en-US" dirty="0">
                <a:latin typeface="Arial" panose="020B0604020202020204" pitchFamily="34" charset="0"/>
                <a:cs typeface="Arial" panose="020B0604020202020204" pitchFamily="34" charset="0"/>
              </a:rPr>
              <a:t>Paideia News, </a:t>
            </a:r>
            <a:r>
              <a:rPr lang="el-GR" dirty="0">
                <a:latin typeface="Arial" panose="020B0604020202020204" pitchFamily="34" charset="0"/>
                <a:cs typeface="Arial" panose="020B0604020202020204" pitchFamily="34" charset="0"/>
              </a:rPr>
              <a:t>Επιστημονικά </a:t>
            </a:r>
            <a:r>
              <a:rPr lang="en-US" dirty="0">
                <a:latin typeface="Arial" panose="020B0604020202020204" pitchFamily="34" charset="0"/>
                <a:cs typeface="Arial" panose="020B0604020202020204" pitchFamily="34" charset="0"/>
              </a:rPr>
              <a:t>journals</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ü"/>
            </a:pPr>
            <a:r>
              <a:rPr lang="el-GR" dirty="0">
                <a:latin typeface="Arial" panose="020B0604020202020204" pitchFamily="34" charset="0"/>
                <a:cs typeface="Arial" panose="020B0604020202020204" pitchFamily="34" charset="0"/>
              </a:rPr>
              <a:t>Συχνές αναρτήσεις στα </a:t>
            </a:r>
            <a:r>
              <a:rPr lang="el-GR" b="1" dirty="0">
                <a:latin typeface="Arial" panose="020B0604020202020204" pitchFamily="34" charset="0"/>
                <a:cs typeface="Arial" panose="020B0604020202020204" pitchFamily="34" charset="0"/>
              </a:rPr>
              <a:t>Μ</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Κ</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Δ</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Facebook, Instagram, </a:t>
            </a:r>
            <a:r>
              <a:rPr lang="en-US" dirty="0" err="1">
                <a:latin typeface="Arial" panose="020B0604020202020204" pitchFamily="34" charset="0"/>
                <a:cs typeface="Arial" panose="020B0604020202020204" pitchFamily="34" charset="0"/>
              </a:rPr>
              <a:t>Linkedin</a:t>
            </a:r>
            <a:r>
              <a:rPr lang="en-US" dirty="0">
                <a:latin typeface="Arial" panose="020B0604020202020204" pitchFamily="34" charset="0"/>
                <a:cs typeface="Arial" panose="020B0604020202020204" pitchFamily="34" charset="0"/>
              </a:rPr>
              <a:t>, X)</a:t>
            </a:r>
            <a:endParaRPr lang="el-G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1657350" lvl="3" indent="-285750">
              <a:buFont typeface="Wingdings" panose="05000000000000000000" pitchFamily="2" charset="2"/>
              <a:buChar char="ü"/>
            </a:pPr>
            <a:r>
              <a:rPr lang="el-GR" dirty="0">
                <a:latin typeface="Arial" panose="020B0604020202020204" pitchFamily="34" charset="0"/>
                <a:cs typeface="Arial" panose="020B0604020202020204" pitchFamily="34" charset="0"/>
              </a:rPr>
              <a:t>Συγγραφή  </a:t>
            </a:r>
            <a:r>
              <a:rPr lang="el-GR" b="1" dirty="0">
                <a:latin typeface="Arial" panose="020B0604020202020204" pitchFamily="34" charset="0"/>
                <a:cs typeface="Arial" panose="020B0604020202020204" pitchFamily="34" charset="0"/>
              </a:rPr>
              <a:t>Δελτίων Τύπου </a:t>
            </a:r>
            <a:r>
              <a:rPr lang="el-GR" dirty="0">
                <a:latin typeface="Arial" panose="020B0604020202020204" pitchFamily="34" charset="0"/>
                <a:cs typeface="Arial" panose="020B0604020202020204" pitchFamily="34" charset="0"/>
              </a:rPr>
              <a:t>και η αποστολή σε ηλεκτρονικές ειδησεογραφικές πλατφόρμες</a:t>
            </a:r>
            <a:endParaRPr lang="en-US" dirty="0">
              <a:latin typeface="Arial" panose="020B0604020202020204" pitchFamily="34" charset="0"/>
              <a:cs typeface="Arial" panose="020B0604020202020204" pitchFamily="34" charset="0"/>
            </a:endParaRPr>
          </a:p>
          <a:p>
            <a:pPr lvl="3"/>
            <a:endParaRPr lang="el-GR"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ü"/>
            </a:pPr>
            <a:r>
              <a:rPr lang="el-GR" dirty="0">
                <a:latin typeface="Arial" panose="020B0604020202020204" pitchFamily="34" charset="0"/>
                <a:cs typeface="Arial" panose="020B0604020202020204" pitchFamily="34" charset="0"/>
              </a:rPr>
              <a:t>Δημιουργία </a:t>
            </a:r>
            <a:r>
              <a:rPr lang="en-US" b="1" dirty="0">
                <a:latin typeface="Arial" panose="020B0604020202020204" pitchFamily="34" charset="0"/>
                <a:cs typeface="Arial" panose="020B0604020202020204" pitchFamily="34" charset="0"/>
              </a:rPr>
              <a:t>videos </a:t>
            </a:r>
            <a:r>
              <a:rPr lang="el-GR" dirty="0">
                <a:latin typeface="Arial" panose="020B0604020202020204" pitchFamily="34" charset="0"/>
                <a:cs typeface="Arial" panose="020B0604020202020204" pitchFamily="34" charset="0"/>
              </a:rPr>
              <a:t>και αναρτήσεις </a:t>
            </a:r>
            <a:r>
              <a:rPr lang="en-US" dirty="0">
                <a:latin typeface="Arial" panose="020B0604020202020204" pitchFamily="34" charset="0"/>
                <a:cs typeface="Arial" panose="020B0604020202020204" pitchFamily="34" charset="0"/>
              </a:rPr>
              <a:t>YouTube / </a:t>
            </a:r>
            <a:r>
              <a:rPr lang="el-GR" dirty="0">
                <a:latin typeface="Arial" panose="020B0604020202020204" pitchFamily="34" charset="0"/>
                <a:cs typeface="Arial" panose="020B0604020202020204" pitchFamily="34" charset="0"/>
              </a:rPr>
              <a:t>Μ</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Κ</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Δ</a:t>
            </a:r>
            <a:r>
              <a:rPr lang="en-US"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2571750" lvl="5" indent="-285750">
              <a:buFont typeface="Wingdings" panose="05000000000000000000" pitchFamily="2" charset="2"/>
              <a:buChar char="ü"/>
            </a:pPr>
            <a:r>
              <a:rPr lang="el-GR" dirty="0">
                <a:latin typeface="Arial" panose="020B0604020202020204" pitchFamily="34" charset="0"/>
                <a:cs typeface="Arial" panose="020B0604020202020204" pitchFamily="34" charset="0"/>
              </a:rPr>
              <a:t>Δημιουργία </a:t>
            </a:r>
            <a:r>
              <a:rPr lang="el-GR" b="1" dirty="0">
                <a:latin typeface="Arial" panose="020B0604020202020204" pitchFamily="34" charset="0"/>
                <a:cs typeface="Arial" panose="020B0604020202020204" pitchFamily="34" charset="0"/>
              </a:rPr>
              <a:t>ενημερωτικών δελτίων </a:t>
            </a:r>
            <a:r>
              <a:rPr lang="el-GR"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newsletter)</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leaflets, </a:t>
            </a:r>
            <a:r>
              <a:rPr lang="el-GR" dirty="0">
                <a:latin typeface="Arial" panose="020B0604020202020204" pitchFamily="34" charset="0"/>
                <a:cs typeface="Arial" panose="020B0604020202020204" pitchFamily="34" charset="0"/>
              </a:rPr>
              <a:t>αφίσες</a:t>
            </a:r>
          </a:p>
          <a:p>
            <a:pPr marL="285750" indent="-285750">
              <a:buFont typeface="Wingdings" panose="05000000000000000000" pitchFamily="2" charset="2"/>
              <a:buChar char="ü"/>
            </a:pPr>
            <a:endParaRPr lang="el-GR" dirty="0">
              <a:latin typeface="Arial" panose="020B0604020202020204" pitchFamily="34" charset="0"/>
              <a:cs typeface="Arial" panose="020B0604020202020204" pitchFamily="34" charset="0"/>
            </a:endParaRPr>
          </a:p>
          <a:p>
            <a:pPr marL="3028950" lvl="6" indent="-285750">
              <a:buFont typeface="Wingdings" panose="05000000000000000000" pitchFamily="2" charset="2"/>
              <a:buChar char="ü"/>
            </a:pPr>
            <a:r>
              <a:rPr lang="el-GR" dirty="0">
                <a:latin typeface="Arial" panose="020B0604020202020204" pitchFamily="34" charset="0"/>
                <a:cs typeface="Arial" panose="020B0604020202020204" pitchFamily="34" charset="0"/>
              </a:rPr>
              <a:t>Οργάνωση </a:t>
            </a:r>
            <a:r>
              <a:rPr lang="el-GR" b="1" dirty="0">
                <a:latin typeface="Arial" panose="020B0604020202020204" pitchFamily="34" charset="0"/>
                <a:cs typeface="Arial" panose="020B0604020202020204" pitchFamily="34" charset="0"/>
              </a:rPr>
              <a:t>εκδηλώσεων</a:t>
            </a:r>
            <a:r>
              <a:rPr lang="en-US" b="1"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προώθησης αποτελεσμάτων </a:t>
            </a:r>
            <a:r>
              <a:rPr lang="el-GR" dirty="0">
                <a:latin typeface="Arial" panose="020B0604020202020204" pitchFamily="34" charset="0"/>
                <a:cs typeface="Arial" panose="020B0604020202020204" pitchFamily="34" charset="0"/>
              </a:rPr>
              <a:t>της ίδιας θεματικής με το Σχέδιό σας </a:t>
            </a:r>
          </a:p>
        </p:txBody>
      </p:sp>
      <p:pic>
        <p:nvPicPr>
          <p:cNvPr id="2050" name="Picture 2" descr="7 Types of Social Media Channels &amp; How You Can Use Them">
            <a:extLst>
              <a:ext uri="{FF2B5EF4-FFF2-40B4-BE49-F238E27FC236}">
                <a16:creationId xmlns:a16="http://schemas.microsoft.com/office/drawing/2014/main" id="{3C2DFBFA-0F73-6238-5806-F5C26AAEF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3867" y="1309740"/>
            <a:ext cx="1869125" cy="15999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168F6C-49ED-AE98-35B0-41822575E2EE}"/>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2829722667"/>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0A8111-595B-1AF0-9EBB-7DB1DC19ACBC}"/>
              </a:ext>
            </a:extLst>
          </p:cNvPr>
          <p:cNvSpPr txBox="1"/>
          <p:nvPr/>
        </p:nvSpPr>
        <p:spPr>
          <a:xfrm>
            <a:off x="401028" y="1780829"/>
            <a:ext cx="9488930" cy="4247317"/>
          </a:xfrm>
          <a:prstGeom prst="rect">
            <a:avLst/>
          </a:prstGeom>
          <a:noFill/>
        </p:spPr>
        <p:txBody>
          <a:bodyPr wrap="square">
            <a:spAutoFit/>
          </a:bodyPr>
          <a:lstStyle/>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Δημιουργία λογότυπου</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ελκυστικό και απλό)  </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σλόγκαν</a:t>
            </a:r>
            <a:br>
              <a:rPr lang="el-GR" dirty="0">
                <a:latin typeface="Arial" panose="020B0604020202020204" pitchFamily="34" charset="0"/>
                <a:cs typeface="Arial" panose="020B0604020202020204" pitchFamily="34" charset="0"/>
              </a:rPr>
            </a:br>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Επιλέξτε κατάλληλα εικαστικά (ύφος και στυλ) που αντανακλά το Σχέδιό σας</a:t>
            </a:r>
            <a:r>
              <a:rPr lang="en-US" dirty="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Επιλέξτε την κατάλληλη γραμματοσειρά και εικόνες που να συμβαδίζουν με το όραμα και την αποστολή σας</a:t>
            </a:r>
          </a:p>
          <a:p>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Προβολή του εμβλήματος της Ευρωπαϊκής Ένωσης ως ο κύριος χρηματοδότης του</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Σχεδίου σας</a:t>
            </a:r>
          </a:p>
          <a:p>
            <a:pPr marL="285750" indent="-285750">
              <a:buFont typeface="Arial" panose="020B0604020202020204" pitchFamily="34" charset="0"/>
              <a:buChar char="•"/>
            </a:pP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br>
              <a:rPr lang="el-GR" sz="1800" b="0" i="0" u="none" strike="noStrike" baseline="0" dirty="0">
                <a:solidFill>
                  <a:srgbClr val="000000"/>
                </a:solidFill>
                <a:latin typeface="EC Square Sans Pro"/>
              </a:rPr>
            </a:b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9F3797E-ABAB-BED3-47E0-831F34CF585E}"/>
              </a:ext>
            </a:extLst>
          </p:cNvPr>
          <p:cNvSpPr txBox="1"/>
          <p:nvPr/>
        </p:nvSpPr>
        <p:spPr>
          <a:xfrm>
            <a:off x="355109" y="998093"/>
            <a:ext cx="6263640" cy="523220"/>
          </a:xfrm>
          <a:prstGeom prst="rect">
            <a:avLst/>
          </a:prstGeom>
          <a:noFill/>
        </p:spPr>
        <p:txBody>
          <a:bodyPr wrap="square" rtlCol="0">
            <a:spAutoFit/>
          </a:bodyPr>
          <a:lstStyle/>
          <a:p>
            <a:r>
              <a:rPr lang="en-US" sz="2800" b="1" dirty="0">
                <a:solidFill>
                  <a:srgbClr val="0099CC"/>
                </a:solidFill>
                <a:latin typeface="Arial" panose="020B0604020202020204" pitchFamily="34" charset="0"/>
                <a:cs typeface="Arial" panose="020B0604020202020204" pitchFamily="34" charset="0"/>
              </a:rPr>
              <a:t>2. </a:t>
            </a:r>
            <a:r>
              <a:rPr lang="el-GR" sz="2800" b="1" dirty="0">
                <a:solidFill>
                  <a:srgbClr val="0099CC"/>
                </a:solidFill>
                <a:latin typeface="Arial" panose="020B0604020202020204" pitchFamily="34" charset="0"/>
                <a:cs typeface="Arial" panose="020B0604020202020204" pitchFamily="34" charset="0"/>
              </a:rPr>
              <a:t>Δημιουργήστε οπτική ταυτότητα</a:t>
            </a:r>
            <a:endParaRPr lang="en-US" sz="2800" b="1" dirty="0">
              <a:solidFill>
                <a:srgbClr val="0099CC"/>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9892FD9C-3B24-0EA4-843E-EF860CA73084}"/>
              </a:ext>
            </a:extLst>
          </p:cNvPr>
          <p:cNvSpPr/>
          <p:nvPr/>
        </p:nvSpPr>
        <p:spPr>
          <a:xfrm>
            <a:off x="710417" y="4729121"/>
            <a:ext cx="9025128" cy="1011571"/>
          </a:xfrm>
          <a:prstGeom prst="roundRect">
            <a:avLst/>
          </a:prstGeom>
          <a:solidFill>
            <a:schemeClr val="bg1"/>
          </a:solidFill>
          <a:ln w="5715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002060"/>
                </a:solidFill>
                <a:latin typeface="Arial" panose="020B0604020202020204" pitchFamily="34" charset="0"/>
                <a:cs typeface="Arial" panose="020B0604020202020204" pitchFamily="34" charset="0"/>
              </a:rPr>
              <a:t>Η π</a:t>
            </a:r>
            <a:r>
              <a:rPr lang="el-GR" sz="2000" b="1" i="0" u="none" strike="noStrike" baseline="0" dirty="0">
                <a:solidFill>
                  <a:srgbClr val="002060"/>
                </a:solidFill>
                <a:latin typeface="Arial" panose="020B0604020202020204" pitchFamily="34" charset="0"/>
                <a:cs typeface="Arial" panose="020B0604020202020204" pitchFamily="34" charset="0"/>
              </a:rPr>
              <a:t>ροβολή του </a:t>
            </a:r>
            <a:r>
              <a:rPr lang="el-GR" sz="2000" b="1" dirty="0">
                <a:solidFill>
                  <a:srgbClr val="002060"/>
                </a:solidFill>
                <a:latin typeface="Arial" panose="020B0604020202020204" pitchFamily="34" charset="0"/>
                <a:cs typeface="Arial" panose="020B0604020202020204" pitchFamily="34" charset="0"/>
              </a:rPr>
              <a:t>Έ</a:t>
            </a:r>
            <a:r>
              <a:rPr lang="el-GR" sz="2000" b="1" i="0" u="none" strike="noStrike" baseline="0" dirty="0">
                <a:solidFill>
                  <a:srgbClr val="002060"/>
                </a:solidFill>
                <a:latin typeface="Arial" panose="020B0604020202020204" pitchFamily="34" charset="0"/>
                <a:cs typeface="Arial" panose="020B0604020202020204" pitchFamily="34" charset="0"/>
              </a:rPr>
              <a:t>ργου σας αποτελεί προϋπόθεση που περιλαμβάνεται στη Συμφωνία Επιχορήγησης που έχετε υπογράψει</a:t>
            </a:r>
            <a:endParaRPr lang="en-US" sz="2000" b="1" dirty="0">
              <a:solidFill>
                <a:srgbClr val="002060"/>
              </a:solidFill>
            </a:endParaRPr>
          </a:p>
        </p:txBody>
      </p:sp>
      <p:pic>
        <p:nvPicPr>
          <p:cNvPr id="7" name="Picture 6" descr="A paper and envelope with a pen&#10;&#10;Description automatically generated">
            <a:extLst>
              <a:ext uri="{FF2B5EF4-FFF2-40B4-BE49-F238E27FC236}">
                <a16:creationId xmlns:a16="http://schemas.microsoft.com/office/drawing/2014/main" id="{C98A9363-F740-608E-09C2-3E66969566DC}"/>
              </a:ext>
            </a:extLst>
          </p:cNvPr>
          <p:cNvPicPr>
            <a:picLocks noChangeAspect="1"/>
          </p:cNvPicPr>
          <p:nvPr/>
        </p:nvPicPr>
        <p:blipFill>
          <a:blip r:embed="rId3"/>
          <a:stretch>
            <a:fillRect/>
          </a:stretch>
        </p:blipFill>
        <p:spPr>
          <a:xfrm>
            <a:off x="10983475" y="3908906"/>
            <a:ext cx="990472" cy="990472"/>
          </a:xfrm>
          <a:prstGeom prst="rect">
            <a:avLst/>
          </a:prstGeom>
        </p:spPr>
      </p:pic>
      <p:sp>
        <p:nvSpPr>
          <p:cNvPr id="5" name="TextBox 4">
            <a:extLst>
              <a:ext uri="{FF2B5EF4-FFF2-40B4-BE49-F238E27FC236}">
                <a16:creationId xmlns:a16="http://schemas.microsoft.com/office/drawing/2014/main" id="{6CC48DC3-DB40-50C5-64A7-71FDD2E88A9C}"/>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pic>
        <p:nvPicPr>
          <p:cNvPr id="8" name="Picture 7" descr="A computer with a pen and a pencil on the screen&#10;&#10;AI-generated content may be incorrect.">
            <a:extLst>
              <a:ext uri="{FF2B5EF4-FFF2-40B4-BE49-F238E27FC236}">
                <a16:creationId xmlns:a16="http://schemas.microsoft.com/office/drawing/2014/main" id="{08D8BA70-41B8-DFDA-6A24-5CD8D07A9A8D}"/>
              </a:ext>
            </a:extLst>
          </p:cNvPr>
          <p:cNvPicPr>
            <a:picLocks noChangeAspect="1"/>
          </p:cNvPicPr>
          <p:nvPr/>
        </p:nvPicPr>
        <p:blipFill>
          <a:blip r:embed="rId4"/>
          <a:stretch>
            <a:fillRect/>
          </a:stretch>
        </p:blipFill>
        <p:spPr>
          <a:xfrm>
            <a:off x="9735545" y="838102"/>
            <a:ext cx="2238402" cy="2238402"/>
          </a:xfrm>
          <a:prstGeom prst="rect">
            <a:avLst/>
          </a:prstGeom>
        </p:spPr>
      </p:pic>
    </p:spTree>
    <p:extLst>
      <p:ext uri="{BB962C8B-B14F-4D97-AF65-F5344CB8AC3E}">
        <p14:creationId xmlns:p14="http://schemas.microsoft.com/office/powerpoint/2010/main" val="62711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7F8CF-FB9F-1D4E-8365-C2B603E2969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E4EB54-F300-8AFD-B3FF-BB93722810F0}"/>
              </a:ext>
            </a:extLst>
          </p:cNvPr>
          <p:cNvSpPr txBox="1"/>
          <p:nvPr/>
        </p:nvSpPr>
        <p:spPr>
          <a:xfrm>
            <a:off x="437739" y="1058648"/>
            <a:ext cx="8501724" cy="5509200"/>
          </a:xfrm>
          <a:prstGeom prst="rect">
            <a:avLst/>
          </a:prstGeom>
          <a:noFill/>
        </p:spPr>
        <p:txBody>
          <a:bodyPr wrap="square">
            <a:spAutoFit/>
          </a:bodyPr>
          <a:lstStyle/>
          <a:p>
            <a:pPr marL="285750" indent="-285750">
              <a:buFont typeface="Wingdings" panose="05000000000000000000" pitchFamily="2" charset="2"/>
              <a:buChar char="q"/>
            </a:pPr>
            <a:r>
              <a:rPr lang="el-GR" b="1" dirty="0">
                <a:solidFill>
                  <a:srgbClr val="002060"/>
                </a:solidFill>
                <a:latin typeface="Arial" panose="020B0604020202020204" pitchFamily="34" charset="0"/>
                <a:cs typeface="Arial" panose="020B0604020202020204" pitchFamily="34" charset="0"/>
              </a:rPr>
              <a:t>Το έμβλημα της Ε.Ε. είναι το σημαντικότερο οπτικό σήμα που χρησιμοποιείται για την αναγνώριση της προέλευσης και τη διασφάλιση της προβολής της χρηματοδότησης από την Ε.Ε. </a:t>
            </a: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l-GR" b="1" dirty="0">
                <a:latin typeface="Arial" panose="020B0604020202020204" pitchFamily="34" charset="0"/>
                <a:cs typeface="Arial" panose="020B0604020202020204" pitchFamily="34" charset="0"/>
              </a:rPr>
              <a:t>Εκτός από το έμβλημα της Ε.Ε. καμία άλλη οπτική ταυτότητα ή λογότυπο </a:t>
            </a:r>
            <a:r>
              <a:rPr lang="el-GR" dirty="0">
                <a:latin typeface="Arial" panose="020B0604020202020204" pitchFamily="34" charset="0"/>
                <a:cs typeface="Arial" panose="020B0604020202020204" pitchFamily="34" charset="0"/>
              </a:rPr>
              <a:t>δεν επιτρέπεται να χρησιμοποιείται για να</a:t>
            </a:r>
            <a:r>
              <a:rPr lang="el-GR" b="1" dirty="0">
                <a:latin typeface="Arial" panose="020B0604020202020204" pitchFamily="34" charset="0"/>
                <a:cs typeface="Arial" panose="020B0604020202020204" pitchFamily="34" charset="0"/>
              </a:rPr>
              <a:t> προβληθεί η στήριξη από την Ε</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Ε. </a:t>
            </a:r>
          </a:p>
          <a:p>
            <a:endParaRPr lang="el-GR"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l-GR" b="1" dirty="0">
                <a:latin typeface="Arial" panose="020B0604020202020204" pitchFamily="34" charset="0"/>
                <a:cs typeface="Arial" panose="020B0604020202020204" pitchFamily="34" charset="0"/>
              </a:rPr>
              <a:t>Το έμβλημα της Ε</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Ε</a:t>
            </a:r>
            <a:r>
              <a:rPr lang="en-US" b="1" dirty="0">
                <a:latin typeface="Arial" panose="020B0604020202020204" pitchFamily="34" charset="0"/>
                <a:cs typeface="Arial" panose="020B0604020202020204" pitchFamily="34" charset="0"/>
              </a:rPr>
              <a:t>.</a:t>
            </a:r>
            <a:r>
              <a:rPr lang="el-GR" b="1" dirty="0">
                <a:latin typeface="Arial" panose="020B0604020202020204" pitchFamily="34" charset="0"/>
                <a:cs typeface="Arial" panose="020B0604020202020204" pitchFamily="34" charset="0"/>
              </a:rPr>
              <a:t> δεν θα πρέπει να τροποποιείται ή να συγχωνεύεται με άλλα γραφικά </a:t>
            </a:r>
            <a:r>
              <a:rPr lang="el-GR" dirty="0">
                <a:latin typeface="Arial" panose="020B0604020202020204" pitchFamily="34" charset="0"/>
                <a:cs typeface="Arial" panose="020B0604020202020204" pitchFamily="34" charset="0"/>
              </a:rPr>
              <a:t>στοιχεία και να γράφεται ολογράφως.</a:t>
            </a:r>
          </a:p>
          <a:p>
            <a:endParaRPr lang="el-GR"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l-GR" dirty="0">
                <a:latin typeface="Arial" panose="020B0604020202020204" pitchFamily="34" charset="0"/>
                <a:cs typeface="Arial" panose="020B0604020202020204" pitchFamily="34" charset="0"/>
              </a:rPr>
              <a:t>Εάν απεικονίζονται και άλλα λογότυπα, εκτός από το έμβλημα της Ε.Ε</a:t>
            </a:r>
            <a:r>
              <a:rPr lang="en-US" dirty="0">
                <a:latin typeface="Arial" panose="020B0604020202020204" pitchFamily="34" charset="0"/>
                <a:cs typeface="Arial" panose="020B0604020202020204" pitchFamily="34" charset="0"/>
              </a:rPr>
              <a:t>.</a:t>
            </a:r>
            <a:r>
              <a:rPr lang="el-GR" dirty="0">
                <a:latin typeface="Arial" panose="020B0604020202020204" pitchFamily="34" charset="0"/>
                <a:cs typeface="Arial" panose="020B0604020202020204" pitchFamily="34" charset="0"/>
              </a:rPr>
              <a:t> αυτό θα πρέπει να έχει </a:t>
            </a:r>
            <a:r>
              <a:rPr lang="el-GR" b="1" dirty="0">
                <a:latin typeface="Arial" panose="020B0604020202020204" pitchFamily="34" charset="0"/>
                <a:cs typeface="Arial" panose="020B0604020202020204" pitchFamily="34" charset="0"/>
              </a:rPr>
              <a:t>τουλάχιστον το ίδιο μέγεθος με το μεγαλύτερο από τα άλλα λογότυπα.</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r>
              <a:rPr lang="el-GR" sz="1400" i="1" dirty="0">
                <a:latin typeface="Arial" panose="020B0604020202020204" pitchFamily="34" charset="0"/>
                <a:cs typeface="Arial" panose="020B0604020202020204" pitchFamily="34" charset="0"/>
              </a:rPr>
              <a:t>Για περισσότερες πληροφορίες μπορείτε να βρείτε από την ιστοσελίδα μας: </a:t>
            </a:r>
            <a:r>
              <a:rPr lang="en-US" sz="1400" i="1" dirty="0">
                <a:latin typeface="Arial" panose="020B0604020202020204" pitchFamily="34" charset="0"/>
                <a:cs typeface="Arial" panose="020B0604020202020204" pitchFamily="34" charset="0"/>
              </a:rPr>
              <a:t>erasmusplus.idep.org.cy, </a:t>
            </a:r>
            <a:r>
              <a:rPr lang="el-GR" sz="1400" i="1" dirty="0">
                <a:latin typeface="Arial" panose="020B0604020202020204" pitchFamily="34" charset="0"/>
                <a:cs typeface="Arial" panose="020B0604020202020204" pitchFamily="34" charset="0"/>
              </a:rPr>
              <a:t>στη Διαχείριση Σχεδίων</a:t>
            </a:r>
          </a:p>
        </p:txBody>
      </p:sp>
      <p:pic>
        <p:nvPicPr>
          <p:cNvPr id="3076" name="Picture 4" descr="European Union - Wikipedia">
            <a:extLst>
              <a:ext uri="{FF2B5EF4-FFF2-40B4-BE49-F238E27FC236}">
                <a16:creationId xmlns:a16="http://schemas.microsoft.com/office/drawing/2014/main" id="{808BDC04-5DA2-38FA-F23F-5BB151707B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6274" y="1370923"/>
            <a:ext cx="2172603" cy="145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02229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0A8111-595B-1AF0-9EBB-7DB1DC19ACBC}"/>
              </a:ext>
            </a:extLst>
          </p:cNvPr>
          <p:cNvSpPr txBox="1"/>
          <p:nvPr/>
        </p:nvSpPr>
        <p:spPr>
          <a:xfrm>
            <a:off x="312399" y="1068831"/>
            <a:ext cx="8797733" cy="5432256"/>
          </a:xfrm>
          <a:prstGeom prst="rect">
            <a:avLst/>
          </a:prstGeom>
          <a:noFill/>
        </p:spPr>
        <p:txBody>
          <a:bodyPr wrap="square">
            <a:spAutoFit/>
          </a:bodyPr>
          <a:lstStyle/>
          <a:p>
            <a:r>
              <a:rPr lang="el-GR" sz="1800" b="0" i="0" u="none" strike="noStrike" baseline="0" dirty="0">
                <a:solidFill>
                  <a:srgbClr val="000000"/>
                </a:solidFill>
                <a:latin typeface="Arial" panose="020B0604020202020204" pitchFamily="34" charset="0"/>
                <a:cs typeface="Arial" panose="020B0604020202020204" pitchFamily="34" charset="0"/>
              </a:rPr>
              <a:t>Το </a:t>
            </a:r>
            <a:r>
              <a:rPr lang="el-GR" dirty="0">
                <a:solidFill>
                  <a:srgbClr val="000000"/>
                </a:solidFill>
                <a:latin typeface="Arial" panose="020B0604020202020204" pitchFamily="34" charset="0"/>
                <a:cs typeface="Arial" panose="020B0604020202020204" pitchFamily="34" charset="0"/>
              </a:rPr>
              <a:t>έμβλημα </a:t>
            </a:r>
            <a:r>
              <a:rPr lang="el-GR" sz="1800" b="0" i="0" u="none" strike="noStrike" baseline="0" dirty="0">
                <a:solidFill>
                  <a:srgbClr val="000000"/>
                </a:solidFill>
                <a:latin typeface="Arial" panose="020B0604020202020204" pitchFamily="34" charset="0"/>
                <a:cs typeface="Arial" panose="020B0604020202020204" pitchFamily="34" charset="0"/>
              </a:rPr>
              <a:t>της Ε.Ε. θα πρέπει πάντοτε να </a:t>
            </a:r>
            <a:r>
              <a:rPr lang="el-GR" dirty="0">
                <a:solidFill>
                  <a:srgbClr val="000000"/>
                </a:solidFill>
                <a:latin typeface="Arial" panose="020B0604020202020204" pitchFamily="34" charset="0"/>
                <a:cs typeface="Arial" panose="020B0604020202020204" pitchFamily="34" charset="0"/>
              </a:rPr>
              <a:t>συμπεριλαμβάνεται</a:t>
            </a:r>
            <a:r>
              <a:rPr lang="el-GR" sz="1800" b="0" i="0" u="none" strike="noStrike" baseline="0" dirty="0">
                <a:solidFill>
                  <a:srgbClr val="000000"/>
                </a:solidFill>
                <a:latin typeface="Arial" panose="020B0604020202020204" pitchFamily="34" charset="0"/>
                <a:cs typeface="Arial" panose="020B0604020202020204" pitchFamily="34" charset="0"/>
              </a:rPr>
              <a:t> στην επικοινωνία σας και θα πρέπει να αναγράφ</a:t>
            </a:r>
            <a:r>
              <a:rPr lang="el-GR" dirty="0">
                <a:solidFill>
                  <a:srgbClr val="000000"/>
                </a:solidFill>
                <a:latin typeface="Arial" panose="020B0604020202020204" pitchFamily="34" charset="0"/>
                <a:cs typeface="Arial" panose="020B0604020202020204" pitchFamily="34" charset="0"/>
              </a:rPr>
              <a:t>εται</a:t>
            </a:r>
            <a:r>
              <a:rPr lang="el-GR" sz="1800" b="0" i="0" u="none" strike="noStrike" baseline="0" dirty="0">
                <a:solidFill>
                  <a:srgbClr val="000000"/>
                </a:solidFill>
                <a:latin typeface="Arial" panose="020B0604020202020204" pitchFamily="34" charset="0"/>
                <a:cs typeface="Arial" panose="020B0604020202020204" pitchFamily="34" charset="0"/>
              </a:rPr>
              <a:t> ολογράφως</a:t>
            </a:r>
          </a:p>
          <a:p>
            <a:endParaRPr lang="el-GR" sz="1800" b="0" i="0" u="none" strike="noStrike" baseline="0" dirty="0">
              <a:solidFill>
                <a:srgbClr val="000000"/>
              </a:solidFill>
              <a:latin typeface="Arial" panose="020B0604020202020204" pitchFamily="34" charset="0"/>
              <a:cs typeface="Arial" panose="020B0604020202020204" pitchFamily="34" charset="0"/>
            </a:endParaRPr>
          </a:p>
          <a:p>
            <a:endParaRPr lang="el-GR" sz="1800" b="0" i="0" u="none" strike="noStrike" baseline="0" dirty="0">
              <a:solidFill>
                <a:srgbClr val="000000"/>
              </a:solidFill>
              <a:latin typeface="Arial" panose="020B0604020202020204" pitchFamily="34" charset="0"/>
              <a:cs typeface="Arial" panose="020B0604020202020204" pitchFamily="34" charset="0"/>
            </a:endParaRPr>
          </a:p>
          <a:p>
            <a:pPr algn="ctr"/>
            <a:r>
              <a:rPr lang="el-GR" sz="1800" b="0" i="0" u="none" strike="noStrike" baseline="0" dirty="0">
                <a:solidFill>
                  <a:srgbClr val="000000"/>
                </a:solidFill>
                <a:latin typeface="Arial" panose="020B0604020202020204" pitchFamily="34" charset="0"/>
                <a:cs typeface="Arial" panose="020B0604020202020204" pitchFamily="34" charset="0"/>
              </a:rPr>
              <a:t>«</a:t>
            </a:r>
            <a:r>
              <a:rPr lang="el-GR" sz="1800" b="1" i="0" u="none" strike="noStrike" baseline="0" dirty="0">
                <a:solidFill>
                  <a:srgbClr val="002060"/>
                </a:solidFill>
                <a:latin typeface="Arial" panose="020B0604020202020204" pitchFamily="34" charset="0"/>
                <a:cs typeface="Arial" panose="020B0604020202020204" pitchFamily="34" charset="0"/>
              </a:rPr>
              <a:t>Με τη συγχρηματοδότηση της Ευρωπαϊκής Ένωσης</a:t>
            </a:r>
            <a:r>
              <a:rPr lang="el-GR" sz="1800" b="0" i="0" u="none" strike="noStrike" baseline="0" dirty="0">
                <a:solidFill>
                  <a:srgbClr val="002060"/>
                </a:solidFill>
                <a:latin typeface="Arial" panose="020B0604020202020204" pitchFamily="34" charset="0"/>
                <a:cs typeface="Arial" panose="020B0604020202020204" pitchFamily="34" charset="0"/>
              </a:rPr>
              <a:t>» </a:t>
            </a:r>
          </a:p>
          <a:p>
            <a:endParaRPr lang="el-GR" dirty="0">
              <a:solidFill>
                <a:srgbClr val="002060"/>
              </a:solidFill>
              <a:latin typeface="Arial" panose="020B0604020202020204" pitchFamily="34" charset="0"/>
              <a:cs typeface="Arial" panose="020B0604020202020204" pitchFamily="34" charset="0"/>
            </a:endParaRPr>
          </a:p>
          <a:p>
            <a:endParaRPr lang="el-GR" sz="1800" b="0" i="0" u="none" strike="noStrike" baseline="0" dirty="0">
              <a:solidFill>
                <a:srgbClr val="002060"/>
              </a:solidFill>
              <a:latin typeface="Arial" panose="020B0604020202020204" pitchFamily="34" charset="0"/>
              <a:cs typeface="Arial" panose="020B0604020202020204" pitchFamily="34" charset="0"/>
            </a:endParaRPr>
          </a:p>
          <a:p>
            <a:endParaRPr lang="el-GR" sz="1800" b="0" i="0" u="none" strike="noStrike" baseline="0" dirty="0">
              <a:solidFill>
                <a:srgbClr val="000000"/>
              </a:solidFill>
              <a:latin typeface="Arial" panose="020B0604020202020204" pitchFamily="34" charset="0"/>
              <a:cs typeface="Arial" panose="020B0604020202020204" pitchFamily="34" charset="0"/>
            </a:endParaRPr>
          </a:p>
          <a:p>
            <a:endParaRPr lang="el-GR" sz="1800" b="0" i="0" u="none" strike="noStrike" baseline="0" dirty="0">
              <a:solidFill>
                <a:srgbClr val="000000"/>
              </a:solidFill>
              <a:latin typeface="Arial" panose="020B0604020202020204" pitchFamily="34" charset="0"/>
              <a:cs typeface="Arial" panose="020B0604020202020204" pitchFamily="34" charset="0"/>
            </a:endParaRPr>
          </a:p>
          <a:p>
            <a:endParaRPr lang="el-GR" dirty="0">
              <a:solidFill>
                <a:srgbClr val="000000"/>
              </a:solidFill>
              <a:latin typeface="Arial" panose="020B0604020202020204" pitchFamily="34" charset="0"/>
              <a:cs typeface="Arial" panose="020B0604020202020204" pitchFamily="34" charset="0"/>
            </a:endParaRPr>
          </a:p>
          <a:p>
            <a:endParaRPr lang="el-GR" dirty="0">
              <a:solidFill>
                <a:srgbClr val="000000"/>
              </a:solidFill>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sz="1100" b="0" i="0" u="none" strike="noStrike" baseline="0" dirty="0">
              <a:solidFill>
                <a:srgbClr val="000000"/>
              </a:solidFill>
              <a:latin typeface="Arial" panose="020B0604020202020204" pitchFamily="34" charset="0"/>
              <a:cs typeface="Arial" panose="020B0604020202020204" pitchFamily="34" charset="0"/>
            </a:endParaRPr>
          </a:p>
          <a:p>
            <a:r>
              <a:rPr lang="el-GR" sz="1100" b="0" i="0" u="none" strike="noStrike" baseline="0" dirty="0">
                <a:solidFill>
                  <a:srgbClr val="000000"/>
                </a:solidFill>
                <a:latin typeface="Arial" panose="020B0604020202020204" pitchFamily="34" charset="0"/>
                <a:cs typeface="Arial" panose="020B0604020202020204" pitchFamily="34" charset="0"/>
              </a:rPr>
              <a:t>       </a:t>
            </a:r>
          </a:p>
          <a:p>
            <a:endParaRPr lang="el-GR" sz="1100" dirty="0">
              <a:solidFill>
                <a:srgbClr val="000000"/>
              </a:solidFill>
              <a:latin typeface="Arial" panose="020B0604020202020204" pitchFamily="34" charset="0"/>
              <a:cs typeface="Arial" panose="020B0604020202020204" pitchFamily="34" charset="0"/>
            </a:endParaRPr>
          </a:p>
          <a:p>
            <a:endParaRPr lang="el-GR" sz="1100" b="0" i="0" u="none" strike="noStrike" baseline="0" dirty="0">
              <a:solidFill>
                <a:srgbClr val="000000"/>
              </a:solidFill>
              <a:latin typeface="Arial" panose="020B0604020202020204" pitchFamily="34" charset="0"/>
              <a:cs typeface="Arial" panose="020B0604020202020204" pitchFamily="34" charset="0"/>
            </a:endParaRPr>
          </a:p>
          <a:p>
            <a:endParaRPr lang="el-GR" sz="1100" b="0" i="0" u="none" strike="noStrike" baseline="0" dirty="0">
              <a:solidFill>
                <a:srgbClr val="000000"/>
              </a:solidFill>
              <a:latin typeface="Arial" panose="020B0604020202020204" pitchFamily="34" charset="0"/>
              <a:cs typeface="Arial" panose="020B0604020202020204" pitchFamily="34" charset="0"/>
            </a:endParaRPr>
          </a:p>
          <a:p>
            <a:endParaRPr lang="el-GR" sz="1100" b="0" i="0" u="none" strike="noStrike" baseline="0" dirty="0">
              <a:solidFill>
                <a:srgbClr val="000000"/>
              </a:solidFill>
              <a:latin typeface="Arial" panose="020B0604020202020204" pitchFamily="34" charset="0"/>
              <a:cs typeface="Arial" panose="020B0604020202020204" pitchFamily="34" charset="0"/>
            </a:endParaRPr>
          </a:p>
          <a:p>
            <a:r>
              <a:rPr lang="el-GR" sz="1100" b="0" i="0" u="none" strike="noStrike" baseline="0" dirty="0">
                <a:solidFill>
                  <a:srgbClr val="000000"/>
                </a:solidFill>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AEBDC10-8CDE-3507-512C-02691788E50E}"/>
              </a:ext>
            </a:extLst>
          </p:cNvPr>
          <p:cNvSpPr/>
          <p:nvPr/>
        </p:nvSpPr>
        <p:spPr>
          <a:xfrm>
            <a:off x="10285481" y="973943"/>
            <a:ext cx="1002539" cy="1056360"/>
          </a:xfrm>
          <a:prstGeom prst="rect">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ack check mark on a white background&#10;&#10;Description automatically generated">
            <a:extLst>
              <a:ext uri="{FF2B5EF4-FFF2-40B4-BE49-F238E27FC236}">
                <a16:creationId xmlns:a16="http://schemas.microsoft.com/office/drawing/2014/main" id="{CA60D38E-FD8D-D463-4A14-A7EE4144AB81}"/>
              </a:ext>
            </a:extLst>
          </p:cNvPr>
          <p:cNvPicPr>
            <a:picLocks noChangeAspect="1"/>
          </p:cNvPicPr>
          <p:nvPr/>
        </p:nvPicPr>
        <p:blipFill>
          <a:blip r:embed="rId3">
            <a:duotone>
              <a:schemeClr val="accent1">
                <a:shade val="45000"/>
                <a:satMod val="135000"/>
              </a:schemeClr>
              <a:prstClr val="white"/>
            </a:duotone>
          </a:blip>
          <a:stretch>
            <a:fillRect/>
          </a:stretch>
        </p:blipFill>
        <p:spPr>
          <a:xfrm>
            <a:off x="10457835" y="1191298"/>
            <a:ext cx="657830" cy="621649"/>
          </a:xfrm>
          <a:prstGeom prst="rect">
            <a:avLst/>
          </a:prstGeom>
        </p:spPr>
      </p:pic>
      <p:sp>
        <p:nvSpPr>
          <p:cNvPr id="5" name="Rectangle: Rounded Corners 4">
            <a:extLst>
              <a:ext uri="{FF2B5EF4-FFF2-40B4-BE49-F238E27FC236}">
                <a16:creationId xmlns:a16="http://schemas.microsoft.com/office/drawing/2014/main" id="{45D1CF4A-EBBF-032F-FF26-4B91A00C2A6A}"/>
              </a:ext>
            </a:extLst>
          </p:cNvPr>
          <p:cNvSpPr/>
          <p:nvPr/>
        </p:nvSpPr>
        <p:spPr>
          <a:xfrm>
            <a:off x="1810111" y="4790305"/>
            <a:ext cx="7001657" cy="1161287"/>
          </a:xfrm>
          <a:prstGeom prst="round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b="1" dirty="0">
                <a:solidFill>
                  <a:srgbClr val="002060"/>
                </a:solidFill>
                <a:latin typeface="Arial" panose="020B0604020202020204" pitchFamily="34" charset="0"/>
                <a:cs typeface="Arial" panose="020B0604020202020204" pitchFamily="34" charset="0"/>
              </a:rPr>
              <a:t>Η χρήση του εμβλήματος είναι υποχρεωτική και αποτελεί προϋπόθεση που περιλαμβάνεται στη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Συμφωνία επιχορήγησης που υπογράφει ο δικαιούχος </a:t>
            </a:r>
            <a:endParaRPr lang="el-GR"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EFE09FE-8EC3-46D8-5912-EC4752BFB280}"/>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pic>
        <p:nvPicPr>
          <p:cNvPr id="4098" name="Picture 2" descr="Co-funded by the European Union logo in png for web usage">
            <a:extLst>
              <a:ext uri="{FF2B5EF4-FFF2-40B4-BE49-F238E27FC236}">
                <a16:creationId xmlns:a16="http://schemas.microsoft.com/office/drawing/2014/main" id="{CD9F9ED4-2ED7-465F-F351-0EA314598E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111" y="3079522"/>
            <a:ext cx="5549242" cy="116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302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13B2D-FC0F-A999-96A3-ACEFEC4AC2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5695D8-38DD-3253-11A0-23892E450811}"/>
              </a:ext>
            </a:extLst>
          </p:cNvPr>
          <p:cNvSpPr txBox="1"/>
          <p:nvPr/>
        </p:nvSpPr>
        <p:spPr>
          <a:xfrm>
            <a:off x="331862" y="1134284"/>
            <a:ext cx="8891160" cy="5570756"/>
          </a:xfrm>
          <a:prstGeom prst="rect">
            <a:avLst/>
          </a:prstGeom>
          <a:noFill/>
        </p:spPr>
        <p:txBody>
          <a:bodyPr wrap="square">
            <a:spAutoFit/>
          </a:bodyPr>
          <a:lstStyle/>
          <a:p>
            <a:endParaRPr lang="el-GR" sz="1800" b="0" i="0" u="none" strike="noStrike" baseline="0" dirty="0">
              <a:solidFill>
                <a:srgbClr val="000000"/>
              </a:solidFill>
              <a:latin typeface="Arial" panose="020B0604020202020204" pitchFamily="34" charset="0"/>
              <a:cs typeface="Arial" panose="020B0604020202020204" pitchFamily="34" charset="0"/>
            </a:endParaRPr>
          </a:p>
          <a:p>
            <a:r>
              <a:rPr lang="en-US" sz="2800" b="1" dirty="0">
                <a:solidFill>
                  <a:srgbClr val="000000"/>
                </a:solidFill>
                <a:latin typeface="Arial" panose="020B0604020202020204" pitchFamily="34" charset="0"/>
                <a:cs typeface="Arial" panose="020B0604020202020204" pitchFamily="34" charset="0"/>
              </a:rPr>
              <a:t>           </a:t>
            </a:r>
            <a:r>
              <a:rPr lang="el-GR" dirty="0">
                <a:solidFill>
                  <a:srgbClr val="002060"/>
                </a:solidFill>
                <a:latin typeface="Arial" panose="020B0604020202020204" pitchFamily="34" charset="0"/>
                <a:cs typeface="Arial" panose="020B0604020202020204" pitchFamily="34" charset="0"/>
              </a:rPr>
              <a:t>Η ονομασία της </a:t>
            </a:r>
            <a:r>
              <a:rPr lang="el-GR" b="1" dirty="0">
                <a:solidFill>
                  <a:srgbClr val="002060"/>
                </a:solidFill>
                <a:latin typeface="Arial" panose="020B0604020202020204" pitchFamily="34" charset="0"/>
                <a:cs typeface="Arial" panose="020B0604020202020204" pitchFamily="34" charset="0"/>
              </a:rPr>
              <a:t>Ευρωπαϊκής Ένωσης γράφεται πάντοτε </a:t>
            </a:r>
            <a:br>
              <a:rPr lang="el-GR" b="1" dirty="0">
                <a:solidFill>
                  <a:srgbClr val="002060"/>
                </a:solidFill>
                <a:latin typeface="Arial" panose="020B0604020202020204" pitchFamily="34" charset="0"/>
                <a:cs typeface="Arial" panose="020B0604020202020204" pitchFamily="34" charset="0"/>
              </a:rPr>
            </a:br>
            <a:r>
              <a:rPr lang="el-GR" b="1" dirty="0">
                <a:solidFill>
                  <a:srgbClr val="002060"/>
                </a:solidFill>
                <a:latin typeface="Arial" panose="020B0604020202020204" pitchFamily="34" charset="0"/>
                <a:cs typeface="Arial" panose="020B0604020202020204" pitchFamily="34" charset="0"/>
              </a:rPr>
              <a:t>                  ολογράφως </a:t>
            </a:r>
            <a:endParaRPr lang="el-GR" dirty="0"/>
          </a:p>
          <a:p>
            <a:endParaRPr lang="en-US" sz="2000" dirty="0"/>
          </a:p>
          <a:p>
            <a:endParaRPr lang="en-US" dirty="0"/>
          </a:p>
          <a:p>
            <a:endParaRPr lang="el-GR" dirty="0"/>
          </a:p>
          <a:p>
            <a:r>
              <a:rPr lang="en-US" sz="2000" b="1" dirty="0">
                <a:latin typeface="Arial" panose="020B0604020202020204" pitchFamily="34" charset="0"/>
                <a:cs typeface="Arial" panose="020B0604020202020204" pitchFamily="34" charset="0"/>
              </a:rPr>
              <a:t>               </a:t>
            </a:r>
            <a:r>
              <a:rPr lang="el-GR" sz="2000" b="1" dirty="0">
                <a:latin typeface="Arial" panose="020B0604020202020204" pitchFamily="34" charset="0"/>
                <a:cs typeface="Arial" panose="020B0604020202020204" pitchFamily="34" charset="0"/>
              </a:rPr>
              <a:t> </a:t>
            </a:r>
            <a:r>
              <a:rPr lang="el-GR" b="1" dirty="0">
                <a:solidFill>
                  <a:srgbClr val="002060"/>
                </a:solidFill>
                <a:latin typeface="Arial" panose="020B0604020202020204" pitchFamily="34" charset="0"/>
                <a:cs typeface="Arial" panose="020B0604020202020204" pitchFamily="34" charset="0"/>
              </a:rPr>
              <a:t>Δεν προστίθεται η ονομασία του Προγράμματος στη δήλωση </a:t>
            </a:r>
            <a:br>
              <a:rPr lang="el-GR" b="1" dirty="0">
                <a:solidFill>
                  <a:srgbClr val="002060"/>
                </a:solidFill>
                <a:latin typeface="Arial" panose="020B0604020202020204" pitchFamily="34" charset="0"/>
                <a:cs typeface="Arial" panose="020B0604020202020204" pitchFamily="34" charset="0"/>
              </a:rPr>
            </a:br>
            <a:r>
              <a:rPr lang="el-GR" b="1" dirty="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             </a:t>
            </a:r>
            <a:r>
              <a:rPr lang="el-GR" b="1" dirty="0">
                <a:solidFill>
                  <a:srgbClr val="002060"/>
                </a:solidFill>
                <a:latin typeface="Arial" panose="020B0604020202020204" pitchFamily="34" charset="0"/>
                <a:cs typeface="Arial" panose="020B0604020202020204" pitchFamily="34" charset="0"/>
              </a:rPr>
              <a:t> χρηματοδότησης</a:t>
            </a:r>
          </a:p>
          <a:p>
            <a:endParaRPr lang="el-GR" sz="1600" dirty="0">
              <a:solidFill>
                <a:srgbClr val="000000"/>
              </a:solidFill>
              <a:latin typeface="Arial" panose="020B0604020202020204" pitchFamily="34" charset="0"/>
              <a:cs typeface="Arial" panose="020B0604020202020204" pitchFamily="34" charset="0"/>
            </a:endParaRPr>
          </a:p>
          <a:p>
            <a:endParaRPr lang="en-US" sz="1600" dirty="0"/>
          </a:p>
          <a:p>
            <a:endParaRPr lang="en-US" sz="1600" dirty="0"/>
          </a:p>
          <a:p>
            <a:r>
              <a:rPr lang="en-US" sz="1600" b="1" dirty="0">
                <a:latin typeface="Aptos" panose="020B0004020202020204" pitchFamily="34" charset="0"/>
              </a:rPr>
              <a:t>                            </a:t>
            </a:r>
            <a:r>
              <a:rPr lang="el-GR" sz="1600" b="1" dirty="0">
                <a:latin typeface="Aptos" panose="020B0004020202020204" pitchFamily="34" charset="0"/>
              </a:rPr>
              <a:t> </a:t>
            </a:r>
            <a:r>
              <a:rPr lang="el-GR" b="1" dirty="0">
                <a:solidFill>
                  <a:srgbClr val="002060"/>
                </a:solidFill>
                <a:latin typeface="Arial" panose="020B0604020202020204" pitchFamily="34" charset="0"/>
                <a:cs typeface="Arial" panose="020B0604020202020204" pitchFamily="34" charset="0"/>
              </a:rPr>
              <a:t>Δεν αναγράφεται η ονομασία του Προγράμματος σε                </a:t>
            </a:r>
            <a:br>
              <a:rPr lang="el-GR" b="1" dirty="0">
                <a:solidFill>
                  <a:srgbClr val="002060"/>
                </a:solidFill>
                <a:latin typeface="Arial" panose="020B0604020202020204" pitchFamily="34" charset="0"/>
                <a:cs typeface="Arial" panose="020B0604020202020204" pitchFamily="34" charset="0"/>
              </a:rPr>
            </a:br>
            <a:r>
              <a:rPr lang="el-GR" b="1" dirty="0">
                <a:solidFill>
                  <a:srgbClr val="002060"/>
                </a:solidFill>
                <a:latin typeface="Arial" panose="020B0604020202020204" pitchFamily="34" charset="0"/>
                <a:cs typeface="Arial" panose="020B0604020202020204" pitchFamily="34" charset="0"/>
              </a:rPr>
              <a:t>                   συνδυασμό</a:t>
            </a:r>
            <a:r>
              <a:rPr lang="en-US" b="1" dirty="0">
                <a:solidFill>
                  <a:srgbClr val="002060"/>
                </a:solidFill>
                <a:latin typeface="Arial" panose="020B0604020202020204" pitchFamily="34" charset="0"/>
                <a:cs typeface="Arial" panose="020B0604020202020204" pitchFamily="34" charset="0"/>
              </a:rPr>
              <a:t> </a:t>
            </a:r>
            <a:r>
              <a:rPr lang="el-GR" b="1" dirty="0">
                <a:solidFill>
                  <a:srgbClr val="002060"/>
                </a:solidFill>
                <a:latin typeface="Arial" panose="020B0604020202020204" pitchFamily="34" charset="0"/>
                <a:cs typeface="Arial" panose="020B0604020202020204" pitchFamily="34" charset="0"/>
              </a:rPr>
              <a:t>με το έμβλημα της Ε.Ε.</a:t>
            </a: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sz="1100" b="0" i="0" u="none" strike="noStrike" baseline="0" dirty="0">
              <a:solidFill>
                <a:srgbClr val="000000"/>
              </a:solidFill>
              <a:latin typeface="Arial" panose="020B0604020202020204" pitchFamily="34" charset="0"/>
              <a:cs typeface="Arial" panose="020B0604020202020204" pitchFamily="34" charset="0"/>
            </a:endParaRPr>
          </a:p>
          <a:p>
            <a:r>
              <a:rPr lang="el-GR" sz="1100" b="0" i="0" u="none" strike="noStrike" baseline="0" dirty="0">
                <a:solidFill>
                  <a:srgbClr val="000000"/>
                </a:solidFill>
                <a:latin typeface="Arial" panose="020B0604020202020204" pitchFamily="34" charset="0"/>
                <a:cs typeface="Arial" panose="020B0604020202020204" pitchFamily="34" charset="0"/>
              </a:rPr>
              <a:t>       </a:t>
            </a:r>
          </a:p>
          <a:p>
            <a:endParaRPr lang="el-GR"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E18EE4F-9DB6-F11F-543B-094056EF3852}"/>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94DDCAC1-B4AD-8552-35E2-A494CB910151}"/>
              </a:ext>
            </a:extLst>
          </p:cNvPr>
          <p:cNvPicPr>
            <a:picLocks noChangeAspect="1"/>
          </p:cNvPicPr>
          <p:nvPr/>
        </p:nvPicPr>
        <p:blipFill>
          <a:blip r:embed="rId3">
            <a:duotone>
              <a:prstClr val="black"/>
              <a:srgbClr val="FF0000">
                <a:tint val="45000"/>
                <a:satMod val="400000"/>
              </a:srgbClr>
            </a:duotone>
          </a:blip>
          <a:stretch>
            <a:fillRect/>
          </a:stretch>
        </p:blipFill>
        <p:spPr>
          <a:xfrm>
            <a:off x="137160" y="1233977"/>
            <a:ext cx="855116" cy="855116"/>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83A53447-48B0-4377-7747-202F37706E8C}"/>
              </a:ext>
            </a:extLst>
          </p:cNvPr>
          <p:cNvPicPr>
            <a:picLocks noChangeAspect="1"/>
          </p:cNvPicPr>
          <p:nvPr/>
        </p:nvPicPr>
        <p:blipFill>
          <a:blip r:embed="rId4">
            <a:duotone>
              <a:schemeClr val="accent2">
                <a:shade val="45000"/>
                <a:satMod val="135000"/>
              </a:schemeClr>
              <a:prstClr val="white"/>
            </a:duotone>
          </a:blip>
          <a:stretch>
            <a:fillRect/>
          </a:stretch>
        </p:blipFill>
        <p:spPr>
          <a:xfrm>
            <a:off x="460740" y="2967714"/>
            <a:ext cx="688946" cy="688946"/>
          </a:xfrm>
          <a:prstGeom prst="rect">
            <a:avLst/>
          </a:prstGeom>
          <a:ln>
            <a:solidFill>
              <a:srgbClr val="FF0000"/>
            </a:solidFill>
          </a:ln>
        </p:spPr>
      </p:pic>
      <p:pic>
        <p:nvPicPr>
          <p:cNvPr id="14" name="Picture 13" descr="A black background with a black square&#10;&#10;Description automatically generated with medium confidence">
            <a:extLst>
              <a:ext uri="{FF2B5EF4-FFF2-40B4-BE49-F238E27FC236}">
                <a16:creationId xmlns:a16="http://schemas.microsoft.com/office/drawing/2014/main" id="{04B2D7E2-6C5C-7DDA-0E25-7CF2C23CD969}"/>
              </a:ext>
            </a:extLst>
          </p:cNvPr>
          <p:cNvPicPr>
            <a:picLocks noChangeAspect="1"/>
          </p:cNvPicPr>
          <p:nvPr/>
        </p:nvPicPr>
        <p:blipFill>
          <a:blip r:embed="rId4">
            <a:duotone>
              <a:schemeClr val="accent2">
                <a:shade val="45000"/>
                <a:satMod val="135000"/>
              </a:schemeClr>
              <a:prstClr val="white"/>
            </a:duotone>
          </a:blip>
          <a:stretch>
            <a:fillRect/>
          </a:stretch>
        </p:blipFill>
        <p:spPr>
          <a:xfrm>
            <a:off x="460740" y="4326797"/>
            <a:ext cx="688946" cy="688946"/>
          </a:xfrm>
          <a:prstGeom prst="rect">
            <a:avLst/>
          </a:prstGeom>
          <a:ln>
            <a:solidFill>
              <a:srgbClr val="FF0000"/>
            </a:solidFill>
          </a:ln>
        </p:spPr>
      </p:pic>
      <p:pic>
        <p:nvPicPr>
          <p:cNvPr id="1028" name="Picture 4" descr="Erasmus+ exchange ...">
            <a:extLst>
              <a:ext uri="{FF2B5EF4-FFF2-40B4-BE49-F238E27FC236}">
                <a16:creationId xmlns:a16="http://schemas.microsoft.com/office/drawing/2014/main" id="{A37E3C7A-8ED2-BA3A-5857-ABCB7BB28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1900" y="2723724"/>
            <a:ext cx="2256874" cy="10075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5DB8CD9-241C-D1ED-45D3-8D2839B915C0}"/>
              </a:ext>
            </a:extLst>
          </p:cNvPr>
          <p:cNvPicPr>
            <a:picLocks noChangeAspect="1"/>
          </p:cNvPicPr>
          <p:nvPr/>
        </p:nvPicPr>
        <p:blipFill>
          <a:blip r:embed="rId6"/>
          <a:stretch>
            <a:fillRect/>
          </a:stretch>
        </p:blipFill>
        <p:spPr>
          <a:xfrm>
            <a:off x="8960587" y="1017250"/>
            <a:ext cx="2899551" cy="1117225"/>
          </a:xfrm>
          <a:prstGeom prst="rect">
            <a:avLst/>
          </a:prstGeom>
        </p:spPr>
      </p:pic>
      <p:pic>
        <p:nvPicPr>
          <p:cNvPr id="1032" name="Picture 8" descr="Erasmus+ - IKY">
            <a:extLst>
              <a:ext uri="{FF2B5EF4-FFF2-40B4-BE49-F238E27FC236}">
                <a16:creationId xmlns:a16="http://schemas.microsoft.com/office/drawing/2014/main" id="{F3B447EE-0D0D-84F7-338D-40BED49FB8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2687" y="4361340"/>
            <a:ext cx="2535299" cy="72437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36738CE7-D141-D7CA-8F00-C857160D3E1E}"/>
              </a:ext>
            </a:extLst>
          </p:cNvPr>
          <p:cNvCxnSpPr>
            <a:cxnSpLocks/>
          </p:cNvCxnSpPr>
          <p:nvPr/>
        </p:nvCxnSpPr>
        <p:spPr>
          <a:xfrm>
            <a:off x="10030511" y="2742011"/>
            <a:ext cx="710866" cy="7427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67E5E90-795B-2198-82B9-7E62B8F4909B}"/>
              </a:ext>
            </a:extLst>
          </p:cNvPr>
          <p:cNvCxnSpPr>
            <a:cxnSpLocks/>
          </p:cNvCxnSpPr>
          <p:nvPr/>
        </p:nvCxnSpPr>
        <p:spPr>
          <a:xfrm flipH="1">
            <a:off x="10030511" y="2745369"/>
            <a:ext cx="648808" cy="7610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C151D2-AB88-FA7B-B134-AE85FECCF34D}"/>
              </a:ext>
            </a:extLst>
          </p:cNvPr>
          <p:cNvCxnSpPr>
            <a:cxnSpLocks/>
          </p:cNvCxnSpPr>
          <p:nvPr/>
        </p:nvCxnSpPr>
        <p:spPr>
          <a:xfrm>
            <a:off x="10046538" y="4410858"/>
            <a:ext cx="758694" cy="6748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BF6725-2A9C-4B32-52C3-06B2CD560FD6}"/>
              </a:ext>
            </a:extLst>
          </p:cNvPr>
          <p:cNvCxnSpPr>
            <a:cxnSpLocks/>
          </p:cNvCxnSpPr>
          <p:nvPr/>
        </p:nvCxnSpPr>
        <p:spPr>
          <a:xfrm flipH="1">
            <a:off x="10067382" y="4386098"/>
            <a:ext cx="603293" cy="7243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142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0C307BE0-0DE8-BB6B-E525-DB5478A3532A}"/>
              </a:ext>
            </a:extLst>
          </p:cNvPr>
          <p:cNvSpPr txBox="1"/>
          <p:nvPr/>
        </p:nvSpPr>
        <p:spPr>
          <a:xfrm>
            <a:off x="495091" y="797491"/>
            <a:ext cx="10590598" cy="4801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2000" b="1" i="0" u="none" strike="noStrike" kern="1200" cap="none" spc="0" baseline="0" dirty="0">
                <a:solidFill>
                  <a:srgbClr val="002060"/>
                </a:solidFill>
                <a:uFillTx/>
                <a:latin typeface="Arial" panose="020B0604020202020204" pitchFamily="34" charset="0"/>
                <a:cs typeface="Arial" panose="020B0604020202020204" pitchFamily="34" charset="0"/>
              </a:rPr>
              <a:t>Δήλωση Αποποίησης Ευθ</a:t>
            </a:r>
            <a:r>
              <a:rPr lang="el-GR" sz="2000" b="1" dirty="0">
                <a:solidFill>
                  <a:srgbClr val="002060"/>
                </a:solidFill>
                <a:latin typeface="Arial" panose="020B0604020202020204" pitchFamily="34" charset="0"/>
                <a:cs typeface="Arial" panose="020B0604020202020204" pitchFamily="34" charset="0"/>
              </a:rPr>
              <a:t>ύνης</a:t>
            </a:r>
            <a:r>
              <a:rPr lang="el-GR" sz="2000" b="1" i="0" u="none" strike="noStrike" kern="1200" cap="none" spc="0" baseline="0" dirty="0">
                <a:solidFill>
                  <a:srgbClr val="002060"/>
                </a:solidFill>
                <a:uFillTx/>
                <a:latin typeface="Arial" panose="020B0604020202020204" pitchFamily="34" charset="0"/>
                <a:cs typeface="Arial" panose="020B0604020202020204" pitchFamily="34" charset="0"/>
              </a:rPr>
              <a:t> / </a:t>
            </a:r>
            <a:r>
              <a:rPr lang="en-US" sz="2000" b="1" i="0" u="none" strike="noStrike" kern="1200" cap="none" spc="0" baseline="0" dirty="0">
                <a:solidFill>
                  <a:srgbClr val="002060"/>
                </a:solidFill>
                <a:uFillTx/>
                <a:latin typeface="Arial" panose="020B0604020202020204" pitchFamily="34" charset="0"/>
                <a:cs typeface="Arial" panose="020B0604020202020204" pitchFamily="34" charset="0"/>
              </a:rPr>
              <a:t>“</a:t>
            </a:r>
            <a:r>
              <a:rPr lang="en-GB" sz="2000" b="1" i="0" u="none" strike="noStrike" kern="1200" cap="none" spc="0" baseline="0" dirty="0">
                <a:solidFill>
                  <a:srgbClr val="002060"/>
                </a:solidFill>
                <a:uFillTx/>
                <a:latin typeface="Arial" panose="020B0604020202020204" pitchFamily="34" charset="0"/>
                <a:cs typeface="Arial" panose="020B0604020202020204" pitchFamily="34" charset="0"/>
              </a:rPr>
              <a:t>Disclaimer”</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dirty="0">
              <a:solidFill>
                <a:srgbClr val="002060"/>
              </a:solidFill>
              <a:uFillTx/>
              <a:latin typeface="Aptos"/>
            </a:endParaRPr>
          </a:p>
          <a:p>
            <a:pPr marR="0" lvl="0"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el-GR" sz="1800" b="1" i="0" u="none" strike="noStrike" kern="1200" cap="none" spc="0" baseline="0" dirty="0">
                <a:solidFill>
                  <a:srgbClr val="002060"/>
                </a:solidFill>
                <a:uFillTx/>
                <a:latin typeface="Aptos"/>
              </a:rPr>
              <a:t>Σε όλη την επικοινωνία </a:t>
            </a:r>
            <a:r>
              <a:rPr lang="el-GR" b="1" dirty="0">
                <a:solidFill>
                  <a:srgbClr val="002060"/>
                </a:solidFill>
                <a:latin typeface="Aptos"/>
              </a:rPr>
              <a:t>για του Σχεδίου</a:t>
            </a:r>
            <a:r>
              <a:rPr lang="el-GR" sz="1800" b="1" i="0" u="none" strike="noStrike" kern="1200" cap="none" spc="0" baseline="0" dirty="0">
                <a:solidFill>
                  <a:srgbClr val="002060"/>
                </a:solidFill>
                <a:uFillTx/>
                <a:latin typeface="Aptos"/>
              </a:rPr>
              <a:t> σας</a:t>
            </a:r>
            <a:r>
              <a:rPr lang="en-GB" sz="1800" b="1" i="0" u="none" strike="noStrike" kern="1200" cap="none" spc="0" baseline="0" dirty="0">
                <a:solidFill>
                  <a:srgbClr val="002060"/>
                </a:solidFill>
                <a:uFillTx/>
                <a:latin typeface="Aptos"/>
              </a:rPr>
              <a:t> </a:t>
            </a:r>
            <a:r>
              <a:rPr lang="el-GR" sz="1800" b="1" i="0" u="none" strike="noStrike" kern="1200" cap="none" spc="0" baseline="0" dirty="0">
                <a:solidFill>
                  <a:srgbClr val="002060"/>
                </a:solidFill>
                <a:uFillTx/>
                <a:latin typeface="Aptos"/>
              </a:rPr>
              <a:t>θα πρέπει να χρησιμοποιείτε ακριβείς πληροφορίες</a:t>
            </a:r>
            <a:r>
              <a:rPr lang="en-US" sz="1800" b="0" i="0" u="none" strike="noStrike" kern="1200" cap="none" spc="0" baseline="0" dirty="0">
                <a:solidFill>
                  <a:srgbClr val="002060"/>
                </a:solidFill>
                <a:uFillTx/>
                <a:latin typeface="Aptos"/>
              </a:rPr>
              <a:t>, </a:t>
            </a:r>
            <a:r>
              <a:rPr lang="el-GR" b="1" dirty="0">
                <a:solidFill>
                  <a:srgbClr val="002060"/>
                </a:solidFill>
                <a:latin typeface="Aptos"/>
              </a:rPr>
              <a:t>αντικειμενικά ορθές </a:t>
            </a:r>
            <a:r>
              <a:rPr lang="el-GR" dirty="0">
                <a:solidFill>
                  <a:srgbClr val="002060"/>
                </a:solidFill>
                <a:latin typeface="Aptos"/>
              </a:rPr>
              <a:t>και να συνοδεύονται από τη </a:t>
            </a:r>
            <a:r>
              <a:rPr lang="el-GR" b="1" dirty="0">
                <a:solidFill>
                  <a:srgbClr val="002060"/>
                </a:solidFill>
                <a:latin typeface="Aptos"/>
              </a:rPr>
              <a:t>δήλωση </a:t>
            </a:r>
            <a:r>
              <a:rPr lang="el-GR" sz="1800" b="1" i="0" u="none" strike="noStrike" kern="1200" cap="none" spc="0" baseline="0" dirty="0">
                <a:solidFill>
                  <a:srgbClr val="002060"/>
                </a:solidFill>
                <a:uFillTx/>
                <a:latin typeface="Aptos"/>
              </a:rPr>
              <a:t>Αποποίησης </a:t>
            </a:r>
            <a:r>
              <a:rPr lang="el-GR" b="1" dirty="0">
                <a:solidFill>
                  <a:srgbClr val="002060"/>
                </a:solidFill>
                <a:latin typeface="Aptos"/>
              </a:rPr>
              <a:t>Ε</a:t>
            </a:r>
            <a:r>
              <a:rPr lang="el-GR" sz="1800" b="1" i="0" u="none" strike="noStrike" kern="1200" cap="none" spc="0" baseline="0" dirty="0">
                <a:solidFill>
                  <a:srgbClr val="002060"/>
                </a:solidFill>
                <a:uFillTx/>
                <a:latin typeface="Aptos"/>
              </a:rPr>
              <a:t>υθύνης </a:t>
            </a:r>
            <a:r>
              <a:rPr lang="el-GR" sz="1800" b="0" i="0" u="none" strike="noStrike" kern="1200" cap="none" spc="0" baseline="0" dirty="0">
                <a:solidFill>
                  <a:srgbClr val="002060"/>
                </a:solidFill>
                <a:uFillTx/>
                <a:latin typeface="Aptos"/>
              </a:rPr>
              <a:t>(ελληνικά ή αγγλικά), όπου υπάρχει </a:t>
            </a:r>
            <a:r>
              <a:rPr lang="el-GR" sz="1800" b="1" i="0" u="none" strike="noStrike" kern="1200" cap="none" spc="0" baseline="0" dirty="0">
                <a:solidFill>
                  <a:srgbClr val="002060"/>
                </a:solidFill>
                <a:uFillTx/>
                <a:latin typeface="Aptos"/>
              </a:rPr>
              <a:t>περιεχόμενο</a:t>
            </a:r>
            <a:r>
              <a:rPr lang="el-GR" sz="1800" b="0" i="0" u="none" strike="noStrike" kern="1200" cap="none" spc="0" baseline="0" dirty="0">
                <a:solidFill>
                  <a:srgbClr val="002060"/>
                </a:solidFill>
                <a:uFillTx/>
                <a:latin typeface="Aptos"/>
              </a:rPr>
              <a:t>.</a:t>
            </a:r>
          </a:p>
          <a:p>
            <a:pPr lvl="0" algn="just">
              <a:buSzPct val="100000"/>
              <a:defRPr sz="1800" b="0" i="0" u="none" strike="noStrike" kern="0" cap="none" spc="0" baseline="0">
                <a:solidFill>
                  <a:srgbClr val="000000"/>
                </a:solidFill>
                <a:uFillTx/>
              </a:defRPr>
            </a:pPr>
            <a:endParaRPr lang="en-US" dirty="0"/>
          </a:p>
          <a:p>
            <a:pPr algn="just">
              <a:buSzPct val="100000"/>
              <a:defRPr sz="1800" b="0" i="0" u="none" strike="noStrike" kern="0" cap="none" spc="0" baseline="0">
                <a:solidFill>
                  <a:srgbClr val="000000"/>
                </a:solidFill>
                <a:uFillTx/>
              </a:defRPr>
            </a:pPr>
            <a:r>
              <a:rPr lang="el-GR" dirty="0">
                <a:latin typeface="Aptos" panose="020B00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 </a:t>
            </a:r>
            <a:r>
              <a:rPr lang="en-US" dirty="0">
                <a:latin typeface="Aptos" panose="020B0004020202020204" pitchFamily="34" charset="0"/>
              </a:rPr>
              <a:t>               </a:t>
            </a:r>
            <a:r>
              <a:rPr lang="el-GR" dirty="0">
                <a:latin typeface="Aptos" panose="020B0004020202020204" pitchFamily="34" charset="0"/>
              </a:rPr>
              <a:t>( </a:t>
            </a:r>
            <a:r>
              <a:rPr lang="el-GR" dirty="0" err="1">
                <a:latin typeface="Aptos" panose="020B0004020202020204" pitchFamily="34" charset="0"/>
              </a:rPr>
              <a:t>Αρ</a:t>
            </a:r>
            <a:r>
              <a:rPr lang="el-GR" dirty="0">
                <a:latin typeface="Aptos" panose="020B0004020202020204" pitchFamily="34" charset="0"/>
              </a:rPr>
              <a:t>. Συμφωνίας Επιχορήγησης: 2025-1-</a:t>
            </a:r>
            <a:r>
              <a:rPr lang="en-US" dirty="0">
                <a:latin typeface="Aptos" panose="020B0004020202020204" pitchFamily="34" charset="0"/>
              </a:rPr>
              <a:t>CY01-XXX</a:t>
            </a:r>
            <a:r>
              <a:rPr lang="el-GR" dirty="0">
                <a:latin typeface="Aptos" panose="020B0004020202020204" pitchFamily="34" charset="0"/>
              </a:rPr>
              <a:t>)</a:t>
            </a:r>
            <a:endParaRPr lang="en-US" dirty="0">
              <a:latin typeface="Aptos" panose="020B0004020202020204" pitchFamily="34" charset="0"/>
            </a:endParaRPr>
          </a:p>
          <a:p>
            <a:pPr algn="just">
              <a:buSzPct val="100000"/>
              <a:defRPr sz="1800" b="0" i="0" u="none" strike="noStrike" kern="0" cap="none" spc="0" baseline="0">
                <a:solidFill>
                  <a:srgbClr val="000000"/>
                </a:solidFill>
                <a:uFillTx/>
              </a:defRPr>
            </a:pPr>
            <a:endParaRPr lang="en-US" sz="1600" dirty="0">
              <a:solidFill>
                <a:srgbClr val="000000"/>
              </a:solidFill>
              <a:latin typeface="Aptos" panose="020B0004020202020204" pitchFamily="34" charset="0"/>
            </a:endParaRPr>
          </a:p>
          <a:p>
            <a:pPr algn="just">
              <a:buSzPct val="100000"/>
              <a:defRPr sz="1800" b="0" i="0" u="none" strike="noStrike" kern="0" cap="none" spc="0" baseline="0">
                <a:solidFill>
                  <a:srgbClr val="000000"/>
                </a:solidFill>
                <a:uFillTx/>
              </a:defRPr>
            </a:pPr>
            <a:endParaRPr lang="el-GR" sz="1600" dirty="0">
              <a:solidFill>
                <a:srgbClr val="000000"/>
              </a:solidFill>
              <a:latin typeface="Aptos" panose="020B0004020202020204" pitchFamily="34" charset="0"/>
            </a:endParaRPr>
          </a:p>
          <a:p>
            <a:pPr lvl="0" algn="just">
              <a:buSzPct val="100000"/>
              <a:defRPr sz="1800" b="0" i="0" u="none" strike="noStrike" kern="0" cap="none" spc="0" baseline="0">
                <a:solidFill>
                  <a:srgbClr val="000000"/>
                </a:solidFill>
                <a:uFillTx/>
              </a:defRPr>
            </a:pPr>
            <a:r>
              <a:rPr lang="en-US" dirty="0">
                <a:latin typeface="Aptos" panose="020B00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(Grant Agreement No: </a:t>
            </a:r>
            <a:r>
              <a:rPr lang="el-GR" dirty="0">
                <a:latin typeface="Aptos" panose="020B0004020202020204" pitchFamily="34" charset="0"/>
              </a:rPr>
              <a:t>2025-1-</a:t>
            </a:r>
            <a:r>
              <a:rPr lang="en-US" dirty="0">
                <a:latin typeface="Aptos" panose="020B0004020202020204" pitchFamily="34" charset="0"/>
              </a:rPr>
              <a:t>CY01-XXX</a:t>
            </a:r>
            <a:r>
              <a:rPr lang="el-GR" dirty="0">
                <a:latin typeface="Aptos" panose="020B0004020202020204" pitchFamily="34" charset="0"/>
              </a:rPr>
              <a:t>)</a:t>
            </a:r>
            <a:endParaRPr lang="el-GR" sz="1600" b="0" i="0" u="none" strike="noStrike" kern="1200" cap="none" spc="0" baseline="0" dirty="0">
              <a:solidFill>
                <a:srgbClr val="000000"/>
              </a:solidFill>
              <a:uFillTx/>
              <a:latin typeface="Aptos"/>
            </a:endParaRPr>
          </a:p>
        </p:txBody>
      </p:sp>
      <p:pic>
        <p:nvPicPr>
          <p:cNvPr id="2050" name="Picture 2" descr="Co-funded by the European Union logo in png for web usage">
            <a:extLst>
              <a:ext uri="{FF2B5EF4-FFF2-40B4-BE49-F238E27FC236}">
                <a16:creationId xmlns:a16="http://schemas.microsoft.com/office/drawing/2014/main" id="{C7A03A5F-6A49-2D20-9942-C7657DFCB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91" y="5813779"/>
            <a:ext cx="2805096" cy="58702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0681438B-D16F-DA55-44DC-53071D047BDC}"/>
              </a:ext>
            </a:extLst>
          </p:cNvPr>
          <p:cNvCxnSpPr/>
          <p:nvPr/>
        </p:nvCxnSpPr>
        <p:spPr>
          <a:xfrm>
            <a:off x="1919111" y="4154311"/>
            <a:ext cx="746195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CFA823-A5D8-CC37-2930-64E57641AFF1}"/>
              </a:ext>
            </a:extLst>
          </p:cNvPr>
          <p:cNvSpPr txBox="1"/>
          <p:nvPr/>
        </p:nvSpPr>
        <p:spPr>
          <a:xfrm>
            <a:off x="435779" y="996696"/>
            <a:ext cx="7039473" cy="523220"/>
          </a:xfrm>
          <a:prstGeom prst="rect">
            <a:avLst/>
          </a:prstGeom>
          <a:noFill/>
        </p:spPr>
        <p:txBody>
          <a:bodyPr wrap="square" rtlCol="0">
            <a:spAutoFit/>
          </a:bodyPr>
          <a:lstStyle/>
          <a:p>
            <a:r>
              <a:rPr lang="el-GR" sz="2800" b="1" dirty="0">
                <a:solidFill>
                  <a:srgbClr val="0099CC"/>
                </a:solidFill>
                <a:latin typeface="Arial" panose="020B0604020202020204" pitchFamily="34" charset="0"/>
                <a:cs typeface="Arial" panose="020B0604020202020204" pitchFamily="34" charset="0"/>
              </a:rPr>
              <a:t>3. Δημιουργικό περιεχόμενο</a:t>
            </a:r>
            <a:endParaRPr lang="en-US" sz="2800" b="1" dirty="0">
              <a:solidFill>
                <a:srgbClr val="0099CC"/>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203FC73-B3AB-A67E-30CF-2DAFD1D85B81}"/>
              </a:ext>
            </a:extLst>
          </p:cNvPr>
          <p:cNvSpPr txBox="1"/>
          <p:nvPr/>
        </p:nvSpPr>
        <p:spPr>
          <a:xfrm>
            <a:off x="472449" y="1806381"/>
            <a:ext cx="8281191" cy="5139869"/>
          </a:xfrm>
          <a:prstGeom prst="rect">
            <a:avLst/>
          </a:prstGeom>
          <a:noFill/>
        </p:spPr>
        <p:txBody>
          <a:bodyPr wrap="square" rtlCol="0">
            <a:spAutoFit/>
          </a:bodyPr>
          <a:lstStyle/>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Ανάλογα με τους </a:t>
            </a:r>
            <a:r>
              <a:rPr lang="el-GR" sz="1600" b="1" dirty="0">
                <a:latin typeface="Arial" panose="020B0604020202020204" pitchFamily="34" charset="0"/>
                <a:cs typeface="Arial" panose="020B0604020202020204" pitchFamily="34" charset="0"/>
              </a:rPr>
              <a:t>επικοινωνιακούς στόχους και το κοινό – στόχος</a:t>
            </a:r>
            <a:r>
              <a:rPr lang="en-US" sz="1600" b="1"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σας καθορίζεται και το ύφος του περιεχομένου </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απλό, σύντομο και δημιουργικό).</a:t>
            </a:r>
          </a:p>
          <a:p>
            <a:endParaRPr lang="el-G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Περιγράψτε </a:t>
            </a:r>
            <a:r>
              <a:rPr lang="el-GR" sz="1600" b="1" dirty="0">
                <a:latin typeface="Arial" panose="020B0604020202020204" pitchFamily="34" charset="0"/>
                <a:cs typeface="Arial" panose="020B0604020202020204" pitchFamily="34" charset="0"/>
              </a:rPr>
              <a:t>ποιες ανάγκες καλύπτει</a:t>
            </a:r>
            <a:r>
              <a:rPr lang="el-GR" sz="1600" dirty="0">
                <a:latin typeface="Arial" panose="020B0604020202020204" pitchFamily="34" charset="0"/>
                <a:cs typeface="Arial" panose="020B0604020202020204" pitchFamily="34" charset="0"/>
              </a:rPr>
              <a:t>, </a:t>
            </a:r>
            <a:r>
              <a:rPr lang="el-GR" sz="1600" b="1" dirty="0">
                <a:latin typeface="Arial" panose="020B0604020202020204" pitchFamily="34" charset="0"/>
                <a:cs typeface="Arial" panose="020B0604020202020204" pitchFamily="34" charset="0"/>
              </a:rPr>
              <a:t>τι θέλετε να πετύχετε</a:t>
            </a:r>
            <a:r>
              <a:rPr lang="el-GR" sz="1600" dirty="0">
                <a:latin typeface="Arial" panose="020B0604020202020204" pitchFamily="34" charset="0"/>
                <a:cs typeface="Arial" panose="020B0604020202020204" pitchFamily="34" charset="0"/>
              </a:rPr>
              <a:t>, ποιες δραστηριότητες θα υλοποιήσετε, </a:t>
            </a:r>
            <a:r>
              <a:rPr lang="el-GR" sz="1600" b="1" dirty="0">
                <a:latin typeface="Arial" panose="020B0604020202020204" pitchFamily="34" charset="0"/>
                <a:cs typeface="Arial" panose="020B0604020202020204" pitchFamily="34" charset="0"/>
              </a:rPr>
              <a:t>ποια αποτελέσματα και τι είδους αντίκτυπο αναμένεται</a:t>
            </a:r>
            <a:r>
              <a:rPr lang="el-GR" sz="1600" dirty="0">
                <a:latin typeface="Arial" panose="020B0604020202020204" pitchFamily="34" charset="0"/>
                <a:cs typeface="Arial" panose="020B0604020202020204" pitchFamily="34" charset="0"/>
              </a:rPr>
              <a:t> να έχει το Έργο σας.</a:t>
            </a:r>
          </a:p>
          <a:p>
            <a:pPr marL="285750" indent="-285750">
              <a:buFont typeface="Arial" panose="020B0604020202020204" pitchFamily="34" charset="0"/>
              <a:buChar char="•"/>
            </a:pPr>
            <a:endParaRPr lang="el-G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Δομήστε το περιεχόμενο με επικεφαλίδες και παραγράφους. </a:t>
            </a:r>
          </a:p>
          <a:p>
            <a:pPr marL="285750" indent="-285750">
              <a:buFont typeface="Arial" panose="020B0604020202020204" pitchFamily="34" charset="0"/>
              <a:buChar char="•"/>
            </a:pPr>
            <a:endParaRPr lang="el-G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Ξεκάθαρα μηνύματα για ταχύτερη και ομαλότερη ροή ανάγνωσης.</a:t>
            </a:r>
          </a:p>
          <a:p>
            <a:pPr marL="285750" indent="-285750">
              <a:buFont typeface="Arial" panose="020B0604020202020204" pitchFamily="34" charset="0"/>
              <a:buChar char="•"/>
            </a:pPr>
            <a:endParaRPr lang="el-G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Χρησιμοποιήστε εντυπωσιακά γραφικά και ονομασίες για να κάνετε το υλικό σας να ξεχωρίσει.</a:t>
            </a:r>
          </a:p>
          <a:p>
            <a:endParaRPr lang="el-G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Δημιουργήστε ιστορίες και αφηγηθείτε τις εμπειρίες σας, για να συνδεθείτε με το                κοινό - στόχος σας και την κοινωνία.</a:t>
            </a:r>
          </a:p>
          <a:p>
            <a:pPr marL="285750" indent="-285750">
              <a:buFont typeface="Arial" panose="020B0604020202020204" pitchFamily="34" charset="0"/>
              <a:buChar char="•"/>
            </a:pPr>
            <a:endParaRPr lang="el-GR" dirty="0">
              <a:latin typeface="Arial" panose="020B0604020202020204" pitchFamily="34" charset="0"/>
              <a:cs typeface="Arial" panose="020B0604020202020204" pitchFamily="34" charset="0"/>
            </a:endParaRPr>
          </a:p>
          <a:p>
            <a:endParaRPr lang="el-GR" dirty="0">
              <a:solidFill>
                <a:srgbClr val="000000"/>
              </a:solidFill>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p>
        </p:txBody>
      </p:sp>
      <p:pic>
        <p:nvPicPr>
          <p:cNvPr id="5" name="Picture 4">
            <a:extLst>
              <a:ext uri="{FF2B5EF4-FFF2-40B4-BE49-F238E27FC236}">
                <a16:creationId xmlns:a16="http://schemas.microsoft.com/office/drawing/2014/main" id="{17C3565A-7E3C-6F6B-0639-2054362C3251}"/>
              </a:ext>
            </a:extLst>
          </p:cNvPr>
          <p:cNvPicPr>
            <a:picLocks noChangeAspect="1"/>
          </p:cNvPicPr>
          <p:nvPr/>
        </p:nvPicPr>
        <p:blipFill>
          <a:blip r:embed="rId3"/>
          <a:stretch>
            <a:fillRect/>
          </a:stretch>
        </p:blipFill>
        <p:spPr>
          <a:xfrm>
            <a:off x="8968587" y="1335505"/>
            <a:ext cx="2945679" cy="4003468"/>
          </a:xfrm>
          <a:prstGeom prst="rect">
            <a:avLst/>
          </a:prstGeom>
        </p:spPr>
      </p:pic>
      <p:sp>
        <p:nvSpPr>
          <p:cNvPr id="4" name="TextBox 3">
            <a:extLst>
              <a:ext uri="{FF2B5EF4-FFF2-40B4-BE49-F238E27FC236}">
                <a16:creationId xmlns:a16="http://schemas.microsoft.com/office/drawing/2014/main" id="{2BEC2821-EEDD-7DA0-C50E-EB0875676DBD}"/>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993228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B8C5CD-0B31-0303-2F19-173B6D06B94E}"/>
              </a:ext>
            </a:extLst>
          </p:cNvPr>
          <p:cNvSpPr txBox="1"/>
          <p:nvPr/>
        </p:nvSpPr>
        <p:spPr>
          <a:xfrm>
            <a:off x="396241" y="1359328"/>
            <a:ext cx="9722974" cy="3970318"/>
          </a:xfrm>
          <a:prstGeom prst="rect">
            <a:avLst/>
          </a:prstGeom>
          <a:noFill/>
        </p:spPr>
        <p:txBody>
          <a:bodyPr wrap="square" rtlCol="0">
            <a:spAutoFit/>
          </a:bodyPr>
          <a:lstStyle/>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Ρυθμίστε συχνές αναρτήσεις στα Μ.Κ.Δ.</a:t>
            </a:r>
          </a:p>
          <a:p>
            <a:pPr marL="285750" indent="-285750">
              <a:buFont typeface="Arial" panose="020B0604020202020204" pitchFamily="34" charset="0"/>
              <a:buChar char="•"/>
            </a:pPr>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Αναπτύξτε σ</a:t>
            </a:r>
            <a:r>
              <a:rPr lang="el-GR" i="0" u="none" strike="noStrike" baseline="0" dirty="0">
                <a:latin typeface="Arial" panose="020B0604020202020204" pitchFamily="34" charset="0"/>
                <a:cs typeface="Arial" panose="020B0604020202020204" pitchFamily="34" charset="0"/>
              </a:rPr>
              <a:t>ύντομο</a:t>
            </a:r>
            <a:r>
              <a:rPr lang="el-GR" dirty="0">
                <a:latin typeface="Arial" panose="020B0604020202020204" pitchFamily="34" charset="0"/>
                <a:cs typeface="Arial" panose="020B0604020202020204" pitchFamily="34" charset="0"/>
              </a:rPr>
              <a:t> </a:t>
            </a:r>
            <a:r>
              <a:rPr lang="el-GR" i="0" u="none" strike="noStrike" baseline="0" dirty="0">
                <a:latin typeface="Arial" panose="020B0604020202020204" pitchFamily="34" charset="0"/>
                <a:cs typeface="Arial" panose="020B0604020202020204" pitchFamily="34" charset="0"/>
              </a:rPr>
              <a:t>και διαδραστικό</a:t>
            </a:r>
            <a:r>
              <a:rPr lang="el-GR" dirty="0">
                <a:latin typeface="Arial" panose="020B0604020202020204" pitchFamily="34" charset="0"/>
                <a:cs typeface="Arial" panose="020B0604020202020204" pitchFamily="34" charset="0"/>
              </a:rPr>
              <a:t> περιεχόμενο</a:t>
            </a:r>
          </a:p>
          <a:p>
            <a:pPr marL="285750" indent="-285750">
              <a:buFont typeface="Arial" panose="020B0604020202020204" pitchFamily="34" charset="0"/>
              <a:buChar char="•"/>
            </a:pPr>
            <a:endParaRPr lang="el-GR" i="0" u="none" strike="noStrike"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latin typeface="Arial" panose="020B0604020202020204" pitchFamily="34" charset="0"/>
                <a:cs typeface="Arial" panose="020B0604020202020204" pitchFamily="34" charset="0"/>
              </a:rPr>
              <a:t>Χρησιμοποιήστε </a:t>
            </a:r>
            <a:r>
              <a:rPr lang="en-US" dirty="0">
                <a:latin typeface="Arial" panose="020B0604020202020204" pitchFamily="34" charset="0"/>
                <a:cs typeface="Arial" panose="020B0604020202020204" pitchFamily="34" charset="0"/>
              </a:rPr>
              <a:t>infographics, emojis </a:t>
            </a:r>
            <a:r>
              <a:rPr lang="el-GR" dirty="0">
                <a:latin typeface="Arial" panose="020B0604020202020204" pitchFamily="34" charset="0"/>
                <a:cs typeface="Arial" panose="020B0604020202020204" pitchFamily="34" charset="0"/>
              </a:rPr>
              <a:t>και </a:t>
            </a:r>
            <a:r>
              <a:rPr lang="el-GR" i="0" u="none" strike="noStrike" baseline="0" dirty="0">
                <a:solidFill>
                  <a:srgbClr val="000000"/>
                </a:solidFill>
                <a:latin typeface="Arial" panose="020B0604020202020204" pitchFamily="34" charset="0"/>
                <a:cs typeface="Arial" panose="020B0604020202020204" pitchFamily="34" charset="0"/>
              </a:rPr>
              <a:t>κατάλληλα #hashtag</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ErasmusPlus</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ErasmusCy</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ErasmusPlusCyprus</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ΙΔΕΠ #</a:t>
            </a:r>
            <a:r>
              <a:rPr lang="en-US" dirty="0">
                <a:latin typeface="Arial" panose="020B0604020202020204" pitchFamily="34" charset="0"/>
                <a:cs typeface="Arial" panose="020B0604020202020204" pitchFamily="34" charset="0"/>
              </a:rPr>
              <a:t>IDEP</a:t>
            </a:r>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i="0" u="none" strike="noStrike"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Call to Action </a:t>
            </a:r>
            <a:r>
              <a:rPr lang="el-GR" dirty="0">
                <a:latin typeface="Arial" panose="020B0604020202020204" pitchFamily="34" charset="0"/>
                <a:cs typeface="Arial" panose="020B0604020202020204" pitchFamily="34" charset="0"/>
              </a:rPr>
              <a:t>όπου θα καλείτε τους </a:t>
            </a:r>
            <a:r>
              <a:rPr lang="en-US" dirty="0">
                <a:latin typeface="Arial" panose="020B0604020202020204" pitchFamily="34" charset="0"/>
                <a:cs typeface="Arial" panose="020B0604020202020204" pitchFamily="34" charset="0"/>
              </a:rPr>
              <a:t>followers</a:t>
            </a:r>
            <a:r>
              <a:rPr lang="el-GR" b="0" i="0" u="none" strike="noStrike" baseline="0" dirty="0">
                <a:solidFill>
                  <a:srgbClr val="000000"/>
                </a:solidFill>
                <a:latin typeface="Arial" panose="020B0604020202020204" pitchFamily="34" charset="0"/>
                <a:cs typeface="Arial" panose="020B0604020202020204" pitchFamily="34" charset="0"/>
              </a:rPr>
              <a:t> να επισκεφθούν την ιστοσελίδα του </a:t>
            </a:r>
            <a:r>
              <a:rPr lang="el-GR" dirty="0">
                <a:solidFill>
                  <a:srgbClr val="000000"/>
                </a:solidFill>
                <a:latin typeface="Arial" panose="020B0604020202020204" pitchFamily="34" charset="0"/>
                <a:cs typeface="Arial" panose="020B0604020202020204" pitchFamily="34" charset="0"/>
              </a:rPr>
              <a:t>Έργου</a:t>
            </a:r>
            <a:r>
              <a:rPr lang="el-GR" b="0" i="0" u="none" strike="noStrike" baseline="0" dirty="0">
                <a:solidFill>
                  <a:srgbClr val="000000"/>
                </a:solidFill>
                <a:latin typeface="Arial" panose="020B0604020202020204" pitchFamily="34" charset="0"/>
                <a:cs typeface="Arial" panose="020B0604020202020204" pitchFamily="34" charset="0"/>
              </a:rPr>
              <a:t> σας, να κοινοποιήσουν την ανάρτησή σας, να ακολουθήσουν έναν σύνδεσμο, να προσθέσουν ένα σχόλιο ή μια αντίδραση</a:t>
            </a:r>
            <a:r>
              <a:rPr lang="en-US" b="0" i="0" u="none" strike="noStrike" baseline="0" dirty="0">
                <a:solidFill>
                  <a:srgbClr val="000000"/>
                </a:solidFill>
                <a:latin typeface="Arial" panose="020B0604020202020204" pitchFamily="34" charset="0"/>
                <a:cs typeface="Arial" panose="020B0604020202020204" pitchFamily="34" charset="0"/>
              </a:rPr>
              <a:t>.</a:t>
            </a:r>
            <a:endParaRPr lang="el-GR" b="0" i="0" u="none" strike="noStrike" baseline="0" dirty="0">
              <a:solidFill>
                <a:srgbClr val="000000"/>
              </a:solidFill>
              <a:latin typeface="Arial" panose="020B0604020202020204" pitchFamily="34" charset="0"/>
              <a:cs typeface="Arial" panose="020B0604020202020204" pitchFamily="34" charset="0"/>
            </a:endParaRPr>
          </a:p>
          <a:p>
            <a:endParaRPr lang="el-GR"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dirty="0">
                <a:solidFill>
                  <a:srgbClr val="000000"/>
                </a:solidFill>
                <a:latin typeface="Arial" panose="020B0604020202020204" pitchFamily="34" charset="0"/>
                <a:cs typeface="Arial" panose="020B0604020202020204" pitchFamily="34" charset="0"/>
              </a:rPr>
              <a:t>Α</a:t>
            </a:r>
            <a:r>
              <a:rPr lang="el-GR" i="0" u="none" strike="noStrike" baseline="0" dirty="0">
                <a:solidFill>
                  <a:srgbClr val="000000"/>
                </a:solidFill>
                <a:latin typeface="Arial" panose="020B0604020202020204" pitchFamily="34" charset="0"/>
                <a:cs typeface="Arial" panose="020B0604020202020204" pitchFamily="34" charset="0"/>
              </a:rPr>
              <a:t>ναρτήσεις με </a:t>
            </a:r>
            <a:r>
              <a:rPr lang="el-GR" dirty="0">
                <a:solidFill>
                  <a:srgbClr val="000000"/>
                </a:solidFill>
                <a:latin typeface="Arial" panose="020B0604020202020204" pitchFamily="34" charset="0"/>
                <a:cs typeface="Arial" panose="020B0604020202020204" pitchFamily="34" charset="0"/>
              </a:rPr>
              <a:t>βίντεο, φωτογραφίες από διάφορες δράσεις που συμμετέχετε / υλοποιείτε</a:t>
            </a:r>
            <a:endParaRPr lang="el-GR" b="1" i="0" u="none" strike="noStrike" baseline="0" dirty="0">
              <a:solidFill>
                <a:srgbClr val="000000"/>
              </a:solidFill>
              <a:latin typeface="Arial" panose="020B0604020202020204" pitchFamily="34" charset="0"/>
              <a:cs typeface="Arial" panose="020B0604020202020204" pitchFamily="34" charset="0"/>
            </a:endParaRPr>
          </a:p>
          <a:p>
            <a:endParaRPr lang="el-GR" dirty="0">
              <a:solidFill>
                <a:srgbClr val="000000"/>
              </a:solidFill>
              <a:latin typeface="EC Square Sans Pro"/>
              <a:cs typeface="Arial" panose="020B0604020202020204" pitchFamily="34" charset="0"/>
            </a:endParaRPr>
          </a:p>
          <a:p>
            <a:endParaRPr lang="en-US" b="1" dirty="0">
              <a:solidFill>
                <a:srgbClr val="009999"/>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4B97BA0-926C-0A84-C8C3-0A879B15C108}"/>
              </a:ext>
            </a:extLst>
          </p:cNvPr>
          <p:cNvSpPr txBox="1"/>
          <p:nvPr/>
        </p:nvSpPr>
        <p:spPr>
          <a:xfrm>
            <a:off x="302454" y="836108"/>
            <a:ext cx="8411778" cy="523220"/>
          </a:xfrm>
          <a:prstGeom prst="rect">
            <a:avLst/>
          </a:prstGeom>
          <a:noFill/>
        </p:spPr>
        <p:txBody>
          <a:bodyPr wrap="square" rtlCol="0">
            <a:spAutoFit/>
          </a:bodyPr>
          <a:lstStyle/>
          <a:p>
            <a:r>
              <a:rPr lang="el-GR" sz="2800" b="1" dirty="0">
                <a:solidFill>
                  <a:srgbClr val="0099CC"/>
                </a:solidFill>
                <a:latin typeface="Arial" panose="020B0604020202020204" pitchFamily="34" charset="0"/>
                <a:cs typeface="Arial" panose="020B0604020202020204" pitchFamily="34" charset="0"/>
              </a:rPr>
              <a:t>4. Αναρτήσεις στα Μέσα Κοινωνικής Δικτύωσης</a:t>
            </a:r>
            <a:endParaRPr lang="en-US" sz="2800" b="1" dirty="0">
              <a:solidFill>
                <a:srgbClr val="0099C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749C29F-8F11-76D5-6506-F4BF0D0B328B}"/>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pic>
        <p:nvPicPr>
          <p:cNvPr id="7" name="Picture 6" descr="A cellphone with different colored icons&#10;&#10;AI-generated content may be incorrect.">
            <a:extLst>
              <a:ext uri="{FF2B5EF4-FFF2-40B4-BE49-F238E27FC236}">
                <a16:creationId xmlns:a16="http://schemas.microsoft.com/office/drawing/2014/main" id="{BBD5039C-E80E-A989-AA9C-C769A9714255}"/>
              </a:ext>
            </a:extLst>
          </p:cNvPr>
          <p:cNvPicPr>
            <a:picLocks noChangeAspect="1"/>
          </p:cNvPicPr>
          <p:nvPr/>
        </p:nvPicPr>
        <p:blipFill>
          <a:blip r:embed="rId3"/>
          <a:stretch>
            <a:fillRect/>
          </a:stretch>
        </p:blipFill>
        <p:spPr>
          <a:xfrm>
            <a:off x="9550400" y="999543"/>
            <a:ext cx="2429457" cy="2429457"/>
          </a:xfrm>
          <a:prstGeom prst="rect">
            <a:avLst/>
          </a:prstGeom>
        </p:spPr>
      </p:pic>
      <p:sp>
        <p:nvSpPr>
          <p:cNvPr id="5" name="Rectangle 4">
            <a:extLst>
              <a:ext uri="{FF2B5EF4-FFF2-40B4-BE49-F238E27FC236}">
                <a16:creationId xmlns:a16="http://schemas.microsoft.com/office/drawing/2014/main" id="{EC842644-6B54-1503-CAA1-97EAE25DF1B8}"/>
              </a:ext>
            </a:extLst>
          </p:cNvPr>
          <p:cNvSpPr/>
          <p:nvPr/>
        </p:nvSpPr>
        <p:spPr>
          <a:xfrm>
            <a:off x="6138607" y="4899610"/>
            <a:ext cx="3980608" cy="1340828"/>
          </a:xfrm>
          <a:prstGeom prst="rect">
            <a:avLst/>
          </a:prstGeom>
          <a:noFill/>
          <a:ln w="38100">
            <a:solidFill>
              <a:srgbClr val="00B0F0"/>
            </a:solidFill>
          </a:ln>
          <a:effectLst>
            <a:glow rad="1397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1600" b="1" dirty="0">
                <a:solidFill>
                  <a:srgbClr val="009999"/>
                </a:solidFill>
                <a:latin typeface="Arial" panose="020B0604020202020204" pitchFamily="34" charset="0"/>
                <a:cs typeface="Arial" panose="020B0604020202020204" pitchFamily="34" charset="0"/>
              </a:rPr>
              <a:t>Χρήσιμα ΑΙ </a:t>
            </a:r>
            <a:r>
              <a:rPr lang="en-US" sz="1600" b="1" dirty="0">
                <a:solidFill>
                  <a:srgbClr val="009999"/>
                </a:solidFill>
                <a:latin typeface="Arial" panose="020B0604020202020204" pitchFamily="34" charset="0"/>
                <a:cs typeface="Arial" panose="020B0604020202020204" pitchFamily="34" charset="0"/>
              </a:rPr>
              <a:t>Tools</a:t>
            </a:r>
            <a:r>
              <a:rPr lang="el-GR" sz="1600" b="1" dirty="0">
                <a:solidFill>
                  <a:srgbClr val="009999"/>
                </a:solidFill>
                <a:latin typeface="Arial" panose="020B0604020202020204" pitchFamily="34" charset="0"/>
                <a:cs typeface="Arial" panose="020B0604020202020204" pitchFamily="34" charset="0"/>
              </a:rPr>
              <a:t>:</a:t>
            </a:r>
          </a:p>
          <a:p>
            <a:pPr marL="285750" indent="-285750">
              <a:buFont typeface="Wingdings" panose="05000000000000000000" pitchFamily="2" charset="2"/>
              <a:buChar char="q"/>
            </a:pPr>
            <a:r>
              <a:rPr lang="en-US" sz="1200" b="1" dirty="0">
                <a:solidFill>
                  <a:schemeClr val="tx1"/>
                </a:solidFill>
                <a:latin typeface="Arial" panose="020B0604020202020204" pitchFamily="34" charset="0"/>
                <a:cs typeface="Arial" panose="020B0604020202020204" pitchFamily="34" charset="0"/>
              </a:rPr>
              <a:t>ChatGPT.com</a:t>
            </a:r>
            <a:r>
              <a:rPr lang="en-US" sz="1200" dirty="0">
                <a:solidFill>
                  <a:schemeClr val="tx1"/>
                </a:solidFill>
                <a:latin typeface="Arial" panose="020B0604020202020204" pitchFamily="34" charset="0"/>
                <a:cs typeface="Arial" panose="020B0604020202020204" pitchFamily="34" charset="0"/>
              </a:rPr>
              <a:t>:</a:t>
            </a:r>
            <a:r>
              <a:rPr lang="el-GR" sz="1200" dirty="0">
                <a:solidFill>
                  <a:schemeClr val="tx1"/>
                </a:solidFill>
                <a:latin typeface="Arial" panose="020B0604020202020204" pitchFamily="34" charset="0"/>
                <a:cs typeface="Arial" panose="020B0604020202020204" pitchFamily="34" charset="0"/>
              </a:rPr>
              <a:t> Γενική υποστήριξη</a:t>
            </a:r>
            <a:r>
              <a:rPr lang="en-US" sz="1200" dirty="0">
                <a:solidFill>
                  <a:schemeClr val="tx1"/>
                </a:solidFill>
                <a:latin typeface="Arial" panose="020B0604020202020204" pitchFamily="34" charset="0"/>
                <a:cs typeface="Arial" panose="020B0604020202020204" pitchFamily="34" charset="0"/>
              </a:rPr>
              <a:t> </a:t>
            </a:r>
            <a:endParaRPr lang="el-GR" sz="12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200" b="1" dirty="0">
                <a:solidFill>
                  <a:schemeClr val="tx1"/>
                </a:solidFill>
                <a:latin typeface="Arial" panose="020B0604020202020204" pitchFamily="34" charset="0"/>
                <a:cs typeface="Arial" panose="020B0604020202020204" pitchFamily="34" charset="0"/>
              </a:rPr>
              <a:t>Leonardo.ai:</a:t>
            </a:r>
            <a:r>
              <a:rPr lang="el-GR" sz="1200" b="1" dirty="0">
                <a:solidFill>
                  <a:schemeClr val="tx1"/>
                </a:solidFill>
                <a:latin typeface="Arial" panose="020B0604020202020204" pitchFamily="34" charset="0"/>
                <a:cs typeface="Arial" panose="020B0604020202020204" pitchFamily="34" charset="0"/>
              </a:rPr>
              <a:t> </a:t>
            </a:r>
            <a:r>
              <a:rPr lang="el-GR" sz="1200" dirty="0">
                <a:solidFill>
                  <a:schemeClr val="tx1"/>
                </a:solidFill>
                <a:latin typeface="Arial" panose="020B0604020202020204" pitchFamily="34" charset="0"/>
                <a:cs typeface="Arial" panose="020B0604020202020204" pitchFamily="34" charset="0"/>
              </a:rPr>
              <a:t>Δημιουργία εικόνων	   </a:t>
            </a:r>
          </a:p>
          <a:p>
            <a:pPr marL="285750" indent="-285750">
              <a:buFont typeface="Wingdings" panose="05000000000000000000" pitchFamily="2" charset="2"/>
              <a:buChar char="q"/>
            </a:pPr>
            <a:r>
              <a:rPr lang="en-US" sz="1200" b="1" dirty="0">
                <a:solidFill>
                  <a:schemeClr val="tx1"/>
                </a:solidFill>
                <a:latin typeface="Arial" panose="020B0604020202020204" pitchFamily="34" charset="0"/>
                <a:cs typeface="Arial" panose="020B0604020202020204" pitchFamily="34" charset="0"/>
              </a:rPr>
              <a:t>Gamma App</a:t>
            </a:r>
            <a:r>
              <a:rPr lang="el-GR" sz="1200" b="1" dirty="0">
                <a:solidFill>
                  <a:schemeClr val="tx1"/>
                </a:solidFill>
                <a:latin typeface="Arial" panose="020B0604020202020204" pitchFamily="34" charset="0"/>
                <a:cs typeface="Arial" panose="020B0604020202020204" pitchFamily="34" charset="0"/>
              </a:rPr>
              <a:t>: </a:t>
            </a:r>
            <a:r>
              <a:rPr lang="el-GR" sz="1200" dirty="0">
                <a:solidFill>
                  <a:schemeClr val="tx1"/>
                </a:solidFill>
                <a:latin typeface="Arial" panose="020B0604020202020204" pitchFamily="34" charset="0"/>
                <a:cs typeface="Arial" panose="020B0604020202020204" pitchFamily="34" charset="0"/>
              </a:rPr>
              <a:t>Παρουσιάσεις και ιστοσελίδες</a:t>
            </a:r>
          </a:p>
          <a:p>
            <a:pPr marL="285750" indent="-285750">
              <a:buFont typeface="Wingdings" panose="05000000000000000000" pitchFamily="2" charset="2"/>
              <a:buChar char="q"/>
            </a:pPr>
            <a:r>
              <a:rPr lang="en-US" sz="1200" b="1" dirty="0">
                <a:solidFill>
                  <a:schemeClr val="tx1"/>
                </a:solidFill>
                <a:latin typeface="Arial" panose="020B0604020202020204" pitchFamily="34" charset="0"/>
                <a:cs typeface="Arial" panose="020B0604020202020204" pitchFamily="34" charset="0"/>
              </a:rPr>
              <a:t>SlidesAI.io</a:t>
            </a:r>
            <a:r>
              <a:rPr lang="el-GR" sz="1200" b="1" dirty="0">
                <a:solidFill>
                  <a:schemeClr val="tx1"/>
                </a:solidFill>
                <a:latin typeface="Arial" panose="020B0604020202020204" pitchFamily="34" charset="0"/>
                <a:cs typeface="Arial" panose="020B0604020202020204" pitchFamily="34" charset="0"/>
              </a:rPr>
              <a:t>: </a:t>
            </a:r>
            <a:r>
              <a:rPr lang="el-GR" sz="1200" dirty="0">
                <a:solidFill>
                  <a:schemeClr val="tx1"/>
                </a:solidFill>
                <a:latin typeface="Arial" panose="020B0604020202020204" pitchFamily="34" charset="0"/>
                <a:cs typeface="Arial" panose="020B0604020202020204" pitchFamily="34" charset="0"/>
              </a:rPr>
              <a:t>Παρουσιάσεις</a:t>
            </a:r>
            <a:endParaRPr lang="en-US" sz="12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70FEDB8-E4C8-783F-13DF-97389E4BFD7C}"/>
              </a:ext>
            </a:extLst>
          </p:cNvPr>
          <p:cNvSpPr/>
          <p:nvPr/>
        </p:nvSpPr>
        <p:spPr>
          <a:xfrm>
            <a:off x="527734" y="4922072"/>
            <a:ext cx="3980609" cy="1340828"/>
          </a:xfrm>
          <a:prstGeom prst="rect">
            <a:avLst/>
          </a:prstGeom>
          <a:noFill/>
          <a:ln w="38100">
            <a:solidFill>
              <a:srgbClr val="33CCFF"/>
            </a:solidFill>
          </a:ln>
          <a:effectLst>
            <a:glow rad="1397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l-GR" sz="1600" b="1" dirty="0">
              <a:solidFill>
                <a:schemeClr val="tx1"/>
              </a:solidFill>
              <a:latin typeface="Arial" panose="020B0604020202020204" pitchFamily="34" charset="0"/>
              <a:cs typeface="Arial" panose="020B0604020202020204" pitchFamily="34" charset="0"/>
            </a:endParaRPr>
          </a:p>
          <a:p>
            <a:r>
              <a:rPr lang="el-GR" sz="1600" b="1" dirty="0">
                <a:solidFill>
                  <a:srgbClr val="009999"/>
                </a:solidFill>
                <a:latin typeface="Arial" panose="020B0604020202020204" pitchFamily="34" charset="0"/>
                <a:cs typeface="Arial" panose="020B0604020202020204" pitchFamily="34" charset="0"/>
              </a:rPr>
              <a:t>Χρήσιμα Εργαλεία:</a:t>
            </a:r>
          </a:p>
          <a:p>
            <a:pPr marL="285750" indent="-285750">
              <a:buFont typeface="Wingdings" panose="05000000000000000000" pitchFamily="2" charset="2"/>
              <a:buChar char="q"/>
            </a:pPr>
            <a:r>
              <a:rPr lang="en-US" sz="1200" b="1" dirty="0">
                <a:solidFill>
                  <a:schemeClr val="tx1"/>
                </a:solidFill>
                <a:latin typeface="Arial" panose="020B0604020202020204" pitchFamily="34" charset="0"/>
                <a:cs typeface="Arial" panose="020B0604020202020204" pitchFamily="34" charset="0"/>
              </a:rPr>
              <a:t>Canva:</a:t>
            </a:r>
            <a:r>
              <a:rPr lang="el-GR" sz="1200" b="1" dirty="0">
                <a:solidFill>
                  <a:schemeClr val="tx1"/>
                </a:solidFill>
                <a:latin typeface="Arial" panose="020B0604020202020204" pitchFamily="34" charset="0"/>
                <a:cs typeface="Arial" panose="020B0604020202020204" pitchFamily="34" charset="0"/>
              </a:rPr>
              <a:t> </a:t>
            </a:r>
            <a:r>
              <a:rPr lang="el-GR" sz="1200" dirty="0">
                <a:solidFill>
                  <a:schemeClr val="tx1"/>
                </a:solidFill>
                <a:latin typeface="Arial" panose="020B0604020202020204" pitchFamily="34" charset="0"/>
                <a:cs typeface="Arial" panose="020B0604020202020204" pitchFamily="34" charset="0"/>
              </a:rPr>
              <a:t>Δημιουργία γραφικών	</a:t>
            </a:r>
            <a:r>
              <a:rPr lang="el-GR" sz="1200" b="1" dirty="0">
                <a:solidFill>
                  <a:schemeClr val="tx1"/>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q"/>
            </a:pPr>
            <a:r>
              <a:rPr lang="en-US" sz="1200" b="1" dirty="0" err="1">
                <a:solidFill>
                  <a:schemeClr val="tx1"/>
                </a:solidFill>
                <a:latin typeface="Arial" panose="020B0604020202020204" pitchFamily="34" charset="0"/>
                <a:cs typeface="Arial" panose="020B0604020202020204" pitchFamily="34" charset="0"/>
              </a:rPr>
              <a:t>CapCut</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InShot</a:t>
            </a:r>
            <a:r>
              <a:rPr lang="el-GR" sz="1200" b="1" dirty="0">
                <a:solidFill>
                  <a:schemeClr val="tx1"/>
                </a:solidFill>
                <a:latin typeface="Arial" panose="020B0604020202020204" pitchFamily="34" charset="0"/>
                <a:cs typeface="Arial" panose="020B0604020202020204" pitchFamily="34" charset="0"/>
              </a:rPr>
              <a:t>: </a:t>
            </a:r>
            <a:r>
              <a:rPr lang="el-GR" sz="1200" dirty="0">
                <a:solidFill>
                  <a:schemeClr val="tx1"/>
                </a:solidFill>
                <a:latin typeface="Arial" panose="020B0604020202020204" pitchFamily="34" charset="0"/>
                <a:cs typeface="Arial" panose="020B0604020202020204" pitchFamily="34" charset="0"/>
              </a:rPr>
              <a:t>Επεξεργασία </a:t>
            </a:r>
            <a:r>
              <a:rPr lang="en-US" sz="1200" dirty="0">
                <a:solidFill>
                  <a:schemeClr val="tx1"/>
                </a:solidFill>
                <a:latin typeface="Arial" panose="020B0604020202020204" pitchFamily="34" charset="0"/>
                <a:cs typeface="Arial" panose="020B0604020202020204" pitchFamily="34" charset="0"/>
              </a:rPr>
              <a:t>video</a:t>
            </a:r>
            <a:r>
              <a:rPr lang="el-GR" sz="1200" b="1" dirty="0">
                <a:solidFill>
                  <a:schemeClr val="tx1"/>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q"/>
            </a:pPr>
            <a:r>
              <a:rPr lang="en-US" sz="1200" b="1" dirty="0" err="1">
                <a:solidFill>
                  <a:schemeClr val="tx1"/>
                </a:solidFill>
                <a:latin typeface="Arial" panose="020B0604020202020204" pitchFamily="34" charset="0"/>
                <a:cs typeface="Arial" panose="020B0604020202020204" pitchFamily="34" charset="0"/>
              </a:rPr>
              <a:t>Inshot</a:t>
            </a:r>
            <a:r>
              <a:rPr lang="el-GR" sz="1200" b="1"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E</a:t>
            </a:r>
            <a:r>
              <a:rPr lang="el-GR" sz="1200" dirty="0" err="1">
                <a:solidFill>
                  <a:schemeClr val="tx1"/>
                </a:solidFill>
                <a:latin typeface="Arial" panose="020B0604020202020204" pitchFamily="34" charset="0"/>
                <a:cs typeface="Arial" panose="020B0604020202020204" pitchFamily="34" charset="0"/>
              </a:rPr>
              <a:t>πεξεργασία</a:t>
            </a:r>
            <a:r>
              <a:rPr lang="el-GR"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video </a:t>
            </a:r>
            <a:r>
              <a:rPr lang="el-GR" sz="1200" dirty="0">
                <a:solidFill>
                  <a:schemeClr val="tx1"/>
                </a:solidFill>
                <a:latin typeface="Arial" panose="020B0604020202020204" pitchFamily="34" charset="0"/>
                <a:cs typeface="Arial" panose="020B0604020202020204" pitchFamily="34" charset="0"/>
              </a:rPr>
              <a:t>και φωτογραφίες</a:t>
            </a:r>
          </a:p>
          <a:p>
            <a:pPr marL="285750" indent="-285750">
              <a:buFont typeface="Wingdings" panose="05000000000000000000" pitchFamily="2" charset="2"/>
              <a:buChar char="q"/>
            </a:pPr>
            <a:r>
              <a:rPr lang="en-US" sz="1200" b="1" dirty="0">
                <a:solidFill>
                  <a:schemeClr val="tx1"/>
                </a:solidFill>
                <a:latin typeface="Arial" panose="020B0604020202020204" pitchFamily="34" charset="0"/>
                <a:cs typeface="Arial" panose="020B0604020202020204" pitchFamily="34" charset="0"/>
              </a:rPr>
              <a:t>Padlet</a:t>
            </a:r>
            <a:r>
              <a:rPr lang="el-GR" sz="1200" b="1" dirty="0">
                <a:solidFill>
                  <a:schemeClr val="tx1"/>
                </a:solidFill>
                <a:latin typeface="Arial" panose="020B0604020202020204" pitchFamily="34" charset="0"/>
                <a:cs typeface="Arial" panose="020B0604020202020204" pitchFamily="34" charset="0"/>
              </a:rPr>
              <a:t>: </a:t>
            </a:r>
            <a:r>
              <a:rPr lang="el-GR" sz="1200" dirty="0">
                <a:solidFill>
                  <a:schemeClr val="tx1"/>
                </a:solidFill>
                <a:latin typeface="Arial" panose="020B0604020202020204" pitchFamily="34" charset="0"/>
                <a:cs typeface="Arial" panose="020B0604020202020204" pitchFamily="34" charset="0"/>
              </a:rPr>
              <a:t>Ψηφιακός πίνακας συνεργασίας</a:t>
            </a:r>
            <a:endParaRPr lang="en-US" sz="1200" dirty="0">
              <a:solidFill>
                <a:schemeClr val="tx1"/>
              </a:solidFill>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742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B8C5CD-0B31-0303-2F19-173B6D06B94E}"/>
              </a:ext>
            </a:extLst>
          </p:cNvPr>
          <p:cNvSpPr txBox="1"/>
          <p:nvPr/>
        </p:nvSpPr>
        <p:spPr>
          <a:xfrm>
            <a:off x="558092" y="1657965"/>
            <a:ext cx="9772681" cy="4524315"/>
          </a:xfrm>
          <a:prstGeom prst="rect">
            <a:avLst/>
          </a:prstGeom>
          <a:noFill/>
        </p:spPr>
        <p:txBody>
          <a:bodyPr wrap="square" rtlCol="0">
            <a:spAutoFit/>
          </a:bodyPr>
          <a:lstStyle/>
          <a:p>
            <a:r>
              <a:rPr lang="el-GR" b="1" dirty="0">
                <a:solidFill>
                  <a:srgbClr val="002060"/>
                </a:solidFill>
                <a:latin typeface="Arial" panose="020B0604020202020204" pitchFamily="34" charset="0"/>
                <a:cs typeface="Arial" panose="020B0604020202020204" pitchFamily="34" charset="0"/>
              </a:rPr>
              <a:t>Η επικοινωνία των αποτελεσμάτων σας είναι σημαντική:</a:t>
            </a:r>
          </a:p>
          <a:p>
            <a:pPr marL="742950" lvl="1" indent="-285750">
              <a:buFont typeface="Wingdings" panose="05000000000000000000" pitchFamily="2" charset="2"/>
              <a:buChar char="Ø"/>
            </a:pPr>
            <a:r>
              <a:rPr lang="el-GR" dirty="0">
                <a:latin typeface="Arial" panose="020B0604020202020204" pitchFamily="34" charset="0"/>
                <a:cs typeface="Arial" panose="020B0604020202020204" pitchFamily="34" charset="0"/>
              </a:rPr>
              <a:t>αναγνώριση των επιτευγμάτων σας</a:t>
            </a:r>
          </a:p>
          <a:p>
            <a:pPr marL="742950" lvl="1" indent="-285750">
              <a:buFont typeface="Wingdings" panose="05000000000000000000" pitchFamily="2" charset="2"/>
              <a:buChar char="Ø"/>
            </a:pPr>
            <a:r>
              <a:rPr lang="el-GR" dirty="0">
                <a:latin typeface="Arial" panose="020B0604020202020204" pitchFamily="34" charset="0"/>
                <a:cs typeface="Arial" panose="020B0604020202020204" pitchFamily="34" charset="0"/>
              </a:rPr>
              <a:t>μετάδοση συλλογικής γνώσης</a:t>
            </a:r>
          </a:p>
          <a:p>
            <a:pPr marL="742950" lvl="1" indent="-285750">
              <a:buFont typeface="Wingdings" panose="05000000000000000000" pitchFamily="2" charset="2"/>
              <a:buChar char="Ø"/>
            </a:pPr>
            <a:r>
              <a:rPr lang="el-GR" dirty="0">
                <a:latin typeface="Arial" panose="020B0604020202020204" pitchFamily="34" charset="0"/>
                <a:cs typeface="Arial" panose="020B0604020202020204" pitchFamily="34" charset="0"/>
              </a:rPr>
              <a:t>καλλιέργεια συλλογικής και μαθησιακής νοοτροπίας</a:t>
            </a:r>
          </a:p>
          <a:p>
            <a:endParaRPr lang="el-G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l-GR" dirty="0">
                <a:latin typeface="Arial" panose="020B0604020202020204" pitchFamily="34" charset="0"/>
                <a:cs typeface="Arial" panose="020B0604020202020204" pitchFamily="34" charset="0"/>
              </a:rPr>
              <a:t>Δημοσιεύστε τα αποτελέσματα του Σχεδίου σας σε πλατφόρμες της Ε.Ε. (π.χ. </a:t>
            </a:r>
            <a:r>
              <a:rPr lang="en-US" b="1" i="1" dirty="0">
                <a:solidFill>
                  <a:srgbClr val="002060"/>
                </a:solidFill>
                <a:latin typeface="Arial" panose="020B0604020202020204" pitchFamily="34" charset="0"/>
                <a:cs typeface="Arial" panose="020B0604020202020204" pitchFamily="34" charset="0"/>
              </a:rPr>
              <a:t>Erasmus+ Project Results Platform</a:t>
            </a:r>
            <a:r>
              <a:rPr lang="el-GR" b="1" i="1" dirty="0">
                <a:solidFill>
                  <a:srgbClr val="002060"/>
                </a:solidFill>
                <a:latin typeface="Arial" panose="020B0604020202020204" pitchFamily="34" charset="0"/>
                <a:cs typeface="Arial" panose="020B0604020202020204" pitchFamily="34" charset="0"/>
              </a:rPr>
              <a:t>, </a:t>
            </a:r>
            <a:r>
              <a:rPr lang="en-US" b="1" i="1" dirty="0">
                <a:solidFill>
                  <a:srgbClr val="002060"/>
                </a:solidFill>
                <a:latin typeface="Arial" panose="020B0604020202020204" pitchFamily="34" charset="0"/>
                <a:cs typeface="Arial" panose="020B0604020202020204" pitchFamily="34" charset="0"/>
              </a:rPr>
              <a:t>EPALE, European School Education Platform</a:t>
            </a:r>
            <a:r>
              <a:rPr lang="en-US" dirty="0">
                <a:solidFill>
                  <a:srgbClr val="002060"/>
                </a:solidFill>
                <a:latin typeface="Arial" panose="020B0604020202020204" pitchFamily="34" charset="0"/>
                <a:cs typeface="Arial" panose="020B0604020202020204" pitchFamily="34" charset="0"/>
              </a:rPr>
              <a:t>)</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l-GR" dirty="0">
                <a:latin typeface="Arial" panose="020B0604020202020204" pitchFamily="34" charset="0"/>
                <a:cs typeface="Arial" panose="020B0604020202020204" pitchFamily="34" charset="0"/>
              </a:rPr>
              <a:t>Τα Σχέδια που χρηματοδοτεί η Ε.Ε. αποτελούν «θησαυρό» εργαλείων, πόρων και ορθών πρακτικών και τίθενται στη διάθεση όλων των Ευρωπαίων πολιτών</a:t>
            </a:r>
          </a:p>
          <a:p>
            <a:endParaRPr lang="en-US"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pPr algn="ctr"/>
            <a:r>
              <a:rPr lang="el-GR" b="1" dirty="0">
                <a:solidFill>
                  <a:srgbClr val="0070C0"/>
                </a:solidFill>
                <a:latin typeface="Arial" panose="020B0604020202020204" pitchFamily="34" charset="0"/>
                <a:cs typeface="Arial" panose="020B0604020202020204" pitchFamily="34" charset="0"/>
              </a:rPr>
              <a:t>Εστιάστε στο θετικό αντίκτυπο και </a:t>
            </a:r>
          </a:p>
          <a:p>
            <a:pPr algn="ctr"/>
            <a:r>
              <a:rPr lang="el-GR" b="1" dirty="0">
                <a:solidFill>
                  <a:srgbClr val="0070C0"/>
                </a:solidFill>
                <a:latin typeface="Arial" panose="020B0604020202020204" pitchFamily="34" charset="0"/>
                <a:cs typeface="Arial" panose="020B0604020202020204" pitchFamily="34" charset="0"/>
              </a:rPr>
              <a:t>επιδιώξτε τη βιωσιμότητα των αποτελεσμάτων του Σχεδίου σας!</a:t>
            </a:r>
          </a:p>
          <a:p>
            <a:endParaRPr lang="en-US" b="1" dirty="0">
              <a:solidFill>
                <a:srgbClr val="009999"/>
              </a:solidFill>
              <a:latin typeface="Arial" panose="020B0604020202020204" pitchFamily="34" charset="0"/>
              <a:cs typeface="Arial" panose="020B0604020202020204" pitchFamily="34" charset="0"/>
            </a:endParaRPr>
          </a:p>
          <a:p>
            <a:endParaRPr lang="en-US" b="1" dirty="0">
              <a:solidFill>
                <a:srgbClr val="009999"/>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4B97BA0-926C-0A84-C8C3-0A879B15C108}"/>
              </a:ext>
            </a:extLst>
          </p:cNvPr>
          <p:cNvSpPr txBox="1"/>
          <p:nvPr/>
        </p:nvSpPr>
        <p:spPr>
          <a:xfrm>
            <a:off x="201869" y="909222"/>
            <a:ext cx="9416263" cy="523220"/>
          </a:xfrm>
          <a:prstGeom prst="rect">
            <a:avLst/>
          </a:prstGeom>
          <a:noFill/>
        </p:spPr>
        <p:txBody>
          <a:bodyPr wrap="square" rtlCol="0">
            <a:spAutoFit/>
          </a:bodyPr>
          <a:lstStyle/>
          <a:p>
            <a:r>
              <a:rPr lang="el-GR" sz="2800" b="1" dirty="0">
                <a:solidFill>
                  <a:srgbClr val="0099CC"/>
                </a:solidFill>
                <a:latin typeface="Arial" panose="020B0604020202020204" pitchFamily="34" charset="0"/>
                <a:cs typeface="Arial" panose="020B0604020202020204" pitchFamily="34" charset="0"/>
              </a:rPr>
              <a:t>5. Επικοινωνήστε τα αποτελέσματα του Σχεδίου σας</a:t>
            </a:r>
            <a:endParaRPr lang="en-US" sz="2800" b="1" dirty="0">
              <a:solidFill>
                <a:srgbClr val="0099C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9DCDACF-BC21-CADD-90C6-FD962BCF1C84}"/>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pic>
        <p:nvPicPr>
          <p:cNvPr id="6" name="Picture 5" descr="A person with headset and microphone&#10;&#10;Description automatically generated">
            <a:extLst>
              <a:ext uri="{FF2B5EF4-FFF2-40B4-BE49-F238E27FC236}">
                <a16:creationId xmlns:a16="http://schemas.microsoft.com/office/drawing/2014/main" id="{D58AB06D-75F2-5C87-4A37-AE1D32694989}"/>
              </a:ext>
            </a:extLst>
          </p:cNvPr>
          <p:cNvPicPr>
            <a:picLocks noChangeAspect="1"/>
          </p:cNvPicPr>
          <p:nvPr/>
        </p:nvPicPr>
        <p:blipFill>
          <a:blip r:embed="rId3"/>
          <a:stretch>
            <a:fillRect/>
          </a:stretch>
        </p:blipFill>
        <p:spPr>
          <a:xfrm>
            <a:off x="10114229" y="1432442"/>
            <a:ext cx="1875901" cy="1875901"/>
          </a:xfrm>
          <a:prstGeom prst="rect">
            <a:avLst/>
          </a:prstGeom>
        </p:spPr>
      </p:pic>
    </p:spTree>
    <p:extLst>
      <p:ext uri="{BB962C8B-B14F-4D97-AF65-F5344CB8AC3E}">
        <p14:creationId xmlns:p14="http://schemas.microsoft.com/office/powerpoint/2010/main" val="300585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C6B2F-5D35-16DB-A554-4D0A94D31A13}"/>
              </a:ext>
            </a:extLst>
          </p:cNvPr>
          <p:cNvSpPr txBox="1"/>
          <p:nvPr/>
        </p:nvSpPr>
        <p:spPr>
          <a:xfrm>
            <a:off x="857618" y="1955716"/>
            <a:ext cx="4663440" cy="2585323"/>
          </a:xfrm>
          <a:prstGeom prst="rect">
            <a:avLst/>
          </a:prstGeom>
          <a:noFill/>
        </p:spPr>
        <p:txBody>
          <a:bodyPr wrap="square" rtlCol="0">
            <a:spAutoFit/>
          </a:bodyPr>
          <a:lstStyle/>
          <a:p>
            <a:r>
              <a:rPr lang="el-GR" sz="5400" b="1" dirty="0">
                <a:solidFill>
                  <a:srgbClr val="00B0F0"/>
                </a:solidFill>
                <a:latin typeface="Arial" panose="020B0604020202020204" pitchFamily="34" charset="0"/>
                <a:cs typeface="Arial" panose="020B0604020202020204" pitchFamily="34" charset="0"/>
              </a:rPr>
              <a:t>Πώς να προβάλλετε </a:t>
            </a:r>
          </a:p>
          <a:p>
            <a:r>
              <a:rPr lang="el-GR" sz="5400" b="1" dirty="0">
                <a:solidFill>
                  <a:srgbClr val="00B0F0"/>
                </a:solidFill>
                <a:latin typeface="Arial" panose="020B0604020202020204" pitchFamily="34" charset="0"/>
                <a:cs typeface="Arial" panose="020B0604020202020204" pitchFamily="34" charset="0"/>
              </a:rPr>
              <a:t>το Σχέδιό σας</a:t>
            </a:r>
            <a:endParaRPr lang="en-US" sz="5400" b="1" dirty="0">
              <a:solidFill>
                <a:srgbClr val="00B0F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3AC60E6-F22C-86BC-A758-D611BFCA438A}"/>
              </a:ext>
            </a:extLst>
          </p:cNvPr>
          <p:cNvPicPr>
            <a:picLocks noChangeAspect="1"/>
          </p:cNvPicPr>
          <p:nvPr/>
        </p:nvPicPr>
        <p:blipFill>
          <a:blip r:embed="rId3"/>
          <a:stretch>
            <a:fillRect/>
          </a:stretch>
        </p:blipFill>
        <p:spPr>
          <a:xfrm>
            <a:off x="7261237" y="1247552"/>
            <a:ext cx="4825800" cy="3595381"/>
          </a:xfrm>
          <a:prstGeom prst="rect">
            <a:avLst/>
          </a:prstGeom>
        </p:spPr>
      </p:pic>
      <p:sp>
        <p:nvSpPr>
          <p:cNvPr id="3" name="TextBox 2">
            <a:extLst>
              <a:ext uri="{FF2B5EF4-FFF2-40B4-BE49-F238E27FC236}">
                <a16:creationId xmlns:a16="http://schemas.microsoft.com/office/drawing/2014/main" id="{20673427-3537-103D-3988-B7B1AAB2B73F}"/>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2221479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06A8B-50D9-C492-4170-68B819555FD8}"/>
              </a:ext>
            </a:extLst>
          </p:cNvPr>
          <p:cNvSpPr txBox="1"/>
          <p:nvPr/>
        </p:nvSpPr>
        <p:spPr>
          <a:xfrm>
            <a:off x="2173111" y="1850648"/>
            <a:ext cx="7315199" cy="1785104"/>
          </a:xfrm>
          <a:prstGeom prst="rect">
            <a:avLst/>
          </a:prstGeom>
          <a:noFill/>
        </p:spPr>
        <p:txBody>
          <a:bodyPr wrap="square">
            <a:spAutoFit/>
          </a:bodyPr>
          <a:lstStyle/>
          <a:p>
            <a:pPr algn="ctr"/>
            <a:r>
              <a:rPr lang="el-GR" sz="2400" b="1" dirty="0">
                <a:solidFill>
                  <a:srgbClr val="002060"/>
                </a:solidFill>
                <a:latin typeface="Arial" panose="020B0604020202020204" pitchFamily="34" charset="0"/>
                <a:cs typeface="Arial" panose="020B0604020202020204" pitchFamily="34" charset="0"/>
              </a:rPr>
              <a:t>Η σημασία της επικοινωνίας του Σχεδίου σας</a:t>
            </a:r>
          </a:p>
          <a:p>
            <a:pPr algn="ctr"/>
            <a:endParaRPr lang="el-GR" sz="2400" b="1" dirty="0">
              <a:solidFill>
                <a:srgbClr val="002060"/>
              </a:solidFill>
              <a:latin typeface="Arial" panose="020B0604020202020204" pitchFamily="34" charset="0"/>
              <a:cs typeface="Arial" panose="020B0604020202020204" pitchFamily="34" charset="0"/>
            </a:endParaRPr>
          </a:p>
          <a:p>
            <a:pPr algn="ctr"/>
            <a:endParaRPr lang="el-GR" sz="2400" b="1" dirty="0">
              <a:solidFill>
                <a:srgbClr val="002060"/>
              </a:solidFill>
              <a:latin typeface="Arial" panose="020B0604020202020204" pitchFamily="34" charset="0"/>
              <a:cs typeface="Arial" panose="020B0604020202020204" pitchFamily="34" charset="0"/>
            </a:endParaRPr>
          </a:p>
          <a:p>
            <a:pPr algn="ctr"/>
            <a:r>
              <a:rPr lang="en-US" sz="2000" b="1" dirty="0">
                <a:solidFill>
                  <a:srgbClr val="002060"/>
                </a:solidFill>
                <a:latin typeface="Arial" panose="020B0604020202020204" pitchFamily="34" charset="0"/>
                <a:cs typeface="Arial" panose="020B0604020202020204" pitchFamily="34" charset="0"/>
              </a:rPr>
              <a:t>Why shared your EU funded project with the world</a:t>
            </a:r>
          </a:p>
          <a:p>
            <a:endParaRPr lang="en-US" dirty="0"/>
          </a:p>
        </p:txBody>
      </p:sp>
      <p:sp>
        <p:nvSpPr>
          <p:cNvPr id="8" name="TextBox 7">
            <a:extLst>
              <a:ext uri="{FF2B5EF4-FFF2-40B4-BE49-F238E27FC236}">
                <a16:creationId xmlns:a16="http://schemas.microsoft.com/office/drawing/2014/main" id="{FF831802-A757-13FA-5121-871DAA12C884}"/>
              </a:ext>
            </a:extLst>
          </p:cNvPr>
          <p:cNvSpPr txBox="1"/>
          <p:nvPr/>
        </p:nvSpPr>
        <p:spPr>
          <a:xfrm>
            <a:off x="2462904" y="3635752"/>
            <a:ext cx="6096000" cy="1200329"/>
          </a:xfrm>
          <a:prstGeom prst="rect">
            <a:avLst/>
          </a:prstGeom>
          <a:noFill/>
        </p:spPr>
        <p:txBody>
          <a:bodyPr wrap="square">
            <a:spAutoFit/>
          </a:bodyPr>
          <a:lstStyle/>
          <a:p>
            <a:pPr algn="ctr"/>
            <a:endParaRPr lang="el-GR" dirty="0">
              <a:solidFill>
                <a:srgbClr val="002060"/>
              </a:solidFill>
              <a:latin typeface="Arial" panose="020B0604020202020204" pitchFamily="34" charset="0"/>
              <a:cs typeface="Arial" panose="020B0604020202020204" pitchFamily="34" charset="0"/>
            </a:endParaRPr>
          </a:p>
          <a:p>
            <a:pPr algn="ctr"/>
            <a:r>
              <a:rPr lang="el-GR" b="1" u="sng" dirty="0">
                <a:solidFill>
                  <a:srgbClr val="002060"/>
                </a:solidFill>
                <a:latin typeface="Aptos" panose="020B0004020202020204" pitchFamily="34" charset="0"/>
                <a:hlinkClick r:id="rId3">
                  <a:extLst>
                    <a:ext uri="{A12FA001-AC4F-418D-AE19-62706E023703}">
                      <ahyp:hlinkClr xmlns:ahyp="http://schemas.microsoft.com/office/drawing/2018/hyperlinkcolor" val="tx"/>
                    </a:ext>
                  </a:extLst>
                </a:hlinkClick>
              </a:rPr>
              <a:t>https://audiovisual.ec.europa.eu/en/video/I-244039?language=EN</a:t>
            </a:r>
            <a:endParaRPr lang="el-GR" b="1" u="sng" dirty="0">
              <a:solidFill>
                <a:srgbClr val="002060"/>
              </a:solidFill>
              <a:latin typeface="Aptos" panose="020B0004020202020204" pitchFamily="34" charset="0"/>
              <a:cs typeface="Arial" panose="020B0604020202020204" pitchFamily="34" charset="0"/>
            </a:endParaRPr>
          </a:p>
          <a:p>
            <a:pPr algn="ctr"/>
            <a:endParaRPr lang="en-US" dirty="0">
              <a:solidFill>
                <a:srgbClr val="002060"/>
              </a:solidFill>
              <a:latin typeface="Arial" panose="020B0604020202020204" pitchFamily="34" charset="0"/>
              <a:cs typeface="Arial" panose="020B0604020202020204" pitchFamily="34" charset="0"/>
            </a:endParaRPr>
          </a:p>
        </p:txBody>
      </p:sp>
      <p:sp>
        <p:nvSpPr>
          <p:cNvPr id="2" name="Star: 5 Points 1">
            <a:extLst>
              <a:ext uri="{FF2B5EF4-FFF2-40B4-BE49-F238E27FC236}">
                <a16:creationId xmlns:a16="http://schemas.microsoft.com/office/drawing/2014/main" id="{1B2F7DC4-948D-0D43-CCB8-0B69840D5148}"/>
              </a:ext>
            </a:extLst>
          </p:cNvPr>
          <p:cNvSpPr/>
          <p:nvPr/>
        </p:nvSpPr>
        <p:spPr>
          <a:xfrm>
            <a:off x="10280872" y="2399591"/>
            <a:ext cx="1151467" cy="1097886"/>
          </a:xfrm>
          <a:prstGeom prst="star5">
            <a:avLst/>
          </a:prstGeom>
          <a:solidFill>
            <a:srgbClr val="33CCFF"/>
          </a:solidFill>
          <a:ln>
            <a:solidFill>
              <a:srgbClr val="33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3CCFF"/>
              </a:solidFill>
            </a:endParaRPr>
          </a:p>
        </p:txBody>
      </p:sp>
      <p:sp>
        <p:nvSpPr>
          <p:cNvPr id="6" name="Star: 5 Points 5">
            <a:extLst>
              <a:ext uri="{FF2B5EF4-FFF2-40B4-BE49-F238E27FC236}">
                <a16:creationId xmlns:a16="http://schemas.microsoft.com/office/drawing/2014/main" id="{DDFBE0BC-BF1F-32F4-856C-F8F667D28521}"/>
              </a:ext>
            </a:extLst>
          </p:cNvPr>
          <p:cNvSpPr/>
          <p:nvPr/>
        </p:nvSpPr>
        <p:spPr>
          <a:xfrm>
            <a:off x="573874" y="2537866"/>
            <a:ext cx="1162756" cy="1097886"/>
          </a:xfrm>
          <a:prstGeom prst="star5">
            <a:avLst/>
          </a:prstGeom>
          <a:solidFill>
            <a:srgbClr val="33CCFF"/>
          </a:solidFill>
          <a:ln>
            <a:solidFill>
              <a:srgbClr val="33CC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6467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06BCCF-E2BA-8EE7-6257-4C76219B02C9}"/>
              </a:ext>
            </a:extLst>
          </p:cNvPr>
          <p:cNvSpPr txBox="1"/>
          <p:nvPr/>
        </p:nvSpPr>
        <p:spPr>
          <a:xfrm>
            <a:off x="475095" y="1078814"/>
            <a:ext cx="7754112" cy="523220"/>
          </a:xfrm>
          <a:prstGeom prst="rect">
            <a:avLst/>
          </a:prstGeom>
          <a:noFill/>
        </p:spPr>
        <p:txBody>
          <a:bodyPr wrap="square" rtlCol="0">
            <a:spAutoFit/>
          </a:bodyPr>
          <a:lstStyle/>
          <a:p>
            <a:r>
              <a:rPr lang="el-GR" sz="2800" b="1" dirty="0">
                <a:solidFill>
                  <a:srgbClr val="0099CC"/>
                </a:solidFill>
                <a:latin typeface="Arial" panose="020B0604020202020204" pitchFamily="34" charset="0"/>
                <a:cs typeface="Arial" panose="020B0604020202020204" pitchFamily="34" charset="0"/>
              </a:rPr>
              <a:t>6. Αξιολογήστε το δικό σας #</a:t>
            </a:r>
            <a:r>
              <a:rPr lang="en-US" sz="2800" b="1" dirty="0" err="1">
                <a:solidFill>
                  <a:srgbClr val="0099CC"/>
                </a:solidFill>
                <a:latin typeface="Arial" panose="020B0604020202020204" pitchFamily="34" charset="0"/>
                <a:cs typeface="Arial" panose="020B0604020202020204" pitchFamily="34" charset="0"/>
              </a:rPr>
              <a:t>CommsJourney</a:t>
            </a:r>
            <a:endParaRPr lang="en-US" sz="2800" b="1" dirty="0">
              <a:solidFill>
                <a:srgbClr val="0099C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6170EDB-92AB-82BC-561E-99E6169DE1AD}"/>
              </a:ext>
            </a:extLst>
          </p:cNvPr>
          <p:cNvSpPr txBox="1"/>
          <p:nvPr/>
        </p:nvSpPr>
        <p:spPr>
          <a:xfrm>
            <a:off x="946769" y="1752467"/>
            <a:ext cx="9732520" cy="6678751"/>
          </a:xfrm>
          <a:prstGeom prst="rect">
            <a:avLst/>
          </a:prstGeom>
          <a:noFill/>
        </p:spPr>
        <p:txBody>
          <a:bodyPr wrap="square" rtlCol="0">
            <a:spAutoFit/>
          </a:bodyPr>
          <a:lstStyle/>
          <a:p>
            <a:r>
              <a:rPr lang="el-GR" b="1" dirty="0">
                <a:solidFill>
                  <a:srgbClr val="002060"/>
                </a:solidFill>
                <a:latin typeface="Arial" panose="020B0604020202020204" pitchFamily="34" charset="0"/>
                <a:cs typeface="Arial" panose="020B0604020202020204" pitchFamily="34" charset="0"/>
              </a:rPr>
              <a:t>Αξιολόγηση του Σχεδίου σας σε τρεις βασικές φάσεις:</a:t>
            </a:r>
          </a:p>
          <a:p>
            <a:endParaRPr lang="el-GR" sz="1600" dirty="0">
              <a:latin typeface="Arial" panose="020B0604020202020204" pitchFamily="34" charset="0"/>
              <a:cs typeface="Arial" panose="020B0604020202020204" pitchFamily="34" charset="0"/>
            </a:endParaRPr>
          </a:p>
          <a:p>
            <a:r>
              <a:rPr lang="el-GR" b="1" dirty="0">
                <a:solidFill>
                  <a:srgbClr val="00B0F0"/>
                </a:solidFill>
                <a:latin typeface="Arial" panose="020B0604020202020204" pitchFamily="34" charset="0"/>
                <a:cs typeface="Arial" panose="020B0604020202020204" pitchFamily="34" charset="0"/>
              </a:rPr>
              <a:t>Α. Πριν από την έναρξη της δραστηριότητας: </a:t>
            </a:r>
          </a:p>
          <a:p>
            <a:r>
              <a:rPr lang="el-GR" b="1" dirty="0">
                <a:solidFill>
                  <a:srgbClr val="00B0F0"/>
                </a:solidFill>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Επιλογή των κατάλληλων δεικτών</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απόδοσης</a:t>
            </a:r>
            <a:endParaRPr lang="en-US"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r>
              <a:rPr lang="el-GR" b="1" dirty="0">
                <a:solidFill>
                  <a:srgbClr val="00B0F0"/>
                </a:solidFill>
                <a:latin typeface="Arial" panose="020B0604020202020204" pitchFamily="34" charset="0"/>
                <a:cs typeface="Arial" panose="020B0604020202020204" pitchFamily="34" charset="0"/>
              </a:rPr>
              <a:t>Β. Κατά τη διάρκεια της δραστηριότητας: </a:t>
            </a:r>
          </a:p>
          <a:p>
            <a:r>
              <a:rPr lang="el-GR" b="1" dirty="0">
                <a:solidFill>
                  <a:srgbClr val="00B0F0"/>
                </a:solidFill>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Παρακολούθηση της επίδοσής σας (</a:t>
            </a:r>
            <a:r>
              <a:rPr lang="en-US" dirty="0">
                <a:latin typeface="Arial" panose="020B0604020202020204" pitchFamily="34" charset="0"/>
                <a:cs typeface="Arial" panose="020B0604020202020204" pitchFamily="34" charset="0"/>
              </a:rPr>
              <a:t>dissemination log)</a:t>
            </a:r>
            <a:endParaRPr lang="el-G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dirty="0">
              <a:latin typeface="Arial" panose="020B0604020202020204" pitchFamily="34" charset="0"/>
              <a:cs typeface="Arial" panose="020B0604020202020204" pitchFamily="34" charset="0"/>
            </a:endParaRPr>
          </a:p>
          <a:p>
            <a:r>
              <a:rPr lang="el-GR" b="1" dirty="0">
                <a:solidFill>
                  <a:srgbClr val="00B0F0"/>
                </a:solidFill>
                <a:latin typeface="Arial" panose="020B0604020202020204" pitchFamily="34" charset="0"/>
                <a:cs typeface="Arial" panose="020B0604020202020204" pitchFamily="34" charset="0"/>
              </a:rPr>
              <a:t>Γ. Μετά τη λήξη της δραστηριότητάς σας: </a:t>
            </a:r>
          </a:p>
          <a:p>
            <a:r>
              <a:rPr lang="el-GR" b="1" dirty="0">
                <a:solidFill>
                  <a:srgbClr val="00B0F0"/>
                </a:solidFill>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Συλλογή όλων των στοιχείων και δεδομένων</a:t>
            </a:r>
            <a:r>
              <a:rPr lang="en-US" dirty="0">
                <a:latin typeface="Arial" panose="020B0604020202020204" pitchFamily="34" charset="0"/>
                <a:cs typeface="Arial" panose="020B0604020202020204" pitchFamily="34" charset="0"/>
              </a:rPr>
              <a:t> (dissemination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report)</a:t>
            </a:r>
            <a:endParaRPr lang="el-GR"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r>
              <a:rPr lang="el-GR" sz="1600" b="1" dirty="0">
                <a:latin typeface="Arial" panose="020B0604020202020204" pitchFamily="34" charset="0"/>
                <a:cs typeface="Arial" panose="020B0604020202020204" pitchFamily="34" charset="0"/>
              </a:rPr>
              <a:t>     </a:t>
            </a:r>
            <a:r>
              <a:rPr lang="el-GR" sz="1600" b="1" dirty="0">
                <a:solidFill>
                  <a:srgbClr val="002060"/>
                </a:solidFill>
                <a:latin typeface="Arial" panose="020B0604020202020204" pitchFamily="34" charset="0"/>
                <a:cs typeface="Arial" panose="020B0604020202020204" pitchFamily="34" charset="0"/>
              </a:rPr>
              <a:t>Δείκτες Απόδοσης: </a:t>
            </a:r>
          </a:p>
          <a:p>
            <a:pPr marL="1200150" lvl="2"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Αριθμός επισκέψεων στην ιστοσελίδα (</a:t>
            </a:r>
            <a:r>
              <a:rPr lang="en-US" sz="1600" dirty="0">
                <a:latin typeface="Arial" panose="020B0604020202020204" pitchFamily="34" charset="0"/>
                <a:cs typeface="Arial" panose="020B0604020202020204" pitchFamily="34" charset="0"/>
              </a:rPr>
              <a:t>Google analytics)</a:t>
            </a:r>
            <a:endParaRPr lang="el-GR" sz="16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Αναλυτικά στοιχεία από τα Μ</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Κ</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Δ</a:t>
            </a:r>
            <a:r>
              <a:rPr lang="en-US" sz="1600" dirty="0">
                <a:latin typeface="Arial" panose="020B0604020202020204" pitchFamily="34" charset="0"/>
                <a:cs typeface="Arial" panose="020B0604020202020204" pitchFamily="34" charset="0"/>
              </a:rPr>
              <a:t>. (Insights)</a:t>
            </a:r>
            <a:endParaRPr lang="el-GR" sz="16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Σχόλια</a:t>
            </a:r>
            <a:r>
              <a:rPr lang="en-US" sz="1600" dirty="0">
                <a:latin typeface="Arial" panose="020B0604020202020204" pitchFamily="34" charset="0"/>
                <a:cs typeface="Arial" panose="020B0604020202020204" pitchFamily="34" charset="0"/>
              </a:rPr>
              <a:t>, </a:t>
            </a:r>
            <a:r>
              <a:rPr lang="el-GR" sz="1600" dirty="0" err="1">
                <a:latin typeface="Arial" panose="020B0604020202020204" pitchFamily="34" charset="0"/>
                <a:cs typeface="Arial" panose="020B0604020202020204" pitchFamily="34" charset="0"/>
              </a:rPr>
              <a:t>Αρ</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followers, likes </a:t>
            </a:r>
            <a:r>
              <a:rPr lang="el-GR" sz="1600" dirty="0">
                <a:latin typeface="Arial" panose="020B0604020202020204" pitchFamily="34" charset="0"/>
                <a:cs typeface="Arial" panose="020B0604020202020204" pitchFamily="34" charset="0"/>
              </a:rPr>
              <a:t>στα Μ</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Κ</a:t>
            </a:r>
            <a:r>
              <a:rPr lang="en-US" sz="1600"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Δ</a:t>
            </a:r>
            <a:r>
              <a:rPr lang="en-US" sz="1600" dirty="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Προσέλευση κοινού στις διάφορες εκδηλώσεις</a:t>
            </a:r>
            <a:endParaRPr lang="en-US" sz="16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l-GR" sz="1600" dirty="0">
                <a:latin typeface="Arial" panose="020B0604020202020204" pitchFamily="34" charset="0"/>
                <a:cs typeface="Arial" panose="020B0604020202020204" pitchFamily="34" charset="0"/>
              </a:rPr>
              <a:t>Τηλεφωνήματα, αποστολή </a:t>
            </a:r>
            <a:r>
              <a:rPr lang="en-US" sz="1600" dirty="0">
                <a:latin typeface="Arial" panose="020B0604020202020204" pitchFamily="34" charset="0"/>
                <a:cs typeface="Arial" panose="020B0604020202020204" pitchFamily="34" charset="0"/>
              </a:rPr>
              <a:t>emails, feedback forms</a:t>
            </a:r>
            <a:r>
              <a:rPr lang="el-GR" sz="1600" dirty="0">
                <a:latin typeface="Arial" panose="020B0604020202020204" pitchFamily="34" charset="0"/>
                <a:cs typeface="Arial" panose="020B0604020202020204" pitchFamily="34" charset="0"/>
              </a:rPr>
              <a:t> </a:t>
            </a:r>
          </a:p>
          <a:p>
            <a:endParaRPr lang="el-GR" sz="1600" dirty="0">
              <a:latin typeface="Arial" panose="020B0604020202020204" pitchFamily="34" charset="0"/>
              <a:cs typeface="Arial" panose="020B0604020202020204" pitchFamily="34" charset="0"/>
            </a:endParaRPr>
          </a:p>
          <a:p>
            <a:endParaRPr lang="el-GR"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1600" i="0" u="none" strike="noStrike"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1800" b="1" i="0" u="none" strike="noStrike" baseline="0" dirty="0">
              <a:solidFill>
                <a:srgbClr val="000000"/>
              </a:solidFill>
              <a:latin typeface="Arial" panose="020B0604020202020204" pitchFamily="34" charset="0"/>
              <a:cs typeface="Arial" panose="020B0604020202020204" pitchFamily="34" charset="0"/>
            </a:endParaRPr>
          </a:p>
          <a:p>
            <a:endParaRPr lang="el-GR" dirty="0">
              <a:solidFill>
                <a:srgbClr val="000000"/>
              </a:solidFill>
              <a:latin typeface="EC Square Sans Pro"/>
              <a:cs typeface="Arial" panose="020B0604020202020204" pitchFamily="34" charset="0"/>
            </a:endParaRPr>
          </a:p>
          <a:p>
            <a:endParaRPr lang="en-US" b="1" dirty="0">
              <a:solidFill>
                <a:srgbClr val="009999"/>
              </a:solidFill>
              <a:latin typeface="Arial" panose="020B0604020202020204" pitchFamily="34" charset="0"/>
              <a:cs typeface="Arial" panose="020B0604020202020204" pitchFamily="34" charset="0"/>
            </a:endParaRPr>
          </a:p>
          <a:p>
            <a:endParaRPr lang="en-US" b="1" dirty="0">
              <a:solidFill>
                <a:srgbClr val="009999"/>
              </a:solidFill>
              <a:latin typeface="Arial" panose="020B0604020202020204" pitchFamily="34" charset="0"/>
              <a:cs typeface="Arial" panose="020B0604020202020204" pitchFamily="34" charset="0"/>
            </a:endParaRPr>
          </a:p>
        </p:txBody>
      </p:sp>
      <p:pic>
        <p:nvPicPr>
          <p:cNvPr id="5" name="Picture 4" descr="A colorful graph with a pie chart and a pie chart&#10;&#10;Description automatically generated">
            <a:extLst>
              <a:ext uri="{FF2B5EF4-FFF2-40B4-BE49-F238E27FC236}">
                <a16:creationId xmlns:a16="http://schemas.microsoft.com/office/drawing/2014/main" id="{07E8E27C-7DFD-0977-A5C3-2A4592DB9302}"/>
              </a:ext>
            </a:extLst>
          </p:cNvPr>
          <p:cNvPicPr>
            <a:picLocks noChangeAspect="1"/>
          </p:cNvPicPr>
          <p:nvPr/>
        </p:nvPicPr>
        <p:blipFill>
          <a:blip r:embed="rId3"/>
          <a:stretch>
            <a:fillRect/>
          </a:stretch>
        </p:blipFill>
        <p:spPr>
          <a:xfrm>
            <a:off x="9561689" y="1278829"/>
            <a:ext cx="2075811" cy="2075811"/>
          </a:xfrm>
          <a:prstGeom prst="rect">
            <a:avLst/>
          </a:prstGeom>
        </p:spPr>
      </p:pic>
      <p:sp>
        <p:nvSpPr>
          <p:cNvPr id="3" name="TextBox 2">
            <a:extLst>
              <a:ext uri="{FF2B5EF4-FFF2-40B4-BE49-F238E27FC236}">
                <a16:creationId xmlns:a16="http://schemas.microsoft.com/office/drawing/2014/main" id="{9C9C5CAF-0085-614D-1B1A-1391E7642480}"/>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2344273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pink chat bubbles&#10;&#10;AI-generated content may be incorrect.">
            <a:extLst>
              <a:ext uri="{FF2B5EF4-FFF2-40B4-BE49-F238E27FC236}">
                <a16:creationId xmlns:a16="http://schemas.microsoft.com/office/drawing/2014/main" id="{C5430921-C5D2-EB8F-770A-C538742AF9B2}"/>
              </a:ext>
            </a:extLst>
          </p:cNvPr>
          <p:cNvPicPr>
            <a:picLocks noChangeAspect="1"/>
          </p:cNvPicPr>
          <p:nvPr/>
        </p:nvPicPr>
        <p:blipFill>
          <a:blip r:embed="rId2"/>
          <a:stretch>
            <a:fillRect/>
          </a:stretch>
        </p:blipFill>
        <p:spPr>
          <a:xfrm>
            <a:off x="2101709" y="1396848"/>
            <a:ext cx="3612750" cy="3612750"/>
          </a:xfrm>
          <a:prstGeom prst="rect">
            <a:avLst/>
          </a:prstGeom>
        </p:spPr>
      </p:pic>
    </p:spTree>
    <p:extLst>
      <p:ext uri="{BB962C8B-B14F-4D97-AF65-F5344CB8AC3E}">
        <p14:creationId xmlns:p14="http://schemas.microsoft.com/office/powerpoint/2010/main" val="3397017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06BCCF-E2BA-8EE7-6257-4C76219B02C9}"/>
              </a:ext>
            </a:extLst>
          </p:cNvPr>
          <p:cNvSpPr txBox="1"/>
          <p:nvPr/>
        </p:nvSpPr>
        <p:spPr>
          <a:xfrm>
            <a:off x="392208" y="2907156"/>
            <a:ext cx="8097035" cy="2616101"/>
          </a:xfrm>
          <a:prstGeom prst="rect">
            <a:avLst/>
          </a:prstGeom>
          <a:noFill/>
        </p:spPr>
        <p:txBody>
          <a:bodyPr wrap="square" rtlCol="0">
            <a:spAutoFit/>
          </a:bodyPr>
          <a:lstStyle/>
          <a:p>
            <a:r>
              <a:rPr lang="el-GR" sz="3200" b="1" dirty="0">
                <a:solidFill>
                  <a:srgbClr val="002060"/>
                </a:solidFill>
                <a:latin typeface="Arial" panose="020B0604020202020204" pitchFamily="34" charset="0"/>
                <a:cs typeface="Arial" panose="020B0604020202020204" pitchFamily="34" charset="0"/>
              </a:rPr>
              <a:t>Σας ευχαριστούμε για την προσοχή σας!</a:t>
            </a:r>
            <a:endParaRPr lang="en-US" sz="3200" b="1" dirty="0">
              <a:solidFill>
                <a:srgbClr val="002060"/>
              </a:solidFill>
              <a:latin typeface="Arial" panose="020B0604020202020204" pitchFamily="34" charset="0"/>
              <a:cs typeface="Arial" panose="020B0604020202020204" pitchFamily="34" charset="0"/>
            </a:endParaRPr>
          </a:p>
          <a:p>
            <a:endParaRPr lang="el-GR" sz="4000" b="1" dirty="0">
              <a:solidFill>
                <a:srgbClr val="002060"/>
              </a:solidFill>
              <a:latin typeface="Arial" panose="020B0604020202020204" pitchFamily="34" charset="0"/>
              <a:cs typeface="Arial" panose="020B0604020202020204" pitchFamily="34" charset="0"/>
            </a:endParaRPr>
          </a:p>
          <a:p>
            <a:r>
              <a:rPr lang="en-US" sz="1400" b="1" dirty="0">
                <a:solidFill>
                  <a:srgbClr val="002060"/>
                </a:solidFill>
                <a:latin typeface="Arial" panose="020B0604020202020204" pitchFamily="34" charset="0"/>
                <a:cs typeface="Arial" panose="020B0604020202020204" pitchFamily="34" charset="0"/>
              </a:rPr>
              <a:t>Websites:</a:t>
            </a:r>
            <a:endParaRPr lang="el-GR" sz="1400" b="1" dirty="0">
              <a:solidFill>
                <a:srgbClr val="002060"/>
              </a:solidFill>
              <a:latin typeface="Arial" panose="020B0604020202020204" pitchFamily="34" charset="0"/>
              <a:cs typeface="Arial" panose="020B0604020202020204" pitchFamily="34" charset="0"/>
            </a:endParaRPr>
          </a:p>
          <a:p>
            <a:r>
              <a:rPr lang="en-US" sz="1400" b="1" dirty="0">
                <a:solidFill>
                  <a:srgbClr val="00B0F0"/>
                </a:solidFill>
                <a:latin typeface="Arial" panose="020B0604020202020204" pitchFamily="34" charset="0"/>
                <a:cs typeface="Arial" panose="020B0604020202020204" pitchFamily="34" charset="0"/>
              </a:rPr>
              <a:t>idep.org.cy</a:t>
            </a:r>
          </a:p>
          <a:p>
            <a:r>
              <a:rPr lang="en-US" sz="1400" b="1" dirty="0">
                <a:solidFill>
                  <a:srgbClr val="00B0F0"/>
                </a:solidFill>
                <a:latin typeface="Arial" panose="020B0604020202020204" pitchFamily="34" charset="0"/>
                <a:cs typeface="Arial" panose="020B0604020202020204" pitchFamily="34" charset="0"/>
              </a:rPr>
              <a:t>erasmusplus.idep.org.cy</a:t>
            </a:r>
          </a:p>
          <a:p>
            <a:endParaRPr lang="en-US" b="1" dirty="0">
              <a:solidFill>
                <a:srgbClr val="00B0F0"/>
              </a:solidFill>
              <a:latin typeface="Arial" panose="020B0604020202020204" pitchFamily="34" charset="0"/>
              <a:cs typeface="Arial" panose="020B0604020202020204" pitchFamily="34" charset="0"/>
            </a:endParaRPr>
          </a:p>
          <a:p>
            <a:r>
              <a:rPr lang="el-GR" sz="1400" b="1" dirty="0">
                <a:solidFill>
                  <a:srgbClr val="002060"/>
                </a:solidFill>
                <a:latin typeface="Arial" panose="020B0604020202020204" pitchFamily="34" charset="0"/>
                <a:cs typeface="Arial" panose="020B0604020202020204" pitchFamily="34" charset="0"/>
              </a:rPr>
              <a:t>Ακολουθήστε μας: </a:t>
            </a:r>
            <a:r>
              <a:rPr lang="en-US" sz="1400" b="1" dirty="0">
                <a:solidFill>
                  <a:srgbClr val="00B0F0"/>
                </a:solidFill>
                <a:latin typeface="Arial" panose="020B0604020202020204" pitchFamily="34" charset="0"/>
                <a:cs typeface="Arial" panose="020B0604020202020204" pitchFamily="34" charset="0"/>
              </a:rPr>
              <a:t>Facebook</a:t>
            </a:r>
            <a:r>
              <a:rPr lang="el-GR" sz="1400" b="1" dirty="0">
                <a:solidFill>
                  <a:srgbClr val="00B0F0"/>
                </a:solidFill>
                <a:latin typeface="Arial" panose="020B0604020202020204" pitchFamily="34" charset="0"/>
                <a:cs typeface="Arial" panose="020B0604020202020204" pitchFamily="34" charset="0"/>
              </a:rPr>
              <a:t>, </a:t>
            </a:r>
            <a:r>
              <a:rPr lang="en-US" sz="1400" b="1" dirty="0">
                <a:solidFill>
                  <a:srgbClr val="00B0F0"/>
                </a:solidFill>
                <a:latin typeface="Arial" panose="020B0604020202020204" pitchFamily="34" charset="0"/>
                <a:cs typeface="Arial" panose="020B0604020202020204" pitchFamily="34" charset="0"/>
              </a:rPr>
              <a:t>Instagram</a:t>
            </a:r>
            <a:r>
              <a:rPr lang="el-GR" sz="1400" b="1" dirty="0">
                <a:solidFill>
                  <a:srgbClr val="00B0F0"/>
                </a:solidFill>
                <a:latin typeface="Arial" panose="020B0604020202020204" pitchFamily="34" charset="0"/>
                <a:cs typeface="Arial" panose="020B0604020202020204" pitchFamily="34" charset="0"/>
              </a:rPr>
              <a:t>, </a:t>
            </a:r>
            <a:r>
              <a:rPr lang="en-US" sz="1400" b="1" dirty="0">
                <a:solidFill>
                  <a:srgbClr val="00B0F0"/>
                </a:solidFill>
                <a:latin typeface="Arial" panose="020B0604020202020204" pitchFamily="34" charset="0"/>
                <a:cs typeface="Arial" panose="020B0604020202020204" pitchFamily="34" charset="0"/>
              </a:rPr>
              <a:t>LinkedIn</a:t>
            </a:r>
            <a:r>
              <a:rPr lang="el-GR" sz="1400" b="1" dirty="0">
                <a:solidFill>
                  <a:srgbClr val="00B0F0"/>
                </a:solidFill>
                <a:latin typeface="Arial" panose="020B0604020202020204" pitchFamily="34" charset="0"/>
                <a:cs typeface="Arial" panose="020B0604020202020204" pitchFamily="34" charset="0"/>
              </a:rPr>
              <a:t>, </a:t>
            </a:r>
            <a:r>
              <a:rPr lang="en-US" sz="1400" b="1" dirty="0">
                <a:solidFill>
                  <a:srgbClr val="00B0F0"/>
                </a:solidFill>
                <a:latin typeface="Arial" panose="020B0604020202020204" pitchFamily="34" charset="0"/>
                <a:cs typeface="Arial" panose="020B0604020202020204" pitchFamily="34" charset="0"/>
              </a:rPr>
              <a:t>X</a:t>
            </a:r>
            <a:r>
              <a:rPr lang="el-GR" sz="1400" b="1" dirty="0">
                <a:solidFill>
                  <a:srgbClr val="00B0F0"/>
                </a:solidFill>
                <a:latin typeface="Arial" panose="020B0604020202020204" pitchFamily="34" charset="0"/>
                <a:cs typeface="Arial" panose="020B0604020202020204" pitchFamily="34" charset="0"/>
              </a:rPr>
              <a:t>, </a:t>
            </a:r>
            <a:r>
              <a:rPr lang="en-US" sz="1400" b="1" dirty="0">
                <a:solidFill>
                  <a:srgbClr val="00B0F0"/>
                </a:solidFill>
                <a:latin typeface="Arial" panose="020B0604020202020204" pitchFamily="34" charset="0"/>
                <a:cs typeface="Arial" panose="020B0604020202020204" pitchFamily="34" charset="0"/>
              </a:rPr>
              <a:t>YouTube</a:t>
            </a:r>
          </a:p>
          <a:p>
            <a:endParaRPr lang="en-US" b="1" dirty="0">
              <a:solidFill>
                <a:srgbClr val="00B0F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08A15CF-1C82-2DA4-7A37-64488BB8C31D}"/>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pic>
        <p:nvPicPr>
          <p:cNvPr id="6" name="Picture 5" descr="A black background with blue text&#10;&#10;Description automatically generated">
            <a:extLst>
              <a:ext uri="{FF2B5EF4-FFF2-40B4-BE49-F238E27FC236}">
                <a16:creationId xmlns:a16="http://schemas.microsoft.com/office/drawing/2014/main" id="{B6095D19-57F6-E4B1-6F64-BC44BB128E54}"/>
              </a:ext>
            </a:extLst>
          </p:cNvPr>
          <p:cNvPicPr>
            <a:picLocks noChangeAspect="1"/>
          </p:cNvPicPr>
          <p:nvPr/>
        </p:nvPicPr>
        <p:blipFill>
          <a:blip r:embed="rId2"/>
          <a:stretch>
            <a:fillRect/>
          </a:stretch>
        </p:blipFill>
        <p:spPr>
          <a:xfrm>
            <a:off x="6291624" y="1013768"/>
            <a:ext cx="5381155" cy="1118755"/>
          </a:xfrm>
          <a:prstGeom prst="rect">
            <a:avLst/>
          </a:prstGeom>
        </p:spPr>
      </p:pic>
      <p:pic>
        <p:nvPicPr>
          <p:cNvPr id="8" name="Picture 7" descr="A blue square with a yellow star on it&#10;&#10;Description automatically generated">
            <a:extLst>
              <a:ext uri="{FF2B5EF4-FFF2-40B4-BE49-F238E27FC236}">
                <a16:creationId xmlns:a16="http://schemas.microsoft.com/office/drawing/2014/main" id="{42319CE7-B5E4-F6CA-F3C8-903E51A41515}"/>
              </a:ext>
            </a:extLst>
          </p:cNvPr>
          <p:cNvPicPr>
            <a:picLocks noChangeAspect="1"/>
          </p:cNvPicPr>
          <p:nvPr/>
        </p:nvPicPr>
        <p:blipFill>
          <a:blip r:embed="rId3"/>
          <a:stretch>
            <a:fillRect/>
          </a:stretch>
        </p:blipFill>
        <p:spPr>
          <a:xfrm>
            <a:off x="250049" y="813176"/>
            <a:ext cx="3083155" cy="1519941"/>
          </a:xfrm>
          <a:prstGeom prst="rect">
            <a:avLst/>
          </a:prstGeom>
        </p:spPr>
      </p:pic>
    </p:spTree>
    <p:extLst>
      <p:ext uri="{BB962C8B-B14F-4D97-AF65-F5344CB8AC3E}">
        <p14:creationId xmlns:p14="http://schemas.microsoft.com/office/powerpoint/2010/main" val="2774584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A6E53-0B1A-3E13-723A-C1A1D0468CC1}"/>
              </a:ext>
            </a:extLst>
          </p:cNvPr>
          <p:cNvSpPr txBox="1"/>
          <p:nvPr/>
        </p:nvSpPr>
        <p:spPr>
          <a:xfrm>
            <a:off x="382148" y="1193564"/>
            <a:ext cx="8298064" cy="707886"/>
          </a:xfrm>
          <a:prstGeom prst="rect">
            <a:avLst/>
          </a:prstGeom>
          <a:noFill/>
        </p:spPr>
        <p:txBody>
          <a:bodyPr wrap="square" rtlCol="0">
            <a:spAutoFit/>
          </a:bodyPr>
          <a:lstStyle/>
          <a:p>
            <a:r>
              <a:rPr lang="el-GR" sz="4000" b="1" dirty="0">
                <a:solidFill>
                  <a:srgbClr val="0099CC"/>
                </a:solidFill>
                <a:latin typeface="Arial" panose="020B0604020202020204" pitchFamily="34" charset="0"/>
                <a:cs typeface="Arial" panose="020B0604020202020204" pitchFamily="34" charset="0"/>
              </a:rPr>
              <a:t>Επικοινωνήστε το Σχέδιό σας </a:t>
            </a:r>
            <a:endParaRPr lang="en-US" sz="4000" b="1" dirty="0">
              <a:solidFill>
                <a:srgbClr val="0099C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76E7D3E-4142-0DF3-6393-77A8181AA004}"/>
              </a:ext>
            </a:extLst>
          </p:cNvPr>
          <p:cNvSpPr txBox="1"/>
          <p:nvPr/>
        </p:nvSpPr>
        <p:spPr>
          <a:xfrm>
            <a:off x="517614" y="2705801"/>
            <a:ext cx="7378038" cy="2954655"/>
          </a:xfrm>
          <a:prstGeom prst="rect">
            <a:avLst/>
          </a:prstGeom>
          <a:noFill/>
        </p:spPr>
        <p:txBody>
          <a:bodyPr wrap="square" rtlCol="0">
            <a:spAutoFit/>
          </a:bodyPr>
          <a:lstStyle/>
          <a:p>
            <a:r>
              <a:rPr lang="el-GR" sz="3200" dirty="0">
                <a:solidFill>
                  <a:srgbClr val="002060"/>
                </a:solidFill>
                <a:latin typeface="Arial" panose="020B0604020202020204" pitchFamily="34" charset="0"/>
                <a:cs typeface="Arial" panose="020B0604020202020204" pitchFamily="34" charset="0"/>
              </a:rPr>
              <a:t>Έχετε τη μοναδική ευκαιρία να επικοινωνήσετε το Σχέδιό σας και να δημιουργήσετε θετικό αντίκτυπο, προβάλλοντας τα αποτελέσματά του!</a:t>
            </a:r>
          </a:p>
          <a:p>
            <a:endParaRPr lang="en-US" sz="2000"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l-GR" dirty="0"/>
          </a:p>
        </p:txBody>
      </p:sp>
      <p:sp>
        <p:nvSpPr>
          <p:cNvPr id="3" name="TextBox 2">
            <a:extLst>
              <a:ext uri="{FF2B5EF4-FFF2-40B4-BE49-F238E27FC236}">
                <a16:creationId xmlns:a16="http://schemas.microsoft.com/office/drawing/2014/main" id="{B8C810AB-4536-0858-AC05-E8739956FDF5}"/>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pic>
        <p:nvPicPr>
          <p:cNvPr id="7" name="Picture 6">
            <a:extLst>
              <a:ext uri="{FF2B5EF4-FFF2-40B4-BE49-F238E27FC236}">
                <a16:creationId xmlns:a16="http://schemas.microsoft.com/office/drawing/2014/main" id="{6183DE83-5701-2480-1DAA-6B7E09B81A39}"/>
              </a:ext>
            </a:extLst>
          </p:cNvPr>
          <p:cNvPicPr>
            <a:picLocks noChangeAspect="1"/>
          </p:cNvPicPr>
          <p:nvPr/>
        </p:nvPicPr>
        <p:blipFill>
          <a:blip r:embed="rId3"/>
          <a:stretch>
            <a:fillRect/>
          </a:stretch>
        </p:blipFill>
        <p:spPr>
          <a:xfrm>
            <a:off x="8837002" y="1202031"/>
            <a:ext cx="2972850" cy="4193586"/>
          </a:xfrm>
          <a:prstGeom prst="rect">
            <a:avLst/>
          </a:prstGeom>
        </p:spPr>
      </p:pic>
    </p:spTree>
    <p:extLst>
      <p:ext uri="{BB962C8B-B14F-4D97-AF65-F5344CB8AC3E}">
        <p14:creationId xmlns:p14="http://schemas.microsoft.com/office/powerpoint/2010/main" val="144054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6E7D3E-4142-0DF3-6393-77A8181AA004}"/>
              </a:ext>
            </a:extLst>
          </p:cNvPr>
          <p:cNvSpPr txBox="1"/>
          <p:nvPr/>
        </p:nvSpPr>
        <p:spPr>
          <a:xfrm>
            <a:off x="304331" y="1120676"/>
            <a:ext cx="9529480" cy="4616648"/>
          </a:xfrm>
          <a:prstGeom prst="rect">
            <a:avLst/>
          </a:prstGeom>
          <a:noFill/>
        </p:spPr>
        <p:txBody>
          <a:bodyPr wrap="square" rtlCol="0">
            <a:spAutoFit/>
          </a:bodyPr>
          <a:lstStyle/>
          <a:p>
            <a:r>
              <a:rPr lang="en-US" sz="2800" b="1" dirty="0">
                <a:solidFill>
                  <a:srgbClr val="0099CC"/>
                </a:solidFill>
                <a:latin typeface="Arial" panose="020B0604020202020204" pitchFamily="34" charset="0"/>
                <a:cs typeface="Arial" panose="020B0604020202020204" pitchFamily="34" charset="0"/>
              </a:rPr>
              <a:t>M</a:t>
            </a:r>
            <a:r>
              <a:rPr lang="el-GR" sz="2800" b="1" dirty="0">
                <a:solidFill>
                  <a:srgbClr val="0099CC"/>
                </a:solidFill>
                <a:latin typeface="Arial" panose="020B0604020202020204" pitchFamily="34" charset="0"/>
                <a:cs typeface="Arial" panose="020B0604020202020204" pitchFamily="34" charset="0"/>
              </a:rPr>
              <a:t>έσω της επικοινωνίας του Σχεδίου σας, μπορείτε να καταφέρετε:</a:t>
            </a:r>
          </a:p>
          <a:p>
            <a:endParaRPr lang="el-GR" sz="2000" dirty="0">
              <a:latin typeface="Arial" panose="020B0604020202020204" pitchFamily="34" charset="0"/>
              <a:cs typeface="Arial" panose="020B0604020202020204" pitchFamily="34" charset="0"/>
            </a:endParaRPr>
          </a:p>
          <a:p>
            <a:endParaRPr lang="el-G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l-GR" sz="2000" dirty="0">
                <a:latin typeface="Arial" panose="020B0604020202020204" pitchFamily="34" charset="0"/>
                <a:cs typeface="Arial" panose="020B0604020202020204" pitchFamily="34" charset="0"/>
              </a:rPr>
              <a:t>Επέκταση συνεργασιών με άλλα ενδιαφερόμενα μέρη</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pPr>
            <a:r>
              <a:rPr lang="el-GR" sz="2000" dirty="0">
                <a:latin typeface="Arial" panose="020B0604020202020204" pitchFamily="34" charset="0"/>
                <a:cs typeface="Arial" panose="020B0604020202020204" pitchFamily="34" charset="0"/>
              </a:rPr>
              <a:t>Διεύρυνση του δικτύου σας για μελλοντικές συνεργασίες</a:t>
            </a:r>
            <a:endParaRPr lang="en-US" sz="2000" dirty="0">
              <a:latin typeface="Arial" panose="020B0604020202020204" pitchFamily="34" charset="0"/>
              <a:cs typeface="Arial" panose="020B0604020202020204" pitchFamily="34" charset="0"/>
            </a:endParaRPr>
          </a:p>
          <a:p>
            <a:endParaRPr lang="el-GR" sz="2000"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ü"/>
            </a:pPr>
            <a:r>
              <a:rPr lang="el-GR" sz="2000" dirty="0">
                <a:latin typeface="Arial" panose="020B0604020202020204" pitchFamily="34" charset="0"/>
                <a:cs typeface="Arial" panose="020B0604020202020204" pitchFamily="34" charset="0"/>
              </a:rPr>
              <a:t>Διάδοση των αποτελεσμάτων του Έργου σας</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1714500" lvl="3" indent="-342900">
              <a:buFont typeface="Wingdings" panose="05000000000000000000" pitchFamily="2" charset="2"/>
              <a:buChar char="ü"/>
            </a:pPr>
            <a:r>
              <a:rPr lang="el-GR" sz="2000" dirty="0">
                <a:latin typeface="Arial" panose="020B0604020202020204" pitchFamily="34" charset="0"/>
                <a:cs typeface="Arial" panose="020B0604020202020204" pitchFamily="34" charset="0"/>
              </a:rPr>
              <a:t>Ενημέρωση της κοινωνίας για τις ευκαιρίες που προσφέρει η Ε.Ε.</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2171700" lvl="4" indent="-342900">
              <a:buFont typeface="Wingdings" panose="05000000000000000000" pitchFamily="2" charset="2"/>
              <a:buChar char="ü"/>
            </a:pPr>
            <a:r>
              <a:rPr lang="el-GR" sz="2000" dirty="0">
                <a:latin typeface="Arial" panose="020B0604020202020204" pitchFamily="34" charset="0"/>
                <a:cs typeface="Arial" panose="020B0604020202020204" pitchFamily="34" charset="0"/>
              </a:rPr>
              <a:t>Ανάδειξη του αντικτύπου των Ευρωπαϊκών Προγραμμάτων</a:t>
            </a:r>
          </a:p>
          <a:p>
            <a:endParaRPr lang="el-GR" dirty="0"/>
          </a:p>
        </p:txBody>
      </p:sp>
      <p:sp>
        <p:nvSpPr>
          <p:cNvPr id="3" name="TextBox 2">
            <a:extLst>
              <a:ext uri="{FF2B5EF4-FFF2-40B4-BE49-F238E27FC236}">
                <a16:creationId xmlns:a16="http://schemas.microsoft.com/office/drawing/2014/main" id="{C300D00A-DE48-0A3F-DFA4-482BD9A7B253}"/>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pic>
        <p:nvPicPr>
          <p:cNvPr id="5" name="Picture 4" descr="A hand with thumb up and a megaphone&#10;&#10;Description automatically generated">
            <a:extLst>
              <a:ext uri="{FF2B5EF4-FFF2-40B4-BE49-F238E27FC236}">
                <a16:creationId xmlns:a16="http://schemas.microsoft.com/office/drawing/2014/main" id="{75F6BE51-D594-71C1-9357-80C4274ED33A}"/>
              </a:ext>
            </a:extLst>
          </p:cNvPr>
          <p:cNvPicPr>
            <a:picLocks noChangeAspect="1"/>
          </p:cNvPicPr>
          <p:nvPr/>
        </p:nvPicPr>
        <p:blipFill>
          <a:blip r:embed="rId3"/>
          <a:stretch>
            <a:fillRect/>
          </a:stretch>
        </p:blipFill>
        <p:spPr>
          <a:xfrm>
            <a:off x="9504699" y="1557278"/>
            <a:ext cx="2474410" cy="2474410"/>
          </a:xfrm>
          <a:prstGeom prst="rect">
            <a:avLst/>
          </a:prstGeom>
        </p:spPr>
      </p:pic>
    </p:spTree>
    <p:extLst>
      <p:ext uri="{BB962C8B-B14F-4D97-AF65-F5344CB8AC3E}">
        <p14:creationId xmlns:p14="http://schemas.microsoft.com/office/powerpoint/2010/main" val="364385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2D44B-53E6-305D-62E6-17254E8C808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F6C865C-9F1D-A724-1B02-F901CD5EA25B}"/>
              </a:ext>
            </a:extLst>
          </p:cNvPr>
          <p:cNvSpPr txBox="1"/>
          <p:nvPr/>
        </p:nvSpPr>
        <p:spPr>
          <a:xfrm>
            <a:off x="304330" y="815876"/>
            <a:ext cx="7643048" cy="5478423"/>
          </a:xfrm>
          <a:prstGeom prst="rect">
            <a:avLst/>
          </a:prstGeom>
          <a:noFill/>
        </p:spPr>
        <p:txBody>
          <a:bodyPr wrap="square" rtlCol="0">
            <a:spAutoFit/>
          </a:bodyPr>
          <a:lstStyle/>
          <a:p>
            <a:r>
              <a:rPr lang="el-GR" sz="2800" b="1" dirty="0">
                <a:solidFill>
                  <a:srgbClr val="0099CC"/>
                </a:solidFill>
                <a:latin typeface="Arial" panose="020B0604020202020204" pitchFamily="34" charset="0"/>
                <a:cs typeface="Arial" panose="020B0604020202020204" pitchFamily="34" charset="0"/>
              </a:rPr>
              <a:t>Αρχές Επικοινωνίας</a:t>
            </a:r>
            <a:endParaRPr lang="el-GR" sz="2000" dirty="0">
              <a:latin typeface="Arial" panose="020B0604020202020204" pitchFamily="34" charset="0"/>
              <a:cs typeface="Arial" panose="020B0604020202020204" pitchFamily="34" charset="0"/>
            </a:endParaRPr>
          </a:p>
          <a:p>
            <a:endParaRPr lang="el-GR" sz="2000" dirty="0">
              <a:latin typeface="Arial" panose="020B0604020202020204" pitchFamily="34" charset="0"/>
              <a:cs typeface="Arial" panose="020B0604020202020204" pitchFamily="34" charset="0"/>
            </a:endParaRPr>
          </a:p>
          <a:p>
            <a:r>
              <a:rPr lang="el-GR" sz="2000" dirty="0">
                <a:latin typeface="Arial" panose="020B0604020202020204" pitchFamily="34" charset="0"/>
                <a:cs typeface="Arial" panose="020B0604020202020204" pitchFamily="34" charset="0"/>
              </a:rPr>
              <a:t>Η αποτελεσματική επικοινωνία θα πρέπει να είναι:</a:t>
            </a:r>
          </a:p>
          <a:p>
            <a:endParaRPr lang="el-G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l-GR" b="1" dirty="0">
                <a:solidFill>
                  <a:srgbClr val="00B0F0"/>
                </a:solidFill>
                <a:latin typeface="Arial" panose="020B0604020202020204" pitchFamily="34" charset="0"/>
                <a:cs typeface="Arial" panose="020B0604020202020204" pitchFamily="34" charset="0"/>
              </a:rPr>
              <a:t>Σαφής / </a:t>
            </a:r>
            <a:r>
              <a:rPr lang="en-US" b="1" dirty="0">
                <a:solidFill>
                  <a:srgbClr val="00B0F0"/>
                </a:solidFill>
                <a:latin typeface="Arial" panose="020B0604020202020204" pitchFamily="34" charset="0"/>
                <a:cs typeface="Arial" panose="020B0604020202020204" pitchFamily="34" charset="0"/>
              </a:rPr>
              <a:t>Clear</a:t>
            </a:r>
          </a:p>
          <a:p>
            <a:r>
              <a:rPr lang="el-GR" dirty="0">
                <a:latin typeface="Arial" panose="020B0604020202020204" pitchFamily="34" charset="0"/>
                <a:cs typeface="Arial" panose="020B0604020202020204" pitchFamily="34" charset="0"/>
              </a:rPr>
              <a:t>	Το μήνυμα να είναι εύκολο να κατανοηθεί</a:t>
            </a:r>
          </a:p>
          <a:p>
            <a:pPr marL="342900" indent="-342900">
              <a:buFont typeface="Wingdings" panose="05000000000000000000" pitchFamily="2" charset="2"/>
              <a:buChar char="§"/>
            </a:pPr>
            <a:r>
              <a:rPr lang="el-GR" b="1" dirty="0">
                <a:solidFill>
                  <a:srgbClr val="CC66FF"/>
                </a:solidFill>
                <a:latin typeface="Arial" panose="020B0604020202020204" pitchFamily="34" charset="0"/>
                <a:cs typeface="Arial" panose="020B0604020202020204" pitchFamily="34" charset="0"/>
              </a:rPr>
              <a:t>Συνοπτική /</a:t>
            </a:r>
            <a:r>
              <a:rPr lang="en-US" b="1" dirty="0">
                <a:solidFill>
                  <a:srgbClr val="CC66FF"/>
                </a:solidFill>
                <a:latin typeface="Arial" panose="020B0604020202020204" pitchFamily="34" charset="0"/>
                <a:cs typeface="Arial" panose="020B0604020202020204" pitchFamily="34" charset="0"/>
              </a:rPr>
              <a:t> Concise</a:t>
            </a:r>
          </a:p>
          <a:p>
            <a:r>
              <a:rPr lang="el-GR" dirty="0">
                <a:latin typeface="Arial" panose="020B0604020202020204" pitchFamily="34" charset="0"/>
                <a:cs typeface="Arial" panose="020B0604020202020204" pitchFamily="34" charset="0"/>
              </a:rPr>
              <a:t>	Χωρίς περιττές λέξεις</a:t>
            </a:r>
          </a:p>
          <a:p>
            <a:pPr marL="342900" indent="-342900">
              <a:buFont typeface="Wingdings" panose="05000000000000000000" pitchFamily="2" charset="2"/>
              <a:buChar char="§"/>
            </a:pPr>
            <a:r>
              <a:rPr lang="el-GR" b="1" dirty="0">
                <a:solidFill>
                  <a:srgbClr val="00B0F0"/>
                </a:solidFill>
                <a:latin typeface="Arial" panose="020B0604020202020204" pitchFamily="34" charset="0"/>
                <a:cs typeface="Arial" panose="020B0604020202020204" pitchFamily="34" charset="0"/>
              </a:rPr>
              <a:t>Συγκεκριμένη</a:t>
            </a:r>
            <a:r>
              <a:rPr lang="en-US" b="1" dirty="0">
                <a:solidFill>
                  <a:srgbClr val="00B0F0"/>
                </a:solidFill>
                <a:latin typeface="Arial" panose="020B0604020202020204" pitchFamily="34" charset="0"/>
                <a:cs typeface="Arial" panose="020B0604020202020204" pitchFamily="34" charset="0"/>
              </a:rPr>
              <a:t> / Concrete </a:t>
            </a:r>
            <a:endParaRPr lang="el-GR" b="1" dirty="0">
              <a:solidFill>
                <a:srgbClr val="00B0F0"/>
              </a:solidFill>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	Με γεγονότα, παραδείγματα και λεπτομέρειες, όχι γενικόλογα</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l-GR" b="1" dirty="0">
                <a:solidFill>
                  <a:srgbClr val="CC66FF"/>
                </a:solidFill>
                <a:latin typeface="Arial" panose="020B0604020202020204" pitchFamily="34" charset="0"/>
                <a:cs typeface="Arial" panose="020B0604020202020204" pitchFamily="34" charset="0"/>
              </a:rPr>
              <a:t>Ακριβής / </a:t>
            </a:r>
            <a:r>
              <a:rPr lang="en-US" b="1" dirty="0">
                <a:solidFill>
                  <a:srgbClr val="CC66FF"/>
                </a:solidFill>
                <a:latin typeface="Arial" panose="020B0604020202020204" pitchFamily="34" charset="0"/>
                <a:cs typeface="Arial" panose="020B0604020202020204" pitchFamily="34" charset="0"/>
              </a:rPr>
              <a:t>Correct</a:t>
            </a:r>
          </a:p>
          <a:p>
            <a:r>
              <a:rPr lang="el-GR" dirty="0">
                <a:latin typeface="Arial" panose="020B0604020202020204" pitchFamily="34" charset="0"/>
                <a:cs typeface="Arial" panose="020B0604020202020204" pitchFamily="34" charset="0"/>
              </a:rPr>
              <a:t>	Σωστή και ακριβής, ως προς τα δεδομένα</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l-GR" b="1" dirty="0">
                <a:solidFill>
                  <a:srgbClr val="00B0F0"/>
                </a:solidFill>
                <a:latin typeface="Arial" panose="020B0604020202020204" pitchFamily="34" charset="0"/>
                <a:cs typeface="Arial" panose="020B0604020202020204" pitchFamily="34" charset="0"/>
              </a:rPr>
              <a:t>Συνεκτική / </a:t>
            </a:r>
            <a:r>
              <a:rPr lang="en-US" b="1" dirty="0">
                <a:solidFill>
                  <a:srgbClr val="00B0F0"/>
                </a:solidFill>
                <a:latin typeface="Arial" panose="020B0604020202020204" pitchFamily="34" charset="0"/>
                <a:cs typeface="Arial" panose="020B0604020202020204" pitchFamily="34" charset="0"/>
              </a:rPr>
              <a:t>Coherent </a:t>
            </a:r>
            <a:endParaRPr lang="el-GR" b="1" dirty="0">
              <a:solidFill>
                <a:srgbClr val="00B0F0"/>
              </a:solidFill>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	Λογικά δομημένη, με φυσική ροή και συνοχή</a:t>
            </a:r>
          </a:p>
          <a:p>
            <a:pPr marL="285750" indent="-285750">
              <a:buFont typeface="Wingdings" panose="05000000000000000000" pitchFamily="2" charset="2"/>
              <a:buChar char="§"/>
            </a:pPr>
            <a:r>
              <a:rPr lang="el-GR" b="1" dirty="0">
                <a:solidFill>
                  <a:srgbClr val="CC66FF"/>
                </a:solidFill>
                <a:latin typeface="Arial" panose="020B0604020202020204" pitchFamily="34" charset="0"/>
                <a:cs typeface="Arial" panose="020B0604020202020204" pitchFamily="34" charset="0"/>
              </a:rPr>
              <a:t>Πλήρης / </a:t>
            </a:r>
            <a:r>
              <a:rPr lang="en-US" b="1" dirty="0">
                <a:solidFill>
                  <a:srgbClr val="CC66FF"/>
                </a:solidFill>
                <a:latin typeface="Arial" panose="020B0604020202020204" pitchFamily="34" charset="0"/>
                <a:cs typeface="Arial" panose="020B0604020202020204" pitchFamily="34" charset="0"/>
              </a:rPr>
              <a:t>Complete</a:t>
            </a:r>
          </a:p>
          <a:p>
            <a:r>
              <a:rPr lang="el-GR" dirty="0">
                <a:latin typeface="Arial" panose="020B0604020202020204" pitchFamily="34" charset="0"/>
                <a:cs typeface="Arial" panose="020B0604020202020204" pitchFamily="34" charset="0"/>
              </a:rPr>
              <a:t>	Περιλαμβάνει όλες τις απαραίτητες πληροφορίες</a:t>
            </a: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l-GR" b="1" dirty="0">
                <a:solidFill>
                  <a:srgbClr val="00B0F0"/>
                </a:solidFill>
                <a:latin typeface="Arial" panose="020B0604020202020204" pitchFamily="34" charset="0"/>
                <a:cs typeface="Arial" panose="020B0604020202020204" pitchFamily="34" charset="0"/>
              </a:rPr>
              <a:t>Με σεβασμό / </a:t>
            </a:r>
            <a:r>
              <a:rPr lang="en-US" b="1" dirty="0">
                <a:solidFill>
                  <a:srgbClr val="00B0F0"/>
                </a:solidFill>
                <a:latin typeface="Arial" panose="020B0604020202020204" pitchFamily="34" charset="0"/>
                <a:cs typeface="Arial" panose="020B0604020202020204" pitchFamily="34" charset="0"/>
              </a:rPr>
              <a:t>Courteous</a:t>
            </a:r>
          </a:p>
          <a:p>
            <a:r>
              <a:rPr lang="el-GR" dirty="0">
                <a:latin typeface="Arial" panose="020B0604020202020204" pitchFamily="34" charset="0"/>
                <a:cs typeface="Arial" panose="020B0604020202020204" pitchFamily="34" charset="0"/>
              </a:rPr>
              <a:t>	Τόνος που δείχνει κατανόηση και εκτίμηση στον δέκτη</a:t>
            </a:r>
            <a:endParaRPr lang="el-GR"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BBDCD14-2118-5665-EC6F-E3BE3901EE54}"/>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pic>
        <p:nvPicPr>
          <p:cNvPr id="6" name="Picture 5" descr="A blue and purple icon of people sitting at a table&#10;&#10;AI-generated content may be incorrect.">
            <a:extLst>
              <a:ext uri="{FF2B5EF4-FFF2-40B4-BE49-F238E27FC236}">
                <a16:creationId xmlns:a16="http://schemas.microsoft.com/office/drawing/2014/main" id="{1691DE18-3D05-3A6F-2852-D3B3F40D5CF0}"/>
              </a:ext>
            </a:extLst>
          </p:cNvPr>
          <p:cNvPicPr>
            <a:picLocks noChangeAspect="1"/>
          </p:cNvPicPr>
          <p:nvPr/>
        </p:nvPicPr>
        <p:blipFill>
          <a:blip r:embed="rId3"/>
          <a:stretch>
            <a:fillRect/>
          </a:stretch>
        </p:blipFill>
        <p:spPr>
          <a:xfrm>
            <a:off x="8486421" y="1317638"/>
            <a:ext cx="3186629" cy="3186629"/>
          </a:xfrm>
          <a:prstGeom prst="rect">
            <a:avLst/>
          </a:prstGeom>
        </p:spPr>
      </p:pic>
    </p:spTree>
    <p:extLst>
      <p:ext uri="{BB962C8B-B14F-4D97-AF65-F5344CB8AC3E}">
        <p14:creationId xmlns:p14="http://schemas.microsoft.com/office/powerpoint/2010/main" val="147946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6E7D3E-4142-0DF3-6393-77A8181AA004}"/>
              </a:ext>
            </a:extLst>
          </p:cNvPr>
          <p:cNvSpPr txBox="1"/>
          <p:nvPr/>
        </p:nvSpPr>
        <p:spPr>
          <a:xfrm>
            <a:off x="920006" y="1242583"/>
            <a:ext cx="8169129" cy="1477328"/>
          </a:xfrm>
          <a:prstGeom prst="rect">
            <a:avLst/>
          </a:prstGeom>
          <a:noFill/>
        </p:spPr>
        <p:txBody>
          <a:bodyPr wrap="square" rtlCol="0">
            <a:spAutoFit/>
          </a:bodyPr>
          <a:lstStyle/>
          <a:p>
            <a:endParaRPr lang="el-GR" dirty="0"/>
          </a:p>
          <a:p>
            <a:r>
              <a:rPr lang="el-GR" sz="3600" b="1" dirty="0">
                <a:solidFill>
                  <a:srgbClr val="CC66FF"/>
                </a:solidFill>
                <a:latin typeface="Arial" panose="020B0604020202020204" pitchFamily="34" charset="0"/>
                <a:cs typeface="Arial" panose="020B0604020202020204" pitchFamily="34" charset="0"/>
              </a:rPr>
              <a:t>Σχεδιάστε το δικό σας #</a:t>
            </a:r>
            <a:r>
              <a:rPr lang="en-US" sz="3600" b="1" dirty="0" err="1">
                <a:solidFill>
                  <a:srgbClr val="CC66FF"/>
                </a:solidFill>
                <a:latin typeface="Arial" panose="020B0604020202020204" pitchFamily="34" charset="0"/>
                <a:cs typeface="Arial" panose="020B0604020202020204" pitchFamily="34" charset="0"/>
              </a:rPr>
              <a:t>CommsJourney</a:t>
            </a:r>
            <a:r>
              <a:rPr lang="en-US" sz="3600" b="1" dirty="0">
                <a:solidFill>
                  <a:srgbClr val="CC66FF"/>
                </a:solidFill>
                <a:latin typeface="Arial" panose="020B0604020202020204" pitchFamily="34" charset="0"/>
                <a:cs typeface="Arial" panose="020B0604020202020204" pitchFamily="34" charset="0"/>
              </a:rPr>
              <a:t> </a:t>
            </a:r>
            <a:r>
              <a:rPr lang="el-GR" sz="3600" b="1" dirty="0">
                <a:solidFill>
                  <a:srgbClr val="CC66FF"/>
                </a:solidFill>
                <a:latin typeface="Arial" panose="020B0604020202020204" pitchFamily="34" charset="0"/>
                <a:cs typeface="Arial" panose="020B0604020202020204" pitchFamily="34" charset="0"/>
              </a:rPr>
              <a:t>με απλά βήματα</a:t>
            </a:r>
            <a:endParaRPr lang="en-US" sz="3600" b="1" dirty="0">
              <a:solidFill>
                <a:srgbClr val="CC66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EBB6FCC-F871-8BE4-BC6F-0E8068C89AD1}"/>
              </a:ext>
            </a:extLst>
          </p:cNvPr>
          <p:cNvPicPr>
            <a:picLocks noChangeAspect="1"/>
          </p:cNvPicPr>
          <p:nvPr/>
        </p:nvPicPr>
        <p:blipFill>
          <a:blip r:embed="rId3"/>
          <a:stretch>
            <a:fillRect/>
          </a:stretch>
        </p:blipFill>
        <p:spPr>
          <a:xfrm>
            <a:off x="1343208" y="2938692"/>
            <a:ext cx="4301236" cy="3303236"/>
          </a:xfrm>
          <a:prstGeom prst="rect">
            <a:avLst/>
          </a:prstGeom>
        </p:spPr>
      </p:pic>
      <p:sp>
        <p:nvSpPr>
          <p:cNvPr id="2" name="TextBox 1">
            <a:extLst>
              <a:ext uri="{FF2B5EF4-FFF2-40B4-BE49-F238E27FC236}">
                <a16:creationId xmlns:a16="http://schemas.microsoft.com/office/drawing/2014/main" id="{EEC7925C-EAEB-045A-5B4D-B1BFAA5B2DB2}"/>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3603574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A6E53-0B1A-3E13-723A-C1A1D0468CC1}"/>
              </a:ext>
            </a:extLst>
          </p:cNvPr>
          <p:cNvSpPr txBox="1"/>
          <p:nvPr/>
        </p:nvSpPr>
        <p:spPr>
          <a:xfrm>
            <a:off x="428360" y="1059617"/>
            <a:ext cx="10066137" cy="1077218"/>
          </a:xfrm>
          <a:prstGeom prst="rect">
            <a:avLst/>
          </a:prstGeom>
          <a:noFill/>
        </p:spPr>
        <p:txBody>
          <a:bodyPr wrap="square" rtlCol="0">
            <a:spAutoFit/>
          </a:bodyPr>
          <a:lstStyle/>
          <a:p>
            <a:r>
              <a:rPr lang="en-US" sz="3200" b="1" dirty="0">
                <a:solidFill>
                  <a:srgbClr val="0099CC"/>
                </a:solidFill>
                <a:latin typeface="Arial" panose="020B0604020202020204" pitchFamily="34" charset="0"/>
                <a:cs typeface="Arial" panose="020B0604020202020204" pitchFamily="34" charset="0"/>
              </a:rPr>
              <a:t>1. </a:t>
            </a:r>
            <a:r>
              <a:rPr lang="el-GR" sz="3200" b="1" dirty="0">
                <a:solidFill>
                  <a:srgbClr val="0099CC"/>
                </a:solidFill>
                <a:latin typeface="Arial" panose="020B0604020202020204" pitchFamily="34" charset="0"/>
                <a:cs typeface="Arial" panose="020B0604020202020204" pitchFamily="34" charset="0"/>
              </a:rPr>
              <a:t>Αναπτύξτε Στρατηγική Επικοινωνίας</a:t>
            </a:r>
            <a:r>
              <a:rPr lang="en-US" sz="3200" b="1" dirty="0">
                <a:solidFill>
                  <a:srgbClr val="0099CC"/>
                </a:solidFill>
                <a:latin typeface="Arial" panose="020B0604020202020204" pitchFamily="34" charset="0"/>
                <a:cs typeface="Arial" panose="020B0604020202020204" pitchFamily="34" charset="0"/>
              </a:rPr>
              <a:t> </a:t>
            </a:r>
          </a:p>
          <a:p>
            <a:endParaRPr lang="en-US" sz="3200" b="1" dirty="0">
              <a:solidFill>
                <a:srgbClr val="009999"/>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76E7D3E-4142-0DF3-6393-77A8181AA004}"/>
              </a:ext>
            </a:extLst>
          </p:cNvPr>
          <p:cNvSpPr txBox="1"/>
          <p:nvPr/>
        </p:nvSpPr>
        <p:spPr>
          <a:xfrm>
            <a:off x="737616" y="2455272"/>
            <a:ext cx="5422392" cy="2862322"/>
          </a:xfrm>
          <a:prstGeom prst="rect">
            <a:avLst/>
          </a:prstGeom>
          <a:noFill/>
        </p:spPr>
        <p:txBody>
          <a:bodyPr wrap="square" rtlCol="0">
            <a:spAutoFit/>
          </a:bodyPr>
          <a:lstStyle/>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Επικοινωνιακοί Στόχοι</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Κοινό </a:t>
            </a:r>
            <a:r>
              <a:rPr lang="en-US" sz="2000"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Στόχος</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Στοχευμένα Μηνύματα</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Κανάλια επικοινωνίας</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Δείκτες Απόδοσης</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E8DDF37-CDED-0D7A-7B48-8263347AC237}"/>
              </a:ext>
            </a:extLst>
          </p:cNvPr>
          <p:cNvSpPr txBox="1"/>
          <p:nvPr/>
        </p:nvSpPr>
        <p:spPr>
          <a:xfrm>
            <a:off x="137160" y="6437376"/>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pic>
        <p:nvPicPr>
          <p:cNvPr id="8" name="Picture 7" descr="A light bulb with a dart in the center&#10;&#10;AI-generated content may be incorrect.">
            <a:extLst>
              <a:ext uri="{FF2B5EF4-FFF2-40B4-BE49-F238E27FC236}">
                <a16:creationId xmlns:a16="http://schemas.microsoft.com/office/drawing/2014/main" id="{EA47D3C7-7252-BC38-4146-6AC57DD6DE71}"/>
              </a:ext>
            </a:extLst>
          </p:cNvPr>
          <p:cNvPicPr>
            <a:picLocks noChangeAspect="1"/>
          </p:cNvPicPr>
          <p:nvPr/>
        </p:nvPicPr>
        <p:blipFill>
          <a:blip r:embed="rId3"/>
          <a:stretch>
            <a:fillRect/>
          </a:stretch>
        </p:blipFill>
        <p:spPr>
          <a:xfrm>
            <a:off x="6949297" y="1896045"/>
            <a:ext cx="3545200" cy="3545200"/>
          </a:xfrm>
          <a:prstGeom prst="rect">
            <a:avLst/>
          </a:prstGeom>
        </p:spPr>
      </p:pic>
    </p:spTree>
    <p:extLst>
      <p:ext uri="{BB962C8B-B14F-4D97-AF65-F5344CB8AC3E}">
        <p14:creationId xmlns:p14="http://schemas.microsoft.com/office/powerpoint/2010/main" val="102052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CFA823-A5D8-CC37-2930-64E57641AFF1}"/>
              </a:ext>
            </a:extLst>
          </p:cNvPr>
          <p:cNvSpPr txBox="1"/>
          <p:nvPr/>
        </p:nvSpPr>
        <p:spPr>
          <a:xfrm>
            <a:off x="566928" y="1073392"/>
            <a:ext cx="6639950" cy="523220"/>
          </a:xfrm>
          <a:prstGeom prst="rect">
            <a:avLst/>
          </a:prstGeom>
          <a:noFill/>
        </p:spPr>
        <p:txBody>
          <a:bodyPr wrap="square" rtlCol="0">
            <a:spAutoFit/>
          </a:bodyPr>
          <a:lstStyle/>
          <a:p>
            <a:r>
              <a:rPr lang="el-GR" sz="2800" b="1" dirty="0">
                <a:solidFill>
                  <a:srgbClr val="0099CC"/>
                </a:solidFill>
                <a:latin typeface="Arial" panose="020B0604020202020204" pitchFamily="34" charset="0"/>
                <a:cs typeface="Arial" panose="020B0604020202020204" pitchFamily="34" charset="0"/>
              </a:rPr>
              <a:t>Επικοινωνιακοί Στόχοι</a:t>
            </a:r>
            <a:endParaRPr lang="en-US" sz="2800" b="1" dirty="0">
              <a:solidFill>
                <a:srgbClr val="0099CC"/>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203FC73-B3AB-A67E-30CF-2DAFD1D85B81}"/>
              </a:ext>
            </a:extLst>
          </p:cNvPr>
          <p:cNvSpPr txBox="1"/>
          <p:nvPr/>
        </p:nvSpPr>
        <p:spPr>
          <a:xfrm>
            <a:off x="658368" y="2050887"/>
            <a:ext cx="8988552" cy="4401205"/>
          </a:xfrm>
          <a:prstGeom prst="rect">
            <a:avLst/>
          </a:prstGeom>
          <a:noFill/>
        </p:spPr>
        <p:txBody>
          <a:bodyPr wrap="square" rtlCol="0">
            <a:spAutoFit/>
          </a:bodyPr>
          <a:lstStyle/>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Αναπτύξτε και επικοινωνήστε το όραμα, την αποστολή και τις αξίες του Σχεδίου σας.</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Καθορίστε </a:t>
            </a:r>
            <a:r>
              <a:rPr lang="en-US" sz="2000" dirty="0">
                <a:latin typeface="Arial" panose="020B0604020202020204" pitchFamily="34" charset="0"/>
                <a:cs typeface="Arial" panose="020B0604020202020204" pitchFamily="34" charset="0"/>
              </a:rPr>
              <a:t>SMART</a:t>
            </a:r>
            <a:r>
              <a:rPr lang="el-GR" sz="2000" dirty="0">
                <a:latin typeface="Arial" panose="020B0604020202020204" pitchFamily="34" charset="0"/>
                <a:cs typeface="Arial" panose="020B0604020202020204" pitchFamily="34" charset="0"/>
              </a:rPr>
              <a:t> στόχους:</a:t>
            </a:r>
          </a:p>
          <a:p>
            <a:r>
              <a:rPr lang="el-GR" sz="2000" dirty="0">
                <a:latin typeface="Arial" panose="020B0604020202020204" pitchFamily="34" charset="0"/>
                <a:cs typeface="Arial" panose="020B0604020202020204" pitchFamily="34" charset="0"/>
              </a:rPr>
              <a:t>     </a:t>
            </a:r>
            <a:r>
              <a:rPr lang="el-GR" sz="2000" dirty="0">
                <a:solidFill>
                  <a:srgbClr val="00B0F0"/>
                </a:solidFill>
                <a:latin typeface="Arial" panose="020B0604020202020204" pitchFamily="34" charset="0"/>
                <a:cs typeface="Arial" panose="020B0604020202020204" pitchFamily="34" charset="0"/>
              </a:rPr>
              <a:t>(</a:t>
            </a:r>
            <a:r>
              <a:rPr lang="el-GR" i="1" dirty="0">
                <a:solidFill>
                  <a:srgbClr val="00B0F0"/>
                </a:solidFill>
                <a:latin typeface="Arial" panose="020B0604020202020204" pitchFamily="34" charset="0"/>
                <a:cs typeface="Arial" panose="020B0604020202020204" pitchFamily="34" charset="0"/>
              </a:rPr>
              <a:t>Συγκεκριμένοι, Μετρήσιμοι, Εφικτοί, Ρεαλιστικοί, Χρονικά </a:t>
            </a:r>
            <a:br>
              <a:rPr lang="el-GR" i="1" dirty="0">
                <a:solidFill>
                  <a:srgbClr val="00B0F0"/>
                </a:solidFill>
                <a:latin typeface="Arial" panose="020B0604020202020204" pitchFamily="34" charset="0"/>
                <a:cs typeface="Arial" panose="020B0604020202020204" pitchFamily="34" charset="0"/>
              </a:rPr>
            </a:br>
            <a:r>
              <a:rPr lang="el-GR" i="1" dirty="0">
                <a:solidFill>
                  <a:srgbClr val="00B0F0"/>
                </a:solidFill>
                <a:latin typeface="Arial" panose="020B0604020202020204" pitchFamily="34" charset="0"/>
                <a:cs typeface="Arial" panose="020B0604020202020204" pitchFamily="34" charset="0"/>
              </a:rPr>
              <a:t>     προσδιορισμένοι</a:t>
            </a:r>
            <a:r>
              <a:rPr lang="el-GR" sz="2000" dirty="0">
                <a:solidFill>
                  <a:srgbClr val="00B0F0"/>
                </a:solidFill>
                <a:latin typeface="Arial" panose="020B0604020202020204" pitchFamily="34" charset="0"/>
                <a:cs typeface="Arial" panose="020B0604020202020204" pitchFamily="34" charset="0"/>
              </a:rPr>
              <a:t>)</a:t>
            </a:r>
          </a:p>
          <a:p>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Καθορίστε βραχυπρόθεσμους και μελλοντικούς στόχους</a:t>
            </a:r>
          </a:p>
          <a:p>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Ορίστε προϋπολογισμό επικοινωνίας</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effectLst/>
                <a:latin typeface="Arial" panose="020B0604020202020204" pitchFamily="34" charset="0"/>
                <a:cs typeface="Arial" panose="020B0604020202020204" pitchFamily="34" charset="0"/>
              </a:rPr>
              <a:t>Αναπτύξτε </a:t>
            </a:r>
            <a:r>
              <a:rPr lang="el-GR" sz="2000" dirty="0">
                <a:latin typeface="Arial" panose="020B0604020202020204" pitchFamily="34" charset="0"/>
                <a:cs typeface="Arial" panose="020B0604020202020204" pitchFamily="34" charset="0"/>
              </a:rPr>
              <a:t>ένα πλάνο</a:t>
            </a:r>
            <a:r>
              <a:rPr lang="el-GR" sz="2000" dirty="0">
                <a:effectLst/>
                <a:latin typeface="Arial" panose="020B0604020202020204" pitchFamily="34" charset="0"/>
                <a:cs typeface="Arial" panose="020B0604020202020204" pitchFamily="34" charset="0"/>
              </a:rPr>
              <a:t> εργασιών με συγκεκριμένα χρονικά πλαίσια και  κ</a:t>
            </a:r>
            <a:r>
              <a:rPr lang="el-GR" sz="2000" dirty="0">
                <a:latin typeface="Arial" panose="020B0604020202020204" pitchFamily="34" charset="0"/>
                <a:cs typeface="Arial" panose="020B0604020202020204" pitchFamily="34" charset="0"/>
              </a:rPr>
              <a:t>αθορίστε τον προγραμματισμό σας</a:t>
            </a:r>
          </a:p>
          <a:p>
            <a:endParaRPr lang="el-GR" sz="2000" dirty="0">
              <a:latin typeface="Arial" panose="020B0604020202020204" pitchFamily="34" charset="0"/>
              <a:cs typeface="Arial" panose="020B0604020202020204" pitchFamily="34" charset="0"/>
            </a:endParaRPr>
          </a:p>
        </p:txBody>
      </p:sp>
      <p:pic>
        <p:nvPicPr>
          <p:cNvPr id="1026" name="Picture 2" descr="Loudspeaker ">
            <a:extLst>
              <a:ext uri="{FF2B5EF4-FFF2-40B4-BE49-F238E27FC236}">
                <a16:creationId xmlns:a16="http://schemas.microsoft.com/office/drawing/2014/main" id="{32C2609B-4D45-FD7A-FDA8-29F157F0B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8367" y="888151"/>
            <a:ext cx="1625265" cy="16252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mart Goal Setting. Chart with keywords and icons. Sketch - 61461361">
            <a:extLst>
              <a:ext uri="{FF2B5EF4-FFF2-40B4-BE49-F238E27FC236}">
                <a16:creationId xmlns:a16="http://schemas.microsoft.com/office/drawing/2014/main" id="{212C5139-3851-86AC-C9B0-03F436B056A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31898" y="3201432"/>
            <a:ext cx="2675690" cy="2048442"/>
          </a:xfrm>
          <a:prstGeom prst="rect">
            <a:avLst/>
          </a:prstGeom>
          <a:noFill/>
          <a:ln>
            <a:noFill/>
          </a:ln>
        </p:spPr>
      </p:pic>
      <p:sp>
        <p:nvSpPr>
          <p:cNvPr id="5" name="TextBox 4">
            <a:extLst>
              <a:ext uri="{FF2B5EF4-FFF2-40B4-BE49-F238E27FC236}">
                <a16:creationId xmlns:a16="http://schemas.microsoft.com/office/drawing/2014/main" id="{044F791C-6FB6-0287-C315-FBC81DD7F07A}"/>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297608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CFA823-A5D8-CC37-2930-64E57641AFF1}"/>
              </a:ext>
            </a:extLst>
          </p:cNvPr>
          <p:cNvSpPr txBox="1"/>
          <p:nvPr/>
        </p:nvSpPr>
        <p:spPr>
          <a:xfrm>
            <a:off x="715257" y="1103181"/>
            <a:ext cx="6263640" cy="523220"/>
          </a:xfrm>
          <a:prstGeom prst="rect">
            <a:avLst/>
          </a:prstGeom>
          <a:noFill/>
        </p:spPr>
        <p:txBody>
          <a:bodyPr wrap="square" rtlCol="0">
            <a:spAutoFit/>
          </a:bodyPr>
          <a:lstStyle/>
          <a:p>
            <a:r>
              <a:rPr lang="el-GR" sz="2800" b="1" dirty="0">
                <a:solidFill>
                  <a:srgbClr val="CC66FF"/>
                </a:solidFill>
                <a:latin typeface="Arial" panose="020B0604020202020204" pitchFamily="34" charset="0"/>
                <a:cs typeface="Arial" panose="020B0604020202020204" pitchFamily="34" charset="0"/>
              </a:rPr>
              <a:t>Κοινό - στόχος</a:t>
            </a:r>
            <a:endParaRPr lang="en-US" sz="2800" b="1" dirty="0">
              <a:solidFill>
                <a:srgbClr val="CC66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203FC73-B3AB-A67E-30CF-2DAFD1D85B81}"/>
              </a:ext>
            </a:extLst>
          </p:cNvPr>
          <p:cNvSpPr txBox="1"/>
          <p:nvPr/>
        </p:nvSpPr>
        <p:spPr>
          <a:xfrm>
            <a:off x="715257" y="1930764"/>
            <a:ext cx="7923536" cy="3170099"/>
          </a:xfrm>
          <a:prstGeom prst="rect">
            <a:avLst/>
          </a:prstGeom>
          <a:noFill/>
        </p:spPr>
        <p:txBody>
          <a:bodyPr wrap="square" rtlCol="0">
            <a:spAutoFit/>
          </a:bodyPr>
          <a:lstStyle/>
          <a:p>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Προσδιορίστε τις κύριες και δευτερεύουσες ομάδες</a:t>
            </a:r>
            <a:r>
              <a:rPr lang="en-US" sz="2000" dirty="0">
                <a:latin typeface="Arial" panose="020B0604020202020204" pitchFamily="34" charset="0"/>
                <a:cs typeface="Arial" panose="020B0604020202020204" pitchFamily="34" charset="0"/>
              </a:rPr>
              <a:t> - </a:t>
            </a:r>
            <a:r>
              <a:rPr lang="el-GR" sz="2000" dirty="0">
                <a:latin typeface="Arial" panose="020B0604020202020204" pitchFamily="34" charset="0"/>
                <a:cs typeface="Arial" panose="020B0604020202020204" pitchFamily="34" charset="0"/>
              </a:rPr>
              <a:t>στόχος </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Εντοπίστε τα ενδιαφέροντα, τις ανάγκες, τα χαρακτηριστικά και τις στάσεις τους</a:t>
            </a:r>
          </a:p>
          <a:p>
            <a:pPr marL="342900" indent="-342900">
              <a:buFont typeface="Arial" panose="020B0604020202020204" pitchFamily="34" charset="0"/>
              <a:buChar char="•"/>
            </a:pPr>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Μιλήστε στη γλώσσα που μπορούν να σας αντιληφθούν καλύτερα</a:t>
            </a:r>
          </a:p>
          <a:p>
            <a:endParaRPr lang="el-G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l-GR" sz="2000" dirty="0">
                <a:latin typeface="Arial" panose="020B0604020202020204" pitchFamily="34" charset="0"/>
                <a:cs typeface="Arial" panose="020B0604020202020204" pitchFamily="34" charset="0"/>
              </a:rPr>
              <a:t>Επικοινωνήστε τα κατάλληλα μηνύματα που θα σας συνδέσουν μαζί τους</a:t>
            </a:r>
          </a:p>
        </p:txBody>
      </p:sp>
      <p:pic>
        <p:nvPicPr>
          <p:cNvPr id="4" name="Picture 3">
            <a:extLst>
              <a:ext uri="{FF2B5EF4-FFF2-40B4-BE49-F238E27FC236}">
                <a16:creationId xmlns:a16="http://schemas.microsoft.com/office/drawing/2014/main" id="{658EA12B-AC25-D358-9B1A-DB692F9EEB0B}"/>
              </a:ext>
            </a:extLst>
          </p:cNvPr>
          <p:cNvPicPr>
            <a:picLocks noChangeAspect="1"/>
          </p:cNvPicPr>
          <p:nvPr/>
        </p:nvPicPr>
        <p:blipFill>
          <a:blip r:embed="rId2"/>
          <a:stretch>
            <a:fillRect/>
          </a:stretch>
        </p:blipFill>
        <p:spPr>
          <a:xfrm>
            <a:off x="8738071" y="960346"/>
            <a:ext cx="3267719" cy="1703091"/>
          </a:xfrm>
          <a:prstGeom prst="rect">
            <a:avLst/>
          </a:prstGeom>
        </p:spPr>
      </p:pic>
      <p:pic>
        <p:nvPicPr>
          <p:cNvPr id="2050" name="Picture 2" descr="Target ">
            <a:extLst>
              <a:ext uri="{FF2B5EF4-FFF2-40B4-BE49-F238E27FC236}">
                <a16:creationId xmlns:a16="http://schemas.microsoft.com/office/drawing/2014/main" id="{4434913B-1537-0403-E32C-40A9E06A8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3118" y="3142751"/>
            <a:ext cx="2103625" cy="2103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B7ED85-75A8-8A4C-0F0F-1A3F761F7B2B}"/>
              </a:ext>
            </a:extLst>
          </p:cNvPr>
          <p:cNvSpPr txBox="1"/>
          <p:nvPr/>
        </p:nvSpPr>
        <p:spPr>
          <a:xfrm>
            <a:off x="137160" y="6464808"/>
            <a:ext cx="189280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#CommsJourney</a:t>
            </a:r>
          </a:p>
        </p:txBody>
      </p:sp>
    </p:spTree>
    <p:extLst>
      <p:ext uri="{BB962C8B-B14F-4D97-AF65-F5344CB8AC3E}">
        <p14:creationId xmlns:p14="http://schemas.microsoft.com/office/powerpoint/2010/main" val="1581544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8813</TotalTime>
  <Words>2307</Words>
  <Application>Microsoft Office PowerPoint</Application>
  <PresentationFormat>Widescreen</PresentationFormat>
  <Paragraphs>332</Paragraphs>
  <Slides>23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Calibri</vt:lpstr>
      <vt:lpstr>Calibri Light</vt:lpstr>
      <vt:lpstr>EC Square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Marina Kafourou</cp:lastModifiedBy>
  <cp:revision>686</cp:revision>
  <dcterms:created xsi:type="dcterms:W3CDTF">2021-06-28T17:17:12Z</dcterms:created>
  <dcterms:modified xsi:type="dcterms:W3CDTF">2025-09-15T09:33:30Z</dcterms:modified>
</cp:coreProperties>
</file>