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9.jpg" ContentType="image/jpg"/>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561" r:id="rId2"/>
    <p:sldId id="562" r:id="rId3"/>
    <p:sldId id="570" r:id="rId4"/>
    <p:sldId id="571" r:id="rId5"/>
    <p:sldId id="596" r:id="rId6"/>
    <p:sldId id="507" r:id="rId7"/>
    <p:sldId id="420" r:id="rId8"/>
    <p:sldId id="421" r:id="rId9"/>
    <p:sldId id="263" r:id="rId10"/>
    <p:sldId id="424" r:id="rId11"/>
    <p:sldId id="388" r:id="rId12"/>
    <p:sldId id="265" r:id="rId13"/>
    <p:sldId id="425" r:id="rId14"/>
    <p:sldId id="267" r:id="rId15"/>
    <p:sldId id="500" r:id="rId16"/>
    <p:sldId id="511" r:id="rId17"/>
    <p:sldId id="512" r:id="rId18"/>
    <p:sldId id="514" r:id="rId19"/>
    <p:sldId id="515" r:id="rId20"/>
    <p:sldId id="518" r:id="rId21"/>
    <p:sldId id="538" r:id="rId22"/>
    <p:sldId id="519" r:id="rId23"/>
    <p:sldId id="580" r:id="rId24"/>
    <p:sldId id="588" r:id="rId25"/>
    <p:sldId id="577" r:id="rId26"/>
    <p:sldId id="521" r:id="rId27"/>
    <p:sldId id="527" r:id="rId28"/>
    <p:sldId id="595" r:id="rId29"/>
    <p:sldId id="574" r:id="rId30"/>
    <p:sldId id="586" r:id="rId31"/>
    <p:sldId id="573" r:id="rId32"/>
    <p:sldId id="587" r:id="rId33"/>
    <p:sldId id="444" r:id="rId34"/>
    <p:sldId id="526" r:id="rId35"/>
    <p:sldId id="520" r:id="rId36"/>
    <p:sldId id="594" r:id="rId37"/>
    <p:sldId id="590" r:id="rId38"/>
    <p:sldId id="589" r:id="rId39"/>
    <p:sldId id="591" r:id="rId40"/>
    <p:sldId id="544" r:id="rId41"/>
    <p:sldId id="582" r:id="rId42"/>
    <p:sldId id="551" r:id="rId43"/>
    <p:sldId id="528" r:id="rId44"/>
    <p:sldId id="583" r:id="rId45"/>
    <p:sldId id="380" r:id="rId46"/>
    <p:sldId id="391" r:id="rId47"/>
    <p:sldId id="383" r:id="rId48"/>
    <p:sldId id="385" r:id="rId49"/>
    <p:sldId id="384" r:id="rId50"/>
    <p:sldId id="592" r:id="rId51"/>
    <p:sldId id="387" r:id="rId52"/>
    <p:sldId id="593" r:id="rId53"/>
    <p:sldId id="389" r:id="rId54"/>
    <p:sldId id="478" r:id="rId55"/>
    <p:sldId id="487" r:id="rId56"/>
    <p:sldId id="547" r:id="rId57"/>
    <p:sldId id="552" r:id="rId58"/>
    <p:sldId id="542" r:id="rId59"/>
    <p:sldId id="584" r:id="rId60"/>
    <p:sldId id="485" r:id="rId61"/>
    <p:sldId id="479" r:id="rId62"/>
    <p:sldId id="559" r:id="rId63"/>
    <p:sldId id="386" r:id="rId64"/>
  </p:sldIdLst>
  <p:sldSz cx="12192000" cy="6858000"/>
  <p:notesSz cx="7010400" cy="9296400"/>
  <p:defaultText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28B677-D7D5-0A02-1F47-7DB5970CDCE8}" name="Marianna Araouzou" initials="MA" userId="S::maraouzou@idep.org.cy::f9395a91-39f2-4b49-a64e-afc37de2cbdc" providerId="AD"/>
  <p188:author id="{36EE69C6-C784-B06C-1F10-3D2AD891EEBF}" name="Mariannia Araouzou" initials="MA" userId="S-1-5-21-3568006075-2543245199-2713714311-56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9A92"/>
    <a:srgbClr val="4472C4"/>
    <a:srgbClr val="5B9BD5"/>
    <a:srgbClr val="D6BAE8"/>
    <a:srgbClr val="A162A6"/>
    <a:srgbClr val="CEABE3"/>
    <a:srgbClr val="4DC58D"/>
    <a:srgbClr val="599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14" autoAdjust="0"/>
  </p:normalViewPr>
  <p:slideViewPr>
    <p:cSldViewPr snapToGrid="0">
      <p:cViewPr varScale="1">
        <p:scale>
          <a:sx n="89" d="100"/>
          <a:sy n="89" d="100"/>
        </p:scale>
        <p:origin x="13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AB9489-44D5-4AA3-9492-4CA20CB36D5F}"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598590BC-485F-40E8-B5DA-ADD20B22530B}">
      <dgm:prSet phldrT="[Text]" custT="1"/>
      <dgm:spPr/>
      <dgm:t>
        <a:bodyPr/>
        <a:lstStyle/>
        <a:p>
          <a:r>
            <a:rPr lang="el-GR" sz="1800">
              <a:solidFill>
                <a:schemeClr val="bg1"/>
              </a:solidFill>
              <a:latin typeface="Verdana" panose="020B0604030504040204" pitchFamily="34" charset="0"/>
              <a:ea typeface="Verdana" panose="020B0604030504040204" pitchFamily="34" charset="0"/>
            </a:rPr>
            <a:t>1</a:t>
          </a:r>
          <a:endParaRPr lang="en-US" sz="1800">
            <a:solidFill>
              <a:schemeClr val="bg1"/>
            </a:solidFill>
            <a:latin typeface="Verdana" panose="020B0604030504040204" pitchFamily="34" charset="0"/>
            <a:ea typeface="Verdana" panose="020B0604030504040204" pitchFamily="34" charset="0"/>
          </a:endParaRPr>
        </a:p>
      </dgm:t>
    </dgm:pt>
    <dgm:pt modelId="{8C31FC48-5581-4A38-A666-972BF3D61955}" type="parTrans" cxnId="{E6B238EE-BBE2-419F-9CA8-3B174C74C676}">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58AC37E0-10CB-4D0A-901B-65BFDD12D303}" type="sibTrans" cxnId="{E6B238EE-BBE2-419F-9CA8-3B174C74C676}">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C0BAC63C-CEB2-4235-A437-DB710AB1143F}">
      <dgm:prSet phldrT="[Text]" custT="1"/>
      <dgm:spPr>
        <a:ln>
          <a:solidFill>
            <a:srgbClr val="4DC58D"/>
          </a:solidFill>
        </a:ln>
      </dgm:spPr>
      <dgm:t>
        <a:bodyPr/>
        <a:lstStyle/>
        <a:p>
          <a:pPr>
            <a:lnSpc>
              <a:spcPct val="150000"/>
            </a:lnSpc>
          </a:pPr>
          <a:r>
            <a:rPr lang="el-GR" sz="1800" dirty="0">
              <a:solidFill>
                <a:schemeClr val="tx1">
                  <a:lumMod val="75000"/>
                  <a:lumOff val="25000"/>
                </a:schemeClr>
              </a:solidFill>
              <a:latin typeface="Verdana" panose="020B0604030504040204" pitchFamily="34" charset="0"/>
              <a:ea typeface="Verdana" panose="020B0604030504040204" pitchFamily="34" charset="0"/>
            </a:rPr>
            <a:t>Να έχετε συνδεθεί στην πλατφόρμα </a:t>
          </a:r>
          <a:r>
            <a:rPr lang="en-US" sz="1800" dirty="0">
              <a:solidFill>
                <a:schemeClr val="tx1">
                  <a:lumMod val="75000"/>
                  <a:lumOff val="25000"/>
                </a:schemeClr>
              </a:solidFill>
              <a:latin typeface="Verdana" panose="020B0604030504040204" pitchFamily="34" charset="0"/>
              <a:ea typeface="Verdana" panose="020B0604030504040204" pitchFamily="34" charset="0"/>
              <a:cs typeface="Calibri" pitchFamily="34" charset="0"/>
            </a:rPr>
            <a:t>Erasmus+ and European Solidary Corps </a:t>
          </a:r>
          <a:r>
            <a:rPr lang="el-GR" sz="1800" dirty="0">
              <a:solidFill>
                <a:schemeClr val="tx1">
                  <a:lumMod val="75000"/>
                  <a:lumOff val="25000"/>
                </a:schemeClr>
              </a:solidFill>
              <a:latin typeface="Verdana" panose="020B0604030504040204" pitchFamily="34" charset="0"/>
              <a:ea typeface="Verdana" panose="020B0604030504040204" pitchFamily="34" charset="0"/>
              <a:cs typeface="Calibri" pitchFamily="34" charset="0"/>
            </a:rPr>
            <a:t>με κατάλληλο </a:t>
          </a:r>
          <a:r>
            <a:rPr lang="en-US" sz="1800" dirty="0">
              <a:solidFill>
                <a:schemeClr val="tx1">
                  <a:lumMod val="75000"/>
                  <a:lumOff val="25000"/>
                </a:schemeClr>
              </a:solidFill>
              <a:latin typeface="Verdana" panose="020B0604030504040204" pitchFamily="34" charset="0"/>
              <a:ea typeface="Verdana" panose="020B0604030504040204" pitchFamily="34" charset="0"/>
              <a:cs typeface="Calibri" pitchFamily="34" charset="0"/>
            </a:rPr>
            <a:t>EU login </a:t>
          </a:r>
          <a:endParaRPr lang="en-US" sz="1800" dirty="0">
            <a:solidFill>
              <a:schemeClr val="tx1">
                <a:lumMod val="75000"/>
                <a:lumOff val="25000"/>
              </a:schemeClr>
            </a:solidFill>
            <a:latin typeface="Verdana" panose="020B0604030504040204" pitchFamily="34" charset="0"/>
            <a:ea typeface="Verdana" panose="020B0604030504040204" pitchFamily="34" charset="0"/>
          </a:endParaRPr>
        </a:p>
      </dgm:t>
    </dgm:pt>
    <dgm:pt modelId="{A3EB5EB3-6E46-46BC-87DE-108255EAC373}" type="parTrans" cxnId="{5B922C01-781B-4FD1-BDB2-2FE41B77C13C}">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71BDD056-4D6D-487B-B7C3-14458AF57717}" type="sibTrans" cxnId="{5B922C01-781B-4FD1-BDB2-2FE41B77C13C}">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7AA57BEF-A45A-4605-B1A4-3F26CD6EAD7F}">
      <dgm:prSet phldrT="[Text]" custT="1"/>
      <dgm:spPr/>
      <dgm:t>
        <a:bodyPr/>
        <a:lstStyle/>
        <a:p>
          <a:r>
            <a:rPr lang="el-GR" sz="1800">
              <a:solidFill>
                <a:schemeClr val="bg1"/>
              </a:solidFill>
              <a:latin typeface="Verdana" panose="020B0604030504040204" pitchFamily="34" charset="0"/>
              <a:ea typeface="Verdana" panose="020B0604030504040204" pitchFamily="34" charset="0"/>
            </a:rPr>
            <a:t>2</a:t>
          </a:r>
          <a:endParaRPr lang="en-US" sz="1800">
            <a:solidFill>
              <a:schemeClr val="bg1"/>
            </a:solidFill>
            <a:latin typeface="Verdana" panose="020B0604030504040204" pitchFamily="34" charset="0"/>
            <a:ea typeface="Verdana" panose="020B0604030504040204" pitchFamily="34" charset="0"/>
          </a:endParaRPr>
        </a:p>
      </dgm:t>
    </dgm:pt>
    <dgm:pt modelId="{11A71CFF-1995-4FBA-B53A-DFCBA3ECBF94}" type="parTrans" cxnId="{2C497A62-9AA1-4998-9443-DE3DE692A747}">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60403E27-65F2-4C60-A0B1-71D521308655}" type="sibTrans" cxnId="{2C497A62-9AA1-4998-9443-DE3DE692A747}">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537BA4FF-289E-4D34-8546-2A0936D031D2}">
      <dgm:prSet custT="1"/>
      <dgm:spPr>
        <a:ln>
          <a:solidFill>
            <a:srgbClr val="5B9BD5"/>
          </a:solidFill>
        </a:ln>
      </dgm:spPr>
      <dgm:t>
        <a:bodyPr/>
        <a:lstStyle/>
        <a:p>
          <a:r>
            <a:rPr lang="el-GR" sz="1800">
              <a:solidFill>
                <a:schemeClr val="tx1">
                  <a:lumMod val="75000"/>
                  <a:lumOff val="25000"/>
                </a:schemeClr>
              </a:solidFill>
              <a:latin typeface="Verdana" panose="020B0604030504040204" pitchFamily="34" charset="0"/>
              <a:ea typeface="Verdana" panose="020B0604030504040204" pitchFamily="34" charset="0"/>
            </a:rPr>
            <a:t>Να έχει υπογραφεί η Συμφωνία επιχορήγησης για το σχέδιο</a:t>
          </a:r>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BC72798C-FF3D-4504-9B71-B4A031442DB4}" type="parTrans" cxnId="{103FEFF5-C150-4924-B540-2B0E91A0E554}">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2E670D72-C3E8-469A-A897-98425CD5820C}" type="sibTrans" cxnId="{103FEFF5-C150-4924-B540-2B0E91A0E554}">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3BCE7592-35F8-4F58-82DF-95957CE819AB}" type="pres">
      <dgm:prSet presAssocID="{23AB9489-44D5-4AA3-9492-4CA20CB36D5F}" presName="linearFlow" presStyleCnt="0">
        <dgm:presLayoutVars>
          <dgm:dir/>
          <dgm:animLvl val="lvl"/>
          <dgm:resizeHandles val="exact"/>
        </dgm:presLayoutVars>
      </dgm:prSet>
      <dgm:spPr/>
    </dgm:pt>
    <dgm:pt modelId="{4EE738DC-27B0-4E91-8A92-844263F46745}" type="pres">
      <dgm:prSet presAssocID="{598590BC-485F-40E8-B5DA-ADD20B22530B}" presName="composite" presStyleCnt="0"/>
      <dgm:spPr/>
    </dgm:pt>
    <dgm:pt modelId="{EE7C4BE2-FEB6-4988-9F0B-1D9FA8D25FA9}" type="pres">
      <dgm:prSet presAssocID="{598590BC-485F-40E8-B5DA-ADD20B22530B}" presName="parentText" presStyleLbl="alignNode1" presStyleIdx="0" presStyleCnt="2" custScaleY="93694">
        <dgm:presLayoutVars>
          <dgm:chMax val="1"/>
          <dgm:bulletEnabled val="1"/>
        </dgm:presLayoutVars>
      </dgm:prSet>
      <dgm:spPr/>
    </dgm:pt>
    <dgm:pt modelId="{2F923CF2-60A7-4016-AA67-5AF1B371ADEC}" type="pres">
      <dgm:prSet presAssocID="{598590BC-485F-40E8-B5DA-ADD20B22530B}" presName="descendantText" presStyleLbl="alignAcc1" presStyleIdx="0" presStyleCnt="2" custLinFactY="28650" custLinFactNeighborX="0" custLinFactNeighborY="100000">
        <dgm:presLayoutVars>
          <dgm:bulletEnabled val="1"/>
        </dgm:presLayoutVars>
      </dgm:prSet>
      <dgm:spPr/>
    </dgm:pt>
    <dgm:pt modelId="{F54FF58A-01AD-4318-8944-3016FC5175F5}" type="pres">
      <dgm:prSet presAssocID="{58AC37E0-10CB-4D0A-901B-65BFDD12D303}" presName="sp" presStyleCnt="0"/>
      <dgm:spPr/>
    </dgm:pt>
    <dgm:pt modelId="{804C351F-042E-463D-A519-D6C92D0CB0A9}" type="pres">
      <dgm:prSet presAssocID="{7AA57BEF-A45A-4605-B1A4-3F26CD6EAD7F}" presName="composite" presStyleCnt="0"/>
      <dgm:spPr/>
    </dgm:pt>
    <dgm:pt modelId="{AB71A8B8-FA10-4BC5-B9B2-ECD63DE6E033}" type="pres">
      <dgm:prSet presAssocID="{7AA57BEF-A45A-4605-B1A4-3F26CD6EAD7F}" presName="parentText" presStyleLbl="alignNode1" presStyleIdx="1" presStyleCnt="2">
        <dgm:presLayoutVars>
          <dgm:chMax val="1"/>
          <dgm:bulletEnabled val="1"/>
        </dgm:presLayoutVars>
      </dgm:prSet>
      <dgm:spPr/>
    </dgm:pt>
    <dgm:pt modelId="{8ACC1FEC-9993-475D-9C11-501BBAEB4367}" type="pres">
      <dgm:prSet presAssocID="{7AA57BEF-A45A-4605-B1A4-3F26CD6EAD7F}" presName="descendantText" presStyleLbl="alignAcc1" presStyleIdx="1" presStyleCnt="2" custScaleY="90639" custLinFactY="-34139" custLinFactNeighborY="-100000">
        <dgm:presLayoutVars>
          <dgm:bulletEnabled val="1"/>
        </dgm:presLayoutVars>
      </dgm:prSet>
      <dgm:spPr/>
    </dgm:pt>
  </dgm:ptLst>
  <dgm:cxnLst>
    <dgm:cxn modelId="{5B922C01-781B-4FD1-BDB2-2FE41B77C13C}" srcId="{598590BC-485F-40E8-B5DA-ADD20B22530B}" destId="{C0BAC63C-CEB2-4235-A437-DB710AB1143F}" srcOrd="0" destOrd="0" parTransId="{A3EB5EB3-6E46-46BC-87DE-108255EAC373}" sibTransId="{71BDD056-4D6D-487B-B7C3-14458AF57717}"/>
    <dgm:cxn modelId="{2B8BA40D-93FE-4197-9897-2F4EE19D31D2}" type="presOf" srcId="{23AB9489-44D5-4AA3-9492-4CA20CB36D5F}" destId="{3BCE7592-35F8-4F58-82DF-95957CE819AB}" srcOrd="0" destOrd="0" presId="urn:microsoft.com/office/officeart/2005/8/layout/chevron2"/>
    <dgm:cxn modelId="{2C497A62-9AA1-4998-9443-DE3DE692A747}" srcId="{23AB9489-44D5-4AA3-9492-4CA20CB36D5F}" destId="{7AA57BEF-A45A-4605-B1A4-3F26CD6EAD7F}" srcOrd="1" destOrd="0" parTransId="{11A71CFF-1995-4FBA-B53A-DFCBA3ECBF94}" sibTransId="{60403E27-65F2-4C60-A0B1-71D521308655}"/>
    <dgm:cxn modelId="{A6420097-E720-4FB8-BC64-75E30DFE456E}" type="presOf" srcId="{7AA57BEF-A45A-4605-B1A4-3F26CD6EAD7F}" destId="{AB71A8B8-FA10-4BC5-B9B2-ECD63DE6E033}" srcOrd="0" destOrd="0" presId="urn:microsoft.com/office/officeart/2005/8/layout/chevron2"/>
    <dgm:cxn modelId="{6BD130D6-D5AA-4D31-9051-50B740B075F6}" type="presOf" srcId="{598590BC-485F-40E8-B5DA-ADD20B22530B}" destId="{EE7C4BE2-FEB6-4988-9F0B-1D9FA8D25FA9}" srcOrd="0" destOrd="0" presId="urn:microsoft.com/office/officeart/2005/8/layout/chevron2"/>
    <dgm:cxn modelId="{E6B238EE-BBE2-419F-9CA8-3B174C74C676}" srcId="{23AB9489-44D5-4AA3-9492-4CA20CB36D5F}" destId="{598590BC-485F-40E8-B5DA-ADD20B22530B}" srcOrd="0" destOrd="0" parTransId="{8C31FC48-5581-4A38-A666-972BF3D61955}" sibTransId="{58AC37E0-10CB-4D0A-901B-65BFDD12D303}"/>
    <dgm:cxn modelId="{DF4967F3-B13B-4AD7-BED8-7C35F1917234}" type="presOf" srcId="{C0BAC63C-CEB2-4235-A437-DB710AB1143F}" destId="{2F923CF2-60A7-4016-AA67-5AF1B371ADEC}" srcOrd="0" destOrd="0" presId="urn:microsoft.com/office/officeart/2005/8/layout/chevron2"/>
    <dgm:cxn modelId="{103FEFF5-C150-4924-B540-2B0E91A0E554}" srcId="{7AA57BEF-A45A-4605-B1A4-3F26CD6EAD7F}" destId="{537BA4FF-289E-4D34-8546-2A0936D031D2}" srcOrd="0" destOrd="0" parTransId="{BC72798C-FF3D-4504-9B71-B4A031442DB4}" sibTransId="{2E670D72-C3E8-469A-A897-98425CD5820C}"/>
    <dgm:cxn modelId="{A9607DFD-1CEE-489C-A165-4DDCE1A0C757}" type="presOf" srcId="{537BA4FF-289E-4D34-8546-2A0936D031D2}" destId="{8ACC1FEC-9993-475D-9C11-501BBAEB4367}" srcOrd="0" destOrd="0" presId="urn:microsoft.com/office/officeart/2005/8/layout/chevron2"/>
    <dgm:cxn modelId="{E358486C-E256-49E0-8E7D-A2804D51CEE0}" type="presParOf" srcId="{3BCE7592-35F8-4F58-82DF-95957CE819AB}" destId="{4EE738DC-27B0-4E91-8A92-844263F46745}" srcOrd="0" destOrd="0" presId="urn:microsoft.com/office/officeart/2005/8/layout/chevron2"/>
    <dgm:cxn modelId="{882FD26A-8551-424B-9572-251C8D15B7D0}" type="presParOf" srcId="{4EE738DC-27B0-4E91-8A92-844263F46745}" destId="{EE7C4BE2-FEB6-4988-9F0B-1D9FA8D25FA9}" srcOrd="0" destOrd="0" presId="urn:microsoft.com/office/officeart/2005/8/layout/chevron2"/>
    <dgm:cxn modelId="{264C973C-2E32-48E3-8AC0-4CAB991F465E}" type="presParOf" srcId="{4EE738DC-27B0-4E91-8A92-844263F46745}" destId="{2F923CF2-60A7-4016-AA67-5AF1B371ADEC}" srcOrd="1" destOrd="0" presId="urn:microsoft.com/office/officeart/2005/8/layout/chevron2"/>
    <dgm:cxn modelId="{8BC71B7C-2A93-4DEF-9AFA-63E4D25960CB}" type="presParOf" srcId="{3BCE7592-35F8-4F58-82DF-95957CE819AB}" destId="{F54FF58A-01AD-4318-8944-3016FC5175F5}" srcOrd="1" destOrd="0" presId="urn:microsoft.com/office/officeart/2005/8/layout/chevron2"/>
    <dgm:cxn modelId="{66CC462B-EE3C-4121-866D-5D30453A0F8B}" type="presParOf" srcId="{3BCE7592-35F8-4F58-82DF-95957CE819AB}" destId="{804C351F-042E-463D-A519-D6C92D0CB0A9}" srcOrd="2" destOrd="0" presId="urn:microsoft.com/office/officeart/2005/8/layout/chevron2"/>
    <dgm:cxn modelId="{A5F55D69-94A4-40D7-A077-24503221B132}" type="presParOf" srcId="{804C351F-042E-463D-A519-D6C92D0CB0A9}" destId="{AB71A8B8-FA10-4BC5-B9B2-ECD63DE6E033}" srcOrd="0" destOrd="0" presId="urn:microsoft.com/office/officeart/2005/8/layout/chevron2"/>
    <dgm:cxn modelId="{6E915132-D726-4930-AF05-F3B4E5BCDAC0}" type="presParOf" srcId="{804C351F-042E-463D-A519-D6C92D0CB0A9}" destId="{8ACC1FEC-9993-475D-9C11-501BBAEB436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AB9489-44D5-4AA3-9492-4CA20CB36D5F}"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598590BC-485F-40E8-B5DA-ADD20B22530B}">
      <dgm:prSet phldrT="[Text]" custT="1"/>
      <dgm:spPr/>
      <dgm:t>
        <a:bodyPr/>
        <a:lstStyle/>
        <a:p>
          <a:r>
            <a:rPr lang="el-GR" sz="1800">
              <a:solidFill>
                <a:schemeClr val="bg1"/>
              </a:solidFill>
              <a:latin typeface="Verdana" panose="020B0604030504040204" pitchFamily="34" charset="0"/>
              <a:ea typeface="Verdana" panose="020B0604030504040204" pitchFamily="34" charset="0"/>
            </a:rPr>
            <a:t>1</a:t>
          </a:r>
          <a:endParaRPr lang="en-US" sz="1800">
            <a:solidFill>
              <a:schemeClr val="bg1"/>
            </a:solidFill>
            <a:latin typeface="Verdana" panose="020B0604030504040204" pitchFamily="34" charset="0"/>
            <a:ea typeface="Verdana" panose="020B0604030504040204" pitchFamily="34" charset="0"/>
          </a:endParaRPr>
        </a:p>
      </dgm:t>
    </dgm:pt>
    <dgm:pt modelId="{8C31FC48-5581-4A38-A666-972BF3D61955}" type="parTrans" cxnId="{E6B238EE-BBE2-419F-9CA8-3B174C74C676}">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58AC37E0-10CB-4D0A-901B-65BFDD12D303}" type="sibTrans" cxnId="{E6B238EE-BBE2-419F-9CA8-3B174C74C676}">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C0BAC63C-CEB2-4235-A437-DB710AB1143F}">
      <dgm:prSet phldrT="[Text]" custT="1"/>
      <dgm:spPr/>
      <dgm:t>
        <a:bodyPr/>
        <a:lstStyle/>
        <a:p>
          <a:r>
            <a:rPr lang="el-GR" sz="1600">
              <a:solidFill>
                <a:schemeClr val="tx1">
                  <a:lumMod val="75000"/>
                  <a:lumOff val="25000"/>
                </a:schemeClr>
              </a:solidFill>
              <a:latin typeface="Verdana" panose="020B0604030504040204" pitchFamily="34" charset="0"/>
              <a:ea typeface="Verdana" panose="020B0604030504040204" pitchFamily="34" charset="0"/>
            </a:rPr>
            <a:t>Να επεξεργάζεστε τις πληροφορίες για τον οργανισμό σας και τα άτομα επαφής</a:t>
          </a:r>
          <a:r>
            <a:rPr lang="en-US" sz="1600">
              <a:solidFill>
                <a:schemeClr val="tx1">
                  <a:lumMod val="75000"/>
                  <a:lumOff val="25000"/>
                </a:schemeClr>
              </a:solidFill>
              <a:latin typeface="Verdana" panose="020B0604030504040204" pitchFamily="34" charset="0"/>
              <a:ea typeface="Verdana" panose="020B0604030504040204" pitchFamily="34" charset="0"/>
            </a:rPr>
            <a:t> </a:t>
          </a:r>
          <a:r>
            <a:rPr lang="el-GR" sz="1600">
              <a:solidFill>
                <a:schemeClr val="tx1">
                  <a:lumMod val="75000"/>
                  <a:lumOff val="25000"/>
                </a:schemeClr>
              </a:solidFill>
              <a:latin typeface="Verdana" panose="020B0604030504040204" pitchFamily="34" charset="0"/>
              <a:ea typeface="Verdana" panose="020B0604030504040204" pitchFamily="34" charset="0"/>
            </a:rPr>
            <a:t>(</a:t>
          </a:r>
          <a:r>
            <a:rPr lang="en-US" sz="1600">
              <a:solidFill>
                <a:schemeClr val="tx1">
                  <a:lumMod val="75000"/>
                  <a:lumOff val="25000"/>
                </a:schemeClr>
              </a:solidFill>
              <a:latin typeface="Verdana" panose="020B0604030504040204" pitchFamily="34" charset="0"/>
              <a:ea typeface="Verdana" panose="020B0604030504040204" pitchFamily="34" charset="0"/>
            </a:rPr>
            <a:t>Associated persons)</a:t>
          </a:r>
        </a:p>
      </dgm:t>
    </dgm:pt>
    <dgm:pt modelId="{A3EB5EB3-6E46-46BC-87DE-108255EAC373}" type="parTrans" cxnId="{5B922C01-781B-4FD1-BDB2-2FE41B77C13C}">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71BDD056-4D6D-487B-B7C3-14458AF57717}" type="sibTrans" cxnId="{5B922C01-781B-4FD1-BDB2-2FE41B77C13C}">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7AA57BEF-A45A-4605-B1A4-3F26CD6EAD7F}">
      <dgm:prSet phldrT="[Text]" custT="1"/>
      <dgm:spPr/>
      <dgm:t>
        <a:bodyPr/>
        <a:lstStyle/>
        <a:p>
          <a:r>
            <a:rPr lang="el-GR" sz="1800">
              <a:solidFill>
                <a:schemeClr val="bg1"/>
              </a:solidFill>
              <a:latin typeface="Verdana" panose="020B0604030504040204" pitchFamily="34" charset="0"/>
              <a:ea typeface="Verdana" panose="020B0604030504040204" pitchFamily="34" charset="0"/>
            </a:rPr>
            <a:t>2</a:t>
          </a:r>
          <a:endParaRPr lang="en-US" sz="1800">
            <a:solidFill>
              <a:schemeClr val="bg1"/>
            </a:solidFill>
            <a:latin typeface="Verdana" panose="020B0604030504040204" pitchFamily="34" charset="0"/>
            <a:ea typeface="Verdana" panose="020B0604030504040204" pitchFamily="34" charset="0"/>
          </a:endParaRPr>
        </a:p>
      </dgm:t>
    </dgm:pt>
    <dgm:pt modelId="{11A71CFF-1995-4FBA-B53A-DFCBA3ECBF94}" type="parTrans" cxnId="{2C497A62-9AA1-4998-9443-DE3DE692A747}">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60403E27-65F2-4C60-A0B1-71D521308655}" type="sibTrans" cxnId="{2C497A62-9AA1-4998-9443-DE3DE692A747}">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537BA4FF-289E-4D34-8546-2A0936D031D2}">
      <dgm:prSet custT="1"/>
      <dgm:spPr/>
      <dgm:t>
        <a:bodyPr/>
        <a:lstStyle/>
        <a:p>
          <a:pPr marL="171450" lvl="1" indent="-171450" algn="l" defTabSz="711200">
            <a:lnSpc>
              <a:spcPct val="90000"/>
            </a:lnSpc>
            <a:spcBef>
              <a:spcPct val="0"/>
            </a:spcBef>
            <a:spcAft>
              <a:spcPct val="15000"/>
            </a:spcAft>
            <a:buChar char="•"/>
          </a:pPr>
          <a:r>
            <a:rPr lang="el-GR" sz="1600" kern="1200">
              <a:solidFill>
                <a:prstClr val="black">
                  <a:lumMod val="75000"/>
                  <a:lumOff val="25000"/>
                </a:prstClr>
              </a:solidFill>
              <a:latin typeface="Verdana" panose="020B0604030504040204" pitchFamily="34" charset="0"/>
              <a:ea typeface="Verdana" panose="020B0604030504040204" pitchFamily="34" charset="0"/>
              <a:cs typeface="+mn-cs"/>
            </a:rPr>
            <a:t>Να καταχωρείτε τις κινητικότητες των συμμετεχόντων σας</a:t>
          </a:r>
          <a:r>
            <a:rPr lang="en-US" sz="1600" kern="1200">
              <a:solidFill>
                <a:prstClr val="black">
                  <a:lumMod val="75000"/>
                  <a:lumOff val="25000"/>
                </a:prstClr>
              </a:solidFill>
              <a:latin typeface="Verdana" panose="020B0604030504040204" pitchFamily="34" charset="0"/>
              <a:ea typeface="Verdana" panose="020B0604030504040204" pitchFamily="34" charset="0"/>
              <a:cs typeface="+mn-cs"/>
            </a:rPr>
            <a:t> (Mobility Activities)</a:t>
          </a:r>
        </a:p>
      </dgm:t>
    </dgm:pt>
    <dgm:pt modelId="{BC72798C-FF3D-4504-9B71-B4A031442DB4}" type="parTrans" cxnId="{103FEFF5-C150-4924-B540-2B0E91A0E554}">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2E670D72-C3E8-469A-A897-98425CD5820C}" type="sibTrans" cxnId="{103FEFF5-C150-4924-B540-2B0E91A0E554}">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ED2E7516-837B-4716-89A3-C3C644B848E0}">
      <dgm:prSet custT="1"/>
      <dgm:spPr/>
      <dgm:t>
        <a:bodyPr/>
        <a:lstStyle/>
        <a:p>
          <a:r>
            <a:rPr lang="el-GR" sz="1600" kern="1200">
              <a:solidFill>
                <a:prstClr val="black">
                  <a:lumMod val="75000"/>
                  <a:lumOff val="25000"/>
                </a:prstClr>
              </a:solidFill>
              <a:latin typeface="Verdana" panose="020B0604030504040204" pitchFamily="34" charset="0"/>
              <a:ea typeface="Verdana" panose="020B0604030504040204" pitchFamily="34" charset="0"/>
              <a:cs typeface="+mn-cs"/>
            </a:rPr>
            <a:t>Να παρακολουθείτε τον προϋπολογισμό σας και το ποσοστό απορρόφησης ανά κατηγορία εξόδων</a:t>
          </a:r>
          <a:r>
            <a:rPr lang="en-US" sz="1600" kern="1200">
              <a:solidFill>
                <a:prstClr val="black">
                  <a:lumMod val="75000"/>
                  <a:lumOff val="25000"/>
                </a:prstClr>
              </a:solidFill>
              <a:latin typeface="Verdana" panose="020B0604030504040204" pitchFamily="34" charset="0"/>
              <a:ea typeface="Verdana" panose="020B0604030504040204" pitchFamily="34" charset="0"/>
              <a:cs typeface="+mn-cs"/>
            </a:rPr>
            <a:t> (Budget</a:t>
          </a:r>
          <a:r>
            <a:rPr lang="en-US" sz="1600" kern="1200">
              <a:solidFill>
                <a:schemeClr val="tx1">
                  <a:lumMod val="75000"/>
                  <a:lumOff val="25000"/>
                </a:schemeClr>
              </a:solidFill>
              <a:latin typeface="Verdana" panose="020B0604030504040204" pitchFamily="34" charset="0"/>
              <a:ea typeface="Verdana" panose="020B0604030504040204" pitchFamily="34" charset="0"/>
            </a:rPr>
            <a:t>)</a:t>
          </a:r>
        </a:p>
      </dgm:t>
    </dgm:pt>
    <dgm:pt modelId="{15A2BC45-9C73-4AD5-ACFE-9C0AE9F67F1E}" type="parTrans" cxnId="{8953706F-3D62-4435-9C3A-7C0561ED60C4}">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49DF6B7D-2744-4C17-BF12-33216920B529}" type="sibTrans" cxnId="{8953706F-3D62-4435-9C3A-7C0561ED60C4}">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9FE464F7-EE07-4437-B30B-64DAF8E7C7B5}">
      <dgm:prSet phldrT="[Text]" custT="1"/>
      <dgm:spPr/>
      <dgm:t>
        <a:bodyPr/>
        <a:lstStyle/>
        <a:p>
          <a:r>
            <a:rPr lang="el-GR" sz="1800">
              <a:solidFill>
                <a:schemeClr val="bg1"/>
              </a:solidFill>
              <a:latin typeface="Verdana" panose="020B0604030504040204" pitchFamily="34" charset="0"/>
              <a:ea typeface="Verdana" panose="020B0604030504040204" pitchFamily="34" charset="0"/>
            </a:rPr>
            <a:t>3</a:t>
          </a:r>
          <a:endParaRPr lang="en-US" sz="1800">
            <a:solidFill>
              <a:schemeClr val="bg1"/>
            </a:solidFill>
            <a:latin typeface="Verdana" panose="020B0604030504040204" pitchFamily="34" charset="0"/>
            <a:ea typeface="Verdana" panose="020B0604030504040204" pitchFamily="34" charset="0"/>
          </a:endParaRPr>
        </a:p>
      </dgm:t>
    </dgm:pt>
    <dgm:pt modelId="{2475BA87-FD9F-4029-B6B6-D0C9B7200152}" type="sibTrans" cxnId="{F7F3E9A3-115A-4E2C-AEE2-D7A3802A194A}">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12BE5598-93F0-4E2D-A8FA-5FCADB8D8D31}" type="parTrans" cxnId="{F7F3E9A3-115A-4E2C-AEE2-D7A3802A194A}">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A8ACAEB7-8235-4C6E-BE5C-BA6AF37A8C4C}">
      <dgm:prSet phldrT="[Text]" custT="1"/>
      <dgm:spPr/>
      <dgm:t>
        <a:bodyPr/>
        <a:lstStyle/>
        <a:p>
          <a:r>
            <a:rPr lang="el-GR" sz="1800">
              <a:solidFill>
                <a:schemeClr val="bg1"/>
              </a:solidFill>
              <a:latin typeface="Verdana" panose="020B0604030504040204" pitchFamily="34" charset="0"/>
              <a:ea typeface="Verdana" panose="020B0604030504040204" pitchFamily="34" charset="0"/>
            </a:rPr>
            <a:t>4</a:t>
          </a:r>
          <a:endParaRPr lang="en-US" sz="1800">
            <a:solidFill>
              <a:schemeClr val="bg1"/>
            </a:solidFill>
            <a:latin typeface="Verdana" panose="020B0604030504040204" pitchFamily="34" charset="0"/>
            <a:ea typeface="Verdana" panose="020B0604030504040204" pitchFamily="34" charset="0"/>
          </a:endParaRPr>
        </a:p>
      </dgm:t>
    </dgm:pt>
    <dgm:pt modelId="{1F9FF950-A064-498F-B1BF-DB1B89BBFD9D}" type="parTrans" cxnId="{20FE20BF-34AE-4B07-8D7E-7CEB34CDF197}">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206739D3-3283-466B-84E3-6E90D3E20506}" type="sibTrans" cxnId="{20FE20BF-34AE-4B07-8D7E-7CEB34CDF197}">
      <dgm:prSet/>
      <dgm:spPr/>
      <dgm:t>
        <a:bodyPr/>
        <a:lstStyle/>
        <a:p>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58310301-50F0-4D99-8857-3C43ED178FF3}">
      <dgm:prSet phldrT="[Text]"/>
      <dgm:spPr/>
      <dgm:t>
        <a:bodyPr/>
        <a:lstStyle/>
        <a:p>
          <a:r>
            <a:rPr lang="el-GR">
              <a:solidFill>
                <a:schemeClr val="bg1"/>
              </a:solidFill>
              <a:latin typeface="Verdana" panose="020B0604030504040204" pitchFamily="34" charset="0"/>
              <a:ea typeface="Verdana" panose="020B0604030504040204" pitchFamily="34" charset="0"/>
            </a:rPr>
            <a:t>5</a:t>
          </a:r>
          <a:endParaRPr lang="en-US">
            <a:solidFill>
              <a:schemeClr val="bg1"/>
            </a:solidFill>
            <a:latin typeface="Verdana" panose="020B0604030504040204" pitchFamily="34" charset="0"/>
            <a:ea typeface="Verdana" panose="020B0604030504040204" pitchFamily="34" charset="0"/>
          </a:endParaRPr>
        </a:p>
      </dgm:t>
    </dgm:pt>
    <dgm:pt modelId="{66DCB231-864D-44EA-9CF9-54700399A6DB}" type="parTrans" cxnId="{F31F2102-E338-4E6C-8AF9-46A0A3F0AD1B}">
      <dgm:prSet/>
      <dgm:spPr/>
      <dgm:t>
        <a:bodyPr/>
        <a:lstStyle/>
        <a:p>
          <a:endParaRPr lang="en-US"/>
        </a:p>
      </dgm:t>
    </dgm:pt>
    <dgm:pt modelId="{DE8E7E32-B9F3-4082-80FC-706C7472A8B7}" type="sibTrans" cxnId="{F31F2102-E338-4E6C-8AF9-46A0A3F0AD1B}">
      <dgm:prSet/>
      <dgm:spPr/>
      <dgm:t>
        <a:bodyPr/>
        <a:lstStyle/>
        <a:p>
          <a:endParaRPr lang="en-US"/>
        </a:p>
      </dgm:t>
    </dgm:pt>
    <dgm:pt modelId="{89FECF06-7CC6-4CAB-9181-C5C0D3D53F47}">
      <dgm:prSet custT="1"/>
      <dgm:spPr/>
      <dgm:t>
        <a:bodyPr/>
        <a:lstStyle/>
        <a:p>
          <a:r>
            <a:rPr lang="el-GR" sz="1800">
              <a:solidFill>
                <a:schemeClr val="bg1"/>
              </a:solidFill>
              <a:latin typeface="Verdana" panose="020B0604030504040204" pitchFamily="34" charset="0"/>
              <a:ea typeface="Verdana" panose="020B0604030504040204" pitchFamily="34" charset="0"/>
            </a:rPr>
            <a:t>6</a:t>
          </a:r>
          <a:r>
            <a:rPr lang="el-GR" sz="1800">
              <a:solidFill>
                <a:schemeClr val="tx1">
                  <a:lumMod val="75000"/>
                  <a:lumOff val="25000"/>
                </a:schemeClr>
              </a:solidFill>
              <a:latin typeface="Verdana" panose="020B0604030504040204" pitchFamily="34" charset="0"/>
              <a:ea typeface="Verdana" panose="020B0604030504040204" pitchFamily="34" charset="0"/>
            </a:rPr>
            <a:t> </a:t>
          </a:r>
          <a:endParaRPr lang="en-US" sz="1800">
            <a:solidFill>
              <a:schemeClr val="tx1">
                <a:lumMod val="75000"/>
                <a:lumOff val="25000"/>
              </a:schemeClr>
            </a:solidFill>
            <a:latin typeface="Verdana" panose="020B0604030504040204" pitchFamily="34" charset="0"/>
            <a:ea typeface="Verdana" panose="020B0604030504040204" pitchFamily="34" charset="0"/>
          </a:endParaRPr>
        </a:p>
      </dgm:t>
    </dgm:pt>
    <dgm:pt modelId="{98C2456F-CB56-4217-87A7-AB75F7688731}" type="parTrans" cxnId="{B8AD3F13-DAD0-4639-B073-4D53894D5C8A}">
      <dgm:prSet/>
      <dgm:spPr/>
      <dgm:t>
        <a:bodyPr/>
        <a:lstStyle/>
        <a:p>
          <a:endParaRPr lang="en-US"/>
        </a:p>
      </dgm:t>
    </dgm:pt>
    <dgm:pt modelId="{8BC252C3-97CD-463F-A6E1-F8A0F7058553}" type="sibTrans" cxnId="{B8AD3F13-DAD0-4639-B073-4D53894D5C8A}">
      <dgm:prSet/>
      <dgm:spPr/>
      <dgm:t>
        <a:bodyPr/>
        <a:lstStyle/>
        <a:p>
          <a:endParaRPr lang="en-US"/>
        </a:p>
      </dgm:t>
    </dgm:pt>
    <dgm:pt modelId="{AAA2CA73-3B91-451B-B133-E47DD1A198A1}">
      <dgm:prSet custT="1"/>
      <dgm:spPr/>
      <dgm:t>
        <a:bodyPr/>
        <a:lstStyle/>
        <a:p>
          <a:r>
            <a:rPr lang="en-US" sz="1600">
              <a:solidFill>
                <a:schemeClr val="bg1"/>
              </a:solidFill>
              <a:latin typeface="Verdana" panose="020B0604030504040204" pitchFamily="34" charset="0"/>
              <a:ea typeface="Verdana" panose="020B0604030504040204" pitchFamily="34" charset="0"/>
            </a:rPr>
            <a:t>7</a:t>
          </a:r>
        </a:p>
      </dgm:t>
    </dgm:pt>
    <dgm:pt modelId="{CE4EEEE8-57DF-44EF-8074-11041590413E}" type="parTrans" cxnId="{C60EB102-D5B3-4FB0-869B-112A50A9BCA0}">
      <dgm:prSet/>
      <dgm:spPr/>
      <dgm:t>
        <a:bodyPr/>
        <a:lstStyle/>
        <a:p>
          <a:endParaRPr lang="en-US"/>
        </a:p>
      </dgm:t>
    </dgm:pt>
    <dgm:pt modelId="{079D232B-1C6D-4609-AD60-C817391A573C}" type="sibTrans" cxnId="{C60EB102-D5B3-4FB0-869B-112A50A9BCA0}">
      <dgm:prSet/>
      <dgm:spPr/>
      <dgm:t>
        <a:bodyPr/>
        <a:lstStyle/>
        <a:p>
          <a:endParaRPr lang="en-US"/>
        </a:p>
      </dgm:t>
    </dgm:pt>
    <dgm:pt modelId="{925BABF2-F585-403A-A252-0E593C8E8D30}">
      <dgm:prSet custT="1"/>
      <dgm:spPr/>
      <dgm:t>
        <a:bodyPr/>
        <a:lstStyle/>
        <a:p>
          <a:r>
            <a:rPr lang="el-GR" sz="1600" kern="1200" dirty="0">
              <a:solidFill>
                <a:prstClr val="black">
                  <a:lumMod val="75000"/>
                  <a:lumOff val="25000"/>
                </a:prstClr>
              </a:solidFill>
              <a:latin typeface="Verdana" panose="020B0604030504040204" pitchFamily="34" charset="0"/>
              <a:ea typeface="Verdana" panose="020B0604030504040204" pitchFamily="34" charset="0"/>
              <a:cs typeface="+mn-cs"/>
            </a:rPr>
            <a:t>Να υποβάλλετε αιτήματα τροποποίησης </a:t>
          </a:r>
          <a:r>
            <a:rPr lang="en-US" sz="1600" kern="1200" dirty="0">
              <a:solidFill>
                <a:prstClr val="black">
                  <a:lumMod val="75000"/>
                  <a:lumOff val="25000"/>
                </a:prstClr>
              </a:solidFill>
              <a:latin typeface="Verdana" panose="020B0604030504040204" pitchFamily="34" charset="0"/>
              <a:ea typeface="Verdana" panose="020B0604030504040204" pitchFamily="34" charset="0"/>
              <a:cs typeface="+mn-cs"/>
            </a:rPr>
            <a:t>(Amendments)</a:t>
          </a:r>
          <a:r>
            <a:rPr lang="el-GR" sz="1600" kern="1200" dirty="0">
              <a:solidFill>
                <a:prstClr val="black">
                  <a:lumMod val="75000"/>
                  <a:lumOff val="25000"/>
                </a:prstClr>
              </a:solidFill>
              <a:latin typeface="Verdana" panose="020B0604030504040204" pitchFamily="34" charset="0"/>
              <a:ea typeface="Verdana" panose="020B0604030504040204" pitchFamily="34" charset="0"/>
              <a:cs typeface="+mn-cs"/>
            </a:rPr>
            <a:t> και </a:t>
          </a:r>
          <a:r>
            <a:rPr lang="en-GB" sz="1600" kern="1200" dirty="0">
              <a:solidFill>
                <a:prstClr val="black">
                  <a:lumMod val="75000"/>
                  <a:lumOff val="25000"/>
                </a:prstClr>
              </a:solidFill>
              <a:latin typeface="Verdana" panose="020B0604030504040204" pitchFamily="34" charset="0"/>
              <a:ea typeface="Verdana" panose="020B0604030504040204" pitchFamily="34" charset="0"/>
              <a:cs typeface="+mn-cs"/>
            </a:rPr>
            <a:t>Accreditation Progress Reports - </a:t>
          </a:r>
          <a:r>
            <a:rPr lang="el-GR" sz="1600" kern="1200" dirty="0">
              <a:solidFill>
                <a:prstClr val="black">
                  <a:lumMod val="75000"/>
                  <a:lumOff val="25000"/>
                </a:prstClr>
              </a:solidFill>
              <a:latin typeface="Verdana" panose="020B0604030504040204" pitchFamily="34" charset="0"/>
              <a:ea typeface="Verdana" panose="020B0604030504040204" pitchFamily="34" charset="0"/>
              <a:cs typeface="+mn-cs"/>
            </a:rPr>
            <a:t>μόνο διαπιστευμένοι</a:t>
          </a:r>
          <a:endParaRPr lang="en-US" sz="1600" kern="1200" dirty="0">
            <a:solidFill>
              <a:prstClr val="black">
                <a:lumMod val="75000"/>
                <a:lumOff val="25000"/>
              </a:prstClr>
            </a:solidFill>
            <a:latin typeface="Verdana" panose="020B0604030504040204" pitchFamily="34" charset="0"/>
            <a:ea typeface="Verdana" panose="020B0604030504040204" pitchFamily="34" charset="0"/>
            <a:cs typeface="+mn-cs"/>
          </a:endParaRPr>
        </a:p>
      </dgm:t>
    </dgm:pt>
    <dgm:pt modelId="{C49EDB22-61FF-4843-BC7F-1E82D407E45C}" type="parTrans" cxnId="{F984B396-C2CD-4F64-9F68-BA3342A45B28}">
      <dgm:prSet/>
      <dgm:spPr/>
      <dgm:t>
        <a:bodyPr/>
        <a:lstStyle/>
        <a:p>
          <a:endParaRPr lang="en-US"/>
        </a:p>
      </dgm:t>
    </dgm:pt>
    <dgm:pt modelId="{A574AC55-F854-4433-89FB-FD4E6E2A292C}" type="sibTrans" cxnId="{F984B396-C2CD-4F64-9F68-BA3342A45B28}">
      <dgm:prSet/>
      <dgm:spPr/>
      <dgm:t>
        <a:bodyPr/>
        <a:lstStyle/>
        <a:p>
          <a:endParaRPr lang="en-US"/>
        </a:p>
      </dgm:t>
    </dgm:pt>
    <dgm:pt modelId="{37FB4557-80BC-4072-8208-672B2B0B1A58}">
      <dgm:prSet custT="1"/>
      <dgm:spPr/>
      <dgm:t>
        <a:bodyPr/>
        <a:lstStyle/>
        <a:p>
          <a:r>
            <a:rPr lang="en-US" sz="1800" kern="1200">
              <a:solidFill>
                <a:prstClr val="black">
                  <a:lumMod val="75000"/>
                  <a:lumOff val="25000"/>
                </a:prstClr>
              </a:solidFill>
              <a:latin typeface="Verdana" panose="020B0604030504040204" pitchFamily="34" charset="0"/>
              <a:ea typeface="Verdana" panose="020B0604030504040204" pitchFamily="34" charset="0"/>
              <a:cs typeface="+mn-cs"/>
            </a:rPr>
            <a:t> </a:t>
          </a:r>
          <a:r>
            <a:rPr lang="el-GR" sz="1600" kern="1200">
              <a:solidFill>
                <a:prstClr val="black">
                  <a:lumMod val="75000"/>
                  <a:lumOff val="25000"/>
                </a:prstClr>
              </a:solidFill>
              <a:latin typeface="Verdana" panose="020B0604030504040204" pitchFamily="34" charset="0"/>
              <a:ea typeface="Verdana" panose="020B0604030504040204" pitchFamily="34" charset="0"/>
              <a:cs typeface="+mn-cs"/>
            </a:rPr>
            <a:t>Να υποβάλλετε Τελικές Εκθέσεις </a:t>
          </a:r>
          <a:r>
            <a:rPr lang="en-US" sz="1600" kern="1200">
              <a:solidFill>
                <a:prstClr val="black">
                  <a:lumMod val="75000"/>
                  <a:lumOff val="25000"/>
                </a:prstClr>
              </a:solidFill>
              <a:latin typeface="Verdana" panose="020B0604030504040204" pitchFamily="34" charset="0"/>
              <a:ea typeface="Verdana" panose="020B0604030504040204" pitchFamily="34" charset="0"/>
              <a:cs typeface="+mn-cs"/>
            </a:rPr>
            <a:t>(Final Report)</a:t>
          </a:r>
        </a:p>
      </dgm:t>
    </dgm:pt>
    <dgm:pt modelId="{07EDEE38-BFE4-473E-B97B-227224BEC45A}" type="parTrans" cxnId="{96743C32-22F6-4239-856C-FEDC9798B6F9}">
      <dgm:prSet/>
      <dgm:spPr/>
      <dgm:t>
        <a:bodyPr/>
        <a:lstStyle/>
        <a:p>
          <a:endParaRPr lang="en-US"/>
        </a:p>
      </dgm:t>
    </dgm:pt>
    <dgm:pt modelId="{3C3E94F5-E760-423F-8D3C-F01D70D6604B}" type="sibTrans" cxnId="{96743C32-22F6-4239-856C-FEDC9798B6F9}">
      <dgm:prSet/>
      <dgm:spPr/>
      <dgm:t>
        <a:bodyPr/>
        <a:lstStyle/>
        <a:p>
          <a:endParaRPr lang="en-US"/>
        </a:p>
      </dgm:t>
    </dgm:pt>
    <dgm:pt modelId="{2AB260D6-FAA8-41C5-ACAA-AED2453A715D}">
      <dgm:prSet custT="1"/>
      <dgm:spPr/>
      <dgm:t>
        <a:bodyPr/>
        <a:lstStyle/>
        <a:p>
          <a:pPr marL="171450" lvl="1" indent="-171450" algn="l" defTabSz="711200">
            <a:lnSpc>
              <a:spcPct val="90000"/>
            </a:lnSpc>
            <a:spcBef>
              <a:spcPct val="0"/>
            </a:spcBef>
            <a:spcAft>
              <a:spcPct val="15000"/>
            </a:spcAft>
            <a:buChar char="•"/>
          </a:pPr>
          <a:r>
            <a:rPr lang="el-GR" sz="1600" kern="1200">
              <a:solidFill>
                <a:prstClr val="black">
                  <a:lumMod val="75000"/>
                  <a:lumOff val="25000"/>
                </a:prstClr>
              </a:solidFill>
              <a:latin typeface="Verdana" panose="020B0604030504040204" pitchFamily="34" charset="0"/>
              <a:ea typeface="Verdana" panose="020B0604030504040204" pitchFamily="34" charset="0"/>
              <a:cs typeface="+mn-cs"/>
            </a:rPr>
            <a:t>Να αποστέλλετε τις Εκθέσεις των Συμμετεχόντων μετά από την κινητικότητά τους</a:t>
          </a:r>
          <a:r>
            <a:rPr lang="en-US" sz="1600" kern="1200">
              <a:solidFill>
                <a:prstClr val="black">
                  <a:lumMod val="75000"/>
                  <a:lumOff val="25000"/>
                </a:prstClr>
              </a:solidFill>
              <a:latin typeface="Verdana" panose="020B0604030504040204" pitchFamily="34" charset="0"/>
              <a:ea typeface="Verdana" panose="020B0604030504040204" pitchFamily="34" charset="0"/>
              <a:cs typeface="+mn-cs"/>
            </a:rPr>
            <a:t> (Participants Reports)</a:t>
          </a:r>
        </a:p>
      </dgm:t>
    </dgm:pt>
    <dgm:pt modelId="{26092BAC-7D51-4916-84A5-93811C916691}" type="parTrans" cxnId="{E2896163-0356-4367-B14B-46EA9496F9D7}">
      <dgm:prSet/>
      <dgm:spPr/>
      <dgm:t>
        <a:bodyPr/>
        <a:lstStyle/>
        <a:p>
          <a:endParaRPr lang="en-US"/>
        </a:p>
      </dgm:t>
    </dgm:pt>
    <dgm:pt modelId="{A5E8FCFD-5A36-4285-9DF0-322DA35EDE28}" type="sibTrans" cxnId="{E2896163-0356-4367-B14B-46EA9496F9D7}">
      <dgm:prSet/>
      <dgm:spPr/>
      <dgm:t>
        <a:bodyPr/>
        <a:lstStyle/>
        <a:p>
          <a:endParaRPr lang="en-US"/>
        </a:p>
      </dgm:t>
    </dgm:pt>
    <dgm:pt modelId="{F55FBC2A-EA2B-49EC-A552-0EC9E67CCAA0}">
      <dgm:prSet phldrT="[Text]" custT="1"/>
      <dgm:spPr/>
      <dgm:t>
        <a:bodyPr/>
        <a:lstStyle/>
        <a:p>
          <a:r>
            <a:rPr lang="el-GR" sz="1600" kern="1200">
              <a:solidFill>
                <a:prstClr val="black">
                  <a:lumMod val="75000"/>
                  <a:lumOff val="25000"/>
                </a:prstClr>
              </a:solidFill>
              <a:latin typeface="Verdana" panose="020B0604030504040204" pitchFamily="34" charset="0"/>
              <a:ea typeface="Verdana" panose="020B0604030504040204" pitchFamily="34" charset="0"/>
              <a:cs typeface="+mn-cs"/>
            </a:rPr>
            <a:t>Να διαχειρίζεστε τα έγγραφα κινητικότητας (</a:t>
          </a:r>
          <a:r>
            <a:rPr lang="en-US" sz="1600" kern="1200">
              <a:solidFill>
                <a:prstClr val="black">
                  <a:lumMod val="75000"/>
                  <a:lumOff val="25000"/>
                </a:prstClr>
              </a:solidFill>
              <a:latin typeface="Verdana" panose="020B0604030504040204" pitchFamily="34" charset="0"/>
              <a:ea typeface="Verdana" panose="020B0604030504040204" pitchFamily="34" charset="0"/>
              <a:cs typeface="+mn-cs"/>
            </a:rPr>
            <a:t>mobility documents)</a:t>
          </a:r>
        </a:p>
      </dgm:t>
    </dgm:pt>
    <dgm:pt modelId="{21C40000-329C-4835-B972-7749D9AAF0CF}" type="parTrans" cxnId="{42440B77-26DB-4115-9703-65CACEBF6EBF}">
      <dgm:prSet/>
      <dgm:spPr/>
      <dgm:t>
        <a:bodyPr/>
        <a:lstStyle/>
        <a:p>
          <a:endParaRPr lang="en-US"/>
        </a:p>
      </dgm:t>
    </dgm:pt>
    <dgm:pt modelId="{9BB43E62-BF2D-4964-90E3-C79C443AAED6}" type="sibTrans" cxnId="{42440B77-26DB-4115-9703-65CACEBF6EBF}">
      <dgm:prSet/>
      <dgm:spPr/>
      <dgm:t>
        <a:bodyPr/>
        <a:lstStyle/>
        <a:p>
          <a:endParaRPr lang="en-US"/>
        </a:p>
      </dgm:t>
    </dgm:pt>
    <dgm:pt modelId="{3BCE7592-35F8-4F58-82DF-95957CE819AB}" type="pres">
      <dgm:prSet presAssocID="{23AB9489-44D5-4AA3-9492-4CA20CB36D5F}" presName="linearFlow" presStyleCnt="0">
        <dgm:presLayoutVars>
          <dgm:dir/>
          <dgm:animLvl val="lvl"/>
          <dgm:resizeHandles val="exact"/>
        </dgm:presLayoutVars>
      </dgm:prSet>
      <dgm:spPr/>
    </dgm:pt>
    <dgm:pt modelId="{4EE738DC-27B0-4E91-8A92-844263F46745}" type="pres">
      <dgm:prSet presAssocID="{598590BC-485F-40E8-B5DA-ADD20B22530B}" presName="composite" presStyleCnt="0"/>
      <dgm:spPr/>
    </dgm:pt>
    <dgm:pt modelId="{EE7C4BE2-FEB6-4988-9F0B-1D9FA8D25FA9}" type="pres">
      <dgm:prSet presAssocID="{598590BC-485F-40E8-B5DA-ADD20B22530B}" presName="parentText" presStyleLbl="alignNode1" presStyleIdx="0" presStyleCnt="7">
        <dgm:presLayoutVars>
          <dgm:chMax val="1"/>
          <dgm:bulletEnabled val="1"/>
        </dgm:presLayoutVars>
      </dgm:prSet>
      <dgm:spPr/>
    </dgm:pt>
    <dgm:pt modelId="{2F923CF2-60A7-4016-AA67-5AF1B371ADEC}" type="pres">
      <dgm:prSet presAssocID="{598590BC-485F-40E8-B5DA-ADD20B22530B}" presName="descendantText" presStyleLbl="alignAcc1" presStyleIdx="0" presStyleCnt="7" custLinFactNeighborX="0" custLinFactNeighborY="-1">
        <dgm:presLayoutVars>
          <dgm:bulletEnabled val="1"/>
        </dgm:presLayoutVars>
      </dgm:prSet>
      <dgm:spPr/>
    </dgm:pt>
    <dgm:pt modelId="{F54FF58A-01AD-4318-8944-3016FC5175F5}" type="pres">
      <dgm:prSet presAssocID="{58AC37E0-10CB-4D0A-901B-65BFDD12D303}" presName="sp" presStyleCnt="0"/>
      <dgm:spPr/>
    </dgm:pt>
    <dgm:pt modelId="{804C351F-042E-463D-A519-D6C92D0CB0A9}" type="pres">
      <dgm:prSet presAssocID="{7AA57BEF-A45A-4605-B1A4-3F26CD6EAD7F}" presName="composite" presStyleCnt="0"/>
      <dgm:spPr/>
    </dgm:pt>
    <dgm:pt modelId="{AB71A8B8-FA10-4BC5-B9B2-ECD63DE6E033}" type="pres">
      <dgm:prSet presAssocID="{7AA57BEF-A45A-4605-B1A4-3F26CD6EAD7F}" presName="parentText" presStyleLbl="alignNode1" presStyleIdx="1" presStyleCnt="7">
        <dgm:presLayoutVars>
          <dgm:chMax val="1"/>
          <dgm:bulletEnabled val="1"/>
        </dgm:presLayoutVars>
      </dgm:prSet>
      <dgm:spPr/>
    </dgm:pt>
    <dgm:pt modelId="{8ACC1FEC-9993-475D-9C11-501BBAEB4367}" type="pres">
      <dgm:prSet presAssocID="{7AA57BEF-A45A-4605-B1A4-3F26CD6EAD7F}" presName="descendantText" presStyleLbl="alignAcc1" presStyleIdx="1" presStyleCnt="7" custScaleY="107065" custLinFactNeighborY="440">
        <dgm:presLayoutVars>
          <dgm:bulletEnabled val="1"/>
        </dgm:presLayoutVars>
      </dgm:prSet>
      <dgm:spPr/>
    </dgm:pt>
    <dgm:pt modelId="{53D8F78D-7C0C-44C1-B51B-9DB970CCDD8B}" type="pres">
      <dgm:prSet presAssocID="{60403E27-65F2-4C60-A0B1-71D521308655}" presName="sp" presStyleCnt="0"/>
      <dgm:spPr/>
    </dgm:pt>
    <dgm:pt modelId="{6CFB8D57-61C8-4042-A2DF-A6EDF1E799CF}" type="pres">
      <dgm:prSet presAssocID="{9FE464F7-EE07-4437-B30B-64DAF8E7C7B5}" presName="composite" presStyleCnt="0"/>
      <dgm:spPr/>
    </dgm:pt>
    <dgm:pt modelId="{7E6764AA-D58C-48F4-AAFA-66F34514CF5A}" type="pres">
      <dgm:prSet presAssocID="{9FE464F7-EE07-4437-B30B-64DAF8E7C7B5}" presName="parentText" presStyleLbl="alignNode1" presStyleIdx="2" presStyleCnt="7">
        <dgm:presLayoutVars>
          <dgm:chMax val="1"/>
          <dgm:bulletEnabled val="1"/>
        </dgm:presLayoutVars>
      </dgm:prSet>
      <dgm:spPr/>
    </dgm:pt>
    <dgm:pt modelId="{8E4B1003-F1D9-4218-B9B2-749DAB2A13AB}" type="pres">
      <dgm:prSet presAssocID="{9FE464F7-EE07-4437-B30B-64DAF8E7C7B5}" presName="descendantText" presStyleLbl="alignAcc1" presStyleIdx="2" presStyleCnt="7">
        <dgm:presLayoutVars>
          <dgm:bulletEnabled val="1"/>
        </dgm:presLayoutVars>
      </dgm:prSet>
      <dgm:spPr/>
    </dgm:pt>
    <dgm:pt modelId="{117E73D1-23AD-4C2A-A48A-EA8701F88D20}" type="pres">
      <dgm:prSet presAssocID="{2475BA87-FD9F-4029-B6B6-D0C9B7200152}" presName="sp" presStyleCnt="0"/>
      <dgm:spPr/>
    </dgm:pt>
    <dgm:pt modelId="{1413F6B1-5FAF-493B-BE5C-EC2475AB2DCB}" type="pres">
      <dgm:prSet presAssocID="{A8ACAEB7-8235-4C6E-BE5C-BA6AF37A8C4C}" presName="composite" presStyleCnt="0"/>
      <dgm:spPr/>
    </dgm:pt>
    <dgm:pt modelId="{332E3EDA-1A3B-49A3-BB06-CCDD0FE2B27E}" type="pres">
      <dgm:prSet presAssocID="{A8ACAEB7-8235-4C6E-BE5C-BA6AF37A8C4C}" presName="parentText" presStyleLbl="alignNode1" presStyleIdx="3" presStyleCnt="7">
        <dgm:presLayoutVars>
          <dgm:chMax val="1"/>
          <dgm:bulletEnabled val="1"/>
        </dgm:presLayoutVars>
      </dgm:prSet>
      <dgm:spPr/>
    </dgm:pt>
    <dgm:pt modelId="{F8551C7F-FE76-45E6-BC58-6DFDAE73B650}" type="pres">
      <dgm:prSet presAssocID="{A8ACAEB7-8235-4C6E-BE5C-BA6AF37A8C4C}" presName="descendantText" presStyleLbl="alignAcc1" presStyleIdx="3" presStyleCnt="7" custScaleY="97927" custLinFactNeighborX="0" custLinFactNeighborY="-2773">
        <dgm:presLayoutVars>
          <dgm:bulletEnabled val="1"/>
        </dgm:presLayoutVars>
      </dgm:prSet>
      <dgm:spPr/>
    </dgm:pt>
    <dgm:pt modelId="{0E1B90D2-952A-44EF-9BA4-A5D203B5BB7D}" type="pres">
      <dgm:prSet presAssocID="{206739D3-3283-466B-84E3-6E90D3E20506}" presName="sp" presStyleCnt="0"/>
      <dgm:spPr/>
    </dgm:pt>
    <dgm:pt modelId="{C9528B8F-58DC-4D87-A299-78513A54E2A5}" type="pres">
      <dgm:prSet presAssocID="{58310301-50F0-4D99-8857-3C43ED178FF3}" presName="composite" presStyleCnt="0"/>
      <dgm:spPr/>
    </dgm:pt>
    <dgm:pt modelId="{7B508AD1-73D6-4188-85E1-FFCF1049A518}" type="pres">
      <dgm:prSet presAssocID="{58310301-50F0-4D99-8857-3C43ED178FF3}" presName="parentText" presStyleLbl="alignNode1" presStyleIdx="4" presStyleCnt="7">
        <dgm:presLayoutVars>
          <dgm:chMax val="1"/>
          <dgm:bulletEnabled val="1"/>
        </dgm:presLayoutVars>
      </dgm:prSet>
      <dgm:spPr/>
    </dgm:pt>
    <dgm:pt modelId="{793D33A4-A58E-4277-854E-34E416B1FF11}" type="pres">
      <dgm:prSet presAssocID="{58310301-50F0-4D99-8857-3C43ED178FF3}" presName="descendantText" presStyleLbl="alignAcc1" presStyleIdx="4" presStyleCnt="7" custScaleY="97927" custLinFactNeighborX="0" custLinFactNeighborY="-2773">
        <dgm:presLayoutVars>
          <dgm:bulletEnabled val="1"/>
        </dgm:presLayoutVars>
      </dgm:prSet>
      <dgm:spPr/>
    </dgm:pt>
    <dgm:pt modelId="{8EFF5B80-90B3-4804-96EF-BC936188F304}" type="pres">
      <dgm:prSet presAssocID="{DE8E7E32-B9F3-4082-80FC-706C7472A8B7}" presName="sp" presStyleCnt="0"/>
      <dgm:spPr/>
    </dgm:pt>
    <dgm:pt modelId="{45CFC01A-8DF5-44F7-9F9E-737D07D086B1}" type="pres">
      <dgm:prSet presAssocID="{89FECF06-7CC6-4CAB-9181-C5C0D3D53F47}" presName="composite" presStyleCnt="0"/>
      <dgm:spPr/>
    </dgm:pt>
    <dgm:pt modelId="{1F757D07-9648-4400-B3CF-C65441FB0417}" type="pres">
      <dgm:prSet presAssocID="{89FECF06-7CC6-4CAB-9181-C5C0D3D53F47}" presName="parentText" presStyleLbl="alignNode1" presStyleIdx="5" presStyleCnt="7">
        <dgm:presLayoutVars>
          <dgm:chMax val="1"/>
          <dgm:bulletEnabled val="1"/>
        </dgm:presLayoutVars>
      </dgm:prSet>
      <dgm:spPr/>
    </dgm:pt>
    <dgm:pt modelId="{E52D165B-D812-4150-A4E3-D6EA682A1E72}" type="pres">
      <dgm:prSet presAssocID="{89FECF06-7CC6-4CAB-9181-C5C0D3D53F47}" presName="descendantText" presStyleLbl="alignAcc1" presStyleIdx="5" presStyleCnt="7" custLinFactNeighborX="0" custLinFactNeighborY="-1602">
        <dgm:presLayoutVars>
          <dgm:bulletEnabled val="1"/>
        </dgm:presLayoutVars>
      </dgm:prSet>
      <dgm:spPr/>
    </dgm:pt>
    <dgm:pt modelId="{1120AD31-DB10-45FB-B6A5-E4B18C1655A8}" type="pres">
      <dgm:prSet presAssocID="{8BC252C3-97CD-463F-A6E1-F8A0F7058553}" presName="sp" presStyleCnt="0"/>
      <dgm:spPr/>
    </dgm:pt>
    <dgm:pt modelId="{E9F21B2A-573C-4911-BC54-0B09F44D28EC}" type="pres">
      <dgm:prSet presAssocID="{AAA2CA73-3B91-451B-B133-E47DD1A198A1}" presName="composite" presStyleCnt="0"/>
      <dgm:spPr/>
    </dgm:pt>
    <dgm:pt modelId="{B785E444-5C6C-4D48-9A75-CF314EB6EFA0}" type="pres">
      <dgm:prSet presAssocID="{AAA2CA73-3B91-451B-B133-E47DD1A198A1}" presName="parentText" presStyleLbl="alignNode1" presStyleIdx="6" presStyleCnt="7" custScaleX="94727" custLinFactNeighborX="-1410" custLinFactNeighborY="-6253">
        <dgm:presLayoutVars>
          <dgm:chMax val="1"/>
          <dgm:bulletEnabled val="1"/>
        </dgm:presLayoutVars>
      </dgm:prSet>
      <dgm:spPr/>
    </dgm:pt>
    <dgm:pt modelId="{A4E3AC34-343E-4C87-9C06-8A35D6F1FC06}" type="pres">
      <dgm:prSet presAssocID="{AAA2CA73-3B91-451B-B133-E47DD1A198A1}" presName="descendantText" presStyleLbl="alignAcc1" presStyleIdx="6" presStyleCnt="7" custScaleX="88812" custLinFactNeighborX="-4694" custLinFactNeighborY="-2597">
        <dgm:presLayoutVars>
          <dgm:bulletEnabled val="1"/>
        </dgm:presLayoutVars>
      </dgm:prSet>
      <dgm:spPr/>
    </dgm:pt>
  </dgm:ptLst>
  <dgm:cxnLst>
    <dgm:cxn modelId="{5B922C01-781B-4FD1-BDB2-2FE41B77C13C}" srcId="{598590BC-485F-40E8-B5DA-ADD20B22530B}" destId="{C0BAC63C-CEB2-4235-A437-DB710AB1143F}" srcOrd="0" destOrd="0" parTransId="{A3EB5EB3-6E46-46BC-87DE-108255EAC373}" sibTransId="{71BDD056-4D6D-487B-B7C3-14458AF57717}"/>
    <dgm:cxn modelId="{F31F2102-E338-4E6C-8AF9-46A0A3F0AD1B}" srcId="{23AB9489-44D5-4AA3-9492-4CA20CB36D5F}" destId="{58310301-50F0-4D99-8857-3C43ED178FF3}" srcOrd="4" destOrd="0" parTransId="{66DCB231-864D-44EA-9CF9-54700399A6DB}" sibTransId="{DE8E7E32-B9F3-4082-80FC-706C7472A8B7}"/>
    <dgm:cxn modelId="{C60EB102-D5B3-4FB0-869B-112A50A9BCA0}" srcId="{23AB9489-44D5-4AA3-9492-4CA20CB36D5F}" destId="{AAA2CA73-3B91-451B-B133-E47DD1A198A1}" srcOrd="6" destOrd="0" parTransId="{CE4EEEE8-57DF-44EF-8074-11041590413E}" sibTransId="{079D232B-1C6D-4609-AD60-C817391A573C}"/>
    <dgm:cxn modelId="{2B8BA40D-93FE-4197-9897-2F4EE19D31D2}" type="presOf" srcId="{23AB9489-44D5-4AA3-9492-4CA20CB36D5F}" destId="{3BCE7592-35F8-4F58-82DF-95957CE819AB}" srcOrd="0" destOrd="0" presId="urn:microsoft.com/office/officeart/2005/8/layout/chevron2"/>
    <dgm:cxn modelId="{B8AD3F13-DAD0-4639-B073-4D53894D5C8A}" srcId="{23AB9489-44D5-4AA3-9492-4CA20CB36D5F}" destId="{89FECF06-7CC6-4CAB-9181-C5C0D3D53F47}" srcOrd="5" destOrd="0" parTransId="{98C2456F-CB56-4217-87A7-AB75F7688731}" sibTransId="{8BC252C3-97CD-463F-A6E1-F8A0F7058553}"/>
    <dgm:cxn modelId="{96743C32-22F6-4239-856C-FEDC9798B6F9}" srcId="{89FECF06-7CC6-4CAB-9181-C5C0D3D53F47}" destId="{37FB4557-80BC-4072-8208-672B2B0B1A58}" srcOrd="0" destOrd="0" parTransId="{07EDEE38-BFE4-473E-B97B-227224BEC45A}" sibTransId="{3C3E94F5-E760-423F-8D3C-F01D70D6604B}"/>
    <dgm:cxn modelId="{0DDA1734-48AA-4638-932F-92D0B9F434B3}" type="presOf" srcId="{AAA2CA73-3B91-451B-B133-E47DD1A198A1}" destId="{B785E444-5C6C-4D48-9A75-CF314EB6EFA0}" srcOrd="0" destOrd="0" presId="urn:microsoft.com/office/officeart/2005/8/layout/chevron2"/>
    <dgm:cxn modelId="{C4FE2541-B632-40B6-B582-7AEE2D1CD116}" type="presOf" srcId="{ED2E7516-837B-4716-89A3-C3C644B848E0}" destId="{8E4B1003-F1D9-4218-B9B2-749DAB2A13AB}" srcOrd="0" destOrd="0" presId="urn:microsoft.com/office/officeart/2005/8/layout/chevron2"/>
    <dgm:cxn modelId="{2C497A62-9AA1-4998-9443-DE3DE692A747}" srcId="{23AB9489-44D5-4AA3-9492-4CA20CB36D5F}" destId="{7AA57BEF-A45A-4605-B1A4-3F26CD6EAD7F}" srcOrd="1" destOrd="0" parTransId="{11A71CFF-1995-4FBA-B53A-DFCBA3ECBF94}" sibTransId="{60403E27-65F2-4C60-A0B1-71D521308655}"/>
    <dgm:cxn modelId="{E2896163-0356-4367-B14B-46EA9496F9D7}" srcId="{58310301-50F0-4D99-8857-3C43ED178FF3}" destId="{2AB260D6-FAA8-41C5-ACAA-AED2453A715D}" srcOrd="0" destOrd="0" parTransId="{26092BAC-7D51-4916-84A5-93811C916691}" sibTransId="{A5E8FCFD-5A36-4285-9DF0-322DA35EDE28}"/>
    <dgm:cxn modelId="{AB6A4A6C-6321-4D06-9764-83D29FEFF29B}" type="presOf" srcId="{37FB4557-80BC-4072-8208-672B2B0B1A58}" destId="{E52D165B-D812-4150-A4E3-D6EA682A1E72}" srcOrd="0" destOrd="0" presId="urn:microsoft.com/office/officeart/2005/8/layout/chevron2"/>
    <dgm:cxn modelId="{8953706F-3D62-4435-9C3A-7C0561ED60C4}" srcId="{9FE464F7-EE07-4437-B30B-64DAF8E7C7B5}" destId="{ED2E7516-837B-4716-89A3-C3C644B848E0}" srcOrd="0" destOrd="0" parTransId="{15A2BC45-9C73-4AD5-ACFE-9C0AE9F67F1E}" sibTransId="{49DF6B7D-2744-4C17-BF12-33216920B529}"/>
    <dgm:cxn modelId="{42440B77-26DB-4115-9703-65CACEBF6EBF}" srcId="{A8ACAEB7-8235-4C6E-BE5C-BA6AF37A8C4C}" destId="{F55FBC2A-EA2B-49EC-A552-0EC9E67CCAA0}" srcOrd="0" destOrd="0" parTransId="{21C40000-329C-4835-B972-7749D9AAF0CF}" sibTransId="{9BB43E62-BF2D-4964-90E3-C79C443AAED6}"/>
    <dgm:cxn modelId="{80885C7F-A4E1-4D95-B45F-2CC7A22B4E17}" type="presOf" srcId="{A8ACAEB7-8235-4C6E-BE5C-BA6AF37A8C4C}" destId="{332E3EDA-1A3B-49A3-BB06-CCDD0FE2B27E}" srcOrd="0" destOrd="0" presId="urn:microsoft.com/office/officeart/2005/8/layout/chevron2"/>
    <dgm:cxn modelId="{20800E84-E365-4E8B-8C5D-377A7B5907F4}" type="presOf" srcId="{9FE464F7-EE07-4437-B30B-64DAF8E7C7B5}" destId="{7E6764AA-D58C-48F4-AAFA-66F34514CF5A}" srcOrd="0" destOrd="0" presId="urn:microsoft.com/office/officeart/2005/8/layout/chevron2"/>
    <dgm:cxn modelId="{4CFA3D8C-BC44-4903-86EC-F6276E9E048C}" type="presOf" srcId="{89FECF06-7CC6-4CAB-9181-C5C0D3D53F47}" destId="{1F757D07-9648-4400-B3CF-C65441FB0417}" srcOrd="0" destOrd="0" presId="urn:microsoft.com/office/officeart/2005/8/layout/chevron2"/>
    <dgm:cxn modelId="{F984B396-C2CD-4F64-9F68-BA3342A45B28}" srcId="{AAA2CA73-3B91-451B-B133-E47DD1A198A1}" destId="{925BABF2-F585-403A-A252-0E593C8E8D30}" srcOrd="0" destOrd="0" parTransId="{C49EDB22-61FF-4843-BC7F-1E82D407E45C}" sibTransId="{A574AC55-F854-4433-89FB-FD4E6E2A292C}"/>
    <dgm:cxn modelId="{A6420097-E720-4FB8-BC64-75E30DFE456E}" type="presOf" srcId="{7AA57BEF-A45A-4605-B1A4-3F26CD6EAD7F}" destId="{AB71A8B8-FA10-4BC5-B9B2-ECD63DE6E033}" srcOrd="0" destOrd="0" presId="urn:microsoft.com/office/officeart/2005/8/layout/chevron2"/>
    <dgm:cxn modelId="{F7F3E9A3-115A-4E2C-AEE2-D7A3802A194A}" srcId="{23AB9489-44D5-4AA3-9492-4CA20CB36D5F}" destId="{9FE464F7-EE07-4437-B30B-64DAF8E7C7B5}" srcOrd="2" destOrd="0" parTransId="{12BE5598-93F0-4E2D-A8FA-5FCADB8D8D31}" sibTransId="{2475BA87-FD9F-4029-B6B6-D0C9B7200152}"/>
    <dgm:cxn modelId="{2E6AF8B5-7B48-427D-A505-A756071E8748}" type="presOf" srcId="{925BABF2-F585-403A-A252-0E593C8E8D30}" destId="{A4E3AC34-343E-4C87-9C06-8A35D6F1FC06}" srcOrd="0" destOrd="0" presId="urn:microsoft.com/office/officeart/2005/8/layout/chevron2"/>
    <dgm:cxn modelId="{20FE20BF-34AE-4B07-8D7E-7CEB34CDF197}" srcId="{23AB9489-44D5-4AA3-9492-4CA20CB36D5F}" destId="{A8ACAEB7-8235-4C6E-BE5C-BA6AF37A8C4C}" srcOrd="3" destOrd="0" parTransId="{1F9FF950-A064-498F-B1BF-DB1B89BBFD9D}" sibTransId="{206739D3-3283-466B-84E3-6E90D3E20506}"/>
    <dgm:cxn modelId="{B39575C0-517E-4538-B20A-EA68437CCAB1}" type="presOf" srcId="{58310301-50F0-4D99-8857-3C43ED178FF3}" destId="{7B508AD1-73D6-4188-85E1-FFCF1049A518}" srcOrd="0" destOrd="0" presId="urn:microsoft.com/office/officeart/2005/8/layout/chevron2"/>
    <dgm:cxn modelId="{2BF3D3CE-901B-4EB3-9B51-95BD10A32EC4}" type="presOf" srcId="{F55FBC2A-EA2B-49EC-A552-0EC9E67CCAA0}" destId="{F8551C7F-FE76-45E6-BC58-6DFDAE73B650}" srcOrd="0" destOrd="0" presId="urn:microsoft.com/office/officeart/2005/8/layout/chevron2"/>
    <dgm:cxn modelId="{6BD130D6-D5AA-4D31-9051-50B740B075F6}" type="presOf" srcId="{598590BC-485F-40E8-B5DA-ADD20B22530B}" destId="{EE7C4BE2-FEB6-4988-9F0B-1D9FA8D25FA9}" srcOrd="0" destOrd="0" presId="urn:microsoft.com/office/officeart/2005/8/layout/chevron2"/>
    <dgm:cxn modelId="{E6B238EE-BBE2-419F-9CA8-3B174C74C676}" srcId="{23AB9489-44D5-4AA3-9492-4CA20CB36D5F}" destId="{598590BC-485F-40E8-B5DA-ADD20B22530B}" srcOrd="0" destOrd="0" parTransId="{8C31FC48-5581-4A38-A666-972BF3D61955}" sibTransId="{58AC37E0-10CB-4D0A-901B-65BFDD12D303}"/>
    <dgm:cxn modelId="{2700D4EE-B3A4-4133-AA27-2D1C4B609732}" type="presOf" srcId="{2AB260D6-FAA8-41C5-ACAA-AED2453A715D}" destId="{793D33A4-A58E-4277-854E-34E416B1FF11}" srcOrd="0" destOrd="0" presId="urn:microsoft.com/office/officeart/2005/8/layout/chevron2"/>
    <dgm:cxn modelId="{DF4967F3-B13B-4AD7-BED8-7C35F1917234}" type="presOf" srcId="{C0BAC63C-CEB2-4235-A437-DB710AB1143F}" destId="{2F923CF2-60A7-4016-AA67-5AF1B371ADEC}" srcOrd="0" destOrd="0" presId="urn:microsoft.com/office/officeart/2005/8/layout/chevron2"/>
    <dgm:cxn modelId="{103FEFF5-C150-4924-B540-2B0E91A0E554}" srcId="{7AA57BEF-A45A-4605-B1A4-3F26CD6EAD7F}" destId="{537BA4FF-289E-4D34-8546-2A0936D031D2}" srcOrd="0" destOrd="0" parTransId="{BC72798C-FF3D-4504-9B71-B4A031442DB4}" sibTransId="{2E670D72-C3E8-469A-A897-98425CD5820C}"/>
    <dgm:cxn modelId="{A9607DFD-1CEE-489C-A165-4DDCE1A0C757}" type="presOf" srcId="{537BA4FF-289E-4D34-8546-2A0936D031D2}" destId="{8ACC1FEC-9993-475D-9C11-501BBAEB4367}" srcOrd="0" destOrd="0" presId="urn:microsoft.com/office/officeart/2005/8/layout/chevron2"/>
    <dgm:cxn modelId="{E358486C-E256-49E0-8E7D-A2804D51CEE0}" type="presParOf" srcId="{3BCE7592-35F8-4F58-82DF-95957CE819AB}" destId="{4EE738DC-27B0-4E91-8A92-844263F46745}" srcOrd="0" destOrd="0" presId="urn:microsoft.com/office/officeart/2005/8/layout/chevron2"/>
    <dgm:cxn modelId="{882FD26A-8551-424B-9572-251C8D15B7D0}" type="presParOf" srcId="{4EE738DC-27B0-4E91-8A92-844263F46745}" destId="{EE7C4BE2-FEB6-4988-9F0B-1D9FA8D25FA9}" srcOrd="0" destOrd="0" presId="urn:microsoft.com/office/officeart/2005/8/layout/chevron2"/>
    <dgm:cxn modelId="{264C973C-2E32-48E3-8AC0-4CAB991F465E}" type="presParOf" srcId="{4EE738DC-27B0-4E91-8A92-844263F46745}" destId="{2F923CF2-60A7-4016-AA67-5AF1B371ADEC}" srcOrd="1" destOrd="0" presId="urn:microsoft.com/office/officeart/2005/8/layout/chevron2"/>
    <dgm:cxn modelId="{8BC71B7C-2A93-4DEF-9AFA-63E4D25960CB}" type="presParOf" srcId="{3BCE7592-35F8-4F58-82DF-95957CE819AB}" destId="{F54FF58A-01AD-4318-8944-3016FC5175F5}" srcOrd="1" destOrd="0" presId="urn:microsoft.com/office/officeart/2005/8/layout/chevron2"/>
    <dgm:cxn modelId="{66CC462B-EE3C-4121-866D-5D30453A0F8B}" type="presParOf" srcId="{3BCE7592-35F8-4F58-82DF-95957CE819AB}" destId="{804C351F-042E-463D-A519-D6C92D0CB0A9}" srcOrd="2" destOrd="0" presId="urn:microsoft.com/office/officeart/2005/8/layout/chevron2"/>
    <dgm:cxn modelId="{A5F55D69-94A4-40D7-A077-24503221B132}" type="presParOf" srcId="{804C351F-042E-463D-A519-D6C92D0CB0A9}" destId="{AB71A8B8-FA10-4BC5-B9B2-ECD63DE6E033}" srcOrd="0" destOrd="0" presId="urn:microsoft.com/office/officeart/2005/8/layout/chevron2"/>
    <dgm:cxn modelId="{6E915132-D726-4930-AF05-F3B4E5BCDAC0}" type="presParOf" srcId="{804C351F-042E-463D-A519-D6C92D0CB0A9}" destId="{8ACC1FEC-9993-475D-9C11-501BBAEB4367}" srcOrd="1" destOrd="0" presId="urn:microsoft.com/office/officeart/2005/8/layout/chevron2"/>
    <dgm:cxn modelId="{C42918E2-F66D-4FD3-B270-374B4DF932D3}" type="presParOf" srcId="{3BCE7592-35F8-4F58-82DF-95957CE819AB}" destId="{53D8F78D-7C0C-44C1-B51B-9DB970CCDD8B}" srcOrd="3" destOrd="0" presId="urn:microsoft.com/office/officeart/2005/8/layout/chevron2"/>
    <dgm:cxn modelId="{ECD21814-F54F-4455-8CE4-683C38B328F3}" type="presParOf" srcId="{3BCE7592-35F8-4F58-82DF-95957CE819AB}" destId="{6CFB8D57-61C8-4042-A2DF-A6EDF1E799CF}" srcOrd="4" destOrd="0" presId="urn:microsoft.com/office/officeart/2005/8/layout/chevron2"/>
    <dgm:cxn modelId="{DB354D94-36A2-4B45-A5C6-A55E9FDFF8DA}" type="presParOf" srcId="{6CFB8D57-61C8-4042-A2DF-A6EDF1E799CF}" destId="{7E6764AA-D58C-48F4-AAFA-66F34514CF5A}" srcOrd="0" destOrd="0" presId="urn:microsoft.com/office/officeart/2005/8/layout/chevron2"/>
    <dgm:cxn modelId="{80C4A68C-FBAD-4723-8414-198B8530C628}" type="presParOf" srcId="{6CFB8D57-61C8-4042-A2DF-A6EDF1E799CF}" destId="{8E4B1003-F1D9-4218-B9B2-749DAB2A13AB}" srcOrd="1" destOrd="0" presId="urn:microsoft.com/office/officeart/2005/8/layout/chevron2"/>
    <dgm:cxn modelId="{8100413C-D733-4480-A639-C6380F2C1D18}" type="presParOf" srcId="{3BCE7592-35F8-4F58-82DF-95957CE819AB}" destId="{117E73D1-23AD-4C2A-A48A-EA8701F88D20}" srcOrd="5" destOrd="0" presId="urn:microsoft.com/office/officeart/2005/8/layout/chevron2"/>
    <dgm:cxn modelId="{E99C77E3-FE18-480C-9D7E-7AC5D5D200F8}" type="presParOf" srcId="{3BCE7592-35F8-4F58-82DF-95957CE819AB}" destId="{1413F6B1-5FAF-493B-BE5C-EC2475AB2DCB}" srcOrd="6" destOrd="0" presId="urn:microsoft.com/office/officeart/2005/8/layout/chevron2"/>
    <dgm:cxn modelId="{F88F54C3-6BDC-481E-97CF-CFDB0B90BAF1}" type="presParOf" srcId="{1413F6B1-5FAF-493B-BE5C-EC2475AB2DCB}" destId="{332E3EDA-1A3B-49A3-BB06-CCDD0FE2B27E}" srcOrd="0" destOrd="0" presId="urn:microsoft.com/office/officeart/2005/8/layout/chevron2"/>
    <dgm:cxn modelId="{A5F68EC8-5D94-4851-8D4A-4B16B1AC8A2A}" type="presParOf" srcId="{1413F6B1-5FAF-493B-BE5C-EC2475AB2DCB}" destId="{F8551C7F-FE76-45E6-BC58-6DFDAE73B650}" srcOrd="1" destOrd="0" presId="urn:microsoft.com/office/officeart/2005/8/layout/chevron2"/>
    <dgm:cxn modelId="{CA062D9D-E53A-4275-9525-72A4BB7380C7}" type="presParOf" srcId="{3BCE7592-35F8-4F58-82DF-95957CE819AB}" destId="{0E1B90D2-952A-44EF-9BA4-A5D203B5BB7D}" srcOrd="7" destOrd="0" presId="urn:microsoft.com/office/officeart/2005/8/layout/chevron2"/>
    <dgm:cxn modelId="{37E2509B-2780-4519-9745-07A3BF2C9384}" type="presParOf" srcId="{3BCE7592-35F8-4F58-82DF-95957CE819AB}" destId="{C9528B8F-58DC-4D87-A299-78513A54E2A5}" srcOrd="8" destOrd="0" presId="urn:microsoft.com/office/officeart/2005/8/layout/chevron2"/>
    <dgm:cxn modelId="{1E2FB671-3C36-48BB-84D0-D3B8B95F9D6B}" type="presParOf" srcId="{C9528B8F-58DC-4D87-A299-78513A54E2A5}" destId="{7B508AD1-73D6-4188-85E1-FFCF1049A518}" srcOrd="0" destOrd="0" presId="urn:microsoft.com/office/officeart/2005/8/layout/chevron2"/>
    <dgm:cxn modelId="{3A7ACA9F-4DA4-43F1-AA34-B86D2A8C4746}" type="presParOf" srcId="{C9528B8F-58DC-4D87-A299-78513A54E2A5}" destId="{793D33A4-A58E-4277-854E-34E416B1FF11}" srcOrd="1" destOrd="0" presId="urn:microsoft.com/office/officeart/2005/8/layout/chevron2"/>
    <dgm:cxn modelId="{FB4E3278-0FDF-4D04-A052-AEDD1B4FA128}" type="presParOf" srcId="{3BCE7592-35F8-4F58-82DF-95957CE819AB}" destId="{8EFF5B80-90B3-4804-96EF-BC936188F304}" srcOrd="9" destOrd="0" presId="urn:microsoft.com/office/officeart/2005/8/layout/chevron2"/>
    <dgm:cxn modelId="{5855E073-3B3A-4BDD-9C09-C0AA9216399B}" type="presParOf" srcId="{3BCE7592-35F8-4F58-82DF-95957CE819AB}" destId="{45CFC01A-8DF5-44F7-9F9E-737D07D086B1}" srcOrd="10" destOrd="0" presId="urn:microsoft.com/office/officeart/2005/8/layout/chevron2"/>
    <dgm:cxn modelId="{E714A7CA-C965-4457-BB16-99045C506EEC}" type="presParOf" srcId="{45CFC01A-8DF5-44F7-9F9E-737D07D086B1}" destId="{1F757D07-9648-4400-B3CF-C65441FB0417}" srcOrd="0" destOrd="0" presId="urn:microsoft.com/office/officeart/2005/8/layout/chevron2"/>
    <dgm:cxn modelId="{C8978B13-EF92-4D97-BCA4-DBDBA2D49FF1}" type="presParOf" srcId="{45CFC01A-8DF5-44F7-9F9E-737D07D086B1}" destId="{E52D165B-D812-4150-A4E3-D6EA682A1E72}" srcOrd="1" destOrd="0" presId="urn:microsoft.com/office/officeart/2005/8/layout/chevron2"/>
    <dgm:cxn modelId="{6A9D6DCF-6AD7-4985-9FC4-A5EFE0743383}" type="presParOf" srcId="{3BCE7592-35F8-4F58-82DF-95957CE819AB}" destId="{1120AD31-DB10-45FB-B6A5-E4B18C1655A8}" srcOrd="11" destOrd="0" presId="urn:microsoft.com/office/officeart/2005/8/layout/chevron2"/>
    <dgm:cxn modelId="{7A22F2CB-9CC7-4D21-A2B9-B763802C4CCD}" type="presParOf" srcId="{3BCE7592-35F8-4F58-82DF-95957CE819AB}" destId="{E9F21B2A-573C-4911-BC54-0B09F44D28EC}" srcOrd="12" destOrd="0" presId="urn:microsoft.com/office/officeart/2005/8/layout/chevron2"/>
    <dgm:cxn modelId="{5881A4E2-C6AE-43FC-B84D-23441351B6EC}" type="presParOf" srcId="{E9F21B2A-573C-4911-BC54-0B09F44D28EC}" destId="{B785E444-5C6C-4D48-9A75-CF314EB6EFA0}" srcOrd="0" destOrd="0" presId="urn:microsoft.com/office/officeart/2005/8/layout/chevron2"/>
    <dgm:cxn modelId="{01F1FAA5-6293-48C2-8ABE-E85EE47518EF}" type="presParOf" srcId="{E9F21B2A-573C-4911-BC54-0B09F44D28EC}" destId="{A4E3AC34-343E-4C87-9C06-8A35D6F1FC0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AB9489-44D5-4AA3-9492-4CA20CB36D5F}"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598590BC-485F-40E8-B5DA-ADD20B22530B}">
      <dgm:prSet phldrT="[Text]" custT="1"/>
      <dgm:spPr/>
      <dgm:t>
        <a:bodyPr/>
        <a:lstStyle/>
        <a:p>
          <a:r>
            <a:rPr lang="el-GR" sz="1400">
              <a:solidFill>
                <a:schemeClr val="bg1"/>
              </a:solidFill>
              <a:latin typeface="Verdana" panose="020B0604030504040204" pitchFamily="34" charset="0"/>
              <a:ea typeface="Verdana" panose="020B0604030504040204" pitchFamily="34" charset="0"/>
            </a:rPr>
            <a:t>1</a:t>
          </a:r>
          <a:endParaRPr lang="en-US" sz="1400">
            <a:solidFill>
              <a:schemeClr val="bg1"/>
            </a:solidFill>
            <a:latin typeface="Verdana" panose="020B0604030504040204" pitchFamily="34" charset="0"/>
            <a:ea typeface="Verdana" panose="020B0604030504040204" pitchFamily="34" charset="0"/>
          </a:endParaRPr>
        </a:p>
      </dgm:t>
    </dgm:pt>
    <dgm:pt modelId="{8C31FC48-5581-4A38-A666-972BF3D61955}" type="parTrans" cxnId="{E6B238EE-BBE2-419F-9CA8-3B174C74C676}">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58AC37E0-10CB-4D0A-901B-65BFDD12D303}" type="sibTrans" cxnId="{E6B238EE-BBE2-419F-9CA8-3B174C74C676}">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C0BAC63C-CEB2-4235-A437-DB710AB1143F}">
      <dgm:prSet phldrT="[Text]" custT="1"/>
      <dgm:spPr/>
      <dgm:t>
        <a:bodyPr/>
        <a:lstStyle/>
        <a:p>
          <a:r>
            <a:rPr lang="el-GR" sz="1400" b="1">
              <a:solidFill>
                <a:schemeClr val="tx1">
                  <a:lumMod val="75000"/>
                  <a:lumOff val="25000"/>
                </a:schemeClr>
              </a:solidFill>
              <a:latin typeface="Verdana" panose="020B0604030504040204" pitchFamily="34" charset="0"/>
              <a:ea typeface="Verdana" panose="020B0604030504040204" pitchFamily="34" charset="0"/>
            </a:rPr>
            <a:t>Διάρκεια της περιόδου κινητικότητας (ημέρες)</a:t>
          </a:r>
          <a:r>
            <a:rPr lang="en-GB" sz="1400">
              <a:solidFill>
                <a:schemeClr val="tx1">
                  <a:lumMod val="75000"/>
                  <a:lumOff val="25000"/>
                </a:schemeClr>
              </a:solidFill>
              <a:latin typeface="Verdana" panose="020B0604030504040204" pitchFamily="34" charset="0"/>
              <a:ea typeface="Verdana" panose="020B0604030504040204" pitchFamily="34" charset="0"/>
            </a:rPr>
            <a:t>: </a:t>
          </a:r>
          <a:r>
            <a:rPr lang="el-GR" sz="1400">
              <a:solidFill>
                <a:schemeClr val="tx1">
                  <a:lumMod val="75000"/>
                  <a:lumOff val="25000"/>
                </a:schemeClr>
              </a:solidFill>
              <a:latin typeface="Verdana" panose="020B0604030504040204" pitchFamily="34" charset="0"/>
              <a:ea typeface="Verdana" panose="020B0604030504040204" pitchFamily="34" charset="0"/>
            </a:rPr>
            <a:t>ο επιχειρηματικός κανόνας που ελέγχει την ελάχιστη διάρκεια δεν θα ισχύει πλέον σε περίπτωση Ανωτέρας Βίας.</a:t>
          </a:r>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A3EB5EB3-6E46-46BC-87DE-108255EAC373}" type="parTrans" cxnId="{5B922C01-781B-4FD1-BDB2-2FE41B77C13C}">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71BDD056-4D6D-487B-B7C3-14458AF57717}" type="sibTrans" cxnId="{5B922C01-781B-4FD1-BDB2-2FE41B77C13C}">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7AA57BEF-A45A-4605-B1A4-3F26CD6EAD7F}">
      <dgm:prSet phldrT="[Text]" custT="1"/>
      <dgm:spPr/>
      <dgm:t>
        <a:bodyPr/>
        <a:lstStyle/>
        <a:p>
          <a:r>
            <a:rPr lang="el-GR" sz="1400">
              <a:solidFill>
                <a:schemeClr val="bg1"/>
              </a:solidFill>
              <a:latin typeface="Verdana" panose="020B0604030504040204" pitchFamily="34" charset="0"/>
              <a:ea typeface="Verdana" panose="020B0604030504040204" pitchFamily="34" charset="0"/>
            </a:rPr>
            <a:t>2</a:t>
          </a:r>
          <a:endParaRPr lang="en-US" sz="1400">
            <a:solidFill>
              <a:schemeClr val="bg1"/>
            </a:solidFill>
            <a:latin typeface="Verdana" panose="020B0604030504040204" pitchFamily="34" charset="0"/>
            <a:ea typeface="Verdana" panose="020B0604030504040204" pitchFamily="34" charset="0"/>
          </a:endParaRPr>
        </a:p>
      </dgm:t>
    </dgm:pt>
    <dgm:pt modelId="{11A71CFF-1995-4FBA-B53A-DFCBA3ECBF94}" type="parTrans" cxnId="{2C497A62-9AA1-4998-9443-DE3DE692A747}">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60403E27-65F2-4C60-A0B1-71D521308655}" type="sibTrans" cxnId="{2C497A62-9AA1-4998-9443-DE3DE692A747}">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537BA4FF-289E-4D34-8546-2A0936D031D2}">
      <dgm:prSet custT="1"/>
      <dgm:spPr/>
      <dgm:t>
        <a:bodyPr/>
        <a:lstStyle/>
        <a:p>
          <a:r>
            <a:rPr lang="el-GR" sz="1400" b="1">
              <a:solidFill>
                <a:schemeClr val="tx1">
                  <a:lumMod val="75000"/>
                  <a:lumOff val="25000"/>
                </a:schemeClr>
              </a:solidFill>
              <a:latin typeface="Verdana" panose="020B0604030504040204" pitchFamily="34" charset="0"/>
              <a:ea typeface="Verdana" panose="020B0604030504040204" pitchFamily="34" charset="0"/>
            </a:rPr>
            <a:t>Υποστήριξη ταξιδιού</a:t>
          </a:r>
          <a:r>
            <a:rPr lang="en-GB" sz="1400">
              <a:solidFill>
                <a:schemeClr val="tx1">
                  <a:lumMod val="75000"/>
                  <a:lumOff val="25000"/>
                </a:schemeClr>
              </a:solidFill>
              <a:latin typeface="Verdana" panose="020B0604030504040204" pitchFamily="34" charset="0"/>
              <a:ea typeface="Verdana" panose="020B0604030504040204" pitchFamily="34" charset="0"/>
            </a:rPr>
            <a:t>:</a:t>
          </a:r>
          <a:r>
            <a:rPr lang="el-GR" sz="1400">
              <a:solidFill>
                <a:schemeClr val="tx1">
                  <a:lumMod val="75000"/>
                  <a:lumOff val="25000"/>
                </a:schemeClr>
              </a:solidFill>
              <a:latin typeface="Verdana" panose="020B0604030504040204" pitchFamily="34" charset="0"/>
              <a:ea typeface="Verdana" panose="020B0604030504040204" pitchFamily="34" charset="0"/>
            </a:rPr>
            <a:t> το πεδίο γίνεται επεξεργάσιμο. </a:t>
          </a:r>
          <a:r>
            <a:rPr lang="el-GR" sz="1400" strike="noStrike">
              <a:solidFill>
                <a:schemeClr val="tx1">
                  <a:lumMod val="75000"/>
                  <a:lumOff val="25000"/>
                </a:schemeClr>
              </a:solidFill>
              <a:latin typeface="Verdana" panose="020B0604030504040204" pitchFamily="34" charset="0"/>
              <a:ea typeface="Verdana" panose="020B0604030504040204" pitchFamily="34" charset="0"/>
            </a:rPr>
            <a:t>Εάν υπήρχαν ήδη τιμές, διατηρούνται</a:t>
          </a:r>
          <a:endParaRPr lang="en-US" sz="1400" strike="noStrike">
            <a:solidFill>
              <a:schemeClr val="tx1">
                <a:lumMod val="75000"/>
                <a:lumOff val="25000"/>
              </a:schemeClr>
            </a:solidFill>
            <a:latin typeface="Verdana" panose="020B0604030504040204" pitchFamily="34" charset="0"/>
            <a:ea typeface="Verdana" panose="020B0604030504040204" pitchFamily="34" charset="0"/>
          </a:endParaRPr>
        </a:p>
      </dgm:t>
    </dgm:pt>
    <dgm:pt modelId="{BC72798C-FF3D-4504-9B71-B4A031442DB4}" type="parTrans" cxnId="{103FEFF5-C150-4924-B540-2B0E91A0E554}">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2E670D72-C3E8-469A-A897-98425CD5820C}" type="sibTrans" cxnId="{103FEFF5-C150-4924-B540-2B0E91A0E554}">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ED2E7516-837B-4716-89A3-C3C644B848E0}">
      <dgm:prSet custT="1"/>
      <dgm:spPr/>
      <dgm:t>
        <a:bodyPr/>
        <a:lstStyle/>
        <a:p>
          <a:r>
            <a:rPr lang="el-GR" sz="1400" b="1">
              <a:solidFill>
                <a:schemeClr val="tx1">
                  <a:lumMod val="75000"/>
                  <a:lumOff val="25000"/>
                </a:schemeClr>
              </a:solidFill>
              <a:latin typeface="Verdana" panose="020B0604030504040204" pitchFamily="34" charset="0"/>
              <a:ea typeface="Verdana" panose="020B0604030504040204" pitchFamily="34" charset="0"/>
            </a:rPr>
            <a:t>Ατομική υποστήριξη</a:t>
          </a:r>
          <a:r>
            <a:rPr lang="en-GB" sz="1400">
              <a:solidFill>
                <a:schemeClr val="tx1">
                  <a:lumMod val="75000"/>
                  <a:lumOff val="25000"/>
                </a:schemeClr>
              </a:solidFill>
              <a:latin typeface="Verdana" panose="020B0604030504040204" pitchFamily="34" charset="0"/>
              <a:ea typeface="Verdana" panose="020B0604030504040204" pitchFamily="34" charset="0"/>
            </a:rPr>
            <a:t>:</a:t>
          </a:r>
          <a:r>
            <a:rPr lang="el-GR" sz="1400">
              <a:solidFill>
                <a:schemeClr val="tx1">
                  <a:lumMod val="75000"/>
                  <a:lumOff val="25000"/>
                </a:schemeClr>
              </a:solidFill>
              <a:latin typeface="Verdana" panose="020B0604030504040204" pitchFamily="34" charset="0"/>
              <a:ea typeface="Verdana" panose="020B0604030504040204" pitchFamily="34" charset="0"/>
            </a:rPr>
            <a:t> το πεδίο γίνεται επεξεργάσιμο. Εάν υπήρχαν ήδη τιμές, διατηρούνται.</a:t>
          </a:r>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15A2BC45-9C73-4AD5-ACFE-9C0AE9F67F1E}" type="parTrans" cxnId="{8953706F-3D62-4435-9C3A-7C0561ED60C4}">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49DF6B7D-2744-4C17-BF12-33216920B529}" type="sibTrans" cxnId="{8953706F-3D62-4435-9C3A-7C0561ED60C4}">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9FE464F7-EE07-4437-B30B-64DAF8E7C7B5}">
      <dgm:prSet phldrT="[Text]" custT="1"/>
      <dgm:spPr/>
      <dgm:t>
        <a:bodyPr/>
        <a:lstStyle/>
        <a:p>
          <a:r>
            <a:rPr lang="el-GR" sz="1400">
              <a:solidFill>
                <a:schemeClr val="bg1"/>
              </a:solidFill>
              <a:latin typeface="Verdana" panose="020B0604030504040204" pitchFamily="34" charset="0"/>
              <a:ea typeface="Verdana" panose="020B0604030504040204" pitchFamily="34" charset="0"/>
            </a:rPr>
            <a:t>3</a:t>
          </a:r>
          <a:endParaRPr lang="en-US" sz="1400">
            <a:solidFill>
              <a:schemeClr val="bg1"/>
            </a:solidFill>
            <a:latin typeface="Verdana" panose="020B0604030504040204" pitchFamily="34" charset="0"/>
            <a:ea typeface="Verdana" panose="020B0604030504040204" pitchFamily="34" charset="0"/>
          </a:endParaRPr>
        </a:p>
      </dgm:t>
    </dgm:pt>
    <dgm:pt modelId="{2475BA87-FD9F-4029-B6B6-D0C9B7200152}" type="sibTrans" cxnId="{F7F3E9A3-115A-4E2C-AEE2-D7A3802A194A}">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12BE5598-93F0-4E2D-A8FA-5FCADB8D8D31}" type="parTrans" cxnId="{F7F3E9A3-115A-4E2C-AEE2-D7A3802A194A}">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A8ACAEB7-8235-4C6E-BE5C-BA6AF37A8C4C}">
      <dgm:prSet phldrT="[Text]" custT="1"/>
      <dgm:spPr/>
      <dgm:t>
        <a:bodyPr/>
        <a:lstStyle/>
        <a:p>
          <a:r>
            <a:rPr lang="el-GR" sz="1400">
              <a:solidFill>
                <a:schemeClr val="bg1"/>
              </a:solidFill>
              <a:latin typeface="Verdana" panose="020B0604030504040204" pitchFamily="34" charset="0"/>
              <a:ea typeface="Verdana" panose="020B0604030504040204" pitchFamily="34" charset="0"/>
            </a:rPr>
            <a:t>4</a:t>
          </a:r>
          <a:endParaRPr lang="en-US" sz="1400">
            <a:solidFill>
              <a:schemeClr val="bg1"/>
            </a:solidFill>
            <a:latin typeface="Verdana" panose="020B0604030504040204" pitchFamily="34" charset="0"/>
            <a:ea typeface="Verdana" panose="020B0604030504040204" pitchFamily="34" charset="0"/>
          </a:endParaRPr>
        </a:p>
      </dgm:t>
    </dgm:pt>
    <dgm:pt modelId="{1F9FF950-A064-498F-B1BF-DB1B89BBFD9D}" type="parTrans" cxnId="{20FE20BF-34AE-4B07-8D7E-7CEB34CDF197}">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206739D3-3283-466B-84E3-6E90D3E20506}" type="sibTrans" cxnId="{20FE20BF-34AE-4B07-8D7E-7CEB34CDF197}">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5E2FE604-5382-40D4-8489-1683A8F98B68}">
      <dgm:prSet custT="1"/>
      <dgm:spPr/>
      <dgm:t>
        <a:bodyPr/>
        <a:lstStyle/>
        <a:p>
          <a:r>
            <a:rPr lang="en-GB" sz="1400" b="1">
              <a:solidFill>
                <a:schemeClr val="tx1">
                  <a:lumMod val="75000"/>
                  <a:lumOff val="25000"/>
                </a:schemeClr>
              </a:solidFill>
              <a:latin typeface="Verdana" panose="020B0604030504040204" pitchFamily="34" charset="0"/>
              <a:ea typeface="Verdana" panose="020B0604030504040204" pitchFamily="34" charset="0"/>
            </a:rPr>
            <a:t>Inclusion Support for Organisation: </a:t>
          </a:r>
          <a:r>
            <a:rPr lang="el-GR" sz="1400" b="1">
              <a:solidFill>
                <a:schemeClr val="tx1">
                  <a:lumMod val="75000"/>
                  <a:lumOff val="25000"/>
                </a:schemeClr>
              </a:solidFill>
              <a:latin typeface="Verdana" panose="020B0604030504040204" pitchFamily="34" charset="0"/>
              <a:ea typeface="Verdana" panose="020B0604030504040204" pitchFamily="34" charset="0"/>
            </a:rPr>
            <a:t> </a:t>
          </a:r>
          <a:r>
            <a:rPr lang="el-GR" sz="1400">
              <a:solidFill>
                <a:schemeClr val="tx1">
                  <a:lumMod val="75000"/>
                  <a:lumOff val="25000"/>
                </a:schemeClr>
              </a:solidFill>
              <a:latin typeface="Verdana" panose="020B0604030504040204" pitchFamily="34" charset="0"/>
              <a:ea typeface="Verdana" panose="020B0604030504040204" pitchFamily="34" charset="0"/>
            </a:rPr>
            <a:t>το πεδίο γίνεται επεξεργάσιμο. Εάν υπήρχαν ήδη τιμές, διατηρούνται.</a:t>
          </a:r>
        </a:p>
      </dgm:t>
    </dgm:pt>
    <dgm:pt modelId="{FBB03A66-3638-4750-8CFA-DEFB5EDD23D1}" type="parTrans" cxnId="{29308336-28D8-490B-9EDB-DCD8D9A8F2F2}">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4469CA2A-98B3-42C9-B6C3-A264454CA0F5}" type="sibTrans" cxnId="{29308336-28D8-490B-9EDB-DCD8D9A8F2F2}">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AD60934B-1E1A-4892-8F07-336297266DB9}">
      <dgm:prSet custT="1"/>
      <dgm:spPr/>
      <dgm:t>
        <a:bodyPr/>
        <a:lstStyle/>
        <a:p>
          <a:r>
            <a:rPr lang="en-US" sz="1400" b="1">
              <a:solidFill>
                <a:schemeClr val="bg1"/>
              </a:solidFill>
              <a:latin typeface="Verdana" panose="020B0604030504040204" pitchFamily="34" charset="0"/>
              <a:ea typeface="Verdana" panose="020B0604030504040204" pitchFamily="34" charset="0"/>
            </a:rPr>
            <a:t>5</a:t>
          </a:r>
          <a:endParaRPr lang="el-GR" sz="1400">
            <a:solidFill>
              <a:schemeClr val="bg1"/>
            </a:solidFill>
            <a:latin typeface="Verdana" panose="020B0604030504040204" pitchFamily="34" charset="0"/>
            <a:ea typeface="Verdana" panose="020B0604030504040204" pitchFamily="34" charset="0"/>
          </a:endParaRPr>
        </a:p>
      </dgm:t>
    </dgm:pt>
    <dgm:pt modelId="{35E24C48-825A-4CC7-B64E-74D2887B26DD}" type="sibTrans" cxnId="{E9EA1DDA-C4A8-4BEC-8791-08BFC66F8142}">
      <dgm:prSet/>
      <dgm:spPr/>
      <dgm:t>
        <a:bodyPr/>
        <a:lstStyle/>
        <a:p>
          <a:endParaRPr lang="en-US" sz="1400"/>
        </a:p>
      </dgm:t>
    </dgm:pt>
    <dgm:pt modelId="{7C2E872E-0913-4729-BD79-FBFA05638049}" type="parTrans" cxnId="{E9EA1DDA-C4A8-4BEC-8791-08BFC66F8142}">
      <dgm:prSet/>
      <dgm:spPr/>
      <dgm:t>
        <a:bodyPr/>
        <a:lstStyle/>
        <a:p>
          <a:endParaRPr lang="en-US" sz="1400"/>
        </a:p>
      </dgm:t>
    </dgm:pt>
    <dgm:pt modelId="{67900108-9DF6-4B89-9B48-28906824F10B}">
      <dgm:prSet custT="1"/>
      <dgm:spPr/>
      <dgm:t>
        <a:bodyPr/>
        <a:lstStyle/>
        <a:p>
          <a:r>
            <a:rPr lang="en-GB" sz="1400" b="1">
              <a:solidFill>
                <a:schemeClr val="tx1">
                  <a:lumMod val="75000"/>
                  <a:lumOff val="25000"/>
                </a:schemeClr>
              </a:solidFill>
              <a:latin typeface="Verdana" panose="020B0604030504040204" pitchFamily="34" charset="0"/>
              <a:ea typeface="Verdana" panose="020B0604030504040204" pitchFamily="34" charset="0"/>
            </a:rPr>
            <a:t>Participant Report: </a:t>
          </a:r>
          <a:r>
            <a:rPr lang="el-GR" sz="1400">
              <a:solidFill>
                <a:schemeClr val="tx1">
                  <a:lumMod val="75000"/>
                  <a:lumOff val="25000"/>
                </a:schemeClr>
              </a:solidFill>
              <a:latin typeface="Verdana" panose="020B0604030504040204" pitchFamily="34" charset="0"/>
              <a:ea typeface="Verdana" panose="020B0604030504040204" pitchFamily="34" charset="0"/>
            </a:rPr>
            <a:t>δεν απαιτείται για δραστηριότητες κινητικότητας που επισημαίνονται ως ανωτέρα βία και έχουν διάρκεια 1 ημέρας (δηλ. ακυρωμένες δραστηριότητες κινητικότητας, για τις οποίες η ημερομηνία έναρξης και λήξης είναι η ίδια). </a:t>
          </a:r>
          <a:endParaRPr lang="en-US" sz="1400"/>
        </a:p>
      </dgm:t>
    </dgm:pt>
    <dgm:pt modelId="{90474267-BE8C-4619-BA42-9CBCFDAE1EAC}" type="parTrans" cxnId="{6F54F75F-D4F1-46C1-86C9-4574B21F14AE}">
      <dgm:prSet/>
      <dgm:spPr/>
      <dgm:t>
        <a:bodyPr/>
        <a:lstStyle/>
        <a:p>
          <a:endParaRPr lang="en-US" sz="1400"/>
        </a:p>
      </dgm:t>
    </dgm:pt>
    <dgm:pt modelId="{2CB7DA19-28F8-4E0D-A57D-8B8DC978F691}" type="sibTrans" cxnId="{6F54F75F-D4F1-46C1-86C9-4574B21F14AE}">
      <dgm:prSet/>
      <dgm:spPr/>
      <dgm:t>
        <a:bodyPr/>
        <a:lstStyle/>
        <a:p>
          <a:endParaRPr lang="en-US" sz="1400"/>
        </a:p>
      </dgm:t>
    </dgm:pt>
    <dgm:pt modelId="{3BCE7592-35F8-4F58-82DF-95957CE819AB}" type="pres">
      <dgm:prSet presAssocID="{23AB9489-44D5-4AA3-9492-4CA20CB36D5F}" presName="linearFlow" presStyleCnt="0">
        <dgm:presLayoutVars>
          <dgm:dir/>
          <dgm:animLvl val="lvl"/>
          <dgm:resizeHandles val="exact"/>
        </dgm:presLayoutVars>
      </dgm:prSet>
      <dgm:spPr/>
    </dgm:pt>
    <dgm:pt modelId="{4EE738DC-27B0-4E91-8A92-844263F46745}" type="pres">
      <dgm:prSet presAssocID="{598590BC-485F-40E8-B5DA-ADD20B22530B}" presName="composite" presStyleCnt="0"/>
      <dgm:spPr/>
    </dgm:pt>
    <dgm:pt modelId="{EE7C4BE2-FEB6-4988-9F0B-1D9FA8D25FA9}" type="pres">
      <dgm:prSet presAssocID="{598590BC-485F-40E8-B5DA-ADD20B22530B}" presName="parentText" presStyleLbl="alignNode1" presStyleIdx="0" presStyleCnt="5">
        <dgm:presLayoutVars>
          <dgm:chMax val="1"/>
          <dgm:bulletEnabled val="1"/>
        </dgm:presLayoutVars>
      </dgm:prSet>
      <dgm:spPr/>
    </dgm:pt>
    <dgm:pt modelId="{2F923CF2-60A7-4016-AA67-5AF1B371ADEC}" type="pres">
      <dgm:prSet presAssocID="{598590BC-485F-40E8-B5DA-ADD20B22530B}" presName="descendantText" presStyleLbl="alignAcc1" presStyleIdx="0" presStyleCnt="5" custLinFactNeighborX="0" custLinFactNeighborY="-1">
        <dgm:presLayoutVars>
          <dgm:bulletEnabled val="1"/>
        </dgm:presLayoutVars>
      </dgm:prSet>
      <dgm:spPr/>
    </dgm:pt>
    <dgm:pt modelId="{F54FF58A-01AD-4318-8944-3016FC5175F5}" type="pres">
      <dgm:prSet presAssocID="{58AC37E0-10CB-4D0A-901B-65BFDD12D303}" presName="sp" presStyleCnt="0"/>
      <dgm:spPr/>
    </dgm:pt>
    <dgm:pt modelId="{804C351F-042E-463D-A519-D6C92D0CB0A9}" type="pres">
      <dgm:prSet presAssocID="{7AA57BEF-A45A-4605-B1A4-3F26CD6EAD7F}" presName="composite" presStyleCnt="0"/>
      <dgm:spPr/>
    </dgm:pt>
    <dgm:pt modelId="{AB71A8B8-FA10-4BC5-B9B2-ECD63DE6E033}" type="pres">
      <dgm:prSet presAssocID="{7AA57BEF-A45A-4605-B1A4-3F26CD6EAD7F}" presName="parentText" presStyleLbl="alignNode1" presStyleIdx="1" presStyleCnt="5">
        <dgm:presLayoutVars>
          <dgm:chMax val="1"/>
          <dgm:bulletEnabled val="1"/>
        </dgm:presLayoutVars>
      </dgm:prSet>
      <dgm:spPr/>
    </dgm:pt>
    <dgm:pt modelId="{8ACC1FEC-9993-475D-9C11-501BBAEB4367}" type="pres">
      <dgm:prSet presAssocID="{7AA57BEF-A45A-4605-B1A4-3F26CD6EAD7F}" presName="descendantText" presStyleLbl="alignAcc1" presStyleIdx="1" presStyleCnt="5" custScaleY="85161">
        <dgm:presLayoutVars>
          <dgm:bulletEnabled val="1"/>
        </dgm:presLayoutVars>
      </dgm:prSet>
      <dgm:spPr/>
    </dgm:pt>
    <dgm:pt modelId="{53D8F78D-7C0C-44C1-B51B-9DB970CCDD8B}" type="pres">
      <dgm:prSet presAssocID="{60403E27-65F2-4C60-A0B1-71D521308655}" presName="sp" presStyleCnt="0"/>
      <dgm:spPr/>
    </dgm:pt>
    <dgm:pt modelId="{6CFB8D57-61C8-4042-A2DF-A6EDF1E799CF}" type="pres">
      <dgm:prSet presAssocID="{9FE464F7-EE07-4437-B30B-64DAF8E7C7B5}" presName="composite" presStyleCnt="0"/>
      <dgm:spPr/>
    </dgm:pt>
    <dgm:pt modelId="{7E6764AA-D58C-48F4-AAFA-66F34514CF5A}" type="pres">
      <dgm:prSet presAssocID="{9FE464F7-EE07-4437-B30B-64DAF8E7C7B5}" presName="parentText" presStyleLbl="alignNode1" presStyleIdx="2" presStyleCnt="5">
        <dgm:presLayoutVars>
          <dgm:chMax val="1"/>
          <dgm:bulletEnabled val="1"/>
        </dgm:presLayoutVars>
      </dgm:prSet>
      <dgm:spPr/>
    </dgm:pt>
    <dgm:pt modelId="{8E4B1003-F1D9-4218-B9B2-749DAB2A13AB}" type="pres">
      <dgm:prSet presAssocID="{9FE464F7-EE07-4437-B30B-64DAF8E7C7B5}" presName="descendantText" presStyleLbl="alignAcc1" presStyleIdx="2" presStyleCnt="5">
        <dgm:presLayoutVars>
          <dgm:bulletEnabled val="1"/>
        </dgm:presLayoutVars>
      </dgm:prSet>
      <dgm:spPr/>
    </dgm:pt>
    <dgm:pt modelId="{117E73D1-23AD-4C2A-A48A-EA8701F88D20}" type="pres">
      <dgm:prSet presAssocID="{2475BA87-FD9F-4029-B6B6-D0C9B7200152}" presName="sp" presStyleCnt="0"/>
      <dgm:spPr/>
    </dgm:pt>
    <dgm:pt modelId="{1413F6B1-5FAF-493B-BE5C-EC2475AB2DCB}" type="pres">
      <dgm:prSet presAssocID="{A8ACAEB7-8235-4C6E-BE5C-BA6AF37A8C4C}" presName="composite" presStyleCnt="0"/>
      <dgm:spPr/>
    </dgm:pt>
    <dgm:pt modelId="{332E3EDA-1A3B-49A3-BB06-CCDD0FE2B27E}" type="pres">
      <dgm:prSet presAssocID="{A8ACAEB7-8235-4C6E-BE5C-BA6AF37A8C4C}" presName="parentText" presStyleLbl="alignNode1" presStyleIdx="3" presStyleCnt="5">
        <dgm:presLayoutVars>
          <dgm:chMax val="1"/>
          <dgm:bulletEnabled val="1"/>
        </dgm:presLayoutVars>
      </dgm:prSet>
      <dgm:spPr/>
    </dgm:pt>
    <dgm:pt modelId="{F8551C7F-FE76-45E6-BC58-6DFDAE73B650}" type="pres">
      <dgm:prSet presAssocID="{A8ACAEB7-8235-4C6E-BE5C-BA6AF37A8C4C}" presName="descendantText" presStyleLbl="alignAcc1" presStyleIdx="3" presStyleCnt="5" custScaleY="85306" custLinFactNeighborX="0" custLinFactNeighborY="-2773">
        <dgm:presLayoutVars>
          <dgm:bulletEnabled val="1"/>
        </dgm:presLayoutVars>
      </dgm:prSet>
      <dgm:spPr/>
    </dgm:pt>
    <dgm:pt modelId="{136F40B1-D7C6-4F1B-A57C-04950A7564BB}" type="pres">
      <dgm:prSet presAssocID="{206739D3-3283-466B-84E3-6E90D3E20506}" presName="sp" presStyleCnt="0"/>
      <dgm:spPr/>
    </dgm:pt>
    <dgm:pt modelId="{38B6A6FE-5053-4279-8130-286505969BA6}" type="pres">
      <dgm:prSet presAssocID="{AD60934B-1E1A-4892-8F07-336297266DB9}" presName="composite" presStyleCnt="0"/>
      <dgm:spPr/>
    </dgm:pt>
    <dgm:pt modelId="{4D15C368-EEE0-4793-BF8D-169E292FB3A4}" type="pres">
      <dgm:prSet presAssocID="{AD60934B-1E1A-4892-8F07-336297266DB9}" presName="parentText" presStyleLbl="alignNode1" presStyleIdx="4" presStyleCnt="5">
        <dgm:presLayoutVars>
          <dgm:chMax val="1"/>
          <dgm:bulletEnabled val="1"/>
        </dgm:presLayoutVars>
      </dgm:prSet>
      <dgm:spPr/>
    </dgm:pt>
    <dgm:pt modelId="{63C45C73-C105-44FF-BEEC-88C206485CDB}" type="pres">
      <dgm:prSet presAssocID="{AD60934B-1E1A-4892-8F07-336297266DB9}" presName="descendantText" presStyleLbl="alignAcc1" presStyleIdx="4" presStyleCnt="5">
        <dgm:presLayoutVars>
          <dgm:bulletEnabled val="1"/>
        </dgm:presLayoutVars>
      </dgm:prSet>
      <dgm:spPr/>
    </dgm:pt>
  </dgm:ptLst>
  <dgm:cxnLst>
    <dgm:cxn modelId="{5B922C01-781B-4FD1-BDB2-2FE41B77C13C}" srcId="{598590BC-485F-40E8-B5DA-ADD20B22530B}" destId="{C0BAC63C-CEB2-4235-A437-DB710AB1143F}" srcOrd="0" destOrd="0" parTransId="{A3EB5EB3-6E46-46BC-87DE-108255EAC373}" sibTransId="{71BDD056-4D6D-487B-B7C3-14458AF57717}"/>
    <dgm:cxn modelId="{87AE1D0A-6348-4554-9744-DB92EDBCABD8}" type="presOf" srcId="{67900108-9DF6-4B89-9B48-28906824F10B}" destId="{63C45C73-C105-44FF-BEEC-88C206485CDB}" srcOrd="0" destOrd="0" presId="urn:microsoft.com/office/officeart/2005/8/layout/chevron2"/>
    <dgm:cxn modelId="{2B8BA40D-93FE-4197-9897-2F4EE19D31D2}" type="presOf" srcId="{23AB9489-44D5-4AA3-9492-4CA20CB36D5F}" destId="{3BCE7592-35F8-4F58-82DF-95957CE819AB}" srcOrd="0" destOrd="0" presId="urn:microsoft.com/office/officeart/2005/8/layout/chevron2"/>
    <dgm:cxn modelId="{21345825-C195-405E-B748-748880A2A2AF}" type="presOf" srcId="{AD60934B-1E1A-4892-8F07-336297266DB9}" destId="{4D15C368-EEE0-4793-BF8D-169E292FB3A4}" srcOrd="0" destOrd="0" presId="urn:microsoft.com/office/officeart/2005/8/layout/chevron2"/>
    <dgm:cxn modelId="{29308336-28D8-490B-9EDB-DCD8D9A8F2F2}" srcId="{A8ACAEB7-8235-4C6E-BE5C-BA6AF37A8C4C}" destId="{5E2FE604-5382-40D4-8489-1683A8F98B68}" srcOrd="0" destOrd="0" parTransId="{FBB03A66-3638-4750-8CFA-DEFB5EDD23D1}" sibTransId="{4469CA2A-98B3-42C9-B6C3-A264454CA0F5}"/>
    <dgm:cxn modelId="{6F54F75F-D4F1-46C1-86C9-4574B21F14AE}" srcId="{AD60934B-1E1A-4892-8F07-336297266DB9}" destId="{67900108-9DF6-4B89-9B48-28906824F10B}" srcOrd="0" destOrd="0" parTransId="{90474267-BE8C-4619-BA42-9CBCFDAE1EAC}" sibTransId="{2CB7DA19-28F8-4E0D-A57D-8B8DC978F691}"/>
    <dgm:cxn modelId="{C4FE2541-B632-40B6-B582-7AEE2D1CD116}" type="presOf" srcId="{ED2E7516-837B-4716-89A3-C3C644B848E0}" destId="{8E4B1003-F1D9-4218-B9B2-749DAB2A13AB}" srcOrd="0" destOrd="0" presId="urn:microsoft.com/office/officeart/2005/8/layout/chevron2"/>
    <dgm:cxn modelId="{2C497A62-9AA1-4998-9443-DE3DE692A747}" srcId="{23AB9489-44D5-4AA3-9492-4CA20CB36D5F}" destId="{7AA57BEF-A45A-4605-B1A4-3F26CD6EAD7F}" srcOrd="1" destOrd="0" parTransId="{11A71CFF-1995-4FBA-B53A-DFCBA3ECBF94}" sibTransId="{60403E27-65F2-4C60-A0B1-71D521308655}"/>
    <dgm:cxn modelId="{8953706F-3D62-4435-9C3A-7C0561ED60C4}" srcId="{9FE464F7-EE07-4437-B30B-64DAF8E7C7B5}" destId="{ED2E7516-837B-4716-89A3-C3C644B848E0}" srcOrd="0" destOrd="0" parTransId="{15A2BC45-9C73-4AD5-ACFE-9C0AE9F67F1E}" sibTransId="{49DF6B7D-2744-4C17-BF12-33216920B529}"/>
    <dgm:cxn modelId="{80885C7F-A4E1-4D95-B45F-2CC7A22B4E17}" type="presOf" srcId="{A8ACAEB7-8235-4C6E-BE5C-BA6AF37A8C4C}" destId="{332E3EDA-1A3B-49A3-BB06-CCDD0FE2B27E}" srcOrd="0" destOrd="0" presId="urn:microsoft.com/office/officeart/2005/8/layout/chevron2"/>
    <dgm:cxn modelId="{20800E84-E365-4E8B-8C5D-377A7B5907F4}" type="presOf" srcId="{9FE464F7-EE07-4437-B30B-64DAF8E7C7B5}" destId="{7E6764AA-D58C-48F4-AAFA-66F34514CF5A}" srcOrd="0" destOrd="0" presId="urn:microsoft.com/office/officeart/2005/8/layout/chevron2"/>
    <dgm:cxn modelId="{9F585A8F-9F44-465E-A984-B5E32C405EA8}" type="presOf" srcId="{5E2FE604-5382-40D4-8489-1683A8F98B68}" destId="{F8551C7F-FE76-45E6-BC58-6DFDAE73B650}" srcOrd="0" destOrd="0" presId="urn:microsoft.com/office/officeart/2005/8/layout/chevron2"/>
    <dgm:cxn modelId="{A6420097-E720-4FB8-BC64-75E30DFE456E}" type="presOf" srcId="{7AA57BEF-A45A-4605-B1A4-3F26CD6EAD7F}" destId="{AB71A8B8-FA10-4BC5-B9B2-ECD63DE6E033}" srcOrd="0" destOrd="0" presId="urn:microsoft.com/office/officeart/2005/8/layout/chevron2"/>
    <dgm:cxn modelId="{F7F3E9A3-115A-4E2C-AEE2-D7A3802A194A}" srcId="{23AB9489-44D5-4AA3-9492-4CA20CB36D5F}" destId="{9FE464F7-EE07-4437-B30B-64DAF8E7C7B5}" srcOrd="2" destOrd="0" parTransId="{12BE5598-93F0-4E2D-A8FA-5FCADB8D8D31}" sibTransId="{2475BA87-FD9F-4029-B6B6-D0C9B7200152}"/>
    <dgm:cxn modelId="{20FE20BF-34AE-4B07-8D7E-7CEB34CDF197}" srcId="{23AB9489-44D5-4AA3-9492-4CA20CB36D5F}" destId="{A8ACAEB7-8235-4C6E-BE5C-BA6AF37A8C4C}" srcOrd="3" destOrd="0" parTransId="{1F9FF950-A064-498F-B1BF-DB1B89BBFD9D}" sibTransId="{206739D3-3283-466B-84E3-6E90D3E20506}"/>
    <dgm:cxn modelId="{6BD130D6-D5AA-4D31-9051-50B740B075F6}" type="presOf" srcId="{598590BC-485F-40E8-B5DA-ADD20B22530B}" destId="{EE7C4BE2-FEB6-4988-9F0B-1D9FA8D25FA9}" srcOrd="0" destOrd="0" presId="urn:microsoft.com/office/officeart/2005/8/layout/chevron2"/>
    <dgm:cxn modelId="{E9EA1DDA-C4A8-4BEC-8791-08BFC66F8142}" srcId="{23AB9489-44D5-4AA3-9492-4CA20CB36D5F}" destId="{AD60934B-1E1A-4892-8F07-336297266DB9}" srcOrd="4" destOrd="0" parTransId="{7C2E872E-0913-4729-BD79-FBFA05638049}" sibTransId="{35E24C48-825A-4CC7-B64E-74D2887B26DD}"/>
    <dgm:cxn modelId="{E6B238EE-BBE2-419F-9CA8-3B174C74C676}" srcId="{23AB9489-44D5-4AA3-9492-4CA20CB36D5F}" destId="{598590BC-485F-40E8-B5DA-ADD20B22530B}" srcOrd="0" destOrd="0" parTransId="{8C31FC48-5581-4A38-A666-972BF3D61955}" sibTransId="{58AC37E0-10CB-4D0A-901B-65BFDD12D303}"/>
    <dgm:cxn modelId="{DF4967F3-B13B-4AD7-BED8-7C35F1917234}" type="presOf" srcId="{C0BAC63C-CEB2-4235-A437-DB710AB1143F}" destId="{2F923CF2-60A7-4016-AA67-5AF1B371ADEC}" srcOrd="0" destOrd="0" presId="urn:microsoft.com/office/officeart/2005/8/layout/chevron2"/>
    <dgm:cxn modelId="{103FEFF5-C150-4924-B540-2B0E91A0E554}" srcId="{7AA57BEF-A45A-4605-B1A4-3F26CD6EAD7F}" destId="{537BA4FF-289E-4D34-8546-2A0936D031D2}" srcOrd="0" destOrd="0" parTransId="{BC72798C-FF3D-4504-9B71-B4A031442DB4}" sibTransId="{2E670D72-C3E8-469A-A897-98425CD5820C}"/>
    <dgm:cxn modelId="{A9607DFD-1CEE-489C-A165-4DDCE1A0C757}" type="presOf" srcId="{537BA4FF-289E-4D34-8546-2A0936D031D2}" destId="{8ACC1FEC-9993-475D-9C11-501BBAEB4367}" srcOrd="0" destOrd="0" presId="urn:microsoft.com/office/officeart/2005/8/layout/chevron2"/>
    <dgm:cxn modelId="{E358486C-E256-49E0-8E7D-A2804D51CEE0}" type="presParOf" srcId="{3BCE7592-35F8-4F58-82DF-95957CE819AB}" destId="{4EE738DC-27B0-4E91-8A92-844263F46745}" srcOrd="0" destOrd="0" presId="urn:microsoft.com/office/officeart/2005/8/layout/chevron2"/>
    <dgm:cxn modelId="{882FD26A-8551-424B-9572-251C8D15B7D0}" type="presParOf" srcId="{4EE738DC-27B0-4E91-8A92-844263F46745}" destId="{EE7C4BE2-FEB6-4988-9F0B-1D9FA8D25FA9}" srcOrd="0" destOrd="0" presId="urn:microsoft.com/office/officeart/2005/8/layout/chevron2"/>
    <dgm:cxn modelId="{264C973C-2E32-48E3-8AC0-4CAB991F465E}" type="presParOf" srcId="{4EE738DC-27B0-4E91-8A92-844263F46745}" destId="{2F923CF2-60A7-4016-AA67-5AF1B371ADEC}" srcOrd="1" destOrd="0" presId="urn:microsoft.com/office/officeart/2005/8/layout/chevron2"/>
    <dgm:cxn modelId="{8BC71B7C-2A93-4DEF-9AFA-63E4D25960CB}" type="presParOf" srcId="{3BCE7592-35F8-4F58-82DF-95957CE819AB}" destId="{F54FF58A-01AD-4318-8944-3016FC5175F5}" srcOrd="1" destOrd="0" presId="urn:microsoft.com/office/officeart/2005/8/layout/chevron2"/>
    <dgm:cxn modelId="{66CC462B-EE3C-4121-866D-5D30453A0F8B}" type="presParOf" srcId="{3BCE7592-35F8-4F58-82DF-95957CE819AB}" destId="{804C351F-042E-463D-A519-D6C92D0CB0A9}" srcOrd="2" destOrd="0" presId="urn:microsoft.com/office/officeart/2005/8/layout/chevron2"/>
    <dgm:cxn modelId="{A5F55D69-94A4-40D7-A077-24503221B132}" type="presParOf" srcId="{804C351F-042E-463D-A519-D6C92D0CB0A9}" destId="{AB71A8B8-FA10-4BC5-B9B2-ECD63DE6E033}" srcOrd="0" destOrd="0" presId="urn:microsoft.com/office/officeart/2005/8/layout/chevron2"/>
    <dgm:cxn modelId="{6E915132-D726-4930-AF05-F3B4E5BCDAC0}" type="presParOf" srcId="{804C351F-042E-463D-A519-D6C92D0CB0A9}" destId="{8ACC1FEC-9993-475D-9C11-501BBAEB4367}" srcOrd="1" destOrd="0" presId="urn:microsoft.com/office/officeart/2005/8/layout/chevron2"/>
    <dgm:cxn modelId="{C42918E2-F66D-4FD3-B270-374B4DF932D3}" type="presParOf" srcId="{3BCE7592-35F8-4F58-82DF-95957CE819AB}" destId="{53D8F78D-7C0C-44C1-B51B-9DB970CCDD8B}" srcOrd="3" destOrd="0" presId="urn:microsoft.com/office/officeart/2005/8/layout/chevron2"/>
    <dgm:cxn modelId="{ECD21814-F54F-4455-8CE4-683C38B328F3}" type="presParOf" srcId="{3BCE7592-35F8-4F58-82DF-95957CE819AB}" destId="{6CFB8D57-61C8-4042-A2DF-A6EDF1E799CF}" srcOrd="4" destOrd="0" presId="urn:microsoft.com/office/officeart/2005/8/layout/chevron2"/>
    <dgm:cxn modelId="{DB354D94-36A2-4B45-A5C6-A55E9FDFF8DA}" type="presParOf" srcId="{6CFB8D57-61C8-4042-A2DF-A6EDF1E799CF}" destId="{7E6764AA-D58C-48F4-AAFA-66F34514CF5A}" srcOrd="0" destOrd="0" presId="urn:microsoft.com/office/officeart/2005/8/layout/chevron2"/>
    <dgm:cxn modelId="{80C4A68C-FBAD-4723-8414-198B8530C628}" type="presParOf" srcId="{6CFB8D57-61C8-4042-A2DF-A6EDF1E799CF}" destId="{8E4B1003-F1D9-4218-B9B2-749DAB2A13AB}" srcOrd="1" destOrd="0" presId="urn:microsoft.com/office/officeart/2005/8/layout/chevron2"/>
    <dgm:cxn modelId="{8100413C-D733-4480-A639-C6380F2C1D18}" type="presParOf" srcId="{3BCE7592-35F8-4F58-82DF-95957CE819AB}" destId="{117E73D1-23AD-4C2A-A48A-EA8701F88D20}" srcOrd="5" destOrd="0" presId="urn:microsoft.com/office/officeart/2005/8/layout/chevron2"/>
    <dgm:cxn modelId="{E99C77E3-FE18-480C-9D7E-7AC5D5D200F8}" type="presParOf" srcId="{3BCE7592-35F8-4F58-82DF-95957CE819AB}" destId="{1413F6B1-5FAF-493B-BE5C-EC2475AB2DCB}" srcOrd="6" destOrd="0" presId="urn:microsoft.com/office/officeart/2005/8/layout/chevron2"/>
    <dgm:cxn modelId="{F88F54C3-6BDC-481E-97CF-CFDB0B90BAF1}" type="presParOf" srcId="{1413F6B1-5FAF-493B-BE5C-EC2475AB2DCB}" destId="{332E3EDA-1A3B-49A3-BB06-CCDD0FE2B27E}" srcOrd="0" destOrd="0" presId="urn:microsoft.com/office/officeart/2005/8/layout/chevron2"/>
    <dgm:cxn modelId="{A5F68EC8-5D94-4851-8D4A-4B16B1AC8A2A}" type="presParOf" srcId="{1413F6B1-5FAF-493B-BE5C-EC2475AB2DCB}" destId="{F8551C7F-FE76-45E6-BC58-6DFDAE73B650}" srcOrd="1" destOrd="0" presId="urn:microsoft.com/office/officeart/2005/8/layout/chevron2"/>
    <dgm:cxn modelId="{4301347E-3FD5-4269-8C84-230A057E5B99}" type="presParOf" srcId="{3BCE7592-35F8-4F58-82DF-95957CE819AB}" destId="{136F40B1-D7C6-4F1B-A57C-04950A7564BB}" srcOrd="7" destOrd="0" presId="urn:microsoft.com/office/officeart/2005/8/layout/chevron2"/>
    <dgm:cxn modelId="{D800743D-9A01-4E81-B767-81B62DA80AB2}" type="presParOf" srcId="{3BCE7592-35F8-4F58-82DF-95957CE819AB}" destId="{38B6A6FE-5053-4279-8130-286505969BA6}" srcOrd="8" destOrd="0" presId="urn:microsoft.com/office/officeart/2005/8/layout/chevron2"/>
    <dgm:cxn modelId="{DA41898E-CBFA-40A3-9858-BCF84EE7DF7F}" type="presParOf" srcId="{38B6A6FE-5053-4279-8130-286505969BA6}" destId="{4D15C368-EEE0-4793-BF8D-169E292FB3A4}" srcOrd="0" destOrd="0" presId="urn:microsoft.com/office/officeart/2005/8/layout/chevron2"/>
    <dgm:cxn modelId="{3E3A6EC2-ACA2-4D7C-8A98-DD5FD46C244B}" type="presParOf" srcId="{38B6A6FE-5053-4279-8130-286505969BA6}" destId="{63C45C73-C105-44FF-BEEC-88C206485CD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AB9489-44D5-4AA3-9492-4CA20CB36D5F}"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598590BC-485F-40E8-B5DA-ADD20B22530B}">
      <dgm:prSet phldrT="[Text]" custT="1"/>
      <dgm:spPr/>
      <dgm:t>
        <a:bodyPr/>
        <a:lstStyle/>
        <a:p>
          <a:r>
            <a:rPr lang="el-GR" sz="1400">
              <a:solidFill>
                <a:schemeClr val="bg1"/>
              </a:solidFill>
              <a:latin typeface="Verdana" panose="020B0604030504040204" pitchFamily="34" charset="0"/>
              <a:ea typeface="Verdana" panose="020B0604030504040204" pitchFamily="34" charset="0"/>
            </a:rPr>
            <a:t>1</a:t>
          </a:r>
          <a:endParaRPr lang="en-US" sz="1400">
            <a:solidFill>
              <a:schemeClr val="bg1"/>
            </a:solidFill>
            <a:latin typeface="Verdana" panose="020B0604030504040204" pitchFamily="34" charset="0"/>
            <a:ea typeface="Verdana" panose="020B0604030504040204" pitchFamily="34" charset="0"/>
          </a:endParaRPr>
        </a:p>
      </dgm:t>
    </dgm:pt>
    <dgm:pt modelId="{8C31FC48-5581-4A38-A666-972BF3D61955}" type="parTrans" cxnId="{E6B238EE-BBE2-419F-9CA8-3B174C74C676}">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58AC37E0-10CB-4D0A-901B-65BFDD12D303}" type="sibTrans" cxnId="{E6B238EE-BBE2-419F-9CA8-3B174C74C676}">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C0BAC63C-CEB2-4235-A437-DB710AB1143F}">
      <dgm:prSet phldrT="[Text]" custT="1"/>
      <dgm:spPr/>
      <dgm:t>
        <a:bodyPr/>
        <a:lstStyle/>
        <a:p>
          <a:r>
            <a:rPr lang="el-GR" sz="1400">
              <a:solidFill>
                <a:schemeClr val="tx1">
                  <a:lumMod val="75000"/>
                  <a:lumOff val="25000"/>
                </a:schemeClr>
              </a:solidFill>
              <a:latin typeface="Verdana" panose="020B0604030504040204" pitchFamily="34" charset="0"/>
              <a:ea typeface="Verdana" panose="020B0604030504040204" pitchFamily="34" charset="0"/>
            </a:rPr>
            <a:t>Αποστέλλεται αυτόματα μέσω ηλεκτρονικού ταχυδρομείου στους συμμετέχοντες για να συμπληρώσουν την έκθεση της ΕΕ σχετικά με την εμπειρία και την εκπαίδευση που είχαν.</a:t>
          </a:r>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A3EB5EB3-6E46-46BC-87DE-108255EAC373}" type="parTrans" cxnId="{5B922C01-781B-4FD1-BDB2-2FE41B77C13C}">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71BDD056-4D6D-487B-B7C3-14458AF57717}" type="sibTrans" cxnId="{5B922C01-781B-4FD1-BDB2-2FE41B77C13C}">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7AA57BEF-A45A-4605-B1A4-3F26CD6EAD7F}">
      <dgm:prSet phldrT="[Text]" custT="1"/>
      <dgm:spPr/>
      <dgm:t>
        <a:bodyPr/>
        <a:lstStyle/>
        <a:p>
          <a:r>
            <a:rPr lang="el-GR" sz="1400">
              <a:solidFill>
                <a:schemeClr val="bg1"/>
              </a:solidFill>
              <a:latin typeface="Verdana" panose="020B0604030504040204" pitchFamily="34" charset="0"/>
              <a:ea typeface="Verdana" panose="020B0604030504040204" pitchFamily="34" charset="0"/>
            </a:rPr>
            <a:t>2</a:t>
          </a:r>
          <a:endParaRPr lang="en-US" sz="1400">
            <a:solidFill>
              <a:schemeClr val="bg1"/>
            </a:solidFill>
            <a:latin typeface="Verdana" panose="020B0604030504040204" pitchFamily="34" charset="0"/>
            <a:ea typeface="Verdana" panose="020B0604030504040204" pitchFamily="34" charset="0"/>
          </a:endParaRPr>
        </a:p>
      </dgm:t>
    </dgm:pt>
    <dgm:pt modelId="{11A71CFF-1995-4FBA-B53A-DFCBA3ECBF94}" type="parTrans" cxnId="{2C497A62-9AA1-4998-9443-DE3DE692A747}">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60403E27-65F2-4C60-A0B1-71D521308655}" type="sibTrans" cxnId="{2C497A62-9AA1-4998-9443-DE3DE692A747}">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537BA4FF-289E-4D34-8546-2A0936D031D2}">
      <dgm:prSet custT="1"/>
      <dgm:spPr/>
      <dgm:t>
        <a:bodyPr/>
        <a:lstStyle/>
        <a:p>
          <a:r>
            <a:rPr lang="el-GR" sz="1400">
              <a:solidFill>
                <a:schemeClr val="tx1">
                  <a:lumMod val="75000"/>
                  <a:lumOff val="25000"/>
                </a:schemeClr>
              </a:solidFill>
              <a:latin typeface="Verdana" panose="020B0604030504040204" pitchFamily="34" charset="0"/>
              <a:ea typeface="Verdana" panose="020B0604030504040204" pitchFamily="34" charset="0"/>
            </a:rPr>
            <a:t>Ο συμμετέχων λαμβάνει ένα e-</a:t>
          </a:r>
          <a:r>
            <a:rPr lang="el-GR" sz="1400" err="1">
              <a:solidFill>
                <a:schemeClr val="tx1">
                  <a:lumMod val="75000"/>
                  <a:lumOff val="25000"/>
                </a:schemeClr>
              </a:solidFill>
              <a:latin typeface="Verdana" panose="020B0604030504040204" pitchFamily="34" charset="0"/>
              <a:ea typeface="Verdana" panose="020B0604030504040204" pitchFamily="34" charset="0"/>
            </a:rPr>
            <a:t>mail</a:t>
          </a:r>
          <a:r>
            <a:rPr lang="el-GR" sz="1400">
              <a:solidFill>
                <a:schemeClr val="tx1">
                  <a:lumMod val="75000"/>
                  <a:lumOff val="25000"/>
                </a:schemeClr>
              </a:solidFill>
              <a:latin typeface="Verdana" panose="020B0604030504040204" pitchFamily="34" charset="0"/>
              <a:ea typeface="Verdana" panose="020B0604030504040204" pitchFamily="34" charset="0"/>
            </a:rPr>
            <a:t> με έναν αποκλειστικό σύνδεσμο για την υποβολή του </a:t>
          </a:r>
          <a:r>
            <a:rPr lang="en-GB" sz="1400">
              <a:solidFill>
                <a:schemeClr val="tx1">
                  <a:lumMod val="75000"/>
                  <a:lumOff val="25000"/>
                </a:schemeClr>
              </a:solidFill>
              <a:latin typeface="Verdana" panose="020B0604030504040204" pitchFamily="34" charset="0"/>
              <a:ea typeface="Verdana" panose="020B0604030504040204" pitchFamily="34" charset="0"/>
            </a:rPr>
            <a:t>Participant Report</a:t>
          </a:r>
          <a:r>
            <a:rPr lang="el-GR" sz="1400">
              <a:solidFill>
                <a:schemeClr val="tx1">
                  <a:lumMod val="75000"/>
                  <a:lumOff val="25000"/>
                </a:schemeClr>
              </a:solidFill>
              <a:latin typeface="Verdana" panose="020B0604030504040204" pitchFamily="34" charset="0"/>
              <a:ea typeface="Verdana" panose="020B0604030504040204" pitchFamily="34" charset="0"/>
            </a:rPr>
            <a:t>.</a:t>
          </a:r>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BC72798C-FF3D-4504-9B71-B4A031442DB4}" type="parTrans" cxnId="{103FEFF5-C150-4924-B540-2B0E91A0E554}">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2E670D72-C3E8-469A-A897-98425CD5820C}" type="sibTrans" cxnId="{103FEFF5-C150-4924-B540-2B0E91A0E554}">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ED2E7516-837B-4716-89A3-C3C644B848E0}">
      <dgm:prSet custT="1"/>
      <dgm:spPr/>
      <dgm:t>
        <a:bodyPr/>
        <a:lstStyle/>
        <a:p>
          <a:r>
            <a:rPr lang="el-GR" sz="1400">
              <a:solidFill>
                <a:schemeClr val="tx1">
                  <a:lumMod val="75000"/>
                  <a:lumOff val="25000"/>
                </a:schemeClr>
              </a:solidFill>
              <a:latin typeface="Verdana" panose="020B0604030504040204" pitchFamily="34" charset="0"/>
              <a:ea typeface="Verdana" panose="020B0604030504040204" pitchFamily="34" charset="0"/>
            </a:rPr>
            <a:t>Συμπληρώνεται ηλεκτρονικά στο EU </a:t>
          </a:r>
          <a:r>
            <a:rPr lang="el-GR" sz="1400" err="1">
              <a:solidFill>
                <a:schemeClr val="tx1">
                  <a:lumMod val="75000"/>
                  <a:lumOff val="25000"/>
                </a:schemeClr>
              </a:solidFill>
              <a:latin typeface="Verdana" panose="020B0604030504040204" pitchFamily="34" charset="0"/>
              <a:ea typeface="Verdana" panose="020B0604030504040204" pitchFamily="34" charset="0"/>
            </a:rPr>
            <a:t>Survey</a:t>
          </a:r>
          <a:r>
            <a:rPr lang="el-GR" sz="1400">
              <a:solidFill>
                <a:schemeClr val="tx1">
                  <a:lumMod val="75000"/>
                  <a:lumOff val="25000"/>
                </a:schemeClr>
              </a:solidFill>
              <a:latin typeface="Verdana" panose="020B0604030504040204" pitchFamily="34" charset="0"/>
              <a:ea typeface="Verdana" panose="020B0604030504040204" pitchFamily="34" charset="0"/>
            </a:rPr>
            <a:t> και προσφέρεται σε διάφορες γλώσσες</a:t>
          </a:r>
          <a:r>
            <a:rPr lang="en-US" sz="1400">
              <a:solidFill>
                <a:schemeClr val="tx1">
                  <a:lumMod val="75000"/>
                  <a:lumOff val="25000"/>
                </a:schemeClr>
              </a:solidFill>
              <a:latin typeface="Verdana" panose="020B0604030504040204" pitchFamily="34" charset="0"/>
              <a:ea typeface="Verdana" panose="020B0604030504040204" pitchFamily="34" charset="0"/>
            </a:rPr>
            <a:t>.</a:t>
          </a:r>
          <a:r>
            <a:rPr lang="el-GR" sz="1400">
              <a:solidFill>
                <a:schemeClr val="tx1">
                  <a:lumMod val="75000"/>
                  <a:lumOff val="25000"/>
                </a:schemeClr>
              </a:solidFill>
              <a:latin typeface="Verdana" panose="020B0604030504040204" pitchFamily="34" charset="0"/>
              <a:ea typeface="Verdana" panose="020B0604030504040204" pitchFamily="34" charset="0"/>
            </a:rPr>
            <a:t> Το αίτημα για το </a:t>
          </a:r>
          <a:r>
            <a:rPr lang="el-GR" sz="1400" err="1">
              <a:solidFill>
                <a:schemeClr val="tx1">
                  <a:lumMod val="75000"/>
                  <a:lumOff val="25000"/>
                </a:schemeClr>
              </a:solidFill>
              <a:latin typeface="Verdana" panose="020B0604030504040204" pitchFamily="34" charset="0"/>
              <a:ea typeface="Verdana" panose="020B0604030504040204" pitchFamily="34" charset="0"/>
            </a:rPr>
            <a:t>participant</a:t>
          </a:r>
          <a:r>
            <a:rPr lang="el-GR" sz="1400">
              <a:solidFill>
                <a:schemeClr val="tx1">
                  <a:lumMod val="75000"/>
                  <a:lumOff val="25000"/>
                </a:schemeClr>
              </a:solidFill>
              <a:latin typeface="Verdana" panose="020B0604030504040204" pitchFamily="34" charset="0"/>
              <a:ea typeface="Verdana" panose="020B0604030504040204" pitchFamily="34" charset="0"/>
            </a:rPr>
            <a:t> </a:t>
          </a:r>
          <a:r>
            <a:rPr lang="en-US" sz="1400">
              <a:solidFill>
                <a:schemeClr val="tx1">
                  <a:lumMod val="75000"/>
                  <a:lumOff val="25000"/>
                </a:schemeClr>
              </a:solidFill>
              <a:latin typeface="Verdana" panose="020B0604030504040204" pitchFamily="34" charset="0"/>
              <a:ea typeface="Verdana" panose="020B0604030504040204" pitchFamily="34" charset="0"/>
            </a:rPr>
            <a:t>report</a:t>
          </a:r>
          <a:r>
            <a:rPr lang="el-GR" sz="1400">
              <a:solidFill>
                <a:schemeClr val="tx1">
                  <a:lumMod val="75000"/>
                  <a:lumOff val="25000"/>
                </a:schemeClr>
              </a:solidFill>
              <a:latin typeface="Verdana" panose="020B0604030504040204" pitchFamily="34" charset="0"/>
              <a:ea typeface="Verdana" panose="020B0604030504040204" pitchFamily="34" charset="0"/>
            </a:rPr>
            <a:t> δεν θα σταλεί εάν η δραστηριότητα κινητικότητας είναι σε κατάσταση Πρόχειρη, δηλαδή δεν έχει ολοκληρωθεί, στο έργο σας.</a:t>
          </a:r>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15A2BC45-9C73-4AD5-ACFE-9C0AE9F67F1E}" type="parTrans" cxnId="{8953706F-3D62-4435-9C3A-7C0561ED60C4}">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49DF6B7D-2744-4C17-BF12-33216920B529}" type="sibTrans" cxnId="{8953706F-3D62-4435-9C3A-7C0561ED60C4}">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9FE464F7-EE07-4437-B30B-64DAF8E7C7B5}">
      <dgm:prSet phldrT="[Text]" custT="1"/>
      <dgm:spPr/>
      <dgm:t>
        <a:bodyPr/>
        <a:lstStyle/>
        <a:p>
          <a:r>
            <a:rPr lang="el-GR" sz="1400">
              <a:solidFill>
                <a:schemeClr val="bg1"/>
              </a:solidFill>
              <a:latin typeface="Verdana" panose="020B0604030504040204" pitchFamily="34" charset="0"/>
              <a:ea typeface="Verdana" panose="020B0604030504040204" pitchFamily="34" charset="0"/>
            </a:rPr>
            <a:t>3</a:t>
          </a:r>
          <a:endParaRPr lang="en-US" sz="1400">
            <a:solidFill>
              <a:schemeClr val="bg1"/>
            </a:solidFill>
            <a:latin typeface="Verdana" panose="020B0604030504040204" pitchFamily="34" charset="0"/>
            <a:ea typeface="Verdana" panose="020B0604030504040204" pitchFamily="34" charset="0"/>
          </a:endParaRPr>
        </a:p>
      </dgm:t>
    </dgm:pt>
    <dgm:pt modelId="{2475BA87-FD9F-4029-B6B6-D0C9B7200152}" type="sibTrans" cxnId="{F7F3E9A3-115A-4E2C-AEE2-D7A3802A194A}">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12BE5598-93F0-4E2D-A8FA-5FCADB8D8D31}" type="parTrans" cxnId="{F7F3E9A3-115A-4E2C-AEE2-D7A3802A194A}">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A8ACAEB7-8235-4C6E-BE5C-BA6AF37A8C4C}">
      <dgm:prSet phldrT="[Text]" custT="1"/>
      <dgm:spPr/>
      <dgm:t>
        <a:bodyPr/>
        <a:lstStyle/>
        <a:p>
          <a:r>
            <a:rPr lang="el-GR" sz="1400">
              <a:solidFill>
                <a:schemeClr val="bg1"/>
              </a:solidFill>
              <a:latin typeface="Verdana" panose="020B0604030504040204" pitchFamily="34" charset="0"/>
              <a:ea typeface="Verdana" panose="020B0604030504040204" pitchFamily="34" charset="0"/>
            </a:rPr>
            <a:t>4</a:t>
          </a:r>
          <a:endParaRPr lang="en-US" sz="1400">
            <a:solidFill>
              <a:schemeClr val="bg1"/>
            </a:solidFill>
            <a:latin typeface="Verdana" panose="020B0604030504040204" pitchFamily="34" charset="0"/>
            <a:ea typeface="Verdana" panose="020B0604030504040204" pitchFamily="34" charset="0"/>
          </a:endParaRPr>
        </a:p>
      </dgm:t>
    </dgm:pt>
    <dgm:pt modelId="{1F9FF950-A064-498F-B1BF-DB1B89BBFD9D}" type="parTrans" cxnId="{20FE20BF-34AE-4B07-8D7E-7CEB34CDF197}">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206739D3-3283-466B-84E3-6E90D3E20506}" type="sibTrans" cxnId="{20FE20BF-34AE-4B07-8D7E-7CEB34CDF197}">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5E2FE604-5382-40D4-8489-1683A8F98B68}">
      <dgm:prSet custT="1"/>
      <dgm:spPr/>
      <dgm:t>
        <a:bodyPr/>
        <a:lstStyle/>
        <a:p>
          <a:r>
            <a:rPr lang="el-GR" sz="1400" dirty="0">
              <a:solidFill>
                <a:schemeClr val="tx1">
                  <a:lumMod val="75000"/>
                  <a:lumOff val="25000"/>
                </a:schemeClr>
              </a:solidFill>
              <a:latin typeface="Verdana" panose="020B0604030504040204" pitchFamily="34" charset="0"/>
              <a:ea typeface="Verdana" panose="020B0604030504040204" pitchFamily="34" charset="0"/>
            </a:rPr>
            <a:t>Ο συμμετέχοντας μπορεί να αποθηκεύσει την έρευνα ως προσχέδιο </a:t>
          </a:r>
          <a:r>
            <a:rPr lang="en-US" sz="1400" dirty="0">
              <a:solidFill>
                <a:schemeClr val="tx1">
                  <a:lumMod val="75000"/>
                  <a:lumOff val="25000"/>
                </a:schemeClr>
              </a:solidFill>
              <a:latin typeface="Verdana" panose="020B0604030504040204" pitchFamily="34" charset="0"/>
              <a:ea typeface="Verdana" panose="020B0604030504040204" pitchFamily="34" charset="0"/>
            </a:rPr>
            <a:t>draft </a:t>
          </a:r>
          <a:r>
            <a:rPr lang="el-GR" sz="1400" dirty="0">
              <a:solidFill>
                <a:schemeClr val="tx1">
                  <a:lumMod val="75000"/>
                  <a:lumOff val="25000"/>
                </a:schemeClr>
              </a:solidFill>
              <a:latin typeface="Verdana" panose="020B0604030504040204" pitchFamily="34" charset="0"/>
              <a:ea typeface="Verdana" panose="020B0604030504040204" pitchFamily="34" charset="0"/>
            </a:rPr>
            <a:t>και να την υποβάλει</a:t>
          </a:r>
          <a:r>
            <a:rPr lang="en-GB" sz="1400" dirty="0">
              <a:solidFill>
                <a:schemeClr val="tx1">
                  <a:lumMod val="75000"/>
                  <a:lumOff val="25000"/>
                </a:schemeClr>
              </a:solidFill>
              <a:latin typeface="Verdana" panose="020B0604030504040204" pitchFamily="34" charset="0"/>
              <a:ea typeface="Verdana" panose="020B0604030504040204" pitchFamily="34" charset="0"/>
            </a:rPr>
            <a:t> </a:t>
          </a:r>
          <a:r>
            <a:rPr lang="el-GR" sz="1400" dirty="0">
              <a:solidFill>
                <a:schemeClr val="tx1">
                  <a:lumMod val="75000"/>
                  <a:lumOff val="25000"/>
                </a:schemeClr>
              </a:solidFill>
              <a:latin typeface="Verdana" panose="020B0604030504040204" pitchFamily="34" charset="0"/>
              <a:ea typeface="Verdana" panose="020B0604030504040204" pitchFamily="34" charset="0"/>
            </a:rPr>
            <a:t>αργότερα, </a:t>
          </a:r>
          <a:r>
            <a:rPr lang="el-GR" sz="1400" b="1" u="sng" dirty="0">
              <a:solidFill>
                <a:srgbClr val="FF0000"/>
              </a:solidFill>
              <a:latin typeface="Verdana" panose="020B0604030504040204" pitchFamily="34" charset="0"/>
              <a:ea typeface="Verdana" panose="020B0604030504040204" pitchFamily="34" charset="0"/>
            </a:rPr>
            <a:t>εντός 30 ημερών από την ημερομηνία ολοκλήρωσης της κινητικότητάς του</a:t>
          </a:r>
          <a:r>
            <a:rPr lang="el-GR" sz="1400" dirty="0">
              <a:solidFill>
                <a:schemeClr val="tx1">
                  <a:lumMod val="75000"/>
                  <a:lumOff val="25000"/>
                </a:schemeClr>
              </a:solidFill>
              <a:latin typeface="Verdana" panose="020B0604030504040204" pitchFamily="34" charset="0"/>
              <a:ea typeface="Verdana" panose="020B0604030504040204" pitchFamily="34" charset="0"/>
            </a:rPr>
            <a:t>.</a:t>
          </a:r>
        </a:p>
      </dgm:t>
    </dgm:pt>
    <dgm:pt modelId="{FBB03A66-3638-4750-8CFA-DEFB5EDD23D1}" type="parTrans" cxnId="{29308336-28D8-490B-9EDB-DCD8D9A8F2F2}">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4469CA2A-98B3-42C9-B6C3-A264454CA0F5}" type="sibTrans" cxnId="{29308336-28D8-490B-9EDB-DCD8D9A8F2F2}">
      <dgm:prSet/>
      <dgm:spPr/>
      <dgm:t>
        <a:bodyPr/>
        <a:lstStyle/>
        <a:p>
          <a:endParaRPr lang="en-US" sz="1400">
            <a:solidFill>
              <a:schemeClr val="tx1">
                <a:lumMod val="75000"/>
                <a:lumOff val="25000"/>
              </a:schemeClr>
            </a:solidFill>
            <a:latin typeface="Verdana" panose="020B0604030504040204" pitchFamily="34" charset="0"/>
            <a:ea typeface="Verdana" panose="020B0604030504040204" pitchFamily="34" charset="0"/>
          </a:endParaRPr>
        </a:p>
      </dgm:t>
    </dgm:pt>
    <dgm:pt modelId="{AD60934B-1E1A-4892-8F07-336297266DB9}">
      <dgm:prSet custT="1"/>
      <dgm:spPr/>
      <dgm:t>
        <a:bodyPr/>
        <a:lstStyle/>
        <a:p>
          <a:r>
            <a:rPr lang="en-US" sz="1400" b="1">
              <a:solidFill>
                <a:schemeClr val="bg1"/>
              </a:solidFill>
              <a:latin typeface="Verdana" panose="020B0604030504040204" pitchFamily="34" charset="0"/>
              <a:ea typeface="Verdana" panose="020B0604030504040204" pitchFamily="34" charset="0"/>
            </a:rPr>
            <a:t>5</a:t>
          </a:r>
          <a:endParaRPr lang="el-GR" sz="1400">
            <a:solidFill>
              <a:schemeClr val="bg1"/>
            </a:solidFill>
            <a:latin typeface="Verdana" panose="020B0604030504040204" pitchFamily="34" charset="0"/>
            <a:ea typeface="Verdana" panose="020B0604030504040204" pitchFamily="34" charset="0"/>
          </a:endParaRPr>
        </a:p>
      </dgm:t>
    </dgm:pt>
    <dgm:pt modelId="{35E24C48-825A-4CC7-B64E-74D2887B26DD}" type="sibTrans" cxnId="{E9EA1DDA-C4A8-4BEC-8791-08BFC66F8142}">
      <dgm:prSet/>
      <dgm:spPr/>
      <dgm:t>
        <a:bodyPr/>
        <a:lstStyle/>
        <a:p>
          <a:endParaRPr lang="en-US" sz="1400"/>
        </a:p>
      </dgm:t>
    </dgm:pt>
    <dgm:pt modelId="{7C2E872E-0913-4729-BD79-FBFA05638049}" type="parTrans" cxnId="{E9EA1DDA-C4A8-4BEC-8791-08BFC66F8142}">
      <dgm:prSet/>
      <dgm:spPr/>
      <dgm:t>
        <a:bodyPr/>
        <a:lstStyle/>
        <a:p>
          <a:endParaRPr lang="en-US" sz="1400"/>
        </a:p>
      </dgm:t>
    </dgm:pt>
    <dgm:pt modelId="{67900108-9DF6-4B89-9B48-28906824F10B}">
      <dgm:prSet custT="1"/>
      <dgm:spPr/>
      <dgm:t>
        <a:bodyPr/>
        <a:lstStyle/>
        <a:p>
          <a:r>
            <a:rPr lang="el-GR" sz="1400">
              <a:solidFill>
                <a:schemeClr val="tx1">
                  <a:lumMod val="75000"/>
                  <a:lumOff val="25000"/>
                </a:schemeClr>
              </a:solidFill>
              <a:latin typeface="Verdana" panose="020B0604030504040204" pitchFamily="34" charset="0"/>
              <a:ea typeface="Verdana" panose="020B0604030504040204" pitchFamily="34" charset="0"/>
            </a:rPr>
            <a:t>Μετά την υποβολή, ο συμμετέχοντας μπορεί να κατεβάσει μια έκδοση PDF των σχολίων του, αλλά δεν μπορεί να επεξεργαστεί ξανά τη φόρμα.</a:t>
          </a:r>
          <a:endParaRPr lang="en-US" sz="1400"/>
        </a:p>
      </dgm:t>
    </dgm:pt>
    <dgm:pt modelId="{90474267-BE8C-4619-BA42-9CBCFDAE1EAC}" type="parTrans" cxnId="{6F54F75F-D4F1-46C1-86C9-4574B21F14AE}">
      <dgm:prSet/>
      <dgm:spPr/>
      <dgm:t>
        <a:bodyPr/>
        <a:lstStyle/>
        <a:p>
          <a:endParaRPr lang="en-US" sz="1400"/>
        </a:p>
      </dgm:t>
    </dgm:pt>
    <dgm:pt modelId="{2CB7DA19-28F8-4E0D-A57D-8B8DC978F691}" type="sibTrans" cxnId="{6F54F75F-D4F1-46C1-86C9-4574B21F14AE}">
      <dgm:prSet/>
      <dgm:spPr/>
      <dgm:t>
        <a:bodyPr/>
        <a:lstStyle/>
        <a:p>
          <a:endParaRPr lang="en-US" sz="1400"/>
        </a:p>
      </dgm:t>
    </dgm:pt>
    <dgm:pt modelId="{3BCE7592-35F8-4F58-82DF-95957CE819AB}" type="pres">
      <dgm:prSet presAssocID="{23AB9489-44D5-4AA3-9492-4CA20CB36D5F}" presName="linearFlow" presStyleCnt="0">
        <dgm:presLayoutVars>
          <dgm:dir/>
          <dgm:animLvl val="lvl"/>
          <dgm:resizeHandles val="exact"/>
        </dgm:presLayoutVars>
      </dgm:prSet>
      <dgm:spPr/>
    </dgm:pt>
    <dgm:pt modelId="{4EE738DC-27B0-4E91-8A92-844263F46745}" type="pres">
      <dgm:prSet presAssocID="{598590BC-485F-40E8-B5DA-ADD20B22530B}" presName="composite" presStyleCnt="0"/>
      <dgm:spPr/>
    </dgm:pt>
    <dgm:pt modelId="{EE7C4BE2-FEB6-4988-9F0B-1D9FA8D25FA9}" type="pres">
      <dgm:prSet presAssocID="{598590BC-485F-40E8-B5DA-ADD20B22530B}" presName="parentText" presStyleLbl="alignNode1" presStyleIdx="0" presStyleCnt="5">
        <dgm:presLayoutVars>
          <dgm:chMax val="1"/>
          <dgm:bulletEnabled val="1"/>
        </dgm:presLayoutVars>
      </dgm:prSet>
      <dgm:spPr/>
    </dgm:pt>
    <dgm:pt modelId="{2F923CF2-60A7-4016-AA67-5AF1B371ADEC}" type="pres">
      <dgm:prSet presAssocID="{598590BC-485F-40E8-B5DA-ADD20B22530B}" presName="descendantText" presStyleLbl="alignAcc1" presStyleIdx="0" presStyleCnt="5" custLinFactNeighborX="0" custLinFactNeighborY="-1">
        <dgm:presLayoutVars>
          <dgm:bulletEnabled val="1"/>
        </dgm:presLayoutVars>
      </dgm:prSet>
      <dgm:spPr/>
    </dgm:pt>
    <dgm:pt modelId="{F54FF58A-01AD-4318-8944-3016FC5175F5}" type="pres">
      <dgm:prSet presAssocID="{58AC37E0-10CB-4D0A-901B-65BFDD12D303}" presName="sp" presStyleCnt="0"/>
      <dgm:spPr/>
    </dgm:pt>
    <dgm:pt modelId="{804C351F-042E-463D-A519-D6C92D0CB0A9}" type="pres">
      <dgm:prSet presAssocID="{7AA57BEF-A45A-4605-B1A4-3F26CD6EAD7F}" presName="composite" presStyleCnt="0"/>
      <dgm:spPr/>
    </dgm:pt>
    <dgm:pt modelId="{AB71A8B8-FA10-4BC5-B9B2-ECD63DE6E033}" type="pres">
      <dgm:prSet presAssocID="{7AA57BEF-A45A-4605-B1A4-3F26CD6EAD7F}" presName="parentText" presStyleLbl="alignNode1" presStyleIdx="1" presStyleCnt="5">
        <dgm:presLayoutVars>
          <dgm:chMax val="1"/>
          <dgm:bulletEnabled val="1"/>
        </dgm:presLayoutVars>
      </dgm:prSet>
      <dgm:spPr/>
    </dgm:pt>
    <dgm:pt modelId="{8ACC1FEC-9993-475D-9C11-501BBAEB4367}" type="pres">
      <dgm:prSet presAssocID="{7AA57BEF-A45A-4605-B1A4-3F26CD6EAD7F}" presName="descendantText" presStyleLbl="alignAcc1" presStyleIdx="1" presStyleCnt="5" custScaleY="85161">
        <dgm:presLayoutVars>
          <dgm:bulletEnabled val="1"/>
        </dgm:presLayoutVars>
      </dgm:prSet>
      <dgm:spPr/>
    </dgm:pt>
    <dgm:pt modelId="{53D8F78D-7C0C-44C1-B51B-9DB970CCDD8B}" type="pres">
      <dgm:prSet presAssocID="{60403E27-65F2-4C60-A0B1-71D521308655}" presName="sp" presStyleCnt="0"/>
      <dgm:spPr/>
    </dgm:pt>
    <dgm:pt modelId="{6CFB8D57-61C8-4042-A2DF-A6EDF1E799CF}" type="pres">
      <dgm:prSet presAssocID="{9FE464F7-EE07-4437-B30B-64DAF8E7C7B5}" presName="composite" presStyleCnt="0"/>
      <dgm:spPr/>
    </dgm:pt>
    <dgm:pt modelId="{7E6764AA-D58C-48F4-AAFA-66F34514CF5A}" type="pres">
      <dgm:prSet presAssocID="{9FE464F7-EE07-4437-B30B-64DAF8E7C7B5}" presName="parentText" presStyleLbl="alignNode1" presStyleIdx="2" presStyleCnt="5">
        <dgm:presLayoutVars>
          <dgm:chMax val="1"/>
          <dgm:bulletEnabled val="1"/>
        </dgm:presLayoutVars>
      </dgm:prSet>
      <dgm:spPr/>
    </dgm:pt>
    <dgm:pt modelId="{8E4B1003-F1D9-4218-B9B2-749DAB2A13AB}" type="pres">
      <dgm:prSet presAssocID="{9FE464F7-EE07-4437-B30B-64DAF8E7C7B5}" presName="descendantText" presStyleLbl="alignAcc1" presStyleIdx="2" presStyleCnt="5">
        <dgm:presLayoutVars>
          <dgm:bulletEnabled val="1"/>
        </dgm:presLayoutVars>
      </dgm:prSet>
      <dgm:spPr/>
    </dgm:pt>
    <dgm:pt modelId="{117E73D1-23AD-4C2A-A48A-EA8701F88D20}" type="pres">
      <dgm:prSet presAssocID="{2475BA87-FD9F-4029-B6B6-D0C9B7200152}" presName="sp" presStyleCnt="0"/>
      <dgm:spPr/>
    </dgm:pt>
    <dgm:pt modelId="{1413F6B1-5FAF-493B-BE5C-EC2475AB2DCB}" type="pres">
      <dgm:prSet presAssocID="{A8ACAEB7-8235-4C6E-BE5C-BA6AF37A8C4C}" presName="composite" presStyleCnt="0"/>
      <dgm:spPr/>
    </dgm:pt>
    <dgm:pt modelId="{332E3EDA-1A3B-49A3-BB06-CCDD0FE2B27E}" type="pres">
      <dgm:prSet presAssocID="{A8ACAEB7-8235-4C6E-BE5C-BA6AF37A8C4C}" presName="parentText" presStyleLbl="alignNode1" presStyleIdx="3" presStyleCnt="5">
        <dgm:presLayoutVars>
          <dgm:chMax val="1"/>
          <dgm:bulletEnabled val="1"/>
        </dgm:presLayoutVars>
      </dgm:prSet>
      <dgm:spPr/>
    </dgm:pt>
    <dgm:pt modelId="{F8551C7F-FE76-45E6-BC58-6DFDAE73B650}" type="pres">
      <dgm:prSet presAssocID="{A8ACAEB7-8235-4C6E-BE5C-BA6AF37A8C4C}" presName="descendantText" presStyleLbl="alignAcc1" presStyleIdx="3" presStyleCnt="5" custScaleY="85306" custLinFactNeighborX="0" custLinFactNeighborY="-2773">
        <dgm:presLayoutVars>
          <dgm:bulletEnabled val="1"/>
        </dgm:presLayoutVars>
      </dgm:prSet>
      <dgm:spPr/>
    </dgm:pt>
    <dgm:pt modelId="{136F40B1-D7C6-4F1B-A57C-04950A7564BB}" type="pres">
      <dgm:prSet presAssocID="{206739D3-3283-466B-84E3-6E90D3E20506}" presName="sp" presStyleCnt="0"/>
      <dgm:spPr/>
    </dgm:pt>
    <dgm:pt modelId="{38B6A6FE-5053-4279-8130-286505969BA6}" type="pres">
      <dgm:prSet presAssocID="{AD60934B-1E1A-4892-8F07-336297266DB9}" presName="composite" presStyleCnt="0"/>
      <dgm:spPr/>
    </dgm:pt>
    <dgm:pt modelId="{4D15C368-EEE0-4793-BF8D-169E292FB3A4}" type="pres">
      <dgm:prSet presAssocID="{AD60934B-1E1A-4892-8F07-336297266DB9}" presName="parentText" presStyleLbl="alignNode1" presStyleIdx="4" presStyleCnt="5">
        <dgm:presLayoutVars>
          <dgm:chMax val="1"/>
          <dgm:bulletEnabled val="1"/>
        </dgm:presLayoutVars>
      </dgm:prSet>
      <dgm:spPr/>
    </dgm:pt>
    <dgm:pt modelId="{63C45C73-C105-44FF-BEEC-88C206485CDB}" type="pres">
      <dgm:prSet presAssocID="{AD60934B-1E1A-4892-8F07-336297266DB9}" presName="descendantText" presStyleLbl="alignAcc1" presStyleIdx="4" presStyleCnt="5">
        <dgm:presLayoutVars>
          <dgm:bulletEnabled val="1"/>
        </dgm:presLayoutVars>
      </dgm:prSet>
      <dgm:spPr/>
    </dgm:pt>
  </dgm:ptLst>
  <dgm:cxnLst>
    <dgm:cxn modelId="{5B922C01-781B-4FD1-BDB2-2FE41B77C13C}" srcId="{598590BC-485F-40E8-B5DA-ADD20B22530B}" destId="{C0BAC63C-CEB2-4235-A437-DB710AB1143F}" srcOrd="0" destOrd="0" parTransId="{A3EB5EB3-6E46-46BC-87DE-108255EAC373}" sibTransId="{71BDD056-4D6D-487B-B7C3-14458AF57717}"/>
    <dgm:cxn modelId="{87AE1D0A-6348-4554-9744-DB92EDBCABD8}" type="presOf" srcId="{67900108-9DF6-4B89-9B48-28906824F10B}" destId="{63C45C73-C105-44FF-BEEC-88C206485CDB}" srcOrd="0" destOrd="0" presId="urn:microsoft.com/office/officeart/2005/8/layout/chevron2"/>
    <dgm:cxn modelId="{2B8BA40D-93FE-4197-9897-2F4EE19D31D2}" type="presOf" srcId="{23AB9489-44D5-4AA3-9492-4CA20CB36D5F}" destId="{3BCE7592-35F8-4F58-82DF-95957CE819AB}" srcOrd="0" destOrd="0" presId="urn:microsoft.com/office/officeart/2005/8/layout/chevron2"/>
    <dgm:cxn modelId="{21345825-C195-405E-B748-748880A2A2AF}" type="presOf" srcId="{AD60934B-1E1A-4892-8F07-336297266DB9}" destId="{4D15C368-EEE0-4793-BF8D-169E292FB3A4}" srcOrd="0" destOrd="0" presId="urn:microsoft.com/office/officeart/2005/8/layout/chevron2"/>
    <dgm:cxn modelId="{29308336-28D8-490B-9EDB-DCD8D9A8F2F2}" srcId="{A8ACAEB7-8235-4C6E-BE5C-BA6AF37A8C4C}" destId="{5E2FE604-5382-40D4-8489-1683A8F98B68}" srcOrd="0" destOrd="0" parTransId="{FBB03A66-3638-4750-8CFA-DEFB5EDD23D1}" sibTransId="{4469CA2A-98B3-42C9-B6C3-A264454CA0F5}"/>
    <dgm:cxn modelId="{6F54F75F-D4F1-46C1-86C9-4574B21F14AE}" srcId="{AD60934B-1E1A-4892-8F07-336297266DB9}" destId="{67900108-9DF6-4B89-9B48-28906824F10B}" srcOrd="0" destOrd="0" parTransId="{90474267-BE8C-4619-BA42-9CBCFDAE1EAC}" sibTransId="{2CB7DA19-28F8-4E0D-A57D-8B8DC978F691}"/>
    <dgm:cxn modelId="{C4FE2541-B632-40B6-B582-7AEE2D1CD116}" type="presOf" srcId="{ED2E7516-837B-4716-89A3-C3C644B848E0}" destId="{8E4B1003-F1D9-4218-B9B2-749DAB2A13AB}" srcOrd="0" destOrd="0" presId="urn:microsoft.com/office/officeart/2005/8/layout/chevron2"/>
    <dgm:cxn modelId="{2C497A62-9AA1-4998-9443-DE3DE692A747}" srcId="{23AB9489-44D5-4AA3-9492-4CA20CB36D5F}" destId="{7AA57BEF-A45A-4605-B1A4-3F26CD6EAD7F}" srcOrd="1" destOrd="0" parTransId="{11A71CFF-1995-4FBA-B53A-DFCBA3ECBF94}" sibTransId="{60403E27-65F2-4C60-A0B1-71D521308655}"/>
    <dgm:cxn modelId="{8953706F-3D62-4435-9C3A-7C0561ED60C4}" srcId="{9FE464F7-EE07-4437-B30B-64DAF8E7C7B5}" destId="{ED2E7516-837B-4716-89A3-C3C644B848E0}" srcOrd="0" destOrd="0" parTransId="{15A2BC45-9C73-4AD5-ACFE-9C0AE9F67F1E}" sibTransId="{49DF6B7D-2744-4C17-BF12-33216920B529}"/>
    <dgm:cxn modelId="{80885C7F-A4E1-4D95-B45F-2CC7A22B4E17}" type="presOf" srcId="{A8ACAEB7-8235-4C6E-BE5C-BA6AF37A8C4C}" destId="{332E3EDA-1A3B-49A3-BB06-CCDD0FE2B27E}" srcOrd="0" destOrd="0" presId="urn:microsoft.com/office/officeart/2005/8/layout/chevron2"/>
    <dgm:cxn modelId="{20800E84-E365-4E8B-8C5D-377A7B5907F4}" type="presOf" srcId="{9FE464F7-EE07-4437-B30B-64DAF8E7C7B5}" destId="{7E6764AA-D58C-48F4-AAFA-66F34514CF5A}" srcOrd="0" destOrd="0" presId="urn:microsoft.com/office/officeart/2005/8/layout/chevron2"/>
    <dgm:cxn modelId="{9F585A8F-9F44-465E-A984-B5E32C405EA8}" type="presOf" srcId="{5E2FE604-5382-40D4-8489-1683A8F98B68}" destId="{F8551C7F-FE76-45E6-BC58-6DFDAE73B650}" srcOrd="0" destOrd="0" presId="urn:microsoft.com/office/officeart/2005/8/layout/chevron2"/>
    <dgm:cxn modelId="{A6420097-E720-4FB8-BC64-75E30DFE456E}" type="presOf" srcId="{7AA57BEF-A45A-4605-B1A4-3F26CD6EAD7F}" destId="{AB71A8B8-FA10-4BC5-B9B2-ECD63DE6E033}" srcOrd="0" destOrd="0" presId="urn:microsoft.com/office/officeart/2005/8/layout/chevron2"/>
    <dgm:cxn modelId="{F7F3E9A3-115A-4E2C-AEE2-D7A3802A194A}" srcId="{23AB9489-44D5-4AA3-9492-4CA20CB36D5F}" destId="{9FE464F7-EE07-4437-B30B-64DAF8E7C7B5}" srcOrd="2" destOrd="0" parTransId="{12BE5598-93F0-4E2D-A8FA-5FCADB8D8D31}" sibTransId="{2475BA87-FD9F-4029-B6B6-D0C9B7200152}"/>
    <dgm:cxn modelId="{20FE20BF-34AE-4B07-8D7E-7CEB34CDF197}" srcId="{23AB9489-44D5-4AA3-9492-4CA20CB36D5F}" destId="{A8ACAEB7-8235-4C6E-BE5C-BA6AF37A8C4C}" srcOrd="3" destOrd="0" parTransId="{1F9FF950-A064-498F-B1BF-DB1B89BBFD9D}" sibTransId="{206739D3-3283-466B-84E3-6E90D3E20506}"/>
    <dgm:cxn modelId="{6BD130D6-D5AA-4D31-9051-50B740B075F6}" type="presOf" srcId="{598590BC-485F-40E8-B5DA-ADD20B22530B}" destId="{EE7C4BE2-FEB6-4988-9F0B-1D9FA8D25FA9}" srcOrd="0" destOrd="0" presId="urn:microsoft.com/office/officeart/2005/8/layout/chevron2"/>
    <dgm:cxn modelId="{E9EA1DDA-C4A8-4BEC-8791-08BFC66F8142}" srcId="{23AB9489-44D5-4AA3-9492-4CA20CB36D5F}" destId="{AD60934B-1E1A-4892-8F07-336297266DB9}" srcOrd="4" destOrd="0" parTransId="{7C2E872E-0913-4729-BD79-FBFA05638049}" sibTransId="{35E24C48-825A-4CC7-B64E-74D2887B26DD}"/>
    <dgm:cxn modelId="{E6B238EE-BBE2-419F-9CA8-3B174C74C676}" srcId="{23AB9489-44D5-4AA3-9492-4CA20CB36D5F}" destId="{598590BC-485F-40E8-B5DA-ADD20B22530B}" srcOrd="0" destOrd="0" parTransId="{8C31FC48-5581-4A38-A666-972BF3D61955}" sibTransId="{58AC37E0-10CB-4D0A-901B-65BFDD12D303}"/>
    <dgm:cxn modelId="{DF4967F3-B13B-4AD7-BED8-7C35F1917234}" type="presOf" srcId="{C0BAC63C-CEB2-4235-A437-DB710AB1143F}" destId="{2F923CF2-60A7-4016-AA67-5AF1B371ADEC}" srcOrd="0" destOrd="0" presId="urn:microsoft.com/office/officeart/2005/8/layout/chevron2"/>
    <dgm:cxn modelId="{103FEFF5-C150-4924-B540-2B0E91A0E554}" srcId="{7AA57BEF-A45A-4605-B1A4-3F26CD6EAD7F}" destId="{537BA4FF-289E-4D34-8546-2A0936D031D2}" srcOrd="0" destOrd="0" parTransId="{BC72798C-FF3D-4504-9B71-B4A031442DB4}" sibTransId="{2E670D72-C3E8-469A-A897-98425CD5820C}"/>
    <dgm:cxn modelId="{A9607DFD-1CEE-489C-A165-4DDCE1A0C757}" type="presOf" srcId="{537BA4FF-289E-4D34-8546-2A0936D031D2}" destId="{8ACC1FEC-9993-475D-9C11-501BBAEB4367}" srcOrd="0" destOrd="0" presId="urn:microsoft.com/office/officeart/2005/8/layout/chevron2"/>
    <dgm:cxn modelId="{E358486C-E256-49E0-8E7D-A2804D51CEE0}" type="presParOf" srcId="{3BCE7592-35F8-4F58-82DF-95957CE819AB}" destId="{4EE738DC-27B0-4E91-8A92-844263F46745}" srcOrd="0" destOrd="0" presId="urn:microsoft.com/office/officeart/2005/8/layout/chevron2"/>
    <dgm:cxn modelId="{882FD26A-8551-424B-9572-251C8D15B7D0}" type="presParOf" srcId="{4EE738DC-27B0-4E91-8A92-844263F46745}" destId="{EE7C4BE2-FEB6-4988-9F0B-1D9FA8D25FA9}" srcOrd="0" destOrd="0" presId="urn:microsoft.com/office/officeart/2005/8/layout/chevron2"/>
    <dgm:cxn modelId="{264C973C-2E32-48E3-8AC0-4CAB991F465E}" type="presParOf" srcId="{4EE738DC-27B0-4E91-8A92-844263F46745}" destId="{2F923CF2-60A7-4016-AA67-5AF1B371ADEC}" srcOrd="1" destOrd="0" presId="urn:microsoft.com/office/officeart/2005/8/layout/chevron2"/>
    <dgm:cxn modelId="{8BC71B7C-2A93-4DEF-9AFA-63E4D25960CB}" type="presParOf" srcId="{3BCE7592-35F8-4F58-82DF-95957CE819AB}" destId="{F54FF58A-01AD-4318-8944-3016FC5175F5}" srcOrd="1" destOrd="0" presId="urn:microsoft.com/office/officeart/2005/8/layout/chevron2"/>
    <dgm:cxn modelId="{66CC462B-EE3C-4121-866D-5D30453A0F8B}" type="presParOf" srcId="{3BCE7592-35F8-4F58-82DF-95957CE819AB}" destId="{804C351F-042E-463D-A519-D6C92D0CB0A9}" srcOrd="2" destOrd="0" presId="urn:microsoft.com/office/officeart/2005/8/layout/chevron2"/>
    <dgm:cxn modelId="{A5F55D69-94A4-40D7-A077-24503221B132}" type="presParOf" srcId="{804C351F-042E-463D-A519-D6C92D0CB0A9}" destId="{AB71A8B8-FA10-4BC5-B9B2-ECD63DE6E033}" srcOrd="0" destOrd="0" presId="urn:microsoft.com/office/officeart/2005/8/layout/chevron2"/>
    <dgm:cxn modelId="{6E915132-D726-4930-AF05-F3B4E5BCDAC0}" type="presParOf" srcId="{804C351F-042E-463D-A519-D6C92D0CB0A9}" destId="{8ACC1FEC-9993-475D-9C11-501BBAEB4367}" srcOrd="1" destOrd="0" presId="urn:microsoft.com/office/officeart/2005/8/layout/chevron2"/>
    <dgm:cxn modelId="{C42918E2-F66D-4FD3-B270-374B4DF932D3}" type="presParOf" srcId="{3BCE7592-35F8-4F58-82DF-95957CE819AB}" destId="{53D8F78D-7C0C-44C1-B51B-9DB970CCDD8B}" srcOrd="3" destOrd="0" presId="urn:microsoft.com/office/officeart/2005/8/layout/chevron2"/>
    <dgm:cxn modelId="{ECD21814-F54F-4455-8CE4-683C38B328F3}" type="presParOf" srcId="{3BCE7592-35F8-4F58-82DF-95957CE819AB}" destId="{6CFB8D57-61C8-4042-A2DF-A6EDF1E799CF}" srcOrd="4" destOrd="0" presId="urn:microsoft.com/office/officeart/2005/8/layout/chevron2"/>
    <dgm:cxn modelId="{DB354D94-36A2-4B45-A5C6-A55E9FDFF8DA}" type="presParOf" srcId="{6CFB8D57-61C8-4042-A2DF-A6EDF1E799CF}" destId="{7E6764AA-D58C-48F4-AAFA-66F34514CF5A}" srcOrd="0" destOrd="0" presId="urn:microsoft.com/office/officeart/2005/8/layout/chevron2"/>
    <dgm:cxn modelId="{80C4A68C-FBAD-4723-8414-198B8530C628}" type="presParOf" srcId="{6CFB8D57-61C8-4042-A2DF-A6EDF1E799CF}" destId="{8E4B1003-F1D9-4218-B9B2-749DAB2A13AB}" srcOrd="1" destOrd="0" presId="urn:microsoft.com/office/officeart/2005/8/layout/chevron2"/>
    <dgm:cxn modelId="{8100413C-D733-4480-A639-C6380F2C1D18}" type="presParOf" srcId="{3BCE7592-35F8-4F58-82DF-95957CE819AB}" destId="{117E73D1-23AD-4C2A-A48A-EA8701F88D20}" srcOrd="5" destOrd="0" presId="urn:microsoft.com/office/officeart/2005/8/layout/chevron2"/>
    <dgm:cxn modelId="{E99C77E3-FE18-480C-9D7E-7AC5D5D200F8}" type="presParOf" srcId="{3BCE7592-35F8-4F58-82DF-95957CE819AB}" destId="{1413F6B1-5FAF-493B-BE5C-EC2475AB2DCB}" srcOrd="6" destOrd="0" presId="urn:microsoft.com/office/officeart/2005/8/layout/chevron2"/>
    <dgm:cxn modelId="{F88F54C3-6BDC-481E-97CF-CFDB0B90BAF1}" type="presParOf" srcId="{1413F6B1-5FAF-493B-BE5C-EC2475AB2DCB}" destId="{332E3EDA-1A3B-49A3-BB06-CCDD0FE2B27E}" srcOrd="0" destOrd="0" presId="urn:microsoft.com/office/officeart/2005/8/layout/chevron2"/>
    <dgm:cxn modelId="{A5F68EC8-5D94-4851-8D4A-4B16B1AC8A2A}" type="presParOf" srcId="{1413F6B1-5FAF-493B-BE5C-EC2475AB2DCB}" destId="{F8551C7F-FE76-45E6-BC58-6DFDAE73B650}" srcOrd="1" destOrd="0" presId="urn:microsoft.com/office/officeart/2005/8/layout/chevron2"/>
    <dgm:cxn modelId="{4301347E-3FD5-4269-8C84-230A057E5B99}" type="presParOf" srcId="{3BCE7592-35F8-4F58-82DF-95957CE819AB}" destId="{136F40B1-D7C6-4F1B-A57C-04950A7564BB}" srcOrd="7" destOrd="0" presId="urn:microsoft.com/office/officeart/2005/8/layout/chevron2"/>
    <dgm:cxn modelId="{D800743D-9A01-4E81-B767-81B62DA80AB2}" type="presParOf" srcId="{3BCE7592-35F8-4F58-82DF-95957CE819AB}" destId="{38B6A6FE-5053-4279-8130-286505969BA6}" srcOrd="8" destOrd="0" presId="urn:microsoft.com/office/officeart/2005/8/layout/chevron2"/>
    <dgm:cxn modelId="{DA41898E-CBFA-40A3-9858-BCF84EE7DF7F}" type="presParOf" srcId="{38B6A6FE-5053-4279-8130-286505969BA6}" destId="{4D15C368-EEE0-4793-BF8D-169E292FB3A4}" srcOrd="0" destOrd="0" presId="urn:microsoft.com/office/officeart/2005/8/layout/chevron2"/>
    <dgm:cxn modelId="{3E3A6EC2-ACA2-4D7C-8A98-DD5FD46C244B}" type="presParOf" srcId="{38B6A6FE-5053-4279-8130-286505969BA6}" destId="{63C45C73-C105-44FF-BEEC-88C206485CD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C4BE2-FEB6-4988-9F0B-1D9FA8D25FA9}">
      <dsp:nvSpPr>
        <dsp:cNvPr id="0" name=""/>
        <dsp:cNvSpPr/>
      </dsp:nvSpPr>
      <dsp:spPr>
        <a:xfrm rot="5400000">
          <a:off x="-327867" y="372207"/>
          <a:ext cx="2592998" cy="1937263"/>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a:solidFill>
                <a:schemeClr val="bg1"/>
              </a:solidFill>
              <a:latin typeface="Verdana" panose="020B0604030504040204" pitchFamily="34" charset="0"/>
              <a:ea typeface="Verdana" panose="020B0604030504040204" pitchFamily="34" charset="0"/>
            </a:rPr>
            <a:t>1</a:t>
          </a:r>
          <a:endParaRPr lang="en-US" sz="1800" kern="1200">
            <a:solidFill>
              <a:schemeClr val="bg1"/>
            </a:solidFill>
            <a:latin typeface="Verdana" panose="020B0604030504040204" pitchFamily="34" charset="0"/>
            <a:ea typeface="Verdana" panose="020B0604030504040204" pitchFamily="34" charset="0"/>
          </a:endParaRPr>
        </a:p>
      </dsp:txBody>
      <dsp:txXfrm rot="-5400000">
        <a:off x="1" y="1012972"/>
        <a:ext cx="1937263" cy="655735"/>
      </dsp:txXfrm>
    </dsp:sp>
    <dsp:sp modelId="{2F923CF2-60A7-4016-AA67-5AF1B371ADEC}">
      <dsp:nvSpPr>
        <dsp:cNvPr id="0" name=""/>
        <dsp:cNvSpPr/>
      </dsp:nvSpPr>
      <dsp:spPr>
        <a:xfrm rot="5400000">
          <a:off x="4737415" y="-441544"/>
          <a:ext cx="1798887" cy="7399191"/>
        </a:xfrm>
        <a:prstGeom prst="round2SameRect">
          <a:avLst/>
        </a:prstGeom>
        <a:solidFill>
          <a:schemeClr val="lt1">
            <a:alpha val="90000"/>
            <a:hueOff val="0"/>
            <a:satOff val="0"/>
            <a:lumOff val="0"/>
            <a:alphaOff val="0"/>
          </a:schemeClr>
        </a:solidFill>
        <a:ln w="12700" cap="flat" cmpd="sng" algn="ctr">
          <a:solidFill>
            <a:srgbClr val="4DC58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150000"/>
            </a:lnSpc>
            <a:spcBef>
              <a:spcPct val="0"/>
            </a:spcBef>
            <a:spcAft>
              <a:spcPct val="15000"/>
            </a:spcAft>
            <a:buChar char="•"/>
          </a:pPr>
          <a:r>
            <a:rPr lang="el-GR" sz="1800" kern="1200" dirty="0">
              <a:solidFill>
                <a:schemeClr val="tx1">
                  <a:lumMod val="75000"/>
                  <a:lumOff val="25000"/>
                </a:schemeClr>
              </a:solidFill>
              <a:latin typeface="Verdana" panose="020B0604030504040204" pitchFamily="34" charset="0"/>
              <a:ea typeface="Verdana" panose="020B0604030504040204" pitchFamily="34" charset="0"/>
            </a:rPr>
            <a:t>Να έχετε συνδεθεί στην πλατφόρμα </a:t>
          </a:r>
          <a:r>
            <a:rPr lang="en-US" sz="1800" kern="1200" dirty="0">
              <a:solidFill>
                <a:schemeClr val="tx1">
                  <a:lumMod val="75000"/>
                  <a:lumOff val="25000"/>
                </a:schemeClr>
              </a:solidFill>
              <a:latin typeface="Verdana" panose="020B0604030504040204" pitchFamily="34" charset="0"/>
              <a:ea typeface="Verdana" panose="020B0604030504040204" pitchFamily="34" charset="0"/>
              <a:cs typeface="Calibri" pitchFamily="34" charset="0"/>
            </a:rPr>
            <a:t>Erasmus+ and European Solidary Corps </a:t>
          </a:r>
          <a:r>
            <a:rPr lang="el-GR" sz="1800" kern="1200" dirty="0">
              <a:solidFill>
                <a:schemeClr val="tx1">
                  <a:lumMod val="75000"/>
                  <a:lumOff val="25000"/>
                </a:schemeClr>
              </a:solidFill>
              <a:latin typeface="Verdana" panose="020B0604030504040204" pitchFamily="34" charset="0"/>
              <a:ea typeface="Verdana" panose="020B0604030504040204" pitchFamily="34" charset="0"/>
              <a:cs typeface="Calibri" pitchFamily="34" charset="0"/>
            </a:rPr>
            <a:t>με κατάλληλο </a:t>
          </a:r>
          <a:r>
            <a:rPr lang="en-US" sz="1800" kern="1200" dirty="0">
              <a:solidFill>
                <a:schemeClr val="tx1">
                  <a:lumMod val="75000"/>
                  <a:lumOff val="25000"/>
                </a:schemeClr>
              </a:solidFill>
              <a:latin typeface="Verdana" panose="020B0604030504040204" pitchFamily="34" charset="0"/>
              <a:ea typeface="Verdana" panose="020B0604030504040204" pitchFamily="34" charset="0"/>
              <a:cs typeface="Calibri" pitchFamily="34" charset="0"/>
            </a:rPr>
            <a:t>EU login </a:t>
          </a:r>
          <a:endParaRPr lang="en-US" sz="1800" kern="1200" dirty="0">
            <a:solidFill>
              <a:schemeClr val="tx1">
                <a:lumMod val="75000"/>
                <a:lumOff val="25000"/>
              </a:schemeClr>
            </a:solidFill>
            <a:latin typeface="Verdana" panose="020B0604030504040204" pitchFamily="34" charset="0"/>
            <a:ea typeface="Verdana" panose="020B0604030504040204" pitchFamily="34" charset="0"/>
          </a:endParaRPr>
        </a:p>
      </dsp:txBody>
      <dsp:txXfrm rot="-5400000">
        <a:off x="1937263" y="2446422"/>
        <a:ext cx="7311377" cy="1623259"/>
      </dsp:txXfrm>
    </dsp:sp>
    <dsp:sp modelId="{AB71A8B8-FA10-4BC5-B9B2-ECD63DE6E033}">
      <dsp:nvSpPr>
        <dsp:cNvPr id="0" name=""/>
        <dsp:cNvSpPr/>
      </dsp:nvSpPr>
      <dsp:spPr>
        <a:xfrm rot="5400000">
          <a:off x="-415127" y="2765271"/>
          <a:ext cx="2767518" cy="1937263"/>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a:solidFill>
                <a:schemeClr val="bg1"/>
              </a:solidFill>
              <a:latin typeface="Verdana" panose="020B0604030504040204" pitchFamily="34" charset="0"/>
              <a:ea typeface="Verdana" panose="020B0604030504040204" pitchFamily="34" charset="0"/>
            </a:rPr>
            <a:t>2</a:t>
          </a:r>
          <a:endParaRPr lang="en-US" sz="1800" kern="1200">
            <a:solidFill>
              <a:schemeClr val="bg1"/>
            </a:solidFill>
            <a:latin typeface="Verdana" panose="020B0604030504040204" pitchFamily="34" charset="0"/>
            <a:ea typeface="Verdana" panose="020B0604030504040204" pitchFamily="34" charset="0"/>
          </a:endParaRPr>
        </a:p>
      </dsp:txBody>
      <dsp:txXfrm rot="-5400000">
        <a:off x="1" y="3318776"/>
        <a:ext cx="1937263" cy="830255"/>
      </dsp:txXfrm>
    </dsp:sp>
    <dsp:sp modelId="{8ACC1FEC-9993-475D-9C11-501BBAEB4367}">
      <dsp:nvSpPr>
        <dsp:cNvPr id="0" name=""/>
        <dsp:cNvSpPr/>
      </dsp:nvSpPr>
      <dsp:spPr>
        <a:xfrm rot="5400000">
          <a:off x="4821612" y="-2863018"/>
          <a:ext cx="1630493" cy="7399191"/>
        </a:xfrm>
        <a:prstGeom prst="round2SameRect">
          <a:avLst/>
        </a:prstGeom>
        <a:solidFill>
          <a:schemeClr val="lt1">
            <a:alpha val="90000"/>
            <a:hueOff val="0"/>
            <a:satOff val="0"/>
            <a:lumOff val="0"/>
            <a:alphaOff val="0"/>
          </a:schemeClr>
        </a:solidFill>
        <a:ln w="12700" cap="flat" cmpd="sng" algn="ctr">
          <a:solidFill>
            <a:srgbClr val="5B9BD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l-GR" sz="1800" kern="1200">
              <a:solidFill>
                <a:schemeClr val="tx1">
                  <a:lumMod val="75000"/>
                  <a:lumOff val="25000"/>
                </a:schemeClr>
              </a:solidFill>
              <a:latin typeface="Verdana" panose="020B0604030504040204" pitchFamily="34" charset="0"/>
              <a:ea typeface="Verdana" panose="020B0604030504040204" pitchFamily="34" charset="0"/>
            </a:rPr>
            <a:t>Να έχει υπογραφεί η Συμφωνία επιχορήγησης για το σχέδιο</a:t>
          </a:r>
          <a:endParaRPr lang="en-US" sz="1800" kern="1200">
            <a:solidFill>
              <a:schemeClr val="tx1">
                <a:lumMod val="75000"/>
                <a:lumOff val="25000"/>
              </a:schemeClr>
            </a:solidFill>
            <a:latin typeface="Verdana" panose="020B0604030504040204" pitchFamily="34" charset="0"/>
            <a:ea typeface="Verdana" panose="020B0604030504040204" pitchFamily="34" charset="0"/>
          </a:endParaRPr>
        </a:p>
      </dsp:txBody>
      <dsp:txXfrm rot="-5400000">
        <a:off x="1937263" y="100925"/>
        <a:ext cx="7319597" cy="14713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C4BE2-FEB6-4988-9F0B-1D9FA8D25FA9}">
      <dsp:nvSpPr>
        <dsp:cNvPr id="0" name=""/>
        <dsp:cNvSpPr/>
      </dsp:nvSpPr>
      <dsp:spPr>
        <a:xfrm rot="5400000">
          <a:off x="-145709" y="150730"/>
          <a:ext cx="784940" cy="493522"/>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a:solidFill>
                <a:schemeClr val="bg1"/>
              </a:solidFill>
              <a:latin typeface="Verdana" panose="020B0604030504040204" pitchFamily="34" charset="0"/>
              <a:ea typeface="Verdana" panose="020B0604030504040204" pitchFamily="34" charset="0"/>
            </a:rPr>
            <a:t>1</a:t>
          </a:r>
          <a:endParaRPr lang="en-US" sz="1800" kern="1200">
            <a:solidFill>
              <a:schemeClr val="bg1"/>
            </a:solidFill>
            <a:latin typeface="Verdana" panose="020B0604030504040204" pitchFamily="34" charset="0"/>
            <a:ea typeface="Verdana" panose="020B0604030504040204" pitchFamily="34" charset="0"/>
          </a:endParaRPr>
        </a:p>
      </dsp:txBody>
      <dsp:txXfrm rot="-5400000">
        <a:off x="0" y="251782"/>
        <a:ext cx="493522" cy="291418"/>
      </dsp:txXfrm>
    </dsp:sp>
    <dsp:sp modelId="{2F923CF2-60A7-4016-AA67-5AF1B371ADEC}">
      <dsp:nvSpPr>
        <dsp:cNvPr id="0" name=""/>
        <dsp:cNvSpPr/>
      </dsp:nvSpPr>
      <dsp:spPr>
        <a:xfrm rot="5400000">
          <a:off x="5601013" y="-5102475"/>
          <a:ext cx="524697" cy="10739680"/>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l-GR" sz="1600" kern="1200">
              <a:solidFill>
                <a:schemeClr val="tx1">
                  <a:lumMod val="75000"/>
                  <a:lumOff val="25000"/>
                </a:schemeClr>
              </a:solidFill>
              <a:latin typeface="Verdana" panose="020B0604030504040204" pitchFamily="34" charset="0"/>
              <a:ea typeface="Verdana" panose="020B0604030504040204" pitchFamily="34" charset="0"/>
            </a:rPr>
            <a:t>Να επεξεργάζεστε τις πληροφορίες για τον οργανισμό σας και τα άτομα επαφής</a:t>
          </a:r>
          <a:r>
            <a:rPr lang="en-US" sz="1600" kern="1200">
              <a:solidFill>
                <a:schemeClr val="tx1">
                  <a:lumMod val="75000"/>
                  <a:lumOff val="25000"/>
                </a:schemeClr>
              </a:solidFill>
              <a:latin typeface="Verdana" panose="020B0604030504040204" pitchFamily="34" charset="0"/>
              <a:ea typeface="Verdana" panose="020B0604030504040204" pitchFamily="34" charset="0"/>
            </a:rPr>
            <a:t> </a:t>
          </a:r>
          <a:r>
            <a:rPr lang="el-GR" sz="1600" kern="1200">
              <a:solidFill>
                <a:schemeClr val="tx1">
                  <a:lumMod val="75000"/>
                  <a:lumOff val="25000"/>
                </a:schemeClr>
              </a:solidFill>
              <a:latin typeface="Verdana" panose="020B0604030504040204" pitchFamily="34" charset="0"/>
              <a:ea typeface="Verdana" panose="020B0604030504040204" pitchFamily="34" charset="0"/>
            </a:rPr>
            <a:t>(</a:t>
          </a:r>
          <a:r>
            <a:rPr lang="en-US" sz="1600" kern="1200">
              <a:solidFill>
                <a:schemeClr val="tx1">
                  <a:lumMod val="75000"/>
                  <a:lumOff val="25000"/>
                </a:schemeClr>
              </a:solidFill>
              <a:latin typeface="Verdana" panose="020B0604030504040204" pitchFamily="34" charset="0"/>
              <a:ea typeface="Verdana" panose="020B0604030504040204" pitchFamily="34" charset="0"/>
            </a:rPr>
            <a:t>Associated persons)</a:t>
          </a:r>
        </a:p>
      </dsp:txBody>
      <dsp:txXfrm rot="-5400000">
        <a:off x="493522" y="30630"/>
        <a:ext cx="10714066" cy="473469"/>
      </dsp:txXfrm>
    </dsp:sp>
    <dsp:sp modelId="{AB71A8B8-FA10-4BC5-B9B2-ECD63DE6E033}">
      <dsp:nvSpPr>
        <dsp:cNvPr id="0" name=""/>
        <dsp:cNvSpPr/>
      </dsp:nvSpPr>
      <dsp:spPr>
        <a:xfrm rot="5400000">
          <a:off x="-145709" y="870474"/>
          <a:ext cx="784940" cy="493522"/>
        </a:xfrm>
        <a:prstGeom prst="chevron">
          <a:avLst/>
        </a:prstGeom>
        <a:solidFill>
          <a:schemeClr val="accent5">
            <a:hueOff val="-1126424"/>
            <a:satOff val="-2903"/>
            <a:lumOff val="-1961"/>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a:solidFill>
                <a:schemeClr val="bg1"/>
              </a:solidFill>
              <a:latin typeface="Verdana" panose="020B0604030504040204" pitchFamily="34" charset="0"/>
              <a:ea typeface="Verdana" panose="020B0604030504040204" pitchFamily="34" charset="0"/>
            </a:rPr>
            <a:t>2</a:t>
          </a:r>
          <a:endParaRPr lang="en-US" sz="1800" kern="1200">
            <a:solidFill>
              <a:schemeClr val="bg1"/>
            </a:solidFill>
            <a:latin typeface="Verdana" panose="020B0604030504040204" pitchFamily="34" charset="0"/>
            <a:ea typeface="Verdana" panose="020B0604030504040204" pitchFamily="34" charset="0"/>
          </a:endParaRPr>
        </a:p>
      </dsp:txBody>
      <dsp:txXfrm rot="-5400000">
        <a:off x="0" y="971526"/>
        <a:ext cx="493522" cy="291418"/>
      </dsp:txXfrm>
    </dsp:sp>
    <dsp:sp modelId="{8ACC1FEC-9993-475D-9C11-501BBAEB4367}">
      <dsp:nvSpPr>
        <dsp:cNvPr id="0" name=""/>
        <dsp:cNvSpPr/>
      </dsp:nvSpPr>
      <dsp:spPr>
        <a:xfrm rot="5400000">
          <a:off x="5842701" y="-4640655"/>
          <a:ext cx="562316" cy="11260674"/>
        </a:xfrm>
        <a:prstGeom prst="round2SameRect">
          <a:avLst/>
        </a:prstGeom>
        <a:solidFill>
          <a:schemeClr val="lt1">
            <a:alpha val="90000"/>
            <a:hueOff val="0"/>
            <a:satOff val="0"/>
            <a:lumOff val="0"/>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l-GR" sz="1600" kern="1200">
              <a:solidFill>
                <a:prstClr val="black">
                  <a:lumMod val="75000"/>
                  <a:lumOff val="25000"/>
                </a:prstClr>
              </a:solidFill>
              <a:latin typeface="Verdana" panose="020B0604030504040204" pitchFamily="34" charset="0"/>
              <a:ea typeface="Verdana" panose="020B0604030504040204" pitchFamily="34" charset="0"/>
              <a:cs typeface="+mn-cs"/>
            </a:rPr>
            <a:t>Να καταχωρείτε τις κινητικότητες των συμμετεχόντων σας</a:t>
          </a:r>
          <a:r>
            <a:rPr lang="en-US" sz="1600" kern="1200">
              <a:solidFill>
                <a:prstClr val="black">
                  <a:lumMod val="75000"/>
                  <a:lumOff val="25000"/>
                </a:prstClr>
              </a:solidFill>
              <a:latin typeface="Verdana" panose="020B0604030504040204" pitchFamily="34" charset="0"/>
              <a:ea typeface="Verdana" panose="020B0604030504040204" pitchFamily="34" charset="0"/>
              <a:cs typeface="+mn-cs"/>
            </a:rPr>
            <a:t> (Mobility Activities)</a:t>
          </a:r>
        </a:p>
      </dsp:txBody>
      <dsp:txXfrm rot="-5400000">
        <a:off x="493522" y="735974"/>
        <a:ext cx="11233224" cy="507416"/>
      </dsp:txXfrm>
    </dsp:sp>
    <dsp:sp modelId="{7E6764AA-D58C-48F4-AAFA-66F34514CF5A}">
      <dsp:nvSpPr>
        <dsp:cNvPr id="0" name=""/>
        <dsp:cNvSpPr/>
      </dsp:nvSpPr>
      <dsp:spPr>
        <a:xfrm rot="5400000">
          <a:off x="-145709" y="1571666"/>
          <a:ext cx="784940" cy="493522"/>
        </a:xfrm>
        <a:prstGeom prst="chevron">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a:solidFill>
                <a:schemeClr val="bg1"/>
              </a:solidFill>
              <a:latin typeface="Verdana" panose="020B0604030504040204" pitchFamily="34" charset="0"/>
              <a:ea typeface="Verdana" panose="020B0604030504040204" pitchFamily="34" charset="0"/>
            </a:rPr>
            <a:t>3</a:t>
          </a:r>
          <a:endParaRPr lang="en-US" sz="1800" kern="1200">
            <a:solidFill>
              <a:schemeClr val="bg1"/>
            </a:solidFill>
            <a:latin typeface="Verdana" panose="020B0604030504040204" pitchFamily="34" charset="0"/>
            <a:ea typeface="Verdana" panose="020B0604030504040204" pitchFamily="34" charset="0"/>
          </a:endParaRPr>
        </a:p>
      </dsp:txBody>
      <dsp:txXfrm rot="-5400000">
        <a:off x="0" y="1672718"/>
        <a:ext cx="493522" cy="291418"/>
      </dsp:txXfrm>
    </dsp:sp>
    <dsp:sp modelId="{8E4B1003-F1D9-4218-B9B2-749DAB2A13AB}">
      <dsp:nvSpPr>
        <dsp:cNvPr id="0" name=""/>
        <dsp:cNvSpPr/>
      </dsp:nvSpPr>
      <dsp:spPr>
        <a:xfrm rot="5400000">
          <a:off x="5861254" y="-3941774"/>
          <a:ext cx="525210" cy="11260674"/>
        </a:xfrm>
        <a:prstGeom prst="round2Same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l-GR" sz="1600" kern="1200">
              <a:solidFill>
                <a:prstClr val="black">
                  <a:lumMod val="75000"/>
                  <a:lumOff val="25000"/>
                </a:prstClr>
              </a:solidFill>
              <a:latin typeface="Verdana" panose="020B0604030504040204" pitchFamily="34" charset="0"/>
              <a:ea typeface="Verdana" panose="020B0604030504040204" pitchFamily="34" charset="0"/>
              <a:cs typeface="+mn-cs"/>
            </a:rPr>
            <a:t>Να παρακολουθείτε τον προϋπολογισμό σας και το ποσοστό απορρόφησης ανά κατηγορία εξόδων</a:t>
          </a:r>
          <a:r>
            <a:rPr lang="en-US" sz="1600" kern="1200">
              <a:solidFill>
                <a:prstClr val="black">
                  <a:lumMod val="75000"/>
                  <a:lumOff val="25000"/>
                </a:prstClr>
              </a:solidFill>
              <a:latin typeface="Verdana" panose="020B0604030504040204" pitchFamily="34" charset="0"/>
              <a:ea typeface="Verdana" panose="020B0604030504040204" pitchFamily="34" charset="0"/>
              <a:cs typeface="+mn-cs"/>
            </a:rPr>
            <a:t> (Budget</a:t>
          </a:r>
          <a:r>
            <a:rPr lang="en-US" sz="1600" kern="1200">
              <a:solidFill>
                <a:schemeClr val="tx1">
                  <a:lumMod val="75000"/>
                  <a:lumOff val="25000"/>
                </a:schemeClr>
              </a:solidFill>
              <a:latin typeface="Verdana" panose="020B0604030504040204" pitchFamily="34" charset="0"/>
              <a:ea typeface="Verdana" panose="020B0604030504040204" pitchFamily="34" charset="0"/>
            </a:rPr>
            <a:t>)</a:t>
          </a:r>
        </a:p>
      </dsp:txBody>
      <dsp:txXfrm rot="-5400000">
        <a:off x="493523" y="1451596"/>
        <a:ext cx="11235035" cy="473932"/>
      </dsp:txXfrm>
    </dsp:sp>
    <dsp:sp modelId="{332E3EDA-1A3B-49A3-BB06-CCDD0FE2B27E}">
      <dsp:nvSpPr>
        <dsp:cNvPr id="0" name=""/>
        <dsp:cNvSpPr/>
      </dsp:nvSpPr>
      <dsp:spPr>
        <a:xfrm rot="5400000">
          <a:off x="-145709" y="2272857"/>
          <a:ext cx="784940" cy="493522"/>
        </a:xfrm>
        <a:prstGeom prst="chevron">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a:solidFill>
                <a:schemeClr val="bg1"/>
              </a:solidFill>
              <a:latin typeface="Verdana" panose="020B0604030504040204" pitchFamily="34" charset="0"/>
              <a:ea typeface="Verdana" panose="020B0604030504040204" pitchFamily="34" charset="0"/>
            </a:rPr>
            <a:t>4</a:t>
          </a:r>
          <a:endParaRPr lang="en-US" sz="1800" kern="1200">
            <a:solidFill>
              <a:schemeClr val="bg1"/>
            </a:solidFill>
            <a:latin typeface="Verdana" panose="020B0604030504040204" pitchFamily="34" charset="0"/>
            <a:ea typeface="Verdana" panose="020B0604030504040204" pitchFamily="34" charset="0"/>
          </a:endParaRPr>
        </a:p>
      </dsp:txBody>
      <dsp:txXfrm rot="-5400000">
        <a:off x="0" y="2373909"/>
        <a:ext cx="493522" cy="291418"/>
      </dsp:txXfrm>
    </dsp:sp>
    <dsp:sp modelId="{F8551C7F-FE76-45E6-BC58-6DFDAE73B650}">
      <dsp:nvSpPr>
        <dsp:cNvPr id="0" name=""/>
        <dsp:cNvSpPr/>
      </dsp:nvSpPr>
      <dsp:spPr>
        <a:xfrm rot="5400000">
          <a:off x="5866698" y="-3255147"/>
          <a:ext cx="514323" cy="11260674"/>
        </a:xfrm>
        <a:prstGeom prst="round2Same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l-GR" sz="1600" kern="1200">
              <a:solidFill>
                <a:prstClr val="black">
                  <a:lumMod val="75000"/>
                  <a:lumOff val="25000"/>
                </a:prstClr>
              </a:solidFill>
              <a:latin typeface="Verdana" panose="020B0604030504040204" pitchFamily="34" charset="0"/>
              <a:ea typeface="Verdana" panose="020B0604030504040204" pitchFamily="34" charset="0"/>
              <a:cs typeface="+mn-cs"/>
            </a:rPr>
            <a:t>Να διαχειρίζεστε τα έγγραφα κινητικότητας (</a:t>
          </a:r>
          <a:r>
            <a:rPr lang="en-US" sz="1600" kern="1200">
              <a:solidFill>
                <a:prstClr val="black">
                  <a:lumMod val="75000"/>
                  <a:lumOff val="25000"/>
                </a:prstClr>
              </a:solidFill>
              <a:latin typeface="Verdana" panose="020B0604030504040204" pitchFamily="34" charset="0"/>
              <a:ea typeface="Verdana" panose="020B0604030504040204" pitchFamily="34" charset="0"/>
              <a:cs typeface="+mn-cs"/>
            </a:rPr>
            <a:t>mobility documents)</a:t>
          </a:r>
        </a:p>
      </dsp:txBody>
      <dsp:txXfrm rot="-5400000">
        <a:off x="493523" y="2143135"/>
        <a:ext cx="11235567" cy="464109"/>
      </dsp:txXfrm>
    </dsp:sp>
    <dsp:sp modelId="{7B508AD1-73D6-4188-85E1-FFCF1049A518}">
      <dsp:nvSpPr>
        <dsp:cNvPr id="0" name=""/>
        <dsp:cNvSpPr/>
      </dsp:nvSpPr>
      <dsp:spPr>
        <a:xfrm rot="5400000">
          <a:off x="-145709" y="2974049"/>
          <a:ext cx="784940" cy="493522"/>
        </a:xfrm>
        <a:prstGeom prst="chevron">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l-GR" sz="1500" kern="1200">
              <a:solidFill>
                <a:schemeClr val="bg1"/>
              </a:solidFill>
              <a:latin typeface="Verdana" panose="020B0604030504040204" pitchFamily="34" charset="0"/>
              <a:ea typeface="Verdana" panose="020B0604030504040204" pitchFamily="34" charset="0"/>
            </a:rPr>
            <a:t>5</a:t>
          </a:r>
          <a:endParaRPr lang="en-US" sz="1500" kern="1200">
            <a:solidFill>
              <a:schemeClr val="bg1"/>
            </a:solidFill>
            <a:latin typeface="Verdana" panose="020B0604030504040204" pitchFamily="34" charset="0"/>
            <a:ea typeface="Verdana" panose="020B0604030504040204" pitchFamily="34" charset="0"/>
          </a:endParaRPr>
        </a:p>
      </dsp:txBody>
      <dsp:txXfrm rot="-5400000">
        <a:off x="0" y="3075101"/>
        <a:ext cx="493522" cy="291418"/>
      </dsp:txXfrm>
    </dsp:sp>
    <dsp:sp modelId="{793D33A4-A58E-4277-854E-34E416B1FF11}">
      <dsp:nvSpPr>
        <dsp:cNvPr id="0" name=""/>
        <dsp:cNvSpPr/>
      </dsp:nvSpPr>
      <dsp:spPr>
        <a:xfrm rot="5400000">
          <a:off x="5866698" y="-2553955"/>
          <a:ext cx="514323" cy="11260674"/>
        </a:xfrm>
        <a:prstGeom prst="round2Same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l-GR" sz="1600" kern="1200">
              <a:solidFill>
                <a:prstClr val="black">
                  <a:lumMod val="75000"/>
                  <a:lumOff val="25000"/>
                </a:prstClr>
              </a:solidFill>
              <a:latin typeface="Verdana" panose="020B0604030504040204" pitchFamily="34" charset="0"/>
              <a:ea typeface="Verdana" panose="020B0604030504040204" pitchFamily="34" charset="0"/>
              <a:cs typeface="+mn-cs"/>
            </a:rPr>
            <a:t>Να αποστέλλετε τις Εκθέσεις των Συμμετεχόντων μετά από την κινητικότητά τους</a:t>
          </a:r>
          <a:r>
            <a:rPr lang="en-US" sz="1600" kern="1200">
              <a:solidFill>
                <a:prstClr val="black">
                  <a:lumMod val="75000"/>
                  <a:lumOff val="25000"/>
                </a:prstClr>
              </a:solidFill>
              <a:latin typeface="Verdana" panose="020B0604030504040204" pitchFamily="34" charset="0"/>
              <a:ea typeface="Verdana" panose="020B0604030504040204" pitchFamily="34" charset="0"/>
              <a:cs typeface="+mn-cs"/>
            </a:rPr>
            <a:t> (Participants Reports)</a:t>
          </a:r>
        </a:p>
      </dsp:txBody>
      <dsp:txXfrm rot="-5400000">
        <a:off x="493523" y="2844327"/>
        <a:ext cx="11235567" cy="464109"/>
      </dsp:txXfrm>
    </dsp:sp>
    <dsp:sp modelId="{1F757D07-9648-4400-B3CF-C65441FB0417}">
      <dsp:nvSpPr>
        <dsp:cNvPr id="0" name=""/>
        <dsp:cNvSpPr/>
      </dsp:nvSpPr>
      <dsp:spPr>
        <a:xfrm rot="5400000">
          <a:off x="-145709" y="3675241"/>
          <a:ext cx="784940" cy="493522"/>
        </a:xfrm>
        <a:prstGeom prst="chevron">
          <a:avLst/>
        </a:prstGeom>
        <a:solidFill>
          <a:schemeClr val="accent5">
            <a:hueOff val="-5632119"/>
            <a:satOff val="-14516"/>
            <a:lumOff val="-9804"/>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a:solidFill>
                <a:schemeClr val="bg1"/>
              </a:solidFill>
              <a:latin typeface="Verdana" panose="020B0604030504040204" pitchFamily="34" charset="0"/>
              <a:ea typeface="Verdana" panose="020B0604030504040204" pitchFamily="34" charset="0"/>
            </a:rPr>
            <a:t>6</a:t>
          </a:r>
          <a:r>
            <a:rPr lang="el-GR" sz="1800" kern="1200">
              <a:solidFill>
                <a:schemeClr val="tx1">
                  <a:lumMod val="75000"/>
                  <a:lumOff val="25000"/>
                </a:schemeClr>
              </a:solidFill>
              <a:latin typeface="Verdana" panose="020B0604030504040204" pitchFamily="34" charset="0"/>
              <a:ea typeface="Verdana" panose="020B0604030504040204" pitchFamily="34" charset="0"/>
            </a:rPr>
            <a:t> </a:t>
          </a:r>
          <a:endParaRPr lang="en-US" sz="1800" kern="1200">
            <a:solidFill>
              <a:schemeClr val="tx1">
                <a:lumMod val="75000"/>
                <a:lumOff val="25000"/>
              </a:schemeClr>
            </a:solidFill>
            <a:latin typeface="Verdana" panose="020B0604030504040204" pitchFamily="34" charset="0"/>
            <a:ea typeface="Verdana" panose="020B0604030504040204" pitchFamily="34" charset="0"/>
          </a:endParaRPr>
        </a:p>
      </dsp:txBody>
      <dsp:txXfrm rot="-5400000">
        <a:off x="0" y="3776293"/>
        <a:ext cx="493522" cy="291418"/>
      </dsp:txXfrm>
    </dsp:sp>
    <dsp:sp modelId="{E52D165B-D812-4150-A4E3-D6EA682A1E72}">
      <dsp:nvSpPr>
        <dsp:cNvPr id="0" name=""/>
        <dsp:cNvSpPr/>
      </dsp:nvSpPr>
      <dsp:spPr>
        <a:xfrm rot="5400000">
          <a:off x="5861254" y="-1846614"/>
          <a:ext cx="525210" cy="11260674"/>
        </a:xfrm>
        <a:prstGeom prst="round2SameRect">
          <a:avLst/>
        </a:prstGeom>
        <a:solidFill>
          <a:schemeClr val="lt1">
            <a:alpha val="90000"/>
            <a:hueOff val="0"/>
            <a:satOff val="0"/>
            <a:lumOff val="0"/>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solidFill>
                <a:prstClr val="black">
                  <a:lumMod val="75000"/>
                  <a:lumOff val="25000"/>
                </a:prstClr>
              </a:solidFill>
              <a:latin typeface="Verdana" panose="020B0604030504040204" pitchFamily="34" charset="0"/>
              <a:ea typeface="Verdana" panose="020B0604030504040204" pitchFamily="34" charset="0"/>
              <a:cs typeface="+mn-cs"/>
            </a:rPr>
            <a:t> </a:t>
          </a:r>
          <a:r>
            <a:rPr lang="el-GR" sz="1600" kern="1200">
              <a:solidFill>
                <a:prstClr val="black">
                  <a:lumMod val="75000"/>
                  <a:lumOff val="25000"/>
                </a:prstClr>
              </a:solidFill>
              <a:latin typeface="Verdana" panose="020B0604030504040204" pitchFamily="34" charset="0"/>
              <a:ea typeface="Verdana" panose="020B0604030504040204" pitchFamily="34" charset="0"/>
              <a:cs typeface="+mn-cs"/>
            </a:rPr>
            <a:t>Να υποβάλλετε Τελικές Εκθέσεις </a:t>
          </a:r>
          <a:r>
            <a:rPr lang="en-US" sz="1600" kern="1200">
              <a:solidFill>
                <a:prstClr val="black">
                  <a:lumMod val="75000"/>
                  <a:lumOff val="25000"/>
                </a:prstClr>
              </a:solidFill>
              <a:latin typeface="Verdana" panose="020B0604030504040204" pitchFamily="34" charset="0"/>
              <a:ea typeface="Verdana" panose="020B0604030504040204" pitchFamily="34" charset="0"/>
              <a:cs typeface="+mn-cs"/>
            </a:rPr>
            <a:t>(Final Report)</a:t>
          </a:r>
        </a:p>
      </dsp:txBody>
      <dsp:txXfrm rot="-5400000">
        <a:off x="493523" y="3546756"/>
        <a:ext cx="11235035" cy="473932"/>
      </dsp:txXfrm>
    </dsp:sp>
    <dsp:sp modelId="{B785E444-5C6C-4D48-9A75-CF314EB6EFA0}">
      <dsp:nvSpPr>
        <dsp:cNvPr id="0" name=""/>
        <dsp:cNvSpPr/>
      </dsp:nvSpPr>
      <dsp:spPr>
        <a:xfrm rot="5400000">
          <a:off x="-158720" y="4340362"/>
          <a:ext cx="784940" cy="467498"/>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latin typeface="Verdana" panose="020B0604030504040204" pitchFamily="34" charset="0"/>
              <a:ea typeface="Verdana" panose="020B0604030504040204" pitchFamily="34" charset="0"/>
            </a:rPr>
            <a:t>7</a:t>
          </a:r>
        </a:p>
      </dsp:txBody>
      <dsp:txXfrm rot="-5400000">
        <a:off x="1" y="4415390"/>
        <a:ext cx="467498" cy="317442"/>
      </dsp:txXfrm>
    </dsp:sp>
    <dsp:sp modelId="{A4E3AC34-343E-4C87-9C06-8A35D6F1FC06}">
      <dsp:nvSpPr>
        <dsp:cNvPr id="0" name=""/>
        <dsp:cNvSpPr/>
      </dsp:nvSpPr>
      <dsp:spPr>
        <a:xfrm rot="5400000">
          <a:off x="4947460" y="-155914"/>
          <a:ext cx="525210" cy="9271206"/>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l-GR" sz="1600" kern="1200" dirty="0">
              <a:solidFill>
                <a:prstClr val="black">
                  <a:lumMod val="75000"/>
                  <a:lumOff val="25000"/>
                </a:prstClr>
              </a:solidFill>
              <a:latin typeface="Verdana" panose="020B0604030504040204" pitchFamily="34" charset="0"/>
              <a:ea typeface="Verdana" panose="020B0604030504040204" pitchFamily="34" charset="0"/>
              <a:cs typeface="+mn-cs"/>
            </a:rPr>
            <a:t>Να υποβάλλετε αιτήματα τροποποίησης </a:t>
          </a:r>
          <a:r>
            <a:rPr lang="en-US" sz="1600" kern="1200" dirty="0">
              <a:solidFill>
                <a:prstClr val="black">
                  <a:lumMod val="75000"/>
                  <a:lumOff val="25000"/>
                </a:prstClr>
              </a:solidFill>
              <a:latin typeface="Verdana" panose="020B0604030504040204" pitchFamily="34" charset="0"/>
              <a:ea typeface="Verdana" panose="020B0604030504040204" pitchFamily="34" charset="0"/>
              <a:cs typeface="+mn-cs"/>
            </a:rPr>
            <a:t>(Amendments)</a:t>
          </a:r>
          <a:r>
            <a:rPr lang="el-GR" sz="1600" kern="1200" dirty="0">
              <a:solidFill>
                <a:prstClr val="black">
                  <a:lumMod val="75000"/>
                  <a:lumOff val="25000"/>
                </a:prstClr>
              </a:solidFill>
              <a:latin typeface="Verdana" panose="020B0604030504040204" pitchFamily="34" charset="0"/>
              <a:ea typeface="Verdana" panose="020B0604030504040204" pitchFamily="34" charset="0"/>
              <a:cs typeface="+mn-cs"/>
            </a:rPr>
            <a:t> και </a:t>
          </a:r>
          <a:r>
            <a:rPr lang="en-GB" sz="1600" kern="1200" dirty="0">
              <a:solidFill>
                <a:prstClr val="black">
                  <a:lumMod val="75000"/>
                  <a:lumOff val="25000"/>
                </a:prstClr>
              </a:solidFill>
              <a:latin typeface="Verdana" panose="020B0604030504040204" pitchFamily="34" charset="0"/>
              <a:ea typeface="Verdana" panose="020B0604030504040204" pitchFamily="34" charset="0"/>
              <a:cs typeface="+mn-cs"/>
            </a:rPr>
            <a:t>Accreditation Progress Reports - </a:t>
          </a:r>
          <a:r>
            <a:rPr lang="el-GR" sz="1600" kern="1200" dirty="0">
              <a:solidFill>
                <a:prstClr val="black">
                  <a:lumMod val="75000"/>
                  <a:lumOff val="25000"/>
                </a:prstClr>
              </a:solidFill>
              <a:latin typeface="Verdana" panose="020B0604030504040204" pitchFamily="34" charset="0"/>
              <a:ea typeface="Verdana" panose="020B0604030504040204" pitchFamily="34" charset="0"/>
              <a:cs typeface="+mn-cs"/>
            </a:rPr>
            <a:t>μόνο διαπιστευμένοι</a:t>
          </a:r>
          <a:endParaRPr lang="en-US" sz="1600" kern="1200" dirty="0">
            <a:solidFill>
              <a:prstClr val="black">
                <a:lumMod val="75000"/>
                <a:lumOff val="25000"/>
              </a:prstClr>
            </a:solidFill>
            <a:latin typeface="Verdana" panose="020B0604030504040204" pitchFamily="34" charset="0"/>
            <a:ea typeface="Verdana" panose="020B0604030504040204" pitchFamily="34" charset="0"/>
            <a:cs typeface="+mn-cs"/>
          </a:endParaRPr>
        </a:p>
      </dsp:txBody>
      <dsp:txXfrm rot="-5400000">
        <a:off x="574463" y="4242722"/>
        <a:ext cx="9245567" cy="4739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C4BE2-FEB6-4988-9F0B-1D9FA8D25FA9}">
      <dsp:nvSpPr>
        <dsp:cNvPr id="0" name=""/>
        <dsp:cNvSpPr/>
      </dsp:nvSpPr>
      <dsp:spPr>
        <a:xfrm rot="5400000">
          <a:off x="-168811" y="169869"/>
          <a:ext cx="1125407" cy="787785"/>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a:solidFill>
                <a:schemeClr val="bg1"/>
              </a:solidFill>
              <a:latin typeface="Verdana" panose="020B0604030504040204" pitchFamily="34" charset="0"/>
              <a:ea typeface="Verdana" panose="020B0604030504040204" pitchFamily="34" charset="0"/>
            </a:rPr>
            <a:t>1</a:t>
          </a:r>
          <a:endParaRPr lang="en-US" sz="1400" kern="1200">
            <a:solidFill>
              <a:schemeClr val="bg1"/>
            </a:solidFill>
            <a:latin typeface="Verdana" panose="020B0604030504040204" pitchFamily="34" charset="0"/>
            <a:ea typeface="Verdana" panose="020B0604030504040204" pitchFamily="34" charset="0"/>
          </a:endParaRPr>
        </a:p>
      </dsp:txBody>
      <dsp:txXfrm rot="-5400000">
        <a:off x="1" y="394951"/>
        <a:ext cx="787785" cy="337622"/>
      </dsp:txXfrm>
    </dsp:sp>
    <dsp:sp modelId="{2F923CF2-60A7-4016-AA67-5AF1B371ADEC}">
      <dsp:nvSpPr>
        <dsp:cNvPr id="0" name=""/>
        <dsp:cNvSpPr/>
      </dsp:nvSpPr>
      <dsp:spPr>
        <a:xfrm rot="5400000">
          <a:off x="4696362" y="-3907526"/>
          <a:ext cx="731514" cy="8548669"/>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l-GR" sz="1400" b="1" kern="1200">
              <a:solidFill>
                <a:schemeClr val="tx1">
                  <a:lumMod val="75000"/>
                  <a:lumOff val="25000"/>
                </a:schemeClr>
              </a:solidFill>
              <a:latin typeface="Verdana" panose="020B0604030504040204" pitchFamily="34" charset="0"/>
              <a:ea typeface="Verdana" panose="020B0604030504040204" pitchFamily="34" charset="0"/>
            </a:rPr>
            <a:t>Διάρκεια της περιόδου κινητικότητας (ημέρες)</a:t>
          </a:r>
          <a:r>
            <a:rPr lang="en-GB" sz="1400" kern="1200">
              <a:solidFill>
                <a:schemeClr val="tx1">
                  <a:lumMod val="75000"/>
                  <a:lumOff val="25000"/>
                </a:schemeClr>
              </a:solidFill>
              <a:latin typeface="Verdana" panose="020B0604030504040204" pitchFamily="34" charset="0"/>
              <a:ea typeface="Verdana" panose="020B0604030504040204" pitchFamily="34" charset="0"/>
            </a:rPr>
            <a:t>: </a:t>
          </a:r>
          <a:r>
            <a:rPr lang="el-GR" sz="1400" kern="1200">
              <a:solidFill>
                <a:schemeClr val="tx1">
                  <a:lumMod val="75000"/>
                  <a:lumOff val="25000"/>
                </a:schemeClr>
              </a:solidFill>
              <a:latin typeface="Verdana" panose="020B0604030504040204" pitchFamily="34" charset="0"/>
              <a:ea typeface="Verdana" panose="020B0604030504040204" pitchFamily="34" charset="0"/>
            </a:rPr>
            <a:t>ο επιχειρηματικός κανόνας που ελέγχει την ελάχιστη διάρκεια δεν θα ισχύει πλέον σε περίπτωση Ανωτέρας Βίας.</a:t>
          </a:r>
          <a:endParaRPr lang="en-US" sz="1400" kern="1200">
            <a:solidFill>
              <a:schemeClr val="tx1">
                <a:lumMod val="75000"/>
                <a:lumOff val="25000"/>
              </a:schemeClr>
            </a:solidFill>
            <a:latin typeface="Verdana" panose="020B0604030504040204" pitchFamily="34" charset="0"/>
            <a:ea typeface="Verdana" panose="020B0604030504040204" pitchFamily="34" charset="0"/>
          </a:endParaRPr>
        </a:p>
      </dsp:txBody>
      <dsp:txXfrm rot="-5400000">
        <a:off x="787785" y="36761"/>
        <a:ext cx="8512959" cy="660094"/>
      </dsp:txXfrm>
    </dsp:sp>
    <dsp:sp modelId="{AB71A8B8-FA10-4BC5-B9B2-ECD63DE6E033}">
      <dsp:nvSpPr>
        <dsp:cNvPr id="0" name=""/>
        <dsp:cNvSpPr/>
      </dsp:nvSpPr>
      <dsp:spPr>
        <a:xfrm rot="5400000">
          <a:off x="-168811" y="1178488"/>
          <a:ext cx="1125407" cy="787785"/>
        </a:xfrm>
        <a:prstGeom prst="chevron">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a:solidFill>
                <a:schemeClr val="bg1"/>
              </a:solidFill>
              <a:latin typeface="Verdana" panose="020B0604030504040204" pitchFamily="34" charset="0"/>
              <a:ea typeface="Verdana" panose="020B0604030504040204" pitchFamily="34" charset="0"/>
            </a:rPr>
            <a:t>2</a:t>
          </a:r>
          <a:endParaRPr lang="en-US" sz="1400" kern="1200">
            <a:solidFill>
              <a:schemeClr val="bg1"/>
            </a:solidFill>
            <a:latin typeface="Verdana" panose="020B0604030504040204" pitchFamily="34" charset="0"/>
            <a:ea typeface="Verdana" panose="020B0604030504040204" pitchFamily="34" charset="0"/>
          </a:endParaRPr>
        </a:p>
      </dsp:txBody>
      <dsp:txXfrm rot="-5400000">
        <a:off x="1" y="1403570"/>
        <a:ext cx="787785" cy="337622"/>
      </dsp:txXfrm>
    </dsp:sp>
    <dsp:sp modelId="{8ACC1FEC-9993-475D-9C11-501BBAEB4367}">
      <dsp:nvSpPr>
        <dsp:cNvPr id="0" name=""/>
        <dsp:cNvSpPr/>
      </dsp:nvSpPr>
      <dsp:spPr>
        <a:xfrm rot="5400000">
          <a:off x="4750637" y="-2898899"/>
          <a:ext cx="622965" cy="8548669"/>
        </a:xfrm>
        <a:prstGeom prst="round2SameRect">
          <a:avLst/>
        </a:prstGeom>
        <a:solidFill>
          <a:schemeClr val="lt1">
            <a:alpha val="90000"/>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l-GR" sz="1400" b="1" kern="1200">
              <a:solidFill>
                <a:schemeClr val="tx1">
                  <a:lumMod val="75000"/>
                  <a:lumOff val="25000"/>
                </a:schemeClr>
              </a:solidFill>
              <a:latin typeface="Verdana" panose="020B0604030504040204" pitchFamily="34" charset="0"/>
              <a:ea typeface="Verdana" panose="020B0604030504040204" pitchFamily="34" charset="0"/>
            </a:rPr>
            <a:t>Υποστήριξη ταξιδιού</a:t>
          </a:r>
          <a:r>
            <a:rPr lang="en-GB" sz="1400" kern="1200">
              <a:solidFill>
                <a:schemeClr val="tx1">
                  <a:lumMod val="75000"/>
                  <a:lumOff val="25000"/>
                </a:schemeClr>
              </a:solidFill>
              <a:latin typeface="Verdana" panose="020B0604030504040204" pitchFamily="34" charset="0"/>
              <a:ea typeface="Verdana" panose="020B0604030504040204" pitchFamily="34" charset="0"/>
            </a:rPr>
            <a:t>:</a:t>
          </a:r>
          <a:r>
            <a:rPr lang="el-GR" sz="1400" kern="1200">
              <a:solidFill>
                <a:schemeClr val="tx1">
                  <a:lumMod val="75000"/>
                  <a:lumOff val="25000"/>
                </a:schemeClr>
              </a:solidFill>
              <a:latin typeface="Verdana" panose="020B0604030504040204" pitchFamily="34" charset="0"/>
              <a:ea typeface="Verdana" panose="020B0604030504040204" pitchFamily="34" charset="0"/>
            </a:rPr>
            <a:t> το πεδίο γίνεται επεξεργάσιμο. </a:t>
          </a:r>
          <a:r>
            <a:rPr lang="el-GR" sz="1400" strike="noStrike" kern="1200">
              <a:solidFill>
                <a:schemeClr val="tx1">
                  <a:lumMod val="75000"/>
                  <a:lumOff val="25000"/>
                </a:schemeClr>
              </a:solidFill>
              <a:latin typeface="Verdana" panose="020B0604030504040204" pitchFamily="34" charset="0"/>
              <a:ea typeface="Verdana" panose="020B0604030504040204" pitchFamily="34" charset="0"/>
            </a:rPr>
            <a:t>Εάν υπήρχαν ήδη τιμές, διατηρούνται</a:t>
          </a:r>
          <a:endParaRPr lang="en-US" sz="1400" strike="noStrike" kern="1200">
            <a:solidFill>
              <a:schemeClr val="tx1">
                <a:lumMod val="75000"/>
                <a:lumOff val="25000"/>
              </a:schemeClr>
            </a:solidFill>
            <a:latin typeface="Verdana" panose="020B0604030504040204" pitchFamily="34" charset="0"/>
            <a:ea typeface="Verdana" panose="020B0604030504040204" pitchFamily="34" charset="0"/>
          </a:endParaRPr>
        </a:p>
      </dsp:txBody>
      <dsp:txXfrm rot="-5400000">
        <a:off x="787786" y="1094363"/>
        <a:ext cx="8518258" cy="562143"/>
      </dsp:txXfrm>
    </dsp:sp>
    <dsp:sp modelId="{7E6764AA-D58C-48F4-AAFA-66F34514CF5A}">
      <dsp:nvSpPr>
        <dsp:cNvPr id="0" name=""/>
        <dsp:cNvSpPr/>
      </dsp:nvSpPr>
      <dsp:spPr>
        <a:xfrm rot="5400000">
          <a:off x="-168811" y="2187108"/>
          <a:ext cx="1125407" cy="787785"/>
        </a:xfrm>
        <a:prstGeom prst="chevron">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a:solidFill>
                <a:schemeClr val="bg1"/>
              </a:solidFill>
              <a:latin typeface="Verdana" panose="020B0604030504040204" pitchFamily="34" charset="0"/>
              <a:ea typeface="Verdana" panose="020B0604030504040204" pitchFamily="34" charset="0"/>
            </a:rPr>
            <a:t>3</a:t>
          </a:r>
          <a:endParaRPr lang="en-US" sz="1400" kern="1200">
            <a:solidFill>
              <a:schemeClr val="bg1"/>
            </a:solidFill>
            <a:latin typeface="Verdana" panose="020B0604030504040204" pitchFamily="34" charset="0"/>
            <a:ea typeface="Verdana" panose="020B0604030504040204" pitchFamily="34" charset="0"/>
          </a:endParaRPr>
        </a:p>
      </dsp:txBody>
      <dsp:txXfrm rot="-5400000">
        <a:off x="1" y="2412190"/>
        <a:ext cx="787785" cy="337622"/>
      </dsp:txXfrm>
    </dsp:sp>
    <dsp:sp modelId="{8E4B1003-F1D9-4218-B9B2-749DAB2A13AB}">
      <dsp:nvSpPr>
        <dsp:cNvPr id="0" name=""/>
        <dsp:cNvSpPr/>
      </dsp:nvSpPr>
      <dsp:spPr>
        <a:xfrm rot="5400000">
          <a:off x="4696362" y="-1890280"/>
          <a:ext cx="731514" cy="8548669"/>
        </a:xfrm>
        <a:prstGeom prst="round2Same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l-GR" sz="1400" b="1" kern="1200">
              <a:solidFill>
                <a:schemeClr val="tx1">
                  <a:lumMod val="75000"/>
                  <a:lumOff val="25000"/>
                </a:schemeClr>
              </a:solidFill>
              <a:latin typeface="Verdana" panose="020B0604030504040204" pitchFamily="34" charset="0"/>
              <a:ea typeface="Verdana" panose="020B0604030504040204" pitchFamily="34" charset="0"/>
            </a:rPr>
            <a:t>Ατομική υποστήριξη</a:t>
          </a:r>
          <a:r>
            <a:rPr lang="en-GB" sz="1400" kern="1200">
              <a:solidFill>
                <a:schemeClr val="tx1">
                  <a:lumMod val="75000"/>
                  <a:lumOff val="25000"/>
                </a:schemeClr>
              </a:solidFill>
              <a:latin typeface="Verdana" panose="020B0604030504040204" pitchFamily="34" charset="0"/>
              <a:ea typeface="Verdana" panose="020B0604030504040204" pitchFamily="34" charset="0"/>
            </a:rPr>
            <a:t>:</a:t>
          </a:r>
          <a:r>
            <a:rPr lang="el-GR" sz="1400" kern="1200">
              <a:solidFill>
                <a:schemeClr val="tx1">
                  <a:lumMod val="75000"/>
                  <a:lumOff val="25000"/>
                </a:schemeClr>
              </a:solidFill>
              <a:latin typeface="Verdana" panose="020B0604030504040204" pitchFamily="34" charset="0"/>
              <a:ea typeface="Verdana" panose="020B0604030504040204" pitchFamily="34" charset="0"/>
            </a:rPr>
            <a:t> το πεδίο γίνεται επεξεργάσιμο. Εάν υπήρχαν ήδη τιμές, διατηρούνται.</a:t>
          </a:r>
          <a:endParaRPr lang="en-US" sz="1400" kern="1200">
            <a:solidFill>
              <a:schemeClr val="tx1">
                <a:lumMod val="75000"/>
                <a:lumOff val="25000"/>
              </a:schemeClr>
            </a:solidFill>
            <a:latin typeface="Verdana" panose="020B0604030504040204" pitchFamily="34" charset="0"/>
            <a:ea typeface="Verdana" panose="020B0604030504040204" pitchFamily="34" charset="0"/>
          </a:endParaRPr>
        </a:p>
      </dsp:txBody>
      <dsp:txXfrm rot="-5400000">
        <a:off x="787785" y="2054007"/>
        <a:ext cx="8512959" cy="660094"/>
      </dsp:txXfrm>
    </dsp:sp>
    <dsp:sp modelId="{332E3EDA-1A3B-49A3-BB06-CCDD0FE2B27E}">
      <dsp:nvSpPr>
        <dsp:cNvPr id="0" name=""/>
        <dsp:cNvSpPr/>
      </dsp:nvSpPr>
      <dsp:spPr>
        <a:xfrm rot="5400000">
          <a:off x="-168811" y="3195728"/>
          <a:ext cx="1125407" cy="787785"/>
        </a:xfrm>
        <a:prstGeom prst="chevron">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a:solidFill>
                <a:schemeClr val="bg1"/>
              </a:solidFill>
              <a:latin typeface="Verdana" panose="020B0604030504040204" pitchFamily="34" charset="0"/>
              <a:ea typeface="Verdana" panose="020B0604030504040204" pitchFamily="34" charset="0"/>
            </a:rPr>
            <a:t>4</a:t>
          </a:r>
          <a:endParaRPr lang="en-US" sz="1400" kern="1200">
            <a:solidFill>
              <a:schemeClr val="bg1"/>
            </a:solidFill>
            <a:latin typeface="Verdana" panose="020B0604030504040204" pitchFamily="34" charset="0"/>
            <a:ea typeface="Verdana" panose="020B0604030504040204" pitchFamily="34" charset="0"/>
          </a:endParaRPr>
        </a:p>
      </dsp:txBody>
      <dsp:txXfrm rot="-5400000">
        <a:off x="1" y="3420810"/>
        <a:ext cx="787785" cy="337622"/>
      </dsp:txXfrm>
    </dsp:sp>
    <dsp:sp modelId="{F8551C7F-FE76-45E6-BC58-6DFDAE73B650}">
      <dsp:nvSpPr>
        <dsp:cNvPr id="0" name=""/>
        <dsp:cNvSpPr/>
      </dsp:nvSpPr>
      <dsp:spPr>
        <a:xfrm rot="5400000">
          <a:off x="4750107" y="-901945"/>
          <a:ext cx="624025" cy="8548669"/>
        </a:xfrm>
        <a:prstGeom prst="round2SameRect">
          <a:avLst/>
        </a:prstGeom>
        <a:solidFill>
          <a:schemeClr val="lt1">
            <a:alpha val="90000"/>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b="1" kern="1200">
              <a:solidFill>
                <a:schemeClr val="tx1">
                  <a:lumMod val="75000"/>
                  <a:lumOff val="25000"/>
                </a:schemeClr>
              </a:solidFill>
              <a:latin typeface="Verdana" panose="020B0604030504040204" pitchFamily="34" charset="0"/>
              <a:ea typeface="Verdana" panose="020B0604030504040204" pitchFamily="34" charset="0"/>
            </a:rPr>
            <a:t>Inclusion Support for Organisation: </a:t>
          </a:r>
          <a:r>
            <a:rPr lang="el-GR" sz="1400" b="1" kern="1200">
              <a:solidFill>
                <a:schemeClr val="tx1">
                  <a:lumMod val="75000"/>
                  <a:lumOff val="25000"/>
                </a:schemeClr>
              </a:solidFill>
              <a:latin typeface="Verdana" panose="020B0604030504040204" pitchFamily="34" charset="0"/>
              <a:ea typeface="Verdana" panose="020B0604030504040204" pitchFamily="34" charset="0"/>
            </a:rPr>
            <a:t> </a:t>
          </a:r>
          <a:r>
            <a:rPr lang="el-GR" sz="1400" kern="1200">
              <a:solidFill>
                <a:schemeClr val="tx1">
                  <a:lumMod val="75000"/>
                  <a:lumOff val="25000"/>
                </a:schemeClr>
              </a:solidFill>
              <a:latin typeface="Verdana" panose="020B0604030504040204" pitchFamily="34" charset="0"/>
              <a:ea typeface="Verdana" panose="020B0604030504040204" pitchFamily="34" charset="0"/>
            </a:rPr>
            <a:t>το πεδίο γίνεται επεξεργάσιμο. Εάν υπήρχαν ήδη τιμές, διατηρούνται.</a:t>
          </a:r>
        </a:p>
      </dsp:txBody>
      <dsp:txXfrm rot="-5400000">
        <a:off x="787785" y="3090839"/>
        <a:ext cx="8518207" cy="563101"/>
      </dsp:txXfrm>
    </dsp:sp>
    <dsp:sp modelId="{4D15C368-EEE0-4793-BF8D-169E292FB3A4}">
      <dsp:nvSpPr>
        <dsp:cNvPr id="0" name=""/>
        <dsp:cNvSpPr/>
      </dsp:nvSpPr>
      <dsp:spPr>
        <a:xfrm rot="5400000">
          <a:off x="-168811" y="4204347"/>
          <a:ext cx="1125407" cy="787785"/>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Verdana" panose="020B0604030504040204" pitchFamily="34" charset="0"/>
              <a:ea typeface="Verdana" panose="020B0604030504040204" pitchFamily="34" charset="0"/>
            </a:rPr>
            <a:t>5</a:t>
          </a:r>
          <a:endParaRPr lang="el-GR" sz="1400" kern="1200">
            <a:solidFill>
              <a:schemeClr val="bg1"/>
            </a:solidFill>
            <a:latin typeface="Verdana" panose="020B0604030504040204" pitchFamily="34" charset="0"/>
            <a:ea typeface="Verdana" panose="020B0604030504040204" pitchFamily="34" charset="0"/>
          </a:endParaRPr>
        </a:p>
      </dsp:txBody>
      <dsp:txXfrm rot="-5400000">
        <a:off x="1" y="4429429"/>
        <a:ext cx="787785" cy="337622"/>
      </dsp:txXfrm>
    </dsp:sp>
    <dsp:sp modelId="{63C45C73-C105-44FF-BEEC-88C206485CDB}">
      <dsp:nvSpPr>
        <dsp:cNvPr id="0" name=""/>
        <dsp:cNvSpPr/>
      </dsp:nvSpPr>
      <dsp:spPr>
        <a:xfrm rot="5400000">
          <a:off x="4696362" y="126958"/>
          <a:ext cx="731514" cy="8548669"/>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b="1" kern="1200">
              <a:solidFill>
                <a:schemeClr val="tx1">
                  <a:lumMod val="75000"/>
                  <a:lumOff val="25000"/>
                </a:schemeClr>
              </a:solidFill>
              <a:latin typeface="Verdana" panose="020B0604030504040204" pitchFamily="34" charset="0"/>
              <a:ea typeface="Verdana" panose="020B0604030504040204" pitchFamily="34" charset="0"/>
            </a:rPr>
            <a:t>Participant Report: </a:t>
          </a:r>
          <a:r>
            <a:rPr lang="el-GR" sz="1400" kern="1200">
              <a:solidFill>
                <a:schemeClr val="tx1">
                  <a:lumMod val="75000"/>
                  <a:lumOff val="25000"/>
                </a:schemeClr>
              </a:solidFill>
              <a:latin typeface="Verdana" panose="020B0604030504040204" pitchFamily="34" charset="0"/>
              <a:ea typeface="Verdana" panose="020B0604030504040204" pitchFamily="34" charset="0"/>
            </a:rPr>
            <a:t>δεν απαιτείται για δραστηριότητες κινητικότητας που επισημαίνονται ως ανωτέρα βία και έχουν διάρκεια 1 ημέρας (δηλ. ακυρωμένες δραστηριότητες κινητικότητας, για τις οποίες η ημερομηνία έναρξης και λήξης είναι η ίδια). </a:t>
          </a:r>
          <a:endParaRPr lang="en-US" sz="1400" kern="1200"/>
        </a:p>
      </dsp:txBody>
      <dsp:txXfrm rot="-5400000">
        <a:off x="787785" y="4071245"/>
        <a:ext cx="8512959" cy="6600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C4BE2-FEB6-4988-9F0B-1D9FA8D25FA9}">
      <dsp:nvSpPr>
        <dsp:cNvPr id="0" name=""/>
        <dsp:cNvSpPr/>
      </dsp:nvSpPr>
      <dsp:spPr>
        <a:xfrm rot="5400000">
          <a:off x="-182787" y="184844"/>
          <a:ext cx="1218583" cy="853008"/>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a:solidFill>
                <a:schemeClr val="bg1"/>
              </a:solidFill>
              <a:latin typeface="Verdana" panose="020B0604030504040204" pitchFamily="34" charset="0"/>
              <a:ea typeface="Verdana" panose="020B0604030504040204" pitchFamily="34" charset="0"/>
            </a:rPr>
            <a:t>1</a:t>
          </a:r>
          <a:endParaRPr lang="en-US" sz="1400" kern="1200">
            <a:solidFill>
              <a:schemeClr val="bg1"/>
            </a:solidFill>
            <a:latin typeface="Verdana" panose="020B0604030504040204" pitchFamily="34" charset="0"/>
            <a:ea typeface="Verdana" panose="020B0604030504040204" pitchFamily="34" charset="0"/>
          </a:endParaRPr>
        </a:p>
      </dsp:txBody>
      <dsp:txXfrm rot="-5400000">
        <a:off x="1" y="428560"/>
        <a:ext cx="853008" cy="365575"/>
      </dsp:txXfrm>
    </dsp:sp>
    <dsp:sp modelId="{2F923CF2-60A7-4016-AA67-5AF1B371ADEC}">
      <dsp:nvSpPr>
        <dsp:cNvPr id="0" name=""/>
        <dsp:cNvSpPr/>
      </dsp:nvSpPr>
      <dsp:spPr>
        <a:xfrm rot="5400000">
          <a:off x="4893609" y="-4038551"/>
          <a:ext cx="792079" cy="8873280"/>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l-GR" sz="1400" kern="1200">
              <a:solidFill>
                <a:schemeClr val="tx1">
                  <a:lumMod val="75000"/>
                  <a:lumOff val="25000"/>
                </a:schemeClr>
              </a:solidFill>
              <a:latin typeface="Verdana" panose="020B0604030504040204" pitchFamily="34" charset="0"/>
              <a:ea typeface="Verdana" panose="020B0604030504040204" pitchFamily="34" charset="0"/>
            </a:rPr>
            <a:t>Αποστέλλεται αυτόματα μέσω ηλεκτρονικού ταχυδρομείου στους συμμετέχοντες για να συμπληρώσουν την έκθεση της ΕΕ σχετικά με την εμπειρία και την εκπαίδευση που είχαν.</a:t>
          </a:r>
          <a:endParaRPr lang="en-US" sz="1400" kern="1200">
            <a:solidFill>
              <a:schemeClr val="tx1">
                <a:lumMod val="75000"/>
                <a:lumOff val="25000"/>
              </a:schemeClr>
            </a:solidFill>
            <a:latin typeface="Verdana" panose="020B0604030504040204" pitchFamily="34" charset="0"/>
            <a:ea typeface="Verdana" panose="020B0604030504040204" pitchFamily="34" charset="0"/>
          </a:endParaRPr>
        </a:p>
      </dsp:txBody>
      <dsp:txXfrm rot="-5400000">
        <a:off x="853009" y="40715"/>
        <a:ext cx="8834614" cy="714747"/>
      </dsp:txXfrm>
    </dsp:sp>
    <dsp:sp modelId="{AB71A8B8-FA10-4BC5-B9B2-ECD63DE6E033}">
      <dsp:nvSpPr>
        <dsp:cNvPr id="0" name=""/>
        <dsp:cNvSpPr/>
      </dsp:nvSpPr>
      <dsp:spPr>
        <a:xfrm rot="5400000">
          <a:off x="-182787" y="1287555"/>
          <a:ext cx="1218583" cy="853008"/>
        </a:xfrm>
        <a:prstGeom prst="chevron">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a:solidFill>
                <a:schemeClr val="bg1"/>
              </a:solidFill>
              <a:latin typeface="Verdana" panose="020B0604030504040204" pitchFamily="34" charset="0"/>
              <a:ea typeface="Verdana" panose="020B0604030504040204" pitchFamily="34" charset="0"/>
            </a:rPr>
            <a:t>2</a:t>
          </a:r>
          <a:endParaRPr lang="en-US" sz="1400" kern="1200">
            <a:solidFill>
              <a:schemeClr val="bg1"/>
            </a:solidFill>
            <a:latin typeface="Verdana" panose="020B0604030504040204" pitchFamily="34" charset="0"/>
            <a:ea typeface="Verdana" panose="020B0604030504040204" pitchFamily="34" charset="0"/>
          </a:endParaRPr>
        </a:p>
      </dsp:txBody>
      <dsp:txXfrm rot="-5400000">
        <a:off x="1" y="1531271"/>
        <a:ext cx="853008" cy="365575"/>
      </dsp:txXfrm>
    </dsp:sp>
    <dsp:sp modelId="{8ACC1FEC-9993-475D-9C11-501BBAEB4367}">
      <dsp:nvSpPr>
        <dsp:cNvPr id="0" name=""/>
        <dsp:cNvSpPr/>
      </dsp:nvSpPr>
      <dsp:spPr>
        <a:xfrm rot="5400000">
          <a:off x="4952377" y="-2935832"/>
          <a:ext cx="674542" cy="8873280"/>
        </a:xfrm>
        <a:prstGeom prst="round2SameRect">
          <a:avLst/>
        </a:prstGeom>
        <a:solidFill>
          <a:schemeClr val="lt1">
            <a:alpha val="90000"/>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l-GR" sz="1400" kern="1200">
              <a:solidFill>
                <a:schemeClr val="tx1">
                  <a:lumMod val="75000"/>
                  <a:lumOff val="25000"/>
                </a:schemeClr>
              </a:solidFill>
              <a:latin typeface="Verdana" panose="020B0604030504040204" pitchFamily="34" charset="0"/>
              <a:ea typeface="Verdana" panose="020B0604030504040204" pitchFamily="34" charset="0"/>
            </a:rPr>
            <a:t>Ο συμμετέχων λαμβάνει ένα e-</a:t>
          </a:r>
          <a:r>
            <a:rPr lang="el-GR" sz="1400" kern="1200" err="1">
              <a:solidFill>
                <a:schemeClr val="tx1">
                  <a:lumMod val="75000"/>
                  <a:lumOff val="25000"/>
                </a:schemeClr>
              </a:solidFill>
              <a:latin typeface="Verdana" panose="020B0604030504040204" pitchFamily="34" charset="0"/>
              <a:ea typeface="Verdana" panose="020B0604030504040204" pitchFamily="34" charset="0"/>
            </a:rPr>
            <a:t>mail</a:t>
          </a:r>
          <a:r>
            <a:rPr lang="el-GR" sz="1400" kern="1200">
              <a:solidFill>
                <a:schemeClr val="tx1">
                  <a:lumMod val="75000"/>
                  <a:lumOff val="25000"/>
                </a:schemeClr>
              </a:solidFill>
              <a:latin typeface="Verdana" panose="020B0604030504040204" pitchFamily="34" charset="0"/>
              <a:ea typeface="Verdana" panose="020B0604030504040204" pitchFamily="34" charset="0"/>
            </a:rPr>
            <a:t> με έναν αποκλειστικό σύνδεσμο για την υποβολή του </a:t>
          </a:r>
          <a:r>
            <a:rPr lang="en-GB" sz="1400" kern="1200">
              <a:solidFill>
                <a:schemeClr val="tx1">
                  <a:lumMod val="75000"/>
                  <a:lumOff val="25000"/>
                </a:schemeClr>
              </a:solidFill>
              <a:latin typeface="Verdana" panose="020B0604030504040204" pitchFamily="34" charset="0"/>
              <a:ea typeface="Verdana" panose="020B0604030504040204" pitchFamily="34" charset="0"/>
            </a:rPr>
            <a:t>Participant Report</a:t>
          </a:r>
          <a:r>
            <a:rPr lang="el-GR" sz="1400" kern="1200">
              <a:solidFill>
                <a:schemeClr val="tx1">
                  <a:lumMod val="75000"/>
                  <a:lumOff val="25000"/>
                </a:schemeClr>
              </a:solidFill>
              <a:latin typeface="Verdana" panose="020B0604030504040204" pitchFamily="34" charset="0"/>
              <a:ea typeface="Verdana" panose="020B0604030504040204" pitchFamily="34" charset="0"/>
            </a:rPr>
            <a:t>.</a:t>
          </a:r>
          <a:endParaRPr lang="en-US" sz="1400" kern="1200">
            <a:solidFill>
              <a:schemeClr val="tx1">
                <a:lumMod val="75000"/>
                <a:lumOff val="25000"/>
              </a:schemeClr>
            </a:solidFill>
            <a:latin typeface="Verdana" panose="020B0604030504040204" pitchFamily="34" charset="0"/>
            <a:ea typeface="Verdana" panose="020B0604030504040204" pitchFamily="34" charset="0"/>
          </a:endParaRPr>
        </a:p>
      </dsp:txBody>
      <dsp:txXfrm rot="-5400000">
        <a:off x="853008" y="1196465"/>
        <a:ext cx="8840352" cy="608686"/>
      </dsp:txXfrm>
    </dsp:sp>
    <dsp:sp modelId="{7E6764AA-D58C-48F4-AAFA-66F34514CF5A}">
      <dsp:nvSpPr>
        <dsp:cNvPr id="0" name=""/>
        <dsp:cNvSpPr/>
      </dsp:nvSpPr>
      <dsp:spPr>
        <a:xfrm rot="5400000">
          <a:off x="-182787" y="2390267"/>
          <a:ext cx="1218583" cy="853008"/>
        </a:xfrm>
        <a:prstGeom prst="chevron">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a:solidFill>
                <a:schemeClr val="bg1"/>
              </a:solidFill>
              <a:latin typeface="Verdana" panose="020B0604030504040204" pitchFamily="34" charset="0"/>
              <a:ea typeface="Verdana" panose="020B0604030504040204" pitchFamily="34" charset="0"/>
            </a:rPr>
            <a:t>3</a:t>
          </a:r>
          <a:endParaRPr lang="en-US" sz="1400" kern="1200">
            <a:solidFill>
              <a:schemeClr val="bg1"/>
            </a:solidFill>
            <a:latin typeface="Verdana" panose="020B0604030504040204" pitchFamily="34" charset="0"/>
            <a:ea typeface="Verdana" panose="020B0604030504040204" pitchFamily="34" charset="0"/>
          </a:endParaRPr>
        </a:p>
      </dsp:txBody>
      <dsp:txXfrm rot="-5400000">
        <a:off x="1" y="2633983"/>
        <a:ext cx="853008" cy="365575"/>
      </dsp:txXfrm>
    </dsp:sp>
    <dsp:sp modelId="{8E4B1003-F1D9-4218-B9B2-749DAB2A13AB}">
      <dsp:nvSpPr>
        <dsp:cNvPr id="0" name=""/>
        <dsp:cNvSpPr/>
      </dsp:nvSpPr>
      <dsp:spPr>
        <a:xfrm rot="5400000">
          <a:off x="4893609" y="-1833120"/>
          <a:ext cx="792079" cy="8873280"/>
        </a:xfrm>
        <a:prstGeom prst="round2Same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l-GR" sz="1400" kern="1200">
              <a:solidFill>
                <a:schemeClr val="tx1">
                  <a:lumMod val="75000"/>
                  <a:lumOff val="25000"/>
                </a:schemeClr>
              </a:solidFill>
              <a:latin typeface="Verdana" panose="020B0604030504040204" pitchFamily="34" charset="0"/>
              <a:ea typeface="Verdana" panose="020B0604030504040204" pitchFamily="34" charset="0"/>
            </a:rPr>
            <a:t>Συμπληρώνεται ηλεκτρονικά στο EU </a:t>
          </a:r>
          <a:r>
            <a:rPr lang="el-GR" sz="1400" kern="1200" err="1">
              <a:solidFill>
                <a:schemeClr val="tx1">
                  <a:lumMod val="75000"/>
                  <a:lumOff val="25000"/>
                </a:schemeClr>
              </a:solidFill>
              <a:latin typeface="Verdana" panose="020B0604030504040204" pitchFamily="34" charset="0"/>
              <a:ea typeface="Verdana" panose="020B0604030504040204" pitchFamily="34" charset="0"/>
            </a:rPr>
            <a:t>Survey</a:t>
          </a:r>
          <a:r>
            <a:rPr lang="el-GR" sz="1400" kern="1200">
              <a:solidFill>
                <a:schemeClr val="tx1">
                  <a:lumMod val="75000"/>
                  <a:lumOff val="25000"/>
                </a:schemeClr>
              </a:solidFill>
              <a:latin typeface="Verdana" panose="020B0604030504040204" pitchFamily="34" charset="0"/>
              <a:ea typeface="Verdana" panose="020B0604030504040204" pitchFamily="34" charset="0"/>
            </a:rPr>
            <a:t> και προσφέρεται σε διάφορες γλώσσες</a:t>
          </a:r>
          <a:r>
            <a:rPr lang="en-US" sz="1400" kern="1200">
              <a:solidFill>
                <a:schemeClr val="tx1">
                  <a:lumMod val="75000"/>
                  <a:lumOff val="25000"/>
                </a:schemeClr>
              </a:solidFill>
              <a:latin typeface="Verdana" panose="020B0604030504040204" pitchFamily="34" charset="0"/>
              <a:ea typeface="Verdana" panose="020B0604030504040204" pitchFamily="34" charset="0"/>
            </a:rPr>
            <a:t>.</a:t>
          </a:r>
          <a:r>
            <a:rPr lang="el-GR" sz="1400" kern="1200">
              <a:solidFill>
                <a:schemeClr val="tx1">
                  <a:lumMod val="75000"/>
                  <a:lumOff val="25000"/>
                </a:schemeClr>
              </a:solidFill>
              <a:latin typeface="Verdana" panose="020B0604030504040204" pitchFamily="34" charset="0"/>
              <a:ea typeface="Verdana" panose="020B0604030504040204" pitchFamily="34" charset="0"/>
            </a:rPr>
            <a:t> Το αίτημα για το </a:t>
          </a:r>
          <a:r>
            <a:rPr lang="el-GR" sz="1400" kern="1200" err="1">
              <a:solidFill>
                <a:schemeClr val="tx1">
                  <a:lumMod val="75000"/>
                  <a:lumOff val="25000"/>
                </a:schemeClr>
              </a:solidFill>
              <a:latin typeface="Verdana" panose="020B0604030504040204" pitchFamily="34" charset="0"/>
              <a:ea typeface="Verdana" panose="020B0604030504040204" pitchFamily="34" charset="0"/>
            </a:rPr>
            <a:t>participant</a:t>
          </a:r>
          <a:r>
            <a:rPr lang="el-GR" sz="1400" kern="1200">
              <a:solidFill>
                <a:schemeClr val="tx1">
                  <a:lumMod val="75000"/>
                  <a:lumOff val="25000"/>
                </a:schemeClr>
              </a:solidFill>
              <a:latin typeface="Verdana" panose="020B0604030504040204" pitchFamily="34" charset="0"/>
              <a:ea typeface="Verdana" panose="020B0604030504040204" pitchFamily="34" charset="0"/>
            </a:rPr>
            <a:t> </a:t>
          </a:r>
          <a:r>
            <a:rPr lang="en-US" sz="1400" kern="1200">
              <a:solidFill>
                <a:schemeClr val="tx1">
                  <a:lumMod val="75000"/>
                  <a:lumOff val="25000"/>
                </a:schemeClr>
              </a:solidFill>
              <a:latin typeface="Verdana" panose="020B0604030504040204" pitchFamily="34" charset="0"/>
              <a:ea typeface="Verdana" panose="020B0604030504040204" pitchFamily="34" charset="0"/>
            </a:rPr>
            <a:t>report</a:t>
          </a:r>
          <a:r>
            <a:rPr lang="el-GR" sz="1400" kern="1200">
              <a:solidFill>
                <a:schemeClr val="tx1">
                  <a:lumMod val="75000"/>
                  <a:lumOff val="25000"/>
                </a:schemeClr>
              </a:solidFill>
              <a:latin typeface="Verdana" panose="020B0604030504040204" pitchFamily="34" charset="0"/>
              <a:ea typeface="Verdana" panose="020B0604030504040204" pitchFamily="34" charset="0"/>
            </a:rPr>
            <a:t> δεν θα σταλεί εάν η δραστηριότητα κινητικότητας είναι σε κατάσταση Πρόχειρη, δηλαδή δεν έχει ολοκληρωθεί, στο έργο σας.</a:t>
          </a:r>
          <a:endParaRPr lang="en-US" sz="1400" kern="1200">
            <a:solidFill>
              <a:schemeClr val="tx1">
                <a:lumMod val="75000"/>
                <a:lumOff val="25000"/>
              </a:schemeClr>
            </a:solidFill>
            <a:latin typeface="Verdana" panose="020B0604030504040204" pitchFamily="34" charset="0"/>
            <a:ea typeface="Verdana" panose="020B0604030504040204" pitchFamily="34" charset="0"/>
          </a:endParaRPr>
        </a:p>
      </dsp:txBody>
      <dsp:txXfrm rot="-5400000">
        <a:off x="853009" y="2246146"/>
        <a:ext cx="8834614" cy="714747"/>
      </dsp:txXfrm>
    </dsp:sp>
    <dsp:sp modelId="{332E3EDA-1A3B-49A3-BB06-CCDD0FE2B27E}">
      <dsp:nvSpPr>
        <dsp:cNvPr id="0" name=""/>
        <dsp:cNvSpPr/>
      </dsp:nvSpPr>
      <dsp:spPr>
        <a:xfrm rot="5400000">
          <a:off x="-182787" y="3492978"/>
          <a:ext cx="1218583" cy="853008"/>
        </a:xfrm>
        <a:prstGeom prst="chevron">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a:solidFill>
                <a:schemeClr val="bg1"/>
              </a:solidFill>
              <a:latin typeface="Verdana" panose="020B0604030504040204" pitchFamily="34" charset="0"/>
              <a:ea typeface="Verdana" panose="020B0604030504040204" pitchFamily="34" charset="0"/>
            </a:rPr>
            <a:t>4</a:t>
          </a:r>
          <a:endParaRPr lang="en-US" sz="1400" kern="1200">
            <a:solidFill>
              <a:schemeClr val="bg1"/>
            </a:solidFill>
            <a:latin typeface="Verdana" panose="020B0604030504040204" pitchFamily="34" charset="0"/>
            <a:ea typeface="Verdana" panose="020B0604030504040204" pitchFamily="34" charset="0"/>
          </a:endParaRPr>
        </a:p>
      </dsp:txBody>
      <dsp:txXfrm rot="-5400000">
        <a:off x="1" y="3736694"/>
        <a:ext cx="853008" cy="365575"/>
      </dsp:txXfrm>
    </dsp:sp>
    <dsp:sp modelId="{F8551C7F-FE76-45E6-BC58-6DFDAE73B650}">
      <dsp:nvSpPr>
        <dsp:cNvPr id="0" name=""/>
        <dsp:cNvSpPr/>
      </dsp:nvSpPr>
      <dsp:spPr>
        <a:xfrm rot="5400000">
          <a:off x="4951803" y="-752373"/>
          <a:ext cx="675691" cy="8873280"/>
        </a:xfrm>
        <a:prstGeom prst="round2SameRect">
          <a:avLst/>
        </a:prstGeom>
        <a:solidFill>
          <a:schemeClr val="lt1">
            <a:alpha val="90000"/>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l-GR" sz="1400" kern="1200" dirty="0">
              <a:solidFill>
                <a:schemeClr val="tx1">
                  <a:lumMod val="75000"/>
                  <a:lumOff val="25000"/>
                </a:schemeClr>
              </a:solidFill>
              <a:latin typeface="Verdana" panose="020B0604030504040204" pitchFamily="34" charset="0"/>
              <a:ea typeface="Verdana" panose="020B0604030504040204" pitchFamily="34" charset="0"/>
            </a:rPr>
            <a:t>Ο συμμετέχοντας μπορεί να αποθηκεύσει την έρευνα ως προσχέδιο </a:t>
          </a:r>
          <a:r>
            <a:rPr lang="en-US" sz="1400" kern="1200" dirty="0">
              <a:solidFill>
                <a:schemeClr val="tx1">
                  <a:lumMod val="75000"/>
                  <a:lumOff val="25000"/>
                </a:schemeClr>
              </a:solidFill>
              <a:latin typeface="Verdana" panose="020B0604030504040204" pitchFamily="34" charset="0"/>
              <a:ea typeface="Verdana" panose="020B0604030504040204" pitchFamily="34" charset="0"/>
            </a:rPr>
            <a:t>draft </a:t>
          </a:r>
          <a:r>
            <a:rPr lang="el-GR" sz="1400" kern="1200" dirty="0">
              <a:solidFill>
                <a:schemeClr val="tx1">
                  <a:lumMod val="75000"/>
                  <a:lumOff val="25000"/>
                </a:schemeClr>
              </a:solidFill>
              <a:latin typeface="Verdana" panose="020B0604030504040204" pitchFamily="34" charset="0"/>
              <a:ea typeface="Verdana" panose="020B0604030504040204" pitchFamily="34" charset="0"/>
            </a:rPr>
            <a:t>και να την υποβάλει</a:t>
          </a:r>
          <a:r>
            <a:rPr lang="en-GB" sz="1400" kern="1200" dirty="0">
              <a:solidFill>
                <a:schemeClr val="tx1">
                  <a:lumMod val="75000"/>
                  <a:lumOff val="25000"/>
                </a:schemeClr>
              </a:solidFill>
              <a:latin typeface="Verdana" panose="020B0604030504040204" pitchFamily="34" charset="0"/>
              <a:ea typeface="Verdana" panose="020B0604030504040204" pitchFamily="34" charset="0"/>
            </a:rPr>
            <a:t> </a:t>
          </a:r>
          <a:r>
            <a:rPr lang="el-GR" sz="1400" kern="1200" dirty="0">
              <a:solidFill>
                <a:schemeClr val="tx1">
                  <a:lumMod val="75000"/>
                  <a:lumOff val="25000"/>
                </a:schemeClr>
              </a:solidFill>
              <a:latin typeface="Verdana" panose="020B0604030504040204" pitchFamily="34" charset="0"/>
              <a:ea typeface="Verdana" panose="020B0604030504040204" pitchFamily="34" charset="0"/>
            </a:rPr>
            <a:t>αργότερα, </a:t>
          </a:r>
          <a:r>
            <a:rPr lang="el-GR" sz="1400" b="1" u="sng" kern="1200" dirty="0">
              <a:solidFill>
                <a:srgbClr val="FF0000"/>
              </a:solidFill>
              <a:latin typeface="Verdana" panose="020B0604030504040204" pitchFamily="34" charset="0"/>
              <a:ea typeface="Verdana" panose="020B0604030504040204" pitchFamily="34" charset="0"/>
            </a:rPr>
            <a:t>εντός 30 ημερών από την ημερομηνία ολοκλήρωσης της κινητικότητάς του</a:t>
          </a:r>
          <a:r>
            <a:rPr lang="el-GR" sz="1400" kern="1200" dirty="0">
              <a:solidFill>
                <a:schemeClr val="tx1">
                  <a:lumMod val="75000"/>
                  <a:lumOff val="25000"/>
                </a:schemeClr>
              </a:solidFill>
              <a:latin typeface="Verdana" panose="020B0604030504040204" pitchFamily="34" charset="0"/>
              <a:ea typeface="Verdana" panose="020B0604030504040204" pitchFamily="34" charset="0"/>
            </a:rPr>
            <a:t>.</a:t>
          </a:r>
        </a:p>
      </dsp:txBody>
      <dsp:txXfrm rot="-5400000">
        <a:off x="853009" y="3379406"/>
        <a:ext cx="8840295" cy="609721"/>
      </dsp:txXfrm>
    </dsp:sp>
    <dsp:sp modelId="{4D15C368-EEE0-4793-BF8D-169E292FB3A4}">
      <dsp:nvSpPr>
        <dsp:cNvPr id="0" name=""/>
        <dsp:cNvSpPr/>
      </dsp:nvSpPr>
      <dsp:spPr>
        <a:xfrm rot="5400000">
          <a:off x="-182787" y="4595690"/>
          <a:ext cx="1218583" cy="853008"/>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Verdana" panose="020B0604030504040204" pitchFamily="34" charset="0"/>
              <a:ea typeface="Verdana" panose="020B0604030504040204" pitchFamily="34" charset="0"/>
            </a:rPr>
            <a:t>5</a:t>
          </a:r>
          <a:endParaRPr lang="el-GR" sz="1400" kern="1200">
            <a:solidFill>
              <a:schemeClr val="bg1"/>
            </a:solidFill>
            <a:latin typeface="Verdana" panose="020B0604030504040204" pitchFamily="34" charset="0"/>
            <a:ea typeface="Verdana" panose="020B0604030504040204" pitchFamily="34" charset="0"/>
          </a:endParaRPr>
        </a:p>
      </dsp:txBody>
      <dsp:txXfrm rot="-5400000">
        <a:off x="1" y="4839406"/>
        <a:ext cx="853008" cy="365575"/>
      </dsp:txXfrm>
    </dsp:sp>
    <dsp:sp modelId="{63C45C73-C105-44FF-BEEC-88C206485CDB}">
      <dsp:nvSpPr>
        <dsp:cNvPr id="0" name=""/>
        <dsp:cNvSpPr/>
      </dsp:nvSpPr>
      <dsp:spPr>
        <a:xfrm rot="5400000">
          <a:off x="4893609" y="372302"/>
          <a:ext cx="792079" cy="8873280"/>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l-GR" sz="1400" kern="1200">
              <a:solidFill>
                <a:schemeClr val="tx1">
                  <a:lumMod val="75000"/>
                  <a:lumOff val="25000"/>
                </a:schemeClr>
              </a:solidFill>
              <a:latin typeface="Verdana" panose="020B0604030504040204" pitchFamily="34" charset="0"/>
              <a:ea typeface="Verdana" panose="020B0604030504040204" pitchFamily="34" charset="0"/>
            </a:rPr>
            <a:t>Μετά την υποβολή, ο συμμετέχοντας μπορεί να κατεβάσει μια έκδοση PDF των σχολίων του, αλλά δεν μπορεί να επεξεργαστεί ξανά τη φόρμα.</a:t>
          </a:r>
          <a:endParaRPr lang="en-US" sz="1400" kern="1200"/>
        </a:p>
      </dsp:txBody>
      <dsp:txXfrm rot="-5400000">
        <a:off x="853009" y="4451568"/>
        <a:ext cx="8834614" cy="71474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C478894-F732-41BB-B8C3-6D72473A51CA}" type="datetimeFigureOut">
              <a:rPr lang="en-US" smtClean="0"/>
              <a:t>18-Sep-25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6E391FE-B806-4822-A92E-582FE18C2E39}" type="slidenum">
              <a:rPr lang="en-US" smtClean="0"/>
              <a:t>‹#›</a:t>
            </a:fld>
            <a:endParaRPr lang="en-US"/>
          </a:p>
        </p:txBody>
      </p:sp>
    </p:spTree>
    <p:extLst>
      <p:ext uri="{BB962C8B-B14F-4D97-AF65-F5344CB8AC3E}">
        <p14:creationId xmlns:p14="http://schemas.microsoft.com/office/powerpoint/2010/main" val="388595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Καλημέρα σας, θα θέλαμε να σας ενημερώσουμε ότι με την έναρξη της παρουσίασης θα ξεκινήσει μαγνητοσκόπηση η οποία θα αναρτηθεί στην ιστοσελίδα του ΙΔΕΠ Διά Βίου μάθησης για να μπορέσουν να την παρακολουθήσουν όσοι δεν θα παρευρεθούν σήμερα, επομένως μπορείτε αν θέλετε να κρατήσετε τις κάμερες σας κλειστές. </a:t>
            </a:r>
          </a:p>
          <a:p>
            <a:r>
              <a:rPr lang="el-GR" dirty="0"/>
              <a:t>Στο τέλος της παρουσίασης θα σταματήσει η μαγνητοσκόπηση και θα δώσουμε χρόνο για ερωτήσεις και επίσης μπορείτε να στέλνετε τις ερωτήσεις σας και στο </a:t>
            </a:r>
            <a:r>
              <a:rPr lang="el-GR" dirty="0" err="1"/>
              <a:t>chat</a:t>
            </a:r>
            <a:r>
              <a:rPr lang="el-GR" dirty="0"/>
              <a:t> σε όλη τη διάρκεια της παρουσίασης.</a:t>
            </a:r>
            <a:r>
              <a:rPr lang="en-US" dirty="0"/>
              <a:t> </a:t>
            </a:r>
            <a:r>
              <a:rPr lang="el-GR" dirty="0"/>
              <a:t> Μετά το πέρας των ερωτήσεων θα σας παρουσιάσει η συνάδελφος Μαριάννα Δημοσθένους για το </a:t>
            </a:r>
            <a:r>
              <a:rPr lang="en-US" dirty="0"/>
              <a:t>GDPR </a:t>
            </a:r>
            <a:r>
              <a:rPr lang="el-GR" dirty="0"/>
              <a:t>κανονισμός για την προστασία των προσωπικών δεδομένων που πρέπει να τηρείται κατά την διάρκεια υλοποίησης των σχεδίων σας.</a:t>
            </a:r>
          </a:p>
          <a:p>
            <a:r>
              <a:rPr lang="el-GR" dirty="0"/>
              <a:t>Να παρακαλέσω την συνάδελφο να ξεκινήσει την μαγνητοσκόπηση </a:t>
            </a:r>
          </a:p>
          <a:p>
            <a:endParaRPr lang="en-GB" dirty="0"/>
          </a:p>
        </p:txBody>
      </p:sp>
      <p:sp>
        <p:nvSpPr>
          <p:cNvPr id="4" name="Slide Number Placeholder 3"/>
          <p:cNvSpPr>
            <a:spLocks noGrp="1"/>
          </p:cNvSpPr>
          <p:nvPr>
            <p:ph type="sldNum" sz="quarter" idx="10"/>
          </p:nvPr>
        </p:nvSpPr>
        <p:spPr/>
        <p:txBody>
          <a:bodyPr/>
          <a:lstStyle/>
          <a:p>
            <a:fld id="{C05BEA0F-6C61-4412-98B4-3B1B2AF6C74C}" type="slidenum">
              <a:rPr lang="en-GB" smtClean="0"/>
              <a:t>1</a:t>
            </a:fld>
            <a:endParaRPr lang="en-GB"/>
          </a:p>
        </p:txBody>
      </p:sp>
    </p:spTree>
    <p:extLst>
      <p:ext uri="{BB962C8B-B14F-4D97-AF65-F5344CB8AC3E}">
        <p14:creationId xmlns:p14="http://schemas.microsoft.com/office/powerpoint/2010/main" val="1635387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dirty="0"/>
              <a:t>Κατάλληλο </a:t>
            </a:r>
            <a:r>
              <a:rPr lang="en-GB" baseline="0" dirty="0"/>
              <a:t>EU login</a:t>
            </a:r>
            <a:r>
              <a:rPr lang="el-GR" baseline="0" dirty="0"/>
              <a:t>= </a:t>
            </a:r>
            <a:r>
              <a:rPr lang="en-GB" baseline="0" dirty="0"/>
              <a:t>EU login </a:t>
            </a:r>
            <a:r>
              <a:rPr lang="el-GR" baseline="0" dirty="0"/>
              <a:t>που να είναι συνδεδεμένο με μία από τις ηλεκτρονικές διευθύνσεις που δηλώθηκαν στην αίτηση για επιχορήγηση. </a:t>
            </a:r>
            <a:endParaRPr lang="en-US" baseline="0" dirty="0"/>
          </a:p>
        </p:txBody>
      </p:sp>
      <p:sp>
        <p:nvSpPr>
          <p:cNvPr id="4" name="Slide Number Placeholder 3"/>
          <p:cNvSpPr>
            <a:spLocks noGrp="1"/>
          </p:cNvSpPr>
          <p:nvPr>
            <p:ph type="sldNum" sz="quarter" idx="10"/>
          </p:nvPr>
        </p:nvSpPr>
        <p:spPr/>
        <p:txBody>
          <a:bodyPr/>
          <a:lstStyle/>
          <a:p>
            <a:fld id="{4EDA589F-84CA-4069-B718-FA6F2CB8EE53}" type="slidenum">
              <a:rPr lang="en-US" smtClean="0"/>
              <a:t>10</a:t>
            </a:fld>
            <a:endParaRPr lang="en-US"/>
          </a:p>
        </p:txBody>
      </p:sp>
    </p:spTree>
    <p:extLst>
      <p:ext uri="{BB962C8B-B14F-4D97-AF65-F5344CB8AC3E}">
        <p14:creationId xmlns:p14="http://schemas.microsoft.com/office/powerpoint/2010/main" val="4103802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Κατά την είσοδο στο ΒΜ και για να έχετε πρόσβαση στο σχέδιο που επιθυμείτε πατάτε το </a:t>
            </a:r>
            <a:r>
              <a:rPr lang="en-US" dirty="0"/>
              <a:t>projects </a:t>
            </a:r>
            <a:r>
              <a:rPr lang="el-GR" dirty="0"/>
              <a:t>μετά  </a:t>
            </a:r>
            <a:r>
              <a:rPr lang="en-US" dirty="0"/>
              <a:t>my projects</a:t>
            </a:r>
            <a:r>
              <a:rPr lang="el-GR" dirty="0"/>
              <a:t> και επιλέγετε το σχέδιο που θέλετε να διαχειριστείτε</a:t>
            </a:r>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11</a:t>
            </a:fld>
            <a:endParaRPr lang="en-US"/>
          </a:p>
        </p:txBody>
      </p:sp>
    </p:spTree>
    <p:extLst>
      <p:ext uri="{BB962C8B-B14F-4D97-AF65-F5344CB8AC3E}">
        <p14:creationId xmlns:p14="http://schemas.microsoft.com/office/powerpoint/2010/main" val="4277210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 </a:t>
            </a:r>
            <a:r>
              <a:rPr lang="el-GR" dirty="0"/>
              <a:t>δικαιούχος οργανισμός ή ο επικεφαλής της Κοινοπραξίας δίνει τα κατάλληλα δικαιώματα επεξεργασίας ή προβολής (</a:t>
            </a:r>
            <a:r>
              <a:rPr lang="en-US" dirty="0"/>
              <a:t>edit, view). </a:t>
            </a:r>
          </a:p>
        </p:txBody>
      </p:sp>
      <p:sp>
        <p:nvSpPr>
          <p:cNvPr id="4" name="Slide Number Placeholder 3"/>
          <p:cNvSpPr>
            <a:spLocks noGrp="1"/>
          </p:cNvSpPr>
          <p:nvPr>
            <p:ph type="sldNum" sz="quarter" idx="5"/>
          </p:nvPr>
        </p:nvSpPr>
        <p:spPr/>
        <p:txBody>
          <a:bodyPr/>
          <a:lstStyle/>
          <a:p>
            <a:fld id="{A6E391FE-B806-4822-A92E-582FE18C2E39}" type="slidenum">
              <a:rPr lang="en-US" smtClean="0"/>
              <a:t>12</a:t>
            </a:fld>
            <a:endParaRPr lang="en-US"/>
          </a:p>
        </p:txBody>
      </p:sp>
    </p:spTree>
    <p:extLst>
      <p:ext uri="{BB962C8B-B14F-4D97-AF65-F5344CB8AC3E}">
        <p14:creationId xmlns:p14="http://schemas.microsoft.com/office/powerpoint/2010/main" val="1015667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600" dirty="0">
                <a:solidFill>
                  <a:schemeClr val="tx1">
                    <a:lumMod val="75000"/>
                    <a:lumOff val="25000"/>
                  </a:schemeClr>
                </a:solidFill>
                <a:latin typeface="Verdana" panose="020B0604030504040204" pitchFamily="34" charset="0"/>
                <a:ea typeface="Verdana" panose="020B0604030504040204" pitchFamily="34" charset="0"/>
              </a:rPr>
              <a:t>Τα </a:t>
            </a:r>
            <a:r>
              <a:rPr lang="en-GB" sz="1600" dirty="0">
                <a:solidFill>
                  <a:schemeClr val="tx1">
                    <a:lumMod val="75000"/>
                    <a:lumOff val="25000"/>
                  </a:schemeClr>
                </a:solidFill>
                <a:latin typeface="Verdana" panose="020B0604030504040204" pitchFamily="34" charset="0"/>
                <a:ea typeface="Verdana" panose="020B0604030504040204" pitchFamily="34" charset="0"/>
              </a:rPr>
              <a:t>Accreditation Progress Reports </a:t>
            </a:r>
            <a:r>
              <a:rPr lang="el-GR" sz="1600" dirty="0">
                <a:solidFill>
                  <a:schemeClr val="tx1">
                    <a:lumMod val="75000"/>
                    <a:lumOff val="25000"/>
                  </a:schemeClr>
                </a:solidFill>
                <a:latin typeface="Verdana" panose="020B0604030504040204" pitchFamily="34" charset="0"/>
                <a:ea typeface="Verdana" panose="020B0604030504040204" pitchFamily="34" charset="0"/>
              </a:rPr>
              <a:t>αφορούν τα ΚΑ120 Σχέδιά σας και όχι τα ΚΑ121</a:t>
            </a:r>
            <a:endParaRPr lang="en-US" sz="1600" dirty="0">
              <a:solidFill>
                <a:schemeClr val="tx1">
                  <a:lumMod val="75000"/>
                  <a:lumOff val="25000"/>
                </a:schemeClr>
              </a:solidFill>
              <a:latin typeface="Verdana" panose="020B0604030504040204" pitchFamily="34" charset="0"/>
              <a:ea typeface="Verdana" panose="020B0604030504040204" pitchFamily="34" charset="0"/>
            </a:endParaRPr>
          </a:p>
          <a:p>
            <a:endParaRPr lang="en-US" sz="1600" dirty="0">
              <a:solidFill>
                <a:schemeClr val="tx1">
                  <a:lumMod val="75000"/>
                  <a:lumOff val="25000"/>
                </a:schemeClr>
              </a:solidFill>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10"/>
          </p:nvPr>
        </p:nvSpPr>
        <p:spPr/>
        <p:txBody>
          <a:bodyPr/>
          <a:lstStyle/>
          <a:p>
            <a:fld id="{4EDA589F-84CA-4069-B718-FA6F2CB8EE53}" type="slidenum">
              <a:rPr lang="en-US" smtClean="0"/>
              <a:t>13</a:t>
            </a:fld>
            <a:endParaRPr lang="en-US"/>
          </a:p>
        </p:txBody>
      </p:sp>
    </p:spTree>
    <p:extLst>
      <p:ext uri="{BB962C8B-B14F-4D97-AF65-F5344CB8AC3E}">
        <p14:creationId xmlns:p14="http://schemas.microsoft.com/office/powerpoint/2010/main" val="1308108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l-GR"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755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l-GR" baseline="0" dirty="0"/>
              <a:t>Μπορείτε να ταξινομήσετε τη λίστα έργων σε οποιαδήποτε στήλη σε αύξουσα ή φθίνουσα σειρά κάνοντας κλικ στον κατάλληλο τίτλο στήλης.</a:t>
            </a:r>
          </a:p>
          <a:p>
            <a:pPr marL="0" indent="0">
              <a:buFont typeface="Arial" panose="020B0604020202020204" pitchFamily="34" charset="0"/>
              <a:buNone/>
            </a:pPr>
            <a:endParaRPr lang="el-GR" baseline="0" dirty="0"/>
          </a:p>
          <a:p>
            <a:pPr marL="174708" indent="-174708" defTabSz="931774">
              <a:buFont typeface="Arial" panose="020B0604020202020204" pitchFamily="34" charset="0"/>
              <a:buChar char="•"/>
              <a:defRPr/>
            </a:pPr>
            <a:r>
              <a:rPr lang="en-US" b="1" dirty="0"/>
              <a:t>Project statuses</a:t>
            </a:r>
            <a:endParaRPr lang="el-GR" baseline="0" dirty="0"/>
          </a:p>
          <a:p>
            <a:pPr marL="174708" indent="-174708">
              <a:buFont typeface="Arial" panose="020B0604020202020204" pitchFamily="34" charset="0"/>
              <a:buChar char="•"/>
            </a:pPr>
            <a:r>
              <a:rPr lang="en-US" baseline="0" dirty="0"/>
              <a:t>Project Ongoing</a:t>
            </a:r>
            <a:r>
              <a:rPr lang="el-GR" baseline="0" dirty="0"/>
              <a:t>- αυτή η κατάσταση εμφανίζεται όταν το έργο γίνει διαθέσιμο στην ενότητα </a:t>
            </a:r>
            <a:r>
              <a:rPr lang="en-US" baseline="0" dirty="0"/>
              <a:t>MYPROJECTS</a:t>
            </a:r>
            <a:r>
              <a:rPr lang="el-GR" baseline="0" dirty="0"/>
              <a:t> και εφόσον υπογραφεί η συμφωνία επιχορήγησης με την ΕΥ.</a:t>
            </a:r>
            <a:endParaRPr lang="en-US" baseline="0" dirty="0"/>
          </a:p>
          <a:p>
            <a:pPr marL="174708" indent="-174708">
              <a:buFont typeface="Arial" panose="020B0604020202020204" pitchFamily="34" charset="0"/>
              <a:buChar char="•"/>
            </a:pPr>
            <a:r>
              <a:rPr lang="en-US" baseline="0" dirty="0"/>
              <a:t>Processing</a:t>
            </a:r>
            <a:r>
              <a:rPr lang="el-GR" baseline="0" dirty="0"/>
              <a:t> - αυτή η κατάσταση εμφανίζεται μόλις δημιουργηθεί η έκθεση δικαιούχου και μέχρι να υποβληθεί στην ΕΥ.</a:t>
            </a:r>
            <a:endParaRPr lang="en-US" baseline="0" dirty="0"/>
          </a:p>
          <a:p>
            <a:pPr marL="174708" indent="-174708">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945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l-GR" sz="1200" baseline="0" dirty="0">
                <a:solidFill>
                  <a:schemeClr val="tx1">
                    <a:lumMod val="75000"/>
                    <a:lumOff val="25000"/>
                  </a:schemeClr>
                </a:solidFill>
                <a:latin typeface="Verdana" panose="020B0604030504040204" pitchFamily="34" charset="0"/>
                <a:ea typeface="Verdana" panose="020B0604030504040204" pitchFamily="34" charset="0"/>
              </a:rPr>
              <a:t>Εδώ βλέπουμε τις λεπτομέρειες ενός σχεδίου και την γενική λειτουργία του. Εμφανίζονται  διάφορα στοιχεία του σχεδίου όπως αριθμός συμφωνίας, ημερομηνία έναρξης και λήξης. Επίσης εμφανίζεται και το </a:t>
            </a:r>
            <a:r>
              <a:rPr lang="en-GB" sz="1200" baseline="0" dirty="0">
                <a:solidFill>
                  <a:schemeClr val="tx1">
                    <a:lumMod val="75000"/>
                    <a:lumOff val="25000"/>
                  </a:schemeClr>
                </a:solidFill>
                <a:latin typeface="Verdana" panose="020B0604030504040204" pitchFamily="34" charset="0"/>
                <a:ea typeface="Verdana" panose="020B0604030504040204" pitchFamily="34" charset="0"/>
              </a:rPr>
              <a:t>awarded Budget</a:t>
            </a:r>
            <a:r>
              <a:rPr lang="el-GR" sz="1200" baseline="0" dirty="0">
                <a:solidFill>
                  <a:schemeClr val="tx1">
                    <a:lumMod val="75000"/>
                    <a:lumOff val="25000"/>
                  </a:schemeClr>
                </a:solidFill>
                <a:latin typeface="Verdana" panose="020B0604030504040204" pitchFamily="34" charset="0"/>
                <a:ea typeface="Verdana" panose="020B0604030504040204" pitchFamily="34" charset="0"/>
              </a:rPr>
              <a:t> που είναι το ποσό της συμφωνίας χρηματοδότησης  που έχετε υπογράψει με το ΙΔΕΠ και το </a:t>
            </a:r>
            <a:r>
              <a:rPr lang="en-US" sz="1200" baseline="0" dirty="0">
                <a:solidFill>
                  <a:schemeClr val="tx1">
                    <a:lumMod val="75000"/>
                    <a:lumOff val="25000"/>
                  </a:schemeClr>
                </a:solidFill>
                <a:latin typeface="Verdana" panose="020B0604030504040204" pitchFamily="34" charset="0"/>
                <a:ea typeface="Verdana" panose="020B0604030504040204" pitchFamily="34" charset="0"/>
              </a:rPr>
              <a:t>reported Budget</a:t>
            </a:r>
            <a:r>
              <a:rPr lang="el-GR" sz="1200" baseline="0" dirty="0">
                <a:solidFill>
                  <a:schemeClr val="tx1">
                    <a:lumMod val="75000"/>
                    <a:lumOff val="25000"/>
                  </a:schemeClr>
                </a:solidFill>
                <a:latin typeface="Verdana" panose="020B0604030504040204" pitchFamily="34" charset="0"/>
                <a:ea typeface="Verdana" panose="020B0604030504040204" pitchFamily="34" charset="0"/>
              </a:rPr>
              <a:t> που είναι το ποσό βάσει των κινητικοτήτων που έχουν καταχωρηθεί. Δηλαδή κάθε φορά που καταχωρείτε μια κινητικότητα</a:t>
            </a:r>
            <a:r>
              <a:rPr lang="en-US" sz="1200" baseline="0" dirty="0">
                <a:solidFill>
                  <a:schemeClr val="tx1">
                    <a:lumMod val="75000"/>
                    <a:lumOff val="25000"/>
                  </a:schemeClr>
                </a:solidFill>
                <a:latin typeface="Verdana" panose="020B0604030504040204" pitchFamily="34" charset="0"/>
                <a:ea typeface="Verdana" panose="020B0604030504040204" pitchFamily="34" charset="0"/>
              </a:rPr>
              <a:t> </a:t>
            </a:r>
            <a:r>
              <a:rPr lang="el-GR" sz="1200" baseline="0" dirty="0">
                <a:solidFill>
                  <a:schemeClr val="tx1">
                    <a:lumMod val="75000"/>
                    <a:lumOff val="25000"/>
                  </a:schemeClr>
                </a:solidFill>
                <a:latin typeface="Verdana" panose="020B0604030504040204" pitchFamily="34" charset="0"/>
                <a:ea typeface="Verdana" panose="020B0604030504040204" pitchFamily="34" charset="0"/>
              </a:rPr>
              <a:t>και το </a:t>
            </a:r>
            <a:r>
              <a:rPr lang="en-US" sz="1200" baseline="0" dirty="0">
                <a:solidFill>
                  <a:schemeClr val="tx1">
                    <a:lumMod val="75000"/>
                    <a:lumOff val="25000"/>
                  </a:schemeClr>
                </a:solidFill>
                <a:latin typeface="Verdana" panose="020B0604030504040204" pitchFamily="34" charset="0"/>
                <a:ea typeface="Verdana" panose="020B0604030504040204" pitchFamily="34" charset="0"/>
              </a:rPr>
              <a:t>status </a:t>
            </a:r>
            <a:r>
              <a:rPr lang="el-GR" sz="1200" baseline="0" dirty="0">
                <a:solidFill>
                  <a:schemeClr val="tx1">
                    <a:lumMod val="75000"/>
                    <a:lumOff val="25000"/>
                  </a:schemeClr>
                </a:solidFill>
                <a:latin typeface="Verdana" panose="020B0604030504040204" pitchFamily="34" charset="0"/>
                <a:ea typeface="Verdana" panose="020B0604030504040204" pitchFamily="34" charset="0"/>
              </a:rPr>
              <a:t>της κινητικότητας αλλάζει από </a:t>
            </a:r>
            <a:r>
              <a:rPr lang="en-US" sz="1200" baseline="0" dirty="0">
                <a:solidFill>
                  <a:schemeClr val="tx1">
                    <a:lumMod val="75000"/>
                    <a:lumOff val="25000"/>
                  </a:schemeClr>
                </a:solidFill>
                <a:latin typeface="Verdana" panose="020B0604030504040204" pitchFamily="34" charset="0"/>
                <a:ea typeface="Verdana" panose="020B0604030504040204" pitchFamily="34" charset="0"/>
              </a:rPr>
              <a:t>draft </a:t>
            </a:r>
            <a:r>
              <a:rPr lang="el-GR" sz="1200" baseline="0" dirty="0">
                <a:solidFill>
                  <a:schemeClr val="tx1">
                    <a:lumMod val="75000"/>
                    <a:lumOff val="25000"/>
                  </a:schemeClr>
                </a:solidFill>
                <a:latin typeface="Verdana" panose="020B0604030504040204" pitchFamily="34" charset="0"/>
                <a:ea typeface="Verdana" panose="020B0604030504040204" pitchFamily="34" charset="0"/>
              </a:rPr>
              <a:t>σε </a:t>
            </a:r>
            <a:r>
              <a:rPr lang="en-US" sz="1200" baseline="0" dirty="0">
                <a:solidFill>
                  <a:schemeClr val="tx1">
                    <a:lumMod val="75000"/>
                    <a:lumOff val="25000"/>
                  </a:schemeClr>
                </a:solidFill>
                <a:latin typeface="Verdana" panose="020B0604030504040204" pitchFamily="34" charset="0"/>
                <a:ea typeface="Verdana" panose="020B0604030504040204" pitchFamily="34" charset="0"/>
              </a:rPr>
              <a:t>completed</a:t>
            </a:r>
            <a:r>
              <a:rPr lang="el-GR" sz="1200" baseline="0" dirty="0">
                <a:solidFill>
                  <a:schemeClr val="tx1">
                    <a:lumMod val="75000"/>
                    <a:lumOff val="25000"/>
                  </a:schemeClr>
                </a:solidFill>
                <a:latin typeface="Verdana" panose="020B0604030504040204" pitchFamily="34" charset="0"/>
                <a:ea typeface="Verdana" panose="020B0604030504040204" pitchFamily="34" charset="0"/>
              </a:rPr>
              <a:t>, το </a:t>
            </a:r>
            <a:r>
              <a:rPr lang="en-US" sz="1200" baseline="0" dirty="0">
                <a:solidFill>
                  <a:schemeClr val="tx1">
                    <a:lumMod val="75000"/>
                    <a:lumOff val="25000"/>
                  </a:schemeClr>
                </a:solidFill>
                <a:latin typeface="Verdana" panose="020B0604030504040204" pitchFamily="34" charset="0"/>
                <a:ea typeface="Verdana" panose="020B0604030504040204" pitchFamily="34" charset="0"/>
              </a:rPr>
              <a:t>reported budget </a:t>
            </a:r>
            <a:r>
              <a:rPr lang="el-GR" sz="1200" baseline="0" dirty="0">
                <a:solidFill>
                  <a:schemeClr val="tx1">
                    <a:lumMod val="75000"/>
                    <a:lumOff val="25000"/>
                  </a:schemeClr>
                </a:solidFill>
                <a:latin typeface="Verdana" panose="020B0604030504040204" pitchFamily="34" charset="0"/>
                <a:ea typeface="Verdana" panose="020B0604030504040204" pitchFamily="34" charset="0"/>
              </a:rPr>
              <a:t>αυτόματα αυξάνεται και έτσι μπορείτε να δείτε πόσο από τον προϋπολογισμό σας απορροφήσατε με τις κινητικότητες που έχετε καταχωρήσει. </a:t>
            </a:r>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588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Η δεύτερη ενότητα είναι οι συμμετέχοντες οργανισμοί,</a:t>
            </a:r>
            <a:r>
              <a:rPr lang="el-GR" baseline="0" dirty="0"/>
              <a:t> </a:t>
            </a:r>
            <a:r>
              <a:rPr lang="en-US" baseline="0" dirty="0"/>
              <a:t>participating </a:t>
            </a:r>
            <a:r>
              <a:rPr lang="en-US" baseline="0" dirty="0" err="1"/>
              <a:t>organisations</a:t>
            </a:r>
            <a:r>
              <a:rPr lang="en-US" baseline="0" dirty="0"/>
              <a:t>. </a:t>
            </a:r>
            <a:endParaRPr lang="el-G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l-GR" b="0" baseline="0" dirty="0"/>
              <a:t>Τα εικονίδια στην τελευταία στήλη απεικονίζουν</a:t>
            </a:r>
            <a:r>
              <a:rPr lang="el-GR" b="0" baseline="0" dirty="0">
                <a:solidFill>
                  <a:srgbClr val="FF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l-GR" b="0" baseline="0" dirty="0"/>
              <a:t>Κόκκινο χρώμα </a:t>
            </a:r>
            <a:r>
              <a:rPr lang="en-US" b="0" baseline="0" dirty="0"/>
              <a:t>Delete </a:t>
            </a:r>
            <a:r>
              <a:rPr lang="en-US" b="0" baseline="0" dirty="0" err="1"/>
              <a:t>organisation</a:t>
            </a:r>
            <a:r>
              <a:rPr lang="el-GR" b="0" baseline="0" dirty="0"/>
              <a:t>– Διαγραφή του οργανισμού</a:t>
            </a:r>
          </a:p>
          <a:p>
            <a:r>
              <a:rPr lang="el-GR" b="0" baseline="0" dirty="0" err="1"/>
              <a:t>Μπλέ</a:t>
            </a:r>
            <a:r>
              <a:rPr lang="el-GR" b="0" baseline="0" dirty="0"/>
              <a:t> χρώμα </a:t>
            </a:r>
            <a:r>
              <a:rPr lang="en-US" b="0" baseline="0" dirty="0"/>
              <a:t>View icon</a:t>
            </a:r>
            <a:r>
              <a:rPr lang="el-GR" b="0" baseline="0" dirty="0"/>
              <a:t> -  Μπορεί απλά να δει τις πληροφορίες του οργανισμού</a:t>
            </a:r>
            <a:r>
              <a:rPr lang="en-US" b="0" baseline="0" dirty="0"/>
              <a:t>. </a:t>
            </a:r>
            <a:r>
              <a:rPr lang="el-GR" dirty="0"/>
              <a:t>Οι λεπτομέρειες του οργανισμού ανοίγουν, παρέχοντας μια επισκόπηση των διαθέσιμων πληροφοριών του οργανισμού.</a:t>
            </a:r>
            <a:endParaRPr lang="el-GR" b="0" baseline="0" dirty="0"/>
          </a:p>
          <a:p>
            <a:r>
              <a:rPr lang="el-GR" b="0" baseline="0" dirty="0"/>
              <a:t>Πράσινο χρώμα </a:t>
            </a:r>
            <a:r>
              <a:rPr lang="en-US" b="0" baseline="0" dirty="0"/>
              <a:t>Edit icon</a:t>
            </a:r>
            <a:r>
              <a:rPr lang="el-GR" b="0" baseline="0" dirty="0"/>
              <a:t> – Μπορούν να γίνουν αλλαγές</a:t>
            </a:r>
          </a:p>
          <a:p>
            <a:endParaRPr lang="el-GR" dirty="0"/>
          </a:p>
          <a:p>
            <a:pPr rtl="0"/>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420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Για να εντοπίσετε ένα οργανισμό, θα πρέπει να καταχωρίσετε το Ο</a:t>
            </a:r>
            <a:r>
              <a:rPr lang="en-US" baseline="0" dirty="0"/>
              <a:t>ID </a:t>
            </a:r>
            <a:r>
              <a:rPr lang="el-GR" baseline="0" dirty="0"/>
              <a:t>του και αυτόματα θα συμπληρωθούν όλα τα πεδία με τα στοιχεία που υπάρχουν στο </a:t>
            </a:r>
            <a:r>
              <a:rPr lang="el-GR" dirty="0"/>
              <a:t>σύστημα Εγγραφής Οργανισμού (</a:t>
            </a:r>
            <a:r>
              <a:rPr lang="en-US" dirty="0"/>
              <a:t>ORS)</a:t>
            </a:r>
            <a:r>
              <a:rPr lang="el-GR" baseline="0" dirty="0"/>
              <a:t>. Τα στοιχεία αυτά είναι με γκρι χρώμα και δεν μπορούν να αλλάξουν.  Για όσους οργανισμούς δεν υπάρχει Ο</a:t>
            </a:r>
            <a:r>
              <a:rPr lang="en-US" baseline="0" dirty="0"/>
              <a:t>ID</a:t>
            </a:r>
            <a:r>
              <a:rPr lang="el-GR" baseline="0" dirty="0"/>
              <a:t>,</a:t>
            </a:r>
            <a:r>
              <a:rPr lang="en-US" baseline="0" dirty="0"/>
              <a:t> </a:t>
            </a:r>
            <a:r>
              <a:rPr lang="el-GR" baseline="0" dirty="0"/>
              <a:t> θα πρέπει να συμπληρωθούν από εσάς τα υποχρεωτικά πεδία που έχουν την ένδειξη (</a:t>
            </a:r>
            <a:r>
              <a:rPr lang="en-US" baseline="0" dirty="0"/>
              <a:t>value missing)</a:t>
            </a:r>
            <a:r>
              <a:rPr lang="el-GR" baseline="0" dirty="0"/>
              <a:t>. </a:t>
            </a:r>
            <a:r>
              <a:rPr lang="el-GR" b="0" dirty="0">
                <a:sym typeface="Wingdings" panose="05000000000000000000" pitchFamily="2" charset="2"/>
              </a:rPr>
              <a:t>Για να συμπληρώσετε το πεδίο </a:t>
            </a:r>
            <a:r>
              <a:rPr lang="en-GB" b="0" dirty="0">
                <a:sym typeface="Wingdings" panose="05000000000000000000" pitchFamily="2" charset="2"/>
              </a:rPr>
              <a:t>“Other organisation number”</a:t>
            </a:r>
            <a:r>
              <a:rPr lang="el-GR" b="0" dirty="0">
                <a:sym typeface="Wingdings" panose="05000000000000000000" pitchFamily="2" charset="2"/>
              </a:rPr>
              <a:t>, θα πάτε πίσω</a:t>
            </a:r>
            <a:r>
              <a:rPr lang="el-GR" b="0" baseline="0" dirty="0">
                <a:sym typeface="Wingdings" panose="05000000000000000000" pitchFamily="2" charset="2"/>
              </a:rPr>
              <a:t> στον κατάλογο όλων των οργανισμών και θα βρείτε τον τελευταίο οργανισμό που καταχωρήθηκε</a:t>
            </a:r>
            <a:r>
              <a:rPr lang="en-GB" b="0" baseline="0" dirty="0">
                <a:sym typeface="Wingdings" panose="05000000000000000000" pitchFamily="2" charset="2"/>
              </a:rPr>
              <a:t>.</a:t>
            </a:r>
            <a:r>
              <a:rPr lang="el-GR" b="0" baseline="0" dirty="0">
                <a:sym typeface="Wingdings" panose="05000000000000000000" pitchFamily="2" charset="2"/>
              </a:rPr>
              <a:t> Θα αντιγράψετε το </a:t>
            </a:r>
            <a:r>
              <a:rPr lang="en-US" b="0" baseline="0" dirty="0">
                <a:sym typeface="Wingdings" panose="05000000000000000000" pitchFamily="2" charset="2"/>
              </a:rPr>
              <a:t>other </a:t>
            </a:r>
            <a:r>
              <a:rPr lang="en-US" b="0" baseline="0" dirty="0" err="1">
                <a:sym typeface="Wingdings" panose="05000000000000000000" pitchFamily="2" charset="2"/>
              </a:rPr>
              <a:t>organisation</a:t>
            </a:r>
            <a:r>
              <a:rPr lang="en-US" b="0" baseline="0" dirty="0">
                <a:sym typeface="Wingdings" panose="05000000000000000000" pitchFamily="2" charset="2"/>
              </a:rPr>
              <a:t> number</a:t>
            </a:r>
            <a:r>
              <a:rPr lang="el-GR" b="0" baseline="0" dirty="0">
                <a:sym typeface="Wingdings" panose="05000000000000000000" pitchFamily="2" charset="2"/>
              </a:rPr>
              <a:t> αυτού του τελευταίου οργανισμού</a:t>
            </a:r>
            <a:r>
              <a:rPr lang="en-US" b="0" baseline="0" dirty="0">
                <a:sym typeface="Wingdings" panose="05000000000000000000" pitchFamily="2" charset="2"/>
              </a:rPr>
              <a:t> </a:t>
            </a:r>
            <a:r>
              <a:rPr lang="el-GR" b="0" baseline="0" dirty="0">
                <a:sym typeface="Wingdings" panose="05000000000000000000" pitchFamily="2" charset="2"/>
              </a:rPr>
              <a:t>και θα επικολλήσετε εδώ τον αριθμό, αλλάζοντας το τελευταίο ψηφίο. Δηλαδή, αν ο τελευταίος οργανισμός που καταχωρήθηκε έχει τον κωδικό </a:t>
            </a:r>
            <a:r>
              <a:rPr lang="en-US" b="0" baseline="0" dirty="0">
                <a:sym typeface="Wingdings" panose="05000000000000000000" pitchFamily="2" charset="2"/>
              </a:rPr>
              <a:t>ORG-0001</a:t>
            </a:r>
            <a:r>
              <a:rPr lang="el-GR" b="0" baseline="0" dirty="0">
                <a:sym typeface="Wingdings" panose="05000000000000000000" pitchFamily="2" charset="2"/>
              </a:rPr>
              <a:t>, εσείς θα καταχωρήσετε τον κωδικό </a:t>
            </a:r>
            <a:r>
              <a:rPr lang="en-US" b="0" baseline="0" dirty="0">
                <a:sym typeface="Wingdings" panose="05000000000000000000" pitchFamily="2" charset="2"/>
              </a:rPr>
              <a:t>ORG-000</a:t>
            </a:r>
            <a:r>
              <a:rPr lang="el-GR" b="0" baseline="0" dirty="0">
                <a:sym typeface="Wingdings" panose="05000000000000000000" pitchFamily="2" charset="2"/>
              </a:rPr>
              <a:t>2. Σημειώνεται ότι ο κάθε οργανισμός πρέπει απαραίτητα να έχει το δικό του  </a:t>
            </a:r>
            <a:r>
              <a:rPr lang="en-US" b="0" baseline="0" dirty="0">
                <a:sym typeface="Wingdings" panose="05000000000000000000" pitchFamily="2" charset="2"/>
              </a:rPr>
              <a:t>organization number.</a:t>
            </a:r>
            <a:r>
              <a:rPr lang="el-GR" sz="1200" b="0" baseline="0" dirty="0">
                <a:solidFill>
                  <a:schemeClr val="tx1"/>
                </a:solidFill>
                <a:sym typeface="Wingdings" panose="05000000000000000000" pitchFamily="2" charset="2"/>
              </a:rPr>
              <a:t> </a:t>
            </a:r>
            <a:r>
              <a:rPr lang="el-GR" sz="1200" dirty="0">
                <a:solidFill>
                  <a:schemeClr val="tx1">
                    <a:lumMod val="75000"/>
                    <a:lumOff val="25000"/>
                  </a:schemeClr>
                </a:solidFill>
                <a:sym typeface="Wingdings" panose="05000000000000000000" pitchFamily="2" charset="2"/>
              </a:rPr>
              <a:t>Μην</a:t>
            </a:r>
            <a:r>
              <a:rPr lang="el-GR" sz="1200" baseline="0" dirty="0">
                <a:solidFill>
                  <a:schemeClr val="tx1">
                    <a:lumMod val="75000"/>
                    <a:lumOff val="25000"/>
                  </a:schemeClr>
                </a:solidFill>
                <a:sym typeface="Wingdings" panose="05000000000000000000" pitchFamily="2" charset="2"/>
              </a:rPr>
              <a:t> ξεχνάτε ότι πάντα με κάθε νέο στοιχείο που καταχωρείτε στην πλατφόρμα θα πρέπει να πηγαίνετε στο κάτω μέρος της σελίδας και να αποθηκεύετε τις αλλαγές. </a:t>
            </a:r>
            <a:endParaRPr lang="en-US" dirty="0"/>
          </a:p>
          <a:p>
            <a:pPr marL="0" indent="0">
              <a:buFont typeface="+mj-lt"/>
              <a:buNone/>
            </a:pPr>
            <a:endParaRPr lang="en-US" b="1" baseline="0" dirty="0"/>
          </a:p>
          <a:p>
            <a:pPr marL="0" indent="0">
              <a:buFont typeface="+mj-lt"/>
              <a:buNone/>
            </a:pPr>
            <a:endParaRPr lang="el-GR" b="0" baseline="0" dirty="0"/>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l-GR" baseline="0" dirty="0"/>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l-GR" baseline="0" dirty="0"/>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l-GR" baseline="0" dirty="0"/>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609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Η επόμενη ενότητα αφορά το </a:t>
            </a:r>
            <a:r>
              <a:rPr lang="en-GB" dirty="0"/>
              <a:t>Associated Persons </a:t>
            </a:r>
            <a:r>
              <a:rPr lang="el-GR" dirty="0"/>
              <a:t>και από το</a:t>
            </a:r>
            <a:r>
              <a:rPr lang="el-GR" baseline="0" dirty="0"/>
              <a:t> σημείο αυτό μπορείτε να δείτε και να επεξεργαστείτε </a:t>
            </a:r>
            <a:r>
              <a:rPr lang="el-GR" dirty="0"/>
              <a:t>τα άτομα επικοινωνίας</a:t>
            </a:r>
            <a:r>
              <a:rPr lang="el-GR" baseline="0" dirty="0"/>
              <a:t> του οργανισμού/των οργανισμών. Εδώ, όπως είπαμε, θα βλέπετε τα άτομα τα οποία έχουν δηλωθεί στην αίτησή σας και αυτά τα άτομα θα έχουν αυτόματα πρόσβαση και δικαιώματα για επεξεργασία του σχεδίου. Τα άτομα αυτά δεν μπορούν να διαγραφούν από το εργαλείο ούτε να τύχουν επεξεργασίας τα στοιχεία τους τα οποία δόθηκαν κατά την υποβολή της αίτησης. Σε περίπτωση που επιθυμείτε να γίνουν αλλαγές στα υφιστάμενα άτομα θα πρέπει να επικοινωνήσετε με τον αρμόδιο λειτουργό της ΕΥ.</a:t>
            </a:r>
          </a:p>
          <a:p>
            <a:pPr marL="0" marR="0" indent="0" algn="l" defTabSz="914400" rtl="0" eaLnBrk="1" fontAlgn="auto" latinLnBrk="0" hangingPunct="1">
              <a:lnSpc>
                <a:spcPct val="100000"/>
              </a:lnSpc>
              <a:spcBef>
                <a:spcPts val="0"/>
              </a:spcBef>
              <a:spcAft>
                <a:spcPts val="0"/>
              </a:spcAft>
              <a:buClrTx/>
              <a:buSzTx/>
              <a:buFontTx/>
              <a:buNone/>
              <a:tabLst/>
              <a:defRPr/>
            </a:pPr>
            <a:endParaRPr lang="el-G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Για την προσθήκη νέου ατόμου, θα πατήσετε το </a:t>
            </a:r>
            <a:r>
              <a:rPr lang="en-US" baseline="0" dirty="0"/>
              <a:t>create </a:t>
            </a:r>
            <a:r>
              <a:rPr lang="el-GR" baseline="0" dirty="0"/>
              <a:t>πάνω δεξιά. Για να επεξεργαστείτε τα στοιχεία επικοινωνίας/την πρόσβαση ατόμων που προσθέσατε εσείς, θα πρέπει να πατήσετε το πράσινο κουμπάκι δίπλα από το κάθε όνομα.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92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6E391FE-B806-4822-A92E-582FE18C2E39}" type="slidenum">
              <a:rPr lang="en-US" smtClean="0"/>
              <a:t>2</a:t>
            </a:fld>
            <a:endParaRPr lang="en-US"/>
          </a:p>
        </p:txBody>
      </p:sp>
    </p:spTree>
    <p:extLst>
      <p:ext uri="{BB962C8B-B14F-4D97-AF65-F5344CB8AC3E}">
        <p14:creationId xmlns:p14="http://schemas.microsoft.com/office/powerpoint/2010/main" val="144823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Όταν πατήσετε το </a:t>
            </a:r>
            <a:r>
              <a:rPr lang="en-US" baseline="0" dirty="0"/>
              <a:t>create </a:t>
            </a:r>
            <a:r>
              <a:rPr lang="el-GR" baseline="0" dirty="0"/>
              <a:t>θα ανοίξει αυτή η σελίδα στην οποία πρέπει να συμπληρωθούν τουλάχιστον τα υποχρεωτικά πεδία, δηλαδή αυτά που έχουν αστερίσκο. </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Μπορείτε να ορίσετε από εδώ τον ρόλο του κάθε ατόμου που έχει πρόσβαση, εάν είναι </a:t>
            </a:r>
            <a:r>
              <a:rPr lang="en-US" baseline="0" dirty="0"/>
              <a:t>legal representative / primary contact / </a:t>
            </a:r>
            <a:r>
              <a:rPr lang="en-US" baseline="0" dirty="0" err="1"/>
              <a:t>ols</a:t>
            </a:r>
            <a:r>
              <a:rPr lang="en-US" baseline="0" dirty="0"/>
              <a:t> administrator. </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Επίσης από εδώ πρέπει να ορίσετε τα δικαιώματα του κάθε ατόμου στη διαχείριση του σχεδίου. </a:t>
            </a:r>
          </a:p>
          <a:p>
            <a:pPr marL="0" marR="0" indent="0" algn="l" defTabSz="914400" rtl="0" eaLnBrk="1" fontAlgn="auto" latinLnBrk="0" hangingPunct="1">
              <a:lnSpc>
                <a:spcPct val="100000"/>
              </a:lnSpc>
              <a:spcBef>
                <a:spcPts val="0"/>
              </a:spcBef>
              <a:spcAft>
                <a:spcPts val="0"/>
              </a:spcAft>
              <a:buClrTx/>
              <a:buSzTx/>
              <a:buFontTx/>
              <a:buNone/>
              <a:tabLst/>
              <a:defRPr/>
            </a:pPr>
            <a:endParaRPr lang="el-G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Μην ξεχνάτε να κάνετε </a:t>
            </a:r>
            <a:r>
              <a:rPr lang="en-US" baseline="0" dirty="0"/>
              <a:t>save </a:t>
            </a:r>
            <a:r>
              <a:rPr lang="el-GR" baseline="0" dirty="0"/>
              <a:t>από το σημείο κάτω δεξιά.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44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l-GR" sz="1200" b="0" baseline="0" noProof="0" dirty="0">
                <a:solidFill>
                  <a:schemeClr val="tx1"/>
                </a:solidFill>
                <a:latin typeface="+mn-lt"/>
                <a:ea typeface="+mn-ea"/>
              </a:rPr>
              <a:t>Όσον αφορά τα συνδεδεμένα άτομα του σχεδίου </a:t>
            </a:r>
            <a:r>
              <a:rPr lang="en-US" sz="1200" b="0" dirty="0">
                <a:solidFill>
                  <a:schemeClr val="bg1"/>
                </a:solidFill>
                <a:latin typeface="Century Gothic" panose="020B0502020202020204" pitchFamily="34" charset="0"/>
              </a:rPr>
              <a:t>(Associated persons)</a:t>
            </a:r>
            <a:r>
              <a:rPr lang="el-GR" sz="1200" b="0" dirty="0">
                <a:solidFill>
                  <a:schemeClr val="bg1"/>
                </a:solidFill>
                <a:latin typeface="Century Gothic" panose="020B0502020202020204" pitchFamily="34" charset="0"/>
              </a:rPr>
              <a:t> μπορεί ένα άτομο να έχει περισσότερους  από ένα ρόλο. Συστήνεται όπως δύο άτομα ανά οργανισμό έχουν τους πιο κάτω ρόλους. Ένα άτομο ως ο Νόμιμος εκπρόσωπος του οργανισμού και ένα ή δύο άτομα  </a:t>
            </a:r>
            <a:r>
              <a:rPr lang="en-GB" sz="1200" b="0" dirty="0">
                <a:solidFill>
                  <a:prstClr val="black">
                    <a:lumMod val="75000"/>
                    <a:lumOff val="25000"/>
                  </a:prstClr>
                </a:solidFill>
                <a:latin typeface="Verdana" panose="020B0604030504040204" pitchFamily="34" charset="0"/>
                <a:ea typeface="Verdana" panose="020B0604030504040204" pitchFamily="34" charset="0"/>
              </a:rPr>
              <a:t>Erasmus Coordinator</a:t>
            </a:r>
            <a:r>
              <a:rPr lang="el-GR" sz="1200" b="0" dirty="0">
                <a:solidFill>
                  <a:prstClr val="black">
                    <a:lumMod val="75000"/>
                    <a:lumOff val="25000"/>
                  </a:prstClr>
                </a:solidFill>
                <a:latin typeface="Verdana" panose="020B0604030504040204" pitchFamily="34" charset="0"/>
                <a:ea typeface="Verdana" panose="020B0604030504040204" pitchFamily="34" charset="0"/>
              </a:rPr>
              <a:t> και </a:t>
            </a:r>
            <a:r>
              <a:rPr lang="en-US" sz="1200" b="0" noProof="0" dirty="0">
                <a:solidFill>
                  <a:prstClr val="black">
                    <a:lumMod val="75000"/>
                    <a:lumOff val="25000"/>
                  </a:prstClr>
                </a:solidFill>
                <a:latin typeface="Verdana" panose="020B0604030504040204" pitchFamily="34" charset="0"/>
                <a:ea typeface="Verdana" panose="020B0604030504040204" pitchFamily="34" charset="0"/>
              </a:rPr>
              <a:t>OLS Administrator</a:t>
            </a:r>
            <a:r>
              <a:rPr lang="el-GR" sz="1200" b="0" noProof="0" dirty="0">
                <a:solidFill>
                  <a:prstClr val="black">
                    <a:lumMod val="75000"/>
                    <a:lumOff val="25000"/>
                  </a:prstClr>
                </a:solidFill>
                <a:latin typeface="Verdana" panose="020B0604030504040204" pitchFamily="34" charset="0"/>
                <a:ea typeface="Verdana" panose="020B0604030504040204" pitchFamily="34" charset="0"/>
              </a:rPr>
              <a:t>.</a:t>
            </a:r>
            <a:endParaRPr kumimoji="0" lang="en-US" sz="12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l-GR" sz="1200" b="0" baseline="0" noProof="0" dirty="0">
              <a:solidFill>
                <a:schemeClr val="tx1"/>
              </a:solidFill>
              <a:latin typeface="+mn-lt"/>
              <a:ea typeface="+mn-e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532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18D18-45EE-61C2-3CAC-93A0B9A9A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9A525-AC89-B38A-553C-F231AC85C2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79E8D-D864-0BFA-2568-1F43925AFED9}"/>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Η επόμενη ενότητα είναι το </a:t>
            </a:r>
            <a:r>
              <a:rPr lang="en-US" baseline="0" dirty="0"/>
              <a:t>preparatory visits, </a:t>
            </a:r>
            <a:r>
              <a:rPr lang="el-GR" baseline="0" dirty="0"/>
              <a:t>δηλαδή οι προπαρασκευαστικές επισκέψεις οι οποίες δεν αποτελούν αυτοτελή δραστηριότητα,</a:t>
            </a:r>
            <a:r>
              <a:rPr lang="en-US" baseline="0" dirty="0"/>
              <a:t> </a:t>
            </a:r>
            <a:r>
              <a:rPr lang="el-GR" baseline="0" dirty="0"/>
              <a:t>αλλά μηχανισμό υποστήριξης για κάποια μαθησιακή δραστηριότητα. </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Κάθε προπαρασκευαστική επίσκεψη πρέπει να έχει σαφή λόγο και πρέπει να γίνεται μόνο για να διασφαλιστεί η ποιότητα μιας μαθησιακής κινητικότητας. Για παράδειγμα, μπορούν να οργανώνονται</a:t>
            </a:r>
            <a:r>
              <a:rPr lang="en-US" baseline="0" dirty="0"/>
              <a:t> </a:t>
            </a:r>
            <a:r>
              <a:rPr lang="el-GR" baseline="0" dirty="0"/>
              <a:t>προπαρασκευαστικές επισκέψεις για την καλύτερη προετοιμασία της κινητικότητας</a:t>
            </a:r>
            <a:r>
              <a:rPr lang="en-US" baseline="0" dirty="0"/>
              <a:t> </a:t>
            </a:r>
            <a:r>
              <a:rPr lang="el-GR" baseline="0" dirty="0"/>
              <a:t>των συμμετεχόντων με λιγότερες ευκαιρίες, την έναρξη συνεργασίας με νέο οργανισμό-εταίρο ή</a:t>
            </a:r>
            <a:r>
              <a:rPr lang="en-US" baseline="0" dirty="0"/>
              <a:t> </a:t>
            </a:r>
            <a:r>
              <a:rPr lang="el-GR" baseline="0" dirty="0"/>
              <a:t>την προετοιμασία δραστηριοτήτων κινητικότητας μεγαλύτερης διάρκειας. Μπορούν να</a:t>
            </a:r>
            <a:r>
              <a:rPr lang="en-US" baseline="0" dirty="0"/>
              <a:t> </a:t>
            </a:r>
            <a:r>
              <a:rPr lang="el-GR" baseline="0" dirty="0"/>
              <a:t>οργανώνονται προπαρασκευαστικές επισκέψεις για την προετοιμασία κάθε είδους κινητικότητας εκπαιδευόμενου ή προσωπικού, εκτός από τα προγράμματα κατάρτισης, δηλαδή τα σεμινάρια</a:t>
            </a:r>
            <a:r>
              <a:rPr lang="en-US" baseline="0" dirty="0"/>
              <a:t> courses and training</a:t>
            </a:r>
            <a:r>
              <a:rPr lang="el-GR" baseline="0" dirty="0"/>
              <a:t>, επιλέγοντας από το </a:t>
            </a:r>
            <a:r>
              <a:rPr lang="en-US" baseline="0" dirty="0"/>
              <a:t>drop down menu </a:t>
            </a:r>
            <a:r>
              <a:rPr lang="el-GR" baseline="0" dirty="0"/>
              <a:t>την δραστηριότητα για την οποία θα γίνει η προπαρασκευαστική επίσκεψη.</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Για τα </a:t>
            </a:r>
            <a:r>
              <a:rPr lang="en-US" baseline="0" dirty="0"/>
              <a:t>Preparatory Visits – </a:t>
            </a:r>
            <a:r>
              <a:rPr lang="el-GR" baseline="0" dirty="0"/>
              <a:t>υπάρχει σταθερό </a:t>
            </a:r>
            <a:r>
              <a:rPr lang="en-US" baseline="0" dirty="0"/>
              <a:t>unit cost</a:t>
            </a:r>
            <a:r>
              <a:rPr lang="el-GR" baseline="0" dirty="0"/>
              <a:t> ανά άτομο ανά επίσκεψη, με το οποίο καλύπτονται τα ταξιδιωτικά και έξοδα διαβίωσης και το ποσό αυτό εμφανίζεται ως ξεχωριστή κατηγορία στο </a:t>
            </a:r>
            <a:r>
              <a:rPr lang="en-US" baseline="0" dirty="0"/>
              <a:t>budget </a:t>
            </a:r>
            <a:r>
              <a:rPr lang="el-GR" baseline="0" dirty="0"/>
              <a:t>σας. </a:t>
            </a:r>
          </a:p>
          <a:p>
            <a:pPr marL="0" marR="0" indent="0" algn="l" defTabSz="914400" rtl="0" eaLnBrk="1" fontAlgn="auto" latinLnBrk="0" hangingPunct="1">
              <a:lnSpc>
                <a:spcPct val="100000"/>
              </a:lnSpc>
              <a:spcBef>
                <a:spcPts val="0"/>
              </a:spcBef>
              <a:spcAft>
                <a:spcPts val="0"/>
              </a:spcAft>
              <a:buClrTx/>
              <a:buSzTx/>
              <a:buFontTx/>
              <a:buNone/>
              <a:tabLst/>
              <a:defRPr/>
            </a:pPr>
            <a:endParaRPr lang="el-GR" baseline="0" dirty="0"/>
          </a:p>
        </p:txBody>
      </p:sp>
      <p:sp>
        <p:nvSpPr>
          <p:cNvPr id="4" name="Slide Number Placeholder 3">
            <a:extLst>
              <a:ext uri="{FF2B5EF4-FFF2-40B4-BE49-F238E27FC236}">
                <a16:creationId xmlns:a16="http://schemas.microsoft.com/office/drawing/2014/main" id="{3251E1BE-E9A3-819F-630C-7702F31DEFFC}"/>
              </a:ext>
            </a:extLst>
          </p:cNvPr>
          <p:cNvSpPr>
            <a:spLocks noGrp="1"/>
          </p:cNvSpPr>
          <p:nvPr>
            <p:ph type="sldNum" sz="quarter" idx="10"/>
          </p:nvPr>
        </p:nvSpPr>
        <p:spPr/>
        <p:txBody>
          <a:bodyPr/>
          <a:lstStyle/>
          <a:p>
            <a:fld id="{4EDA589F-84CA-4069-B718-FA6F2CB8EE53}" type="slidenum">
              <a:rPr lang="en-US" smtClean="0"/>
              <a:t>23</a:t>
            </a:fld>
            <a:endParaRPr lang="en-US"/>
          </a:p>
        </p:txBody>
      </p:sp>
    </p:spTree>
    <p:extLst>
      <p:ext uri="{BB962C8B-B14F-4D97-AF65-F5344CB8AC3E}">
        <p14:creationId xmlns:p14="http://schemas.microsoft.com/office/powerpoint/2010/main" val="3799874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B420C-67D7-FCFB-A433-C6E32562F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137A4-B772-9AB2-0D77-D33AE0E31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24301A-015B-40FC-82BF-1DEAD65D65C4}"/>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Ακολούθως, προχωράμε στις καταχωρήσεις των ατομικών κινητικοτήτων κάτω από το </a:t>
            </a:r>
            <a:r>
              <a:rPr lang="en-US" baseline="0" dirty="0"/>
              <a:t>mobility activities. </a:t>
            </a:r>
            <a:r>
              <a:rPr lang="el-GR" baseline="0" dirty="0"/>
              <a:t>Από αυτή την ενότητα επιλέγουμε τον τύπο της κινητικότητας αν είναι ατομική ή ομαδική. Σε αυτό το σημείο θα μιλήσουμε για τις ατομικές κινητικότητες. </a:t>
            </a:r>
          </a:p>
        </p:txBody>
      </p:sp>
      <p:sp>
        <p:nvSpPr>
          <p:cNvPr id="4" name="Slide Number Placeholder 3">
            <a:extLst>
              <a:ext uri="{FF2B5EF4-FFF2-40B4-BE49-F238E27FC236}">
                <a16:creationId xmlns:a16="http://schemas.microsoft.com/office/drawing/2014/main" id="{71240C99-22C7-D676-C3E5-13EB8FF8C5F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438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10DAA-D65D-D019-CEFD-66B9BB2E1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217F8-C34E-52D8-E3B2-94F2023050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0A8BB-317D-4E4C-550C-F5E33EA12A92}"/>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Πάμε στην ενότητα </a:t>
            </a:r>
            <a:r>
              <a:rPr lang="en-US" baseline="0" dirty="0"/>
              <a:t>Mobility activities </a:t>
            </a:r>
            <a:r>
              <a:rPr lang="el-GR" baseline="0" dirty="0"/>
              <a:t>δηλαδή τις μαθησιακές δραστηριότητες. Όταν καταχωρήσετε τις κινητικότητες σας θα εμφανίζονται εδώ σε αυτό τον κατάλογο, κάθε γραμμή θα είναι μια κινητικότητα. </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Υπενθυμίζουμε ότι οι κινητικότητες πρέπει να καταχωρούνται πριν από την έναρξή τους. </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Στον κατάλογο των κινητικοτήτων υπάρχουν και πάλι αυτές οι επιλογές στα δεξιά: Με το κουμπί του κόκκινου χρώματος μπορείτε να διαγράψετε κινητικότητα, με το κουμπί του </a:t>
            </a:r>
            <a:r>
              <a:rPr lang="el-GR" baseline="0" dirty="0" err="1"/>
              <a:t>μπλέ</a:t>
            </a:r>
            <a:r>
              <a:rPr lang="el-GR" baseline="0" dirty="0"/>
              <a:t> χρώματος μπορείτε να δείτε πληροφορίες και με το πράσινο χρώμα μπορείτε να επεξεργαστείτε τη κινητικότητα</a:t>
            </a:r>
            <a:r>
              <a:rPr lang="en-US" baseline="0" dirty="0"/>
              <a:t>. </a:t>
            </a:r>
            <a:r>
              <a:rPr lang="el-GR" baseline="0" dirty="0"/>
              <a:t>Με την επιλογή </a:t>
            </a:r>
            <a:r>
              <a:rPr lang="en-US" baseline="0" dirty="0"/>
              <a:t>duplicate (</a:t>
            </a:r>
            <a:r>
              <a:rPr lang="el-GR" baseline="0" dirty="0"/>
              <a:t>που είναι το πρώτο κουμπάκι, το άσπρο</a:t>
            </a:r>
            <a:r>
              <a:rPr lang="en-US" baseline="0" dirty="0"/>
              <a:t>)</a:t>
            </a:r>
            <a:r>
              <a:rPr lang="el-GR" baseline="0" dirty="0"/>
              <a:t> έχετε τη δυνατότητα να  δημιουργήσετε νέα κινητικότητα στην οποία αντιγράφονται όλα τα συμπληρωμένα πεδία και ενότητες από την υπάρχουσα δραστηριότητα κινητικότητας, εκτός από τις πληροφορίες που αναφέρονται στα στοιχεία Συμμετέχοντα, δηλαδή: </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Ονοματεπώνυμο, φύλο, ημερομηνία γεννήσεως, εθνικότητα και </a:t>
            </a:r>
            <a:r>
              <a:rPr lang="en-US" baseline="0" dirty="0"/>
              <a:t>email </a:t>
            </a:r>
            <a:r>
              <a:rPr lang="el-GR" baseline="0" dirty="0"/>
              <a:t>.Για να δημιουργήσετε μια νέα κινητικότητα, επιλέγετε το </a:t>
            </a:r>
            <a:r>
              <a:rPr lang="en-US" baseline="0" dirty="0"/>
              <a:t>CREATE </a:t>
            </a:r>
            <a:r>
              <a:rPr lang="el-GR" baseline="0" dirty="0"/>
              <a:t>και θα ανοίξει μια νέα σελίδα για να συμπληρώσετε τις πληροφορίες της νέας κινητικότητας, η οποία αφού καταχωρηθεί, θα εμφανίζεται στον κατάλογο κινητικοτήτων όπως βλέπετε στο </a:t>
            </a:r>
            <a:r>
              <a:rPr lang="en-US" baseline="0" dirty="0"/>
              <a:t>screenshot. </a:t>
            </a:r>
          </a:p>
          <a:p>
            <a:pPr marL="0" marR="0" indent="0" algn="l" defTabSz="914400" rtl="0" eaLnBrk="1" fontAlgn="auto" latinLnBrk="0" hangingPunct="1">
              <a:lnSpc>
                <a:spcPct val="100000"/>
              </a:lnSpc>
              <a:spcBef>
                <a:spcPts val="0"/>
              </a:spcBef>
              <a:spcAft>
                <a:spcPts val="0"/>
              </a:spcAft>
              <a:buClrTx/>
              <a:buSzTx/>
              <a:buFontTx/>
              <a:buNone/>
              <a:tabLst/>
              <a:defRPr/>
            </a:pPr>
            <a:endParaRPr lang="el-GR" baseline="0" dirty="0"/>
          </a:p>
        </p:txBody>
      </p:sp>
      <p:sp>
        <p:nvSpPr>
          <p:cNvPr id="4" name="Slide Number Placeholder 3">
            <a:extLst>
              <a:ext uri="{FF2B5EF4-FFF2-40B4-BE49-F238E27FC236}">
                <a16:creationId xmlns:a16="http://schemas.microsoft.com/office/drawing/2014/main" id="{9C6E237C-C99E-CF2A-41DE-284832CC490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295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a:t>
            </a:r>
            <a:r>
              <a:rPr lang="el-GR" baseline="0" dirty="0"/>
              <a:t>ι πληροφορίες που καλείστε να συμπληρώσετε σχετικά με την κινητικότητα είναι αυτές με την ένδειξη </a:t>
            </a:r>
            <a:r>
              <a:rPr lang="en-US" baseline="0" dirty="0"/>
              <a:t>value missing </a:t>
            </a:r>
            <a:r>
              <a:rPr lang="el-GR" baseline="0" dirty="0"/>
              <a:t>ή με κόκκινο αστερίσκο. </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Κατά την διάρκεια της καταχώρησης της κινητικότητας  εμφανίζεται η κατάσταση της</a:t>
            </a:r>
            <a:r>
              <a:rPr lang="en-US" baseline="0" dirty="0"/>
              <a:t> </a:t>
            </a:r>
            <a:r>
              <a:rPr lang="el-GR" baseline="0" dirty="0"/>
              <a:t>ως </a:t>
            </a:r>
            <a:r>
              <a:rPr lang="en-US" baseline="0" dirty="0"/>
              <a:t>draft</a:t>
            </a:r>
            <a:r>
              <a:rPr lang="el-GR" baseline="0" dirty="0"/>
              <a:t> . Αφού συμπληρώσετε όλα τα υποχρεωτικά πεδία και αποθηκεύσετε την κινητικότητα, η κατάσταση της μετατρέπεται σε </a:t>
            </a:r>
            <a:r>
              <a:rPr lang="en-US" baseline="0" dirty="0"/>
              <a:t>complete</a:t>
            </a:r>
            <a:r>
              <a:rPr lang="el-GR" baseline="0" dirty="0"/>
              <a:t>.</a:t>
            </a:r>
            <a:endParaRPr lang="el-GR" sz="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315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Force Majure </a:t>
            </a:r>
            <a:r>
              <a:rPr lang="el-GR" baseline="0" dirty="0"/>
              <a:t>χρησιμοποιείται όταν και εφόσον υπάρχει ανωτέρα βία και θα πρέπει να επιλεχθεί το κουτάκι.</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943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424C0-B25C-84D7-39A6-DEFD9FB0D2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3BB18-78AD-C137-4E0B-E49FD4F880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45C58-F863-7E1F-AFBB-6BCAE20E6CA5}"/>
              </a:ext>
            </a:extLst>
          </p:cNvPr>
          <p:cNvSpPr>
            <a:spLocks noGrp="1"/>
          </p:cNvSpPr>
          <p:nvPr>
            <p:ph type="body" idx="1"/>
          </p:nvPr>
        </p:nvSpPr>
        <p:spPr/>
        <p:txBody>
          <a:bodyPr/>
          <a:lstStyle/>
          <a:p>
            <a:endParaRPr lang="en-US" baseline="0"/>
          </a:p>
        </p:txBody>
      </p:sp>
      <p:sp>
        <p:nvSpPr>
          <p:cNvPr id="4" name="Slide Number Placeholder 3">
            <a:extLst>
              <a:ext uri="{FF2B5EF4-FFF2-40B4-BE49-F238E27FC236}">
                <a16:creationId xmlns:a16="http://schemas.microsoft.com/office/drawing/2014/main" id="{EDB0326A-90AC-8C4C-30E9-9F486AD59B9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320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aseline="0">
                <a:solidFill>
                  <a:schemeClr val="tx1"/>
                </a:solidFill>
                <a:latin typeface="+mn-lt"/>
                <a:ea typeface="+mn-ea"/>
                <a:cs typeface="+mn-cs"/>
              </a:rPr>
              <a:t>Εδώ φαίνονται τα υποχρεωτικά πεδία που αφορούν τις πληροφορίες του συμμετέχοντα.</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895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087B0-475D-9497-65BE-4B2BF67A3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AE854-6F22-0629-E109-A9D3624D8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A8188-708E-52F8-32AD-222C855ED3B2}"/>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aseline="0" dirty="0">
                <a:solidFill>
                  <a:schemeClr val="tx1"/>
                </a:solidFill>
                <a:latin typeface="+mn-lt"/>
                <a:ea typeface="+mn-ea"/>
                <a:cs typeface="+mn-cs"/>
              </a:rPr>
              <a:t>Σε περίπτωση που έχετε συμμετέχοντες με λιγότερες ευκαιρίες, πρέπει να επιλεχθεί το πεδίο </a:t>
            </a:r>
            <a:r>
              <a:rPr lang="en-US" sz="1200" baseline="0" dirty="0">
                <a:solidFill>
                  <a:schemeClr val="tx1"/>
                </a:solidFill>
                <a:latin typeface="+mn-lt"/>
                <a:ea typeface="+mn-ea"/>
                <a:cs typeface="+mn-cs"/>
              </a:rPr>
              <a:t>participant with fewer opportunities.</a:t>
            </a:r>
            <a:r>
              <a:rPr lang="el-GR" sz="1200" baseline="0" dirty="0">
                <a:solidFill>
                  <a:schemeClr val="tx1"/>
                </a:solidFill>
                <a:latin typeface="+mn-lt"/>
                <a:ea typeface="+mn-ea"/>
                <a:cs typeface="+mn-cs"/>
              </a:rPr>
              <a:t> Σε αυτή την περίπτωση και εάν δεν επιλέξετε ταυτόχρονα το πεδίο </a:t>
            </a:r>
            <a:r>
              <a:rPr lang="en-GB" sz="1200" baseline="0" dirty="0">
                <a:solidFill>
                  <a:schemeClr val="tx1"/>
                </a:solidFill>
                <a:latin typeface="+mn-lt"/>
                <a:ea typeface="+mn-ea"/>
                <a:cs typeface="+mn-cs"/>
              </a:rPr>
              <a:t>“Inclusion support for organisation not requested”</a:t>
            </a:r>
            <a:r>
              <a:rPr lang="el-GR" sz="1200" baseline="0" dirty="0">
                <a:solidFill>
                  <a:schemeClr val="tx1"/>
                </a:solidFill>
                <a:latin typeface="+mn-lt"/>
                <a:ea typeface="+mn-ea"/>
                <a:cs typeface="+mn-cs"/>
              </a:rPr>
              <a:t>, ο οργανισμός</a:t>
            </a:r>
            <a:r>
              <a:rPr lang="en-US" sz="1200" baseline="0" dirty="0">
                <a:solidFill>
                  <a:schemeClr val="tx1"/>
                </a:solidFill>
                <a:latin typeface="+mn-lt"/>
                <a:ea typeface="+mn-ea"/>
                <a:cs typeface="+mn-cs"/>
              </a:rPr>
              <a:t> </a:t>
            </a:r>
            <a:r>
              <a:rPr lang="el-GR" sz="1200" baseline="0" dirty="0">
                <a:solidFill>
                  <a:schemeClr val="tx1"/>
                </a:solidFill>
                <a:latin typeface="+mn-lt"/>
                <a:ea typeface="+mn-ea"/>
                <a:cs typeface="+mn-cs"/>
              </a:rPr>
              <a:t>θα λάβει 125 ευρώ για την οργάνωση της κινητικότητας του εν λόγω συμμετέχοντα. Αν όμως υπάρχουν έξοδα του συγκεκριμένου συμμετέχοντα ή/και του συνοδού του που δεν μπορούν να καλυφθούν από τις τυπικές κατηγορίες εξόδων, τότε μπορείτε να αιτηθείτε </a:t>
            </a:r>
            <a:r>
              <a:rPr lang="en-US" sz="1200" baseline="0" dirty="0">
                <a:solidFill>
                  <a:schemeClr val="tx1"/>
                </a:solidFill>
                <a:latin typeface="+mn-lt"/>
                <a:ea typeface="+mn-ea"/>
                <a:cs typeface="+mn-cs"/>
              </a:rPr>
              <a:t>inclusion support for participants</a:t>
            </a:r>
            <a:r>
              <a:rPr lang="el-GR" sz="1200" baseline="0" dirty="0">
                <a:solidFill>
                  <a:schemeClr val="tx1"/>
                </a:solidFill>
                <a:latin typeface="+mn-lt"/>
                <a:ea typeface="+mn-ea"/>
                <a:cs typeface="+mn-cs"/>
              </a:rPr>
              <a:t>. Η αποζημίωση για τη συγκεκριμένη κατηγορία εξόδων βασίζεται σε πραγματικά έξοδα, για αυτό θα πρέπει να προσκομιστούν οι αποδείξεις που αφορούν τα έξοδα αυτά.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aseline="0" dirty="0">
                <a:solidFill>
                  <a:schemeClr val="tx1"/>
                </a:solidFill>
                <a:latin typeface="+mn-lt"/>
                <a:ea typeface="+mn-ea"/>
                <a:cs typeface="+mn-cs"/>
              </a:rPr>
              <a:t>Μέσω της στρατηγικής συμπερίληψης του ΙΔΕΠ, η οποία υπάρχει αναρτημένη στην ιστοσελίδα μας, μπορείτε να βρείτε τις κατηγορίες των ατόμων που θεωρούνται άτομα με λιγότερες ευκαιρίες.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aseline="0" dirty="0">
                <a:solidFill>
                  <a:schemeClr val="tx1"/>
                </a:solidFill>
                <a:latin typeface="+mn-lt"/>
                <a:ea typeface="+mn-ea"/>
                <a:cs typeface="+mn-cs"/>
              </a:rPr>
              <a:t>Ακολούθως, βλέπετε τα υποχρεωτικά πεδία που αφορούν τις πληροφορίες για την πιστοποίηση της κινητικότητας. </a:t>
            </a:r>
            <a:r>
              <a:rPr lang="el-GR" sz="1200" baseline="0" dirty="0">
                <a:solidFill>
                  <a:schemeClr val="tx1"/>
                </a:solidFill>
                <a:highlight>
                  <a:srgbClr val="FFFF00"/>
                </a:highlight>
                <a:latin typeface="+mn-lt"/>
                <a:ea typeface="+mn-ea"/>
                <a:cs typeface="+mn-cs"/>
              </a:rPr>
              <a:t>Θα επιλέξετε από το </a:t>
            </a:r>
            <a:r>
              <a:rPr lang="en-US" sz="1200" baseline="0" dirty="0">
                <a:solidFill>
                  <a:schemeClr val="tx1"/>
                </a:solidFill>
                <a:highlight>
                  <a:srgbClr val="FFFF00"/>
                </a:highlight>
                <a:latin typeface="+mn-lt"/>
                <a:ea typeface="+mn-ea"/>
                <a:cs typeface="+mn-cs"/>
              </a:rPr>
              <a:t>drop down menu </a:t>
            </a:r>
            <a:r>
              <a:rPr lang="el-GR" sz="1200" baseline="0" dirty="0">
                <a:solidFill>
                  <a:schemeClr val="tx1"/>
                </a:solidFill>
                <a:highlight>
                  <a:srgbClr val="FFFF00"/>
                </a:highlight>
                <a:latin typeface="+mn-lt"/>
                <a:ea typeface="+mn-ea"/>
                <a:cs typeface="+mn-cs"/>
              </a:rPr>
              <a:t>τον οργανισμό</a:t>
            </a:r>
            <a:r>
              <a:rPr lang="el-GR" sz="1200" baseline="0" dirty="0">
                <a:solidFill>
                  <a:schemeClr val="tx1"/>
                </a:solidFill>
                <a:latin typeface="+mn-lt"/>
                <a:ea typeface="+mn-ea"/>
                <a:cs typeface="+mn-cs"/>
              </a:rPr>
              <a:t> που παρείχε την πιστοποίηση καθώς επίσης το είδος της πιστοποίησης και την διαδικασία που ακολουθήθηκε.</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baseline="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416D941D-2733-A1A3-518A-811BFA8A162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72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Σε αυτό το σημείο θα αναφερθούμε στη διαφορά μεταξύ των δύο εργαλείων </a:t>
            </a:r>
            <a:r>
              <a:rPr lang="en-US" dirty="0"/>
              <a:t>Ors kai BM. </a:t>
            </a:r>
            <a:r>
              <a:rPr lang="el-GR" dirty="0"/>
              <a:t>Και στα δύο έχετε πρόσβαση μέσω της πλατφόρμας </a:t>
            </a:r>
            <a:r>
              <a:rPr lang="en-GB" dirty="0"/>
              <a:t>ERASMUS+ AND EUROPEAN SOLIDARITY CORPS</a:t>
            </a:r>
            <a:endParaRPr lang="el-GR" dirty="0"/>
          </a:p>
          <a:p>
            <a:r>
              <a:rPr lang="el-GR" dirty="0"/>
              <a:t>Το </a:t>
            </a:r>
            <a:r>
              <a:rPr lang="en-GB" dirty="0"/>
              <a:t>BM</a:t>
            </a:r>
            <a:r>
              <a:rPr lang="el-GR" dirty="0"/>
              <a:t> αφορά στη διαχείριση των σχεδίων, ενώ το </a:t>
            </a:r>
            <a:r>
              <a:rPr lang="en-US" dirty="0" err="1"/>
              <a:t>ors</a:t>
            </a:r>
            <a:r>
              <a:rPr lang="en-US" dirty="0"/>
              <a:t> </a:t>
            </a:r>
            <a:r>
              <a:rPr lang="el-GR" dirty="0"/>
              <a:t>αφορά στη διαχείριση των</a:t>
            </a:r>
            <a:r>
              <a:rPr lang="en-US" dirty="0"/>
              <a:t> </a:t>
            </a:r>
            <a:r>
              <a:rPr lang="el-GR" dirty="0"/>
              <a:t>στοιχείων οργανισμού, </a:t>
            </a:r>
            <a:endParaRPr lang="en-US" dirty="0"/>
          </a:p>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732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dirty="0"/>
              <a:t>Στα σημεία που είναι κυκλωμένα επιλέγεται ο οργανισμός υποδοχής  και καταχωρείται η ακριβής χιλιομετρική απόσταση (</a:t>
            </a:r>
            <a:r>
              <a:rPr lang="en-US" baseline="0" dirty="0"/>
              <a:t>air distance </a:t>
            </a:r>
            <a:r>
              <a:rPr lang="el-GR" baseline="0" dirty="0"/>
              <a:t>με βάση το </a:t>
            </a:r>
            <a:r>
              <a:rPr lang="en-US" baseline="0" dirty="0"/>
              <a:t>distance calculator</a:t>
            </a:r>
            <a:r>
              <a:rPr lang="el-GR" baseline="0" dirty="0"/>
              <a:t>). Καταγράφοντας την απόσταση, θα δείτε να συμπληρώνεται αυτόματα το πεδίο </a:t>
            </a:r>
            <a:r>
              <a:rPr lang="en-US" baseline="0" dirty="0"/>
              <a:t>distance band </a:t>
            </a:r>
            <a:r>
              <a:rPr lang="el-GR" baseline="0" dirty="0"/>
              <a:t>(ζώνη απόστασης)</a:t>
            </a:r>
          </a:p>
          <a:p>
            <a:endParaRPr lang="el-GR" baseline="0" dirty="0"/>
          </a:p>
          <a:p>
            <a:r>
              <a:rPr lang="el-GR" baseline="0" dirty="0"/>
              <a:t>Εάν η αναχώρηση του συμμετέχοντα δεν πραγματοποιήθηκε από τη χώρα/πόλη όπου εδρεύει ο οργανισμός αποστολής, οι λόγοι θα πρέπει να επεξηγηθούν στο κουτάκι που βρίσκεται λίγο πιο κάτω.</a:t>
            </a:r>
          </a:p>
          <a:p>
            <a:endParaRPr lang="el-GR" baseline="0" dirty="0"/>
          </a:p>
          <a:p>
            <a:r>
              <a:rPr lang="el-GR" baseline="0" dirty="0"/>
              <a:t>Σε ξεχωριστό πεδίο καταχωρούνται οι μέρες </a:t>
            </a:r>
            <a:r>
              <a:rPr lang="el-GR" baseline="0" dirty="0" err="1"/>
              <a:t>ταξιδίου</a:t>
            </a:r>
            <a:r>
              <a:rPr lang="el-GR" baseline="0" dirty="0"/>
              <a:t> για τις οποίες διεκδικείτε επιχορήγηση για ατομική στήριξη.</a:t>
            </a:r>
          </a:p>
          <a:p>
            <a:endParaRPr lang="el-GR" baseline="0" dirty="0"/>
          </a:p>
          <a:p>
            <a:r>
              <a:rPr lang="el-GR" baseline="0" dirty="0"/>
              <a:t>Εάν δεν επιθυμείτε να διεκδικήσετε έξοδα ταξιδιού για τη συγκεκριμένη κινητικότητα, επιλέγετε το πεδίο «</a:t>
            </a:r>
            <a:r>
              <a:rPr lang="en-GB" baseline="0" dirty="0"/>
              <a:t>Travel support not required</a:t>
            </a:r>
            <a:r>
              <a:rPr lang="el-GR" baseline="0" dirty="0"/>
              <a:t>». </a:t>
            </a:r>
          </a:p>
          <a:p>
            <a:endParaRPr lang="el-GR" baseline="0" dirty="0"/>
          </a:p>
          <a:p>
            <a:r>
              <a:rPr lang="el-GR" baseline="0" dirty="0"/>
              <a:t>Εάν, πάλι, επιθυμείτε να δηλώσετε κατ’ εξαίρεση δαπάνες, πρέπει να επιλέξετε τα αντίστοιχα πεδία, όπως φαίνονται πιο πάνω. Στην περίπτωση που διεκδικείτε </a:t>
            </a:r>
            <a:r>
              <a:rPr lang="en-GB" baseline="0" dirty="0"/>
              <a:t>“Exceptional Cost for Expensive Travel”, </a:t>
            </a:r>
            <a:r>
              <a:rPr lang="el-GR" baseline="0" dirty="0"/>
              <a:t>αυτή η επιχορήγηση αντικαθιστά την επιχορήγηση ταξιδιού μέσω </a:t>
            </a:r>
            <a:r>
              <a:rPr lang="el-GR" baseline="0" dirty="0" err="1"/>
              <a:t>μοναδιαίου</a:t>
            </a:r>
            <a:r>
              <a:rPr lang="el-GR" baseline="0" dirty="0"/>
              <a:t> κόστους και άρα, τα έξοδα ταξιδιού θα υπολογιστούν στη βάση πραγματικού κόστους.</a:t>
            </a:r>
          </a:p>
          <a:p>
            <a:endParaRPr lang="el-GR"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956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CFA7F-6359-A8BA-5B96-9EBF8F8BA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5A194-6C8F-6AC2-4198-66ECB845E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608B8C-F681-863C-B00F-ECB95AE7B729}"/>
              </a:ext>
            </a:extLst>
          </p:cNvPr>
          <p:cNvSpPr>
            <a:spLocks noGrp="1"/>
          </p:cNvSpPr>
          <p:nvPr>
            <p:ph type="body" idx="1"/>
          </p:nvPr>
        </p:nvSpPr>
        <p:spPr/>
        <p:txBody>
          <a:bodyPr/>
          <a:lstStyle/>
          <a:p>
            <a:r>
              <a:rPr lang="el-GR" baseline="0" dirty="0"/>
              <a:t>Ακολούθως, συμπληρώνεται η διάρκεια της κινητικότητας όπου δηλώνεται η πρώτη και τελευταία μέρα της εκπαίδευσης, χωρίς τις ημέρες </a:t>
            </a:r>
            <a:r>
              <a:rPr lang="el-GR" baseline="0" dirty="0" err="1"/>
              <a:t>ταξιδίου</a:t>
            </a:r>
            <a:r>
              <a:rPr lang="el-GR" baseline="0" dirty="0"/>
              <a:t>. Στην δεξιά πλευρά της οθόνης εμφανίζεται αυτόματα η συνολική διάρκεια του εργάσιμου κομματιού της κινητικότητας. </a:t>
            </a:r>
          </a:p>
          <a:p>
            <a:endParaRPr lang="el-GR" baseline="0" dirty="0"/>
          </a:p>
          <a:p>
            <a:r>
              <a:rPr lang="el-GR" baseline="0" dirty="0"/>
              <a:t>Πιο κάτω εμφανίζονται αυτόματα οι ημέρες </a:t>
            </a:r>
            <a:r>
              <a:rPr lang="el-GR" baseline="0" dirty="0" err="1"/>
              <a:t>ταξιδίου</a:t>
            </a:r>
            <a:r>
              <a:rPr lang="el-GR" baseline="0" dirty="0"/>
              <a:t> για τις οποίες διεκδικείτε επιχορήγηση για ατομική στήριξη, όπως αυτές καταχωρήθηκαν στην προηγούμενη ενότητα της καρτέλας. Ακολούθως, εμφανίζεται το σύνολο των ημερών (εργάσιμες ημέρες + ημέρες </a:t>
            </a:r>
            <a:r>
              <a:rPr lang="el-GR" baseline="0" dirty="0" err="1"/>
              <a:t>ταξιδίου</a:t>
            </a:r>
            <a:r>
              <a:rPr lang="el-GR" baseline="0" dirty="0"/>
              <a:t>) για τις οποίες διεκδικείτε επιχορήγηση για ατομική στήριξη.</a:t>
            </a:r>
          </a:p>
          <a:p>
            <a:endParaRPr lang="el-GR" baseline="0" dirty="0"/>
          </a:p>
          <a:p>
            <a:r>
              <a:rPr lang="el-GR" baseline="0" dirty="0"/>
              <a:t>Εάν έχετε σεμινάριο ως δραστηριότητα, τότε θα εμφανιστούν και κάποια επιπλέον πεδία, όπως τα </a:t>
            </a:r>
            <a:r>
              <a:rPr lang="en-GB" baseline="0" dirty="0"/>
              <a:t>Course fees</a:t>
            </a:r>
            <a:r>
              <a:rPr lang="el-GR" baseline="0" dirty="0"/>
              <a:t> και πληροφορίες για το ίδιο το πρόγραμμα κατάρτισης.</a:t>
            </a:r>
            <a:endParaRPr lang="en-GB" baseline="0" dirty="0"/>
          </a:p>
          <a:p>
            <a:endParaRPr lang="el-GR"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baseline="0" dirty="0">
              <a:solidFill>
                <a:schemeClr val="tx1"/>
              </a:solidFill>
              <a:latin typeface="+mn-lt"/>
              <a:ea typeface="+mn-ea"/>
              <a:cs typeface="+mn-cs"/>
            </a:endParaRPr>
          </a:p>
        </p:txBody>
      </p:sp>
      <p:sp>
        <p:nvSpPr>
          <p:cNvPr id="4" name="Slide Number Placeholder 3">
            <a:extLst>
              <a:ext uri="{FF2B5EF4-FFF2-40B4-BE49-F238E27FC236}">
                <a16:creationId xmlns:a16="http://schemas.microsoft.com/office/drawing/2014/main" id="{8DF16962-A9AB-30A9-C127-7528FA1B6EC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490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dirty="0"/>
              <a:t>Το ποσό των οργανωτικών εξόδων της κινητικότητας συμπληρώνεται αυτόματα, βάσει των πληροφοριών που καταχωρήθηκαν προηγουμένως </a:t>
            </a:r>
          </a:p>
          <a:p>
            <a:endParaRPr lang="el-GR" baseline="0" dirty="0"/>
          </a:p>
          <a:p>
            <a:r>
              <a:rPr lang="el-GR" baseline="0" dirty="0"/>
              <a:t>Το </a:t>
            </a:r>
            <a:r>
              <a:rPr lang="en-GB" baseline="0" dirty="0"/>
              <a:t>total mobility activity grant </a:t>
            </a:r>
            <a:r>
              <a:rPr lang="el-GR" baseline="0" dirty="0"/>
              <a:t> συμπληρώνεται πάλι αυτόματα, βάσει των πληροφοριών που καταχωρήθηκαν προηγουμένως. Σε αυτό δεν περιλαμβάνονται τα οργανωτικά έξοδα της κινητικότητας, όμως το κόστος των οργανωτικών εξόδων εμφανίζεται και υπολογίζεται στο πεδίο </a:t>
            </a:r>
            <a:r>
              <a:rPr lang="el-GR" baseline="0" dirty="0" err="1"/>
              <a:t>budget</a:t>
            </a:r>
            <a:r>
              <a:rPr lang="el-GR" baseline="0" dirty="0"/>
              <a:t> του </a:t>
            </a:r>
            <a:r>
              <a:rPr lang="el-GR" baseline="0" dirty="0" err="1"/>
              <a:t>content</a:t>
            </a:r>
            <a:r>
              <a:rPr lang="el-GR" baseline="0" dirty="0"/>
              <a:t> </a:t>
            </a:r>
            <a:r>
              <a:rPr lang="el-GR" baseline="0" dirty="0" err="1"/>
              <a:t>menu</a:t>
            </a:r>
            <a:r>
              <a:rPr lang="el-GR" baseline="0" dirty="0"/>
              <a:t>.</a:t>
            </a:r>
          </a:p>
          <a:p>
            <a:endParaRPr lang="en-GB" baseline="0" dirty="0"/>
          </a:p>
        </p:txBody>
      </p:sp>
      <p:sp>
        <p:nvSpPr>
          <p:cNvPr id="4" name="Slide Number Placeholder 3"/>
          <p:cNvSpPr>
            <a:spLocks noGrp="1"/>
          </p:cNvSpPr>
          <p:nvPr>
            <p:ph type="sldNum" sz="quarter" idx="10"/>
          </p:nvPr>
        </p:nvSpPr>
        <p:spPr/>
        <p:txBody>
          <a:bodyPr/>
          <a:lstStyle/>
          <a:p>
            <a:fld id="{A6E391FE-B806-4822-A92E-582FE18C2E39}" type="slidenum">
              <a:rPr lang="en-US" smtClean="0"/>
              <a:t>33</a:t>
            </a:fld>
            <a:endParaRPr lang="en-US"/>
          </a:p>
        </p:txBody>
      </p:sp>
    </p:spTree>
    <p:extLst>
      <p:ext uri="{BB962C8B-B14F-4D97-AF65-F5344CB8AC3E}">
        <p14:creationId xmlns:p14="http://schemas.microsoft.com/office/powerpoint/2010/main" val="3108068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85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Περνάμε τώρα στην καταχώρηση των ομαδικών κινητικοτήτων, πατώντας στο </a:t>
            </a:r>
            <a:r>
              <a:rPr lang="en-US" baseline="0" dirty="0"/>
              <a:t>content menu </a:t>
            </a:r>
            <a:r>
              <a:rPr lang="el-GR" baseline="0" dirty="0"/>
              <a:t>το</a:t>
            </a:r>
            <a:r>
              <a:rPr lang="en-US" baseline="0" dirty="0"/>
              <a:t> tab mobility activities </a:t>
            </a:r>
            <a:r>
              <a:rPr lang="el-GR" baseline="0" dirty="0"/>
              <a:t>και μετά </a:t>
            </a:r>
            <a:r>
              <a:rPr lang="en-US" baseline="0" dirty="0"/>
              <a:t>group mobility activities </a:t>
            </a:r>
            <a:r>
              <a:rPr lang="el-GR" baseline="0" dirty="0"/>
              <a:t>και μετά το κουμπί </a:t>
            </a:r>
            <a:r>
              <a:rPr lang="en-US" baseline="0" dirty="0"/>
              <a:t>create</a:t>
            </a:r>
            <a:r>
              <a:rPr lang="el-GR" baseline="0" dirty="0"/>
              <a:t>.</a:t>
            </a:r>
            <a:r>
              <a:rPr lang="en-US" baseline="0" dirty="0"/>
              <a:t> </a:t>
            </a:r>
            <a:r>
              <a:rPr lang="el-GR" baseline="0" dirty="0"/>
              <a:t>Η συμπλήρωση των υποχρεωτικών πεδίων για το </a:t>
            </a:r>
            <a:r>
              <a:rPr lang="en-US" baseline="0" dirty="0"/>
              <a:t>group mobility </a:t>
            </a:r>
            <a:r>
              <a:rPr lang="el-GR" baseline="0" dirty="0"/>
              <a:t>ακολουθεί την ίδια λογική με την ατομική δραστηριότητα.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6042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FEA13-0116-958C-57CD-941651F96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78A7D-0E9E-6DDD-C216-22A59E048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B492E2-1EA3-6F6E-2774-0E7F0BAD114E}"/>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Στη συνέχεια, επιλέγετε «</a:t>
            </a:r>
            <a:r>
              <a:rPr lang="en-GB" baseline="0" dirty="0"/>
              <a:t>Participants</a:t>
            </a:r>
            <a:r>
              <a:rPr lang="el-GR" baseline="0" dirty="0"/>
              <a:t>». Στο σημείο αυτό</a:t>
            </a:r>
            <a:r>
              <a:rPr lang="en-GB" baseline="0" dirty="0"/>
              <a:t> </a:t>
            </a:r>
            <a:r>
              <a:rPr lang="el-GR" baseline="0" dirty="0"/>
              <a:t>αναμένεται να δημιουργηθούν τα </a:t>
            </a:r>
            <a:r>
              <a:rPr lang="en-US" baseline="0" dirty="0"/>
              <a:t>subgroups</a:t>
            </a:r>
            <a:r>
              <a:rPr lang="el-GR" baseline="0" dirty="0"/>
              <a:t> (υποομάδες) των συμμετεχόντων (συνήθως έχουμε ένα </a:t>
            </a:r>
            <a:r>
              <a:rPr lang="en-GB" baseline="0" dirty="0"/>
              <a:t>subgroup)</a:t>
            </a:r>
            <a:r>
              <a:rPr lang="el-GR" baseline="0" dirty="0"/>
              <a:t>, για σκοπούς σωστής καταχώρησης του προϋπολογισμού. </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Για να δημιουργηθεί ένα </a:t>
            </a:r>
            <a:r>
              <a:rPr lang="el-GR" baseline="0" dirty="0" err="1"/>
              <a:t>subgroup</a:t>
            </a:r>
            <a:r>
              <a:rPr lang="el-GR" baseline="0" dirty="0"/>
              <a:t>,</a:t>
            </a:r>
            <a:r>
              <a:rPr lang="en-GB" baseline="0" dirty="0"/>
              <a:t> </a:t>
            </a:r>
            <a:r>
              <a:rPr lang="el-GR" baseline="0" dirty="0"/>
              <a:t>για να ενεργοποιηθεί δηλαδή το κουμπί </a:t>
            </a:r>
            <a:r>
              <a:rPr lang="en-GB" baseline="0" dirty="0"/>
              <a:t>“+Create”,</a:t>
            </a:r>
            <a:r>
              <a:rPr lang="el-GR" baseline="0" dirty="0"/>
              <a:t> πρέπει να συμπληρωθούν προηγουμένως όλα τα υποχρεωτικά πεδία που αφορούν την κινητικότητα</a:t>
            </a:r>
            <a:r>
              <a:rPr lang="en-GB" baseline="0" dirty="0"/>
              <a:t>.</a:t>
            </a:r>
            <a:endParaRPr lang="el-GR" baseline="0" dirty="0">
              <a:highlight>
                <a:srgbClr val="FFFF00"/>
              </a:highligh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baseline="0" dirty="0">
              <a:highlight>
                <a:srgbClr val="FFFF00"/>
              </a:highlight>
            </a:endParaRPr>
          </a:p>
        </p:txBody>
      </p:sp>
      <p:sp>
        <p:nvSpPr>
          <p:cNvPr id="4" name="Slide Number Placeholder 3">
            <a:extLst>
              <a:ext uri="{FF2B5EF4-FFF2-40B4-BE49-F238E27FC236}">
                <a16:creationId xmlns:a16="http://schemas.microsoft.com/office/drawing/2014/main" id="{FC83B1B0-292B-27F1-A47B-A9859A49A28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353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FEA13-0116-958C-57CD-941651F96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78A7D-0E9E-6DDD-C216-22A59E048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B492E2-1EA3-6F6E-2774-0E7F0BAD114E}"/>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highlight>
                  <a:srgbClr val="FFFF00"/>
                </a:highlight>
              </a:rPr>
              <a:t>Με τη δημιουργία ενός </a:t>
            </a:r>
            <a:r>
              <a:rPr lang="en-GB" baseline="0" dirty="0">
                <a:highlight>
                  <a:srgbClr val="FFFF00"/>
                </a:highlight>
              </a:rPr>
              <a:t>sub-group,</a:t>
            </a:r>
            <a:r>
              <a:rPr lang="en-US" baseline="0" dirty="0">
                <a:highlight>
                  <a:srgbClr val="FFFF00"/>
                </a:highlight>
              </a:rPr>
              <a:t> </a:t>
            </a:r>
            <a:r>
              <a:rPr lang="el-GR" baseline="0" dirty="0">
                <a:highlight>
                  <a:srgbClr val="FFFF00"/>
                </a:highlight>
              </a:rPr>
              <a:t>ανοίγει το πιο πάνω παράθυρο όπου καταχωρούνται ο αριθμός συμμετεχόντων ανά φύλο , ο αριθμός των ατόμων με λιγότερες ευκαιρίες εάν υπάρχουν, ο αριθμός των συνοδών όπου δηλώνεται ως ξεχωριστή κατηγορία και ο προϋπολογισμός για την εν λόγω κινητικότητα. Σημειώνεται ότι η συμπλήρωση των υποχρεωτικών πεδίων του προϋπολογισμού ακολουθά την ίδια λογική με την συμπλήρωση του προϋπολογισμού της ατομικής κινητικότητας. Για όλες τις υποομάδες των ομαδικών κινητικοτήτων, η χώρα αποστολής και η χώρα προορισμού πρέπει να είναι οι ίδιες.</a:t>
            </a:r>
          </a:p>
        </p:txBody>
      </p:sp>
      <p:sp>
        <p:nvSpPr>
          <p:cNvPr id="4" name="Slide Number Placeholder 3">
            <a:extLst>
              <a:ext uri="{FF2B5EF4-FFF2-40B4-BE49-F238E27FC236}">
                <a16:creationId xmlns:a16="http://schemas.microsoft.com/office/drawing/2014/main" id="{FC83B1B0-292B-27F1-A47B-A9859A49A28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826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D20F4-543E-8918-A067-8FA89D213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5AEBAB-98E6-D0BB-A2CF-B6053A686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63096E-AE7F-86D4-0054-27B8BAA2B598}"/>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Σε αντίθεση με τις ατομικές κινητικότητες, οι ομαδικές δραστηριότητες δεν απαιτούν τα ονόματα και τα προσωπικά στοιχεία των συμμετεχόντων στην ομάδα. Τα μόνα στοιχεία που απαιτούνται είναι του επικεφαλής συνοδού, ο οποίος θα λάβει την πρόσκληση για να συμπληρώσει το </a:t>
            </a:r>
            <a:r>
              <a:rPr lang="en-US" baseline="0" dirty="0"/>
              <a:t>participants report. </a:t>
            </a:r>
            <a:endParaRPr lang="el-GR" baseline="0" dirty="0"/>
          </a:p>
        </p:txBody>
      </p:sp>
      <p:sp>
        <p:nvSpPr>
          <p:cNvPr id="4" name="Slide Number Placeholder 3">
            <a:extLst>
              <a:ext uri="{FF2B5EF4-FFF2-40B4-BE49-F238E27FC236}">
                <a16:creationId xmlns:a16="http://schemas.microsoft.com/office/drawing/2014/main" id="{DA2C859B-062B-B434-F1F1-364CF574C23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907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26AF0-687D-8012-2A93-6330886209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5EE16-E689-7E44-39F7-E11A3DF05B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BB2E05-F637-6A49-A6F3-7E36574D513A}"/>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highlight>
                  <a:srgbClr val="FFFF00"/>
                </a:highlight>
              </a:rPr>
              <a:t>Με την συμπλήρωση και αποθήκευση της ομαδικής κινητικότητας, το σύστημα θα σας μεταφέρει στην αρχική σελίδα των καταλόγων των ομαδικών κινητικοτήτων.</a:t>
            </a:r>
          </a:p>
        </p:txBody>
      </p:sp>
      <p:sp>
        <p:nvSpPr>
          <p:cNvPr id="4" name="Slide Number Placeholder 3">
            <a:extLst>
              <a:ext uri="{FF2B5EF4-FFF2-40B4-BE49-F238E27FC236}">
                <a16:creationId xmlns:a16="http://schemas.microsoft.com/office/drawing/2014/main" id="{E123D05C-E9EF-ECB2-107D-1D27CE256B6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271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Στα σχέδια ΚΑ121 (διαπιστευμένοι οργανισμοί) εμφανίζεται στην ενότητα </a:t>
            </a:r>
            <a:r>
              <a:rPr lang="en-US" baseline="0" dirty="0"/>
              <a:t>mobility activities</a:t>
            </a:r>
            <a:r>
              <a:rPr lang="el-GR" baseline="0" dirty="0"/>
              <a:t> μία επιπλέον καρτέλα, όπου φαίνονται οι ενδεικτικές κινητικότητες που εγκρίθηκαν  και οι </a:t>
            </a:r>
            <a:r>
              <a:rPr lang="el-GR" baseline="0" dirty="0" err="1"/>
              <a:t>υλοποιηθείσες</a:t>
            </a:r>
            <a:r>
              <a:rPr lang="el-GR" baseline="0" dirty="0"/>
              <a:t>  κινητικότητες με βάση τις καταχωρήσεις σας.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75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Όταν πραγματοποιείτε την εγγραφή του οργανισμού σας στο </a:t>
            </a:r>
            <a:r>
              <a:rPr lang="en-GB" dirty="0"/>
              <a:t>ORS (Organisation Registration System)</a:t>
            </a:r>
            <a:r>
              <a:rPr lang="el-GR" dirty="0"/>
              <a:t>, αποκτάτε έναν μοναδικό κωδικό ταυτοποίησης (</a:t>
            </a:r>
            <a:r>
              <a:rPr lang="en-US" dirty="0"/>
              <a:t>E KAI 8 </a:t>
            </a:r>
            <a:r>
              <a:rPr lang="el-GR" dirty="0"/>
              <a:t>ψηφία), που ονομάζεται </a:t>
            </a:r>
            <a:r>
              <a:rPr lang="en-GB" dirty="0"/>
              <a:t>OID. </a:t>
            </a:r>
            <a:r>
              <a:rPr lang="el-GR" dirty="0"/>
              <a:t>Για την εγγραφή στο </a:t>
            </a:r>
            <a:r>
              <a:rPr lang="en-GB" dirty="0"/>
              <a:t>ORS </a:t>
            </a:r>
            <a:r>
              <a:rPr lang="el-GR" dirty="0"/>
              <a:t>χρησιμοποιείτε πάντοτε ένα </a:t>
            </a:r>
            <a:r>
              <a:rPr lang="en-GB" dirty="0"/>
              <a:t>EU Login Account, </a:t>
            </a:r>
            <a:r>
              <a:rPr lang="el-GR" dirty="0"/>
              <a:t>το οποίο πρέπει να είναι συνδεδεμένο με κοινής χρήσης ηλεκτρονική διεύθυνση και όχι προσωπική. Αυτό το </a:t>
            </a:r>
            <a:r>
              <a:rPr lang="en-GB" dirty="0"/>
              <a:t>EU Login Account</a:t>
            </a:r>
            <a:r>
              <a:rPr lang="el-GR" dirty="0"/>
              <a:t> θα χρησιμοποιείται και για την πρόσβαση στο </a:t>
            </a:r>
            <a:r>
              <a:rPr lang="en-GB" dirty="0"/>
              <a:t>ORS, </a:t>
            </a:r>
            <a:r>
              <a:rPr lang="el-GR" dirty="0"/>
              <a:t>κάθε φορά που θα είναι αναγκαία η </a:t>
            </a:r>
            <a:r>
              <a:rPr lang="el-GR" dirty="0" err="1"/>
              <a:t>επικαιροποίηση</a:t>
            </a:r>
            <a:r>
              <a:rPr lang="el-GR" dirty="0"/>
              <a:t> των στοιχείων του οργανισμού.</a:t>
            </a:r>
          </a:p>
          <a:p>
            <a:endParaRPr lang="el-GR" dirty="0"/>
          </a:p>
          <a:p>
            <a:r>
              <a:rPr lang="el-GR" dirty="0"/>
              <a:t>Άρα, η πρόσβαση στο </a:t>
            </a:r>
            <a:r>
              <a:rPr lang="en-GB" dirty="0"/>
              <a:t>ORS </a:t>
            </a:r>
            <a:r>
              <a:rPr lang="el-GR" dirty="0"/>
              <a:t>γίνεται με το </a:t>
            </a:r>
            <a:r>
              <a:rPr lang="en-GB" dirty="0"/>
              <a:t>EU Login Account </a:t>
            </a:r>
            <a:r>
              <a:rPr lang="el-GR" dirty="0"/>
              <a:t>που χρησιμοποιήθηκε για την εγγραφή του οργανισμού σας.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4733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C9E5D-D89F-45B3-CDC2-4B96D73EF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006CB-F98C-AAE7-514A-2C549ACE4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F66A7-CB1D-E1B7-6358-0054376F0317}"/>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Σε αυτή την ενότητα θα σας παρουσιάσουμε τα </a:t>
            </a:r>
            <a:r>
              <a:rPr lang="en-US" baseline="0" dirty="0"/>
              <a:t>participants reports </a:t>
            </a:r>
            <a:endParaRPr lang="el-GR" baseline="0" dirty="0"/>
          </a:p>
        </p:txBody>
      </p:sp>
      <p:sp>
        <p:nvSpPr>
          <p:cNvPr id="4" name="Slide Number Placeholder 3">
            <a:extLst>
              <a:ext uri="{FF2B5EF4-FFF2-40B4-BE49-F238E27FC236}">
                <a16:creationId xmlns:a16="http://schemas.microsoft.com/office/drawing/2014/main" id="{4C27E808-010D-9B11-9907-14A245D3D22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4178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dirty="0"/>
              <a:t>Μόλις ολοκληρωθεί  η καταχώρηση κάθε κινητικότητας και είναι σε </a:t>
            </a:r>
            <a:r>
              <a:rPr lang="en-US" baseline="0" dirty="0"/>
              <a:t>status completed</a:t>
            </a:r>
            <a:r>
              <a:rPr lang="el-GR" baseline="0" dirty="0"/>
              <a:t>,</a:t>
            </a:r>
            <a:r>
              <a:rPr lang="en-US" baseline="0" dirty="0"/>
              <a:t> </a:t>
            </a:r>
            <a:r>
              <a:rPr lang="el-GR" baseline="0" dirty="0"/>
              <a:t>τότε αποστέλλεται το </a:t>
            </a:r>
            <a:r>
              <a:rPr lang="en-US" baseline="0" dirty="0"/>
              <a:t>participant report</a:t>
            </a:r>
            <a:r>
              <a:rPr lang="el-GR" baseline="0" dirty="0"/>
              <a:t> (έκθεση συμμετεχόντων) στον συμμετέχοντα. Μπορείτε να βλέπετε την εξέλιξη της κατάστασης της έκθεσης του συμμετέχοντα. Σε περίπτωση που ο συμμετέχοντας δεν την έχει ολοκληρώσει, θα μπορείτε να του στείλετε υπενθύμιση για συμπλήρωσή της μέσω του </a:t>
            </a:r>
            <a:r>
              <a:rPr lang="en-US" baseline="0" dirty="0"/>
              <a:t>resend invitation</a:t>
            </a:r>
            <a:r>
              <a:rPr lang="el-GR" baseline="0" dirty="0"/>
              <a:t>. Στο σημείο αυτό στην αριστερή πλευρά της διαφάνειας βλέπετε τα διάφορα </a:t>
            </a:r>
            <a:r>
              <a:rPr lang="en-US" baseline="0" dirty="0"/>
              <a:t>status </a:t>
            </a:r>
            <a:r>
              <a:rPr lang="el-GR" baseline="0" dirty="0"/>
              <a:t>τα οποία μπορεί να έχει ένα  </a:t>
            </a:r>
            <a:r>
              <a:rPr lang="en-US" baseline="0" dirty="0"/>
              <a:t>participant report </a:t>
            </a:r>
            <a:r>
              <a:rPr lang="el-GR" baseline="0" dirty="0"/>
              <a:t>μέχρι την τελική ολοκλήρωση του από τον συμμετέχοντα.</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1242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l-GR"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4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a:solidFill>
                <a:schemeClr val="tx1">
                  <a:lumMod val="75000"/>
                  <a:lumOff val="25000"/>
                </a:schemeClr>
              </a:solidFill>
              <a:latin typeface="Century Gothic" panose="020B0502020202020204" pitchFamily="34" charset="0"/>
            </a:endParaRPr>
          </a:p>
          <a:p>
            <a:endParaRPr lang="el-GR"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5432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181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D5171-FF7E-0ACF-2D70-995A0D2AF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AD998-350B-5265-7F87-CCC924464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3B12A-DE78-B586-211D-317E38711E88}"/>
              </a:ext>
            </a:extLst>
          </p:cNvPr>
          <p:cNvSpPr>
            <a:spLocks noGrp="1"/>
          </p:cNvSpPr>
          <p:nvPr>
            <p:ph type="body" idx="1"/>
          </p:nvPr>
        </p:nvSpPr>
        <p:spPr/>
        <p:txBody>
          <a:bodyPr/>
          <a:lstStyle/>
          <a:p>
            <a:endParaRPr lang="en-GB" sz="110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6F9B3195-3145-E21A-73F1-CF6C4AAE5360}"/>
              </a:ext>
            </a:extLst>
          </p:cNvPr>
          <p:cNvSpPr>
            <a:spLocks noGrp="1"/>
          </p:cNvSpPr>
          <p:nvPr>
            <p:ph type="sldNum" sz="quarter" idx="10"/>
          </p:nvPr>
        </p:nvSpPr>
        <p:spPr/>
        <p:txBody>
          <a:bodyPr/>
          <a:lstStyle/>
          <a:p>
            <a:fld id="{C05BEA0F-6C61-4412-98B4-3B1B2AF6C74C}" type="slidenum">
              <a:rPr lang="en-GB" smtClean="0"/>
              <a:t>45</a:t>
            </a:fld>
            <a:endParaRPr lang="en-GB"/>
          </a:p>
        </p:txBody>
      </p:sp>
    </p:spTree>
    <p:extLst>
      <p:ext uri="{BB962C8B-B14F-4D97-AF65-F5344CB8AC3E}">
        <p14:creationId xmlns:p14="http://schemas.microsoft.com/office/powerpoint/2010/main" val="1690776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E9321-DD52-238E-3D0E-29AB2F70B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7768C-CA1E-F169-055E-22DFE8D97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0DDCD4-536D-A896-63D1-D4B2F8515342}"/>
              </a:ext>
            </a:extLst>
          </p:cNvPr>
          <p:cNvSpPr>
            <a:spLocks noGrp="1"/>
          </p:cNvSpPr>
          <p:nvPr>
            <p:ph type="body" idx="1"/>
          </p:nvPr>
        </p:nvSpPr>
        <p:spPr/>
        <p:txBody>
          <a:bodyPr/>
          <a:lstStyle/>
          <a:p>
            <a:endParaRPr lang="en-GB" sz="1100" dirty="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5EA9A091-965F-45D5-55BD-016C85206B62}"/>
              </a:ext>
            </a:extLst>
          </p:cNvPr>
          <p:cNvSpPr>
            <a:spLocks noGrp="1"/>
          </p:cNvSpPr>
          <p:nvPr>
            <p:ph type="sldNum" sz="quarter" idx="10"/>
          </p:nvPr>
        </p:nvSpPr>
        <p:spPr/>
        <p:txBody>
          <a:bodyPr/>
          <a:lstStyle/>
          <a:p>
            <a:fld id="{C05BEA0F-6C61-4412-98B4-3B1B2AF6C74C}" type="slidenum">
              <a:rPr lang="en-GB" smtClean="0"/>
              <a:t>46</a:t>
            </a:fld>
            <a:endParaRPr lang="en-GB"/>
          </a:p>
        </p:txBody>
      </p:sp>
    </p:spTree>
    <p:extLst>
      <p:ext uri="{BB962C8B-B14F-4D97-AF65-F5344CB8AC3E}">
        <p14:creationId xmlns:p14="http://schemas.microsoft.com/office/powerpoint/2010/main" val="38323185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5FC9B-6307-5760-9C3E-ED6BDEE014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1B2858-041E-9951-97EF-239A109334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495CE-C750-6DDC-CBE5-C68AF6262C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100" dirty="0"/>
              <a:t>Για τις ατομικές κινητικότητες υπάρχει το </a:t>
            </a:r>
            <a:r>
              <a:rPr lang="en-US" sz="1100" dirty="0"/>
              <a:t>Accompanying Person Certificate</a:t>
            </a:r>
            <a:r>
              <a:rPr lang="el-GR" sz="1100" dirty="0"/>
              <a:t> το οποίο χρησιμοποιείται όταν υπάρχει ανάγκη για συνοδό ατόμου το οποίο συμμετέχει σε ατομική κινητικότητα πχ. άτομα με λιγότερες ευκαιρίες </a:t>
            </a:r>
            <a:r>
              <a:rPr lang="en-US" sz="1100" dirty="0"/>
              <a:t> </a:t>
            </a:r>
            <a:endParaRPr lang="el-GR" sz="1100" dirty="0">
              <a:solidFill>
                <a:schemeClr val="tx1">
                  <a:lumMod val="75000"/>
                  <a:lumOff val="25000"/>
                </a:schemeClr>
              </a:solidFill>
              <a:ea typeface="Calibri" panose="020F0502020204030204" pitchFamily="34" charset="0"/>
              <a:cs typeface="Calibri" panose="020F0502020204030204" pitchFamily="34" charset="0"/>
            </a:endParaRPr>
          </a:p>
          <a:p>
            <a:endParaRPr lang="en-GB" sz="1100" dirty="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827A9F3A-32FA-492B-B3C6-5EF0B6CEDD38}"/>
              </a:ext>
            </a:extLst>
          </p:cNvPr>
          <p:cNvSpPr>
            <a:spLocks noGrp="1"/>
          </p:cNvSpPr>
          <p:nvPr>
            <p:ph type="sldNum" sz="quarter" idx="10"/>
          </p:nvPr>
        </p:nvSpPr>
        <p:spPr/>
        <p:txBody>
          <a:bodyPr/>
          <a:lstStyle/>
          <a:p>
            <a:fld id="{C05BEA0F-6C61-4412-98B4-3B1B2AF6C74C}" type="slidenum">
              <a:rPr lang="en-GB" smtClean="0"/>
              <a:t>47</a:t>
            </a:fld>
            <a:endParaRPr lang="en-GB"/>
          </a:p>
        </p:txBody>
      </p:sp>
    </p:spTree>
    <p:extLst>
      <p:ext uri="{BB962C8B-B14F-4D97-AF65-F5344CB8AC3E}">
        <p14:creationId xmlns:p14="http://schemas.microsoft.com/office/powerpoint/2010/main" val="7621088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934AA-BFD1-22E0-9740-0299F65FEA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819D7-4CEF-47FA-121B-F491FBF2B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83466-8749-3A5B-B330-FA78E264C5C6}"/>
              </a:ext>
            </a:extLst>
          </p:cNvPr>
          <p:cNvSpPr>
            <a:spLocks noGrp="1"/>
          </p:cNvSpPr>
          <p:nvPr>
            <p:ph type="body" idx="1"/>
          </p:nvPr>
        </p:nvSpPr>
        <p:spPr/>
        <p:txBody>
          <a:bodyPr/>
          <a:lstStyle/>
          <a:p>
            <a:r>
              <a:rPr lang="el-GR" sz="1100" dirty="0">
                <a:latin typeface="Verdana" panose="020B0604030504040204" pitchFamily="34" charset="0"/>
                <a:ea typeface="Verdana" panose="020B0604030504040204" pitchFamily="34" charset="0"/>
              </a:rPr>
              <a:t>Κατά </a:t>
            </a:r>
            <a:endParaRPr lang="en-GB" sz="1100" dirty="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A41777F8-D3C8-4463-4C8B-5A87EE864829}"/>
              </a:ext>
            </a:extLst>
          </p:cNvPr>
          <p:cNvSpPr>
            <a:spLocks noGrp="1"/>
          </p:cNvSpPr>
          <p:nvPr>
            <p:ph type="sldNum" sz="quarter" idx="10"/>
          </p:nvPr>
        </p:nvSpPr>
        <p:spPr/>
        <p:txBody>
          <a:bodyPr/>
          <a:lstStyle/>
          <a:p>
            <a:fld id="{C05BEA0F-6C61-4412-98B4-3B1B2AF6C74C}" type="slidenum">
              <a:rPr lang="en-GB" smtClean="0"/>
              <a:t>48</a:t>
            </a:fld>
            <a:endParaRPr lang="en-GB"/>
          </a:p>
        </p:txBody>
      </p:sp>
    </p:spTree>
    <p:extLst>
      <p:ext uri="{BB962C8B-B14F-4D97-AF65-F5344CB8AC3E}">
        <p14:creationId xmlns:p14="http://schemas.microsoft.com/office/powerpoint/2010/main" val="287514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14576-EDF6-5B0C-605F-86A4A365C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B7F69-C331-568F-7B12-CCA38D131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BC769C-8B32-61E7-3804-24B58D7FDB92}"/>
              </a:ext>
            </a:extLst>
          </p:cNvPr>
          <p:cNvSpPr>
            <a:spLocks noGrp="1"/>
          </p:cNvSpPr>
          <p:nvPr>
            <p:ph type="body" idx="1"/>
          </p:nvPr>
        </p:nvSpPr>
        <p:spPr/>
        <p:txBody>
          <a:bodyPr/>
          <a:lstStyle/>
          <a:p>
            <a:endParaRPr lang="en-GB" sz="110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7E4FD41D-FC31-01BB-CAA7-BAEB99DEB0D6}"/>
              </a:ext>
            </a:extLst>
          </p:cNvPr>
          <p:cNvSpPr>
            <a:spLocks noGrp="1"/>
          </p:cNvSpPr>
          <p:nvPr>
            <p:ph type="sldNum" sz="quarter" idx="10"/>
          </p:nvPr>
        </p:nvSpPr>
        <p:spPr/>
        <p:txBody>
          <a:bodyPr/>
          <a:lstStyle/>
          <a:p>
            <a:fld id="{C05BEA0F-6C61-4412-98B4-3B1B2AF6C74C}" type="slidenum">
              <a:rPr lang="en-GB" smtClean="0"/>
              <a:t>49</a:t>
            </a:fld>
            <a:endParaRPr lang="en-GB"/>
          </a:p>
        </p:txBody>
      </p:sp>
    </p:spTree>
    <p:extLst>
      <p:ext uri="{BB962C8B-B14F-4D97-AF65-F5344CB8AC3E}">
        <p14:creationId xmlns:p14="http://schemas.microsoft.com/office/powerpoint/2010/main" val="1875280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1FCF5-3FA2-3518-2231-CE3491807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2DAA7-70E7-342D-9F4F-29AEA3507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5158B-8CC3-D144-94C9-0A6A11EE99E0}"/>
              </a:ext>
            </a:extLst>
          </p:cNvPr>
          <p:cNvSpPr>
            <a:spLocks noGrp="1"/>
          </p:cNvSpPr>
          <p:nvPr>
            <p:ph type="body" idx="1"/>
          </p:nvPr>
        </p:nvSpPr>
        <p:spPr/>
        <p:txBody>
          <a:bodyPr/>
          <a:lstStyle/>
          <a:p>
            <a:endParaRPr lang="en-GB" sz="110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E995AD9A-4B1B-9FE0-03EE-41EAB5A97DE6}"/>
              </a:ext>
            </a:extLst>
          </p:cNvPr>
          <p:cNvSpPr>
            <a:spLocks noGrp="1"/>
          </p:cNvSpPr>
          <p:nvPr>
            <p:ph type="sldNum" sz="quarter" idx="10"/>
          </p:nvPr>
        </p:nvSpPr>
        <p:spPr/>
        <p:txBody>
          <a:bodyPr/>
          <a:lstStyle/>
          <a:p>
            <a:fld id="{C05BEA0F-6C61-4412-98B4-3B1B2AF6C74C}" type="slidenum">
              <a:rPr lang="en-GB" smtClean="0"/>
              <a:t>50</a:t>
            </a:fld>
            <a:endParaRPr lang="en-GB"/>
          </a:p>
        </p:txBody>
      </p:sp>
    </p:spTree>
    <p:extLst>
      <p:ext uri="{BB962C8B-B14F-4D97-AF65-F5344CB8AC3E}">
        <p14:creationId xmlns:p14="http://schemas.microsoft.com/office/powerpoint/2010/main" val="300327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B97EA-C2E5-33B3-0183-757747195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51D08-5BAC-0752-75AA-3AF68588E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FCFDB2-CDAC-9B19-2A5B-843B98623B1D}"/>
              </a:ext>
            </a:extLst>
          </p:cNvPr>
          <p:cNvSpPr>
            <a:spLocks noGrp="1"/>
          </p:cNvSpPr>
          <p:nvPr>
            <p:ph type="body" idx="1"/>
          </p:nvPr>
        </p:nvSpPr>
        <p:spPr/>
        <p:txBody>
          <a:bodyPr/>
          <a:lstStyle/>
          <a:p>
            <a:r>
              <a:rPr lang="el-GR" dirty="0"/>
              <a:t>Η πρόσβαση, τώρα, στα στοιχεία ενός συγκεκριμένου σχεδίου στο</a:t>
            </a:r>
            <a:r>
              <a:rPr lang="en-US" dirty="0"/>
              <a:t> bm</a:t>
            </a:r>
            <a:r>
              <a:rPr lang="el-GR" dirty="0"/>
              <a:t>, γίνεται με τα EU </a:t>
            </a:r>
            <a:r>
              <a:rPr lang="el-GR" dirty="0" err="1"/>
              <a:t>Login</a:t>
            </a:r>
            <a:r>
              <a:rPr lang="el-GR" dirty="0"/>
              <a:t> Accounts που είναι συνδεδεμένα με τα </a:t>
            </a:r>
            <a:r>
              <a:rPr lang="el-GR" dirty="0" err="1"/>
              <a:t>emails</a:t>
            </a:r>
            <a:r>
              <a:rPr lang="el-GR" dirty="0"/>
              <a:t> που καταχωρήθηκαν στην αντίστοιχη αίτηση</a:t>
            </a:r>
            <a:r>
              <a:rPr lang="en-US" dirty="0"/>
              <a:t> </a:t>
            </a:r>
            <a:r>
              <a:rPr lang="el-GR" dirty="0"/>
              <a:t>για επιχορήγηση, ως </a:t>
            </a:r>
            <a:r>
              <a:rPr lang="en-GB" dirty="0"/>
              <a:t>emails </a:t>
            </a:r>
            <a:r>
              <a:rPr lang="el-GR" dirty="0"/>
              <a:t>των </a:t>
            </a:r>
            <a:r>
              <a:rPr lang="en-GB" dirty="0"/>
              <a:t>associated persons.</a:t>
            </a:r>
          </a:p>
          <a:p>
            <a:r>
              <a:rPr lang="el-GR" dirty="0"/>
              <a:t>Επισημαίνεται ότι για την πρόσβαση στο ΒΜ η ΕΕ από την 1</a:t>
            </a:r>
            <a:r>
              <a:rPr lang="el-GR" baseline="30000" dirty="0"/>
              <a:t>η</a:t>
            </a:r>
            <a:r>
              <a:rPr lang="el-GR" dirty="0"/>
              <a:t> Οκτωβρίου 2025 έχει εφαρμόσει την ταυτοποίηση δύο παραγόντων μέσω της εφαρμογής </a:t>
            </a:r>
            <a:r>
              <a:rPr lang="en-US" dirty="0" err="1"/>
              <a:t>eulogin</a:t>
            </a:r>
            <a:r>
              <a:rPr lang="en-US" dirty="0"/>
              <a:t> application </a:t>
            </a:r>
            <a:r>
              <a:rPr lang="el-GR" dirty="0"/>
              <a:t>από το κινητό του χρήστη. Πέρα από τον κωδικό ασφαλείας απαιτείται και η ταυτοποίηση μέσω του κινητού σας  με την επιλογή </a:t>
            </a:r>
            <a:r>
              <a:rPr lang="en-US" dirty="0"/>
              <a:t>pin code.</a:t>
            </a:r>
            <a:endParaRPr lang="el-GR" dirty="0"/>
          </a:p>
        </p:txBody>
      </p:sp>
      <p:sp>
        <p:nvSpPr>
          <p:cNvPr id="4" name="Slide Number Placeholder 3">
            <a:extLst>
              <a:ext uri="{FF2B5EF4-FFF2-40B4-BE49-F238E27FC236}">
                <a16:creationId xmlns:a16="http://schemas.microsoft.com/office/drawing/2014/main" id="{45E2BD05-68BB-AADD-4FED-CC79BECBBA8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A589F-84CA-4069-B718-FA6F2CB8EE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8698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EA3D6-F07F-EE01-2575-C9028E925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21471-E39D-48A7-11FD-97F9197B6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370D8-1CCA-D5F3-E212-5F66EEDEE5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AF413FD5-0C39-3364-4195-0D2C5C613099}"/>
              </a:ext>
            </a:extLst>
          </p:cNvPr>
          <p:cNvSpPr>
            <a:spLocks noGrp="1"/>
          </p:cNvSpPr>
          <p:nvPr>
            <p:ph type="sldNum" sz="quarter" idx="10"/>
          </p:nvPr>
        </p:nvSpPr>
        <p:spPr/>
        <p:txBody>
          <a:bodyPr/>
          <a:lstStyle/>
          <a:p>
            <a:fld id="{C05BEA0F-6C61-4412-98B4-3B1B2AF6C74C}" type="slidenum">
              <a:rPr lang="en-GB" smtClean="0"/>
              <a:t>51</a:t>
            </a:fld>
            <a:endParaRPr lang="en-GB"/>
          </a:p>
        </p:txBody>
      </p:sp>
    </p:spTree>
    <p:extLst>
      <p:ext uri="{BB962C8B-B14F-4D97-AF65-F5344CB8AC3E}">
        <p14:creationId xmlns:p14="http://schemas.microsoft.com/office/powerpoint/2010/main" val="9503954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11E6B-BD41-8BE8-FA5D-0EF214A08B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B42D8-3D8B-3526-B2F9-F31CE4E80F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D7AC6-0EB6-94EE-5EDD-82C916B36A56}"/>
              </a:ext>
            </a:extLst>
          </p:cNvPr>
          <p:cNvSpPr>
            <a:spLocks noGrp="1"/>
          </p:cNvSpPr>
          <p:nvPr>
            <p:ph type="body" idx="1"/>
          </p:nvPr>
        </p:nvSpPr>
        <p:spPr/>
        <p:txBody>
          <a:bodyPr/>
          <a:lstStyle/>
          <a:p>
            <a:r>
              <a:rPr lang="el-GR" sz="1100" dirty="0">
                <a:latin typeface="Verdana" panose="020B0604030504040204" pitchFamily="34" charset="0"/>
                <a:ea typeface="Verdana" panose="020B0604030504040204" pitchFamily="34" charset="0"/>
              </a:rPr>
              <a:t>Σε ό,τι αφορά την ενότητα </a:t>
            </a:r>
            <a:r>
              <a:rPr lang="en-GB" sz="1100" dirty="0">
                <a:latin typeface="Verdana" panose="020B0604030504040204" pitchFamily="34" charset="0"/>
                <a:ea typeface="Verdana" panose="020B0604030504040204" pitchFamily="34" charset="0"/>
              </a:rPr>
              <a:t>Participants list, </a:t>
            </a:r>
            <a:r>
              <a:rPr lang="el-GR" sz="1100" dirty="0">
                <a:latin typeface="Verdana" panose="020B0604030504040204" pitchFamily="34" charset="0"/>
                <a:ea typeface="Verdana" panose="020B0604030504040204" pitchFamily="34" charset="0"/>
              </a:rPr>
              <a:t>αυτή μπορεί είτε να παραμείνει ενεργοποιημένη είτε να απενεργοποιηθεί από τον δικαιούχο. Συστήνουμε όπως παραμένει ενεργοποιημένη, καθώς – στη βάση του Παραρτήματος 2 της Συμφωνίας Επιχορήγησης - αποτελεί υποχρεωτικό αποδεικτικό έγγραφο για ομαδικές κινητικότητες. Εάν η ενότητα αυτή του </a:t>
            </a:r>
            <a:r>
              <a:rPr lang="en-GB" sz="1100" dirty="0">
                <a:latin typeface="Verdana" panose="020B0604030504040204" pitchFamily="34" charset="0"/>
                <a:ea typeface="Verdana" panose="020B0604030504040204" pitchFamily="34" charset="0"/>
              </a:rPr>
              <a:t>“Learning Programme for Group Mobility” </a:t>
            </a:r>
            <a:r>
              <a:rPr lang="el-GR" sz="1100" dirty="0">
                <a:latin typeface="Verdana" panose="020B0604030504040204" pitchFamily="34" charset="0"/>
                <a:ea typeface="Verdana" panose="020B0604030504040204" pitchFamily="34" charset="0"/>
              </a:rPr>
              <a:t>απενεργοποιηθεί από τον δικαιούχο, η λίστα θα πρέπει και πάλι να διατίθεται στον φάκελο του σχεδίου </a:t>
            </a:r>
            <a:r>
              <a:rPr lang="el-GR" sz="1600" b="0" i="0" dirty="0">
                <a:solidFill>
                  <a:srgbClr val="303030"/>
                </a:solidFill>
                <a:effectLst/>
                <a:latin typeface="Arial" panose="020B0604020202020204" pitchFamily="34" charset="0"/>
              </a:rPr>
              <a:t>ως ξεχωριστό έγγραφο.</a:t>
            </a:r>
            <a:r>
              <a:rPr lang="en-GB" sz="1600" b="0" i="0" dirty="0">
                <a:solidFill>
                  <a:srgbClr val="303030"/>
                </a:solidFill>
                <a:effectLst/>
                <a:latin typeface="Arial" panose="020B0604020202020204" pitchFamily="34" charset="0"/>
              </a:rPr>
              <a:t> </a:t>
            </a:r>
            <a:r>
              <a:rPr lang="el-GR" sz="1600" b="0" i="0" dirty="0">
                <a:solidFill>
                  <a:srgbClr val="303030"/>
                </a:solidFill>
                <a:effectLst/>
                <a:latin typeface="Arial" panose="020B0604020202020204" pitchFamily="34" charset="0"/>
              </a:rPr>
              <a:t>Επομένως, για αποφυγή διπλού κόπου, καλύτερα η λίστα να παρέχεται μέσω του  </a:t>
            </a:r>
            <a:r>
              <a:rPr lang="en-GB" sz="1100" dirty="0">
                <a:latin typeface="Verdana" panose="020B0604030504040204" pitchFamily="34" charset="0"/>
                <a:ea typeface="Verdana" panose="020B0604030504040204" pitchFamily="34" charset="0"/>
              </a:rPr>
              <a:t>“Learning Programme for Group Mobility”</a:t>
            </a:r>
            <a:r>
              <a:rPr lang="el-GR" sz="1100" dirty="0">
                <a:latin typeface="Verdana" panose="020B0604030504040204" pitchFamily="34" charset="0"/>
                <a:ea typeface="Verdana" panose="020B0604030504040204" pitchFamily="34" charset="0"/>
              </a:rPr>
              <a:t>. Σε κάθε περίπτωση, η λίστα συμμετεχόντων πρέπει να περιλαμβάνει και τα στοιχεία των συνοδών.</a:t>
            </a:r>
            <a:endParaRPr lang="en-GB" sz="1100" b="0" dirty="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9CEE8AB4-579B-3294-ED72-2B531F5E181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BEA0F-6C61-4412-98B4-3B1B2AF6C7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2253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8EF80-CE77-7714-7320-CBB6E3476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C90BF-2A98-6956-75D0-1E5C2D30C3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332C60-AF84-FFE5-52A7-9FEEDF5A0BE5}"/>
              </a:ext>
            </a:extLst>
          </p:cNvPr>
          <p:cNvSpPr>
            <a:spLocks noGrp="1"/>
          </p:cNvSpPr>
          <p:nvPr>
            <p:ph type="body" idx="1"/>
          </p:nvPr>
        </p:nvSpPr>
        <p:spPr/>
        <p:txBody>
          <a:bodyPr/>
          <a:lstStyle/>
          <a:p>
            <a:endParaRPr lang="en-GB" sz="1100" dirty="0">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24D010C5-4210-95D0-034B-4274D87486E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BEA0F-6C61-4412-98B4-3B1B2AF6C7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721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solidFill>
                  <a:schemeClr val="tx1">
                    <a:lumMod val="75000"/>
                    <a:lumOff val="25000"/>
                  </a:schemeClr>
                </a:solidFill>
                <a:latin typeface="Verdana" panose="020B0604030504040204" pitchFamily="34" charset="0"/>
                <a:ea typeface="Verdana" panose="020B0604030504040204" pitchFamily="34" charset="0"/>
              </a:rPr>
              <a:t>Η επόμενη</a:t>
            </a:r>
            <a:r>
              <a:rPr lang="el-GR" baseline="0" dirty="0">
                <a:solidFill>
                  <a:schemeClr val="tx1">
                    <a:lumMod val="75000"/>
                    <a:lumOff val="25000"/>
                  </a:schemeClr>
                </a:solidFill>
                <a:latin typeface="Verdana" panose="020B0604030504040204" pitchFamily="34" charset="0"/>
                <a:ea typeface="Verdana" panose="020B0604030504040204" pitchFamily="34" charset="0"/>
              </a:rPr>
              <a:t> ενότητα είναι το </a:t>
            </a:r>
            <a:r>
              <a:rPr lang="en-US" b="1" dirty="0">
                <a:solidFill>
                  <a:schemeClr val="tx1">
                    <a:lumMod val="75000"/>
                    <a:lumOff val="25000"/>
                  </a:schemeClr>
                </a:solidFill>
                <a:latin typeface="Verdana" panose="020B0604030504040204" pitchFamily="34" charset="0"/>
                <a:ea typeface="Verdana" panose="020B0604030504040204" pitchFamily="34" charset="0"/>
              </a:rPr>
              <a:t>Fewer opportunities</a:t>
            </a:r>
            <a:r>
              <a:rPr lang="el-GR" b="1" dirty="0">
                <a:solidFill>
                  <a:schemeClr val="tx1">
                    <a:lumMod val="75000"/>
                    <a:lumOff val="25000"/>
                  </a:schemeClr>
                </a:solidFill>
                <a:latin typeface="Verdana" panose="020B0604030504040204" pitchFamily="34" charset="0"/>
                <a:ea typeface="Verdana" panose="020B0604030504040204" pitchFamily="34" charset="0"/>
              </a:rPr>
              <a:t>,</a:t>
            </a:r>
            <a:r>
              <a:rPr lang="el-GR" b="1" baseline="0" dirty="0">
                <a:solidFill>
                  <a:schemeClr val="tx1">
                    <a:lumMod val="75000"/>
                    <a:lumOff val="25000"/>
                  </a:schemeClr>
                </a:solidFill>
                <a:latin typeface="Verdana" panose="020B0604030504040204" pitchFamily="34" charset="0"/>
                <a:ea typeface="Verdana" panose="020B0604030504040204" pitchFamily="34" charset="0"/>
              </a:rPr>
              <a:t> το οποίο εμφανίζεται με αυτό τον τρόπο όπως βλέπετε στην εικόνα </a:t>
            </a:r>
          </a:p>
          <a:p>
            <a:pPr marL="0" marR="0" indent="0" algn="l" defTabSz="914400" rtl="0" eaLnBrk="1" fontAlgn="auto" latinLnBrk="0" hangingPunct="1">
              <a:lnSpc>
                <a:spcPct val="100000"/>
              </a:lnSpc>
              <a:spcBef>
                <a:spcPts val="0"/>
              </a:spcBef>
              <a:spcAft>
                <a:spcPts val="0"/>
              </a:spcAft>
              <a:buClrTx/>
              <a:buSzTx/>
              <a:buFontTx/>
              <a:buNone/>
              <a:tabLst/>
              <a:defRPr/>
            </a:pPr>
            <a:r>
              <a:rPr lang="el-GR" b="0" baseline="0" dirty="0">
                <a:solidFill>
                  <a:schemeClr val="tx1">
                    <a:lumMod val="75000"/>
                    <a:lumOff val="25000"/>
                  </a:schemeClr>
                </a:solidFill>
                <a:latin typeface="Verdana" panose="020B0604030504040204" pitchFamily="34" charset="0"/>
                <a:ea typeface="Verdana" panose="020B0604030504040204" pitchFamily="34" charset="0"/>
              </a:rPr>
              <a:t>Στην αριστερή στήλη είναι </a:t>
            </a:r>
            <a:r>
              <a:rPr lang="el-GR" sz="1200" b="1" dirty="0">
                <a:solidFill>
                  <a:schemeClr val="tx1">
                    <a:lumMod val="75000"/>
                    <a:lumOff val="25000"/>
                  </a:schemeClr>
                </a:solidFill>
                <a:latin typeface="Verdana" panose="020B0604030504040204" pitchFamily="34" charset="0"/>
                <a:ea typeface="Verdana" panose="020B0604030504040204" pitchFamily="34" charset="0"/>
              </a:rPr>
              <a:t>μια προκαθορισμένη λίστα με λόγους</a:t>
            </a:r>
            <a:r>
              <a:rPr lang="en-US" sz="1200" b="1" dirty="0">
                <a:solidFill>
                  <a:schemeClr val="tx1">
                    <a:lumMod val="75000"/>
                    <a:lumOff val="25000"/>
                  </a:schemeClr>
                </a:solidFill>
                <a:latin typeface="Verdana" panose="020B0604030504040204" pitchFamily="34" charset="0"/>
                <a:ea typeface="Verdana" panose="020B0604030504040204" pitchFamily="34" charset="0"/>
              </a:rPr>
              <a:t> </a:t>
            </a:r>
            <a:r>
              <a:rPr lang="el-GR" sz="1200" b="1" dirty="0">
                <a:solidFill>
                  <a:schemeClr val="tx1">
                    <a:lumMod val="75000"/>
                    <a:lumOff val="25000"/>
                  </a:schemeClr>
                </a:solidFill>
                <a:latin typeface="Verdana" panose="020B0604030504040204" pitchFamily="34" charset="0"/>
                <a:ea typeface="Verdana" panose="020B0604030504040204" pitchFamily="34" charset="0"/>
              </a:rPr>
              <a:t>(</a:t>
            </a:r>
            <a:r>
              <a:rPr lang="en-US" sz="1200" b="1" dirty="0">
                <a:solidFill>
                  <a:schemeClr val="tx1">
                    <a:lumMod val="75000"/>
                    <a:lumOff val="25000"/>
                  </a:schemeClr>
                </a:solidFill>
                <a:latin typeface="Verdana" panose="020B0604030504040204" pitchFamily="34" charset="0"/>
                <a:ea typeface="Verdana" panose="020B0604030504040204" pitchFamily="34" charset="0"/>
              </a:rPr>
              <a:t>reasons</a:t>
            </a:r>
            <a:r>
              <a:rPr lang="el-GR" sz="1200" b="0" dirty="0">
                <a:solidFill>
                  <a:schemeClr val="tx1">
                    <a:lumMod val="75000"/>
                    <a:lumOff val="25000"/>
                  </a:schemeClr>
                </a:solidFill>
                <a:latin typeface="Verdana" panose="020B0604030504040204" pitchFamily="34" charset="0"/>
                <a:ea typeface="Verdana" panose="020B0604030504040204" pitchFamily="34" charset="0"/>
              </a:rPr>
              <a:t>) και </a:t>
            </a:r>
            <a:r>
              <a:rPr lang="el-GR" sz="1200" b="1" dirty="0">
                <a:solidFill>
                  <a:schemeClr val="tx1">
                    <a:lumMod val="75000"/>
                    <a:lumOff val="25000"/>
                  </a:schemeClr>
                </a:solidFill>
                <a:latin typeface="Verdana" panose="020B0604030504040204" pitchFamily="34" charset="0"/>
                <a:ea typeface="Verdana" panose="020B0604030504040204" pitchFamily="34" charset="0"/>
              </a:rPr>
              <a:t>στα δεξιά</a:t>
            </a:r>
            <a:r>
              <a:rPr lang="el-GR" sz="1200" b="1" baseline="0" dirty="0">
                <a:solidFill>
                  <a:schemeClr val="tx1">
                    <a:lumMod val="75000"/>
                    <a:lumOff val="25000"/>
                  </a:schemeClr>
                </a:solidFill>
                <a:latin typeface="Verdana" panose="020B0604030504040204" pitchFamily="34" charset="0"/>
                <a:ea typeface="Verdana" panose="020B0604030504040204" pitchFamily="34" charset="0"/>
              </a:rPr>
              <a:t> θα πρέπει εσείς να συμπληρώσετε τον αριθμό των συμμετεχόντων που εμπίπτουν σε κάθε περίπτωση</a:t>
            </a:r>
            <a:r>
              <a:rPr lang="el-GR" sz="1200" b="0" baseline="0" dirty="0">
                <a:solidFill>
                  <a:schemeClr val="tx1">
                    <a:lumMod val="75000"/>
                    <a:lumOff val="25000"/>
                  </a:schemeClr>
                </a:solidFill>
                <a:latin typeface="Verdana" panose="020B0604030504040204" pitchFamily="34" charset="0"/>
                <a:ea typeface="Verdana" panose="020B0604030504040204" pitchFamily="34" charset="0"/>
              </a:rPr>
              <a:t>, δηλαδή το λόγο για τον οποίο οι συμμετέχοντες ανήκουν στις κατηγορία ατόμων με λιγότερες ευκαιρίες.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baseline="0" dirty="0">
                <a:solidFill>
                  <a:schemeClr val="tx1">
                    <a:lumMod val="75000"/>
                    <a:lumOff val="25000"/>
                  </a:schemeClr>
                </a:solidFill>
                <a:latin typeface="Verdana" panose="020B0604030504040204" pitchFamily="34" charset="0"/>
                <a:ea typeface="Verdana" panose="020B0604030504040204" pitchFamily="34" charset="0"/>
              </a:rPr>
              <a:t>Κάτω από τους λόγους υπάρχουν </a:t>
            </a:r>
            <a:r>
              <a:rPr lang="el-GR" sz="1200" b="1" baseline="0" dirty="0">
                <a:solidFill>
                  <a:schemeClr val="tx1">
                    <a:lumMod val="75000"/>
                    <a:lumOff val="25000"/>
                  </a:schemeClr>
                </a:solidFill>
                <a:latin typeface="Verdana" panose="020B0604030504040204" pitchFamily="34" charset="0"/>
                <a:ea typeface="Verdana" panose="020B0604030504040204" pitchFamily="34" charset="0"/>
              </a:rPr>
              <a:t>δύο άλλα πεδία τα οποία συμπληρώνονται αυτόματα</a:t>
            </a:r>
            <a:r>
              <a:rPr lang="el-GR" sz="1200" b="0" baseline="0" dirty="0">
                <a:solidFill>
                  <a:schemeClr val="tx1">
                    <a:lumMod val="75000"/>
                    <a:lumOff val="25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baseline="0" dirty="0">
                <a:solidFill>
                  <a:schemeClr val="tx1">
                    <a:lumMod val="75000"/>
                    <a:lumOff val="25000"/>
                  </a:schemeClr>
                </a:solidFill>
                <a:latin typeface="Verdana" panose="020B0604030504040204" pitchFamily="34" charset="0"/>
                <a:ea typeface="Verdana" panose="020B0604030504040204" pitchFamily="34" charset="0"/>
              </a:rPr>
              <a:t>Το </a:t>
            </a:r>
            <a:r>
              <a:rPr lang="el-GR" sz="1200" b="1" baseline="0" dirty="0">
                <a:solidFill>
                  <a:schemeClr val="tx1">
                    <a:lumMod val="75000"/>
                    <a:lumOff val="25000"/>
                  </a:schemeClr>
                </a:solidFill>
                <a:latin typeface="Verdana" panose="020B0604030504040204" pitchFamily="34" charset="0"/>
                <a:ea typeface="Verdana" panose="020B0604030504040204" pitchFamily="34" charset="0"/>
              </a:rPr>
              <a:t>πρώτο είναι ο συνολικός αριθμός των συμμετεχόντων για τους οποίους δηλώθηκε ο λόγος</a:t>
            </a:r>
            <a:r>
              <a:rPr lang="el-GR" sz="1200" b="0" baseline="0" dirty="0">
                <a:solidFill>
                  <a:schemeClr val="tx1">
                    <a:lumMod val="75000"/>
                    <a:lumOff val="25000"/>
                  </a:schemeClr>
                </a:solidFill>
                <a:latin typeface="Verdana" panose="020B0604030504040204" pitchFamily="34" charset="0"/>
                <a:ea typeface="Verdana" panose="020B0604030504040204" pitchFamily="34" charset="0"/>
              </a:rPr>
              <a:t>. Αυτό συμπληρώνεται αυτόματα, όταν συμπληρώσετε πιο πάνω τους λόγους.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baseline="0" dirty="0">
                <a:solidFill>
                  <a:schemeClr val="tx1">
                    <a:lumMod val="75000"/>
                    <a:lumOff val="25000"/>
                  </a:schemeClr>
                </a:solidFill>
                <a:latin typeface="Verdana" panose="020B0604030504040204" pitchFamily="34" charset="0"/>
                <a:ea typeface="Verdana" panose="020B0604030504040204" pitchFamily="34" charset="0"/>
              </a:rPr>
              <a:t>Στο </a:t>
            </a:r>
            <a:r>
              <a:rPr lang="el-GR" sz="1200" b="1" baseline="0" dirty="0">
                <a:solidFill>
                  <a:schemeClr val="tx1">
                    <a:lumMod val="75000"/>
                    <a:lumOff val="25000"/>
                  </a:schemeClr>
                </a:solidFill>
                <a:latin typeface="Verdana" panose="020B0604030504040204" pitchFamily="34" charset="0"/>
                <a:ea typeface="Verdana" panose="020B0604030504040204" pitchFamily="34" charset="0"/>
              </a:rPr>
              <a:t>δεύτερο κουτί είναι ο συνολικός αριθμός ατόμων με λιγότερες ευκαιρίες, ο οποίος και πάλι συμπληρώνεται αυτόματα, με βάση τις πληροφορίες που εσείς συμπληρώσατε στην κάθε κινητικότητα</a:t>
            </a:r>
            <a:r>
              <a:rPr lang="el-GR" sz="1200" b="0" baseline="0" dirty="0">
                <a:solidFill>
                  <a:schemeClr val="tx1">
                    <a:lumMod val="75000"/>
                    <a:lumOff val="25000"/>
                  </a:schemeClr>
                </a:solidFill>
                <a:latin typeface="Verdana" panose="020B0604030504040204" pitchFamily="34" charset="0"/>
                <a:ea typeface="Verdana" panose="020B0604030504040204" pitchFamily="34" charset="0"/>
              </a:rPr>
              <a:t> (ενότητα </a:t>
            </a:r>
            <a:r>
              <a:rPr lang="en-GB" sz="1200" b="0" baseline="0" dirty="0">
                <a:solidFill>
                  <a:schemeClr val="tx1">
                    <a:lumMod val="75000"/>
                    <a:lumOff val="25000"/>
                  </a:schemeClr>
                </a:solidFill>
                <a:latin typeface="Verdana" panose="020B0604030504040204" pitchFamily="34" charset="0"/>
                <a:ea typeface="Verdana" panose="020B0604030504040204" pitchFamily="34" charset="0"/>
              </a:rPr>
              <a:t>“Mobility Activities”).</a:t>
            </a:r>
            <a:endParaRPr lang="el-GR" sz="1200" b="0" baseline="0" dirty="0">
              <a:solidFill>
                <a:schemeClr val="tx1">
                  <a:lumMod val="75000"/>
                  <a:lumOff val="25000"/>
                </a:schemeClr>
              </a:solidFill>
              <a:latin typeface="Verdana" panose="020B0604030504040204" pitchFamily="34" charset="0"/>
              <a:ea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baseline="0" dirty="0">
                <a:solidFill>
                  <a:schemeClr val="tx1">
                    <a:lumMod val="75000"/>
                    <a:lumOff val="25000"/>
                  </a:schemeClr>
                </a:solidFill>
                <a:latin typeface="Verdana" panose="020B0604030504040204" pitchFamily="34" charset="0"/>
                <a:ea typeface="Verdana" panose="020B0604030504040204" pitchFamily="34" charset="0"/>
              </a:rPr>
              <a:t>Για να είναι σωστά τα δεδομένα σας, μετά τη συμπλήρωση</a:t>
            </a:r>
            <a:r>
              <a:rPr lang="en-GB" sz="1200" b="0" baseline="0" dirty="0">
                <a:solidFill>
                  <a:schemeClr val="tx1">
                    <a:lumMod val="75000"/>
                    <a:lumOff val="25000"/>
                  </a:schemeClr>
                </a:solidFill>
                <a:latin typeface="Verdana" panose="020B0604030504040204" pitchFamily="34" charset="0"/>
                <a:ea typeface="Verdana" panose="020B0604030504040204" pitchFamily="34" charset="0"/>
              </a:rPr>
              <a:t>,</a:t>
            </a:r>
            <a:r>
              <a:rPr lang="el-GR" sz="1200" b="0" baseline="0" dirty="0">
                <a:solidFill>
                  <a:schemeClr val="tx1">
                    <a:lumMod val="75000"/>
                    <a:lumOff val="25000"/>
                  </a:schemeClr>
                </a:solidFill>
                <a:latin typeface="Verdana" panose="020B0604030504040204" pitchFamily="34" charset="0"/>
                <a:ea typeface="Verdana" panose="020B0604030504040204" pitchFamily="34" charset="0"/>
              </a:rPr>
              <a:t> αυτοί οι δύο αριθμοί πρέπει να είναι οι ίδιοι. </a:t>
            </a:r>
            <a:endParaRPr lang="el-GR" sz="1200" b="0" dirty="0">
              <a:solidFill>
                <a:schemeClr val="tx1">
                  <a:lumMod val="75000"/>
                  <a:lumOff val="25000"/>
                </a:schemeClr>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solidFill>
                  <a:schemeClr val="tx1">
                    <a:lumMod val="75000"/>
                    <a:lumOff val="25000"/>
                  </a:schemeClr>
                </a:solidFill>
                <a:latin typeface="Verdana" panose="020B0604030504040204" pitchFamily="34" charset="0"/>
                <a:ea typeface="Verdana" panose="020B0604030504040204" pitchFamily="34" charset="0"/>
              </a:rPr>
              <a:t>Να σημειώσουμε</a:t>
            </a:r>
            <a:r>
              <a:rPr lang="el-GR" sz="1200" baseline="0" dirty="0">
                <a:solidFill>
                  <a:schemeClr val="tx1">
                    <a:lumMod val="75000"/>
                    <a:lumOff val="25000"/>
                  </a:schemeClr>
                </a:solidFill>
                <a:latin typeface="Verdana" panose="020B0604030504040204" pitchFamily="34" charset="0"/>
                <a:ea typeface="Verdana" panose="020B0604030504040204" pitchFamily="34" charset="0"/>
              </a:rPr>
              <a:t> ότι</a:t>
            </a:r>
            <a:r>
              <a:rPr lang="en-GB" sz="1200" baseline="0" dirty="0">
                <a:solidFill>
                  <a:schemeClr val="tx1">
                    <a:lumMod val="75000"/>
                    <a:lumOff val="25000"/>
                  </a:schemeClr>
                </a:solidFill>
                <a:latin typeface="Verdana" panose="020B0604030504040204" pitchFamily="34" charset="0"/>
                <a:ea typeface="Verdana" panose="020B0604030504040204" pitchFamily="34" charset="0"/>
              </a:rPr>
              <a:t>,</a:t>
            </a:r>
            <a:r>
              <a:rPr lang="el-GR" sz="1200" baseline="0" dirty="0">
                <a:solidFill>
                  <a:schemeClr val="tx1">
                    <a:lumMod val="75000"/>
                    <a:lumOff val="25000"/>
                  </a:schemeClr>
                </a:solidFill>
                <a:latin typeface="Verdana" panose="020B0604030504040204" pitchFamily="34" charset="0"/>
                <a:ea typeface="Verdana" panose="020B0604030504040204" pitchFamily="34" charset="0"/>
              </a:rPr>
              <a:t> λ</a:t>
            </a:r>
            <a:r>
              <a:rPr lang="el-GR" sz="1200" dirty="0">
                <a:solidFill>
                  <a:schemeClr val="tx1">
                    <a:lumMod val="75000"/>
                    <a:lumOff val="25000"/>
                  </a:schemeClr>
                </a:solidFill>
                <a:latin typeface="Verdana" panose="020B0604030504040204" pitchFamily="34" charset="0"/>
                <a:ea typeface="Verdana" panose="020B0604030504040204" pitchFamily="34" charset="0"/>
              </a:rPr>
              <a:t>όγω των κανόνων προστασίας δεδομένων,</a:t>
            </a:r>
            <a:r>
              <a:rPr lang="el-GR" sz="1200" baseline="0" dirty="0">
                <a:solidFill>
                  <a:schemeClr val="tx1">
                    <a:lumMod val="75000"/>
                    <a:lumOff val="25000"/>
                  </a:schemeClr>
                </a:solidFill>
                <a:latin typeface="Verdana" panose="020B0604030504040204" pitchFamily="34" charset="0"/>
                <a:ea typeface="Verdana" panose="020B0604030504040204" pitchFamily="34" charset="0"/>
              </a:rPr>
              <a:t> τα δεδομένα που εισάγονται σε αυτή την καρτέλα δεν πρέπει να παραπέμπουν σε ταυτοποίηση των συμμετεχόντων με λιγότερες ευκαιρίες.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aseline="0" dirty="0">
                <a:solidFill>
                  <a:schemeClr val="tx1">
                    <a:lumMod val="75000"/>
                    <a:lumOff val="25000"/>
                  </a:schemeClr>
                </a:solidFill>
                <a:latin typeface="Verdana" panose="020B0604030504040204" pitchFamily="34" charset="0"/>
                <a:ea typeface="Verdana" panose="020B0604030504040204" pitchFamily="34" charset="0"/>
              </a:rPr>
              <a:t> </a:t>
            </a:r>
            <a:endParaRPr lang="el-GR" dirty="0"/>
          </a:p>
        </p:txBody>
      </p:sp>
      <p:sp>
        <p:nvSpPr>
          <p:cNvPr id="4" name="Slide Number Placeholder 3"/>
          <p:cNvSpPr>
            <a:spLocks noGrp="1"/>
          </p:cNvSpPr>
          <p:nvPr>
            <p:ph type="sldNum" sz="quarter" idx="10"/>
          </p:nvPr>
        </p:nvSpPr>
        <p:spPr/>
        <p:txBody>
          <a:bodyPr/>
          <a:lstStyle/>
          <a:p>
            <a:fld id="{A6E391FE-B806-4822-A92E-582FE18C2E39}" type="slidenum">
              <a:rPr lang="en-US" smtClean="0"/>
              <a:t>54</a:t>
            </a:fld>
            <a:endParaRPr lang="en-US"/>
          </a:p>
        </p:txBody>
      </p:sp>
    </p:spTree>
    <p:extLst>
      <p:ext uri="{BB962C8B-B14F-4D97-AF65-F5344CB8AC3E}">
        <p14:creationId xmlns:p14="http://schemas.microsoft.com/office/powerpoint/2010/main" val="17316197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A6E391FE-B806-4822-A92E-582FE18C2E39}" type="slidenum">
              <a:rPr lang="en-US" smtClean="0"/>
              <a:t>55</a:t>
            </a:fld>
            <a:endParaRPr lang="en-US"/>
          </a:p>
        </p:txBody>
      </p:sp>
    </p:spTree>
    <p:extLst>
      <p:ext uri="{BB962C8B-B14F-4D97-AF65-F5344CB8AC3E}">
        <p14:creationId xmlns:p14="http://schemas.microsoft.com/office/powerpoint/2010/main" val="27826786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baseline="0" dirty="0"/>
              <a:t>Η επόμενη ενότητα ονομάζεται </a:t>
            </a:r>
            <a:r>
              <a:rPr lang="en-US" b="1" baseline="0" dirty="0"/>
              <a:t>import-export mobility activity. </a:t>
            </a:r>
            <a:endParaRPr lang="el-GR"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Εδώ δίνεται η δυνατότητα από το σημείο 1 να κατεβάσετε όλες τις καταχωρημένες ατομικές κινητικότητες ή να ανεβάσετε κινητικότητες μαζικά από το σημείο 3. </a:t>
            </a:r>
          </a:p>
          <a:p>
            <a:pPr marL="0" marR="0" indent="0" algn="l" defTabSz="914400" rtl="0" eaLnBrk="1" fontAlgn="auto" latinLnBrk="0" hangingPunct="1">
              <a:lnSpc>
                <a:spcPct val="100000"/>
              </a:lnSpc>
              <a:spcBef>
                <a:spcPts val="0"/>
              </a:spcBef>
              <a:spcAft>
                <a:spcPts val="0"/>
              </a:spcAft>
              <a:buClrTx/>
              <a:buSzTx/>
              <a:buFontTx/>
              <a:buNone/>
              <a:tabLst/>
              <a:defRPr/>
            </a:pPr>
            <a:r>
              <a:rPr lang="el-GR" b="1" baseline="0" dirty="0"/>
              <a:t>Αρχικά να δούμε πως κατεβάζουμε</a:t>
            </a:r>
            <a:r>
              <a:rPr lang="el-GR"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Από το σημείο 1 πατάτε το </a:t>
            </a:r>
            <a:r>
              <a:rPr lang="en-US" baseline="0" dirty="0"/>
              <a:t>export</a:t>
            </a:r>
            <a:r>
              <a:rPr lang="el-GR" baseline="0" dirty="0"/>
              <a:t>. Το πρώτο κουμπί κατεβάζει αρχείο σε μορφή </a:t>
            </a:r>
            <a:r>
              <a:rPr lang="en-US" baseline="0" dirty="0"/>
              <a:t>excel. </a:t>
            </a:r>
            <a:r>
              <a:rPr lang="el-GR" baseline="0" dirty="0"/>
              <a:t>Όταν το πατήσετε θα ετοιμαστεί αρχείο όπως βλέπετε στο σημείο 2 και όταν κάνετε κλικ πάνω του θα κατέβει</a:t>
            </a:r>
            <a:r>
              <a:rPr lang="en-US" baseline="0" dirty="0"/>
              <a:t> </a:t>
            </a:r>
            <a:r>
              <a:rPr lang="el-GR" baseline="0" dirty="0"/>
              <a:t>το αρχείο στον υπολογιστή σας.  </a:t>
            </a:r>
            <a:r>
              <a:rPr lang="en-US" baseline="0" dirty="0"/>
              <a:t> </a:t>
            </a:r>
            <a:r>
              <a:rPr lang="el-GR" baseline="0" dirty="0"/>
              <a:t>΄Το σύστημα χρειάζεται λίγα λεπτά για να ετοιμάσει τον κατάλογο και το </a:t>
            </a:r>
            <a:r>
              <a:rPr lang="en-US" baseline="0" dirty="0"/>
              <a:t>status </a:t>
            </a:r>
            <a:r>
              <a:rPr lang="el-GR" baseline="0" dirty="0"/>
              <a:t>θα εμφανίζεται ως </a:t>
            </a:r>
            <a:r>
              <a:rPr lang="en-US" baseline="0" dirty="0"/>
              <a:t>requested. </a:t>
            </a:r>
            <a:r>
              <a:rPr lang="el-GR" baseline="0" dirty="0"/>
              <a:t>Σε λίγα λεπτά, αφού ανανεώσετε τη σελίδα, δηλαδή να κάνετε </a:t>
            </a:r>
            <a:r>
              <a:rPr lang="en-US" baseline="0" dirty="0"/>
              <a:t>refresh to browser </a:t>
            </a:r>
            <a:r>
              <a:rPr lang="el-GR" baseline="0" dirty="0"/>
              <a:t>σας, η κατάσταση θα εμφανιστεί ως </a:t>
            </a:r>
            <a:r>
              <a:rPr lang="en-US" baseline="0" dirty="0"/>
              <a:t>exported </a:t>
            </a:r>
            <a:r>
              <a:rPr lang="el-GR" baseline="0" dirty="0"/>
              <a:t>και τότε το αρχείο θα είναι έτοιμο για να αποθηκευτεί. </a:t>
            </a:r>
          </a:p>
          <a:p>
            <a:pPr marL="0" marR="0" indent="0" algn="l" defTabSz="914400" rtl="0" eaLnBrk="1" fontAlgn="auto" latinLnBrk="0" hangingPunct="1">
              <a:lnSpc>
                <a:spcPct val="100000"/>
              </a:lnSpc>
              <a:spcBef>
                <a:spcPts val="0"/>
              </a:spcBef>
              <a:spcAft>
                <a:spcPts val="0"/>
              </a:spcAft>
              <a:buClrTx/>
              <a:buSzTx/>
              <a:buFontTx/>
              <a:buNone/>
              <a:tabLst/>
              <a:defRPr/>
            </a:pPr>
            <a:r>
              <a:rPr lang="el-GR" b="1" baseline="0" dirty="0"/>
              <a:t>Τώρα θα δούμε πως θα εισάγουμε κινητικότητες μαζικά. </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Αρχικά να πούμε ότι αυτό γίνεται στις περιπτώσεις που έχετε ροές κινητικοτήτων. Δηλαδή όταν έχετε συμμετέχοντες πέραν του ενός που θα ταξιδέψουν στην ίδια χώρα υποδοχής ή /και την ίδια χρονική περίοδο αλλά δεν είναι γκρουπ. Σε αυτές τις περιπτώσεις πολλά από τα στοιχεία των κινητικοτήτων ενδέχεται να είναι τα ίδια (όπως οι λεπτομέρειες για το ταξίδι ή για την ατομική υποστήριξη </a:t>
            </a:r>
            <a:r>
              <a:rPr lang="el-GR" baseline="0" dirty="0" err="1"/>
              <a:t>κλπ</a:t>
            </a:r>
            <a:r>
              <a:rPr lang="el-GR" baseline="0" dirty="0"/>
              <a:t>) αλλά κάποια άλλα στοιχεία θα διαφέρουν. Τέτοια είναι τα προσωπικά στοιχεία, τα μαθησιακά αποτελέσματα, το πρόγραμμα κλπ.  </a:t>
            </a:r>
          </a:p>
          <a:p>
            <a:pPr marL="0" marR="0" indent="0" algn="l" defTabSz="914400" rtl="0" eaLnBrk="1" fontAlgn="auto" latinLnBrk="0" hangingPunct="1">
              <a:lnSpc>
                <a:spcPct val="100000"/>
              </a:lnSpc>
              <a:spcBef>
                <a:spcPts val="0"/>
              </a:spcBef>
              <a:spcAft>
                <a:spcPts val="0"/>
              </a:spcAft>
              <a:buClrTx/>
              <a:buSzTx/>
              <a:buFontTx/>
              <a:buNone/>
              <a:tabLst/>
              <a:defRPr/>
            </a:pPr>
            <a:r>
              <a:rPr lang="el-GR" b="1" baseline="0" dirty="0"/>
              <a:t>Να δούμε τα βήματα αναλυτικά: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l-GR" baseline="0" dirty="0"/>
              <a:t>Το πρώτο βήμα είναι να καταχωρήσετε μία ατομική κινητικότητα με όλα τα απαραίτητα στοιχεία στο σημείο </a:t>
            </a:r>
            <a:r>
              <a:rPr lang="en-US" baseline="0" dirty="0"/>
              <a:t>mobility activities </a:t>
            </a:r>
            <a:r>
              <a:rPr lang="el-GR" baseline="0" dirty="0"/>
              <a:t>όπως δείξαμε πριν.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l-GR" baseline="0" dirty="0"/>
              <a:t>Στη συνέχεια θα έρθετε σε αυτή την ενότητα και θα κάνετε </a:t>
            </a:r>
            <a:r>
              <a:rPr lang="en-US" baseline="0" dirty="0"/>
              <a:t>export </a:t>
            </a:r>
            <a:r>
              <a:rPr lang="el-GR" baseline="0" dirty="0"/>
              <a:t>και θα κατεβάσετε το αρχείο </a:t>
            </a:r>
            <a:r>
              <a:rPr lang="en-US" baseline="0" dirty="0"/>
              <a:t>excel</a:t>
            </a:r>
          </a:p>
          <a:p>
            <a:pPr marL="0" marR="0" indent="0" algn="l" defTabSz="914400" rtl="0" eaLnBrk="1" fontAlgn="auto" latinLnBrk="0" hangingPunct="1">
              <a:lnSpc>
                <a:spcPct val="100000"/>
              </a:lnSpc>
              <a:spcBef>
                <a:spcPts val="0"/>
              </a:spcBef>
              <a:spcAft>
                <a:spcPts val="0"/>
              </a:spcAft>
              <a:buClrTx/>
              <a:buSzTx/>
              <a:buFontTx/>
              <a:buNone/>
              <a:tabLst/>
              <a:defRPr/>
            </a:pPr>
            <a:endParaRPr lang="el-GR" baseline="0" dirty="0"/>
          </a:p>
        </p:txBody>
      </p:sp>
      <p:sp>
        <p:nvSpPr>
          <p:cNvPr id="4" name="Slide Number Placeholder 3"/>
          <p:cNvSpPr>
            <a:spLocks noGrp="1"/>
          </p:cNvSpPr>
          <p:nvPr>
            <p:ph type="sldNum" sz="quarter" idx="10"/>
          </p:nvPr>
        </p:nvSpPr>
        <p:spPr/>
        <p:txBody>
          <a:bodyPr/>
          <a:lstStyle/>
          <a:p>
            <a:fld id="{A6E391FE-B806-4822-A92E-582FE18C2E39}" type="slidenum">
              <a:rPr lang="en-US" smtClean="0"/>
              <a:t>56</a:t>
            </a:fld>
            <a:endParaRPr lang="en-US"/>
          </a:p>
        </p:txBody>
      </p:sp>
    </p:spTree>
    <p:extLst>
      <p:ext uri="{BB962C8B-B14F-4D97-AF65-F5344CB8AC3E}">
        <p14:creationId xmlns:p14="http://schemas.microsoft.com/office/powerpoint/2010/main" val="25252617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Όταν κατεβάσετε το αρχείο θα εμφανίζεται έτσι όπως φαίνεται στην εικόνα πάνω. </a:t>
            </a:r>
          </a:p>
          <a:p>
            <a:pPr marL="0" marR="0" indent="0" algn="l" defTabSz="914400" rtl="0" eaLnBrk="1" fontAlgn="auto" latinLnBrk="0" hangingPunct="1">
              <a:lnSpc>
                <a:spcPct val="100000"/>
              </a:lnSpc>
              <a:spcBef>
                <a:spcPts val="0"/>
              </a:spcBef>
              <a:spcAft>
                <a:spcPts val="0"/>
              </a:spcAft>
              <a:buClrTx/>
              <a:buSzTx/>
              <a:buFontTx/>
              <a:buNone/>
              <a:tabLst/>
              <a:defRPr/>
            </a:pPr>
            <a:r>
              <a:rPr lang="el-GR" b="1" baseline="0" dirty="0"/>
              <a:t>Κάθε γραμμή του αρχείου είναι μια κινητικότητα</a:t>
            </a:r>
            <a:r>
              <a:rPr lang="el-GR" baseline="0" dirty="0"/>
              <a:t>. Για την κάθε μια υπάρχουν όλες οι λεπτομέρειες ανά στήλη, δηλαδή τα στοιχεία του συμμετέχοντα και τα στοιχεία του ταξιδιού. </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a:t>Επίσης υπάρχει ένας μοναδικός αριθμός που δίνεται αυτόματα από το σύστημα, όπως βλέπετε στη στήλη </a:t>
            </a:r>
            <a:r>
              <a:rPr lang="en-US" baseline="0" dirty="0"/>
              <a:t>mobility activity ID.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baseline="0" dirty="0"/>
              <a:t>Για να δημιουργήσετε νέα κινητικότητα, </a:t>
            </a:r>
            <a:r>
              <a:rPr lang="el-GR" b="1" baseline="0" dirty="0"/>
              <a:t>θα πρέπει να κάνετε αντιγραφή και επικόλληση μιας ολόκληρης γραμμής, δηλαδή όλης της κινητικότητας</a:t>
            </a:r>
            <a:r>
              <a:rPr lang="el-GR" baseline="0" dirty="0"/>
              <a:t>. Στη συνέχεια θα πάτε στα πεδία που χρειάζονται </a:t>
            </a:r>
            <a:r>
              <a:rPr lang="el-GR" b="1" baseline="0" dirty="0"/>
              <a:t>αλλαγές</a:t>
            </a:r>
            <a:r>
              <a:rPr lang="el-GR" baseline="0" dirty="0"/>
              <a:t>. Για παράδειγμα θα αλλάξετε το όνομα και όλα τα προσωπικά στοιχεία του συμμετέχοντα. Μπορεί επίσης να πρέπει να αλλάξετε και στοιχεία για το ταξίδι.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baseline="0" dirty="0"/>
              <a:t>Τέλος </a:t>
            </a:r>
            <a:r>
              <a:rPr lang="el-GR" b="1" baseline="0" dirty="0"/>
              <a:t>θα πρέπει οπωσδήποτε να αλλάξετε τον αριθμό της κινητικότητας καθώς όλες πρέπει να έχουν ένα μοναδικό αριθμό</a:t>
            </a:r>
            <a:r>
              <a:rPr lang="el-GR" baseline="0" dirty="0"/>
              <a:t>. Έτσι θα αλλάξετε τα τελευταία ψηφία του. Όπως βλέπετε στο παράδειγμα πάνω, η τελευταία κινητικότητα που καταχωρήθηκε είναι αυτή με τον πιο μεγάλο αριθμό, δηλαδή 0014. Εσείς, στην επόμενη κινητικότητα που θα προσθέσετε στο </a:t>
            </a:r>
            <a:r>
              <a:rPr lang="en-US" baseline="0" dirty="0"/>
              <a:t>excel</a:t>
            </a:r>
            <a:r>
              <a:rPr lang="el-GR" baseline="0" dirty="0"/>
              <a:t>,</a:t>
            </a:r>
            <a:r>
              <a:rPr lang="en-US" baseline="0" dirty="0"/>
              <a:t> </a:t>
            </a:r>
            <a:r>
              <a:rPr lang="el-GR" baseline="0" dirty="0"/>
              <a:t>θα πρέπει να αλλάξετε τον αριθμό αυτό σε 0015. Όταν τελειώσετε την επεξεργασία του αρχείου και αποθηκεύσετε τις αλλαγές, τότε θα πάτε ξανά στην ενότητα </a:t>
            </a:r>
            <a:r>
              <a:rPr lang="en-US" baseline="0" dirty="0"/>
              <a:t>import – export </a:t>
            </a:r>
            <a:r>
              <a:rPr lang="el-GR" baseline="0" dirty="0"/>
              <a:t>και από το σημείο </a:t>
            </a:r>
            <a:r>
              <a:rPr lang="en-US" baseline="0" dirty="0"/>
              <a:t>import </a:t>
            </a:r>
            <a:r>
              <a:rPr lang="el-GR" baseline="0" dirty="0"/>
              <a:t>θα ανεβάσετε το αρχείο.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baseline="0" dirty="0"/>
              <a:t>Όταν γίνει αυτό, θα ανοιχθούν αυτόματα στην ενότητα </a:t>
            </a:r>
            <a:r>
              <a:rPr lang="en-US" baseline="0" dirty="0"/>
              <a:t>mobility activities </a:t>
            </a:r>
            <a:r>
              <a:rPr lang="el-GR" baseline="0" dirty="0"/>
              <a:t> καταχωρήσεις για τις κινητικότητες σας. Θα πρέπει να ελέγξετε όλες τις κινητικότητες και να προχωρήσετε σε αλλαγές όπου χρειάζεται.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baseline="0" dirty="0"/>
          </a:p>
          <a:p>
            <a:endParaRPr lang="el-GR" dirty="0"/>
          </a:p>
        </p:txBody>
      </p:sp>
      <p:sp>
        <p:nvSpPr>
          <p:cNvPr id="4" name="Slide Number Placeholder 3"/>
          <p:cNvSpPr>
            <a:spLocks noGrp="1"/>
          </p:cNvSpPr>
          <p:nvPr>
            <p:ph type="sldNum" sz="quarter" idx="10"/>
          </p:nvPr>
        </p:nvSpPr>
        <p:spPr/>
        <p:txBody>
          <a:bodyPr/>
          <a:lstStyle/>
          <a:p>
            <a:fld id="{A6E391FE-B806-4822-A92E-582FE18C2E39}" type="slidenum">
              <a:rPr lang="en-US" smtClean="0"/>
              <a:t>57</a:t>
            </a:fld>
            <a:endParaRPr lang="en-US"/>
          </a:p>
        </p:txBody>
      </p:sp>
    </p:spTree>
    <p:extLst>
      <p:ext uri="{BB962C8B-B14F-4D97-AF65-F5344CB8AC3E}">
        <p14:creationId xmlns:p14="http://schemas.microsoft.com/office/powerpoint/2010/main" val="8960448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Για Συμπλήρωση και Υποβολή Τελικής Έκθεσης (Reports) πηγαίνετε στο </a:t>
            </a:r>
            <a:r>
              <a:rPr lang="en-GB" dirty="0"/>
              <a:t>reports</a:t>
            </a:r>
            <a:r>
              <a:rPr lang="el-GR" dirty="0"/>
              <a:t> του </a:t>
            </a:r>
            <a:r>
              <a:rPr lang="en-GB" dirty="0"/>
              <a:t>content menu kai </a:t>
            </a:r>
            <a:r>
              <a:rPr lang="el-GR" dirty="0"/>
              <a:t>πατάτε το κουμπί </a:t>
            </a:r>
            <a:r>
              <a:rPr lang="en-GB" dirty="0"/>
              <a:t>generate beneficiary report.</a:t>
            </a:r>
          </a:p>
        </p:txBody>
      </p:sp>
      <p:sp>
        <p:nvSpPr>
          <p:cNvPr id="4" name="Slide Number Placeholder 3"/>
          <p:cNvSpPr>
            <a:spLocks noGrp="1"/>
          </p:cNvSpPr>
          <p:nvPr>
            <p:ph type="sldNum" sz="quarter" idx="10"/>
          </p:nvPr>
        </p:nvSpPr>
        <p:spPr/>
        <p:txBody>
          <a:bodyPr/>
          <a:lstStyle/>
          <a:p>
            <a:fld id="{A6E391FE-B806-4822-A92E-582FE18C2E39}" type="slidenum">
              <a:rPr lang="en-US" smtClean="0"/>
              <a:t>58</a:t>
            </a:fld>
            <a:endParaRPr lang="en-US"/>
          </a:p>
        </p:txBody>
      </p:sp>
    </p:spTree>
    <p:extLst>
      <p:ext uri="{BB962C8B-B14F-4D97-AF65-F5344CB8AC3E}">
        <p14:creationId xmlns:p14="http://schemas.microsoft.com/office/powerpoint/2010/main" val="24608450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91FE-B806-4822-A92E-582FE18C2E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4072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Στο σημείο </a:t>
            </a:r>
            <a:r>
              <a:rPr lang="en-US" dirty="0"/>
              <a:t>checklist</a:t>
            </a:r>
            <a:r>
              <a:rPr lang="el-GR" dirty="0"/>
              <a:t>, βάζοντας ΝΙ στα πεδία,</a:t>
            </a:r>
            <a:r>
              <a:rPr lang="el-GR" baseline="0" dirty="0"/>
              <a:t> πρέπει να επιβεβαιώσετε ότι:</a:t>
            </a:r>
          </a:p>
          <a:p>
            <a:r>
              <a:rPr lang="el-GR" baseline="0" dirty="0"/>
              <a:t>Έχουν συμπληρωθεί όλα τα απαραίτητα πεδία</a:t>
            </a:r>
          </a:p>
          <a:p>
            <a:r>
              <a:rPr lang="el-GR" dirty="0"/>
              <a:t>Έχετε χρησιμοποιήσει μία από τις υποχρεωτικές</a:t>
            </a:r>
            <a:r>
              <a:rPr lang="el-GR" baseline="0" dirty="0"/>
              <a:t> γλώσσες, όπως αυτές ορίζονται στη Συμφωνία, δηλαδή αγγλική ή ελληνική</a:t>
            </a:r>
          </a:p>
          <a:p>
            <a:r>
              <a:rPr lang="el-GR" baseline="0" dirty="0"/>
              <a:t>Έχουν αναρτηθεί στην τελική έκθεση όλα τα απαραίτητα έγγραφα που θα ζητηθούν από ΕΥ.</a:t>
            </a:r>
          </a:p>
          <a:p>
            <a:r>
              <a:rPr lang="el-GR" baseline="0" dirty="0"/>
              <a:t>Έχετε αποθηκεύσει τα πιο πάνω έγγραφα κι εσείς στο αρχείο σας. </a:t>
            </a:r>
            <a:endParaRPr lang="en-GB" dirty="0"/>
          </a:p>
          <a:p>
            <a:endParaRPr lang="en-GB" dirty="0"/>
          </a:p>
          <a:p>
            <a:r>
              <a:rPr lang="el-GR" dirty="0"/>
              <a:t>Όταν γίνουν αυτά, θα είναι διαθέσιμο το κουμπί "Έναρξη διαδικασίας υποβολής«</a:t>
            </a:r>
            <a:r>
              <a:rPr lang="el-GR" baseline="0" dirty="0"/>
              <a:t>.</a:t>
            </a:r>
            <a:endParaRPr lang="el-GR" dirty="0"/>
          </a:p>
          <a:p>
            <a:r>
              <a:rPr lang="el-GR" dirty="0"/>
              <a:t>Αφού</a:t>
            </a:r>
            <a:r>
              <a:rPr lang="el-GR" baseline="0" dirty="0"/>
              <a:t> το πατήσετε και διαβάσετε </a:t>
            </a:r>
            <a:r>
              <a:rPr lang="el-GR" dirty="0"/>
              <a:t>τις πληροφορίες στο αναδυόμενο παράθυρο, στη συνέχεια, θα κάνετε κλικ στο Υποβολή έκθεσης</a:t>
            </a:r>
            <a:r>
              <a:rPr lang="el-GR" baseline="0" dirty="0"/>
              <a:t> δικαιούχου, </a:t>
            </a:r>
            <a:r>
              <a:rPr lang="el-GR" dirty="0"/>
              <a:t>για να επιβεβαιώσετε την υποβολή</a:t>
            </a:r>
          </a:p>
        </p:txBody>
      </p:sp>
      <p:sp>
        <p:nvSpPr>
          <p:cNvPr id="4" name="Slide Number Placeholder 3"/>
          <p:cNvSpPr>
            <a:spLocks noGrp="1"/>
          </p:cNvSpPr>
          <p:nvPr>
            <p:ph type="sldNum" sz="quarter" idx="10"/>
          </p:nvPr>
        </p:nvSpPr>
        <p:spPr/>
        <p:txBody>
          <a:bodyPr/>
          <a:lstStyle/>
          <a:p>
            <a:fld id="{A6E391FE-B806-4822-A92E-582FE18C2E39}" type="slidenum">
              <a:rPr lang="en-US" smtClean="0"/>
              <a:t>60</a:t>
            </a:fld>
            <a:endParaRPr lang="en-US"/>
          </a:p>
        </p:txBody>
      </p:sp>
    </p:spTree>
    <p:extLst>
      <p:ext uri="{BB962C8B-B14F-4D97-AF65-F5344CB8AC3E}">
        <p14:creationId xmlns:p14="http://schemas.microsoft.com/office/powerpoint/2010/main" val="2507913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391FE-B806-4822-A92E-582FE18C2E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9272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aseline="0" dirty="0"/>
              <a:t>Η επόμενη ενότητα που ονομάζεται </a:t>
            </a:r>
            <a:r>
              <a:rPr lang="en-US" baseline="0" dirty="0"/>
              <a:t>amendments </a:t>
            </a:r>
            <a:r>
              <a:rPr lang="el-GR" baseline="0" dirty="0"/>
              <a:t>αφορά μόνο στους διαπιστευμένους οργανισμούς. Άρα όσοι έχετε σχέδια σύντομης διάρκειας, ΚΑ122 δεν θα βλέπετε αυτή την επιλογή. </a:t>
            </a:r>
            <a:endParaRPr lang="en-US" baseline="0" dirty="0"/>
          </a:p>
          <a:p>
            <a:endParaRPr lang="en-US" baseline="0" dirty="0"/>
          </a:p>
          <a:p>
            <a:r>
              <a:rPr lang="el-GR" baseline="0" dirty="0"/>
              <a:t>Για τα σχέδια ΚΑ121 μπορείτε να ζητήσετε τροποποιήσεις της υφιστάμενης συμφωνίας. Συνήθως, οι τροποποιήσεις υποβάλλονται από τους διαπιστευμένους κατά τη διάρκεια μίας συγκεκριμένης περιόδου, κατόπιν συντονισμού από την ΕΥ. Οι τροποποιήσεις μπορούν να αφορούν ένα ή περισσότερα από τα πιο κάτω αιτήματα:</a:t>
            </a:r>
          </a:p>
          <a:p>
            <a:pPr marL="342900" lvl="0" indent="-342900" algn="just">
              <a:lnSpc>
                <a:spcPct val="115000"/>
              </a:lnSpc>
              <a:buFont typeface="+mj-lt"/>
              <a:buAutoNum type="arabicPeriod"/>
              <a:tabLst>
                <a:tab pos="457200" algn="l"/>
              </a:tabLst>
            </a:pPr>
            <a:r>
              <a:rPr lang="el-GR" sz="1200" b="1" dirty="0">
                <a:solidFill>
                  <a:srgbClr val="000000"/>
                </a:solidFill>
                <a:effectLst/>
                <a:latin typeface="Verdana" panose="020B0604030504040204" pitchFamily="34" charset="0"/>
                <a:ea typeface="Times New Roman" panose="02020603050405020304" pitchFamily="18" charset="0"/>
              </a:rPr>
              <a:t>Παράταση της διάρκειας της συμφωνίας επιχορήγησης από 15 μήνες σε 24 μήνες</a:t>
            </a:r>
            <a:r>
              <a:rPr lang="el-GR" sz="1200" dirty="0">
                <a:solidFill>
                  <a:srgbClr val="000000"/>
                </a:solidFill>
                <a:effectLst/>
                <a:latin typeface="Verdana" panose="020B0604030504040204" pitchFamily="34" charset="0"/>
                <a:ea typeface="Times New Roman" panose="02020603050405020304" pitchFamily="18" charset="0"/>
              </a:rPr>
              <a:t> </a:t>
            </a:r>
          </a:p>
          <a:p>
            <a:pPr marL="342900" lvl="0" indent="-342900" algn="just">
              <a:lnSpc>
                <a:spcPct val="115000"/>
              </a:lnSpc>
              <a:buFont typeface="+mj-lt"/>
              <a:buAutoNum type="arabicPeriod"/>
              <a:tabLst>
                <a:tab pos="457200" algn="l"/>
              </a:tabLst>
            </a:pPr>
            <a:r>
              <a:rPr lang="el-GR" sz="1200" dirty="0">
                <a:solidFill>
                  <a:srgbClr val="000000"/>
                </a:solidFill>
                <a:effectLst/>
                <a:latin typeface="Verdana" panose="020B0604030504040204" pitchFamily="34" charset="0"/>
                <a:ea typeface="Times New Roman" panose="02020603050405020304" pitchFamily="18" charset="0"/>
              </a:rPr>
              <a:t>Πρόσθετη χρηματοδότηση – εάν η ΕΥ διαθέτει επιπλέον κονδύλια</a:t>
            </a:r>
          </a:p>
          <a:p>
            <a:pPr marL="342900" lvl="0" indent="-342900" algn="just">
              <a:lnSpc>
                <a:spcPct val="115000"/>
              </a:lnSpc>
              <a:buFont typeface="+mj-lt"/>
              <a:buAutoNum type="arabicPeriod"/>
              <a:tabLst>
                <a:tab pos="457200" algn="l"/>
              </a:tabLst>
            </a:pPr>
            <a:r>
              <a:rPr lang="en-US" sz="1200" b="1" dirty="0">
                <a:solidFill>
                  <a:srgbClr val="000000"/>
                </a:solidFill>
                <a:effectLst/>
                <a:latin typeface="Verdana" panose="020B0604030504040204" pitchFamily="34" charset="0"/>
                <a:ea typeface="Times New Roman" panose="02020603050405020304" pitchFamily="18" charset="0"/>
              </a:rPr>
              <a:t>E</a:t>
            </a:r>
            <a:r>
              <a:rPr lang="el-GR" sz="1200" b="1" dirty="0" err="1">
                <a:solidFill>
                  <a:srgbClr val="000000"/>
                </a:solidFill>
                <a:effectLst/>
                <a:latin typeface="Verdana" panose="020B0604030504040204" pitchFamily="34" charset="0"/>
                <a:ea typeface="Times New Roman" panose="02020603050405020304" pitchFamily="18" charset="0"/>
              </a:rPr>
              <a:t>πιπλέον</a:t>
            </a:r>
            <a:r>
              <a:rPr lang="el-GR" sz="1200" b="1" dirty="0">
                <a:solidFill>
                  <a:srgbClr val="000000"/>
                </a:solidFill>
                <a:effectLst/>
                <a:latin typeface="Verdana" panose="020B0604030504040204" pitchFamily="34" charset="0"/>
                <a:ea typeface="Times New Roman" panose="02020603050405020304" pitchFamily="18" charset="0"/>
              </a:rPr>
              <a:t> χρηματοδότηση</a:t>
            </a:r>
            <a:r>
              <a:rPr lang="el-GR" sz="1200" dirty="0">
                <a:solidFill>
                  <a:srgbClr val="000000"/>
                </a:solidFill>
                <a:effectLst/>
                <a:latin typeface="Verdana" panose="020B0604030504040204" pitchFamily="34" charset="0"/>
                <a:ea typeface="Times New Roman" panose="02020603050405020304" pitchFamily="18" charset="0"/>
              </a:rPr>
              <a:t> για τις κατηγορίες </a:t>
            </a:r>
            <a:r>
              <a:rPr lang="en-US" sz="1200" b="1" dirty="0">
                <a:solidFill>
                  <a:srgbClr val="000000"/>
                </a:solidFill>
                <a:effectLst/>
                <a:latin typeface="Verdana" panose="020B0604030504040204" pitchFamily="34" charset="0"/>
                <a:ea typeface="Times New Roman" panose="02020603050405020304" pitchFamily="18" charset="0"/>
              </a:rPr>
              <a:t>exceptional costs</a:t>
            </a:r>
            <a:r>
              <a:rPr lang="en-US" sz="1200" dirty="0">
                <a:solidFill>
                  <a:srgbClr val="000000"/>
                </a:solidFill>
                <a:effectLst/>
                <a:latin typeface="Verdana" panose="020B0604030504040204" pitchFamily="34" charset="0"/>
                <a:ea typeface="Times New Roman" panose="02020603050405020304" pitchFamily="18" charset="0"/>
              </a:rPr>
              <a:t> </a:t>
            </a:r>
            <a:r>
              <a:rPr lang="el-GR" sz="1200" dirty="0">
                <a:solidFill>
                  <a:srgbClr val="000000"/>
                </a:solidFill>
                <a:effectLst/>
                <a:latin typeface="Verdana" panose="020B0604030504040204" pitchFamily="34" charset="0"/>
                <a:ea typeface="Times New Roman" panose="02020603050405020304" pitchFamily="18" charset="0"/>
              </a:rPr>
              <a:t>και </a:t>
            </a:r>
            <a:r>
              <a:rPr lang="en-US" sz="1200" b="1" dirty="0">
                <a:solidFill>
                  <a:srgbClr val="000000"/>
                </a:solidFill>
                <a:effectLst/>
                <a:latin typeface="Verdana" panose="020B0604030504040204" pitchFamily="34" charset="0"/>
                <a:ea typeface="Times New Roman" panose="02020603050405020304" pitchFamily="18" charset="0"/>
              </a:rPr>
              <a:t>inclusion support for participants</a:t>
            </a:r>
            <a:endParaRPr lang="el-GR" sz="1200" dirty="0">
              <a:solidFill>
                <a:srgbClr val="000000"/>
              </a:solidFill>
              <a:effectLst/>
              <a:latin typeface="Calibri" panose="020F0502020204030204" pitchFamily="34" charset="0"/>
              <a:ea typeface="Calibri" panose="020F0502020204030204" pitchFamily="34" charset="0"/>
            </a:endParaRPr>
          </a:p>
          <a:p>
            <a:pPr marL="342900" lvl="0" indent="-342900" algn="just">
              <a:lnSpc>
                <a:spcPct val="115000"/>
              </a:lnSpc>
              <a:buFont typeface="+mj-lt"/>
              <a:buAutoNum type="arabicPeriod"/>
              <a:tabLst>
                <a:tab pos="457200" algn="l"/>
              </a:tabLst>
            </a:pPr>
            <a:r>
              <a:rPr lang="el-GR" sz="1200" b="1" dirty="0">
                <a:solidFill>
                  <a:srgbClr val="000000"/>
                </a:solidFill>
                <a:effectLst/>
                <a:latin typeface="Verdana" panose="020B0604030504040204" pitchFamily="34" charset="0"/>
                <a:ea typeface="Times New Roman" panose="02020603050405020304" pitchFamily="18" charset="0"/>
              </a:rPr>
              <a:t>Επιστροφή μέρους της </a:t>
            </a:r>
            <a:r>
              <a:rPr lang="el-GR" sz="1200" b="1" dirty="0" err="1">
                <a:solidFill>
                  <a:srgbClr val="000000"/>
                </a:solidFill>
                <a:effectLst/>
                <a:latin typeface="Verdana" panose="020B0604030504040204" pitchFamily="34" charset="0"/>
                <a:ea typeface="Times New Roman" panose="02020603050405020304" pitchFamily="18" charset="0"/>
              </a:rPr>
              <a:t>χορηγηθείσας</a:t>
            </a:r>
            <a:r>
              <a:rPr lang="el-GR" sz="1200" b="1" dirty="0">
                <a:solidFill>
                  <a:srgbClr val="000000"/>
                </a:solidFill>
                <a:effectLst/>
                <a:latin typeface="Verdana" panose="020B0604030504040204" pitchFamily="34" charset="0"/>
                <a:ea typeface="Times New Roman" panose="02020603050405020304" pitchFamily="18" charset="0"/>
              </a:rPr>
              <a:t> χρηματοδότησης</a:t>
            </a:r>
            <a:r>
              <a:rPr lang="el-GR" sz="1200" dirty="0">
                <a:solidFill>
                  <a:srgbClr val="000000"/>
                </a:solidFill>
                <a:effectLst/>
                <a:latin typeface="Verdana" panose="020B0604030504040204" pitchFamily="34" charset="0"/>
                <a:ea typeface="Times New Roman" panose="02020603050405020304" pitchFamily="18" charset="0"/>
              </a:rPr>
              <a:t>!</a:t>
            </a:r>
          </a:p>
          <a:p>
            <a:pPr marL="342900" lvl="0" indent="-342900" algn="just">
              <a:lnSpc>
                <a:spcPct val="115000"/>
              </a:lnSpc>
              <a:buFont typeface="+mj-lt"/>
              <a:buAutoNum type="arabicPeriod"/>
              <a:tabLst>
                <a:tab pos="457200" algn="l"/>
              </a:tabLst>
            </a:pPr>
            <a:endParaRPr lang="el-GR" sz="1200" dirty="0">
              <a:solidFill>
                <a:srgbClr val="000000"/>
              </a:solidFill>
              <a:effectLst/>
              <a:latin typeface="Verdana" panose="020B0604030504040204" pitchFamily="34" charset="0"/>
              <a:ea typeface="Times New Roman" panose="02020603050405020304" pitchFamily="18" charset="0"/>
            </a:endParaRPr>
          </a:p>
          <a:p>
            <a:pPr marL="0" lvl="0" indent="0" algn="just">
              <a:lnSpc>
                <a:spcPct val="115000"/>
              </a:lnSpc>
              <a:buFont typeface="+mj-lt"/>
              <a:buNone/>
              <a:tabLst>
                <a:tab pos="457200" algn="l"/>
              </a:tabLst>
            </a:pPr>
            <a:r>
              <a:rPr lang="el-GR" sz="1200" dirty="0">
                <a:solidFill>
                  <a:srgbClr val="000000"/>
                </a:solidFill>
                <a:effectLst/>
                <a:latin typeface="Verdana" panose="020B0604030504040204" pitchFamily="34" charset="0"/>
                <a:ea typeface="Times New Roman" panose="02020603050405020304" pitchFamily="18" charset="0"/>
              </a:rPr>
              <a:t>Εδώ</a:t>
            </a:r>
            <a:r>
              <a:rPr lang="el-GR" sz="1200" baseline="0" dirty="0">
                <a:solidFill>
                  <a:srgbClr val="000000"/>
                </a:solidFill>
                <a:effectLst/>
                <a:latin typeface="Verdana" panose="020B0604030504040204" pitchFamily="34" charset="0"/>
                <a:ea typeface="Times New Roman" panose="02020603050405020304" pitchFamily="18" charset="0"/>
              </a:rPr>
              <a:t> να υπενθυμίσω ότι η απορρόφηση του κονδυλίου του σχεδίου σας είναι πολύ σημαντική και επηρεάζει και τις μελλοντικές χρηματοδοτήσεις που θα πάρετε κάτω από τη διαπίστευση σας. Δεν είναι θετική εικόνα για τον οργανισμό σας να κλείνετε το σχέδιο σας με χαμηλή απορρόφηση. Στόχος σας πρέπει να είναι το 100% και σίγουρα δεν πρέπει να είναι κάτω από 80%. Άρα στους 12 μήνες που θα έχετε πιο ξεκάθαρη εικόνα για το σχέδιο σας και τις δυνατότητες σας ως οργανισμός, και αφού θα έχετε εξαντλήσει όλα τα ενδεχόμενα, εάν θεωρείτε ότι δεν θα έχετε πλήρη απορρόφηση, είναι καλύτερα να επιστρέψετε κονδύλι στην ΕΥ ώστε να διαμοιραστεί στους υπόλοιπους διαπιστευμένους οργανισμούς. </a:t>
            </a:r>
            <a:r>
              <a:rPr lang="el-GR" sz="1200" b="1" baseline="0" dirty="0">
                <a:solidFill>
                  <a:srgbClr val="000000"/>
                </a:solidFill>
                <a:effectLst/>
                <a:latin typeface="Verdana" panose="020B0604030504040204" pitchFamily="34" charset="0"/>
                <a:ea typeface="Times New Roman" panose="02020603050405020304" pitchFamily="18" charset="0"/>
              </a:rPr>
              <a:t>Να τονίσω επίσης ότι όταν μιλάμε για 100% απορρόφηση εννοούμε όλο το ποσό της χρηματοδότησης που αναγράφεται στη συμφωνία χρηματοδότησης του οργανισμού και όχι το 80% που σας δόθηκε ως προκαταβολή. </a:t>
            </a:r>
            <a:endParaRPr lang="el-GR" sz="1200" b="1" dirty="0">
              <a:solidFill>
                <a:srgbClr val="000000"/>
              </a:solidFill>
              <a:effectLst/>
              <a:latin typeface="Verdana" panose="020B0604030504040204" pitchFamily="34"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6E391FE-B806-4822-A92E-582FE18C2E39}" type="slidenum">
              <a:rPr lang="en-US" smtClean="0"/>
              <a:t>61</a:t>
            </a:fld>
            <a:endParaRPr lang="en-US"/>
          </a:p>
        </p:txBody>
      </p:sp>
    </p:spTree>
    <p:extLst>
      <p:ext uri="{BB962C8B-B14F-4D97-AF65-F5344CB8AC3E}">
        <p14:creationId xmlns:p14="http://schemas.microsoft.com/office/powerpoint/2010/main" val="24791643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A6E391FE-B806-4822-A92E-582FE18C2E39}" type="slidenum">
              <a:rPr lang="en-US" smtClean="0"/>
              <a:t>62</a:t>
            </a:fld>
            <a:endParaRPr lang="en-US"/>
          </a:p>
        </p:txBody>
      </p:sp>
    </p:spTree>
    <p:extLst>
      <p:ext uri="{BB962C8B-B14F-4D97-AF65-F5344CB8AC3E}">
        <p14:creationId xmlns:p14="http://schemas.microsoft.com/office/powerpoint/2010/main" val="33872325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Και εδώ τελειώνει η παρουσίαση μας σχετικά με το ΒΜ </a:t>
            </a:r>
          </a:p>
          <a:p>
            <a:r>
              <a:rPr lang="el-GR" dirty="0"/>
              <a:t>Θα απαντήσουμε τις ερωτήσεις που είχαμε στο </a:t>
            </a:r>
            <a:r>
              <a:rPr lang="en-US"/>
              <a:t>chat.</a:t>
            </a:r>
            <a:endParaRPr lang="en-GB" dirty="0"/>
          </a:p>
        </p:txBody>
      </p:sp>
      <p:sp>
        <p:nvSpPr>
          <p:cNvPr id="4" name="Slide Number Placeholder 3"/>
          <p:cNvSpPr>
            <a:spLocks noGrp="1"/>
          </p:cNvSpPr>
          <p:nvPr>
            <p:ph type="sldNum" sz="quarter" idx="10"/>
          </p:nvPr>
        </p:nvSpPr>
        <p:spPr/>
        <p:txBody>
          <a:bodyPr/>
          <a:lstStyle/>
          <a:p>
            <a:fld id="{A6E391FE-B806-4822-A92E-582FE18C2E39}" type="slidenum">
              <a:rPr lang="en-US" smtClean="0"/>
              <a:t>63</a:t>
            </a:fld>
            <a:endParaRPr lang="en-US"/>
          </a:p>
        </p:txBody>
      </p:sp>
    </p:spTree>
    <p:extLst>
      <p:ext uri="{BB962C8B-B14F-4D97-AF65-F5344CB8AC3E}">
        <p14:creationId xmlns:p14="http://schemas.microsoft.com/office/powerpoint/2010/main" val="1022010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Η είσοδος στην πλατφόρμα γίνεται από το </a:t>
            </a:r>
            <a:r>
              <a:rPr lang="en-US" sz="1200" b="0" dirty="0">
                <a:solidFill>
                  <a:schemeClr val="bg1"/>
                </a:solidFill>
                <a:latin typeface="Century Gothic" panose="020B0502020202020204" pitchFamily="34" charset="0"/>
              </a:rPr>
              <a:t>Erasmus+ and European Solidary Corps</a:t>
            </a:r>
            <a:r>
              <a:rPr lang="el-GR" sz="1200" b="0" dirty="0">
                <a:solidFill>
                  <a:schemeClr val="bg1"/>
                </a:solidFill>
                <a:latin typeface="Century Gothic" panose="020B0502020202020204" pitchFamily="34" charset="0"/>
              </a:rPr>
              <a:t> </a:t>
            </a:r>
            <a:r>
              <a:rPr lang="en-US" sz="1200" b="0" dirty="0">
                <a:solidFill>
                  <a:schemeClr val="bg1"/>
                </a:solidFill>
                <a:latin typeface="Century Gothic" panose="020B0502020202020204" pitchFamily="34" charset="0"/>
              </a:rPr>
              <a:t>Platform </a:t>
            </a:r>
            <a:r>
              <a:rPr lang="el-GR" sz="1200" b="0" dirty="0">
                <a:solidFill>
                  <a:schemeClr val="bg1"/>
                </a:solidFill>
                <a:latin typeface="Century Gothic" panose="020B0502020202020204" pitchFamily="34" charset="0"/>
              </a:rPr>
              <a:t>με το κουμπί </a:t>
            </a:r>
            <a:r>
              <a:rPr lang="en-US" sz="1200" b="0" dirty="0">
                <a:solidFill>
                  <a:schemeClr val="bg1"/>
                </a:solidFill>
                <a:latin typeface="Century Gothic" panose="020B0502020202020204" pitchFamily="34" charset="0"/>
              </a:rPr>
              <a:t>login</a:t>
            </a:r>
            <a:r>
              <a:rPr lang="el-GR" sz="1200" b="0" dirty="0">
                <a:solidFill>
                  <a:schemeClr val="bg1"/>
                </a:solidFill>
                <a:latin typeface="Century Gothic" panose="020B0502020202020204" pitchFamily="34" charset="0"/>
              </a:rPr>
              <a:t> πάνω δεξιά της οθόνης</a:t>
            </a:r>
            <a:endParaRPr lang="en-US" sz="1200" b="0" dirty="0">
              <a:solidFill>
                <a:schemeClr val="bg1"/>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A6E391FE-B806-4822-A92E-582FE18C2E39}" type="slidenum">
              <a:rPr lang="en-US" smtClean="0"/>
              <a:t>7</a:t>
            </a:fld>
            <a:endParaRPr lang="en-US"/>
          </a:p>
        </p:txBody>
      </p:sp>
    </p:spTree>
    <p:extLst>
      <p:ext uri="{BB962C8B-B14F-4D97-AF65-F5344CB8AC3E}">
        <p14:creationId xmlns:p14="http://schemas.microsoft.com/office/powerpoint/2010/main" val="3370688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Τα στοιχεία εισόδου (τα </a:t>
            </a:r>
            <a:r>
              <a:rPr lang="en-GB" dirty="0"/>
              <a:t>credentials) </a:t>
            </a:r>
            <a:r>
              <a:rPr lang="el-GR" dirty="0"/>
              <a:t>κάθε </a:t>
            </a:r>
            <a:r>
              <a:rPr lang="en-GB" dirty="0"/>
              <a:t>EU Login Account </a:t>
            </a:r>
            <a:r>
              <a:rPr lang="el-GR" dirty="0"/>
              <a:t>είναι ένα </a:t>
            </a:r>
            <a:r>
              <a:rPr lang="en-GB" dirty="0"/>
              <a:t>email </a:t>
            </a:r>
            <a:r>
              <a:rPr lang="el-GR" dirty="0"/>
              <a:t>και ένας κωδικός</a:t>
            </a:r>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8</a:t>
            </a:fld>
            <a:endParaRPr lang="en-US"/>
          </a:p>
        </p:txBody>
      </p:sp>
    </p:spTree>
    <p:extLst>
      <p:ext uri="{BB962C8B-B14F-4D97-AF65-F5344CB8AC3E}">
        <p14:creationId xmlns:p14="http://schemas.microsoft.com/office/powerpoint/2010/main" val="3823295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Μόλις βάλετε τους κωδικούς σας και συνδεθείτε σας εμφανίζει την αρχική σελίδα του όπου επιλέγετε τι θέλετε να κάνετε.</a:t>
            </a:r>
            <a:endParaRPr lang="en-US" dirty="0"/>
          </a:p>
        </p:txBody>
      </p:sp>
      <p:sp>
        <p:nvSpPr>
          <p:cNvPr id="4" name="Slide Number Placeholder 3"/>
          <p:cNvSpPr>
            <a:spLocks noGrp="1"/>
          </p:cNvSpPr>
          <p:nvPr>
            <p:ph type="sldNum" sz="quarter" idx="10"/>
          </p:nvPr>
        </p:nvSpPr>
        <p:spPr/>
        <p:txBody>
          <a:bodyPr/>
          <a:lstStyle/>
          <a:p>
            <a:fld id="{4EDA589F-84CA-4069-B718-FA6F2CB8EE53}" type="slidenum">
              <a:rPr lang="en-US" smtClean="0"/>
              <a:t>9</a:t>
            </a:fld>
            <a:endParaRPr lang="en-US"/>
          </a:p>
        </p:txBody>
      </p:sp>
    </p:spTree>
    <p:extLst>
      <p:ext uri="{BB962C8B-B14F-4D97-AF65-F5344CB8AC3E}">
        <p14:creationId xmlns:p14="http://schemas.microsoft.com/office/powerpoint/2010/main" val="2493303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74358-4FA4-1043-9CF0-A5EB916FA97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Y"/>
          </a:p>
        </p:txBody>
      </p:sp>
      <p:sp>
        <p:nvSpPr>
          <p:cNvPr id="3" name="Subtitle 2">
            <a:extLst>
              <a:ext uri="{FF2B5EF4-FFF2-40B4-BE49-F238E27FC236}">
                <a16:creationId xmlns:a16="http://schemas.microsoft.com/office/drawing/2014/main" id="{D7B7953E-9639-1B44-921F-9E6EF8E938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Y"/>
          </a:p>
        </p:txBody>
      </p:sp>
      <p:sp>
        <p:nvSpPr>
          <p:cNvPr id="4" name="Date Placeholder 3">
            <a:extLst>
              <a:ext uri="{FF2B5EF4-FFF2-40B4-BE49-F238E27FC236}">
                <a16:creationId xmlns:a16="http://schemas.microsoft.com/office/drawing/2014/main" id="{CE9D6581-556C-204C-A097-A45235D2A8E9}"/>
              </a:ext>
            </a:extLst>
          </p:cNvPr>
          <p:cNvSpPr>
            <a:spLocks noGrp="1"/>
          </p:cNvSpPr>
          <p:nvPr>
            <p:ph type="dt" sz="half" idx="10"/>
          </p:nvPr>
        </p:nvSpPr>
        <p:spPr>
          <a:xfrm>
            <a:off x="838200" y="6356350"/>
            <a:ext cx="2743200" cy="365125"/>
          </a:xfrm>
          <a:prstGeom prst="rect">
            <a:avLst/>
          </a:prstGeom>
        </p:spPr>
        <p:txBody>
          <a:bodyPr/>
          <a:lstStyle/>
          <a:p>
            <a:endParaRPr lang="en-CY"/>
          </a:p>
        </p:txBody>
      </p:sp>
      <p:sp>
        <p:nvSpPr>
          <p:cNvPr id="5" name="Footer Placeholder 4">
            <a:extLst>
              <a:ext uri="{FF2B5EF4-FFF2-40B4-BE49-F238E27FC236}">
                <a16:creationId xmlns:a16="http://schemas.microsoft.com/office/drawing/2014/main" id="{5987E223-9B4C-F74D-B84F-E5A3EF737303}"/>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8E681428-1EA8-F940-BFD6-F5AEA8666473}"/>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pic>
        <p:nvPicPr>
          <p:cNvPr id="8" name="Picture 7" descr="Shape, rectangle&#10;&#10;Description automatically generated">
            <a:extLst>
              <a:ext uri="{FF2B5EF4-FFF2-40B4-BE49-F238E27FC236}">
                <a16:creationId xmlns:a16="http://schemas.microsoft.com/office/drawing/2014/main" id="{94280839-D00A-1D44-B483-865F54D351FD}"/>
              </a:ext>
            </a:extLst>
          </p:cNvPr>
          <p:cNvPicPr>
            <a:picLocks noChangeAspect="1"/>
          </p:cNvPicPr>
          <p:nvPr userDrawn="1"/>
        </p:nvPicPr>
        <p:blipFill>
          <a:blip r:embed="rId2"/>
          <a:stretch>
            <a:fillRect/>
          </a:stretch>
        </p:blipFill>
        <p:spPr>
          <a:xfrm>
            <a:off x="0" y="0"/>
            <a:ext cx="12264887" cy="6905665"/>
          </a:xfrm>
          <a:prstGeom prst="rect">
            <a:avLst/>
          </a:prstGeom>
        </p:spPr>
      </p:pic>
    </p:spTree>
    <p:extLst>
      <p:ext uri="{BB962C8B-B14F-4D97-AF65-F5344CB8AC3E}">
        <p14:creationId xmlns:p14="http://schemas.microsoft.com/office/powerpoint/2010/main" val="46025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F76B-EF4C-5745-99E9-8775E5CD0E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86B95257-9D08-D540-BC3C-BDCC6DC30FB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E2EE99EB-35E2-2E47-8FD8-DC5316FB748C}"/>
              </a:ext>
            </a:extLst>
          </p:cNvPr>
          <p:cNvSpPr>
            <a:spLocks noGrp="1"/>
          </p:cNvSpPr>
          <p:nvPr>
            <p:ph type="dt" sz="half" idx="10"/>
          </p:nvPr>
        </p:nvSpPr>
        <p:spPr>
          <a:xfrm>
            <a:off x="838200" y="6356350"/>
            <a:ext cx="2743200" cy="365125"/>
          </a:xfrm>
          <a:prstGeom prst="rect">
            <a:avLst/>
          </a:prstGeom>
        </p:spPr>
        <p:txBody>
          <a:bodyPr/>
          <a:lstStyle/>
          <a:p>
            <a:endParaRPr lang="en-CY"/>
          </a:p>
        </p:txBody>
      </p:sp>
      <p:sp>
        <p:nvSpPr>
          <p:cNvPr id="5" name="Footer Placeholder 4">
            <a:extLst>
              <a:ext uri="{FF2B5EF4-FFF2-40B4-BE49-F238E27FC236}">
                <a16:creationId xmlns:a16="http://schemas.microsoft.com/office/drawing/2014/main" id="{62EEA0EB-25BD-A04D-939E-6DA99C041212}"/>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C2EFEF67-9F70-4B44-B6F8-3D1472F5F91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13473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1C2EE8-3AA1-4144-B432-622523C7CC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Y"/>
          </a:p>
        </p:txBody>
      </p:sp>
      <p:sp>
        <p:nvSpPr>
          <p:cNvPr id="3" name="Vertical Text Placeholder 2">
            <a:extLst>
              <a:ext uri="{FF2B5EF4-FFF2-40B4-BE49-F238E27FC236}">
                <a16:creationId xmlns:a16="http://schemas.microsoft.com/office/drawing/2014/main" id="{63874DE2-D75E-F349-A2D4-806C850BEF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Date Placeholder 3">
            <a:extLst>
              <a:ext uri="{FF2B5EF4-FFF2-40B4-BE49-F238E27FC236}">
                <a16:creationId xmlns:a16="http://schemas.microsoft.com/office/drawing/2014/main" id="{B5F1A686-6317-044B-8124-4E4D0F97B676}"/>
              </a:ext>
            </a:extLst>
          </p:cNvPr>
          <p:cNvSpPr>
            <a:spLocks noGrp="1"/>
          </p:cNvSpPr>
          <p:nvPr>
            <p:ph type="dt" sz="half" idx="10"/>
          </p:nvPr>
        </p:nvSpPr>
        <p:spPr>
          <a:xfrm>
            <a:off x="838200" y="6356350"/>
            <a:ext cx="2743200" cy="365125"/>
          </a:xfrm>
          <a:prstGeom prst="rect">
            <a:avLst/>
          </a:prstGeom>
        </p:spPr>
        <p:txBody>
          <a:bodyPr/>
          <a:lstStyle/>
          <a:p>
            <a:endParaRPr lang="en-CY"/>
          </a:p>
        </p:txBody>
      </p:sp>
      <p:sp>
        <p:nvSpPr>
          <p:cNvPr id="5" name="Footer Placeholder 4">
            <a:extLst>
              <a:ext uri="{FF2B5EF4-FFF2-40B4-BE49-F238E27FC236}">
                <a16:creationId xmlns:a16="http://schemas.microsoft.com/office/drawing/2014/main" id="{3AF2C3AD-6075-E248-A216-A4573FC1C567}"/>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6137662B-4F43-0642-81DA-C97C43ED355A}"/>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661999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18-Sep-25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67611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3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D073-3E6D-3D41-AB40-9E6CD5B90E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Y"/>
          </a:p>
        </p:txBody>
      </p:sp>
      <p:sp>
        <p:nvSpPr>
          <p:cNvPr id="3" name="Text Placeholder 2">
            <a:extLst>
              <a:ext uri="{FF2B5EF4-FFF2-40B4-BE49-F238E27FC236}">
                <a16:creationId xmlns:a16="http://schemas.microsoft.com/office/drawing/2014/main" id="{04FCE4A2-DDFE-B24F-BB26-E01258EAA7E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D915C1-7CB3-4443-9708-51ECE6454862}"/>
              </a:ext>
            </a:extLst>
          </p:cNvPr>
          <p:cNvSpPr>
            <a:spLocks noGrp="1"/>
          </p:cNvSpPr>
          <p:nvPr>
            <p:ph type="dt" sz="half" idx="10"/>
          </p:nvPr>
        </p:nvSpPr>
        <p:spPr>
          <a:xfrm>
            <a:off x="838200" y="6356350"/>
            <a:ext cx="2743200" cy="365125"/>
          </a:xfrm>
          <a:prstGeom prst="rect">
            <a:avLst/>
          </a:prstGeom>
        </p:spPr>
        <p:txBody>
          <a:bodyPr/>
          <a:lstStyle/>
          <a:p>
            <a:endParaRPr lang="en-CY"/>
          </a:p>
        </p:txBody>
      </p:sp>
      <p:sp>
        <p:nvSpPr>
          <p:cNvPr id="5" name="Footer Placeholder 4">
            <a:extLst>
              <a:ext uri="{FF2B5EF4-FFF2-40B4-BE49-F238E27FC236}">
                <a16:creationId xmlns:a16="http://schemas.microsoft.com/office/drawing/2014/main" id="{D872A8DB-775D-A34A-A693-D9B1DA203FD4}"/>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6" name="Slide Number Placeholder 5">
            <a:extLst>
              <a:ext uri="{FF2B5EF4-FFF2-40B4-BE49-F238E27FC236}">
                <a16:creationId xmlns:a16="http://schemas.microsoft.com/office/drawing/2014/main" id="{99C8FE6D-52BD-AB46-BFDF-6EF3F53DDE7F}"/>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174909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9AB2A-7878-4844-BA08-416A55557E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Content Placeholder 2">
            <a:extLst>
              <a:ext uri="{FF2B5EF4-FFF2-40B4-BE49-F238E27FC236}">
                <a16:creationId xmlns:a16="http://schemas.microsoft.com/office/drawing/2014/main" id="{A6B7DB9F-9A1E-B848-B96E-F391011A3A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Content Placeholder 3">
            <a:extLst>
              <a:ext uri="{FF2B5EF4-FFF2-40B4-BE49-F238E27FC236}">
                <a16:creationId xmlns:a16="http://schemas.microsoft.com/office/drawing/2014/main" id="{D3EAF323-17E3-0C4F-84D3-38B7192204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Date Placeholder 4">
            <a:extLst>
              <a:ext uri="{FF2B5EF4-FFF2-40B4-BE49-F238E27FC236}">
                <a16:creationId xmlns:a16="http://schemas.microsoft.com/office/drawing/2014/main" id="{18C4102A-60B2-4048-885E-D9CFD015D3D6}"/>
              </a:ext>
            </a:extLst>
          </p:cNvPr>
          <p:cNvSpPr>
            <a:spLocks noGrp="1"/>
          </p:cNvSpPr>
          <p:nvPr>
            <p:ph type="dt" sz="half" idx="10"/>
          </p:nvPr>
        </p:nvSpPr>
        <p:spPr>
          <a:xfrm>
            <a:off x="838200" y="6356350"/>
            <a:ext cx="2743200" cy="365125"/>
          </a:xfrm>
          <a:prstGeom prst="rect">
            <a:avLst/>
          </a:prstGeom>
        </p:spPr>
        <p:txBody>
          <a:bodyPr/>
          <a:lstStyle/>
          <a:p>
            <a:endParaRPr lang="en-CY"/>
          </a:p>
        </p:txBody>
      </p:sp>
      <p:sp>
        <p:nvSpPr>
          <p:cNvPr id="6" name="Footer Placeholder 5">
            <a:extLst>
              <a:ext uri="{FF2B5EF4-FFF2-40B4-BE49-F238E27FC236}">
                <a16:creationId xmlns:a16="http://schemas.microsoft.com/office/drawing/2014/main" id="{0360DC49-B76E-2F47-8D3D-9D25F060FA38}"/>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8CEDD485-4E32-3748-9C5B-3FCB25DE41FD}"/>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39129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D621-AA32-B44C-B313-00E0F739F9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CY"/>
          </a:p>
        </p:txBody>
      </p:sp>
      <p:sp>
        <p:nvSpPr>
          <p:cNvPr id="3" name="Text Placeholder 2">
            <a:extLst>
              <a:ext uri="{FF2B5EF4-FFF2-40B4-BE49-F238E27FC236}">
                <a16:creationId xmlns:a16="http://schemas.microsoft.com/office/drawing/2014/main" id="{693AB5A5-B625-5E46-B358-E380D77638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12E03-27EF-2C42-97F4-B0290E7F17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5" name="Text Placeholder 4">
            <a:extLst>
              <a:ext uri="{FF2B5EF4-FFF2-40B4-BE49-F238E27FC236}">
                <a16:creationId xmlns:a16="http://schemas.microsoft.com/office/drawing/2014/main" id="{CBBDC275-0773-244F-A08F-B2ED1D2D3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BC9FE3-4E92-2D4A-A0CF-B8E86825800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7" name="Date Placeholder 6">
            <a:extLst>
              <a:ext uri="{FF2B5EF4-FFF2-40B4-BE49-F238E27FC236}">
                <a16:creationId xmlns:a16="http://schemas.microsoft.com/office/drawing/2014/main" id="{2061C273-E337-C74A-B848-56C8F4AA489B}"/>
              </a:ext>
            </a:extLst>
          </p:cNvPr>
          <p:cNvSpPr>
            <a:spLocks noGrp="1"/>
          </p:cNvSpPr>
          <p:nvPr>
            <p:ph type="dt" sz="half" idx="10"/>
          </p:nvPr>
        </p:nvSpPr>
        <p:spPr>
          <a:xfrm>
            <a:off x="838200" y="6356350"/>
            <a:ext cx="2743200" cy="365125"/>
          </a:xfrm>
          <a:prstGeom prst="rect">
            <a:avLst/>
          </a:prstGeom>
        </p:spPr>
        <p:txBody>
          <a:bodyPr/>
          <a:lstStyle/>
          <a:p>
            <a:endParaRPr lang="en-CY"/>
          </a:p>
        </p:txBody>
      </p:sp>
      <p:sp>
        <p:nvSpPr>
          <p:cNvPr id="8" name="Footer Placeholder 7">
            <a:extLst>
              <a:ext uri="{FF2B5EF4-FFF2-40B4-BE49-F238E27FC236}">
                <a16:creationId xmlns:a16="http://schemas.microsoft.com/office/drawing/2014/main" id="{384D205C-D2CF-1243-9ED7-F49F03500A4D}"/>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9" name="Slide Number Placeholder 8">
            <a:extLst>
              <a:ext uri="{FF2B5EF4-FFF2-40B4-BE49-F238E27FC236}">
                <a16:creationId xmlns:a16="http://schemas.microsoft.com/office/drawing/2014/main" id="{2C589C88-B31B-5848-A8A1-311ADA268746}"/>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12112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EBD9-A0A6-C14F-9B6D-8F0C3BEC3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Y"/>
          </a:p>
        </p:txBody>
      </p:sp>
      <p:sp>
        <p:nvSpPr>
          <p:cNvPr id="3" name="Date Placeholder 2">
            <a:extLst>
              <a:ext uri="{FF2B5EF4-FFF2-40B4-BE49-F238E27FC236}">
                <a16:creationId xmlns:a16="http://schemas.microsoft.com/office/drawing/2014/main" id="{CF2AFEA0-5F97-4646-A704-0541B6D63AA8}"/>
              </a:ext>
            </a:extLst>
          </p:cNvPr>
          <p:cNvSpPr>
            <a:spLocks noGrp="1"/>
          </p:cNvSpPr>
          <p:nvPr>
            <p:ph type="dt" sz="half" idx="10"/>
          </p:nvPr>
        </p:nvSpPr>
        <p:spPr>
          <a:xfrm>
            <a:off x="838200" y="6356350"/>
            <a:ext cx="2743200" cy="365125"/>
          </a:xfrm>
          <a:prstGeom prst="rect">
            <a:avLst/>
          </a:prstGeom>
        </p:spPr>
        <p:txBody>
          <a:bodyPr/>
          <a:lstStyle/>
          <a:p>
            <a:endParaRPr lang="en-CY"/>
          </a:p>
        </p:txBody>
      </p:sp>
      <p:sp>
        <p:nvSpPr>
          <p:cNvPr id="4" name="Footer Placeholder 3">
            <a:extLst>
              <a:ext uri="{FF2B5EF4-FFF2-40B4-BE49-F238E27FC236}">
                <a16:creationId xmlns:a16="http://schemas.microsoft.com/office/drawing/2014/main" id="{678E5281-2418-0E46-A6DA-7FFB5280B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5" name="Slide Number Placeholder 4">
            <a:extLst>
              <a:ext uri="{FF2B5EF4-FFF2-40B4-BE49-F238E27FC236}">
                <a16:creationId xmlns:a16="http://schemas.microsoft.com/office/drawing/2014/main" id="{1E0C70B6-8DE4-6F4F-B7AF-3BCDA906EAE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3965614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D59B9-3B35-0A42-9C2B-72CC89B23C1E}"/>
              </a:ext>
            </a:extLst>
          </p:cNvPr>
          <p:cNvSpPr>
            <a:spLocks noGrp="1"/>
          </p:cNvSpPr>
          <p:nvPr>
            <p:ph type="dt" sz="half" idx="10"/>
          </p:nvPr>
        </p:nvSpPr>
        <p:spPr>
          <a:xfrm>
            <a:off x="838200" y="6356350"/>
            <a:ext cx="2743200" cy="365125"/>
          </a:xfrm>
          <a:prstGeom prst="rect">
            <a:avLst/>
          </a:prstGeom>
        </p:spPr>
        <p:txBody>
          <a:bodyPr/>
          <a:lstStyle/>
          <a:p>
            <a:endParaRPr lang="en-CY"/>
          </a:p>
        </p:txBody>
      </p:sp>
      <p:sp>
        <p:nvSpPr>
          <p:cNvPr id="3" name="Footer Placeholder 2">
            <a:extLst>
              <a:ext uri="{FF2B5EF4-FFF2-40B4-BE49-F238E27FC236}">
                <a16:creationId xmlns:a16="http://schemas.microsoft.com/office/drawing/2014/main" id="{A6D3369C-571D-2F42-848D-00A4E2027096}"/>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4" name="Slide Number Placeholder 3">
            <a:extLst>
              <a:ext uri="{FF2B5EF4-FFF2-40B4-BE49-F238E27FC236}">
                <a16:creationId xmlns:a16="http://schemas.microsoft.com/office/drawing/2014/main" id="{200DDCF2-E586-234A-8414-053DA3AC89AE}"/>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616959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5764-87A6-9D4A-9783-C69D203D3C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Content Placeholder 2">
            <a:extLst>
              <a:ext uri="{FF2B5EF4-FFF2-40B4-BE49-F238E27FC236}">
                <a16:creationId xmlns:a16="http://schemas.microsoft.com/office/drawing/2014/main" id="{1B5470FB-CC44-7A4C-B140-AE2D8D67FB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4" name="Text Placeholder 3">
            <a:extLst>
              <a:ext uri="{FF2B5EF4-FFF2-40B4-BE49-F238E27FC236}">
                <a16:creationId xmlns:a16="http://schemas.microsoft.com/office/drawing/2014/main" id="{2B36462B-5B47-7A48-A7DC-D204CD6614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42014-F4A9-1645-8C52-533AA176FFE2}"/>
              </a:ext>
            </a:extLst>
          </p:cNvPr>
          <p:cNvSpPr>
            <a:spLocks noGrp="1"/>
          </p:cNvSpPr>
          <p:nvPr>
            <p:ph type="dt" sz="half" idx="10"/>
          </p:nvPr>
        </p:nvSpPr>
        <p:spPr>
          <a:xfrm>
            <a:off x="838200" y="6356350"/>
            <a:ext cx="2743200" cy="365125"/>
          </a:xfrm>
          <a:prstGeom prst="rect">
            <a:avLst/>
          </a:prstGeom>
        </p:spPr>
        <p:txBody>
          <a:bodyPr/>
          <a:lstStyle/>
          <a:p>
            <a:endParaRPr lang="en-CY"/>
          </a:p>
        </p:txBody>
      </p:sp>
      <p:sp>
        <p:nvSpPr>
          <p:cNvPr id="6" name="Footer Placeholder 5">
            <a:extLst>
              <a:ext uri="{FF2B5EF4-FFF2-40B4-BE49-F238E27FC236}">
                <a16:creationId xmlns:a16="http://schemas.microsoft.com/office/drawing/2014/main" id="{ADB87C68-4E9E-F14F-B3B6-F2271F87942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D780F8C8-5835-F046-8E1B-BCF4EB37A137}"/>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125053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9CC5-8BFF-124D-BE37-C232C8D39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Y"/>
          </a:p>
        </p:txBody>
      </p:sp>
      <p:sp>
        <p:nvSpPr>
          <p:cNvPr id="3" name="Picture Placeholder 2">
            <a:extLst>
              <a:ext uri="{FF2B5EF4-FFF2-40B4-BE49-F238E27FC236}">
                <a16:creationId xmlns:a16="http://schemas.microsoft.com/office/drawing/2014/main" id="{EC4EBB8B-FA2F-E940-A4F9-AB35CD2DC6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Y"/>
          </a:p>
        </p:txBody>
      </p:sp>
      <p:sp>
        <p:nvSpPr>
          <p:cNvPr id="4" name="Text Placeholder 3">
            <a:extLst>
              <a:ext uri="{FF2B5EF4-FFF2-40B4-BE49-F238E27FC236}">
                <a16:creationId xmlns:a16="http://schemas.microsoft.com/office/drawing/2014/main" id="{DBB946CA-91C5-1C4B-8CC6-DCD190B39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62B849-18CF-184F-9084-78E931BF3F0F}"/>
              </a:ext>
            </a:extLst>
          </p:cNvPr>
          <p:cNvSpPr>
            <a:spLocks noGrp="1"/>
          </p:cNvSpPr>
          <p:nvPr>
            <p:ph type="dt" sz="half" idx="10"/>
          </p:nvPr>
        </p:nvSpPr>
        <p:spPr>
          <a:xfrm>
            <a:off x="838200" y="6356350"/>
            <a:ext cx="2743200" cy="365125"/>
          </a:xfrm>
          <a:prstGeom prst="rect">
            <a:avLst/>
          </a:prstGeom>
        </p:spPr>
        <p:txBody>
          <a:bodyPr/>
          <a:lstStyle/>
          <a:p>
            <a:endParaRPr lang="en-CY"/>
          </a:p>
        </p:txBody>
      </p:sp>
      <p:sp>
        <p:nvSpPr>
          <p:cNvPr id="6" name="Footer Placeholder 5">
            <a:extLst>
              <a:ext uri="{FF2B5EF4-FFF2-40B4-BE49-F238E27FC236}">
                <a16:creationId xmlns:a16="http://schemas.microsoft.com/office/drawing/2014/main" id="{15ABE2F3-0EBD-6D40-9987-999A290D353F}"/>
              </a:ext>
            </a:extLst>
          </p:cNvPr>
          <p:cNvSpPr>
            <a:spLocks noGrp="1"/>
          </p:cNvSpPr>
          <p:nvPr>
            <p:ph type="ftr" sz="quarter" idx="11"/>
          </p:nvPr>
        </p:nvSpPr>
        <p:spPr>
          <a:xfrm>
            <a:off x="4038600" y="6356350"/>
            <a:ext cx="4114800" cy="365125"/>
          </a:xfrm>
          <a:prstGeom prst="rect">
            <a:avLst/>
          </a:prstGeom>
        </p:spPr>
        <p:txBody>
          <a:bodyPr/>
          <a:lstStyle/>
          <a:p>
            <a:endParaRPr lang="en-CY"/>
          </a:p>
        </p:txBody>
      </p:sp>
      <p:sp>
        <p:nvSpPr>
          <p:cNvPr id="7" name="Slide Number Placeholder 6">
            <a:extLst>
              <a:ext uri="{FF2B5EF4-FFF2-40B4-BE49-F238E27FC236}">
                <a16:creationId xmlns:a16="http://schemas.microsoft.com/office/drawing/2014/main" id="{2411CC77-2F99-0D4E-BE58-A636B481986C}"/>
              </a:ext>
            </a:extLst>
          </p:cNvPr>
          <p:cNvSpPr>
            <a:spLocks noGrp="1"/>
          </p:cNvSpPr>
          <p:nvPr>
            <p:ph type="sldNum" sz="quarter" idx="12"/>
          </p:nvPr>
        </p:nvSpPr>
        <p:spPr>
          <a:xfrm>
            <a:off x="8610600" y="6356350"/>
            <a:ext cx="2743200" cy="365125"/>
          </a:xfrm>
          <a:prstGeom prst="rect">
            <a:avLst/>
          </a:prstGeom>
        </p:spPr>
        <p:txBody>
          <a:bodyPr/>
          <a:lstStyle/>
          <a:p>
            <a:fld id="{5AB58446-FDEA-7943-905A-8120C5AA5753}" type="slidenum">
              <a:rPr lang="en-CY" smtClean="0"/>
              <a:t>‹#›</a:t>
            </a:fld>
            <a:endParaRPr lang="en-CY"/>
          </a:p>
        </p:txBody>
      </p:sp>
    </p:spTree>
    <p:extLst>
      <p:ext uri="{BB962C8B-B14F-4D97-AF65-F5344CB8AC3E}">
        <p14:creationId xmlns:p14="http://schemas.microsoft.com/office/powerpoint/2010/main" val="2357099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3504FB8A-8652-4341-8586-79CD5E16DF6C}"/>
              </a:ext>
            </a:extLst>
          </p:cNvPr>
          <p:cNvPicPr>
            <a:picLocks noChangeAspect="1"/>
          </p:cNvPicPr>
          <p:nvPr userDrawn="1"/>
        </p:nvPicPr>
        <p:blipFill>
          <a:blip r:embed="rId14"/>
          <a:stretch>
            <a:fillRect/>
          </a:stretch>
        </p:blipFill>
        <p:spPr>
          <a:xfrm>
            <a:off x="0" y="0"/>
            <a:ext cx="12165496" cy="6849704"/>
          </a:xfrm>
          <a:prstGeom prst="rect">
            <a:avLst/>
          </a:prstGeom>
        </p:spPr>
      </p:pic>
    </p:spTree>
    <p:extLst>
      <p:ext uri="{BB962C8B-B14F-4D97-AF65-F5344CB8AC3E}">
        <p14:creationId xmlns:p14="http://schemas.microsoft.com/office/powerpoint/2010/main" val="2683192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idep.org.cy/wp-content/uploads/2024/10/Inclusion-Diversity-Strategy_CY01_Update-September-2024-f.pdf"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hyperlink" Target="https://webgate.ec.europa.eu/erasmus-esc/index/organisations/register-my-organisation"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ikis.ec.europa.eu/spaces/NAITDOC/pages/33529367/EU+Login+-+European+Commission+Authentication+Service" TargetMode="External"/><Relationship Id="rId5" Type="http://schemas.openxmlformats.org/officeDocument/2006/relationships/hyperlink" Target="https://webgate.ec.europa.eu/cas/eim/external/register.cgi?loginRequestId=ECAS_LR-7053598-UIDOQHwzHE3LebtAjezGrKwyVGNU1liFxos0hnNWK9mzPFnrS2B6dAYtMX7Szvck6M2mTp8e4sOmov04caA01FW-Jj71zxYb8yr4y2PmkPZ2PC-UajDEHhOF8n1rT1IBjnih5OY8qMvyHQFDWDkNc4bX8i" TargetMode="External"/><Relationship Id="rId4" Type="http://schemas.openxmlformats.org/officeDocument/2006/relationships/hyperlink" Target="https://wikis.ec.europa.eu/spaces/NAITDOC/pages/33530868/Organisation+Registration+Guid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wikis.ec.europa.eu/spaces/NAITDOC/pages/86966848/Manage+participant+reports+in+projects"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s://wikis.ec.europa.eu/spaces/NAITDOC/pages/86966848/Manage+participant+reports+in+projects"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academy.europa.eu/"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hyperlink" Target="https://academy.europa.eu/courses/welcome-to-the-eu-academy" TargetMode="External"/><Relationship Id="rId4" Type="http://schemas.openxmlformats.org/officeDocument/2006/relationships/hyperlink" Target="https://academy.europa.eu/local/euacademy/pages/course/community-overview.php?title=learn-a-new-languag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ikis.ec.europa.eu/spaces/NAITDOC/pages/33529367/EU+Login+-+European+Commission+Authentication+Servic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73.sv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mailto:mchristofidou@idep.org.cy"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hyperlink" Target="mailto:gshiaelou@idep.org.cy" TargetMode="External"/><Relationship Id="rId4" Type="http://schemas.openxmlformats.org/officeDocument/2006/relationships/hyperlink" Target="mailto:maraouzou@idep.org.cy"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webgate.ec.europa.eu/erasmus-esc/index/"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ebgate.ec.europa.eu/erasmus-esc/index/"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ebgate.ec.europa.eu/erasmus-esc/index/"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webgate.ec.europa.eu/fpfis/wikis/display/NAITDOC/OID+How+to+register+an+organisation" TargetMode="External"/><Relationship Id="rId4" Type="http://schemas.openxmlformats.org/officeDocument/2006/relationships/hyperlink" Target="https://webgate.ec.europa.eu/fpfis/wikis/display/NAITDOC/OID+How+to+search+for+organisa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7623" y="1110905"/>
            <a:ext cx="11455937" cy="4536627"/>
          </a:xfrm>
          <a:prstGeom prst="rect">
            <a:avLst/>
          </a:prstGeom>
          <a:noFill/>
        </p:spPr>
        <p:txBody>
          <a:bodyPr wrap="square" rtlCol="0">
            <a:spAutoFit/>
          </a:bodyPr>
          <a:lstStyle/>
          <a:p>
            <a:pPr marL="342900" lvl="1" indent="-342900" algn="ctr" defTabSz="1061355">
              <a:spcBef>
                <a:spcPct val="0"/>
              </a:spcBef>
              <a:spcAft>
                <a:spcPct val="15000"/>
              </a:spcAft>
              <a:buFont typeface="Wingdings" panose="05000000000000000000" pitchFamily="2" charset="2"/>
              <a:buChar char="§"/>
              <a:defRPr/>
            </a:pPr>
            <a:r>
              <a:rPr lang="el-GR" sz="1900" b="1">
                <a:solidFill>
                  <a:srgbClr val="93436B"/>
                </a:solidFill>
                <a:latin typeface="Century Gothic" panose="020B0502020202020204" pitchFamily="34" charset="0"/>
                <a:cs typeface="Calibri" pitchFamily="34" charset="0"/>
              </a:rPr>
              <a:t>Η ΠΑΡΟΥΣΙΑΣΗ ΠΟΥ ΘΑ ΑΚΟΛΟΥΘΗΣΕΙ ΘΑ ΜΑΓΝΗΤΟΣΚΟΠΕΙΤΑΙ</a:t>
            </a:r>
            <a:r>
              <a:rPr lang="el-GR" sz="1900">
                <a:solidFill>
                  <a:srgbClr val="93436B"/>
                </a:solidFill>
                <a:latin typeface="Century Gothic" panose="020B0502020202020204" pitchFamily="34" charset="0"/>
                <a:cs typeface="Calibri" pitchFamily="34" charset="0"/>
              </a:rPr>
              <a:t>.</a:t>
            </a:r>
          </a:p>
          <a:p>
            <a:pPr marL="342900" lvl="1" indent="-342900" algn="ctr" defTabSz="1061355">
              <a:spcBef>
                <a:spcPct val="0"/>
              </a:spcBef>
              <a:spcAft>
                <a:spcPct val="15000"/>
              </a:spcAft>
              <a:buFont typeface="Wingdings" panose="05000000000000000000" pitchFamily="2" charset="2"/>
              <a:buChar char="§"/>
              <a:defRPr/>
            </a:pPr>
            <a:endParaRPr lang="el-GR" sz="1900">
              <a:latin typeface="Century Gothic" panose="020B0502020202020204" pitchFamily="34" charset="0"/>
              <a:cs typeface="Calibri" pitchFamily="34" charset="0"/>
            </a:endParaRPr>
          </a:p>
          <a:p>
            <a:pPr marL="342900" lvl="1" indent="-342900" algn="ctr" defTabSz="1061355">
              <a:spcBef>
                <a:spcPct val="0"/>
              </a:spcBef>
              <a:spcAft>
                <a:spcPct val="15000"/>
              </a:spcAft>
              <a:buFont typeface="Wingdings" panose="05000000000000000000" pitchFamily="2" charset="2"/>
              <a:buChar char="§"/>
              <a:defRPr/>
            </a:pPr>
            <a:r>
              <a:rPr lang="el-GR" sz="1900">
                <a:latin typeface="Century Gothic" panose="020B0502020202020204" pitchFamily="34" charset="0"/>
                <a:cs typeface="Calibri" pitchFamily="34" charset="0"/>
              </a:rPr>
              <a:t>ΟΙ ΕΡΩΤΗΣΕΙΣ ΠΟΥ ΘΑ ΥΠΟΒΑΛΛΟΝΤΑΙ ΜΕΣΩ </a:t>
            </a:r>
            <a:r>
              <a:rPr lang="en-GB" sz="1900">
                <a:latin typeface="Century Gothic" panose="020B0502020202020204" pitchFamily="34" charset="0"/>
                <a:cs typeface="Calibri" pitchFamily="34" charset="0"/>
              </a:rPr>
              <a:t>CHAT</a:t>
            </a:r>
            <a:r>
              <a:rPr lang="el-GR" sz="1900">
                <a:latin typeface="Century Gothic" panose="020B0502020202020204" pitchFamily="34" charset="0"/>
                <a:cs typeface="Calibri" pitchFamily="34" charset="0"/>
              </a:rPr>
              <a:t>, ΚΑΤΑ ΤΗ ΔΙΑΡΚΕΙΑ ΤΗΣ ΠΑΡΟΥΣΙΑΣΗΣ,</a:t>
            </a:r>
            <a:r>
              <a:rPr lang="en-GB" sz="1900">
                <a:latin typeface="Century Gothic" panose="020B0502020202020204" pitchFamily="34" charset="0"/>
                <a:cs typeface="Calibri" pitchFamily="34" charset="0"/>
              </a:rPr>
              <a:t> </a:t>
            </a:r>
            <a:r>
              <a:rPr lang="el-GR" sz="1900" u="sng">
                <a:latin typeface="Century Gothic" panose="020B0502020202020204" pitchFamily="34" charset="0"/>
                <a:cs typeface="Calibri" pitchFamily="34" charset="0"/>
              </a:rPr>
              <a:t>ΔΕ ΘΑ ΦΑΙΝΟΝΤΑΙ</a:t>
            </a:r>
            <a:r>
              <a:rPr lang="el-GR" sz="1900">
                <a:latin typeface="Century Gothic" panose="020B0502020202020204" pitchFamily="34" charset="0"/>
                <a:cs typeface="Calibri" pitchFamily="34" charset="0"/>
              </a:rPr>
              <a:t> ΣΤΗ ΜΑΓΝΗΤΟΣΚΟΠΗΣΗ.</a:t>
            </a:r>
          </a:p>
          <a:p>
            <a:pPr marL="342900" lvl="1" indent="-342900" algn="ctr" defTabSz="1061355">
              <a:spcBef>
                <a:spcPct val="0"/>
              </a:spcBef>
              <a:spcAft>
                <a:spcPct val="15000"/>
              </a:spcAft>
              <a:buFont typeface="Wingdings" panose="05000000000000000000" pitchFamily="2" charset="2"/>
              <a:buChar char="§"/>
              <a:defRPr/>
            </a:pPr>
            <a:endParaRPr lang="el-GR" sz="1900">
              <a:latin typeface="Century Gothic" panose="020B0502020202020204" pitchFamily="34" charset="0"/>
              <a:cs typeface="Calibri" pitchFamily="34" charset="0"/>
            </a:endParaRPr>
          </a:p>
          <a:p>
            <a:pPr marL="342900" lvl="1" indent="-342900" algn="ctr" defTabSz="1061355">
              <a:spcBef>
                <a:spcPct val="0"/>
              </a:spcBef>
              <a:spcAft>
                <a:spcPct val="15000"/>
              </a:spcAft>
              <a:buFont typeface="Wingdings" panose="05000000000000000000" pitchFamily="2" charset="2"/>
              <a:buChar char="§"/>
              <a:defRPr/>
            </a:pPr>
            <a:r>
              <a:rPr lang="el-GR" sz="1900">
                <a:latin typeface="Century Gothic" panose="020B0502020202020204" pitchFamily="34" charset="0"/>
                <a:cs typeface="Calibri" pitchFamily="34" charset="0"/>
              </a:rPr>
              <a:t>ΟΙ ΕΡΩΤΗΣΕΙΣ ΠΟΥ ΘΑ ΥΠΟΒΑΛΛΟΝΤΑΙ ΠΡΟΦΟΡΙΚΑ, ΚΑΤΑ ΤΗ ΔΙΑΡΚΕΙΑ ΤΗΣ ΠΑΡΟΥΣΙΑΣΗΣ, </a:t>
            </a:r>
            <a:r>
              <a:rPr lang="el-GR" sz="1900" u="sng">
                <a:latin typeface="Century Gothic" panose="020B0502020202020204" pitchFamily="34" charset="0"/>
                <a:cs typeface="Calibri" pitchFamily="34" charset="0"/>
              </a:rPr>
              <a:t>ΘΑ ΦΑΙΝΟΝΤΑΙ</a:t>
            </a:r>
            <a:r>
              <a:rPr lang="el-GR" sz="1900">
                <a:latin typeface="Century Gothic" panose="020B0502020202020204" pitchFamily="34" charset="0"/>
                <a:cs typeface="Calibri" pitchFamily="34" charset="0"/>
              </a:rPr>
              <a:t>  ΣΤΗ ΜΑΓΝΗΤΟΣΚΟΠΗΣΗ. </a:t>
            </a:r>
          </a:p>
          <a:p>
            <a:pPr marL="342900" lvl="1" indent="-342900" algn="ctr" defTabSz="1061355">
              <a:spcBef>
                <a:spcPct val="0"/>
              </a:spcBef>
              <a:spcAft>
                <a:spcPct val="15000"/>
              </a:spcAft>
              <a:buFont typeface="Wingdings" panose="05000000000000000000" pitchFamily="2" charset="2"/>
              <a:buChar char="§"/>
              <a:defRPr/>
            </a:pPr>
            <a:endParaRPr lang="el-GR" sz="1900">
              <a:latin typeface="Century Gothic" panose="020B0502020202020204" pitchFamily="34" charset="0"/>
              <a:cs typeface="Calibri" pitchFamily="34" charset="0"/>
            </a:endParaRPr>
          </a:p>
          <a:p>
            <a:pPr marL="342900" lvl="1" indent="-342900" algn="ctr" defTabSz="1061355">
              <a:spcBef>
                <a:spcPct val="0"/>
              </a:spcBef>
              <a:spcAft>
                <a:spcPct val="15000"/>
              </a:spcAft>
              <a:buFont typeface="Wingdings" panose="05000000000000000000" pitchFamily="2" charset="2"/>
              <a:buChar char="§"/>
              <a:defRPr/>
            </a:pPr>
            <a:r>
              <a:rPr lang="el-GR" sz="1900">
                <a:latin typeface="Century Gothic" panose="020B0502020202020204" pitchFamily="34" charset="0"/>
                <a:cs typeface="Calibri" pitchFamily="34" charset="0"/>
              </a:rPr>
              <a:t>ΘΑ ΔΟΘΕΙ ΕΥΛΟΓΟΣ ΧΡΟΝΟΣ ΓΙΑ ΥΠΟΒΟΛΗ ΕΡΩΤΗΣΕΩΝ, ΑΦΟΥ ΟΛΟΚΛΗΡΩΘΕΙ Η ΠΑΡΟΥΣΙΑΣΗ. </a:t>
            </a:r>
            <a:r>
              <a:rPr lang="el-GR" sz="1900" b="1">
                <a:latin typeface="Century Gothic" panose="020B0502020202020204" pitchFamily="34" charset="0"/>
                <a:cs typeface="Calibri" pitchFamily="34" charset="0"/>
              </a:rPr>
              <a:t>Η ΕΝΟΤΗΤΑ ΕΡΩΤΗΣΕΩΝ-ΑΠΑΝΤΗΣΕΩΝ ΔΕ ΘΑ ΜΑΓΝΗΤΟΣΚΟΠΕΙΤΑΙ.  </a:t>
            </a:r>
          </a:p>
          <a:p>
            <a:pPr marL="342900" lvl="1" indent="-342900" algn="ctr" defTabSz="1061355">
              <a:spcBef>
                <a:spcPct val="0"/>
              </a:spcBef>
              <a:spcAft>
                <a:spcPct val="15000"/>
              </a:spcAft>
              <a:buFont typeface="Wingdings" panose="05000000000000000000" pitchFamily="2" charset="2"/>
              <a:buChar char="§"/>
              <a:defRPr/>
            </a:pPr>
            <a:endParaRPr lang="en-GB" sz="1900" b="1">
              <a:latin typeface="Century Gothic" panose="020B0502020202020204" pitchFamily="34" charset="0"/>
              <a:cs typeface="Calibri" pitchFamily="34" charset="0"/>
            </a:endParaRPr>
          </a:p>
          <a:p>
            <a:pPr marL="342900" lvl="1" indent="-342900" algn="ctr" defTabSz="1061355">
              <a:spcBef>
                <a:spcPct val="0"/>
              </a:spcBef>
              <a:spcAft>
                <a:spcPct val="15000"/>
              </a:spcAft>
              <a:buFont typeface="Wingdings" panose="05000000000000000000" pitchFamily="2" charset="2"/>
              <a:buChar char="§"/>
              <a:defRPr/>
            </a:pPr>
            <a:r>
              <a:rPr lang="el-GR" sz="1900" b="1">
                <a:latin typeface="Century Gothic" panose="020B0502020202020204" pitchFamily="34" charset="0"/>
                <a:cs typeface="Calibri" pitchFamily="34" charset="0"/>
              </a:rPr>
              <a:t>ΟΣΟΙ ΥΠΟΒΑΛΕΤΕ ΠΡΟΦΟΡΙΚΑ ΕΡΩΤΗΜΑΤΑ, ΚΑΤΑ ΤΗ ΔΙΑΡΚΕΙΑ ΤΗΣ ΠΑΡΟΥΣΙΑΣΗΣ ΚΑΙ ΟΧΙ ΜΕ ΤΟ ΠΕΡΑΣ ΤΗΣ, </a:t>
            </a:r>
            <a:r>
              <a:rPr lang="el-GR" sz="1900" b="1">
                <a:solidFill>
                  <a:srgbClr val="93436B"/>
                </a:solidFill>
                <a:latin typeface="Century Gothic" panose="020B0502020202020204" pitchFamily="34" charset="0"/>
                <a:cs typeface="Calibri" pitchFamily="34" charset="0"/>
              </a:rPr>
              <a:t>ΠΑΡΕΧΕΤΕ ΑΥΤΟΜΑΤΑ ΤΗ ΣΥΓΚΑΤΑΘΕΣΗ ΣΑΣ ΣΤΟ ΙΔΕΠ ΔΙΑ ΒΙΟΥ ΜΑΘΗΣΗΣ ΓΙΑ ΠΡΟΒΟΛΗ ΤΩΝ ΠΡΟΣΩΠΙΚΩΝ ΣΑΣ ΔΕΔΟΜΕΝΩΝ</a:t>
            </a:r>
            <a:r>
              <a:rPr lang="en-GB" sz="1900" b="1">
                <a:solidFill>
                  <a:srgbClr val="93436B"/>
                </a:solidFill>
                <a:latin typeface="Century Gothic" panose="020B0502020202020204" pitchFamily="34" charset="0"/>
                <a:cs typeface="Calibri" pitchFamily="34" charset="0"/>
              </a:rPr>
              <a:t> </a:t>
            </a:r>
            <a:r>
              <a:rPr lang="el-GR" sz="1900" b="1">
                <a:solidFill>
                  <a:srgbClr val="93436B"/>
                </a:solidFill>
                <a:latin typeface="Century Gothic" panose="020B0502020202020204" pitchFamily="34" charset="0"/>
                <a:cs typeface="Calibri" pitchFamily="34" charset="0"/>
              </a:rPr>
              <a:t>ΣΤΟ ΜΑΓΝΗΤΟΣΚΟΠΗΜΕΝΟ ΑΡΧΕΙΟ</a:t>
            </a:r>
            <a:endParaRPr lang="en-GB" sz="1900" b="1">
              <a:solidFill>
                <a:srgbClr val="93436B"/>
              </a:solidFill>
              <a:latin typeface="Century Gothic" panose="020B0502020202020204" pitchFamily="34" charset="0"/>
              <a:cs typeface="Calibri" pitchFamily="34" charset="0"/>
            </a:endParaRPr>
          </a:p>
        </p:txBody>
      </p:sp>
    </p:spTree>
    <p:extLst>
      <p:ext uri="{BB962C8B-B14F-4D97-AF65-F5344CB8AC3E}">
        <p14:creationId xmlns:p14="http://schemas.microsoft.com/office/powerpoint/2010/main" val="2766096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047405" y="60190"/>
            <a:ext cx="10684042" cy="523220"/>
          </a:xfrm>
          <a:prstGeom prst="rect">
            <a:avLst/>
          </a:prstGeom>
          <a:noFill/>
        </p:spPr>
        <p:txBody>
          <a:bodyPr wrap="square" rtlCol="0">
            <a:spAutoFit/>
          </a:bodyPr>
          <a:lstStyle/>
          <a:p>
            <a:pPr algn="ctr"/>
            <a:r>
              <a:rPr lang="en-GB" sz="2800" b="1">
                <a:solidFill>
                  <a:schemeClr val="bg1"/>
                </a:solidFill>
                <a:latin typeface="Century Gothic" panose="020B0502020202020204" pitchFamily="34" charset="0"/>
              </a:rPr>
              <a:t>Projects</a:t>
            </a:r>
            <a:r>
              <a:rPr lang="el-GR" sz="2800" b="1">
                <a:solidFill>
                  <a:schemeClr val="bg1"/>
                </a:solidFill>
                <a:latin typeface="Century Gothic" panose="020B0502020202020204" pitchFamily="34" charset="0"/>
              </a:rPr>
              <a:t> &amp; Μ</a:t>
            </a:r>
            <a:r>
              <a:rPr lang="en-GB" sz="2800" b="1">
                <a:solidFill>
                  <a:schemeClr val="bg1"/>
                </a:solidFill>
                <a:latin typeface="Century Gothic" panose="020B0502020202020204" pitchFamily="34" charset="0"/>
              </a:rPr>
              <a:t>y Projects- Beneficiary Module </a:t>
            </a:r>
          </a:p>
        </p:txBody>
      </p:sp>
      <p:sp>
        <p:nvSpPr>
          <p:cNvPr id="3" name="Rectangle 2"/>
          <p:cNvSpPr/>
          <p:nvPr/>
        </p:nvSpPr>
        <p:spPr>
          <a:xfrm>
            <a:off x="572868" y="772668"/>
            <a:ext cx="10593363" cy="451790"/>
          </a:xfrm>
          <a:prstGeom prst="rect">
            <a:avLst/>
          </a:prstGeom>
        </p:spPr>
        <p:txBody>
          <a:bodyPr wrap="square">
            <a:spAutoFit/>
          </a:bodyPr>
          <a:lstStyle/>
          <a:p>
            <a:pPr>
              <a:lnSpc>
                <a:spcPct val="150000"/>
              </a:lnSpc>
            </a:pPr>
            <a:r>
              <a:rPr lang="el-GR" b="1">
                <a:solidFill>
                  <a:schemeClr val="accent2">
                    <a:lumMod val="75000"/>
                  </a:schemeClr>
                </a:solidFill>
                <a:latin typeface="Verdana" panose="020B0604030504040204" pitchFamily="34" charset="0"/>
                <a:ea typeface="Verdana" panose="020B0604030504040204" pitchFamily="34" charset="0"/>
              </a:rPr>
              <a:t>Προαπαιτούμενες Ενέργειες για να έχετε πρόσβαση:</a:t>
            </a:r>
          </a:p>
        </p:txBody>
      </p:sp>
      <p:graphicFrame>
        <p:nvGraphicFramePr>
          <p:cNvPr id="6" name="Diagram 5"/>
          <p:cNvGraphicFramePr/>
          <p:nvPr>
            <p:extLst>
              <p:ext uri="{D42A27DB-BD31-4B8C-83A1-F6EECF244321}">
                <p14:modId xmlns:p14="http://schemas.microsoft.com/office/powerpoint/2010/main" val="2607741278"/>
              </p:ext>
            </p:extLst>
          </p:nvPr>
        </p:nvGraphicFramePr>
        <p:xfrm>
          <a:off x="757114" y="1413716"/>
          <a:ext cx="9336455" cy="5162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460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089726" y="51353"/>
            <a:ext cx="10684042" cy="523220"/>
          </a:xfrm>
          <a:prstGeom prst="rect">
            <a:avLst/>
          </a:prstGeom>
          <a:noFill/>
        </p:spPr>
        <p:txBody>
          <a:bodyPr wrap="square" rtlCol="0">
            <a:spAutoFit/>
          </a:bodyPr>
          <a:lstStyle/>
          <a:p>
            <a:pPr algn="ctr"/>
            <a:r>
              <a:rPr lang="en-GB" sz="2800" b="1">
                <a:solidFill>
                  <a:schemeClr val="bg1"/>
                </a:solidFill>
                <a:latin typeface="Century Gothic" panose="020B0502020202020204" pitchFamily="34" charset="0"/>
              </a:rPr>
              <a:t>Projects</a:t>
            </a:r>
            <a:r>
              <a:rPr lang="el-GR" sz="2800" b="1">
                <a:solidFill>
                  <a:schemeClr val="bg1"/>
                </a:solidFill>
                <a:latin typeface="Century Gothic" panose="020B0502020202020204" pitchFamily="34" charset="0"/>
              </a:rPr>
              <a:t> &amp; Μ</a:t>
            </a:r>
            <a:r>
              <a:rPr lang="en-GB" sz="2800" b="1">
                <a:solidFill>
                  <a:schemeClr val="bg1"/>
                </a:solidFill>
                <a:latin typeface="Century Gothic" panose="020B0502020202020204" pitchFamily="34" charset="0"/>
              </a:rPr>
              <a:t>y Projects- Beneficiary Module </a:t>
            </a:r>
          </a:p>
        </p:txBody>
      </p:sp>
      <p:sp>
        <p:nvSpPr>
          <p:cNvPr id="13" name="TextBox 12"/>
          <p:cNvSpPr txBox="1"/>
          <p:nvPr/>
        </p:nvSpPr>
        <p:spPr>
          <a:xfrm>
            <a:off x="3320358" y="6195545"/>
            <a:ext cx="7226559" cy="369332"/>
          </a:xfrm>
          <a:prstGeom prst="rect">
            <a:avLst/>
          </a:prstGeom>
          <a:noFill/>
        </p:spPr>
        <p:txBody>
          <a:bodyPr wrap="square" rtlCol="0">
            <a:spAutoFit/>
          </a:bodyPr>
          <a:lstStyle/>
          <a:p>
            <a:pPr marL="285750" indent="-285750">
              <a:buFont typeface="Arial" panose="020B0604020202020204" pitchFamily="34" charset="0"/>
              <a:buChar char="•"/>
            </a:pPr>
            <a:r>
              <a:rPr lang="en-GB">
                <a:latin typeface="Verdana" panose="020B0604030504040204" pitchFamily="34" charset="0"/>
                <a:ea typeface="Verdana" panose="020B0604030504040204" pitchFamily="34" charset="0"/>
              </a:rPr>
              <a:t>Past Programmes </a:t>
            </a:r>
            <a:r>
              <a:rPr lang="el-GR">
                <a:latin typeface="Verdana" panose="020B0604030504040204" pitchFamily="34" charset="0"/>
                <a:ea typeface="Verdana" panose="020B0604030504040204" pitchFamily="34" charset="0"/>
              </a:rPr>
              <a:t>– είσοδος στο </a:t>
            </a:r>
            <a:r>
              <a:rPr lang="en-GB">
                <a:latin typeface="Verdana" panose="020B0604030504040204" pitchFamily="34" charset="0"/>
                <a:ea typeface="Verdana" panose="020B0604030504040204" pitchFamily="34" charset="0"/>
              </a:rPr>
              <a:t>Mobility Tool+</a:t>
            </a:r>
          </a:p>
        </p:txBody>
      </p:sp>
      <p:pic>
        <p:nvPicPr>
          <p:cNvPr id="3" name="Picture 2" descr="A screenshot of a computer&#10;&#10;AI-generated content may be incorrect.">
            <a:extLst>
              <a:ext uri="{FF2B5EF4-FFF2-40B4-BE49-F238E27FC236}">
                <a16:creationId xmlns:a16="http://schemas.microsoft.com/office/drawing/2014/main" id="{C5C0B963-8B53-C669-65D7-7433FC28BA53}"/>
              </a:ext>
            </a:extLst>
          </p:cNvPr>
          <p:cNvPicPr>
            <a:picLocks noChangeAspect="1"/>
          </p:cNvPicPr>
          <p:nvPr/>
        </p:nvPicPr>
        <p:blipFill>
          <a:blip r:embed="rId3"/>
          <a:srcRect t="1478" r="4271" b="5913"/>
          <a:stretch>
            <a:fillRect/>
          </a:stretch>
        </p:blipFill>
        <p:spPr>
          <a:xfrm>
            <a:off x="68104" y="685790"/>
            <a:ext cx="2780105" cy="6351114"/>
          </a:xfrm>
          <a:prstGeom prst="rect">
            <a:avLst/>
          </a:prstGeom>
        </p:spPr>
      </p:pic>
      <p:sp>
        <p:nvSpPr>
          <p:cNvPr id="29" name="Oval 28"/>
          <p:cNvSpPr/>
          <p:nvPr/>
        </p:nvSpPr>
        <p:spPr>
          <a:xfrm>
            <a:off x="2547891" y="3317827"/>
            <a:ext cx="420429" cy="4308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t>1</a:t>
            </a:r>
            <a:endParaRPr lang="en-US"/>
          </a:p>
        </p:txBody>
      </p:sp>
      <p:sp>
        <p:nvSpPr>
          <p:cNvPr id="30" name="Oval 29"/>
          <p:cNvSpPr/>
          <p:nvPr/>
        </p:nvSpPr>
        <p:spPr>
          <a:xfrm>
            <a:off x="2553591" y="3776403"/>
            <a:ext cx="420429" cy="4308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t>2</a:t>
            </a:r>
            <a:endParaRPr lang="en-US"/>
          </a:p>
        </p:txBody>
      </p:sp>
      <p:sp>
        <p:nvSpPr>
          <p:cNvPr id="31" name="Oval 30"/>
          <p:cNvSpPr/>
          <p:nvPr/>
        </p:nvSpPr>
        <p:spPr>
          <a:xfrm>
            <a:off x="2555526" y="4253808"/>
            <a:ext cx="420429" cy="4308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t>3</a:t>
            </a:r>
            <a:endParaRPr lang="en-US"/>
          </a:p>
        </p:txBody>
      </p:sp>
      <p:sp>
        <p:nvSpPr>
          <p:cNvPr id="32" name="Oval 31"/>
          <p:cNvSpPr/>
          <p:nvPr/>
        </p:nvSpPr>
        <p:spPr>
          <a:xfrm>
            <a:off x="2551013" y="4756255"/>
            <a:ext cx="420429" cy="4308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t>4</a:t>
            </a:r>
            <a:endParaRPr lang="en-US"/>
          </a:p>
        </p:txBody>
      </p:sp>
      <p:sp>
        <p:nvSpPr>
          <p:cNvPr id="33" name="Oval 32"/>
          <p:cNvSpPr/>
          <p:nvPr/>
        </p:nvSpPr>
        <p:spPr>
          <a:xfrm>
            <a:off x="2551013" y="5246951"/>
            <a:ext cx="420429" cy="4308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t>5</a:t>
            </a:r>
            <a:endParaRPr lang="en-US"/>
          </a:p>
        </p:txBody>
      </p:sp>
      <p:sp>
        <p:nvSpPr>
          <p:cNvPr id="34" name="Oval 33"/>
          <p:cNvSpPr/>
          <p:nvPr/>
        </p:nvSpPr>
        <p:spPr>
          <a:xfrm>
            <a:off x="2547892" y="5741387"/>
            <a:ext cx="420429" cy="4308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t>6</a:t>
            </a:r>
            <a:endParaRPr lang="en-US"/>
          </a:p>
        </p:txBody>
      </p:sp>
      <p:pic>
        <p:nvPicPr>
          <p:cNvPr id="11" name="Picture 10" descr="A screenshot of a computer&#10;&#10;AI-generated content may be incorrect.">
            <a:extLst>
              <a:ext uri="{FF2B5EF4-FFF2-40B4-BE49-F238E27FC236}">
                <a16:creationId xmlns:a16="http://schemas.microsoft.com/office/drawing/2014/main" id="{17224A2D-066C-7AB3-71F2-7FD3C1772F9F}"/>
              </a:ext>
            </a:extLst>
          </p:cNvPr>
          <p:cNvPicPr>
            <a:picLocks noChangeAspect="1"/>
          </p:cNvPicPr>
          <p:nvPr/>
        </p:nvPicPr>
        <p:blipFill>
          <a:blip r:embed="rId4"/>
          <a:stretch>
            <a:fillRect/>
          </a:stretch>
        </p:blipFill>
        <p:spPr>
          <a:xfrm>
            <a:off x="2968320" y="727089"/>
            <a:ext cx="9223680" cy="5229709"/>
          </a:xfrm>
          <a:prstGeom prst="rect">
            <a:avLst/>
          </a:prstGeom>
        </p:spPr>
      </p:pic>
      <p:sp>
        <p:nvSpPr>
          <p:cNvPr id="23" name="Oval 22"/>
          <p:cNvSpPr/>
          <p:nvPr/>
        </p:nvSpPr>
        <p:spPr>
          <a:xfrm>
            <a:off x="3091553" y="5246950"/>
            <a:ext cx="1319681" cy="4308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4252295" y="3739563"/>
            <a:ext cx="420429" cy="4308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t>4</a:t>
            </a:r>
            <a:endParaRPr lang="en-US"/>
          </a:p>
        </p:txBody>
      </p:sp>
      <p:pic>
        <p:nvPicPr>
          <p:cNvPr id="10" name="Picture 9"/>
          <p:cNvPicPr>
            <a:picLocks noChangeAspect="1"/>
          </p:cNvPicPr>
          <p:nvPr/>
        </p:nvPicPr>
        <p:blipFill>
          <a:blip r:embed="rId5"/>
          <a:stretch>
            <a:fillRect/>
          </a:stretch>
        </p:blipFill>
        <p:spPr>
          <a:xfrm>
            <a:off x="3063901" y="4107491"/>
            <a:ext cx="1347333" cy="292633"/>
          </a:xfrm>
          <a:prstGeom prst="rect">
            <a:avLst/>
          </a:prstGeom>
        </p:spPr>
      </p:pic>
      <p:sp>
        <p:nvSpPr>
          <p:cNvPr id="4" name="Rectangle 3">
            <a:extLst>
              <a:ext uri="{FF2B5EF4-FFF2-40B4-BE49-F238E27FC236}">
                <a16:creationId xmlns:a16="http://schemas.microsoft.com/office/drawing/2014/main" id="{187B65E4-05D1-847F-F72F-572A19EA9A00}"/>
              </a:ext>
            </a:extLst>
          </p:cNvPr>
          <p:cNvSpPr/>
          <p:nvPr/>
        </p:nvSpPr>
        <p:spPr>
          <a:xfrm>
            <a:off x="10858500" y="962025"/>
            <a:ext cx="495300" cy="1238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93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3"/>
            <a:ext cx="12166091" cy="6850379"/>
          </a:xfrm>
          <a:prstGeom prst="rect">
            <a:avLst/>
          </a:prstGeom>
        </p:spPr>
      </p:pic>
      <p:pic>
        <p:nvPicPr>
          <p:cNvPr id="3" name="object 3"/>
          <p:cNvPicPr/>
          <p:nvPr/>
        </p:nvPicPr>
        <p:blipFill>
          <a:blip r:embed="rId4" cstate="print"/>
          <a:stretch>
            <a:fillRect/>
          </a:stretch>
        </p:blipFill>
        <p:spPr>
          <a:xfrm>
            <a:off x="19810" y="7621"/>
            <a:ext cx="12192000" cy="6857996"/>
          </a:xfrm>
          <a:prstGeom prst="rect">
            <a:avLst/>
          </a:prstGeom>
        </p:spPr>
      </p:pic>
      <p:sp>
        <p:nvSpPr>
          <p:cNvPr id="5" name="object 5"/>
          <p:cNvSpPr txBox="1"/>
          <p:nvPr/>
        </p:nvSpPr>
        <p:spPr>
          <a:xfrm>
            <a:off x="961440" y="954579"/>
            <a:ext cx="9821545" cy="3790781"/>
          </a:xfrm>
          <a:prstGeom prst="rect">
            <a:avLst/>
          </a:prstGeom>
        </p:spPr>
        <p:txBody>
          <a:bodyPr vert="horz" wrap="square" lIns="0" tIns="12700" rIns="0" bIns="0" rtlCol="0">
            <a:spAutoFit/>
          </a:bodyPr>
          <a:lstStyle/>
          <a:p>
            <a:pPr algn="ctr">
              <a:lnSpc>
                <a:spcPct val="100000"/>
              </a:lnSpc>
              <a:spcBef>
                <a:spcPts val="100"/>
              </a:spcBef>
            </a:pPr>
            <a:r>
              <a:rPr sz="2400" b="1" dirty="0">
                <a:solidFill>
                  <a:srgbClr val="C55A11"/>
                </a:solidFill>
                <a:latin typeface="Verdana"/>
                <a:cs typeface="Verdana"/>
              </a:rPr>
              <a:t>MY</a:t>
            </a:r>
            <a:r>
              <a:rPr sz="2400" b="1" spc="-65" dirty="0">
                <a:solidFill>
                  <a:srgbClr val="C55A11"/>
                </a:solidFill>
                <a:latin typeface="Verdana"/>
                <a:cs typeface="Verdana"/>
              </a:rPr>
              <a:t> </a:t>
            </a:r>
            <a:r>
              <a:rPr sz="2400" b="1" spc="-10" dirty="0">
                <a:solidFill>
                  <a:srgbClr val="C55A11"/>
                </a:solidFill>
                <a:latin typeface="Verdana"/>
                <a:cs typeface="Verdana"/>
              </a:rPr>
              <a:t>PROJECTS</a:t>
            </a:r>
            <a:r>
              <a:rPr sz="2400" b="1" spc="-80" dirty="0">
                <a:solidFill>
                  <a:srgbClr val="C55A11"/>
                </a:solidFill>
                <a:latin typeface="Verdana"/>
                <a:cs typeface="Verdana"/>
              </a:rPr>
              <a:t> </a:t>
            </a:r>
            <a:r>
              <a:rPr sz="2400" dirty="0">
                <a:solidFill>
                  <a:srgbClr val="404040"/>
                </a:solidFill>
                <a:latin typeface="Verdana"/>
                <a:cs typeface="Verdana"/>
              </a:rPr>
              <a:t>-</a:t>
            </a:r>
            <a:r>
              <a:rPr sz="2400" spc="-35" dirty="0">
                <a:solidFill>
                  <a:srgbClr val="404040"/>
                </a:solidFill>
                <a:latin typeface="Verdana"/>
                <a:cs typeface="Verdana"/>
              </a:rPr>
              <a:t> </a:t>
            </a:r>
            <a:r>
              <a:rPr sz="2400" dirty="0" err="1">
                <a:solidFill>
                  <a:srgbClr val="404040"/>
                </a:solidFill>
                <a:latin typeface="Verdana"/>
                <a:cs typeface="Verdana"/>
              </a:rPr>
              <a:t>Το</a:t>
            </a:r>
            <a:r>
              <a:rPr sz="2400" spc="-30" dirty="0">
                <a:solidFill>
                  <a:srgbClr val="404040"/>
                </a:solidFill>
                <a:latin typeface="Verdana"/>
                <a:cs typeface="Verdana"/>
              </a:rPr>
              <a:t> </a:t>
            </a:r>
            <a:r>
              <a:rPr sz="2400" dirty="0" err="1">
                <a:solidFill>
                  <a:srgbClr val="404040"/>
                </a:solidFill>
                <a:latin typeface="Verdana"/>
                <a:cs typeface="Verdana"/>
              </a:rPr>
              <a:t>Σημείο</a:t>
            </a:r>
            <a:r>
              <a:rPr sz="2400" spc="-75" dirty="0">
                <a:solidFill>
                  <a:srgbClr val="404040"/>
                </a:solidFill>
                <a:latin typeface="Verdana"/>
                <a:cs typeface="Verdana"/>
              </a:rPr>
              <a:t> </a:t>
            </a:r>
            <a:r>
              <a:rPr sz="2400" dirty="0" err="1">
                <a:solidFill>
                  <a:srgbClr val="404040"/>
                </a:solidFill>
                <a:latin typeface="Verdana"/>
                <a:cs typeface="Verdana"/>
              </a:rPr>
              <a:t>Δι</a:t>
            </a:r>
            <a:r>
              <a:rPr sz="2400" dirty="0">
                <a:solidFill>
                  <a:srgbClr val="404040"/>
                </a:solidFill>
                <a:latin typeface="Verdana"/>
                <a:cs typeface="Verdana"/>
              </a:rPr>
              <a:t>αχείρισης</a:t>
            </a:r>
            <a:r>
              <a:rPr sz="2400" spc="-20" dirty="0">
                <a:solidFill>
                  <a:srgbClr val="404040"/>
                </a:solidFill>
                <a:latin typeface="Verdana"/>
                <a:cs typeface="Verdana"/>
              </a:rPr>
              <a:t> </a:t>
            </a:r>
            <a:r>
              <a:rPr sz="2400" dirty="0">
                <a:solidFill>
                  <a:srgbClr val="404040"/>
                </a:solidFill>
                <a:latin typeface="Verdana"/>
                <a:cs typeface="Verdana"/>
              </a:rPr>
              <a:t>των</a:t>
            </a:r>
            <a:r>
              <a:rPr sz="2400" spc="-55" dirty="0">
                <a:solidFill>
                  <a:srgbClr val="404040"/>
                </a:solidFill>
                <a:latin typeface="Verdana"/>
                <a:cs typeface="Verdana"/>
              </a:rPr>
              <a:t> </a:t>
            </a:r>
            <a:r>
              <a:rPr sz="2400" dirty="0">
                <a:solidFill>
                  <a:srgbClr val="404040"/>
                </a:solidFill>
                <a:latin typeface="Verdana"/>
                <a:cs typeface="Verdana"/>
              </a:rPr>
              <a:t>Σχεδίων</a:t>
            </a:r>
            <a:r>
              <a:rPr sz="2400" spc="-45" dirty="0">
                <a:solidFill>
                  <a:srgbClr val="404040"/>
                </a:solidFill>
                <a:latin typeface="Verdana"/>
                <a:cs typeface="Verdana"/>
              </a:rPr>
              <a:t> </a:t>
            </a:r>
            <a:r>
              <a:rPr sz="2400" spc="-20" dirty="0">
                <a:solidFill>
                  <a:srgbClr val="404040"/>
                </a:solidFill>
                <a:latin typeface="Verdana"/>
                <a:cs typeface="Verdana"/>
              </a:rPr>
              <a:t>σας!</a:t>
            </a:r>
            <a:endParaRPr sz="2400" dirty="0">
              <a:latin typeface="Verdana"/>
              <a:cs typeface="Verdana"/>
            </a:endParaRPr>
          </a:p>
          <a:p>
            <a:pPr>
              <a:lnSpc>
                <a:spcPct val="100000"/>
              </a:lnSpc>
              <a:spcBef>
                <a:spcPts val="560"/>
              </a:spcBef>
            </a:pPr>
            <a:endParaRPr sz="2400" dirty="0">
              <a:latin typeface="Verdana"/>
              <a:cs typeface="Verdana"/>
            </a:endParaRPr>
          </a:p>
          <a:p>
            <a:pPr marL="12065" marR="5080" algn="ctr">
              <a:lnSpc>
                <a:spcPct val="150000"/>
              </a:lnSpc>
            </a:pPr>
            <a:r>
              <a:rPr sz="2400" dirty="0">
                <a:solidFill>
                  <a:srgbClr val="404040"/>
                </a:solidFill>
                <a:latin typeface="Verdana"/>
                <a:cs typeface="Verdana"/>
              </a:rPr>
              <a:t>Μπ</a:t>
            </a:r>
            <a:r>
              <a:rPr sz="2400" dirty="0" err="1">
                <a:solidFill>
                  <a:srgbClr val="404040"/>
                </a:solidFill>
                <a:latin typeface="Verdana"/>
                <a:cs typeface="Verdana"/>
              </a:rPr>
              <a:t>ορείτε</a:t>
            </a:r>
            <a:r>
              <a:rPr sz="2400" spc="-85" dirty="0">
                <a:solidFill>
                  <a:srgbClr val="404040"/>
                </a:solidFill>
                <a:latin typeface="Verdana"/>
                <a:cs typeface="Verdana"/>
              </a:rPr>
              <a:t> </a:t>
            </a:r>
            <a:r>
              <a:rPr sz="2400" dirty="0">
                <a:solidFill>
                  <a:srgbClr val="404040"/>
                </a:solidFill>
                <a:latin typeface="Verdana"/>
                <a:cs typeface="Verdana"/>
              </a:rPr>
              <a:t>να</a:t>
            </a:r>
            <a:r>
              <a:rPr sz="2400" spc="-25" dirty="0">
                <a:solidFill>
                  <a:srgbClr val="404040"/>
                </a:solidFill>
                <a:latin typeface="Verdana"/>
                <a:cs typeface="Verdana"/>
              </a:rPr>
              <a:t> </a:t>
            </a:r>
            <a:r>
              <a:rPr sz="2400" dirty="0" err="1">
                <a:solidFill>
                  <a:srgbClr val="404040"/>
                </a:solidFill>
                <a:latin typeface="Verdana"/>
                <a:cs typeface="Verdana"/>
              </a:rPr>
              <a:t>έχετε</a:t>
            </a:r>
            <a:r>
              <a:rPr sz="2400" spc="-45" dirty="0">
                <a:solidFill>
                  <a:srgbClr val="404040"/>
                </a:solidFill>
                <a:latin typeface="Verdana"/>
                <a:cs typeface="Verdana"/>
              </a:rPr>
              <a:t> </a:t>
            </a:r>
            <a:r>
              <a:rPr sz="2400" dirty="0">
                <a:solidFill>
                  <a:srgbClr val="404040"/>
                </a:solidFill>
                <a:latin typeface="Verdana"/>
                <a:cs typeface="Verdana"/>
              </a:rPr>
              <a:t>π</a:t>
            </a:r>
            <a:r>
              <a:rPr sz="2400" dirty="0" err="1">
                <a:solidFill>
                  <a:srgbClr val="404040"/>
                </a:solidFill>
                <a:latin typeface="Verdana"/>
                <a:cs typeface="Verdana"/>
              </a:rPr>
              <a:t>ρόσ</a:t>
            </a:r>
            <a:r>
              <a:rPr sz="2400" dirty="0">
                <a:solidFill>
                  <a:srgbClr val="404040"/>
                </a:solidFill>
                <a:latin typeface="Verdana"/>
                <a:cs typeface="Verdana"/>
              </a:rPr>
              <a:t>βαση</a:t>
            </a:r>
            <a:r>
              <a:rPr sz="2400" spc="-65" dirty="0">
                <a:solidFill>
                  <a:srgbClr val="404040"/>
                </a:solidFill>
                <a:latin typeface="Verdana"/>
                <a:cs typeface="Verdana"/>
              </a:rPr>
              <a:t> </a:t>
            </a:r>
            <a:r>
              <a:rPr sz="2400" dirty="0">
                <a:solidFill>
                  <a:srgbClr val="404040"/>
                </a:solidFill>
                <a:latin typeface="Verdana"/>
                <a:cs typeface="Verdana"/>
              </a:rPr>
              <a:t>και</a:t>
            </a:r>
            <a:r>
              <a:rPr sz="2400" spc="-10" dirty="0">
                <a:solidFill>
                  <a:srgbClr val="404040"/>
                </a:solidFill>
                <a:latin typeface="Verdana"/>
                <a:cs typeface="Verdana"/>
              </a:rPr>
              <a:t> </a:t>
            </a:r>
            <a:r>
              <a:rPr sz="2400" dirty="0">
                <a:solidFill>
                  <a:srgbClr val="404040"/>
                </a:solidFill>
                <a:latin typeface="Verdana"/>
                <a:cs typeface="Verdana"/>
              </a:rPr>
              <a:t>να</a:t>
            </a:r>
            <a:r>
              <a:rPr sz="2400" spc="-30" dirty="0">
                <a:solidFill>
                  <a:srgbClr val="404040"/>
                </a:solidFill>
                <a:latin typeface="Verdana"/>
                <a:cs typeface="Verdana"/>
              </a:rPr>
              <a:t> </a:t>
            </a:r>
            <a:r>
              <a:rPr sz="2400" dirty="0">
                <a:solidFill>
                  <a:srgbClr val="404040"/>
                </a:solidFill>
                <a:latin typeface="Verdana"/>
                <a:cs typeface="Verdana"/>
              </a:rPr>
              <a:t>διαχειριστείτε</a:t>
            </a:r>
            <a:r>
              <a:rPr sz="2400" spc="5" dirty="0">
                <a:solidFill>
                  <a:srgbClr val="404040"/>
                </a:solidFill>
                <a:latin typeface="Verdana"/>
                <a:cs typeface="Verdana"/>
              </a:rPr>
              <a:t> </a:t>
            </a:r>
            <a:r>
              <a:rPr sz="2400" dirty="0">
                <a:solidFill>
                  <a:srgbClr val="404040"/>
                </a:solidFill>
                <a:latin typeface="Verdana"/>
                <a:cs typeface="Verdana"/>
              </a:rPr>
              <a:t>τα</a:t>
            </a:r>
            <a:r>
              <a:rPr sz="2400" spc="-50" dirty="0">
                <a:solidFill>
                  <a:srgbClr val="404040"/>
                </a:solidFill>
                <a:latin typeface="Verdana"/>
                <a:cs typeface="Verdana"/>
              </a:rPr>
              <a:t> </a:t>
            </a:r>
            <a:r>
              <a:rPr sz="2400" dirty="0">
                <a:solidFill>
                  <a:srgbClr val="404040"/>
                </a:solidFill>
                <a:latin typeface="Verdana"/>
                <a:cs typeface="Verdana"/>
              </a:rPr>
              <a:t>έργα</a:t>
            </a:r>
            <a:r>
              <a:rPr sz="2400" spc="-25" dirty="0">
                <a:solidFill>
                  <a:srgbClr val="404040"/>
                </a:solidFill>
                <a:latin typeface="Verdana"/>
                <a:cs typeface="Verdana"/>
              </a:rPr>
              <a:t> </a:t>
            </a:r>
            <a:r>
              <a:rPr sz="2400" dirty="0">
                <a:solidFill>
                  <a:srgbClr val="404040"/>
                </a:solidFill>
                <a:latin typeface="Verdana"/>
                <a:cs typeface="Verdana"/>
              </a:rPr>
              <a:t>σας</a:t>
            </a:r>
            <a:r>
              <a:rPr sz="2400" spc="-35" dirty="0">
                <a:solidFill>
                  <a:srgbClr val="404040"/>
                </a:solidFill>
                <a:latin typeface="Verdana"/>
                <a:cs typeface="Verdana"/>
              </a:rPr>
              <a:t> </a:t>
            </a:r>
            <a:r>
              <a:rPr sz="2400" dirty="0">
                <a:solidFill>
                  <a:srgbClr val="404040"/>
                </a:solidFill>
                <a:latin typeface="Verdana"/>
                <a:cs typeface="Verdana"/>
              </a:rPr>
              <a:t>που</a:t>
            </a:r>
            <a:r>
              <a:rPr sz="2400" spc="-35" dirty="0">
                <a:solidFill>
                  <a:srgbClr val="404040"/>
                </a:solidFill>
                <a:latin typeface="Verdana"/>
                <a:cs typeface="Verdana"/>
              </a:rPr>
              <a:t> </a:t>
            </a:r>
            <a:r>
              <a:rPr sz="2400" spc="-10" dirty="0">
                <a:solidFill>
                  <a:srgbClr val="404040"/>
                </a:solidFill>
                <a:latin typeface="Verdana"/>
                <a:cs typeface="Verdana"/>
              </a:rPr>
              <a:t>χρηματοδοτούνται </a:t>
            </a:r>
            <a:r>
              <a:rPr sz="2400" dirty="0">
                <a:solidFill>
                  <a:srgbClr val="404040"/>
                </a:solidFill>
                <a:latin typeface="Verdana"/>
                <a:cs typeface="Verdana"/>
              </a:rPr>
              <a:t>μέσω</a:t>
            </a:r>
            <a:r>
              <a:rPr sz="2400" spc="-60" dirty="0">
                <a:solidFill>
                  <a:srgbClr val="404040"/>
                </a:solidFill>
                <a:latin typeface="Verdana"/>
                <a:cs typeface="Verdana"/>
              </a:rPr>
              <a:t> </a:t>
            </a:r>
            <a:r>
              <a:rPr sz="2400" dirty="0">
                <a:solidFill>
                  <a:srgbClr val="404040"/>
                </a:solidFill>
                <a:latin typeface="Verdana"/>
                <a:cs typeface="Verdana"/>
              </a:rPr>
              <a:t>δράσεων</a:t>
            </a:r>
            <a:r>
              <a:rPr sz="2400" spc="-35" dirty="0">
                <a:solidFill>
                  <a:srgbClr val="404040"/>
                </a:solidFill>
                <a:latin typeface="Verdana"/>
                <a:cs typeface="Verdana"/>
              </a:rPr>
              <a:t> </a:t>
            </a:r>
            <a:r>
              <a:rPr sz="2400" dirty="0">
                <a:solidFill>
                  <a:srgbClr val="404040"/>
                </a:solidFill>
                <a:latin typeface="Verdana"/>
                <a:cs typeface="Verdana"/>
              </a:rPr>
              <a:t>Erasmus+</a:t>
            </a:r>
            <a:r>
              <a:rPr sz="2400" spc="-80" dirty="0">
                <a:solidFill>
                  <a:srgbClr val="404040"/>
                </a:solidFill>
                <a:latin typeface="Verdana"/>
                <a:cs typeface="Verdana"/>
              </a:rPr>
              <a:t> </a:t>
            </a:r>
            <a:r>
              <a:rPr sz="2400" dirty="0">
                <a:solidFill>
                  <a:srgbClr val="404040"/>
                </a:solidFill>
                <a:latin typeface="Verdana"/>
                <a:cs typeface="Verdana"/>
              </a:rPr>
              <a:t>που</a:t>
            </a:r>
            <a:r>
              <a:rPr sz="2400" spc="-50" dirty="0">
                <a:solidFill>
                  <a:srgbClr val="404040"/>
                </a:solidFill>
                <a:latin typeface="Verdana"/>
                <a:cs typeface="Verdana"/>
              </a:rPr>
              <a:t> </a:t>
            </a:r>
            <a:r>
              <a:rPr sz="2400" dirty="0">
                <a:solidFill>
                  <a:srgbClr val="404040"/>
                </a:solidFill>
                <a:latin typeface="Verdana"/>
                <a:cs typeface="Verdana"/>
              </a:rPr>
              <a:t>διαχειρίζονται</a:t>
            </a:r>
            <a:r>
              <a:rPr sz="2400" spc="-5" dirty="0">
                <a:solidFill>
                  <a:srgbClr val="404040"/>
                </a:solidFill>
                <a:latin typeface="Verdana"/>
                <a:cs typeface="Verdana"/>
              </a:rPr>
              <a:t> </a:t>
            </a:r>
            <a:r>
              <a:rPr sz="2400" dirty="0">
                <a:solidFill>
                  <a:srgbClr val="404040"/>
                </a:solidFill>
                <a:latin typeface="Verdana"/>
                <a:cs typeface="Verdana"/>
              </a:rPr>
              <a:t>οι</a:t>
            </a:r>
            <a:r>
              <a:rPr sz="2400" spc="-30" dirty="0">
                <a:solidFill>
                  <a:srgbClr val="404040"/>
                </a:solidFill>
                <a:latin typeface="Verdana"/>
                <a:cs typeface="Verdana"/>
              </a:rPr>
              <a:t> </a:t>
            </a:r>
            <a:r>
              <a:rPr sz="2400" dirty="0">
                <a:solidFill>
                  <a:srgbClr val="404040"/>
                </a:solidFill>
                <a:latin typeface="Verdana"/>
                <a:cs typeface="Verdana"/>
              </a:rPr>
              <a:t>Εθνικές</a:t>
            </a:r>
            <a:r>
              <a:rPr sz="2400" spc="-80" dirty="0">
                <a:solidFill>
                  <a:srgbClr val="404040"/>
                </a:solidFill>
                <a:latin typeface="Verdana"/>
                <a:cs typeface="Verdana"/>
              </a:rPr>
              <a:t> </a:t>
            </a:r>
            <a:r>
              <a:rPr sz="2400" dirty="0">
                <a:solidFill>
                  <a:srgbClr val="404040"/>
                </a:solidFill>
                <a:latin typeface="Verdana"/>
                <a:cs typeface="Verdana"/>
              </a:rPr>
              <a:t>Υπηρεσίες</a:t>
            </a:r>
            <a:r>
              <a:rPr sz="2400" spc="-55" dirty="0">
                <a:solidFill>
                  <a:srgbClr val="404040"/>
                </a:solidFill>
                <a:latin typeface="Verdana"/>
                <a:cs typeface="Verdana"/>
              </a:rPr>
              <a:t> </a:t>
            </a:r>
            <a:r>
              <a:rPr sz="2400" dirty="0">
                <a:solidFill>
                  <a:srgbClr val="404040"/>
                </a:solidFill>
                <a:latin typeface="Verdana"/>
                <a:cs typeface="Verdana"/>
              </a:rPr>
              <a:t>και</a:t>
            </a:r>
            <a:r>
              <a:rPr sz="2400" spc="-45" dirty="0">
                <a:solidFill>
                  <a:srgbClr val="404040"/>
                </a:solidFill>
                <a:latin typeface="Verdana"/>
                <a:cs typeface="Verdana"/>
              </a:rPr>
              <a:t> </a:t>
            </a:r>
            <a:r>
              <a:rPr sz="2400" dirty="0">
                <a:solidFill>
                  <a:srgbClr val="404040"/>
                </a:solidFill>
                <a:latin typeface="Verdana"/>
                <a:cs typeface="Verdana"/>
              </a:rPr>
              <a:t>στις</a:t>
            </a:r>
            <a:r>
              <a:rPr sz="2400" spc="-65" dirty="0">
                <a:solidFill>
                  <a:srgbClr val="404040"/>
                </a:solidFill>
                <a:latin typeface="Verdana"/>
                <a:cs typeface="Verdana"/>
              </a:rPr>
              <a:t> </a:t>
            </a:r>
            <a:r>
              <a:rPr sz="2400" dirty="0">
                <a:solidFill>
                  <a:srgbClr val="404040"/>
                </a:solidFill>
                <a:latin typeface="Verdana"/>
                <a:cs typeface="Verdana"/>
              </a:rPr>
              <a:t>οποίες</a:t>
            </a:r>
            <a:r>
              <a:rPr sz="2400" spc="-50" dirty="0">
                <a:solidFill>
                  <a:srgbClr val="404040"/>
                </a:solidFill>
                <a:latin typeface="Verdana"/>
                <a:cs typeface="Verdana"/>
              </a:rPr>
              <a:t> ο</a:t>
            </a:r>
            <a:endParaRPr sz="2400" dirty="0">
              <a:latin typeface="Verdana"/>
              <a:cs typeface="Verdana"/>
            </a:endParaRPr>
          </a:p>
          <a:p>
            <a:pPr algn="ctr">
              <a:lnSpc>
                <a:spcPct val="100000"/>
              </a:lnSpc>
              <a:spcBef>
                <a:spcPts val="1535"/>
              </a:spcBef>
            </a:pPr>
            <a:r>
              <a:rPr sz="2400" dirty="0" err="1">
                <a:solidFill>
                  <a:srgbClr val="404040"/>
                </a:solidFill>
                <a:latin typeface="Verdana"/>
                <a:cs typeface="Verdana"/>
              </a:rPr>
              <a:t>οργ</a:t>
            </a:r>
            <a:r>
              <a:rPr sz="2400" dirty="0">
                <a:solidFill>
                  <a:srgbClr val="404040"/>
                </a:solidFill>
                <a:latin typeface="Verdana"/>
                <a:cs typeface="Verdana"/>
              </a:rPr>
              <a:t>ανισμός</a:t>
            </a:r>
            <a:r>
              <a:rPr sz="2400" spc="-60" dirty="0">
                <a:solidFill>
                  <a:srgbClr val="404040"/>
                </a:solidFill>
                <a:latin typeface="Verdana"/>
                <a:cs typeface="Verdana"/>
              </a:rPr>
              <a:t> </a:t>
            </a:r>
            <a:r>
              <a:rPr sz="2400" dirty="0">
                <a:solidFill>
                  <a:srgbClr val="404040"/>
                </a:solidFill>
                <a:latin typeface="Verdana"/>
                <a:cs typeface="Verdana"/>
              </a:rPr>
              <a:t>σας</a:t>
            </a:r>
            <a:r>
              <a:rPr sz="2400" spc="-35" dirty="0">
                <a:solidFill>
                  <a:srgbClr val="404040"/>
                </a:solidFill>
                <a:latin typeface="Verdana"/>
                <a:cs typeface="Verdana"/>
              </a:rPr>
              <a:t> </a:t>
            </a:r>
            <a:r>
              <a:rPr sz="2400" dirty="0">
                <a:solidFill>
                  <a:srgbClr val="404040"/>
                </a:solidFill>
                <a:latin typeface="Verdana"/>
                <a:cs typeface="Verdana"/>
              </a:rPr>
              <a:t>συμμετέχει</a:t>
            </a:r>
            <a:r>
              <a:rPr sz="2400" spc="-65" dirty="0">
                <a:solidFill>
                  <a:srgbClr val="404040"/>
                </a:solidFill>
                <a:latin typeface="Verdana"/>
                <a:cs typeface="Verdana"/>
              </a:rPr>
              <a:t> </a:t>
            </a:r>
            <a:r>
              <a:rPr sz="2400" dirty="0">
                <a:solidFill>
                  <a:srgbClr val="404040"/>
                </a:solidFill>
                <a:latin typeface="Verdana"/>
                <a:cs typeface="Verdana"/>
              </a:rPr>
              <a:t>ως</a:t>
            </a:r>
            <a:r>
              <a:rPr sz="2400" spc="-45" dirty="0">
                <a:solidFill>
                  <a:srgbClr val="404040"/>
                </a:solidFill>
                <a:latin typeface="Verdana"/>
                <a:cs typeface="Verdana"/>
              </a:rPr>
              <a:t> </a:t>
            </a:r>
            <a:r>
              <a:rPr sz="2400" dirty="0">
                <a:solidFill>
                  <a:srgbClr val="404040"/>
                </a:solidFill>
                <a:latin typeface="Verdana"/>
                <a:cs typeface="Verdana"/>
              </a:rPr>
              <a:t>δικαιούχος</a:t>
            </a:r>
            <a:r>
              <a:rPr lang="en-US" sz="2400" dirty="0">
                <a:solidFill>
                  <a:srgbClr val="404040"/>
                </a:solidFill>
                <a:latin typeface="Verdana"/>
                <a:cs typeface="Verdana"/>
              </a:rPr>
              <a:t> </a:t>
            </a:r>
            <a:r>
              <a:rPr sz="2400" dirty="0">
                <a:solidFill>
                  <a:srgbClr val="404040"/>
                </a:solidFill>
                <a:latin typeface="Verdana"/>
                <a:cs typeface="Verdana"/>
              </a:rPr>
              <a:t>ή</a:t>
            </a:r>
            <a:r>
              <a:rPr sz="2400" spc="-35" dirty="0">
                <a:solidFill>
                  <a:srgbClr val="404040"/>
                </a:solidFill>
                <a:latin typeface="Verdana"/>
                <a:cs typeface="Verdana"/>
              </a:rPr>
              <a:t> </a:t>
            </a:r>
            <a:r>
              <a:rPr lang="el-GR" sz="2400" spc="-35" dirty="0">
                <a:solidFill>
                  <a:srgbClr val="404040"/>
                </a:solidFill>
                <a:latin typeface="Verdana"/>
                <a:cs typeface="Verdana"/>
              </a:rPr>
              <a:t>μέλος κοινοπραξίας νοουμένου ότι έχετε τα κατάλληλα δικαιώματα επεξεργασίας (</a:t>
            </a:r>
            <a:r>
              <a:rPr lang="en-US" sz="2400" spc="-35" dirty="0">
                <a:solidFill>
                  <a:srgbClr val="404040"/>
                </a:solidFill>
                <a:latin typeface="Verdana"/>
                <a:cs typeface="Verdana"/>
              </a:rPr>
              <a:t>edit)</a:t>
            </a:r>
            <a:r>
              <a:rPr sz="1800" spc="-10" dirty="0">
                <a:solidFill>
                  <a:srgbClr val="404040"/>
                </a:solidFill>
                <a:latin typeface="Verdana"/>
                <a:cs typeface="Verdana"/>
              </a:rPr>
              <a:t>.</a:t>
            </a:r>
            <a:endParaRPr sz="1800" dirty="0">
              <a:latin typeface="Verdana"/>
              <a:cs typeface="Verdana"/>
            </a:endParaRPr>
          </a:p>
        </p:txBody>
      </p:sp>
      <p:grpSp>
        <p:nvGrpSpPr>
          <p:cNvPr id="6" name="object 6"/>
          <p:cNvGrpSpPr/>
          <p:nvPr/>
        </p:nvGrpSpPr>
        <p:grpSpPr>
          <a:xfrm>
            <a:off x="-18289" y="4932256"/>
            <a:ext cx="12229465" cy="1210310"/>
            <a:chOff x="-18289" y="4600955"/>
            <a:chExt cx="12229465" cy="1210310"/>
          </a:xfrm>
        </p:grpSpPr>
        <p:sp>
          <p:nvSpPr>
            <p:cNvPr id="7" name="object 7"/>
            <p:cNvSpPr/>
            <p:nvPr/>
          </p:nvSpPr>
          <p:spPr>
            <a:xfrm>
              <a:off x="760" y="4620005"/>
              <a:ext cx="12191365" cy="1172210"/>
            </a:xfrm>
            <a:custGeom>
              <a:avLst/>
              <a:gdLst/>
              <a:ahLst/>
              <a:cxnLst/>
              <a:rect l="l" t="t" r="r" b="b"/>
              <a:pathLst>
                <a:path w="12191365" h="1172210">
                  <a:moveTo>
                    <a:pt x="12191238" y="0"/>
                  </a:moveTo>
                  <a:lnTo>
                    <a:pt x="0" y="0"/>
                  </a:lnTo>
                  <a:lnTo>
                    <a:pt x="0" y="1171956"/>
                  </a:lnTo>
                  <a:lnTo>
                    <a:pt x="12191238" y="1171956"/>
                  </a:lnTo>
                  <a:lnTo>
                    <a:pt x="12191238" y="0"/>
                  </a:lnTo>
                  <a:close/>
                </a:path>
              </a:pathLst>
            </a:custGeom>
            <a:solidFill>
              <a:srgbClr val="57999B"/>
            </a:solidFill>
          </p:spPr>
          <p:txBody>
            <a:bodyPr wrap="square" lIns="0" tIns="0" rIns="0" bIns="0" rtlCol="0"/>
            <a:lstStyle/>
            <a:p>
              <a:endParaRPr/>
            </a:p>
          </p:txBody>
        </p:sp>
        <p:sp>
          <p:nvSpPr>
            <p:cNvPr id="8" name="object 8"/>
            <p:cNvSpPr/>
            <p:nvPr/>
          </p:nvSpPr>
          <p:spPr>
            <a:xfrm>
              <a:off x="760" y="5772911"/>
              <a:ext cx="12191365" cy="38100"/>
            </a:xfrm>
            <a:custGeom>
              <a:avLst/>
              <a:gdLst/>
              <a:ahLst/>
              <a:cxnLst/>
              <a:rect l="l" t="t" r="r" b="b"/>
              <a:pathLst>
                <a:path w="12191365" h="38100">
                  <a:moveTo>
                    <a:pt x="12191238" y="0"/>
                  </a:moveTo>
                  <a:lnTo>
                    <a:pt x="0" y="0"/>
                  </a:lnTo>
                  <a:lnTo>
                    <a:pt x="0" y="38100"/>
                  </a:lnTo>
                  <a:lnTo>
                    <a:pt x="12191238" y="38100"/>
                  </a:lnTo>
                  <a:lnTo>
                    <a:pt x="12191238" y="0"/>
                  </a:lnTo>
                  <a:close/>
                </a:path>
              </a:pathLst>
            </a:custGeom>
            <a:solidFill>
              <a:srgbClr val="385521"/>
            </a:solidFill>
          </p:spPr>
          <p:txBody>
            <a:bodyPr wrap="square" lIns="0" tIns="0" rIns="0" bIns="0" rtlCol="0"/>
            <a:lstStyle/>
            <a:p>
              <a:endParaRPr/>
            </a:p>
          </p:txBody>
        </p:sp>
        <p:sp>
          <p:nvSpPr>
            <p:cNvPr id="9" name="object 9"/>
            <p:cNvSpPr/>
            <p:nvPr/>
          </p:nvSpPr>
          <p:spPr>
            <a:xfrm>
              <a:off x="760" y="4620005"/>
              <a:ext cx="12191365" cy="1172210"/>
            </a:xfrm>
            <a:custGeom>
              <a:avLst/>
              <a:gdLst/>
              <a:ahLst/>
              <a:cxnLst/>
              <a:rect l="l" t="t" r="r" b="b"/>
              <a:pathLst>
                <a:path w="12191365" h="1172210">
                  <a:moveTo>
                    <a:pt x="12191239" y="0"/>
                  </a:moveTo>
                  <a:lnTo>
                    <a:pt x="0" y="0"/>
                  </a:lnTo>
                  <a:lnTo>
                    <a:pt x="0" y="1171956"/>
                  </a:lnTo>
                </a:path>
              </a:pathLst>
            </a:custGeom>
            <a:ln w="38099">
              <a:solidFill>
                <a:srgbClr val="385521"/>
              </a:solidFill>
            </a:ln>
          </p:spPr>
          <p:txBody>
            <a:bodyPr wrap="square" lIns="0" tIns="0" rIns="0" bIns="0" rtlCol="0"/>
            <a:lstStyle/>
            <a:p>
              <a:endParaRPr/>
            </a:p>
          </p:txBody>
        </p:sp>
      </p:grpSp>
      <p:sp>
        <p:nvSpPr>
          <p:cNvPr id="10" name="object 10"/>
          <p:cNvSpPr txBox="1"/>
          <p:nvPr/>
        </p:nvSpPr>
        <p:spPr>
          <a:xfrm>
            <a:off x="19810" y="4895572"/>
            <a:ext cx="12172315" cy="1610377"/>
          </a:xfrm>
          <a:prstGeom prst="rect">
            <a:avLst/>
          </a:prstGeom>
        </p:spPr>
        <p:txBody>
          <a:bodyPr vert="horz" wrap="square" lIns="0" tIns="12700" rIns="0" bIns="0" rtlCol="0">
            <a:spAutoFit/>
          </a:bodyPr>
          <a:lstStyle/>
          <a:p>
            <a:pPr marL="3874770" marR="306705" indent="-3509010">
              <a:lnSpc>
                <a:spcPct val="151100"/>
              </a:lnSpc>
              <a:spcBef>
                <a:spcPts val="100"/>
              </a:spcBef>
            </a:pPr>
            <a:r>
              <a:rPr sz="2400" i="1" dirty="0">
                <a:solidFill>
                  <a:srgbClr val="FFFFFF"/>
                </a:solidFill>
                <a:latin typeface="Verdana"/>
                <a:cs typeface="Verdana"/>
              </a:rPr>
              <a:t>Η</a:t>
            </a:r>
            <a:r>
              <a:rPr sz="2400" i="1" spc="-40" dirty="0">
                <a:solidFill>
                  <a:srgbClr val="FFFFFF"/>
                </a:solidFill>
                <a:latin typeface="Verdana"/>
                <a:cs typeface="Verdana"/>
              </a:rPr>
              <a:t> </a:t>
            </a:r>
            <a:r>
              <a:rPr sz="2400" i="1" dirty="0">
                <a:solidFill>
                  <a:srgbClr val="FFFFFF"/>
                </a:solidFill>
                <a:latin typeface="Verdana"/>
                <a:cs typeface="Verdana"/>
              </a:rPr>
              <a:t>ΕΥ</a:t>
            </a:r>
            <a:r>
              <a:rPr sz="2400" i="1" spc="-50" dirty="0">
                <a:solidFill>
                  <a:srgbClr val="FFFFFF"/>
                </a:solidFill>
                <a:latin typeface="Verdana"/>
                <a:cs typeface="Verdana"/>
              </a:rPr>
              <a:t> </a:t>
            </a:r>
            <a:r>
              <a:rPr sz="2400" i="1" dirty="0" err="1">
                <a:solidFill>
                  <a:srgbClr val="FFFFFF"/>
                </a:solidFill>
                <a:latin typeface="Verdana"/>
                <a:cs typeface="Verdana"/>
              </a:rPr>
              <a:t>έχει</a:t>
            </a:r>
            <a:r>
              <a:rPr sz="2400" i="1" spc="-10" dirty="0">
                <a:solidFill>
                  <a:srgbClr val="FFFFFF"/>
                </a:solidFill>
                <a:latin typeface="Verdana"/>
                <a:cs typeface="Verdana"/>
              </a:rPr>
              <a:t> </a:t>
            </a:r>
            <a:r>
              <a:rPr sz="2400" i="1" dirty="0">
                <a:solidFill>
                  <a:srgbClr val="FFFFFF"/>
                </a:solidFill>
                <a:latin typeface="Verdana"/>
                <a:cs typeface="Verdana"/>
              </a:rPr>
              <a:t>επ</a:t>
            </a:r>
            <a:r>
              <a:rPr sz="2400" i="1" dirty="0" err="1">
                <a:solidFill>
                  <a:srgbClr val="FFFFFF"/>
                </a:solidFill>
                <a:latin typeface="Verdana"/>
                <a:cs typeface="Verdana"/>
              </a:rPr>
              <a:t>ίσης</a:t>
            </a:r>
            <a:r>
              <a:rPr sz="2400" i="1" spc="-60" dirty="0">
                <a:solidFill>
                  <a:srgbClr val="FFFFFF"/>
                </a:solidFill>
                <a:latin typeface="Verdana"/>
                <a:cs typeface="Verdana"/>
              </a:rPr>
              <a:t> </a:t>
            </a:r>
            <a:r>
              <a:rPr sz="2400" i="1" dirty="0">
                <a:solidFill>
                  <a:srgbClr val="FFFFFF"/>
                </a:solidFill>
                <a:latin typeface="Verdana"/>
                <a:cs typeface="Verdana"/>
              </a:rPr>
              <a:t>π</a:t>
            </a:r>
            <a:r>
              <a:rPr sz="2400" i="1" dirty="0" err="1">
                <a:solidFill>
                  <a:srgbClr val="FFFFFF"/>
                </a:solidFill>
                <a:latin typeface="Verdana"/>
                <a:cs typeface="Verdana"/>
              </a:rPr>
              <a:t>ρόσ</a:t>
            </a:r>
            <a:r>
              <a:rPr sz="2400" i="1" dirty="0">
                <a:solidFill>
                  <a:srgbClr val="FFFFFF"/>
                </a:solidFill>
                <a:latin typeface="Verdana"/>
                <a:cs typeface="Verdana"/>
              </a:rPr>
              <a:t>βαση</a:t>
            </a:r>
            <a:r>
              <a:rPr sz="2400" i="1" spc="-80" dirty="0">
                <a:solidFill>
                  <a:srgbClr val="FFFFFF"/>
                </a:solidFill>
                <a:latin typeface="Verdana"/>
                <a:cs typeface="Verdana"/>
              </a:rPr>
              <a:t> </a:t>
            </a:r>
            <a:r>
              <a:rPr sz="2400" i="1" dirty="0">
                <a:solidFill>
                  <a:srgbClr val="FFFFFF"/>
                </a:solidFill>
                <a:latin typeface="Verdana"/>
                <a:cs typeface="Verdana"/>
              </a:rPr>
              <a:t>για</a:t>
            </a:r>
            <a:r>
              <a:rPr sz="2400" i="1" spc="-25" dirty="0">
                <a:solidFill>
                  <a:srgbClr val="FFFFFF"/>
                </a:solidFill>
                <a:latin typeface="Verdana"/>
                <a:cs typeface="Verdana"/>
              </a:rPr>
              <a:t> </a:t>
            </a:r>
            <a:r>
              <a:rPr sz="2400" i="1" dirty="0">
                <a:solidFill>
                  <a:srgbClr val="FFFFFF"/>
                </a:solidFill>
                <a:latin typeface="Verdana"/>
                <a:cs typeface="Verdana"/>
              </a:rPr>
              <a:t>την</a:t>
            </a:r>
            <a:r>
              <a:rPr sz="2400" i="1" spc="-50" dirty="0">
                <a:solidFill>
                  <a:srgbClr val="FFFFFF"/>
                </a:solidFill>
                <a:latin typeface="Verdana"/>
                <a:cs typeface="Verdana"/>
              </a:rPr>
              <a:t> </a:t>
            </a:r>
            <a:r>
              <a:rPr sz="2400" i="1" dirty="0">
                <a:solidFill>
                  <a:srgbClr val="FFFFFF"/>
                </a:solidFill>
                <a:latin typeface="Verdana"/>
                <a:cs typeface="Verdana"/>
              </a:rPr>
              <a:t>παρακολούθηση</a:t>
            </a:r>
            <a:r>
              <a:rPr sz="2400" i="1" spc="-95" dirty="0">
                <a:solidFill>
                  <a:srgbClr val="FFFFFF"/>
                </a:solidFill>
                <a:latin typeface="Verdana"/>
                <a:cs typeface="Verdana"/>
              </a:rPr>
              <a:t> </a:t>
            </a:r>
            <a:r>
              <a:rPr sz="2400" i="1" dirty="0">
                <a:solidFill>
                  <a:srgbClr val="FFFFFF"/>
                </a:solidFill>
                <a:latin typeface="Verdana"/>
                <a:cs typeface="Verdana"/>
              </a:rPr>
              <a:t>και</a:t>
            </a:r>
            <a:r>
              <a:rPr sz="2400" i="1" spc="-25" dirty="0">
                <a:solidFill>
                  <a:srgbClr val="FFFFFF"/>
                </a:solidFill>
                <a:latin typeface="Verdana"/>
                <a:cs typeface="Verdana"/>
              </a:rPr>
              <a:t> </a:t>
            </a:r>
            <a:r>
              <a:rPr sz="2400" i="1" dirty="0">
                <a:solidFill>
                  <a:srgbClr val="FFFFFF"/>
                </a:solidFill>
                <a:latin typeface="Verdana"/>
                <a:cs typeface="Verdana"/>
              </a:rPr>
              <a:t>την</a:t>
            </a:r>
            <a:r>
              <a:rPr sz="2400" i="1" spc="-60" dirty="0">
                <a:solidFill>
                  <a:srgbClr val="FFFFFF"/>
                </a:solidFill>
                <a:latin typeface="Verdana"/>
                <a:cs typeface="Verdana"/>
              </a:rPr>
              <a:t> </a:t>
            </a:r>
            <a:r>
              <a:rPr sz="2400" i="1" dirty="0">
                <a:solidFill>
                  <a:srgbClr val="FFFFFF"/>
                </a:solidFill>
                <a:latin typeface="Verdana"/>
                <a:cs typeface="Verdana"/>
              </a:rPr>
              <a:t>επικύρωση</a:t>
            </a:r>
            <a:r>
              <a:rPr sz="2400" i="1" spc="-80" dirty="0">
                <a:solidFill>
                  <a:srgbClr val="FFFFFF"/>
                </a:solidFill>
                <a:latin typeface="Verdana"/>
                <a:cs typeface="Verdana"/>
              </a:rPr>
              <a:t> </a:t>
            </a:r>
            <a:r>
              <a:rPr sz="2400" i="1" dirty="0">
                <a:solidFill>
                  <a:srgbClr val="FFFFFF"/>
                </a:solidFill>
                <a:latin typeface="Verdana"/>
                <a:cs typeface="Verdana"/>
              </a:rPr>
              <a:t>των</a:t>
            </a:r>
            <a:r>
              <a:rPr sz="2400" i="1" spc="-70" dirty="0">
                <a:solidFill>
                  <a:srgbClr val="FFFFFF"/>
                </a:solidFill>
                <a:latin typeface="Verdana"/>
                <a:cs typeface="Verdana"/>
              </a:rPr>
              <a:t> </a:t>
            </a:r>
            <a:r>
              <a:rPr sz="2400" i="1" dirty="0">
                <a:solidFill>
                  <a:srgbClr val="FFFFFF"/>
                </a:solidFill>
                <a:latin typeface="Verdana"/>
                <a:cs typeface="Verdana"/>
              </a:rPr>
              <a:t>πληροφοριών</a:t>
            </a:r>
            <a:r>
              <a:rPr sz="2400" i="1" spc="-70" dirty="0">
                <a:solidFill>
                  <a:srgbClr val="FFFFFF"/>
                </a:solidFill>
                <a:latin typeface="Verdana"/>
                <a:cs typeface="Verdana"/>
              </a:rPr>
              <a:t> </a:t>
            </a:r>
            <a:r>
              <a:rPr sz="2400" i="1" dirty="0">
                <a:solidFill>
                  <a:srgbClr val="FFFFFF"/>
                </a:solidFill>
                <a:latin typeface="Verdana"/>
                <a:cs typeface="Verdana"/>
              </a:rPr>
              <a:t>που</a:t>
            </a:r>
            <a:r>
              <a:rPr sz="2400" i="1" spc="-50" dirty="0">
                <a:solidFill>
                  <a:srgbClr val="FFFFFF"/>
                </a:solidFill>
                <a:latin typeface="Verdana"/>
                <a:cs typeface="Verdana"/>
              </a:rPr>
              <a:t> </a:t>
            </a:r>
            <a:r>
              <a:rPr sz="2400" i="1" spc="-10" dirty="0">
                <a:solidFill>
                  <a:srgbClr val="FFFFFF"/>
                </a:solidFill>
                <a:latin typeface="Verdana"/>
                <a:cs typeface="Verdana"/>
              </a:rPr>
              <a:t>έχουν </a:t>
            </a:r>
            <a:r>
              <a:rPr sz="2400" i="1" dirty="0">
                <a:solidFill>
                  <a:srgbClr val="FFFFFF"/>
                </a:solidFill>
                <a:latin typeface="Verdana"/>
                <a:cs typeface="Verdana"/>
              </a:rPr>
              <a:t>εισαχθεί</a:t>
            </a:r>
            <a:r>
              <a:rPr sz="2400" i="1" spc="-80" dirty="0">
                <a:solidFill>
                  <a:srgbClr val="FFFFFF"/>
                </a:solidFill>
                <a:latin typeface="Verdana"/>
                <a:cs typeface="Verdana"/>
              </a:rPr>
              <a:t> </a:t>
            </a:r>
            <a:r>
              <a:rPr sz="2400" i="1" dirty="0">
                <a:solidFill>
                  <a:srgbClr val="FFFFFF"/>
                </a:solidFill>
                <a:latin typeface="Verdana"/>
                <a:cs typeface="Verdana"/>
              </a:rPr>
              <a:t>από</a:t>
            </a:r>
            <a:r>
              <a:rPr sz="2400" i="1" spc="-80" dirty="0">
                <a:solidFill>
                  <a:srgbClr val="FFFFFF"/>
                </a:solidFill>
                <a:latin typeface="Verdana"/>
                <a:cs typeface="Verdana"/>
              </a:rPr>
              <a:t> </a:t>
            </a:r>
            <a:r>
              <a:rPr sz="2400" i="1" dirty="0">
                <a:solidFill>
                  <a:srgbClr val="FFFFFF"/>
                </a:solidFill>
                <a:latin typeface="Verdana"/>
                <a:cs typeface="Verdana"/>
              </a:rPr>
              <a:t>δικαιούχους</a:t>
            </a:r>
            <a:r>
              <a:rPr sz="2400" i="1" spc="-95" dirty="0">
                <a:solidFill>
                  <a:srgbClr val="FFFFFF"/>
                </a:solidFill>
                <a:latin typeface="Verdana"/>
                <a:cs typeface="Verdana"/>
              </a:rPr>
              <a:t> </a:t>
            </a:r>
            <a:r>
              <a:rPr sz="2400" i="1" spc="-10" dirty="0">
                <a:solidFill>
                  <a:srgbClr val="FFFFFF"/>
                </a:solidFill>
                <a:latin typeface="Verdana"/>
                <a:cs typeface="Verdana"/>
              </a:rPr>
              <a:t>οργανισμούς.</a:t>
            </a:r>
            <a:endParaRPr sz="2400" dirty="0">
              <a:latin typeface="Verdana"/>
              <a:cs typeface="Verdana"/>
            </a:endParaRPr>
          </a:p>
        </p:txBody>
      </p:sp>
      <p:sp>
        <p:nvSpPr>
          <p:cNvPr id="11" name="Title 10">
            <a:extLst>
              <a:ext uri="{FF2B5EF4-FFF2-40B4-BE49-F238E27FC236}">
                <a16:creationId xmlns:a16="http://schemas.microsoft.com/office/drawing/2014/main" id="{C5B0E52F-C8BD-F8B5-050C-F98E8400980C}"/>
              </a:ext>
            </a:extLst>
          </p:cNvPr>
          <p:cNvSpPr txBox="1">
            <a:spLocks noGrp="1"/>
          </p:cNvSpPr>
          <p:nvPr>
            <p:ph type="title"/>
          </p:nvPr>
        </p:nvSpPr>
        <p:spPr>
          <a:xfrm flipH="1">
            <a:off x="291548" y="155660"/>
            <a:ext cx="10363200" cy="477838"/>
          </a:xfrm>
          <a:prstGeom prst="rect">
            <a:avLst/>
          </a:prstGeom>
          <a:noFill/>
        </p:spPr>
        <p:txBody>
          <a:bodyPr wrap="square" rtlCol="0">
            <a:noAutofit/>
          </a:bodyPr>
          <a:lstStyle/>
          <a:p>
            <a:pPr algn="ctr"/>
            <a:r>
              <a:rPr lang="el-GR" sz="2800" b="1">
                <a:solidFill>
                  <a:schemeClr val="bg1"/>
                </a:solidFill>
                <a:latin typeface="Century Gothic" panose="020B0502020202020204" pitchFamily="34" charset="0"/>
              </a:rPr>
              <a:t>Μ</a:t>
            </a:r>
            <a:r>
              <a:rPr lang="en-GB" sz="2800" b="1">
                <a:solidFill>
                  <a:schemeClr val="bg1"/>
                </a:solidFill>
                <a:latin typeface="Century Gothic" panose="020B0502020202020204" pitchFamily="34" charset="0"/>
              </a:rPr>
              <a:t>y Projects- Beneficiary Module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612671" y="41698"/>
            <a:ext cx="10684042" cy="523220"/>
          </a:xfrm>
          <a:prstGeom prst="rect">
            <a:avLst/>
          </a:prstGeom>
          <a:noFill/>
        </p:spPr>
        <p:txBody>
          <a:bodyPr wrap="square" rtlCol="0">
            <a:spAutoFit/>
          </a:bodyPr>
          <a:lstStyle/>
          <a:p>
            <a:pPr algn="ctr">
              <a:defRPr/>
            </a:pPr>
            <a:r>
              <a:rPr lang="en-US" sz="2800" b="1">
                <a:solidFill>
                  <a:schemeClr val="bg1"/>
                </a:solidFill>
                <a:latin typeface="Century Gothic" panose="020B0502020202020204" pitchFamily="34" charset="0"/>
              </a:rPr>
              <a:t>My Projects</a:t>
            </a:r>
            <a:r>
              <a:rPr lang="el-GR" sz="2800" b="1">
                <a:solidFill>
                  <a:schemeClr val="bg1"/>
                </a:solidFill>
                <a:latin typeface="Century Gothic" panose="020B0502020202020204" pitchFamily="34" charset="0"/>
              </a:rPr>
              <a:t> (</a:t>
            </a:r>
            <a:r>
              <a:rPr lang="en-US" sz="2800" b="1">
                <a:solidFill>
                  <a:schemeClr val="bg1"/>
                </a:solidFill>
                <a:latin typeface="Century Gothic" panose="020B0502020202020204" pitchFamily="34" charset="0"/>
              </a:rPr>
              <a:t>Beneficiary Module)</a:t>
            </a:r>
            <a:endParaRPr lang="en-GB" sz="2800" b="1">
              <a:solidFill>
                <a:schemeClr val="bg1"/>
              </a:solidFill>
              <a:latin typeface="Century Gothic" panose="020B0502020202020204" pitchFamily="34" charset="0"/>
            </a:endParaRPr>
          </a:p>
        </p:txBody>
      </p:sp>
      <p:sp>
        <p:nvSpPr>
          <p:cNvPr id="3" name="Rectangle 2"/>
          <p:cNvSpPr/>
          <p:nvPr/>
        </p:nvSpPr>
        <p:spPr>
          <a:xfrm>
            <a:off x="572868" y="772668"/>
            <a:ext cx="10981823" cy="507831"/>
          </a:xfrm>
          <a:prstGeom prst="rect">
            <a:avLst/>
          </a:prstGeom>
        </p:spPr>
        <p:txBody>
          <a:bodyPr wrap="square">
            <a:spAutoFit/>
          </a:bodyPr>
          <a:lstStyle/>
          <a:p>
            <a:pPr>
              <a:lnSpc>
                <a:spcPct val="150000"/>
              </a:lnSpc>
            </a:pPr>
            <a:r>
              <a:rPr lang="el-GR" b="1">
                <a:solidFill>
                  <a:schemeClr val="accent2">
                    <a:lumMod val="75000"/>
                  </a:schemeClr>
                </a:solidFill>
                <a:latin typeface="Verdana" panose="020B0604030504040204" pitchFamily="34" charset="0"/>
                <a:ea typeface="Verdana" panose="020B0604030504040204" pitchFamily="34" charset="0"/>
              </a:rPr>
              <a:t>Μέσω του ΒΜ, θα έχετε τη δυνατότητα να εκτελείτε τις πιο κάτω ενέργειες:</a:t>
            </a:r>
          </a:p>
        </p:txBody>
      </p:sp>
      <p:graphicFrame>
        <p:nvGraphicFramePr>
          <p:cNvPr id="6" name="Diagram 5"/>
          <p:cNvGraphicFramePr/>
          <p:nvPr>
            <p:extLst>
              <p:ext uri="{D42A27DB-BD31-4B8C-83A1-F6EECF244321}">
                <p14:modId xmlns:p14="http://schemas.microsoft.com/office/powerpoint/2010/main" val="1780222167"/>
              </p:ext>
            </p:extLst>
          </p:nvPr>
        </p:nvGraphicFramePr>
        <p:xfrm>
          <a:off x="266007" y="1488249"/>
          <a:ext cx="11754197" cy="5020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336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
            <a:ext cx="12166091" cy="6850379"/>
          </a:xfrm>
          <a:prstGeom prst="rect">
            <a:avLst/>
          </a:prstGeom>
        </p:spPr>
      </p:pic>
      <p:pic>
        <p:nvPicPr>
          <p:cNvPr id="3" name="object 3"/>
          <p:cNvPicPr/>
          <p:nvPr/>
        </p:nvPicPr>
        <p:blipFill>
          <a:blip r:embed="rId3" cstate="print"/>
          <a:stretch>
            <a:fillRect/>
          </a:stretch>
        </p:blipFill>
        <p:spPr>
          <a:xfrm>
            <a:off x="0" y="7624"/>
            <a:ext cx="12192000" cy="6857996"/>
          </a:xfrm>
          <a:prstGeom prst="rect">
            <a:avLst/>
          </a:prstGeom>
        </p:spPr>
      </p:pic>
      <p:sp>
        <p:nvSpPr>
          <p:cNvPr id="5" name="object 5"/>
          <p:cNvSpPr txBox="1"/>
          <p:nvPr/>
        </p:nvSpPr>
        <p:spPr>
          <a:xfrm>
            <a:off x="608787" y="855116"/>
            <a:ext cx="10982960" cy="4575612"/>
          </a:xfrm>
          <a:prstGeom prst="rect">
            <a:avLst/>
          </a:prstGeom>
        </p:spPr>
        <p:txBody>
          <a:bodyPr vert="horz" wrap="square" lIns="0" tIns="12700" rIns="0" bIns="0" rtlCol="0">
            <a:spAutoFit/>
          </a:bodyPr>
          <a:lstStyle/>
          <a:p>
            <a:pPr marL="299085" marR="5080" indent="-287020" algn="just">
              <a:lnSpc>
                <a:spcPct val="150000"/>
              </a:lnSpc>
              <a:spcBef>
                <a:spcPts val="100"/>
              </a:spcBef>
              <a:buFont typeface="Arial MT"/>
              <a:buChar char="•"/>
              <a:tabLst>
                <a:tab pos="299085" algn="l"/>
                <a:tab pos="300355" algn="l"/>
              </a:tabLst>
            </a:pPr>
            <a:r>
              <a:rPr sz="1600" dirty="0">
                <a:solidFill>
                  <a:srgbClr val="404040"/>
                </a:solidFill>
                <a:latin typeface="Verdana"/>
                <a:cs typeface="Verdana"/>
              </a:rPr>
              <a:t>	</a:t>
            </a:r>
            <a:r>
              <a:rPr sz="1600" dirty="0" err="1">
                <a:solidFill>
                  <a:srgbClr val="404040"/>
                </a:solidFill>
                <a:latin typeface="Verdana"/>
                <a:cs typeface="Verdana"/>
              </a:rPr>
              <a:t>Όλες</a:t>
            </a:r>
            <a:r>
              <a:rPr sz="1600" spc="5" dirty="0">
                <a:solidFill>
                  <a:srgbClr val="404040"/>
                </a:solidFill>
                <a:latin typeface="Verdana"/>
                <a:cs typeface="Verdana"/>
              </a:rPr>
              <a:t> </a:t>
            </a:r>
            <a:r>
              <a:rPr sz="1600" dirty="0" err="1">
                <a:solidFill>
                  <a:srgbClr val="404040"/>
                </a:solidFill>
                <a:latin typeface="Verdana"/>
                <a:cs typeface="Verdana"/>
              </a:rPr>
              <a:t>οι</a:t>
            </a:r>
            <a:r>
              <a:rPr sz="1600" spc="20" dirty="0">
                <a:solidFill>
                  <a:srgbClr val="404040"/>
                </a:solidFill>
                <a:latin typeface="Verdana"/>
                <a:cs typeface="Verdana"/>
              </a:rPr>
              <a:t> </a:t>
            </a:r>
            <a:r>
              <a:rPr sz="1600" dirty="0">
                <a:solidFill>
                  <a:srgbClr val="404040"/>
                </a:solidFill>
                <a:latin typeface="Verdana"/>
                <a:cs typeface="Verdana"/>
              </a:rPr>
              <a:t>επα</a:t>
            </a:r>
            <a:r>
              <a:rPr sz="1600" dirty="0" err="1">
                <a:solidFill>
                  <a:srgbClr val="404040"/>
                </a:solidFill>
                <a:latin typeface="Verdana"/>
                <a:cs typeface="Verdana"/>
              </a:rPr>
              <a:t>φές</a:t>
            </a:r>
            <a:r>
              <a:rPr sz="1600" spc="25" dirty="0">
                <a:solidFill>
                  <a:srgbClr val="404040"/>
                </a:solidFill>
                <a:latin typeface="Verdana"/>
                <a:cs typeface="Verdana"/>
              </a:rPr>
              <a:t> </a:t>
            </a:r>
            <a:r>
              <a:rPr sz="1600" dirty="0">
                <a:solidFill>
                  <a:srgbClr val="404040"/>
                </a:solidFill>
                <a:latin typeface="Verdana"/>
                <a:cs typeface="Verdana"/>
              </a:rPr>
              <a:t>και</a:t>
            </a:r>
            <a:r>
              <a:rPr sz="1600" spc="5" dirty="0">
                <a:solidFill>
                  <a:srgbClr val="404040"/>
                </a:solidFill>
                <a:latin typeface="Verdana"/>
                <a:cs typeface="Verdana"/>
              </a:rPr>
              <a:t> </a:t>
            </a:r>
            <a:r>
              <a:rPr sz="1600" dirty="0" err="1">
                <a:solidFill>
                  <a:srgbClr val="404040"/>
                </a:solidFill>
                <a:latin typeface="Verdana"/>
                <a:cs typeface="Verdana"/>
              </a:rPr>
              <a:t>οι</a:t>
            </a:r>
            <a:r>
              <a:rPr sz="1600" spc="10" dirty="0">
                <a:solidFill>
                  <a:srgbClr val="404040"/>
                </a:solidFill>
                <a:latin typeface="Verdana"/>
                <a:cs typeface="Verdana"/>
              </a:rPr>
              <a:t> </a:t>
            </a:r>
            <a:r>
              <a:rPr sz="1600" dirty="0" err="1">
                <a:solidFill>
                  <a:srgbClr val="404040"/>
                </a:solidFill>
                <a:latin typeface="Verdana"/>
                <a:cs typeface="Verdana"/>
              </a:rPr>
              <a:t>νόμιμοι</a:t>
            </a:r>
            <a:r>
              <a:rPr sz="1600" spc="25" dirty="0">
                <a:solidFill>
                  <a:srgbClr val="404040"/>
                </a:solidFill>
                <a:latin typeface="Verdana"/>
                <a:cs typeface="Verdana"/>
              </a:rPr>
              <a:t> </a:t>
            </a:r>
            <a:r>
              <a:rPr sz="1600" dirty="0" err="1">
                <a:solidFill>
                  <a:srgbClr val="404040"/>
                </a:solidFill>
                <a:latin typeface="Verdana"/>
                <a:cs typeface="Verdana"/>
              </a:rPr>
              <a:t>εκ</a:t>
            </a:r>
            <a:r>
              <a:rPr sz="1600" dirty="0">
                <a:solidFill>
                  <a:srgbClr val="404040"/>
                </a:solidFill>
                <a:latin typeface="Verdana"/>
                <a:cs typeface="Verdana"/>
              </a:rPr>
              <a:t>πρόσωποι</a:t>
            </a:r>
            <a:r>
              <a:rPr sz="1600" spc="25" dirty="0">
                <a:solidFill>
                  <a:srgbClr val="404040"/>
                </a:solidFill>
                <a:latin typeface="Verdana"/>
                <a:cs typeface="Verdana"/>
              </a:rPr>
              <a:t> </a:t>
            </a:r>
            <a:r>
              <a:rPr sz="1600" dirty="0">
                <a:solidFill>
                  <a:srgbClr val="404040"/>
                </a:solidFill>
                <a:latin typeface="Verdana"/>
                <a:cs typeface="Verdana"/>
              </a:rPr>
              <a:t>των</a:t>
            </a:r>
            <a:r>
              <a:rPr sz="1600" spc="15" dirty="0">
                <a:solidFill>
                  <a:srgbClr val="404040"/>
                </a:solidFill>
                <a:latin typeface="Verdana"/>
                <a:cs typeface="Verdana"/>
              </a:rPr>
              <a:t> </a:t>
            </a:r>
            <a:r>
              <a:rPr sz="1600" spc="-10" dirty="0">
                <a:solidFill>
                  <a:srgbClr val="404040"/>
                </a:solidFill>
                <a:latin typeface="Verdana"/>
                <a:cs typeface="Verdana"/>
              </a:rPr>
              <a:t>οργανισμών</a:t>
            </a:r>
            <a:r>
              <a:rPr sz="1600" spc="5" dirty="0">
                <a:solidFill>
                  <a:srgbClr val="404040"/>
                </a:solidFill>
                <a:latin typeface="Verdana"/>
                <a:cs typeface="Verdana"/>
              </a:rPr>
              <a:t> </a:t>
            </a:r>
            <a:r>
              <a:rPr sz="1600" dirty="0">
                <a:solidFill>
                  <a:srgbClr val="404040"/>
                </a:solidFill>
                <a:latin typeface="Verdana"/>
                <a:cs typeface="Verdana"/>
              </a:rPr>
              <a:t>που</a:t>
            </a:r>
            <a:r>
              <a:rPr sz="1600" spc="25" dirty="0">
                <a:solidFill>
                  <a:srgbClr val="404040"/>
                </a:solidFill>
                <a:latin typeface="Verdana"/>
                <a:cs typeface="Verdana"/>
              </a:rPr>
              <a:t> </a:t>
            </a:r>
            <a:r>
              <a:rPr sz="1600" dirty="0">
                <a:solidFill>
                  <a:srgbClr val="404040"/>
                </a:solidFill>
                <a:latin typeface="Verdana"/>
                <a:cs typeface="Verdana"/>
              </a:rPr>
              <a:t>ορίστηκαν</a:t>
            </a:r>
            <a:r>
              <a:rPr sz="1600" spc="30" dirty="0">
                <a:solidFill>
                  <a:srgbClr val="404040"/>
                </a:solidFill>
                <a:latin typeface="Verdana"/>
                <a:cs typeface="Verdana"/>
              </a:rPr>
              <a:t> </a:t>
            </a:r>
            <a:r>
              <a:rPr sz="1600" dirty="0">
                <a:solidFill>
                  <a:srgbClr val="404040"/>
                </a:solidFill>
                <a:latin typeface="Verdana"/>
                <a:cs typeface="Verdana"/>
              </a:rPr>
              <a:t>στο</a:t>
            </a:r>
            <a:r>
              <a:rPr sz="1600" spc="30" dirty="0">
                <a:solidFill>
                  <a:srgbClr val="404040"/>
                </a:solidFill>
                <a:latin typeface="Verdana"/>
                <a:cs typeface="Verdana"/>
              </a:rPr>
              <a:t> </a:t>
            </a:r>
            <a:r>
              <a:rPr sz="1600" dirty="0">
                <a:solidFill>
                  <a:srgbClr val="404040"/>
                </a:solidFill>
                <a:latin typeface="Verdana"/>
                <a:cs typeface="Verdana"/>
              </a:rPr>
              <a:t>αρχικό</a:t>
            </a:r>
            <a:r>
              <a:rPr sz="1600" spc="25" dirty="0">
                <a:solidFill>
                  <a:srgbClr val="404040"/>
                </a:solidFill>
                <a:latin typeface="Verdana"/>
                <a:cs typeface="Verdana"/>
              </a:rPr>
              <a:t> </a:t>
            </a:r>
            <a:r>
              <a:rPr sz="1600" dirty="0">
                <a:solidFill>
                  <a:srgbClr val="404040"/>
                </a:solidFill>
                <a:latin typeface="Verdana"/>
                <a:cs typeface="Verdana"/>
              </a:rPr>
              <a:t>έντυπο</a:t>
            </a:r>
            <a:r>
              <a:rPr sz="1600" spc="30" dirty="0">
                <a:solidFill>
                  <a:srgbClr val="404040"/>
                </a:solidFill>
                <a:latin typeface="Verdana"/>
                <a:cs typeface="Verdana"/>
              </a:rPr>
              <a:t> </a:t>
            </a:r>
            <a:r>
              <a:rPr sz="1600" dirty="0">
                <a:solidFill>
                  <a:srgbClr val="404040"/>
                </a:solidFill>
                <a:latin typeface="Verdana"/>
                <a:cs typeface="Verdana"/>
              </a:rPr>
              <a:t>αίτησης έχουν</a:t>
            </a:r>
            <a:r>
              <a:rPr sz="1600" spc="130" dirty="0">
                <a:solidFill>
                  <a:srgbClr val="404040"/>
                </a:solidFill>
                <a:latin typeface="Verdana"/>
                <a:cs typeface="Verdana"/>
              </a:rPr>
              <a:t> </a:t>
            </a:r>
            <a:r>
              <a:rPr sz="1600" dirty="0">
                <a:solidFill>
                  <a:srgbClr val="404040"/>
                </a:solidFill>
                <a:latin typeface="Verdana"/>
                <a:cs typeface="Verdana"/>
              </a:rPr>
              <a:t>αυτόματα</a:t>
            </a:r>
            <a:r>
              <a:rPr sz="1600" spc="150" dirty="0">
                <a:solidFill>
                  <a:srgbClr val="404040"/>
                </a:solidFill>
                <a:latin typeface="Verdana"/>
                <a:cs typeface="Verdana"/>
              </a:rPr>
              <a:t> </a:t>
            </a:r>
            <a:r>
              <a:rPr sz="1600" dirty="0">
                <a:solidFill>
                  <a:srgbClr val="404040"/>
                </a:solidFill>
                <a:latin typeface="Verdana"/>
                <a:cs typeface="Verdana"/>
              </a:rPr>
              <a:t>πρόσβαση</a:t>
            </a:r>
            <a:r>
              <a:rPr sz="1600" spc="140" dirty="0">
                <a:solidFill>
                  <a:srgbClr val="404040"/>
                </a:solidFill>
                <a:latin typeface="Verdana"/>
                <a:cs typeface="Verdana"/>
              </a:rPr>
              <a:t> </a:t>
            </a:r>
            <a:r>
              <a:rPr sz="1600" dirty="0">
                <a:solidFill>
                  <a:srgbClr val="404040"/>
                </a:solidFill>
                <a:latin typeface="Verdana"/>
                <a:cs typeface="Verdana"/>
              </a:rPr>
              <a:t>για</a:t>
            </a:r>
            <a:r>
              <a:rPr sz="1600" spc="145" dirty="0">
                <a:solidFill>
                  <a:srgbClr val="404040"/>
                </a:solidFill>
                <a:latin typeface="Verdana"/>
                <a:cs typeface="Verdana"/>
              </a:rPr>
              <a:t> </a:t>
            </a:r>
            <a:r>
              <a:rPr sz="1600" dirty="0">
                <a:solidFill>
                  <a:srgbClr val="404040"/>
                </a:solidFill>
                <a:latin typeface="Verdana"/>
                <a:cs typeface="Verdana"/>
              </a:rPr>
              <a:t>προβολή</a:t>
            </a:r>
            <a:r>
              <a:rPr sz="1600" spc="140" dirty="0">
                <a:solidFill>
                  <a:srgbClr val="404040"/>
                </a:solidFill>
                <a:latin typeface="Verdana"/>
                <a:cs typeface="Verdana"/>
              </a:rPr>
              <a:t> </a:t>
            </a:r>
            <a:r>
              <a:rPr sz="1600" dirty="0">
                <a:solidFill>
                  <a:srgbClr val="404040"/>
                </a:solidFill>
                <a:latin typeface="Verdana"/>
                <a:cs typeface="Verdana"/>
              </a:rPr>
              <a:t>και</a:t>
            </a:r>
            <a:r>
              <a:rPr sz="1600" spc="125" dirty="0">
                <a:solidFill>
                  <a:srgbClr val="404040"/>
                </a:solidFill>
                <a:latin typeface="Verdana"/>
                <a:cs typeface="Verdana"/>
              </a:rPr>
              <a:t> </a:t>
            </a:r>
            <a:r>
              <a:rPr sz="1600" spc="-10" dirty="0">
                <a:solidFill>
                  <a:srgbClr val="404040"/>
                </a:solidFill>
                <a:latin typeface="Verdana"/>
                <a:cs typeface="Verdana"/>
              </a:rPr>
              <a:t>διαχείριση </a:t>
            </a:r>
            <a:r>
              <a:rPr sz="1600" dirty="0">
                <a:solidFill>
                  <a:srgbClr val="404040"/>
                </a:solidFill>
                <a:latin typeface="Verdana"/>
                <a:cs typeface="Verdana"/>
              </a:rPr>
              <a:t>του</a:t>
            </a:r>
            <a:r>
              <a:rPr sz="1600" spc="-55" dirty="0">
                <a:solidFill>
                  <a:srgbClr val="404040"/>
                </a:solidFill>
                <a:latin typeface="Verdana"/>
                <a:cs typeface="Verdana"/>
              </a:rPr>
              <a:t> </a:t>
            </a:r>
            <a:r>
              <a:rPr sz="1600" spc="-10" dirty="0">
                <a:solidFill>
                  <a:srgbClr val="404040"/>
                </a:solidFill>
                <a:latin typeface="Verdana"/>
                <a:cs typeface="Verdana"/>
              </a:rPr>
              <a:t>έργου.</a:t>
            </a:r>
            <a:endParaRPr sz="1600" dirty="0">
              <a:latin typeface="Verdana"/>
              <a:cs typeface="Verdana"/>
            </a:endParaRPr>
          </a:p>
          <a:p>
            <a:pPr>
              <a:lnSpc>
                <a:spcPct val="100000"/>
              </a:lnSpc>
              <a:spcBef>
                <a:spcPts val="275"/>
              </a:spcBef>
              <a:buClr>
                <a:srgbClr val="404040"/>
              </a:buClr>
            </a:pPr>
            <a:endParaRPr lang="en-US" sz="1600" dirty="0">
              <a:latin typeface="Verdana"/>
              <a:cs typeface="Verdana"/>
            </a:endParaRPr>
          </a:p>
          <a:p>
            <a:pPr marL="299085" indent="-286385">
              <a:lnSpc>
                <a:spcPct val="100000"/>
              </a:lnSpc>
              <a:buFont typeface="Arial MT"/>
              <a:buChar char="•"/>
              <a:tabLst>
                <a:tab pos="299085" algn="l"/>
                <a:tab pos="641985" algn="l"/>
                <a:tab pos="2008505" algn="l"/>
                <a:tab pos="3616960" algn="l"/>
                <a:tab pos="4102735" algn="l"/>
                <a:tab pos="4839335" algn="l"/>
                <a:tab pos="6244590" algn="l"/>
                <a:tab pos="6906259" algn="l"/>
                <a:tab pos="7258050" algn="l"/>
                <a:tab pos="7858759" algn="l"/>
                <a:tab pos="8446770" algn="l"/>
                <a:tab pos="9552305" algn="l"/>
                <a:tab pos="10157460" algn="l"/>
              </a:tabLst>
            </a:pPr>
            <a:r>
              <a:rPr sz="1600" spc="-25" dirty="0" err="1">
                <a:solidFill>
                  <a:srgbClr val="404040"/>
                </a:solidFill>
                <a:latin typeface="Verdana"/>
                <a:cs typeface="Verdana"/>
              </a:rPr>
              <a:t>Οι</a:t>
            </a:r>
            <a:r>
              <a:rPr sz="1600" dirty="0">
                <a:solidFill>
                  <a:srgbClr val="404040"/>
                </a:solidFill>
                <a:latin typeface="Verdana"/>
                <a:cs typeface="Verdana"/>
              </a:rPr>
              <a:t>	</a:t>
            </a:r>
            <a:r>
              <a:rPr sz="1600" spc="-10" dirty="0" err="1">
                <a:solidFill>
                  <a:srgbClr val="404040"/>
                </a:solidFill>
                <a:latin typeface="Verdana"/>
                <a:cs typeface="Verdana"/>
              </a:rPr>
              <a:t>ειδο</a:t>
            </a:r>
            <a:r>
              <a:rPr sz="1600" spc="-10" dirty="0">
                <a:solidFill>
                  <a:srgbClr val="404040"/>
                </a:solidFill>
                <a:latin typeface="Verdana"/>
                <a:cs typeface="Verdana"/>
              </a:rPr>
              <a:t>ποιήσεις</a:t>
            </a:r>
            <a:r>
              <a:rPr sz="1600" dirty="0">
                <a:solidFill>
                  <a:srgbClr val="404040"/>
                </a:solidFill>
                <a:latin typeface="Verdana"/>
                <a:cs typeface="Verdana"/>
              </a:rPr>
              <a:t>	</a:t>
            </a:r>
            <a:r>
              <a:rPr sz="1600" spc="-10" dirty="0">
                <a:solidFill>
                  <a:srgbClr val="404040"/>
                </a:solidFill>
                <a:latin typeface="Verdana"/>
                <a:cs typeface="Verdana"/>
              </a:rPr>
              <a:t>αποστέλλονται</a:t>
            </a:r>
            <a:r>
              <a:rPr sz="1600" dirty="0">
                <a:solidFill>
                  <a:srgbClr val="404040"/>
                </a:solidFill>
                <a:latin typeface="Verdana"/>
                <a:cs typeface="Verdana"/>
              </a:rPr>
              <a:t>	</a:t>
            </a:r>
            <a:r>
              <a:rPr sz="1600" spc="-25" dirty="0">
                <a:solidFill>
                  <a:srgbClr val="404040"/>
                </a:solidFill>
                <a:latin typeface="Verdana"/>
                <a:cs typeface="Verdana"/>
              </a:rPr>
              <a:t>στα</a:t>
            </a:r>
            <a:r>
              <a:rPr sz="1600" dirty="0">
                <a:solidFill>
                  <a:srgbClr val="404040"/>
                </a:solidFill>
                <a:latin typeface="Verdana"/>
                <a:cs typeface="Verdana"/>
              </a:rPr>
              <a:t>	</a:t>
            </a:r>
            <a:r>
              <a:rPr sz="1600" spc="-10" dirty="0">
                <a:solidFill>
                  <a:srgbClr val="404040"/>
                </a:solidFill>
                <a:latin typeface="Verdana"/>
                <a:cs typeface="Verdana"/>
              </a:rPr>
              <a:t>άτομα</a:t>
            </a:r>
            <a:r>
              <a:rPr sz="1600" dirty="0">
                <a:solidFill>
                  <a:srgbClr val="404040"/>
                </a:solidFill>
                <a:latin typeface="Verdana"/>
                <a:cs typeface="Verdana"/>
              </a:rPr>
              <a:t>	</a:t>
            </a:r>
            <a:r>
              <a:rPr sz="1600" spc="-10" dirty="0">
                <a:solidFill>
                  <a:srgbClr val="404040"/>
                </a:solidFill>
                <a:latin typeface="Verdana"/>
                <a:cs typeface="Verdana"/>
              </a:rPr>
              <a:t>επικοινωνίας</a:t>
            </a:r>
            <a:r>
              <a:rPr sz="1600" dirty="0">
                <a:solidFill>
                  <a:srgbClr val="404040"/>
                </a:solidFill>
                <a:latin typeface="Verdana"/>
                <a:cs typeface="Verdana"/>
              </a:rPr>
              <a:t>	</a:t>
            </a:r>
            <a:r>
              <a:rPr sz="1600" spc="-10" dirty="0">
                <a:solidFill>
                  <a:srgbClr val="404040"/>
                </a:solidFill>
                <a:latin typeface="Verdana"/>
                <a:cs typeface="Verdana"/>
              </a:rPr>
              <a:t>μόλις</a:t>
            </a:r>
            <a:r>
              <a:rPr sz="1600" dirty="0">
                <a:solidFill>
                  <a:srgbClr val="404040"/>
                </a:solidFill>
                <a:latin typeface="Verdana"/>
                <a:cs typeface="Verdana"/>
              </a:rPr>
              <a:t>	</a:t>
            </a:r>
            <a:r>
              <a:rPr sz="1600" spc="-25" dirty="0">
                <a:solidFill>
                  <a:srgbClr val="404040"/>
                </a:solidFill>
                <a:latin typeface="Verdana"/>
                <a:cs typeface="Verdana"/>
              </a:rPr>
              <a:t>το</a:t>
            </a:r>
            <a:r>
              <a:rPr sz="1600" dirty="0">
                <a:solidFill>
                  <a:srgbClr val="404040"/>
                </a:solidFill>
                <a:latin typeface="Verdana"/>
                <a:cs typeface="Verdana"/>
              </a:rPr>
              <a:t>	</a:t>
            </a:r>
            <a:r>
              <a:rPr sz="1600" spc="-20" dirty="0">
                <a:solidFill>
                  <a:srgbClr val="404040"/>
                </a:solidFill>
                <a:latin typeface="Verdana"/>
                <a:cs typeface="Verdana"/>
              </a:rPr>
              <a:t>έργο</a:t>
            </a:r>
            <a:r>
              <a:rPr sz="1600" dirty="0">
                <a:solidFill>
                  <a:srgbClr val="404040"/>
                </a:solidFill>
                <a:latin typeface="Verdana"/>
                <a:cs typeface="Verdana"/>
              </a:rPr>
              <a:t>	</a:t>
            </a:r>
            <a:r>
              <a:rPr sz="1600" spc="-10" dirty="0">
                <a:solidFill>
                  <a:srgbClr val="404040"/>
                </a:solidFill>
                <a:latin typeface="Verdana"/>
                <a:cs typeface="Verdana"/>
              </a:rPr>
              <a:t>είναι</a:t>
            </a:r>
            <a:r>
              <a:rPr sz="1600" dirty="0">
                <a:solidFill>
                  <a:srgbClr val="404040"/>
                </a:solidFill>
                <a:latin typeface="Verdana"/>
                <a:cs typeface="Verdana"/>
              </a:rPr>
              <a:t>	</a:t>
            </a:r>
            <a:r>
              <a:rPr sz="1600" spc="-10" dirty="0">
                <a:solidFill>
                  <a:srgbClr val="404040"/>
                </a:solidFill>
                <a:latin typeface="Verdana"/>
                <a:cs typeface="Verdana"/>
              </a:rPr>
              <a:t>διαθέσιμο</a:t>
            </a:r>
            <a:r>
              <a:rPr sz="1600" dirty="0">
                <a:solidFill>
                  <a:srgbClr val="404040"/>
                </a:solidFill>
                <a:latin typeface="Verdana"/>
                <a:cs typeface="Verdana"/>
              </a:rPr>
              <a:t>	</a:t>
            </a:r>
            <a:r>
              <a:rPr sz="1600" spc="-20" dirty="0">
                <a:solidFill>
                  <a:srgbClr val="404040"/>
                </a:solidFill>
                <a:latin typeface="Verdana"/>
                <a:cs typeface="Verdana"/>
              </a:rPr>
              <a:t>στην</a:t>
            </a:r>
            <a:r>
              <a:rPr sz="1600" dirty="0">
                <a:solidFill>
                  <a:srgbClr val="404040"/>
                </a:solidFill>
                <a:latin typeface="Verdana"/>
                <a:cs typeface="Verdana"/>
              </a:rPr>
              <a:t>	</a:t>
            </a:r>
            <a:r>
              <a:rPr sz="1600" spc="-10" dirty="0">
                <a:solidFill>
                  <a:srgbClr val="404040"/>
                </a:solidFill>
                <a:latin typeface="Verdana"/>
                <a:cs typeface="Verdana"/>
              </a:rPr>
              <a:t>ενότητα</a:t>
            </a:r>
            <a:endParaRPr sz="1600" dirty="0">
              <a:latin typeface="Verdana"/>
              <a:cs typeface="Verdana"/>
            </a:endParaRPr>
          </a:p>
          <a:p>
            <a:pPr marL="299085">
              <a:lnSpc>
                <a:spcPct val="100000"/>
              </a:lnSpc>
              <a:spcBef>
                <a:spcPts val="1010"/>
              </a:spcBef>
            </a:pPr>
            <a:r>
              <a:rPr sz="1600" spc="-10" dirty="0">
                <a:solidFill>
                  <a:srgbClr val="404040"/>
                </a:solidFill>
                <a:latin typeface="Verdana"/>
                <a:cs typeface="Verdana"/>
              </a:rPr>
              <a:t>MYPROJECTS.</a:t>
            </a:r>
            <a:endParaRPr sz="1600" dirty="0">
              <a:latin typeface="Verdana"/>
              <a:cs typeface="Verdana"/>
            </a:endParaRPr>
          </a:p>
          <a:p>
            <a:pPr>
              <a:lnSpc>
                <a:spcPct val="100000"/>
              </a:lnSpc>
              <a:spcBef>
                <a:spcPts val="1835"/>
              </a:spcBef>
            </a:pPr>
            <a:endParaRPr sz="1600" dirty="0">
              <a:latin typeface="Verdana"/>
              <a:cs typeface="Verdana"/>
            </a:endParaRPr>
          </a:p>
          <a:p>
            <a:pPr marL="299085" indent="-286385">
              <a:lnSpc>
                <a:spcPct val="100000"/>
              </a:lnSpc>
              <a:buFont typeface="Arial MT"/>
              <a:buChar char="•"/>
              <a:tabLst>
                <a:tab pos="299085" algn="l"/>
              </a:tabLst>
            </a:pPr>
            <a:r>
              <a:rPr sz="1600" dirty="0">
                <a:solidFill>
                  <a:srgbClr val="404040"/>
                </a:solidFill>
                <a:latin typeface="Verdana"/>
                <a:cs typeface="Verdana"/>
              </a:rPr>
              <a:t>Μπ</a:t>
            </a:r>
            <a:r>
              <a:rPr sz="1600" dirty="0" err="1">
                <a:solidFill>
                  <a:srgbClr val="404040"/>
                </a:solidFill>
                <a:latin typeface="Verdana"/>
                <a:cs typeface="Verdana"/>
              </a:rPr>
              <a:t>ορείτε</a:t>
            </a:r>
            <a:r>
              <a:rPr sz="1600" spc="-15" dirty="0">
                <a:solidFill>
                  <a:srgbClr val="404040"/>
                </a:solidFill>
                <a:latin typeface="Verdana"/>
                <a:cs typeface="Verdana"/>
              </a:rPr>
              <a:t> </a:t>
            </a:r>
            <a:r>
              <a:rPr sz="1600" dirty="0">
                <a:solidFill>
                  <a:srgbClr val="404040"/>
                </a:solidFill>
                <a:latin typeface="Verdana"/>
                <a:cs typeface="Verdana"/>
              </a:rPr>
              <a:t>να</a:t>
            </a:r>
            <a:r>
              <a:rPr sz="1600" spc="-35" dirty="0">
                <a:solidFill>
                  <a:srgbClr val="404040"/>
                </a:solidFill>
                <a:latin typeface="Verdana"/>
                <a:cs typeface="Verdana"/>
              </a:rPr>
              <a:t> </a:t>
            </a:r>
            <a:r>
              <a:rPr sz="1600" dirty="0">
                <a:solidFill>
                  <a:srgbClr val="404040"/>
                </a:solidFill>
                <a:latin typeface="Verdana"/>
                <a:cs typeface="Verdana"/>
              </a:rPr>
              <a:t>π</a:t>
            </a:r>
            <a:r>
              <a:rPr sz="1600" dirty="0" err="1">
                <a:solidFill>
                  <a:srgbClr val="404040"/>
                </a:solidFill>
                <a:latin typeface="Verdana"/>
                <a:cs typeface="Verdana"/>
              </a:rPr>
              <a:t>ροσθέσετε</a:t>
            </a:r>
            <a:r>
              <a:rPr sz="1600" spc="5" dirty="0">
                <a:solidFill>
                  <a:srgbClr val="404040"/>
                </a:solidFill>
                <a:latin typeface="Verdana"/>
                <a:cs typeface="Verdana"/>
              </a:rPr>
              <a:t> </a:t>
            </a:r>
            <a:r>
              <a:rPr sz="1600" dirty="0">
                <a:solidFill>
                  <a:srgbClr val="404040"/>
                </a:solidFill>
                <a:latin typeface="Verdana"/>
                <a:cs typeface="Verdana"/>
              </a:rPr>
              <a:t>επα</a:t>
            </a:r>
            <a:r>
              <a:rPr sz="1600" dirty="0" err="1">
                <a:solidFill>
                  <a:srgbClr val="404040"/>
                </a:solidFill>
                <a:latin typeface="Verdana"/>
                <a:cs typeface="Verdana"/>
              </a:rPr>
              <a:t>φές</a:t>
            </a:r>
            <a:r>
              <a:rPr sz="1600" spc="-65" dirty="0">
                <a:solidFill>
                  <a:srgbClr val="404040"/>
                </a:solidFill>
                <a:latin typeface="Verdana"/>
                <a:cs typeface="Verdana"/>
              </a:rPr>
              <a:t> </a:t>
            </a:r>
            <a:r>
              <a:rPr sz="1600" dirty="0">
                <a:solidFill>
                  <a:srgbClr val="404040"/>
                </a:solidFill>
                <a:latin typeface="Verdana"/>
                <a:cs typeface="Verdana"/>
              </a:rPr>
              <a:t>και</a:t>
            </a:r>
            <a:r>
              <a:rPr sz="1600" spc="-90" dirty="0">
                <a:solidFill>
                  <a:srgbClr val="404040"/>
                </a:solidFill>
                <a:latin typeface="Verdana"/>
                <a:cs typeface="Verdana"/>
              </a:rPr>
              <a:t> </a:t>
            </a:r>
            <a:r>
              <a:rPr sz="1600" dirty="0">
                <a:solidFill>
                  <a:srgbClr val="404040"/>
                </a:solidFill>
                <a:latin typeface="Verdana"/>
                <a:cs typeface="Verdana"/>
              </a:rPr>
              <a:t>να</a:t>
            </a:r>
            <a:r>
              <a:rPr sz="1600" spc="-45" dirty="0">
                <a:solidFill>
                  <a:srgbClr val="404040"/>
                </a:solidFill>
                <a:latin typeface="Verdana"/>
                <a:cs typeface="Verdana"/>
              </a:rPr>
              <a:t> </a:t>
            </a:r>
            <a:r>
              <a:rPr sz="1600" dirty="0">
                <a:solidFill>
                  <a:srgbClr val="404040"/>
                </a:solidFill>
                <a:latin typeface="Verdana"/>
                <a:cs typeface="Verdana"/>
              </a:rPr>
              <a:t>κα</a:t>
            </a:r>
            <a:r>
              <a:rPr sz="1600" dirty="0" err="1">
                <a:solidFill>
                  <a:srgbClr val="404040"/>
                </a:solidFill>
                <a:latin typeface="Verdana"/>
                <a:cs typeface="Verdana"/>
              </a:rPr>
              <a:t>θορίσετε</a:t>
            </a:r>
            <a:r>
              <a:rPr sz="1600" spc="-15" dirty="0">
                <a:solidFill>
                  <a:srgbClr val="404040"/>
                </a:solidFill>
                <a:latin typeface="Verdana"/>
                <a:cs typeface="Verdana"/>
              </a:rPr>
              <a:t> </a:t>
            </a:r>
            <a:r>
              <a:rPr sz="1600" dirty="0">
                <a:solidFill>
                  <a:srgbClr val="404040"/>
                </a:solidFill>
                <a:latin typeface="Verdana"/>
                <a:cs typeface="Verdana"/>
              </a:rPr>
              <a:t>τα</a:t>
            </a:r>
            <a:r>
              <a:rPr sz="1600" spc="-70" dirty="0">
                <a:solidFill>
                  <a:srgbClr val="404040"/>
                </a:solidFill>
                <a:latin typeface="Verdana"/>
                <a:cs typeface="Verdana"/>
              </a:rPr>
              <a:t> </a:t>
            </a:r>
            <a:r>
              <a:rPr sz="1600" dirty="0" err="1">
                <a:solidFill>
                  <a:srgbClr val="404040"/>
                </a:solidFill>
                <a:latin typeface="Verdana"/>
                <a:cs typeface="Verdana"/>
              </a:rPr>
              <a:t>δικ</a:t>
            </a:r>
            <a:r>
              <a:rPr sz="1600" dirty="0">
                <a:solidFill>
                  <a:srgbClr val="404040"/>
                </a:solidFill>
                <a:latin typeface="Verdana"/>
                <a:cs typeface="Verdana"/>
              </a:rPr>
              <a:t>αιώματα</a:t>
            </a:r>
            <a:r>
              <a:rPr sz="1600" spc="-10" dirty="0">
                <a:solidFill>
                  <a:srgbClr val="404040"/>
                </a:solidFill>
                <a:latin typeface="Verdana"/>
                <a:cs typeface="Verdana"/>
              </a:rPr>
              <a:t> </a:t>
            </a:r>
            <a:r>
              <a:rPr sz="1600" dirty="0">
                <a:solidFill>
                  <a:srgbClr val="404040"/>
                </a:solidFill>
                <a:latin typeface="Verdana"/>
                <a:cs typeface="Verdana"/>
              </a:rPr>
              <a:t>πρόσβασης</a:t>
            </a:r>
            <a:r>
              <a:rPr sz="1600" spc="-30" dirty="0">
                <a:solidFill>
                  <a:srgbClr val="404040"/>
                </a:solidFill>
                <a:latin typeface="Verdana"/>
                <a:cs typeface="Verdana"/>
              </a:rPr>
              <a:t> </a:t>
            </a:r>
            <a:r>
              <a:rPr sz="1600" dirty="0">
                <a:solidFill>
                  <a:srgbClr val="404040"/>
                </a:solidFill>
                <a:latin typeface="Verdana"/>
                <a:cs typeface="Verdana"/>
              </a:rPr>
              <a:t>κάθε</a:t>
            </a:r>
            <a:r>
              <a:rPr sz="1600" spc="-70" dirty="0">
                <a:solidFill>
                  <a:srgbClr val="404040"/>
                </a:solidFill>
                <a:latin typeface="Verdana"/>
                <a:cs typeface="Verdana"/>
              </a:rPr>
              <a:t> </a:t>
            </a:r>
            <a:r>
              <a:rPr sz="1600" dirty="0">
                <a:solidFill>
                  <a:srgbClr val="404040"/>
                </a:solidFill>
                <a:latin typeface="Verdana"/>
                <a:cs typeface="Verdana"/>
              </a:rPr>
              <a:t>ατόμου</a:t>
            </a:r>
            <a:r>
              <a:rPr sz="1600" spc="-60" dirty="0">
                <a:solidFill>
                  <a:srgbClr val="404040"/>
                </a:solidFill>
                <a:latin typeface="Verdana"/>
                <a:cs typeface="Verdana"/>
              </a:rPr>
              <a:t> </a:t>
            </a:r>
            <a:r>
              <a:rPr sz="1600" dirty="0">
                <a:solidFill>
                  <a:srgbClr val="404040"/>
                </a:solidFill>
                <a:latin typeface="Verdana"/>
                <a:cs typeface="Verdana"/>
              </a:rPr>
              <a:t>στο</a:t>
            </a:r>
            <a:r>
              <a:rPr sz="1600" spc="-80" dirty="0">
                <a:solidFill>
                  <a:srgbClr val="404040"/>
                </a:solidFill>
                <a:latin typeface="Verdana"/>
                <a:cs typeface="Verdana"/>
              </a:rPr>
              <a:t> </a:t>
            </a:r>
            <a:r>
              <a:rPr sz="1600" spc="-10" dirty="0">
                <a:solidFill>
                  <a:srgbClr val="404040"/>
                </a:solidFill>
                <a:latin typeface="Verdana"/>
                <a:cs typeface="Verdana"/>
              </a:rPr>
              <a:t>έργο.</a:t>
            </a:r>
            <a:endParaRPr sz="1600" dirty="0">
              <a:latin typeface="Verdana"/>
              <a:cs typeface="Verdana"/>
            </a:endParaRPr>
          </a:p>
          <a:p>
            <a:pPr>
              <a:lnSpc>
                <a:spcPct val="100000"/>
              </a:lnSpc>
              <a:spcBef>
                <a:spcPts val="480"/>
              </a:spcBef>
              <a:buClr>
                <a:srgbClr val="404040"/>
              </a:buClr>
              <a:buFont typeface="Arial MT"/>
              <a:buChar char="•"/>
            </a:pPr>
            <a:endParaRPr sz="1600" dirty="0">
              <a:latin typeface="Verdana"/>
              <a:cs typeface="Verdana"/>
            </a:endParaRPr>
          </a:p>
          <a:p>
            <a:pPr marL="299085" marR="6350" indent="-287020" algn="just">
              <a:lnSpc>
                <a:spcPct val="150000"/>
              </a:lnSpc>
              <a:buFont typeface="Arial MT"/>
              <a:buChar char="•"/>
              <a:tabLst>
                <a:tab pos="299085" algn="l"/>
                <a:tab pos="300355" algn="l"/>
              </a:tabLst>
            </a:pPr>
            <a:r>
              <a:rPr sz="1600" dirty="0">
                <a:solidFill>
                  <a:srgbClr val="404040"/>
                </a:solidFill>
                <a:latin typeface="Verdana"/>
                <a:cs typeface="Verdana"/>
              </a:rPr>
              <a:t>	Ο</a:t>
            </a:r>
            <a:r>
              <a:rPr sz="1600" spc="85" dirty="0">
                <a:solidFill>
                  <a:srgbClr val="404040"/>
                </a:solidFill>
                <a:latin typeface="Verdana"/>
                <a:cs typeface="Verdana"/>
              </a:rPr>
              <a:t> </a:t>
            </a:r>
            <a:r>
              <a:rPr sz="1600" dirty="0">
                <a:solidFill>
                  <a:srgbClr val="404040"/>
                </a:solidFill>
                <a:latin typeface="Verdana"/>
                <a:cs typeface="Verdana"/>
              </a:rPr>
              <a:t>κα</a:t>
            </a:r>
            <a:r>
              <a:rPr sz="1600" dirty="0" err="1">
                <a:solidFill>
                  <a:srgbClr val="404040"/>
                </a:solidFill>
                <a:latin typeface="Verdana"/>
                <a:cs typeface="Verdana"/>
              </a:rPr>
              <a:t>τάλογος</a:t>
            </a:r>
            <a:r>
              <a:rPr sz="1600" spc="60" dirty="0">
                <a:solidFill>
                  <a:srgbClr val="404040"/>
                </a:solidFill>
                <a:latin typeface="Verdana"/>
                <a:cs typeface="Verdana"/>
              </a:rPr>
              <a:t> </a:t>
            </a:r>
            <a:r>
              <a:rPr sz="1600" dirty="0" err="1">
                <a:solidFill>
                  <a:srgbClr val="404040"/>
                </a:solidFill>
                <a:latin typeface="Verdana"/>
                <a:cs typeface="Verdana"/>
              </a:rPr>
              <a:t>των</a:t>
            </a:r>
            <a:r>
              <a:rPr sz="1600" spc="409" dirty="0">
                <a:solidFill>
                  <a:srgbClr val="404040"/>
                </a:solidFill>
                <a:latin typeface="Verdana"/>
                <a:cs typeface="Verdana"/>
              </a:rPr>
              <a:t> </a:t>
            </a:r>
            <a:r>
              <a:rPr sz="1600" dirty="0" err="1">
                <a:solidFill>
                  <a:srgbClr val="404040"/>
                </a:solidFill>
                <a:latin typeface="Verdana"/>
                <a:cs typeface="Verdana"/>
              </a:rPr>
              <a:t>έργων</a:t>
            </a:r>
            <a:r>
              <a:rPr sz="1600" spc="65" dirty="0">
                <a:solidFill>
                  <a:srgbClr val="404040"/>
                </a:solidFill>
                <a:latin typeface="Verdana"/>
                <a:cs typeface="Verdana"/>
              </a:rPr>
              <a:t> </a:t>
            </a:r>
            <a:r>
              <a:rPr sz="1600" dirty="0">
                <a:solidFill>
                  <a:srgbClr val="404040"/>
                </a:solidFill>
                <a:latin typeface="Verdana"/>
                <a:cs typeface="Verdana"/>
              </a:rPr>
              <a:t>π</a:t>
            </a:r>
            <a:r>
              <a:rPr sz="1600" dirty="0" err="1">
                <a:solidFill>
                  <a:srgbClr val="404040"/>
                </a:solidFill>
                <a:latin typeface="Verdana"/>
                <a:cs typeface="Verdana"/>
              </a:rPr>
              <a:t>ου</a:t>
            </a:r>
            <a:r>
              <a:rPr sz="1600" spc="80" dirty="0">
                <a:solidFill>
                  <a:srgbClr val="404040"/>
                </a:solidFill>
                <a:latin typeface="Verdana"/>
                <a:cs typeface="Verdana"/>
              </a:rPr>
              <a:t> </a:t>
            </a:r>
            <a:r>
              <a:rPr sz="1600" dirty="0">
                <a:solidFill>
                  <a:srgbClr val="404040"/>
                </a:solidFill>
                <a:latin typeface="Verdana"/>
                <a:cs typeface="Verdana"/>
              </a:rPr>
              <a:t>μπ</a:t>
            </a:r>
            <a:r>
              <a:rPr sz="1600" dirty="0" err="1">
                <a:solidFill>
                  <a:srgbClr val="404040"/>
                </a:solidFill>
                <a:latin typeface="Verdana"/>
                <a:cs typeface="Verdana"/>
              </a:rPr>
              <a:t>ορείτε</a:t>
            </a:r>
            <a:r>
              <a:rPr sz="1600" spc="75" dirty="0">
                <a:solidFill>
                  <a:srgbClr val="404040"/>
                </a:solidFill>
                <a:latin typeface="Verdana"/>
                <a:cs typeface="Verdana"/>
              </a:rPr>
              <a:t> </a:t>
            </a:r>
            <a:r>
              <a:rPr sz="1600" dirty="0">
                <a:solidFill>
                  <a:srgbClr val="404040"/>
                </a:solidFill>
                <a:latin typeface="Verdana"/>
                <a:cs typeface="Verdana"/>
              </a:rPr>
              <a:t>να</a:t>
            </a:r>
            <a:r>
              <a:rPr sz="1600" spc="390" dirty="0">
                <a:solidFill>
                  <a:srgbClr val="404040"/>
                </a:solidFill>
                <a:latin typeface="Verdana"/>
                <a:cs typeface="Verdana"/>
              </a:rPr>
              <a:t> </a:t>
            </a:r>
            <a:r>
              <a:rPr sz="1600" dirty="0" err="1">
                <a:solidFill>
                  <a:srgbClr val="404040"/>
                </a:solidFill>
                <a:latin typeface="Verdana"/>
                <a:cs typeface="Verdana"/>
              </a:rPr>
              <a:t>δείτε</a:t>
            </a:r>
            <a:r>
              <a:rPr sz="1600" spc="80" dirty="0">
                <a:solidFill>
                  <a:srgbClr val="404040"/>
                </a:solidFill>
                <a:latin typeface="Verdana"/>
                <a:cs typeface="Verdana"/>
              </a:rPr>
              <a:t> </a:t>
            </a:r>
            <a:r>
              <a:rPr sz="1600" dirty="0">
                <a:solidFill>
                  <a:srgbClr val="404040"/>
                </a:solidFill>
                <a:latin typeface="Verdana"/>
                <a:cs typeface="Verdana"/>
              </a:rPr>
              <a:t>και</a:t>
            </a:r>
            <a:r>
              <a:rPr sz="1600" spc="55" dirty="0">
                <a:solidFill>
                  <a:srgbClr val="404040"/>
                </a:solidFill>
                <a:latin typeface="Verdana"/>
                <a:cs typeface="Verdana"/>
              </a:rPr>
              <a:t> </a:t>
            </a:r>
            <a:r>
              <a:rPr sz="1600" dirty="0">
                <a:solidFill>
                  <a:srgbClr val="404040"/>
                </a:solidFill>
                <a:latin typeface="Verdana"/>
                <a:cs typeface="Verdana"/>
              </a:rPr>
              <a:t>να</a:t>
            </a:r>
            <a:r>
              <a:rPr sz="1600" spc="65" dirty="0">
                <a:solidFill>
                  <a:srgbClr val="404040"/>
                </a:solidFill>
                <a:latin typeface="Verdana"/>
                <a:cs typeface="Verdana"/>
              </a:rPr>
              <a:t> </a:t>
            </a:r>
            <a:r>
              <a:rPr sz="1600" dirty="0" err="1">
                <a:solidFill>
                  <a:srgbClr val="404040"/>
                </a:solidFill>
                <a:latin typeface="Verdana"/>
                <a:cs typeface="Verdana"/>
              </a:rPr>
              <a:t>δι</a:t>
            </a:r>
            <a:r>
              <a:rPr sz="1600" dirty="0">
                <a:solidFill>
                  <a:srgbClr val="404040"/>
                </a:solidFill>
                <a:latin typeface="Verdana"/>
                <a:cs typeface="Verdana"/>
              </a:rPr>
              <a:t>αχειριστείτε</a:t>
            </a:r>
            <a:r>
              <a:rPr sz="1600" spc="90" dirty="0">
                <a:solidFill>
                  <a:srgbClr val="404040"/>
                </a:solidFill>
                <a:latin typeface="Verdana"/>
                <a:cs typeface="Verdana"/>
              </a:rPr>
              <a:t> </a:t>
            </a:r>
            <a:r>
              <a:rPr sz="1600" dirty="0">
                <a:solidFill>
                  <a:srgbClr val="404040"/>
                </a:solidFill>
                <a:latin typeface="Verdana"/>
                <a:cs typeface="Verdana"/>
              </a:rPr>
              <a:t>στο</a:t>
            </a:r>
            <a:r>
              <a:rPr sz="1600" spc="85" dirty="0">
                <a:solidFill>
                  <a:srgbClr val="404040"/>
                </a:solidFill>
                <a:latin typeface="Verdana"/>
                <a:cs typeface="Verdana"/>
              </a:rPr>
              <a:t> </a:t>
            </a:r>
            <a:r>
              <a:rPr sz="1600" dirty="0">
                <a:solidFill>
                  <a:srgbClr val="404040"/>
                </a:solidFill>
                <a:latin typeface="Verdana"/>
                <a:cs typeface="Verdana"/>
              </a:rPr>
              <a:t>MYPROJECT</a:t>
            </a:r>
            <a:r>
              <a:rPr lang="en-GB" sz="1600" dirty="0">
                <a:solidFill>
                  <a:srgbClr val="404040"/>
                </a:solidFill>
                <a:latin typeface="Verdana"/>
                <a:cs typeface="Verdana"/>
              </a:rPr>
              <a:t>S</a:t>
            </a:r>
            <a:r>
              <a:rPr sz="1600" spc="75" dirty="0">
                <a:solidFill>
                  <a:srgbClr val="404040"/>
                </a:solidFill>
                <a:latin typeface="Verdana"/>
                <a:cs typeface="Verdana"/>
              </a:rPr>
              <a:t> </a:t>
            </a:r>
            <a:r>
              <a:rPr sz="1600" dirty="0">
                <a:solidFill>
                  <a:srgbClr val="404040"/>
                </a:solidFill>
                <a:latin typeface="Verdana"/>
                <a:cs typeface="Verdana"/>
              </a:rPr>
              <a:t>εξαρτάται</a:t>
            </a:r>
            <a:r>
              <a:rPr sz="1600" spc="60" dirty="0">
                <a:solidFill>
                  <a:srgbClr val="404040"/>
                </a:solidFill>
                <a:latin typeface="Verdana"/>
                <a:cs typeface="Verdana"/>
              </a:rPr>
              <a:t> </a:t>
            </a:r>
            <a:r>
              <a:rPr sz="1600" dirty="0">
                <a:solidFill>
                  <a:srgbClr val="404040"/>
                </a:solidFill>
                <a:latin typeface="Verdana"/>
                <a:cs typeface="Verdana"/>
              </a:rPr>
              <a:t>από</a:t>
            </a:r>
            <a:r>
              <a:rPr sz="1600" spc="95" dirty="0">
                <a:solidFill>
                  <a:srgbClr val="404040"/>
                </a:solidFill>
                <a:latin typeface="Verdana"/>
                <a:cs typeface="Verdana"/>
              </a:rPr>
              <a:t> </a:t>
            </a:r>
            <a:r>
              <a:rPr sz="1600" spc="-25" dirty="0">
                <a:solidFill>
                  <a:srgbClr val="404040"/>
                </a:solidFill>
                <a:latin typeface="Verdana"/>
                <a:cs typeface="Verdana"/>
              </a:rPr>
              <a:t>το </a:t>
            </a:r>
            <a:r>
              <a:rPr sz="1600" dirty="0">
                <a:solidFill>
                  <a:srgbClr val="404040"/>
                </a:solidFill>
                <a:latin typeface="Verdana"/>
                <a:cs typeface="Verdana"/>
              </a:rPr>
              <a:t>αν</a:t>
            </a:r>
            <a:r>
              <a:rPr sz="1600" spc="-80" dirty="0">
                <a:solidFill>
                  <a:srgbClr val="404040"/>
                </a:solidFill>
                <a:latin typeface="Verdana"/>
                <a:cs typeface="Verdana"/>
              </a:rPr>
              <a:t> </a:t>
            </a:r>
            <a:r>
              <a:rPr sz="1600" dirty="0">
                <a:solidFill>
                  <a:srgbClr val="404040"/>
                </a:solidFill>
                <a:latin typeface="Verdana"/>
                <a:cs typeface="Verdana"/>
              </a:rPr>
              <a:t>είστε</a:t>
            </a:r>
            <a:r>
              <a:rPr sz="1600" spc="-30" dirty="0">
                <a:solidFill>
                  <a:srgbClr val="404040"/>
                </a:solidFill>
                <a:latin typeface="Verdana"/>
                <a:cs typeface="Verdana"/>
              </a:rPr>
              <a:t> </a:t>
            </a:r>
            <a:r>
              <a:rPr sz="1600" spc="-10" dirty="0">
                <a:solidFill>
                  <a:srgbClr val="404040"/>
                </a:solidFill>
                <a:latin typeface="Verdana"/>
                <a:cs typeface="Verdana"/>
              </a:rPr>
              <a:t>συνδεδεμένοι</a:t>
            </a:r>
            <a:r>
              <a:rPr sz="1600" spc="-45" dirty="0">
                <a:solidFill>
                  <a:srgbClr val="404040"/>
                </a:solidFill>
                <a:latin typeface="Verdana"/>
                <a:cs typeface="Verdana"/>
              </a:rPr>
              <a:t> </a:t>
            </a:r>
            <a:r>
              <a:rPr sz="1600" dirty="0">
                <a:solidFill>
                  <a:srgbClr val="404040"/>
                </a:solidFill>
                <a:latin typeface="Verdana"/>
                <a:cs typeface="Verdana"/>
              </a:rPr>
              <a:t>με</a:t>
            </a:r>
            <a:r>
              <a:rPr sz="1600" spc="-60" dirty="0">
                <a:solidFill>
                  <a:srgbClr val="404040"/>
                </a:solidFill>
                <a:latin typeface="Verdana"/>
                <a:cs typeface="Verdana"/>
              </a:rPr>
              <a:t> </a:t>
            </a:r>
            <a:r>
              <a:rPr sz="1600" dirty="0">
                <a:solidFill>
                  <a:srgbClr val="404040"/>
                </a:solidFill>
                <a:latin typeface="Verdana"/>
                <a:cs typeface="Verdana"/>
              </a:rPr>
              <a:t>αυτά</a:t>
            </a:r>
            <a:r>
              <a:rPr sz="1600" spc="-40" dirty="0">
                <a:solidFill>
                  <a:srgbClr val="404040"/>
                </a:solidFill>
                <a:latin typeface="Verdana"/>
                <a:cs typeface="Verdana"/>
              </a:rPr>
              <a:t> </a:t>
            </a:r>
            <a:r>
              <a:rPr sz="1600" dirty="0">
                <a:solidFill>
                  <a:srgbClr val="404040"/>
                </a:solidFill>
                <a:latin typeface="Verdana"/>
                <a:cs typeface="Verdana"/>
              </a:rPr>
              <a:t>τα</a:t>
            </a:r>
            <a:r>
              <a:rPr sz="1600" spc="-50" dirty="0">
                <a:solidFill>
                  <a:srgbClr val="404040"/>
                </a:solidFill>
                <a:latin typeface="Verdana"/>
                <a:cs typeface="Verdana"/>
              </a:rPr>
              <a:t> </a:t>
            </a:r>
            <a:r>
              <a:rPr sz="1600" dirty="0">
                <a:solidFill>
                  <a:srgbClr val="404040"/>
                </a:solidFill>
                <a:latin typeface="Verdana"/>
                <a:cs typeface="Verdana"/>
              </a:rPr>
              <a:t>έργα</a:t>
            </a:r>
            <a:r>
              <a:rPr sz="1600" spc="-50" dirty="0">
                <a:solidFill>
                  <a:srgbClr val="404040"/>
                </a:solidFill>
                <a:latin typeface="Verdana"/>
                <a:cs typeface="Verdana"/>
              </a:rPr>
              <a:t> </a:t>
            </a:r>
            <a:r>
              <a:rPr sz="1600" dirty="0">
                <a:solidFill>
                  <a:srgbClr val="404040"/>
                </a:solidFill>
                <a:latin typeface="Verdana"/>
                <a:cs typeface="Verdana"/>
              </a:rPr>
              <a:t>και</a:t>
            </a:r>
            <a:r>
              <a:rPr sz="1600" spc="-85" dirty="0">
                <a:solidFill>
                  <a:srgbClr val="404040"/>
                </a:solidFill>
                <a:latin typeface="Verdana"/>
                <a:cs typeface="Verdana"/>
              </a:rPr>
              <a:t> </a:t>
            </a:r>
            <a:r>
              <a:rPr sz="1600" dirty="0">
                <a:solidFill>
                  <a:srgbClr val="404040"/>
                </a:solidFill>
                <a:latin typeface="Verdana"/>
                <a:cs typeface="Verdana"/>
              </a:rPr>
              <a:t>από</a:t>
            </a:r>
            <a:r>
              <a:rPr sz="1600" spc="-60" dirty="0">
                <a:solidFill>
                  <a:srgbClr val="404040"/>
                </a:solidFill>
                <a:latin typeface="Verdana"/>
                <a:cs typeface="Verdana"/>
              </a:rPr>
              <a:t> </a:t>
            </a:r>
            <a:r>
              <a:rPr sz="1600" dirty="0">
                <a:solidFill>
                  <a:srgbClr val="404040"/>
                </a:solidFill>
                <a:latin typeface="Verdana"/>
                <a:cs typeface="Verdana"/>
              </a:rPr>
              <a:t>τα</a:t>
            </a:r>
            <a:r>
              <a:rPr sz="1600" spc="-45" dirty="0">
                <a:solidFill>
                  <a:srgbClr val="404040"/>
                </a:solidFill>
                <a:latin typeface="Verdana"/>
                <a:cs typeface="Verdana"/>
              </a:rPr>
              <a:t> </a:t>
            </a:r>
            <a:r>
              <a:rPr sz="1600" dirty="0">
                <a:solidFill>
                  <a:srgbClr val="404040"/>
                </a:solidFill>
                <a:latin typeface="Verdana"/>
                <a:cs typeface="Verdana"/>
              </a:rPr>
              <a:t>δικαιώματα</a:t>
            </a:r>
            <a:r>
              <a:rPr sz="1600" spc="-5" dirty="0">
                <a:solidFill>
                  <a:srgbClr val="404040"/>
                </a:solidFill>
                <a:latin typeface="Verdana"/>
                <a:cs typeface="Verdana"/>
              </a:rPr>
              <a:t> </a:t>
            </a:r>
            <a:r>
              <a:rPr sz="1600" dirty="0">
                <a:solidFill>
                  <a:srgbClr val="404040"/>
                </a:solidFill>
                <a:latin typeface="Verdana"/>
                <a:cs typeface="Verdana"/>
              </a:rPr>
              <a:t>πρόσβασης</a:t>
            </a:r>
            <a:r>
              <a:rPr sz="1600" spc="10" dirty="0">
                <a:solidFill>
                  <a:srgbClr val="404040"/>
                </a:solidFill>
                <a:latin typeface="Verdana"/>
                <a:cs typeface="Verdana"/>
              </a:rPr>
              <a:t> </a:t>
            </a:r>
            <a:r>
              <a:rPr sz="1600" dirty="0">
                <a:solidFill>
                  <a:srgbClr val="404040"/>
                </a:solidFill>
                <a:latin typeface="Verdana"/>
                <a:cs typeface="Verdana"/>
              </a:rPr>
              <a:t>που</a:t>
            </a:r>
            <a:r>
              <a:rPr sz="1600" spc="-65" dirty="0">
                <a:solidFill>
                  <a:srgbClr val="404040"/>
                </a:solidFill>
                <a:latin typeface="Verdana"/>
                <a:cs typeface="Verdana"/>
              </a:rPr>
              <a:t> </a:t>
            </a:r>
            <a:r>
              <a:rPr sz="1600" dirty="0">
                <a:solidFill>
                  <a:srgbClr val="404040"/>
                </a:solidFill>
                <a:latin typeface="Verdana"/>
                <a:cs typeface="Verdana"/>
              </a:rPr>
              <a:t>σας</a:t>
            </a:r>
            <a:r>
              <a:rPr sz="1600" spc="-75" dirty="0">
                <a:solidFill>
                  <a:srgbClr val="404040"/>
                </a:solidFill>
                <a:latin typeface="Verdana"/>
                <a:cs typeface="Verdana"/>
              </a:rPr>
              <a:t> </a:t>
            </a:r>
            <a:r>
              <a:rPr sz="1600" dirty="0">
                <a:solidFill>
                  <a:srgbClr val="404040"/>
                </a:solidFill>
                <a:latin typeface="Verdana"/>
                <a:cs typeface="Verdana"/>
              </a:rPr>
              <a:t>έχουν</a:t>
            </a:r>
            <a:r>
              <a:rPr sz="1600" spc="-30" dirty="0">
                <a:solidFill>
                  <a:srgbClr val="404040"/>
                </a:solidFill>
                <a:latin typeface="Verdana"/>
                <a:cs typeface="Verdana"/>
              </a:rPr>
              <a:t> </a:t>
            </a:r>
            <a:r>
              <a:rPr sz="1600" spc="-10" dirty="0">
                <a:solidFill>
                  <a:srgbClr val="404040"/>
                </a:solidFill>
                <a:latin typeface="Verdana"/>
                <a:cs typeface="Verdana"/>
              </a:rPr>
              <a:t>παραχωρηθεί.</a:t>
            </a:r>
            <a:endParaRPr lang="en-US" sz="1600" dirty="0">
              <a:latin typeface="Verdana"/>
              <a:cs typeface="Verdana"/>
            </a:endParaRPr>
          </a:p>
          <a:p>
            <a:pPr>
              <a:lnSpc>
                <a:spcPct val="100000"/>
              </a:lnSpc>
              <a:spcBef>
                <a:spcPts val="290"/>
              </a:spcBef>
              <a:buClr>
                <a:srgbClr val="404040"/>
              </a:buClr>
              <a:buFont typeface="Arial MT"/>
              <a:buChar char="•"/>
            </a:pPr>
            <a:endParaRPr lang="en-US" sz="1600" dirty="0">
              <a:latin typeface="Verdana"/>
              <a:cs typeface="Verdana"/>
            </a:endParaRPr>
          </a:p>
          <a:p>
            <a:pPr marL="299085" marR="269875" indent="-287020">
              <a:lnSpc>
                <a:spcPct val="100000"/>
              </a:lnSpc>
              <a:buFont typeface="Arial MT"/>
              <a:buChar char="•"/>
              <a:tabLst>
                <a:tab pos="299085" algn="l"/>
              </a:tabLst>
            </a:pPr>
            <a:r>
              <a:rPr sz="1600" dirty="0" err="1">
                <a:solidFill>
                  <a:srgbClr val="404040"/>
                </a:solidFill>
                <a:latin typeface="Verdana"/>
                <a:cs typeface="Verdana"/>
              </a:rPr>
              <a:t>Εάν</a:t>
            </a:r>
            <a:r>
              <a:rPr sz="1600" spc="-75" dirty="0">
                <a:solidFill>
                  <a:srgbClr val="404040"/>
                </a:solidFill>
                <a:latin typeface="Verdana"/>
                <a:cs typeface="Verdana"/>
              </a:rPr>
              <a:t> </a:t>
            </a:r>
            <a:r>
              <a:rPr sz="1600" dirty="0" err="1">
                <a:solidFill>
                  <a:srgbClr val="404040"/>
                </a:solidFill>
                <a:latin typeface="Verdana"/>
                <a:cs typeface="Verdana"/>
              </a:rPr>
              <a:t>δεν</a:t>
            </a:r>
            <a:r>
              <a:rPr sz="1600" spc="-70" dirty="0">
                <a:solidFill>
                  <a:srgbClr val="404040"/>
                </a:solidFill>
                <a:latin typeface="Verdana"/>
                <a:cs typeface="Verdana"/>
              </a:rPr>
              <a:t> </a:t>
            </a:r>
            <a:r>
              <a:rPr sz="1600" dirty="0">
                <a:solidFill>
                  <a:srgbClr val="404040"/>
                </a:solidFill>
                <a:latin typeface="Verdana"/>
                <a:cs typeface="Verdana"/>
              </a:rPr>
              <a:t>μπ</a:t>
            </a:r>
            <a:r>
              <a:rPr sz="1600" dirty="0" err="1">
                <a:solidFill>
                  <a:srgbClr val="404040"/>
                </a:solidFill>
                <a:latin typeface="Verdana"/>
                <a:cs typeface="Verdana"/>
              </a:rPr>
              <a:t>ορείτε</a:t>
            </a:r>
            <a:r>
              <a:rPr sz="1600" spc="45" dirty="0">
                <a:solidFill>
                  <a:srgbClr val="404040"/>
                </a:solidFill>
                <a:latin typeface="Verdana"/>
                <a:cs typeface="Verdana"/>
              </a:rPr>
              <a:t> </a:t>
            </a:r>
            <a:r>
              <a:rPr sz="1600" spc="50" dirty="0">
                <a:solidFill>
                  <a:srgbClr val="404040"/>
                </a:solidFill>
                <a:latin typeface="Verdana"/>
                <a:cs typeface="Verdana"/>
              </a:rPr>
              <a:t>να</a:t>
            </a:r>
            <a:r>
              <a:rPr sz="1600" spc="180" dirty="0">
                <a:solidFill>
                  <a:srgbClr val="404040"/>
                </a:solidFill>
                <a:latin typeface="Verdana"/>
                <a:cs typeface="Verdana"/>
              </a:rPr>
              <a:t> </a:t>
            </a:r>
            <a:r>
              <a:rPr sz="1600" dirty="0" err="1">
                <a:solidFill>
                  <a:srgbClr val="404040"/>
                </a:solidFill>
                <a:latin typeface="Verdana"/>
                <a:cs typeface="Verdana"/>
              </a:rPr>
              <a:t>δείτε</a:t>
            </a:r>
            <a:r>
              <a:rPr sz="1600" spc="80" dirty="0">
                <a:solidFill>
                  <a:srgbClr val="404040"/>
                </a:solidFill>
                <a:latin typeface="Verdana"/>
                <a:cs typeface="Verdana"/>
              </a:rPr>
              <a:t> </a:t>
            </a:r>
            <a:r>
              <a:rPr sz="1600" dirty="0" err="1">
                <a:solidFill>
                  <a:srgbClr val="404040"/>
                </a:solidFill>
                <a:latin typeface="Verdana"/>
                <a:cs typeface="Verdana"/>
              </a:rPr>
              <a:t>το</a:t>
            </a:r>
            <a:r>
              <a:rPr sz="1600" spc="75" dirty="0">
                <a:solidFill>
                  <a:srgbClr val="404040"/>
                </a:solidFill>
                <a:latin typeface="Verdana"/>
                <a:cs typeface="Verdana"/>
              </a:rPr>
              <a:t> </a:t>
            </a:r>
            <a:r>
              <a:rPr sz="1600" dirty="0" err="1">
                <a:solidFill>
                  <a:srgbClr val="404040"/>
                </a:solidFill>
                <a:latin typeface="Verdana"/>
                <a:cs typeface="Verdana"/>
              </a:rPr>
              <a:t>έργο</a:t>
            </a:r>
            <a:r>
              <a:rPr sz="1600" spc="80" dirty="0">
                <a:solidFill>
                  <a:srgbClr val="404040"/>
                </a:solidFill>
                <a:latin typeface="Verdana"/>
                <a:cs typeface="Verdana"/>
              </a:rPr>
              <a:t> </a:t>
            </a:r>
            <a:r>
              <a:rPr sz="1600" dirty="0">
                <a:solidFill>
                  <a:srgbClr val="404040"/>
                </a:solidFill>
                <a:latin typeface="Verdana"/>
                <a:cs typeface="Verdana"/>
              </a:rPr>
              <a:t>σας</a:t>
            </a:r>
            <a:r>
              <a:rPr sz="1600" spc="70" dirty="0">
                <a:solidFill>
                  <a:srgbClr val="404040"/>
                </a:solidFill>
                <a:latin typeface="Verdana"/>
                <a:cs typeface="Verdana"/>
              </a:rPr>
              <a:t> </a:t>
            </a:r>
            <a:r>
              <a:rPr sz="1600" dirty="0" err="1">
                <a:solidFill>
                  <a:srgbClr val="404040"/>
                </a:solidFill>
                <a:latin typeface="Verdana"/>
                <a:cs typeface="Verdana"/>
              </a:rPr>
              <a:t>στη</a:t>
            </a:r>
            <a:r>
              <a:rPr sz="1600" spc="90" dirty="0">
                <a:solidFill>
                  <a:srgbClr val="404040"/>
                </a:solidFill>
                <a:latin typeface="Verdana"/>
                <a:cs typeface="Verdana"/>
              </a:rPr>
              <a:t> </a:t>
            </a:r>
            <a:r>
              <a:rPr sz="1600" dirty="0" err="1">
                <a:solidFill>
                  <a:srgbClr val="404040"/>
                </a:solidFill>
                <a:latin typeface="Verdana"/>
                <a:cs typeface="Verdana"/>
              </a:rPr>
              <a:t>λίστ</a:t>
            </a:r>
            <a:r>
              <a:rPr sz="1600" dirty="0">
                <a:solidFill>
                  <a:srgbClr val="404040"/>
                </a:solidFill>
                <a:latin typeface="Verdana"/>
                <a:cs typeface="Verdana"/>
              </a:rPr>
              <a:t>α</a:t>
            </a:r>
            <a:r>
              <a:rPr sz="1600" spc="55" dirty="0">
                <a:solidFill>
                  <a:srgbClr val="404040"/>
                </a:solidFill>
                <a:latin typeface="Verdana"/>
                <a:cs typeface="Verdana"/>
              </a:rPr>
              <a:t> </a:t>
            </a:r>
            <a:r>
              <a:rPr sz="1600" dirty="0">
                <a:solidFill>
                  <a:srgbClr val="404040"/>
                </a:solidFill>
                <a:latin typeface="Verdana"/>
                <a:cs typeface="Verdana"/>
              </a:rPr>
              <a:t>έργων,</a:t>
            </a:r>
            <a:r>
              <a:rPr sz="1600" spc="90" dirty="0">
                <a:solidFill>
                  <a:srgbClr val="404040"/>
                </a:solidFill>
                <a:latin typeface="Verdana"/>
                <a:cs typeface="Verdana"/>
              </a:rPr>
              <a:t> </a:t>
            </a:r>
            <a:r>
              <a:rPr sz="1600" spc="-10" dirty="0">
                <a:solidFill>
                  <a:srgbClr val="404040"/>
                </a:solidFill>
                <a:latin typeface="Verdana"/>
                <a:cs typeface="Verdana"/>
              </a:rPr>
              <a:t>επικοινωνήστε</a:t>
            </a:r>
            <a:r>
              <a:rPr sz="1600" spc="-20" dirty="0">
                <a:solidFill>
                  <a:srgbClr val="404040"/>
                </a:solidFill>
                <a:latin typeface="Verdana"/>
                <a:cs typeface="Verdana"/>
              </a:rPr>
              <a:t> </a:t>
            </a:r>
            <a:r>
              <a:rPr sz="1600" dirty="0">
                <a:solidFill>
                  <a:srgbClr val="404040"/>
                </a:solidFill>
                <a:latin typeface="Verdana"/>
                <a:cs typeface="Verdana"/>
              </a:rPr>
              <a:t>με</a:t>
            </a:r>
            <a:r>
              <a:rPr sz="1600" spc="-60" dirty="0">
                <a:solidFill>
                  <a:srgbClr val="404040"/>
                </a:solidFill>
                <a:latin typeface="Verdana"/>
                <a:cs typeface="Verdana"/>
              </a:rPr>
              <a:t> </a:t>
            </a:r>
            <a:r>
              <a:rPr sz="1600" dirty="0">
                <a:solidFill>
                  <a:srgbClr val="404040"/>
                </a:solidFill>
                <a:latin typeface="Verdana"/>
                <a:cs typeface="Verdana"/>
              </a:rPr>
              <a:t>το</a:t>
            </a:r>
            <a:r>
              <a:rPr sz="1600" spc="-60" dirty="0">
                <a:solidFill>
                  <a:srgbClr val="404040"/>
                </a:solidFill>
                <a:latin typeface="Verdana"/>
                <a:cs typeface="Verdana"/>
              </a:rPr>
              <a:t> </a:t>
            </a:r>
            <a:r>
              <a:rPr sz="1600" spc="-10" dirty="0">
                <a:solidFill>
                  <a:srgbClr val="404040"/>
                </a:solidFill>
                <a:latin typeface="Verdana"/>
                <a:cs typeface="Verdana"/>
              </a:rPr>
              <a:t>συνάδελφο</a:t>
            </a:r>
            <a:r>
              <a:rPr sz="1600" spc="-20" dirty="0">
                <a:solidFill>
                  <a:srgbClr val="404040"/>
                </a:solidFill>
                <a:latin typeface="Verdana"/>
                <a:cs typeface="Verdana"/>
              </a:rPr>
              <a:t> </a:t>
            </a:r>
            <a:r>
              <a:rPr sz="1600" dirty="0">
                <a:solidFill>
                  <a:srgbClr val="404040"/>
                </a:solidFill>
                <a:latin typeface="Verdana"/>
                <a:cs typeface="Verdana"/>
              </a:rPr>
              <a:t>που</a:t>
            </a:r>
            <a:r>
              <a:rPr sz="1600" spc="-70" dirty="0">
                <a:solidFill>
                  <a:srgbClr val="404040"/>
                </a:solidFill>
                <a:latin typeface="Verdana"/>
                <a:cs typeface="Verdana"/>
              </a:rPr>
              <a:t> </a:t>
            </a:r>
            <a:r>
              <a:rPr sz="1600" spc="-10" dirty="0">
                <a:solidFill>
                  <a:srgbClr val="404040"/>
                </a:solidFill>
                <a:latin typeface="Verdana"/>
                <a:cs typeface="Verdana"/>
              </a:rPr>
              <a:t>ενεργεί </a:t>
            </a:r>
            <a:r>
              <a:rPr sz="1600" dirty="0">
                <a:solidFill>
                  <a:srgbClr val="404040"/>
                </a:solidFill>
                <a:latin typeface="Verdana"/>
                <a:cs typeface="Verdana"/>
              </a:rPr>
              <a:t>ως</a:t>
            </a:r>
            <a:r>
              <a:rPr sz="1600" spc="-95" dirty="0">
                <a:solidFill>
                  <a:srgbClr val="404040"/>
                </a:solidFill>
                <a:latin typeface="Verdana"/>
                <a:cs typeface="Verdana"/>
              </a:rPr>
              <a:t> </a:t>
            </a:r>
            <a:r>
              <a:rPr sz="1600" dirty="0">
                <a:solidFill>
                  <a:srgbClr val="404040"/>
                </a:solidFill>
                <a:latin typeface="Verdana"/>
                <a:cs typeface="Verdana"/>
              </a:rPr>
              <a:t>κύρια</a:t>
            </a:r>
            <a:r>
              <a:rPr sz="1600" spc="-60" dirty="0">
                <a:solidFill>
                  <a:srgbClr val="404040"/>
                </a:solidFill>
                <a:latin typeface="Verdana"/>
                <a:cs typeface="Verdana"/>
              </a:rPr>
              <a:t> </a:t>
            </a:r>
            <a:r>
              <a:rPr sz="1600" dirty="0">
                <a:solidFill>
                  <a:srgbClr val="404040"/>
                </a:solidFill>
                <a:latin typeface="Verdana"/>
                <a:cs typeface="Verdana"/>
              </a:rPr>
              <a:t>επαφή</a:t>
            </a:r>
            <a:r>
              <a:rPr sz="1600" spc="-70" dirty="0">
                <a:solidFill>
                  <a:srgbClr val="404040"/>
                </a:solidFill>
                <a:latin typeface="Verdana"/>
                <a:cs typeface="Verdana"/>
              </a:rPr>
              <a:t> </a:t>
            </a:r>
            <a:r>
              <a:rPr sz="1600" dirty="0">
                <a:solidFill>
                  <a:srgbClr val="404040"/>
                </a:solidFill>
                <a:latin typeface="Verdana"/>
                <a:cs typeface="Verdana"/>
              </a:rPr>
              <a:t>για</a:t>
            </a:r>
            <a:r>
              <a:rPr sz="1600" spc="-85" dirty="0">
                <a:solidFill>
                  <a:srgbClr val="404040"/>
                </a:solidFill>
                <a:latin typeface="Verdana"/>
                <a:cs typeface="Verdana"/>
              </a:rPr>
              <a:t> </a:t>
            </a:r>
            <a:r>
              <a:rPr sz="1600" dirty="0">
                <a:solidFill>
                  <a:srgbClr val="404040"/>
                </a:solidFill>
                <a:latin typeface="Verdana"/>
                <a:cs typeface="Verdana"/>
              </a:rPr>
              <a:t>το</a:t>
            </a:r>
            <a:r>
              <a:rPr sz="1600" spc="-75" dirty="0">
                <a:solidFill>
                  <a:srgbClr val="404040"/>
                </a:solidFill>
                <a:latin typeface="Verdana"/>
                <a:cs typeface="Verdana"/>
              </a:rPr>
              <a:t> </a:t>
            </a:r>
            <a:r>
              <a:rPr sz="1600" dirty="0">
                <a:solidFill>
                  <a:srgbClr val="404040"/>
                </a:solidFill>
                <a:latin typeface="Verdana"/>
                <a:cs typeface="Verdana"/>
              </a:rPr>
              <a:t>έργο</a:t>
            </a:r>
            <a:r>
              <a:rPr sz="1600" spc="-75" dirty="0">
                <a:solidFill>
                  <a:srgbClr val="404040"/>
                </a:solidFill>
                <a:latin typeface="Verdana"/>
                <a:cs typeface="Verdana"/>
              </a:rPr>
              <a:t> </a:t>
            </a:r>
            <a:r>
              <a:rPr sz="1600" dirty="0">
                <a:solidFill>
                  <a:srgbClr val="404040"/>
                </a:solidFill>
                <a:latin typeface="Verdana"/>
                <a:cs typeface="Verdana"/>
              </a:rPr>
              <a:t>εντός</a:t>
            </a:r>
            <a:r>
              <a:rPr sz="1600" spc="-65" dirty="0">
                <a:solidFill>
                  <a:srgbClr val="404040"/>
                </a:solidFill>
                <a:latin typeface="Verdana"/>
                <a:cs typeface="Verdana"/>
              </a:rPr>
              <a:t> </a:t>
            </a:r>
            <a:r>
              <a:rPr sz="1600" dirty="0">
                <a:solidFill>
                  <a:srgbClr val="404040"/>
                </a:solidFill>
                <a:latin typeface="Verdana"/>
                <a:cs typeface="Verdana"/>
              </a:rPr>
              <a:t>του</a:t>
            </a:r>
            <a:r>
              <a:rPr sz="1600" spc="-75" dirty="0">
                <a:solidFill>
                  <a:srgbClr val="404040"/>
                </a:solidFill>
                <a:latin typeface="Verdana"/>
                <a:cs typeface="Verdana"/>
              </a:rPr>
              <a:t> </a:t>
            </a:r>
            <a:r>
              <a:rPr sz="1600" spc="-10" dirty="0">
                <a:solidFill>
                  <a:srgbClr val="404040"/>
                </a:solidFill>
                <a:latin typeface="Verdana"/>
                <a:cs typeface="Verdana"/>
              </a:rPr>
              <a:t>δικαιούχου</a:t>
            </a:r>
            <a:r>
              <a:rPr sz="1600" spc="-45" dirty="0">
                <a:solidFill>
                  <a:srgbClr val="404040"/>
                </a:solidFill>
                <a:latin typeface="Verdana"/>
                <a:cs typeface="Verdana"/>
              </a:rPr>
              <a:t> </a:t>
            </a:r>
            <a:r>
              <a:rPr sz="1600" spc="-10" dirty="0">
                <a:solidFill>
                  <a:srgbClr val="404040"/>
                </a:solidFill>
                <a:latin typeface="Verdana"/>
                <a:cs typeface="Verdana"/>
              </a:rPr>
              <a:t>οργανισμού.</a:t>
            </a:r>
            <a:endParaRPr sz="1600" dirty="0">
              <a:latin typeface="Verdana"/>
              <a:cs typeface="Verdana"/>
            </a:endParaRPr>
          </a:p>
        </p:txBody>
      </p:sp>
      <p:sp>
        <p:nvSpPr>
          <p:cNvPr id="4" name="TextBox 3">
            <a:extLst>
              <a:ext uri="{FF2B5EF4-FFF2-40B4-BE49-F238E27FC236}">
                <a16:creationId xmlns:a16="http://schemas.microsoft.com/office/drawing/2014/main" id="{5802AA56-A09E-6FBC-2627-B4AEFD78D25B}"/>
              </a:ext>
            </a:extLst>
          </p:cNvPr>
          <p:cNvSpPr txBox="1"/>
          <p:nvPr/>
        </p:nvSpPr>
        <p:spPr>
          <a:xfrm flipH="1">
            <a:off x="-1612671" y="41698"/>
            <a:ext cx="10684042" cy="523220"/>
          </a:xfrm>
          <a:prstGeom prst="rect">
            <a:avLst/>
          </a:prstGeom>
          <a:noFill/>
        </p:spPr>
        <p:txBody>
          <a:bodyPr wrap="square" rtlCol="0">
            <a:spAutoFit/>
          </a:bodyPr>
          <a:lstStyle/>
          <a:p>
            <a:pPr algn="ctr">
              <a:defRPr/>
            </a:pPr>
            <a:r>
              <a:rPr lang="en-US" sz="2800" b="1">
                <a:solidFill>
                  <a:schemeClr val="bg1"/>
                </a:solidFill>
                <a:latin typeface="Century Gothic" panose="020B0502020202020204" pitchFamily="34" charset="0"/>
              </a:rPr>
              <a:t>My Projects</a:t>
            </a:r>
            <a:r>
              <a:rPr lang="el-GR" sz="2800" b="1">
                <a:solidFill>
                  <a:schemeClr val="bg1"/>
                </a:solidFill>
                <a:latin typeface="Century Gothic" panose="020B0502020202020204" pitchFamily="34" charset="0"/>
              </a:rPr>
              <a:t> (</a:t>
            </a:r>
            <a:r>
              <a:rPr lang="en-US" sz="2800" b="1">
                <a:solidFill>
                  <a:schemeClr val="bg1"/>
                </a:solidFill>
                <a:latin typeface="Century Gothic" panose="020B0502020202020204" pitchFamily="34" charset="0"/>
              </a:rPr>
              <a:t>Beneficiary Module)</a:t>
            </a:r>
            <a:endParaRPr lang="en-GB" sz="2800" b="1">
              <a:solidFill>
                <a:schemeClr val="bg1"/>
              </a:solidFill>
              <a:latin typeface="Century Gothic" panose="020B0502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99012" y="60190"/>
            <a:ext cx="10684042" cy="523220"/>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l-GR" sz="2800" b="1">
                <a:solidFill>
                  <a:schemeClr val="bg1"/>
                </a:solidFill>
                <a:latin typeface="Century Gothic" panose="020B0502020202020204" pitchFamily="34" charset="0"/>
              </a:rPr>
              <a:t>Πρόσβαση στη λίστα σχεδίων από το κυρίως μενού</a:t>
            </a:r>
            <a:endParaRPr lang="en-GB" sz="2800" b="1">
              <a:solidFill>
                <a:schemeClr val="bg1"/>
              </a:solidFill>
              <a:latin typeface="Century Gothic" panose="020B0502020202020204" pitchFamily="34" charset="0"/>
            </a:endParaRPr>
          </a:p>
        </p:txBody>
      </p:sp>
      <p:sp>
        <p:nvSpPr>
          <p:cNvPr id="10" name="Arrow: Down 9">
            <a:extLst>
              <a:ext uri="{FF2B5EF4-FFF2-40B4-BE49-F238E27FC236}">
                <a16:creationId xmlns:a16="http://schemas.microsoft.com/office/drawing/2014/main" id="{AB613709-4276-6BFF-9DB1-2ACE992A5CF8}"/>
              </a:ext>
            </a:extLst>
          </p:cNvPr>
          <p:cNvSpPr/>
          <p:nvPr/>
        </p:nvSpPr>
        <p:spPr>
          <a:xfrm>
            <a:off x="11116818" y="2205990"/>
            <a:ext cx="313182" cy="49834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A1E0516-8F71-C100-1C2D-A096B9B95477}"/>
              </a:ext>
            </a:extLst>
          </p:cNvPr>
          <p:cNvPicPr>
            <a:picLocks noChangeAspect="1"/>
          </p:cNvPicPr>
          <p:nvPr/>
        </p:nvPicPr>
        <p:blipFill>
          <a:blip r:embed="rId3"/>
          <a:stretch>
            <a:fillRect/>
          </a:stretch>
        </p:blipFill>
        <p:spPr>
          <a:xfrm>
            <a:off x="-1" y="645690"/>
            <a:ext cx="12261273" cy="6274590"/>
          </a:xfrm>
          <a:prstGeom prst="rect">
            <a:avLst/>
          </a:prstGeom>
        </p:spPr>
      </p:pic>
      <p:sp>
        <p:nvSpPr>
          <p:cNvPr id="5" name="Rectangle 4">
            <a:extLst>
              <a:ext uri="{FF2B5EF4-FFF2-40B4-BE49-F238E27FC236}">
                <a16:creationId xmlns:a16="http://schemas.microsoft.com/office/drawing/2014/main" id="{014979EE-F777-2A6C-9E8D-9C58BB561E33}"/>
              </a:ext>
            </a:extLst>
          </p:cNvPr>
          <p:cNvSpPr/>
          <p:nvPr/>
        </p:nvSpPr>
        <p:spPr>
          <a:xfrm>
            <a:off x="4560570" y="696046"/>
            <a:ext cx="7631430" cy="1077218"/>
          </a:xfrm>
          <a:prstGeom prst="rect">
            <a:avLst/>
          </a:prstGeom>
          <a:solidFill>
            <a:srgbClr val="FF0000"/>
          </a:solid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Επιλέγοντας </a:t>
            </a: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MYPROJECTS</a:t>
            </a:r>
            <a:r>
              <a:rPr kumimoji="0" lang="el-GR"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η οθόνη ανοίγει, εμφανίζοντας όλα τα σχέδια </a:t>
            </a:r>
            <a:r>
              <a:rPr lang="el-GR" sz="1600" dirty="0">
                <a:solidFill>
                  <a:prstClr val="white"/>
                </a:solidFill>
                <a:latin typeface="Verdana" panose="020B0604030504040204" pitchFamily="34" charset="0"/>
                <a:ea typeface="Verdana" panose="020B0604030504040204" pitchFamily="34" charset="0"/>
              </a:rPr>
              <a:t>με τα οποία η ηλεκτρονική σας διεύθυνση είναι συνδεδεμένη</a:t>
            </a:r>
            <a:endParaRPr kumimoji="0" lang="el-GR"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Από το </a:t>
            </a:r>
            <a:r>
              <a:rPr kumimoji="0" lang="en-GB"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Project List </a:t>
            </a:r>
            <a:r>
              <a:rPr kumimoji="0" lang="el-GR"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επιλέγουμε το εικονίδιο για είσοδο σε σχέδιο.</a:t>
            </a: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 name="Arrow: Down 5">
            <a:extLst>
              <a:ext uri="{FF2B5EF4-FFF2-40B4-BE49-F238E27FC236}">
                <a16:creationId xmlns:a16="http://schemas.microsoft.com/office/drawing/2014/main" id="{BAA41F0B-6713-6F83-2E1F-DB75043CA8E4}"/>
              </a:ext>
            </a:extLst>
          </p:cNvPr>
          <p:cNvSpPr/>
          <p:nvPr/>
        </p:nvSpPr>
        <p:spPr>
          <a:xfrm>
            <a:off x="11430000" y="2455164"/>
            <a:ext cx="484632" cy="49834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CA7480F4-0FB0-F129-62C5-D506EB5E37F7}"/>
              </a:ext>
            </a:extLst>
          </p:cNvPr>
          <p:cNvSpPr/>
          <p:nvPr/>
        </p:nvSpPr>
        <p:spPr>
          <a:xfrm>
            <a:off x="0" y="3683635"/>
            <a:ext cx="1346886" cy="65490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971F0D8A-8255-2264-61CB-8459D1A549EC}"/>
              </a:ext>
            </a:extLst>
          </p:cNvPr>
          <p:cNvSpPr/>
          <p:nvPr/>
        </p:nvSpPr>
        <p:spPr>
          <a:xfrm>
            <a:off x="1346886" y="1712358"/>
            <a:ext cx="1260389" cy="59312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F4F0C08-1EF1-90A0-E870-32B95CC5C0FE}"/>
              </a:ext>
            </a:extLst>
          </p:cNvPr>
          <p:cNvSpPr/>
          <p:nvPr/>
        </p:nvSpPr>
        <p:spPr>
          <a:xfrm>
            <a:off x="1617228" y="2668386"/>
            <a:ext cx="9589748" cy="4448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A5285977-DC38-CC17-A7DD-7EEF81154401}"/>
              </a:ext>
            </a:extLst>
          </p:cNvPr>
          <p:cNvSpPr/>
          <p:nvPr/>
        </p:nvSpPr>
        <p:spPr>
          <a:xfrm>
            <a:off x="9234014" y="5269690"/>
            <a:ext cx="1972962" cy="59312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726ADF61-E409-987F-72C6-95AC4CF9447E}"/>
              </a:ext>
            </a:extLst>
          </p:cNvPr>
          <p:cNvPicPr>
            <a:picLocks noChangeAspect="1"/>
          </p:cNvPicPr>
          <p:nvPr/>
        </p:nvPicPr>
        <p:blipFill>
          <a:blip r:embed="rId4"/>
          <a:stretch>
            <a:fillRect/>
          </a:stretch>
        </p:blipFill>
        <p:spPr>
          <a:xfrm>
            <a:off x="6096000" y="2753601"/>
            <a:ext cx="1838582" cy="1305107"/>
          </a:xfrm>
          <a:prstGeom prst="rect">
            <a:avLst/>
          </a:prstGeom>
        </p:spPr>
      </p:pic>
      <p:cxnSp>
        <p:nvCxnSpPr>
          <p:cNvPr id="15" name="Straight Arrow Connector 14">
            <a:extLst>
              <a:ext uri="{FF2B5EF4-FFF2-40B4-BE49-F238E27FC236}">
                <a16:creationId xmlns:a16="http://schemas.microsoft.com/office/drawing/2014/main" id="{58E7640E-D0CF-8AAA-EA2A-BE0C7581A49C}"/>
              </a:ext>
            </a:extLst>
          </p:cNvPr>
          <p:cNvCxnSpPr>
            <a:cxnSpLocks/>
          </p:cNvCxnSpPr>
          <p:nvPr/>
        </p:nvCxnSpPr>
        <p:spPr>
          <a:xfrm>
            <a:off x="6831177" y="2273644"/>
            <a:ext cx="0" cy="2718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291584" y="3200400"/>
            <a:ext cx="268986"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4291584" y="3613617"/>
            <a:ext cx="268986"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4230624" y="4175271"/>
            <a:ext cx="268986"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4230624" y="4572904"/>
            <a:ext cx="268986"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3453134" y="3177455"/>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3453134" y="3655914"/>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3549106" y="4175271"/>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3485013" y="4606236"/>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1503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 y="60190"/>
            <a:ext cx="11301047" cy="523220"/>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l-GR" sz="2800" b="1">
                <a:solidFill>
                  <a:schemeClr val="bg1"/>
                </a:solidFill>
                <a:latin typeface="Century Gothic" panose="020B0502020202020204" pitchFamily="34" charset="0"/>
              </a:rPr>
              <a:t>Λεπτομέρειες λίστας σχεδίου και γενική λειτουργικότητα</a:t>
            </a:r>
            <a:endParaRPr lang="en-GB" sz="2800" b="1">
              <a:solidFill>
                <a:schemeClr val="bg1"/>
              </a:solidFill>
              <a:latin typeface="Century Gothic" panose="020B0502020202020204" pitchFamily="34" charset="0"/>
            </a:endParaRPr>
          </a:p>
        </p:txBody>
      </p:sp>
      <p:sp>
        <p:nvSpPr>
          <p:cNvPr id="5" name="Rectangle 4"/>
          <p:cNvSpPr/>
          <p:nvPr/>
        </p:nvSpPr>
        <p:spPr>
          <a:xfrm>
            <a:off x="378350" y="604178"/>
            <a:ext cx="3884347" cy="5801588"/>
          </a:xfrm>
          <a:prstGeom prst="rect">
            <a:avLst/>
          </a:prstGeom>
        </p:spPr>
        <p:txBody>
          <a:bodyPr wrap="square">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l-GR" sz="1400" b="0"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l-GR" sz="1400" b="0"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R="0" lvl="0" algn="l" defTabSz="914400" rtl="0" eaLnBrk="1" fontAlgn="auto" latinLnBrk="0" hangingPunct="1">
              <a:lnSpc>
                <a:spcPct val="150000"/>
              </a:lnSpc>
              <a:spcBef>
                <a:spcPts val="0"/>
              </a:spcBef>
              <a:spcAft>
                <a:spcPts val="0"/>
              </a:spcAft>
              <a:buClrTx/>
              <a:buSzTx/>
              <a:tabLst/>
              <a:defRPr/>
            </a:pPr>
            <a:r>
              <a:rPr kumimoji="0" lang="el-GR" sz="1400" b="0"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Στο επάνω μέρος της οθόνης θα δείτε τον αριθμό των </a:t>
            </a:r>
            <a:r>
              <a:rPr lang="el-GR" sz="1400">
                <a:solidFill>
                  <a:prstClr val="black">
                    <a:lumMod val="75000"/>
                    <a:lumOff val="25000"/>
                  </a:prstClr>
                </a:solidFill>
                <a:latin typeface="Verdana" panose="020B0604030504040204" pitchFamily="34" charset="0"/>
                <a:ea typeface="Verdana" panose="020B0604030504040204" pitchFamily="34" charset="0"/>
              </a:rPr>
              <a:t>σχεδίων σας. </a:t>
            </a:r>
          </a:p>
          <a:p>
            <a:pPr marR="0" lvl="0" algn="l" defTabSz="914400" rtl="0" eaLnBrk="1" fontAlgn="auto" latinLnBrk="0" hangingPunct="1">
              <a:lnSpc>
                <a:spcPct val="150000"/>
              </a:lnSpc>
              <a:spcBef>
                <a:spcPts val="0"/>
              </a:spcBef>
              <a:spcAft>
                <a:spcPts val="0"/>
              </a:spcAft>
              <a:buClrTx/>
              <a:buSzTx/>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400" b="0" i="1"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Για κάθε σχέδιο είναι διαθέσιμες οι ακόλουθες πληροφορίες:</a:t>
            </a:r>
            <a:endParaRPr kumimoji="0" lang="en-US" sz="1400" b="0" i="1"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rPr>
              <a:t>Τίτλος Σχεδίου </a:t>
            </a:r>
            <a:endParaRPr kumimoji="0" lang="en-US" sz="1400" b="0"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rPr>
              <a:t>Αριθμός συμφωνίας επιχορήγησης</a:t>
            </a:r>
            <a:endParaRPr kumimoji="0" lang="en-US" sz="1400" b="1"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400" b="1">
                <a:solidFill>
                  <a:srgbClr val="7030A0"/>
                </a:solidFill>
                <a:latin typeface="Verdana" panose="020B0604030504040204" pitchFamily="34" charset="0"/>
                <a:ea typeface="Verdana" panose="020B0604030504040204" pitchFamily="34" charset="0"/>
              </a:rPr>
              <a:t>OID</a:t>
            </a:r>
            <a:r>
              <a:rPr lang="el-GR" sz="1400" b="1">
                <a:solidFill>
                  <a:srgbClr val="7030A0"/>
                </a:solidFill>
                <a:latin typeface="Verdana" panose="020B0604030504040204" pitchFamily="34" charset="0"/>
                <a:ea typeface="Verdana" panose="020B0604030504040204" pitchFamily="34" charset="0"/>
              </a:rPr>
              <a:t> &amp; Όνομα Δικαιούχου</a:t>
            </a:r>
            <a:endParaRPr kumimoji="0" lang="en-US" sz="1400" b="1"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rPr>
              <a:t>Ημερομηνία έναρξης </a:t>
            </a:r>
            <a:r>
              <a:rPr lang="el-GR" sz="1400" b="1">
                <a:solidFill>
                  <a:srgbClr val="7030A0"/>
                </a:solidFill>
                <a:latin typeface="Verdana" panose="020B0604030504040204" pitchFamily="34" charset="0"/>
                <a:ea typeface="Verdana" panose="020B0604030504040204" pitchFamily="34" charset="0"/>
              </a:rPr>
              <a:t>σχεδίου</a:t>
            </a:r>
            <a:endParaRPr kumimoji="0" lang="en-US" sz="1400" b="1"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rPr>
              <a:t>Ημερομηνία λήξης </a:t>
            </a:r>
            <a:r>
              <a:rPr lang="el-GR" sz="1400" b="1">
                <a:solidFill>
                  <a:srgbClr val="7030A0"/>
                </a:solidFill>
                <a:latin typeface="Verdana" panose="020B0604030504040204" pitchFamily="34" charset="0"/>
                <a:ea typeface="Verdana" panose="020B0604030504040204" pitchFamily="34" charset="0"/>
              </a:rPr>
              <a:t>σχεδίου</a:t>
            </a:r>
            <a:r>
              <a:rPr kumimoji="0" lang="en-US" sz="1400" b="1"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rPr>
              <a:t> </a:t>
            </a:r>
          </a:p>
          <a:p>
            <a:pPr marL="171450" indent="-171450">
              <a:lnSpc>
                <a:spcPct val="150000"/>
              </a:lnSpc>
              <a:buFont typeface="Arial" panose="020B0604020202020204" pitchFamily="34" charset="0"/>
              <a:buChar char="•"/>
              <a:defRPr/>
            </a:pPr>
            <a:r>
              <a:rPr lang="el-GR" sz="1400" b="1">
                <a:solidFill>
                  <a:srgbClr val="7030A0"/>
                </a:solidFill>
                <a:latin typeface="Verdana" panose="020B0604030504040204" pitchFamily="34" charset="0"/>
                <a:ea typeface="Verdana" panose="020B0604030504040204" pitchFamily="34" charset="0"/>
              </a:rPr>
              <a:t>Διάρκεια (μήνες)</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rPr>
              <a:t>Κατάσταση </a:t>
            </a:r>
            <a:r>
              <a:rPr lang="el-GR" sz="1400" b="1">
                <a:solidFill>
                  <a:srgbClr val="7030A0"/>
                </a:solidFill>
                <a:latin typeface="Verdana" panose="020B0604030504040204" pitchFamily="34" charset="0"/>
                <a:ea typeface="Verdana" panose="020B0604030504040204" pitchFamily="34" charset="0"/>
              </a:rPr>
              <a:t>σχεδίου</a:t>
            </a:r>
            <a:r>
              <a:rPr kumimoji="0" lang="el-GR" sz="1400" b="0"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rPr>
              <a:t>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rPr>
              <a:t>Κατάσταση τελικής έκθεσης </a:t>
            </a:r>
            <a:endParaRPr kumimoji="0" lang="en-US" sz="1400" b="1"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a:ln>
                  <a:noFill/>
                </a:ln>
                <a:solidFill>
                  <a:srgbClr val="7030A0"/>
                </a:solidFill>
                <a:effectLst/>
                <a:uLnTx/>
                <a:uFillTx/>
                <a:latin typeface="Verdana" panose="020B0604030504040204" pitchFamily="34" charset="0"/>
                <a:ea typeface="Verdana" panose="020B0604030504040204" pitchFamily="34" charset="0"/>
                <a:cs typeface="+mn-cs"/>
              </a:rPr>
              <a:t>Ματάκι</a:t>
            </a:r>
            <a:r>
              <a:rPr kumimoji="0" lang="el-GR" sz="1400" b="0"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 σας επιτρέπει να ανοίξετε το σχέδιο για περισσότερες λεπτομέρειες.</a:t>
            </a:r>
            <a:endParaRPr kumimoji="0" lang="en-US" sz="1400" b="0"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l-GR" sz="1400" b="0" i="0" u="none" strike="noStrike" kern="1200" cap="none" spc="0" normalizeH="0" baseline="0" noProof="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p:txBody>
      </p:sp>
      <p:sp>
        <p:nvSpPr>
          <p:cNvPr id="6" name="Oval 5"/>
          <p:cNvSpPr/>
          <p:nvPr/>
        </p:nvSpPr>
        <p:spPr>
          <a:xfrm>
            <a:off x="79410" y="1461104"/>
            <a:ext cx="298940" cy="27749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58717" y="2336427"/>
            <a:ext cx="298940" cy="30534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a:ln>
                  <a:noFill/>
                </a:ln>
                <a:solidFill>
                  <a:prstClr val="white"/>
                </a:solidFill>
                <a:effectLst/>
                <a:uLnTx/>
                <a:uFillTx/>
                <a:latin typeface="Calibri" panose="020F0502020204030204"/>
                <a:ea typeface="+mn-ea"/>
                <a:cs typeface="+mn-cs"/>
              </a:rPr>
              <a:t>2</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552F150-4C17-C0AC-B157-7644D8CE27B4}"/>
              </a:ext>
            </a:extLst>
          </p:cNvPr>
          <p:cNvPicPr>
            <a:picLocks noChangeAspect="1"/>
          </p:cNvPicPr>
          <p:nvPr/>
        </p:nvPicPr>
        <p:blipFill rotWithShape="1">
          <a:blip r:embed="rId3"/>
          <a:srcRect l="11959" t="19279" b="27388"/>
          <a:stretch/>
        </p:blipFill>
        <p:spPr>
          <a:xfrm>
            <a:off x="4168466" y="1408502"/>
            <a:ext cx="7999362" cy="4045624"/>
          </a:xfrm>
          <a:prstGeom prst="rect">
            <a:avLst/>
          </a:prstGeom>
        </p:spPr>
      </p:pic>
      <p:sp>
        <p:nvSpPr>
          <p:cNvPr id="13" name="Oval 12"/>
          <p:cNvSpPr/>
          <p:nvPr/>
        </p:nvSpPr>
        <p:spPr>
          <a:xfrm>
            <a:off x="4990861" y="2002910"/>
            <a:ext cx="298940" cy="30534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356929" y="2449408"/>
            <a:ext cx="298940" cy="30534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a:ln>
                  <a:noFill/>
                </a:ln>
                <a:solidFill>
                  <a:prstClr val="white"/>
                </a:solidFill>
                <a:effectLst/>
                <a:uLnTx/>
                <a:uFillTx/>
                <a:latin typeface="Calibri" panose="020F0502020204030204"/>
                <a:ea typeface="+mn-ea"/>
                <a:cs typeface="+mn-cs"/>
              </a:rPr>
              <a:t>2</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5650521" y="3174330"/>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5630584" y="3561758"/>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5630583" y="3990112"/>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5711481" y="4418466"/>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6278409" y="3174330"/>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6248295" y="3608256"/>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6278409" y="3999422"/>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6274890" y="4405540"/>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7210681" y="3174330"/>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7210681" y="3554793"/>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7210681" y="3978654"/>
            <a:ext cx="424337"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5802921" y="3326730"/>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7247152" y="4418466"/>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1827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155471" y="42457"/>
            <a:ext cx="113010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800" b="1">
                <a:solidFill>
                  <a:schemeClr val="bg1"/>
                </a:solidFill>
                <a:latin typeface="Century Gothic" panose="020B0502020202020204" pitchFamily="34" charset="0"/>
              </a:rPr>
              <a:t>Λεπτομέρειες σχεδίου και γενική λειτουργικότητα</a:t>
            </a:r>
            <a:endParaRPr lang="en-GB" sz="2800" b="1">
              <a:solidFill>
                <a:schemeClr val="bg1"/>
              </a:solidFill>
              <a:latin typeface="Century Gothic" panose="020B0502020202020204" pitchFamily="34" charset="0"/>
            </a:endParaRPr>
          </a:p>
        </p:txBody>
      </p:sp>
      <p:pic>
        <p:nvPicPr>
          <p:cNvPr id="24" name="Picture 23">
            <a:extLst>
              <a:ext uri="{FF2B5EF4-FFF2-40B4-BE49-F238E27FC236}">
                <a16:creationId xmlns:a16="http://schemas.microsoft.com/office/drawing/2014/main" id="{9613F0C0-3408-D6A3-D7F2-8AF7C4AF0BD0}"/>
              </a:ext>
            </a:extLst>
          </p:cNvPr>
          <p:cNvPicPr>
            <a:picLocks noChangeAspect="1"/>
          </p:cNvPicPr>
          <p:nvPr/>
        </p:nvPicPr>
        <p:blipFill>
          <a:blip r:embed="rId3"/>
          <a:stretch>
            <a:fillRect/>
          </a:stretch>
        </p:blipFill>
        <p:spPr>
          <a:xfrm>
            <a:off x="504030" y="2690379"/>
            <a:ext cx="908383" cy="335309"/>
          </a:xfrm>
          <a:prstGeom prst="rect">
            <a:avLst/>
          </a:prstGeom>
        </p:spPr>
      </p:pic>
      <p:sp>
        <p:nvSpPr>
          <p:cNvPr id="3" name="Rectangle 2">
            <a:extLst>
              <a:ext uri="{FF2B5EF4-FFF2-40B4-BE49-F238E27FC236}">
                <a16:creationId xmlns:a16="http://schemas.microsoft.com/office/drawing/2014/main" id="{11D23B0B-4689-5F4F-7CE6-7466F914C4F9}"/>
              </a:ext>
            </a:extLst>
          </p:cNvPr>
          <p:cNvSpPr/>
          <p:nvPr/>
        </p:nvSpPr>
        <p:spPr>
          <a:xfrm>
            <a:off x="7459145" y="3212528"/>
            <a:ext cx="3131270" cy="707886"/>
          </a:xfrm>
          <a:prstGeom prst="rect">
            <a:avLst/>
          </a:prstGeom>
          <a:solidFill>
            <a:srgbClr val="D6BAE8"/>
          </a:solidFill>
        </p:spPr>
        <p:txBody>
          <a:bodyPr wrap="square">
            <a:spAutoFit/>
          </a:bodyPr>
          <a:lstStyle/>
          <a:p>
            <a:r>
              <a:rPr lang="el-GR" sz="1200" b="1">
                <a:solidFill>
                  <a:srgbClr val="7030A0"/>
                </a:solidFill>
                <a:latin typeface="Verdana" panose="020B0604030504040204" pitchFamily="34" charset="0"/>
                <a:ea typeface="Verdana" panose="020B0604030504040204" pitchFamily="34" charset="0"/>
              </a:rPr>
              <a:t>Λεπτομέρειες</a:t>
            </a:r>
            <a:r>
              <a:rPr lang="el-GR" sz="1200">
                <a:solidFill>
                  <a:schemeClr val="tx1">
                    <a:lumMod val="75000"/>
                    <a:lumOff val="25000"/>
                  </a:schemeClr>
                </a:solidFill>
                <a:latin typeface="Verdana" panose="020B0604030504040204" pitchFamily="34" charset="0"/>
                <a:ea typeface="Verdana" panose="020B0604030504040204" pitchFamily="34" charset="0"/>
              </a:rPr>
              <a:t> </a:t>
            </a:r>
          </a:p>
          <a:p>
            <a:r>
              <a:rPr lang="el-GR" sz="1200">
                <a:solidFill>
                  <a:schemeClr val="tx1">
                    <a:lumMod val="75000"/>
                    <a:lumOff val="25000"/>
                  </a:schemeClr>
                </a:solidFill>
                <a:latin typeface="Verdana" panose="020B0604030504040204" pitchFamily="34" charset="0"/>
                <a:ea typeface="Verdana" panose="020B0604030504040204" pitchFamily="34" charset="0"/>
              </a:rPr>
              <a:t>Εμφανίζει τις λεπτομέρειες του σχεδίου, προαιρετικά φιλτραρισμένες</a:t>
            </a:r>
            <a:r>
              <a:rPr lang="el-GR" sz="1600">
                <a:solidFill>
                  <a:schemeClr val="tx1">
                    <a:lumMod val="75000"/>
                    <a:lumOff val="25000"/>
                  </a:schemeClr>
                </a:solidFill>
                <a:latin typeface="Verdana" panose="020B0604030504040204" pitchFamily="34" charset="0"/>
                <a:ea typeface="Verdana" panose="020B0604030504040204" pitchFamily="34" charset="0"/>
              </a:rPr>
              <a:t>. </a:t>
            </a:r>
            <a:endParaRPr lang="en-US" sz="1600">
              <a:solidFill>
                <a:schemeClr val="tx1">
                  <a:lumMod val="75000"/>
                  <a:lumOff val="25000"/>
                </a:schemeClr>
              </a:solidFill>
              <a:latin typeface="Verdana" panose="020B0604030504040204" pitchFamily="34" charset="0"/>
              <a:ea typeface="Verdana" panose="020B0604030504040204" pitchFamily="34" charset="0"/>
            </a:endParaRPr>
          </a:p>
        </p:txBody>
      </p:sp>
      <p:sp>
        <p:nvSpPr>
          <p:cNvPr id="15" name="Rounded Rectangle 14"/>
          <p:cNvSpPr/>
          <p:nvPr/>
        </p:nvSpPr>
        <p:spPr>
          <a:xfrm>
            <a:off x="4629441" y="1323095"/>
            <a:ext cx="262599"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4719703" y="5446513"/>
            <a:ext cx="152434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screenshot of a computer&#10;&#10;AI-generated content may be incorrect.">
            <a:extLst>
              <a:ext uri="{FF2B5EF4-FFF2-40B4-BE49-F238E27FC236}">
                <a16:creationId xmlns:a16="http://schemas.microsoft.com/office/drawing/2014/main" id="{0A4B000B-70DC-BC50-9FF1-F31F3313FE4A}"/>
              </a:ext>
            </a:extLst>
          </p:cNvPr>
          <p:cNvPicPr>
            <a:picLocks noChangeAspect="1"/>
          </p:cNvPicPr>
          <p:nvPr/>
        </p:nvPicPr>
        <p:blipFill>
          <a:blip r:embed="rId4"/>
          <a:stretch>
            <a:fillRect/>
          </a:stretch>
        </p:blipFill>
        <p:spPr>
          <a:xfrm>
            <a:off x="-46342" y="602938"/>
            <a:ext cx="12192000" cy="2552129"/>
          </a:xfrm>
          <a:prstGeom prst="rect">
            <a:avLst/>
          </a:prstGeom>
        </p:spPr>
      </p:pic>
      <p:sp>
        <p:nvSpPr>
          <p:cNvPr id="22" name="Rectangle 21">
            <a:extLst>
              <a:ext uri="{FF2B5EF4-FFF2-40B4-BE49-F238E27FC236}">
                <a16:creationId xmlns:a16="http://schemas.microsoft.com/office/drawing/2014/main" id="{B79FC7C3-607C-7CE1-FE14-EF666B1E4BBB}"/>
              </a:ext>
            </a:extLst>
          </p:cNvPr>
          <p:cNvSpPr/>
          <p:nvPr/>
        </p:nvSpPr>
        <p:spPr>
          <a:xfrm>
            <a:off x="-25644" y="543308"/>
            <a:ext cx="12192000" cy="2353650"/>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1" name="Picture 20">
            <a:extLst>
              <a:ext uri="{FF2B5EF4-FFF2-40B4-BE49-F238E27FC236}">
                <a16:creationId xmlns:a16="http://schemas.microsoft.com/office/drawing/2014/main" id="{9789732A-5333-76B8-D0DF-CC7EE00FA4D2}"/>
              </a:ext>
            </a:extLst>
          </p:cNvPr>
          <p:cNvPicPr>
            <a:picLocks noChangeAspect="1"/>
          </p:cNvPicPr>
          <p:nvPr/>
        </p:nvPicPr>
        <p:blipFill>
          <a:blip r:embed="rId5"/>
          <a:stretch>
            <a:fillRect/>
          </a:stretch>
        </p:blipFill>
        <p:spPr>
          <a:xfrm>
            <a:off x="11185900" y="497240"/>
            <a:ext cx="853514" cy="621846"/>
          </a:xfrm>
          <a:prstGeom prst="rect">
            <a:avLst/>
          </a:prstGeom>
        </p:spPr>
      </p:pic>
      <p:pic>
        <p:nvPicPr>
          <p:cNvPr id="11" name="Picture 10" descr="A screenshot of a phone&#10;&#10;AI-generated content may be incorrect.">
            <a:extLst>
              <a:ext uri="{FF2B5EF4-FFF2-40B4-BE49-F238E27FC236}">
                <a16:creationId xmlns:a16="http://schemas.microsoft.com/office/drawing/2014/main" id="{122FDF57-F145-72C2-9527-F89FFBDB2BE9}"/>
              </a:ext>
            </a:extLst>
          </p:cNvPr>
          <p:cNvPicPr>
            <a:picLocks noChangeAspect="1"/>
          </p:cNvPicPr>
          <p:nvPr/>
        </p:nvPicPr>
        <p:blipFill>
          <a:blip r:embed="rId6"/>
          <a:stretch>
            <a:fillRect/>
          </a:stretch>
        </p:blipFill>
        <p:spPr>
          <a:xfrm>
            <a:off x="146765" y="3109457"/>
            <a:ext cx="2610415" cy="3748543"/>
          </a:xfrm>
          <a:prstGeom prst="rect">
            <a:avLst/>
          </a:prstGeom>
        </p:spPr>
      </p:pic>
      <p:sp>
        <p:nvSpPr>
          <p:cNvPr id="5" name="TextBox 4">
            <a:extLst>
              <a:ext uri="{FF2B5EF4-FFF2-40B4-BE49-F238E27FC236}">
                <a16:creationId xmlns:a16="http://schemas.microsoft.com/office/drawing/2014/main" id="{62C8780F-294C-E8E2-8307-340A7028234B}"/>
              </a:ext>
            </a:extLst>
          </p:cNvPr>
          <p:cNvSpPr txBox="1"/>
          <p:nvPr/>
        </p:nvSpPr>
        <p:spPr>
          <a:xfrm>
            <a:off x="1558185" y="5776508"/>
            <a:ext cx="1622652" cy="1107996"/>
          </a:xfrm>
          <a:prstGeom prst="rect">
            <a:avLst/>
          </a:prstGeom>
          <a:solidFill>
            <a:schemeClr val="accent2">
              <a:lumMod val="20000"/>
              <a:lumOff val="80000"/>
            </a:schemeClr>
          </a:solidFill>
        </p:spPr>
        <p:txBody>
          <a:bodyPr wrap="square" rtlCol="0">
            <a:spAutoFit/>
          </a:bodyPr>
          <a:lstStyle/>
          <a:p>
            <a:pPr algn="ctr"/>
            <a:r>
              <a:rPr lang="el-GR" sz="1100" b="1">
                <a:solidFill>
                  <a:schemeClr val="tx1">
                    <a:lumMod val="75000"/>
                    <a:lumOff val="25000"/>
                  </a:schemeClr>
                </a:solidFill>
                <a:latin typeface="Verdana" panose="020B0604030504040204" pitchFamily="34" charset="0"/>
                <a:ea typeface="Verdana" panose="020B0604030504040204" pitchFamily="34" charset="0"/>
              </a:rPr>
              <a:t>Μενού περιεχομένου </a:t>
            </a:r>
            <a:endParaRPr lang="el-GR" sz="1100">
              <a:solidFill>
                <a:schemeClr val="tx1">
                  <a:lumMod val="75000"/>
                  <a:lumOff val="25000"/>
                </a:schemeClr>
              </a:solidFill>
              <a:latin typeface="Verdana" panose="020B0604030504040204" pitchFamily="34" charset="0"/>
              <a:ea typeface="Verdana" panose="020B0604030504040204" pitchFamily="34" charset="0"/>
            </a:endParaRPr>
          </a:p>
          <a:p>
            <a:r>
              <a:rPr lang="el-GR" sz="1100">
                <a:solidFill>
                  <a:schemeClr val="tx1">
                    <a:lumMod val="75000"/>
                    <a:lumOff val="25000"/>
                  </a:schemeClr>
                </a:solidFill>
                <a:latin typeface="Verdana" panose="020B0604030504040204" pitchFamily="34" charset="0"/>
                <a:ea typeface="Verdana" panose="020B0604030504040204" pitchFamily="34" charset="0"/>
              </a:rPr>
              <a:t>Σας επιτρέπει να </a:t>
            </a:r>
            <a:r>
              <a:rPr lang="el-GR" sz="1100" err="1">
                <a:solidFill>
                  <a:schemeClr val="tx1">
                    <a:lumMod val="75000"/>
                    <a:lumOff val="25000"/>
                  </a:schemeClr>
                </a:solidFill>
                <a:latin typeface="Verdana" panose="020B0604030504040204" pitchFamily="34" charset="0"/>
                <a:ea typeface="Verdana" panose="020B0604030504040204" pitchFamily="34" charset="0"/>
              </a:rPr>
              <a:t>πλοηγηθείτε</a:t>
            </a:r>
            <a:r>
              <a:rPr lang="el-GR" sz="1100">
                <a:solidFill>
                  <a:schemeClr val="tx1">
                    <a:lumMod val="75000"/>
                    <a:lumOff val="25000"/>
                  </a:schemeClr>
                </a:solidFill>
                <a:latin typeface="Verdana" panose="020B0604030504040204" pitchFamily="34" charset="0"/>
                <a:ea typeface="Verdana" panose="020B0604030504040204" pitchFamily="34" charset="0"/>
              </a:rPr>
              <a:t> στις διάφορες ενότητες του σχεδίου.</a:t>
            </a:r>
          </a:p>
        </p:txBody>
      </p:sp>
      <p:sp>
        <p:nvSpPr>
          <p:cNvPr id="4" name="Rectangle 3"/>
          <p:cNvSpPr/>
          <p:nvPr/>
        </p:nvSpPr>
        <p:spPr>
          <a:xfrm>
            <a:off x="46342" y="3069234"/>
            <a:ext cx="3176597" cy="378876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screenshot of a computer&#10;&#10;AI-generated content may be incorrect.">
            <a:extLst>
              <a:ext uri="{FF2B5EF4-FFF2-40B4-BE49-F238E27FC236}">
                <a16:creationId xmlns:a16="http://schemas.microsoft.com/office/drawing/2014/main" id="{20FE8C03-ED71-4BC7-549A-A9E4A086B060}"/>
              </a:ext>
            </a:extLst>
          </p:cNvPr>
          <p:cNvPicPr>
            <a:picLocks noChangeAspect="1"/>
          </p:cNvPicPr>
          <p:nvPr/>
        </p:nvPicPr>
        <p:blipFill>
          <a:blip r:embed="rId7"/>
          <a:stretch>
            <a:fillRect/>
          </a:stretch>
        </p:blipFill>
        <p:spPr>
          <a:xfrm>
            <a:off x="3347198" y="2896958"/>
            <a:ext cx="8707141" cy="3981686"/>
          </a:xfrm>
          <a:prstGeom prst="rect">
            <a:avLst/>
          </a:prstGeom>
        </p:spPr>
      </p:pic>
      <p:sp>
        <p:nvSpPr>
          <p:cNvPr id="28" name="Rectangle 27">
            <a:extLst>
              <a:ext uri="{FF2B5EF4-FFF2-40B4-BE49-F238E27FC236}">
                <a16:creationId xmlns:a16="http://schemas.microsoft.com/office/drawing/2014/main" id="{C46913E6-4A9C-3527-7BF6-4809CF7080F2}"/>
              </a:ext>
            </a:extLst>
          </p:cNvPr>
          <p:cNvSpPr/>
          <p:nvPr/>
        </p:nvSpPr>
        <p:spPr>
          <a:xfrm rot="16200000">
            <a:off x="5703806" y="488814"/>
            <a:ext cx="3981683" cy="871939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97F9F20-CDA9-2F33-2809-811D1186AC60}"/>
              </a:ext>
            </a:extLst>
          </p:cNvPr>
          <p:cNvSpPr/>
          <p:nvPr/>
        </p:nvSpPr>
        <p:spPr>
          <a:xfrm>
            <a:off x="2858703" y="1157586"/>
            <a:ext cx="1078030" cy="17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799B2F-2F76-9BE2-6F45-F0EC1BDC91FB}"/>
              </a:ext>
            </a:extLst>
          </p:cNvPr>
          <p:cNvSpPr/>
          <p:nvPr/>
        </p:nvSpPr>
        <p:spPr>
          <a:xfrm>
            <a:off x="1291481" y="2142644"/>
            <a:ext cx="1078030" cy="17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1D67AA-81F5-6B70-680C-796217C0BB0A}"/>
              </a:ext>
            </a:extLst>
          </p:cNvPr>
          <p:cNvSpPr/>
          <p:nvPr/>
        </p:nvSpPr>
        <p:spPr>
          <a:xfrm>
            <a:off x="6920130" y="2106564"/>
            <a:ext cx="2406750" cy="17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C99F95-3101-7437-F9F2-2675D0E5A1D5}"/>
              </a:ext>
            </a:extLst>
          </p:cNvPr>
          <p:cNvSpPr/>
          <p:nvPr/>
        </p:nvSpPr>
        <p:spPr>
          <a:xfrm>
            <a:off x="9440779" y="3593685"/>
            <a:ext cx="1078030" cy="17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BDBB98-C750-80CE-33A7-DC2806F2F117}"/>
              </a:ext>
            </a:extLst>
          </p:cNvPr>
          <p:cNvSpPr/>
          <p:nvPr/>
        </p:nvSpPr>
        <p:spPr>
          <a:xfrm>
            <a:off x="3984911" y="5891611"/>
            <a:ext cx="1524343" cy="17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A06C674-5122-184E-FBA4-2E69E026E5AD}"/>
              </a:ext>
            </a:extLst>
          </p:cNvPr>
          <p:cNvSpPr/>
          <p:nvPr/>
        </p:nvSpPr>
        <p:spPr>
          <a:xfrm>
            <a:off x="3698240" y="5700414"/>
            <a:ext cx="570783" cy="1218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892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524104" y="23815"/>
            <a:ext cx="103724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b="1">
                <a:solidFill>
                  <a:schemeClr val="bg1"/>
                </a:solidFill>
                <a:latin typeface="Century Gothic" panose="020B0502020202020204" pitchFamily="34" charset="0"/>
              </a:rPr>
              <a:t>Συμμετέχοντες οργανισμοί (</a:t>
            </a:r>
            <a:r>
              <a:rPr lang="en-US" sz="2800" b="1">
                <a:solidFill>
                  <a:schemeClr val="bg1"/>
                </a:solidFill>
                <a:latin typeface="Century Gothic" panose="020B0502020202020204" pitchFamily="34" charset="0"/>
              </a:rPr>
              <a:t>Participating </a:t>
            </a:r>
            <a:r>
              <a:rPr lang="en-US" sz="2800" b="1" err="1">
                <a:solidFill>
                  <a:schemeClr val="bg1"/>
                </a:solidFill>
                <a:latin typeface="Century Gothic" panose="020B0502020202020204" pitchFamily="34" charset="0"/>
              </a:rPr>
              <a:t>organisations</a:t>
            </a:r>
            <a:r>
              <a:rPr lang="en-US" sz="2800" b="1">
                <a:solidFill>
                  <a:schemeClr val="bg1"/>
                </a:solidFill>
                <a:latin typeface="Century Gothic" panose="020B0502020202020204" pitchFamily="34" charset="0"/>
              </a:rPr>
              <a:t>)</a:t>
            </a:r>
            <a:endParaRPr lang="en-GB" sz="2800" b="1">
              <a:solidFill>
                <a:schemeClr val="bg1"/>
              </a:solidFill>
              <a:latin typeface="Century Gothic" panose="020B0502020202020204" pitchFamily="34" charset="0"/>
            </a:endParaRPr>
          </a:p>
        </p:txBody>
      </p:sp>
      <p:sp>
        <p:nvSpPr>
          <p:cNvPr id="7" name="AutoShape 4" descr="Project List 0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p:nvPr/>
        </p:nvGrpSpPr>
        <p:grpSpPr>
          <a:xfrm>
            <a:off x="2381541" y="2049298"/>
            <a:ext cx="596133" cy="219776"/>
            <a:chOff x="2381541" y="2049298"/>
            <a:chExt cx="596133" cy="219776"/>
          </a:xfrm>
        </p:grpSpPr>
        <p:sp>
          <p:nvSpPr>
            <p:cNvPr id="8" name="Rounded Rectangle 7"/>
            <p:cNvSpPr/>
            <p:nvPr/>
          </p:nvSpPr>
          <p:spPr>
            <a:xfrm>
              <a:off x="2381541" y="2092290"/>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2633001" y="2049298"/>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2507270" y="2436484"/>
            <a:ext cx="596133" cy="219776"/>
            <a:chOff x="2381541" y="2049298"/>
            <a:chExt cx="596133" cy="219776"/>
          </a:xfrm>
        </p:grpSpPr>
        <p:sp>
          <p:nvSpPr>
            <p:cNvPr id="13" name="Rounded Rectangle 12"/>
            <p:cNvSpPr/>
            <p:nvPr/>
          </p:nvSpPr>
          <p:spPr>
            <a:xfrm>
              <a:off x="2381541" y="2092290"/>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2633001" y="2049298"/>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2428147" y="2823670"/>
            <a:ext cx="596133" cy="219776"/>
            <a:chOff x="2381541" y="2049298"/>
            <a:chExt cx="596133" cy="219776"/>
          </a:xfrm>
        </p:grpSpPr>
        <p:sp>
          <p:nvSpPr>
            <p:cNvPr id="19" name="Rounded Rectangle 18"/>
            <p:cNvSpPr/>
            <p:nvPr/>
          </p:nvSpPr>
          <p:spPr>
            <a:xfrm>
              <a:off x="2381541" y="2092290"/>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2633001" y="2049298"/>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p:cNvGrpSpPr/>
          <p:nvPr/>
        </p:nvGrpSpPr>
        <p:grpSpPr>
          <a:xfrm>
            <a:off x="2383604" y="3268858"/>
            <a:ext cx="596133" cy="219776"/>
            <a:chOff x="2381541" y="2049298"/>
            <a:chExt cx="596133" cy="219776"/>
          </a:xfrm>
        </p:grpSpPr>
        <p:sp>
          <p:nvSpPr>
            <p:cNvPr id="22" name="Rounded Rectangle 21"/>
            <p:cNvSpPr/>
            <p:nvPr/>
          </p:nvSpPr>
          <p:spPr>
            <a:xfrm>
              <a:off x="2381541" y="2092290"/>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2633001" y="2049298"/>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p:cNvGrpSpPr/>
          <p:nvPr/>
        </p:nvGrpSpPr>
        <p:grpSpPr>
          <a:xfrm>
            <a:off x="2430210" y="3643038"/>
            <a:ext cx="596133" cy="219776"/>
            <a:chOff x="2381541" y="2049298"/>
            <a:chExt cx="596133" cy="219776"/>
          </a:xfrm>
        </p:grpSpPr>
        <p:sp>
          <p:nvSpPr>
            <p:cNvPr id="25" name="Rounded Rectangle 24"/>
            <p:cNvSpPr/>
            <p:nvPr/>
          </p:nvSpPr>
          <p:spPr>
            <a:xfrm>
              <a:off x="2381541" y="2092290"/>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2633001" y="2049298"/>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p:cNvGrpSpPr/>
          <p:nvPr/>
        </p:nvGrpSpPr>
        <p:grpSpPr>
          <a:xfrm>
            <a:off x="2428147" y="4488418"/>
            <a:ext cx="596133" cy="219776"/>
            <a:chOff x="2381541" y="2049298"/>
            <a:chExt cx="596133" cy="219776"/>
          </a:xfrm>
        </p:grpSpPr>
        <p:sp>
          <p:nvSpPr>
            <p:cNvPr id="28" name="Rounded Rectangle 27"/>
            <p:cNvSpPr/>
            <p:nvPr/>
          </p:nvSpPr>
          <p:spPr>
            <a:xfrm>
              <a:off x="2381541" y="2092290"/>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2633001" y="2049298"/>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2533941" y="2201698"/>
            <a:ext cx="596133" cy="219776"/>
            <a:chOff x="2381541" y="2049298"/>
            <a:chExt cx="596133" cy="219776"/>
          </a:xfrm>
        </p:grpSpPr>
        <p:sp>
          <p:nvSpPr>
            <p:cNvPr id="31" name="Rounded Rectangle 30"/>
            <p:cNvSpPr/>
            <p:nvPr/>
          </p:nvSpPr>
          <p:spPr>
            <a:xfrm>
              <a:off x="2381541" y="2092290"/>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a:off x="2633001" y="2049298"/>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507270" y="4881566"/>
            <a:ext cx="596133" cy="219776"/>
            <a:chOff x="2381541" y="2049298"/>
            <a:chExt cx="596133" cy="219776"/>
          </a:xfrm>
        </p:grpSpPr>
        <p:sp>
          <p:nvSpPr>
            <p:cNvPr id="34" name="Rounded Rectangle 33"/>
            <p:cNvSpPr/>
            <p:nvPr/>
          </p:nvSpPr>
          <p:spPr>
            <a:xfrm>
              <a:off x="2381541" y="2092290"/>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ounded Rectangle 34"/>
            <p:cNvSpPr/>
            <p:nvPr/>
          </p:nvSpPr>
          <p:spPr>
            <a:xfrm>
              <a:off x="2633001" y="2049298"/>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2513144" y="4078476"/>
            <a:ext cx="596133" cy="219776"/>
            <a:chOff x="2381541" y="2049298"/>
            <a:chExt cx="596133" cy="219776"/>
          </a:xfrm>
        </p:grpSpPr>
        <p:sp>
          <p:nvSpPr>
            <p:cNvPr id="37" name="Rounded Rectangle 36"/>
            <p:cNvSpPr/>
            <p:nvPr/>
          </p:nvSpPr>
          <p:spPr>
            <a:xfrm>
              <a:off x="2381541" y="2092290"/>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ounded Rectangle 37"/>
            <p:cNvSpPr/>
            <p:nvPr/>
          </p:nvSpPr>
          <p:spPr>
            <a:xfrm>
              <a:off x="2633001" y="2049298"/>
              <a:ext cx="344673" cy="1767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Picture 3">
            <a:extLst>
              <a:ext uri="{FF2B5EF4-FFF2-40B4-BE49-F238E27FC236}">
                <a16:creationId xmlns:a16="http://schemas.microsoft.com/office/drawing/2014/main" id="{7CBECD42-0168-DEAC-5573-676C0E86DBC0}"/>
              </a:ext>
            </a:extLst>
          </p:cNvPr>
          <p:cNvPicPr>
            <a:picLocks noChangeAspect="1"/>
          </p:cNvPicPr>
          <p:nvPr/>
        </p:nvPicPr>
        <p:blipFill>
          <a:blip r:embed="rId3"/>
          <a:stretch>
            <a:fillRect/>
          </a:stretch>
        </p:blipFill>
        <p:spPr>
          <a:xfrm>
            <a:off x="99267" y="1607375"/>
            <a:ext cx="1714050" cy="3124636"/>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9FDD5D3F-09A6-D6C6-1454-933244B9D8CF}"/>
              </a:ext>
            </a:extLst>
          </p:cNvPr>
          <p:cNvPicPr>
            <a:picLocks noChangeAspect="1"/>
          </p:cNvPicPr>
          <p:nvPr/>
        </p:nvPicPr>
        <p:blipFill>
          <a:blip r:embed="rId4"/>
          <a:stretch>
            <a:fillRect/>
          </a:stretch>
        </p:blipFill>
        <p:spPr>
          <a:xfrm>
            <a:off x="0" y="669776"/>
            <a:ext cx="12192000" cy="4752328"/>
          </a:xfrm>
          <a:prstGeom prst="rect">
            <a:avLst/>
          </a:prstGeom>
        </p:spPr>
      </p:pic>
      <p:pic>
        <p:nvPicPr>
          <p:cNvPr id="16" name="Picture 15">
            <a:extLst>
              <a:ext uri="{FF2B5EF4-FFF2-40B4-BE49-F238E27FC236}">
                <a16:creationId xmlns:a16="http://schemas.microsoft.com/office/drawing/2014/main" id="{5747EDAA-52D0-5F88-2304-7201B62BCA83}"/>
              </a:ext>
            </a:extLst>
          </p:cNvPr>
          <p:cNvPicPr>
            <a:picLocks noChangeAspect="1"/>
          </p:cNvPicPr>
          <p:nvPr/>
        </p:nvPicPr>
        <p:blipFill>
          <a:blip r:embed="rId5"/>
          <a:stretch>
            <a:fillRect/>
          </a:stretch>
        </p:blipFill>
        <p:spPr>
          <a:xfrm>
            <a:off x="10335082" y="2866662"/>
            <a:ext cx="1469263" cy="530398"/>
          </a:xfrm>
          <a:prstGeom prst="rect">
            <a:avLst/>
          </a:prstGeom>
        </p:spPr>
      </p:pic>
      <p:pic>
        <p:nvPicPr>
          <p:cNvPr id="15" name="Picture 14">
            <a:extLst>
              <a:ext uri="{FF2B5EF4-FFF2-40B4-BE49-F238E27FC236}">
                <a16:creationId xmlns:a16="http://schemas.microsoft.com/office/drawing/2014/main" id="{A46E0355-428F-A5B5-1783-B63D7F7181B4}"/>
              </a:ext>
            </a:extLst>
          </p:cNvPr>
          <p:cNvPicPr>
            <a:picLocks noChangeAspect="1"/>
          </p:cNvPicPr>
          <p:nvPr/>
        </p:nvPicPr>
        <p:blipFill>
          <a:blip r:embed="rId5"/>
          <a:stretch>
            <a:fillRect/>
          </a:stretch>
        </p:blipFill>
        <p:spPr>
          <a:xfrm>
            <a:off x="11339158" y="3580669"/>
            <a:ext cx="1051394" cy="478306"/>
          </a:xfrm>
          <a:prstGeom prst="rect">
            <a:avLst/>
          </a:prstGeom>
        </p:spPr>
      </p:pic>
      <p:pic>
        <p:nvPicPr>
          <p:cNvPr id="14" name="Picture 13">
            <a:extLst>
              <a:ext uri="{FF2B5EF4-FFF2-40B4-BE49-F238E27FC236}">
                <a16:creationId xmlns:a16="http://schemas.microsoft.com/office/drawing/2014/main" id="{DE5F4857-9D4A-E4C3-D91A-91D337E23C9B}"/>
              </a:ext>
            </a:extLst>
          </p:cNvPr>
          <p:cNvPicPr>
            <a:picLocks noChangeAspect="1"/>
          </p:cNvPicPr>
          <p:nvPr/>
        </p:nvPicPr>
        <p:blipFill>
          <a:blip r:embed="rId5"/>
          <a:stretch>
            <a:fillRect/>
          </a:stretch>
        </p:blipFill>
        <p:spPr>
          <a:xfrm>
            <a:off x="-130156" y="1561892"/>
            <a:ext cx="1469263" cy="319917"/>
          </a:xfrm>
          <a:prstGeom prst="rect">
            <a:avLst/>
          </a:prstGeom>
        </p:spPr>
      </p:pic>
      <p:sp>
        <p:nvSpPr>
          <p:cNvPr id="5" name="TextBox 4">
            <a:extLst>
              <a:ext uri="{FF2B5EF4-FFF2-40B4-BE49-F238E27FC236}">
                <a16:creationId xmlns:a16="http://schemas.microsoft.com/office/drawing/2014/main" id="{E9839A04-F794-C172-E2D3-0B7B4437BC0E}"/>
              </a:ext>
            </a:extLst>
          </p:cNvPr>
          <p:cNvSpPr txBox="1"/>
          <p:nvPr/>
        </p:nvSpPr>
        <p:spPr>
          <a:xfrm>
            <a:off x="92594" y="5143812"/>
            <a:ext cx="9861630" cy="1754326"/>
          </a:xfrm>
          <a:prstGeom prst="rect">
            <a:avLst/>
          </a:prstGeom>
          <a:solidFill>
            <a:schemeClr val="accent4">
              <a:lumMod val="20000"/>
              <a:lumOff val="80000"/>
            </a:schemeClr>
          </a:solidFill>
        </p:spPr>
        <p:txBody>
          <a:bodyPr wrap="square" rtlCol="0">
            <a:spAutoFit/>
          </a:bodyPr>
          <a:lstStyle/>
          <a:p>
            <a:r>
              <a:rPr lang="el-GR" dirty="0"/>
              <a:t>Στο πεδίο</a:t>
            </a:r>
            <a:r>
              <a:rPr lang="en-US" dirty="0"/>
              <a:t> participating </a:t>
            </a:r>
            <a:r>
              <a:rPr lang="en-US" dirty="0" err="1"/>
              <a:t>organisations</a:t>
            </a:r>
            <a:r>
              <a:rPr lang="en-US" dirty="0"/>
              <a:t>, </a:t>
            </a:r>
            <a:r>
              <a:rPr lang="el-GR" dirty="0"/>
              <a:t>μπορείτε να βρείτε τα στοιχεία των οργανισμών που θα λάβουν μέρος στο σχέδιό σας. </a:t>
            </a:r>
          </a:p>
          <a:p>
            <a:r>
              <a:rPr lang="el-GR" dirty="0"/>
              <a:t>Ο οργανισμός σας (ως δικαιούχους οργανισμός) είναι ήδη καταχωρημένος στο σύστημα </a:t>
            </a:r>
          </a:p>
          <a:p>
            <a:r>
              <a:rPr lang="el-GR" dirty="0"/>
              <a:t>Οι οργανισμοί οι οποίοι θα δράσουν ως </a:t>
            </a:r>
            <a:r>
              <a:rPr lang="en-US" dirty="0"/>
              <a:t>hosting </a:t>
            </a:r>
            <a:r>
              <a:rPr lang="en-US" dirty="0" err="1"/>
              <a:t>organisations</a:t>
            </a:r>
            <a:r>
              <a:rPr lang="el-GR" dirty="0"/>
              <a:t> (</a:t>
            </a:r>
            <a:r>
              <a:rPr lang="en-US" dirty="0"/>
              <a:t>non beneficiary), </a:t>
            </a:r>
            <a:r>
              <a:rPr lang="el-GR" dirty="0"/>
              <a:t>θα πρέπει να καταχωρούνται στο εργαλείο με το κουμπί «</a:t>
            </a:r>
            <a:r>
              <a:rPr lang="en-US" dirty="0"/>
              <a:t>create</a:t>
            </a:r>
            <a:r>
              <a:rPr lang="el-GR" dirty="0"/>
              <a:t>» πριν προχωρήσετε στη συμπλήρωση της κάθε κινητικότητας </a:t>
            </a:r>
            <a:endParaRPr lang="en-US" dirty="0"/>
          </a:p>
        </p:txBody>
      </p:sp>
      <p:sp>
        <p:nvSpPr>
          <p:cNvPr id="6" name="Rectangle 5">
            <a:extLst>
              <a:ext uri="{FF2B5EF4-FFF2-40B4-BE49-F238E27FC236}">
                <a16:creationId xmlns:a16="http://schemas.microsoft.com/office/drawing/2014/main" id="{FA9AA3C9-BB27-A777-EDBE-73C96FC68EC0}"/>
              </a:ext>
            </a:extLst>
          </p:cNvPr>
          <p:cNvSpPr/>
          <p:nvPr/>
        </p:nvSpPr>
        <p:spPr>
          <a:xfrm>
            <a:off x="800092" y="885825"/>
            <a:ext cx="1238258" cy="2072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60A49E5-DE2A-8727-5B1E-A14B0A0E56D0}"/>
              </a:ext>
            </a:extLst>
          </p:cNvPr>
          <p:cNvSpPr/>
          <p:nvPr/>
        </p:nvSpPr>
        <p:spPr>
          <a:xfrm>
            <a:off x="4354128" y="3030061"/>
            <a:ext cx="1078030" cy="17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A43C625-637A-53E4-DA62-F378A36B5C84}"/>
              </a:ext>
            </a:extLst>
          </p:cNvPr>
          <p:cNvSpPr/>
          <p:nvPr/>
        </p:nvSpPr>
        <p:spPr>
          <a:xfrm>
            <a:off x="1303511" y="3043446"/>
            <a:ext cx="609073" cy="1193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EFA0D48-61FD-598F-7A39-3F328EA2A880}"/>
              </a:ext>
            </a:extLst>
          </p:cNvPr>
          <p:cNvSpPr/>
          <p:nvPr/>
        </p:nvSpPr>
        <p:spPr>
          <a:xfrm>
            <a:off x="1339107" y="4597754"/>
            <a:ext cx="604366" cy="1008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B757BEE-6C7D-E007-5B3B-92DC44FB1C60}"/>
              </a:ext>
            </a:extLst>
          </p:cNvPr>
          <p:cNvSpPr/>
          <p:nvPr/>
        </p:nvSpPr>
        <p:spPr>
          <a:xfrm>
            <a:off x="3952875" y="4597754"/>
            <a:ext cx="1078030" cy="110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11D19855-8D68-FA4B-98EC-21945CD92E30}"/>
              </a:ext>
            </a:extLst>
          </p:cNvPr>
          <p:cNvPicPr>
            <a:picLocks noChangeAspect="1"/>
          </p:cNvPicPr>
          <p:nvPr/>
        </p:nvPicPr>
        <p:blipFill>
          <a:blip r:embed="rId5"/>
          <a:stretch>
            <a:fillRect/>
          </a:stretch>
        </p:blipFill>
        <p:spPr>
          <a:xfrm>
            <a:off x="1772638" y="4468056"/>
            <a:ext cx="1469263" cy="319917"/>
          </a:xfrm>
          <a:prstGeom prst="rect">
            <a:avLst/>
          </a:prstGeom>
        </p:spPr>
      </p:pic>
    </p:spTree>
    <p:extLst>
      <p:ext uri="{BB962C8B-B14F-4D97-AF65-F5344CB8AC3E}">
        <p14:creationId xmlns:p14="http://schemas.microsoft.com/office/powerpoint/2010/main" val="2238432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Project List 0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6F8AAC-2DAA-0346-B3D2-B832D159BF4C}"/>
              </a:ext>
            </a:extLst>
          </p:cNvPr>
          <p:cNvSpPr txBox="1"/>
          <p:nvPr/>
        </p:nvSpPr>
        <p:spPr>
          <a:xfrm flipH="1">
            <a:off x="524104" y="23815"/>
            <a:ext cx="103724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b="1">
                <a:solidFill>
                  <a:schemeClr val="bg1"/>
                </a:solidFill>
                <a:latin typeface="Century Gothic" panose="020B0502020202020204" pitchFamily="34" charset="0"/>
              </a:rPr>
              <a:t>Συμμετέχοντες οργανισμοί (</a:t>
            </a:r>
            <a:r>
              <a:rPr lang="en-US" sz="2800" b="1">
                <a:solidFill>
                  <a:schemeClr val="bg1"/>
                </a:solidFill>
                <a:latin typeface="Century Gothic" panose="020B0502020202020204" pitchFamily="34" charset="0"/>
              </a:rPr>
              <a:t>Participating </a:t>
            </a:r>
            <a:r>
              <a:rPr lang="en-US" sz="2800" b="1" err="1">
                <a:solidFill>
                  <a:schemeClr val="bg1"/>
                </a:solidFill>
                <a:latin typeface="Century Gothic" panose="020B0502020202020204" pitchFamily="34" charset="0"/>
              </a:rPr>
              <a:t>organisations</a:t>
            </a:r>
            <a:r>
              <a:rPr lang="en-US" sz="2800" b="1">
                <a:solidFill>
                  <a:schemeClr val="bg1"/>
                </a:solidFill>
                <a:latin typeface="Century Gothic" panose="020B0502020202020204" pitchFamily="34" charset="0"/>
              </a:rPr>
              <a:t>)</a:t>
            </a:r>
            <a:endParaRPr lang="en-GB" sz="2800" b="1">
              <a:solidFill>
                <a:schemeClr val="bg1"/>
              </a:solidFill>
              <a:latin typeface="Century Gothic" panose="020B0502020202020204" pitchFamily="34" charset="0"/>
            </a:endParaRPr>
          </a:p>
        </p:txBody>
      </p:sp>
      <p:pic>
        <p:nvPicPr>
          <p:cNvPr id="9" name="Picture 8" descr="A screenshot of a computer&#10;&#10;AI-generated content may be incorrect.">
            <a:extLst>
              <a:ext uri="{FF2B5EF4-FFF2-40B4-BE49-F238E27FC236}">
                <a16:creationId xmlns:a16="http://schemas.microsoft.com/office/drawing/2014/main" id="{FB7123D6-7EB0-B8B2-3AB2-8D7166097D7E}"/>
              </a:ext>
            </a:extLst>
          </p:cNvPr>
          <p:cNvPicPr>
            <a:picLocks noChangeAspect="1"/>
          </p:cNvPicPr>
          <p:nvPr/>
        </p:nvPicPr>
        <p:blipFill>
          <a:blip r:embed="rId3"/>
          <a:stretch>
            <a:fillRect/>
          </a:stretch>
        </p:blipFill>
        <p:spPr>
          <a:xfrm>
            <a:off x="0" y="646881"/>
            <a:ext cx="12147819" cy="5820180"/>
          </a:xfrm>
          <a:prstGeom prst="rect">
            <a:avLst/>
          </a:prstGeom>
        </p:spPr>
      </p:pic>
      <p:sp>
        <p:nvSpPr>
          <p:cNvPr id="11" name="object 11">
            <a:extLst>
              <a:ext uri="{FF2B5EF4-FFF2-40B4-BE49-F238E27FC236}">
                <a16:creationId xmlns:a16="http://schemas.microsoft.com/office/drawing/2014/main" id="{5E0A11DB-A356-D98E-A111-1DAA8C9FE633}"/>
              </a:ext>
            </a:extLst>
          </p:cNvPr>
          <p:cNvSpPr txBox="1"/>
          <p:nvPr/>
        </p:nvSpPr>
        <p:spPr>
          <a:xfrm>
            <a:off x="3484626" y="2906736"/>
            <a:ext cx="1813560" cy="1523365"/>
          </a:xfrm>
          <a:prstGeom prst="rect">
            <a:avLst/>
          </a:prstGeom>
          <a:solidFill>
            <a:srgbClr val="FF0000"/>
          </a:solidFill>
        </p:spPr>
        <p:txBody>
          <a:bodyPr vert="horz" wrap="square" lIns="0" tIns="43815" rIns="0" bIns="0" rtlCol="0">
            <a:spAutoFit/>
          </a:bodyPr>
          <a:lstStyle/>
          <a:p>
            <a:pPr marL="92075" marR="314960">
              <a:lnSpc>
                <a:spcPct val="100000"/>
              </a:lnSpc>
              <a:spcBef>
                <a:spcPts val="345"/>
              </a:spcBef>
            </a:pPr>
            <a:r>
              <a:rPr sz="1200">
                <a:solidFill>
                  <a:srgbClr val="FFFFFF"/>
                </a:solidFill>
                <a:latin typeface="Verdana"/>
                <a:cs typeface="Verdana"/>
              </a:rPr>
              <a:t>Οι</a:t>
            </a:r>
            <a:r>
              <a:rPr sz="1200" spc="-60">
                <a:solidFill>
                  <a:srgbClr val="FFFFFF"/>
                </a:solidFill>
                <a:latin typeface="Verdana"/>
                <a:cs typeface="Verdana"/>
              </a:rPr>
              <a:t> </a:t>
            </a:r>
            <a:r>
              <a:rPr sz="1200">
                <a:solidFill>
                  <a:srgbClr val="FFFFFF"/>
                </a:solidFill>
                <a:latin typeface="Verdana"/>
                <a:cs typeface="Verdana"/>
              </a:rPr>
              <a:t>οργανισμοί</a:t>
            </a:r>
            <a:r>
              <a:rPr sz="1200" spc="-65">
                <a:solidFill>
                  <a:srgbClr val="FFFFFF"/>
                </a:solidFill>
                <a:latin typeface="Verdana"/>
                <a:cs typeface="Verdana"/>
              </a:rPr>
              <a:t> </a:t>
            </a:r>
            <a:r>
              <a:rPr sz="1200" spc="-25">
                <a:solidFill>
                  <a:srgbClr val="FFFFFF"/>
                </a:solidFill>
                <a:latin typeface="Verdana"/>
                <a:cs typeface="Verdana"/>
              </a:rPr>
              <a:t>δεν </a:t>
            </a:r>
            <a:r>
              <a:rPr sz="1200">
                <a:solidFill>
                  <a:srgbClr val="FFFFFF"/>
                </a:solidFill>
                <a:latin typeface="Verdana"/>
                <a:cs typeface="Verdana"/>
              </a:rPr>
              <a:t>μπορούν</a:t>
            </a:r>
            <a:r>
              <a:rPr sz="1200" spc="-45">
                <a:solidFill>
                  <a:srgbClr val="FFFFFF"/>
                </a:solidFill>
                <a:latin typeface="Verdana"/>
                <a:cs typeface="Verdana"/>
              </a:rPr>
              <a:t> </a:t>
            </a:r>
            <a:r>
              <a:rPr sz="1200">
                <a:solidFill>
                  <a:srgbClr val="FFFFFF"/>
                </a:solidFill>
                <a:latin typeface="Verdana"/>
                <a:cs typeface="Verdana"/>
              </a:rPr>
              <a:t>να</a:t>
            </a:r>
            <a:r>
              <a:rPr sz="1200" spc="-30">
                <a:solidFill>
                  <a:srgbClr val="FFFFFF"/>
                </a:solidFill>
                <a:latin typeface="Verdana"/>
                <a:cs typeface="Verdana"/>
              </a:rPr>
              <a:t> </a:t>
            </a:r>
            <a:r>
              <a:rPr sz="1200" spc="-10">
                <a:solidFill>
                  <a:srgbClr val="FFFFFF"/>
                </a:solidFill>
                <a:latin typeface="Verdana"/>
                <a:cs typeface="Verdana"/>
              </a:rPr>
              <a:t>έχουν </a:t>
            </a:r>
            <a:r>
              <a:rPr sz="1200">
                <a:solidFill>
                  <a:srgbClr val="FFFFFF"/>
                </a:solidFill>
                <a:latin typeface="Verdana"/>
                <a:cs typeface="Verdana"/>
              </a:rPr>
              <a:t>τον</a:t>
            </a:r>
            <a:r>
              <a:rPr sz="1200" spc="-35">
                <a:solidFill>
                  <a:srgbClr val="FFFFFF"/>
                </a:solidFill>
                <a:latin typeface="Verdana"/>
                <a:cs typeface="Verdana"/>
              </a:rPr>
              <a:t> </a:t>
            </a:r>
            <a:r>
              <a:rPr sz="1200">
                <a:solidFill>
                  <a:srgbClr val="FFFFFF"/>
                </a:solidFill>
                <a:latin typeface="Verdana"/>
                <a:cs typeface="Verdana"/>
              </a:rPr>
              <a:t>ίδιο</a:t>
            </a:r>
            <a:r>
              <a:rPr sz="1200" spc="-55">
                <a:solidFill>
                  <a:srgbClr val="FFFFFF"/>
                </a:solidFill>
                <a:latin typeface="Verdana"/>
                <a:cs typeface="Verdana"/>
              </a:rPr>
              <a:t> </a:t>
            </a:r>
            <a:r>
              <a:rPr sz="1200" spc="-10">
                <a:solidFill>
                  <a:srgbClr val="FFFFFF"/>
                </a:solidFill>
                <a:latin typeface="Verdana"/>
                <a:cs typeface="Verdana"/>
              </a:rPr>
              <a:t>κωδικό </a:t>
            </a:r>
            <a:r>
              <a:rPr sz="1200">
                <a:solidFill>
                  <a:srgbClr val="FFFFFF"/>
                </a:solidFill>
                <a:latin typeface="Verdana"/>
                <a:cs typeface="Verdana"/>
              </a:rPr>
              <a:t>ταυτότητας</a:t>
            </a:r>
            <a:r>
              <a:rPr sz="1200" spc="-85">
                <a:solidFill>
                  <a:srgbClr val="FFFFFF"/>
                </a:solidFill>
                <a:latin typeface="Verdana"/>
                <a:cs typeface="Verdana"/>
              </a:rPr>
              <a:t> </a:t>
            </a:r>
            <a:r>
              <a:rPr sz="1200" spc="-20">
                <a:solidFill>
                  <a:srgbClr val="FFFFFF"/>
                </a:solidFill>
                <a:latin typeface="Verdana"/>
                <a:cs typeface="Verdana"/>
              </a:rPr>
              <a:t>-</a:t>
            </a:r>
            <a:r>
              <a:rPr sz="1200" spc="-50">
                <a:solidFill>
                  <a:srgbClr val="FFFFFF"/>
                </a:solidFill>
                <a:latin typeface="Verdana"/>
                <a:cs typeface="Verdana"/>
              </a:rPr>
              <a:t>&gt;</a:t>
            </a:r>
            <a:endParaRPr sz="1200">
              <a:latin typeface="Verdana"/>
              <a:cs typeface="Verdana"/>
            </a:endParaRPr>
          </a:p>
          <a:p>
            <a:pPr marL="92075">
              <a:lnSpc>
                <a:spcPct val="100000"/>
              </a:lnSpc>
            </a:pPr>
            <a:r>
              <a:rPr sz="1200">
                <a:solidFill>
                  <a:srgbClr val="FFFFFF"/>
                </a:solidFill>
                <a:latin typeface="Verdana"/>
                <a:cs typeface="Verdana"/>
              </a:rPr>
              <a:t>Αλλάζετε</a:t>
            </a:r>
            <a:r>
              <a:rPr sz="1200" spc="-80">
                <a:solidFill>
                  <a:srgbClr val="FFFFFF"/>
                </a:solidFill>
                <a:latin typeface="Verdana"/>
                <a:cs typeface="Verdana"/>
              </a:rPr>
              <a:t> </a:t>
            </a:r>
            <a:r>
              <a:rPr sz="1200" spc="-25">
                <a:solidFill>
                  <a:srgbClr val="FFFFFF"/>
                </a:solidFill>
                <a:latin typeface="Verdana"/>
                <a:cs typeface="Verdana"/>
              </a:rPr>
              <a:t>το</a:t>
            </a:r>
            <a:endParaRPr sz="1200">
              <a:latin typeface="Verdana"/>
              <a:cs typeface="Verdana"/>
            </a:endParaRPr>
          </a:p>
          <a:p>
            <a:pPr marL="92075" marR="369570">
              <a:lnSpc>
                <a:spcPct val="100000"/>
              </a:lnSpc>
            </a:pPr>
            <a:r>
              <a:rPr sz="1200">
                <a:solidFill>
                  <a:srgbClr val="FFFFFF"/>
                </a:solidFill>
                <a:latin typeface="Verdana"/>
                <a:cs typeface="Verdana"/>
              </a:rPr>
              <a:t>τελευταίο</a:t>
            </a:r>
            <a:r>
              <a:rPr sz="1200" spc="-95">
                <a:solidFill>
                  <a:srgbClr val="FFFFFF"/>
                </a:solidFill>
                <a:latin typeface="Verdana"/>
                <a:cs typeface="Verdana"/>
              </a:rPr>
              <a:t> </a:t>
            </a:r>
            <a:r>
              <a:rPr sz="1200" spc="-20">
                <a:solidFill>
                  <a:srgbClr val="FFFFFF"/>
                </a:solidFill>
                <a:latin typeface="Verdana"/>
                <a:cs typeface="Verdana"/>
              </a:rPr>
              <a:t>ψηφίο </a:t>
            </a:r>
            <a:r>
              <a:rPr sz="1200">
                <a:solidFill>
                  <a:srgbClr val="FFFFFF"/>
                </a:solidFill>
                <a:latin typeface="Verdana"/>
                <a:cs typeface="Verdana"/>
              </a:rPr>
              <a:t>του</a:t>
            </a:r>
            <a:r>
              <a:rPr sz="1200" spc="415">
                <a:solidFill>
                  <a:srgbClr val="FFFFFF"/>
                </a:solidFill>
                <a:latin typeface="Verdana"/>
                <a:cs typeface="Verdana"/>
              </a:rPr>
              <a:t> </a:t>
            </a:r>
            <a:r>
              <a:rPr sz="1200" spc="-10">
                <a:solidFill>
                  <a:srgbClr val="FFFFFF"/>
                </a:solidFill>
                <a:latin typeface="Verdana"/>
                <a:cs typeface="Verdana"/>
              </a:rPr>
              <a:t>Οrganisation </a:t>
            </a:r>
            <a:r>
              <a:rPr sz="1200" spc="-25">
                <a:solidFill>
                  <a:srgbClr val="FFFFFF"/>
                </a:solidFill>
                <a:latin typeface="Verdana"/>
                <a:cs typeface="Verdana"/>
              </a:rPr>
              <a:t>ID</a:t>
            </a:r>
            <a:endParaRPr sz="1200">
              <a:latin typeface="Verdana"/>
              <a:cs typeface="Verdana"/>
            </a:endParaRPr>
          </a:p>
        </p:txBody>
      </p:sp>
      <p:pic>
        <p:nvPicPr>
          <p:cNvPr id="8" name="Picture 7">
            <a:extLst>
              <a:ext uri="{FF2B5EF4-FFF2-40B4-BE49-F238E27FC236}">
                <a16:creationId xmlns:a16="http://schemas.microsoft.com/office/drawing/2014/main" id="{48F36788-E1A3-567C-49F4-686F44F7BC02}"/>
              </a:ext>
            </a:extLst>
          </p:cNvPr>
          <p:cNvPicPr>
            <a:picLocks noChangeAspect="1"/>
          </p:cNvPicPr>
          <p:nvPr/>
        </p:nvPicPr>
        <p:blipFill>
          <a:blip r:embed="rId4"/>
          <a:stretch>
            <a:fillRect/>
          </a:stretch>
        </p:blipFill>
        <p:spPr>
          <a:xfrm>
            <a:off x="1605841" y="2571078"/>
            <a:ext cx="1978460" cy="544901"/>
          </a:xfrm>
          <a:prstGeom prst="rect">
            <a:avLst/>
          </a:prstGeom>
        </p:spPr>
      </p:pic>
      <p:sp>
        <p:nvSpPr>
          <p:cNvPr id="3" name="Down Arrow 2"/>
          <p:cNvSpPr/>
          <p:nvPr/>
        </p:nvSpPr>
        <p:spPr>
          <a:xfrm>
            <a:off x="11438855" y="5059327"/>
            <a:ext cx="254977" cy="115179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5"/>
          <a:srcRect t="35958"/>
          <a:stretch/>
        </p:blipFill>
        <p:spPr>
          <a:xfrm>
            <a:off x="-172696" y="6303238"/>
            <a:ext cx="12320515" cy="861016"/>
          </a:xfrm>
          <a:prstGeom prst="rect">
            <a:avLst/>
          </a:prstGeom>
        </p:spPr>
      </p:pic>
      <p:sp>
        <p:nvSpPr>
          <p:cNvPr id="4" name="Rectangle 3">
            <a:extLst>
              <a:ext uri="{FF2B5EF4-FFF2-40B4-BE49-F238E27FC236}">
                <a16:creationId xmlns:a16="http://schemas.microsoft.com/office/drawing/2014/main" id="{9B5E5317-9B78-6DB6-3FA4-95E20855EF8E}"/>
              </a:ext>
            </a:extLst>
          </p:cNvPr>
          <p:cNvSpPr/>
          <p:nvPr/>
        </p:nvSpPr>
        <p:spPr>
          <a:xfrm>
            <a:off x="1933379" y="1001569"/>
            <a:ext cx="1599372" cy="1823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151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831219" y="4643744"/>
            <a:ext cx="4759556" cy="1446550"/>
          </a:xfrm>
          <a:prstGeom prst="rect">
            <a:avLst/>
          </a:prstGeom>
          <a:noFill/>
        </p:spPr>
        <p:txBody>
          <a:bodyPr wrap="square" rtlCol="0">
            <a:spAutoFit/>
          </a:bodyPr>
          <a:lstStyle/>
          <a:p>
            <a:pPr algn="ctr"/>
            <a:r>
              <a:rPr lang="en-GB" sz="2000" b="1">
                <a:solidFill>
                  <a:srgbClr val="59999B"/>
                </a:solidFill>
                <a:latin typeface="Verdana" panose="020B0604030504040204" pitchFamily="34" charset="0"/>
                <a:ea typeface="Verdana" panose="020B0604030504040204" pitchFamily="34" charset="0"/>
              </a:rPr>
              <a:t>Beneficiary</a:t>
            </a:r>
            <a:r>
              <a:rPr lang="el-GR" sz="2000" b="1">
                <a:solidFill>
                  <a:srgbClr val="59999B"/>
                </a:solidFill>
                <a:latin typeface="Verdana" panose="020B0604030504040204" pitchFamily="34" charset="0"/>
                <a:ea typeface="Verdana" panose="020B0604030504040204" pitchFamily="34" charset="0"/>
              </a:rPr>
              <a:t> </a:t>
            </a:r>
            <a:r>
              <a:rPr lang="en-GB" sz="2000" b="1">
                <a:solidFill>
                  <a:srgbClr val="59999B"/>
                </a:solidFill>
                <a:latin typeface="Verdana" panose="020B0604030504040204" pitchFamily="34" charset="0"/>
                <a:ea typeface="Verdana" panose="020B0604030504040204" pitchFamily="34" charset="0"/>
              </a:rPr>
              <a:t>Module</a:t>
            </a:r>
            <a:endParaRPr lang="el-GR" sz="2000" b="1">
              <a:solidFill>
                <a:srgbClr val="59999B"/>
              </a:solidFill>
              <a:latin typeface="Verdana" panose="020B0604030504040204" pitchFamily="34" charset="0"/>
              <a:ea typeface="Verdana" panose="020B0604030504040204" pitchFamily="34" charset="0"/>
            </a:endParaRPr>
          </a:p>
          <a:p>
            <a:pPr algn="ctr"/>
            <a:endParaRPr lang="en-GB" sz="800">
              <a:latin typeface="Verdana" panose="020B0604030504040204" pitchFamily="34" charset="0"/>
              <a:ea typeface="Verdana" panose="020B0604030504040204" pitchFamily="34" charset="0"/>
            </a:endParaRPr>
          </a:p>
          <a:p>
            <a:pPr algn="ctr"/>
            <a:r>
              <a:rPr lang="el-GR" sz="2000">
                <a:latin typeface="Verdana" panose="020B0604030504040204" pitchFamily="34" charset="0"/>
                <a:ea typeface="Verdana" panose="020B0604030504040204" pitchFamily="34" charset="0"/>
              </a:rPr>
              <a:t>Σχολική Εκπαίδευση, Εκπαίδευση Ενηλίκων και Επαγγελματική Εκπαίδευση και Κατάρτιση</a:t>
            </a:r>
            <a:endParaRPr lang="en-US" sz="20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93112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07974" y="47289"/>
            <a:ext cx="852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b="1">
                <a:solidFill>
                  <a:schemeClr val="bg1"/>
                </a:solidFill>
                <a:latin typeface="Century Gothic" panose="020B0502020202020204" pitchFamily="34" charset="0"/>
              </a:rPr>
              <a:t>Άτομα Επικοινωνίας</a:t>
            </a:r>
            <a:r>
              <a:rPr lang="en-US" sz="2800" b="1">
                <a:solidFill>
                  <a:schemeClr val="bg1"/>
                </a:solidFill>
                <a:latin typeface="Century Gothic" panose="020B0502020202020204" pitchFamily="34" charset="0"/>
              </a:rPr>
              <a:t> (Associated persons)</a:t>
            </a:r>
            <a:endParaRPr lang="en-GB" sz="2800" b="1">
              <a:solidFill>
                <a:schemeClr val="bg1"/>
              </a:solidFill>
              <a:latin typeface="Century Gothic" panose="020B0502020202020204" pitchFamily="34" charset="0"/>
            </a:endParaRPr>
          </a:p>
        </p:txBody>
      </p:sp>
      <p:sp>
        <p:nvSpPr>
          <p:cNvPr id="7" name="AutoShape 4" descr="Project List 0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0224268" y="1866507"/>
            <a:ext cx="118837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110941" y="5011838"/>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8258BA62-AA7E-469B-92BA-5A492B30695B}"/>
              </a:ext>
            </a:extLst>
          </p:cNvPr>
          <p:cNvPicPr>
            <a:picLocks noChangeAspect="1"/>
          </p:cNvPicPr>
          <p:nvPr/>
        </p:nvPicPr>
        <p:blipFill>
          <a:blip r:embed="rId3"/>
          <a:stretch>
            <a:fillRect/>
          </a:stretch>
        </p:blipFill>
        <p:spPr>
          <a:xfrm>
            <a:off x="38100" y="762953"/>
            <a:ext cx="12115800" cy="4539463"/>
          </a:xfrm>
          <a:prstGeom prst="rect">
            <a:avLst/>
          </a:prstGeom>
        </p:spPr>
      </p:pic>
      <p:pic>
        <p:nvPicPr>
          <p:cNvPr id="5" name="Picture 4"/>
          <p:cNvPicPr>
            <a:picLocks noChangeAspect="1"/>
          </p:cNvPicPr>
          <p:nvPr/>
        </p:nvPicPr>
        <p:blipFill>
          <a:blip r:embed="rId4"/>
          <a:stretch>
            <a:fillRect/>
          </a:stretch>
        </p:blipFill>
        <p:spPr>
          <a:xfrm>
            <a:off x="-240849" y="1676871"/>
            <a:ext cx="1713124" cy="621846"/>
          </a:xfrm>
          <a:prstGeom prst="rect">
            <a:avLst/>
          </a:prstGeom>
        </p:spPr>
      </p:pic>
      <p:pic>
        <p:nvPicPr>
          <p:cNvPr id="13" name="Picture 12"/>
          <p:cNvPicPr>
            <a:picLocks noChangeAspect="1"/>
          </p:cNvPicPr>
          <p:nvPr/>
        </p:nvPicPr>
        <p:blipFill>
          <a:blip r:embed="rId4"/>
          <a:stretch>
            <a:fillRect/>
          </a:stretch>
        </p:blipFill>
        <p:spPr>
          <a:xfrm>
            <a:off x="11236468" y="1132029"/>
            <a:ext cx="969280" cy="544842"/>
          </a:xfrm>
          <a:prstGeom prst="rect">
            <a:avLst/>
          </a:prstGeom>
        </p:spPr>
      </p:pic>
      <p:pic>
        <p:nvPicPr>
          <p:cNvPr id="17" name="Picture 16">
            <a:extLst>
              <a:ext uri="{FF2B5EF4-FFF2-40B4-BE49-F238E27FC236}">
                <a16:creationId xmlns:a16="http://schemas.microsoft.com/office/drawing/2014/main" id="{AF814A6C-890E-4FBB-33A3-089E38EB6EA3}"/>
              </a:ext>
            </a:extLst>
          </p:cNvPr>
          <p:cNvPicPr>
            <a:picLocks noChangeAspect="1"/>
          </p:cNvPicPr>
          <p:nvPr/>
        </p:nvPicPr>
        <p:blipFill>
          <a:blip r:embed="rId4"/>
          <a:stretch>
            <a:fillRect/>
          </a:stretch>
        </p:blipFill>
        <p:spPr>
          <a:xfrm>
            <a:off x="10896600" y="3429000"/>
            <a:ext cx="1257300" cy="621846"/>
          </a:xfrm>
          <a:prstGeom prst="rect">
            <a:avLst/>
          </a:prstGeom>
        </p:spPr>
      </p:pic>
      <p:sp>
        <p:nvSpPr>
          <p:cNvPr id="15" name="Rounded Rectangle 14"/>
          <p:cNvSpPr/>
          <p:nvPr/>
        </p:nvSpPr>
        <p:spPr>
          <a:xfrm>
            <a:off x="2200468" y="2905379"/>
            <a:ext cx="954211" cy="3173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2200469" y="3507994"/>
            <a:ext cx="954210" cy="3173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5"/>
          <a:stretch>
            <a:fillRect/>
          </a:stretch>
        </p:blipFill>
        <p:spPr>
          <a:xfrm>
            <a:off x="761153" y="5467557"/>
            <a:ext cx="5697520" cy="1128465"/>
          </a:xfrm>
          <a:prstGeom prst="rect">
            <a:avLst/>
          </a:prstGeom>
        </p:spPr>
      </p:pic>
      <p:pic>
        <p:nvPicPr>
          <p:cNvPr id="16" name="Picture 15"/>
          <p:cNvPicPr>
            <a:picLocks noChangeAspect="1"/>
          </p:cNvPicPr>
          <p:nvPr/>
        </p:nvPicPr>
        <p:blipFill>
          <a:blip r:embed="rId4"/>
          <a:stretch>
            <a:fillRect/>
          </a:stretch>
        </p:blipFill>
        <p:spPr>
          <a:xfrm>
            <a:off x="460375" y="5532952"/>
            <a:ext cx="1713124" cy="498837"/>
          </a:xfrm>
          <a:prstGeom prst="rect">
            <a:avLst/>
          </a:prstGeom>
        </p:spPr>
      </p:pic>
    </p:spTree>
    <p:extLst>
      <p:ext uri="{BB962C8B-B14F-4D97-AF65-F5344CB8AC3E}">
        <p14:creationId xmlns:p14="http://schemas.microsoft.com/office/powerpoint/2010/main" val="833305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Project List 0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0224268" y="1866507"/>
            <a:ext cx="118837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110941" y="5011838"/>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27FA2F2-81BE-0FDC-27C7-8D86D0024FDD}"/>
              </a:ext>
            </a:extLst>
          </p:cNvPr>
          <p:cNvPicPr>
            <a:picLocks noChangeAspect="1"/>
          </p:cNvPicPr>
          <p:nvPr/>
        </p:nvPicPr>
        <p:blipFill>
          <a:blip r:embed="rId3"/>
          <a:stretch>
            <a:fillRect/>
          </a:stretch>
        </p:blipFill>
        <p:spPr>
          <a:xfrm>
            <a:off x="19050" y="937449"/>
            <a:ext cx="12192000" cy="5309643"/>
          </a:xfrm>
          <a:prstGeom prst="rect">
            <a:avLst/>
          </a:prstGeom>
        </p:spPr>
      </p:pic>
      <p:sp>
        <p:nvSpPr>
          <p:cNvPr id="8" name="Rectangle 7">
            <a:extLst>
              <a:ext uri="{FF2B5EF4-FFF2-40B4-BE49-F238E27FC236}">
                <a16:creationId xmlns:a16="http://schemas.microsoft.com/office/drawing/2014/main" id="{B3802426-8048-B677-18A3-03D9161F9FE4}"/>
              </a:ext>
            </a:extLst>
          </p:cNvPr>
          <p:cNvSpPr/>
          <p:nvPr/>
        </p:nvSpPr>
        <p:spPr>
          <a:xfrm>
            <a:off x="76200" y="5389825"/>
            <a:ext cx="9890760" cy="796843"/>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C965EB19-5AF8-9549-279B-0F0D85E65C0F}"/>
              </a:ext>
            </a:extLst>
          </p:cNvPr>
          <p:cNvSpPr/>
          <p:nvPr/>
        </p:nvSpPr>
        <p:spPr>
          <a:xfrm>
            <a:off x="104776" y="4451613"/>
            <a:ext cx="5265878" cy="796843"/>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CC6F8AAC-2DAA-0346-B3D2-B832D159BF4C}"/>
              </a:ext>
            </a:extLst>
          </p:cNvPr>
          <p:cNvSpPr txBox="1"/>
          <p:nvPr/>
        </p:nvSpPr>
        <p:spPr>
          <a:xfrm flipH="1">
            <a:off x="307974" y="47289"/>
            <a:ext cx="852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b="1">
                <a:solidFill>
                  <a:schemeClr val="bg1"/>
                </a:solidFill>
                <a:latin typeface="Century Gothic" panose="020B0502020202020204" pitchFamily="34" charset="0"/>
              </a:rPr>
              <a:t>Άτομα Επικοινωνίας</a:t>
            </a:r>
            <a:r>
              <a:rPr lang="en-US" sz="2800" b="1">
                <a:solidFill>
                  <a:schemeClr val="bg1"/>
                </a:solidFill>
                <a:latin typeface="Century Gothic" panose="020B0502020202020204" pitchFamily="34" charset="0"/>
              </a:rPr>
              <a:t> (Associated persons)</a:t>
            </a:r>
            <a:endParaRPr lang="en-GB" sz="2800" b="1">
              <a:solidFill>
                <a:schemeClr val="bg1"/>
              </a:solidFill>
              <a:latin typeface="Century Gothic" panose="020B0502020202020204" pitchFamily="34" charset="0"/>
            </a:endParaRPr>
          </a:p>
        </p:txBody>
      </p:sp>
      <p:sp>
        <p:nvSpPr>
          <p:cNvPr id="5" name="Rectangle 4"/>
          <p:cNvSpPr/>
          <p:nvPr/>
        </p:nvSpPr>
        <p:spPr>
          <a:xfrm>
            <a:off x="8888729" y="2629315"/>
            <a:ext cx="3101341" cy="2179320"/>
          </a:xfrm>
          <a:prstGeom prst="rect">
            <a:avLst/>
          </a:prstGeom>
          <a:solidFill>
            <a:srgbClr val="3C9A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500" b="1" i="1" dirty="0">
                <a:solidFill>
                  <a:schemeClr val="bg1"/>
                </a:solidFill>
                <a:latin typeface="Century Gothic" panose="020B0502020202020204" pitchFamily="34" charset="0"/>
                <a:ea typeface="Verdana" panose="020B0604030504040204" pitchFamily="34" charset="0"/>
              </a:rPr>
              <a:t>Από προεπιλογή, όλες οι επαφές από τους άλλους συμμετέχοντες οργανισμούς (σε περίπτωση κοινοπραξίας) έχουν πρόσβαση επεξεργασίας στα δεδομένα του έργου, αλλά αυτό μπορεί να αλλάξει, επιλέγοντας </a:t>
            </a:r>
            <a:r>
              <a:rPr lang="en-GB" sz="1500" b="1" i="1" dirty="0">
                <a:solidFill>
                  <a:schemeClr val="bg1"/>
                </a:solidFill>
                <a:latin typeface="Century Gothic" panose="020B0502020202020204" pitchFamily="34" charset="0"/>
                <a:ea typeface="Verdana" panose="020B0604030504040204" pitchFamily="34" charset="0"/>
              </a:rPr>
              <a:t>None</a:t>
            </a:r>
            <a:endParaRPr lang="en-US" sz="1500" b="1" i="1" dirty="0">
              <a:solidFill>
                <a:schemeClr val="bg1"/>
              </a:solidFill>
              <a:latin typeface="Century Gothic" panose="020B0502020202020204" pitchFamily="34" charset="0"/>
              <a:ea typeface="Verdana" panose="020B0604030504040204" pitchFamily="34" charset="0"/>
            </a:endParaRPr>
          </a:p>
        </p:txBody>
      </p:sp>
      <p:sp>
        <p:nvSpPr>
          <p:cNvPr id="13" name="Bent-Up Arrow 12"/>
          <p:cNvSpPr/>
          <p:nvPr/>
        </p:nvSpPr>
        <p:spPr>
          <a:xfrm>
            <a:off x="9966960" y="4940478"/>
            <a:ext cx="396240" cy="733467"/>
          </a:xfrm>
          <a:prstGeom prst="bentUpArrow">
            <a:avLst/>
          </a:prstGeom>
          <a:solidFill>
            <a:srgbClr val="3C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A8A956B8-1E4C-9A37-8197-B42F875FB79A}"/>
              </a:ext>
            </a:extLst>
          </p:cNvPr>
          <p:cNvPicPr>
            <a:picLocks noChangeAspect="1"/>
          </p:cNvPicPr>
          <p:nvPr/>
        </p:nvPicPr>
        <p:blipFill rotWithShape="1">
          <a:blip r:embed="rId4"/>
          <a:srcRect t="35958"/>
          <a:stretch/>
        </p:blipFill>
        <p:spPr>
          <a:xfrm>
            <a:off x="-147565" y="6157765"/>
            <a:ext cx="12320515" cy="861016"/>
          </a:xfrm>
          <a:prstGeom prst="rect">
            <a:avLst/>
          </a:prstGeom>
        </p:spPr>
      </p:pic>
      <p:sp>
        <p:nvSpPr>
          <p:cNvPr id="3" name="Down Arrow 2">
            <a:extLst>
              <a:ext uri="{FF2B5EF4-FFF2-40B4-BE49-F238E27FC236}">
                <a16:creationId xmlns:a16="http://schemas.microsoft.com/office/drawing/2014/main" id="{CB09D5E5-4840-AD21-91CE-45EE9725E859}"/>
              </a:ext>
            </a:extLst>
          </p:cNvPr>
          <p:cNvSpPr/>
          <p:nvPr/>
        </p:nvSpPr>
        <p:spPr>
          <a:xfrm>
            <a:off x="11693832" y="4963275"/>
            <a:ext cx="254977" cy="115179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344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9068" y="608085"/>
            <a:ext cx="10593363" cy="648639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Τουλάχιστον </a:t>
            </a:r>
            <a:r>
              <a:rPr kumimoji="0" lang="en-US"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2</a:t>
            </a:r>
            <a:r>
              <a:rPr kumimoji="0" lang="el-GR"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 επαφές για τον οργανισμό θα </a:t>
            </a:r>
            <a:r>
              <a:rPr lang="el-GR" sz="1500" noProof="0" dirty="0">
                <a:solidFill>
                  <a:prstClr val="black">
                    <a:lumMod val="75000"/>
                    <a:lumOff val="25000"/>
                  </a:prstClr>
                </a:solidFill>
                <a:latin typeface="Verdana" panose="020B0604030504040204" pitchFamily="34" charset="0"/>
                <a:ea typeface="Verdana" panose="020B0604030504040204" pitchFamily="34" charset="0"/>
              </a:rPr>
              <a:t>πρέπει να είναι καταχωρημένες</a:t>
            </a:r>
            <a:r>
              <a:rPr kumimoji="0" lang="el-GR"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 οι οποίες θα πάρουν τους ρόλους: </a:t>
            </a:r>
          </a:p>
          <a:p>
            <a:pPr marL="285750" indent="-285750">
              <a:lnSpc>
                <a:spcPct val="150000"/>
              </a:lnSpc>
              <a:buFont typeface="Arial" panose="020B0604020202020204" pitchFamily="34" charset="0"/>
              <a:buChar char="•"/>
              <a:defRPr/>
            </a:pPr>
            <a:r>
              <a:rPr lang="en-US" sz="1500" b="1" dirty="0">
                <a:solidFill>
                  <a:prstClr val="black">
                    <a:lumMod val="75000"/>
                    <a:lumOff val="25000"/>
                  </a:prstClr>
                </a:solidFill>
                <a:latin typeface="Verdana" panose="020B0604030504040204" pitchFamily="34" charset="0"/>
                <a:ea typeface="Verdana" panose="020B0604030504040204" pitchFamily="34" charset="0"/>
              </a:rPr>
              <a:t>Legal Representative</a:t>
            </a:r>
            <a:endParaRPr lang="el-GR" sz="1500" b="1" dirty="0">
              <a:solidFill>
                <a:prstClr val="black">
                  <a:lumMod val="75000"/>
                  <a:lumOff val="25000"/>
                </a:prstClr>
              </a:solidFill>
              <a:latin typeface="Verdana" panose="020B0604030504040204" pitchFamily="34" charset="0"/>
              <a:ea typeface="Verdana" panose="020B060403050404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1500" b="1" dirty="0">
                <a:solidFill>
                  <a:prstClr val="black">
                    <a:lumMod val="75000"/>
                    <a:lumOff val="25000"/>
                  </a:prstClr>
                </a:solidFill>
                <a:latin typeface="Verdana" panose="020B0604030504040204" pitchFamily="34" charset="0"/>
                <a:ea typeface="Verdana" panose="020B0604030504040204" pitchFamily="34" charset="0"/>
              </a:rPr>
              <a:t>Erasmus Coordinator</a:t>
            </a:r>
            <a:endParaRPr lang="el-GR" sz="1500" b="1" dirty="0">
              <a:solidFill>
                <a:prstClr val="black">
                  <a:lumMod val="75000"/>
                  <a:lumOff val="25000"/>
                </a:prstClr>
              </a:solidFill>
              <a:latin typeface="Verdana" panose="020B0604030504040204" pitchFamily="34" charset="0"/>
              <a:ea typeface="Verdana" panose="020B060403050404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500" b="1" noProof="0" dirty="0">
                <a:solidFill>
                  <a:prstClr val="black">
                    <a:lumMod val="75000"/>
                    <a:lumOff val="25000"/>
                  </a:prstClr>
                </a:solidFill>
                <a:latin typeface="Verdana" panose="020B0604030504040204" pitchFamily="34" charset="0"/>
                <a:ea typeface="Verdana" panose="020B0604030504040204" pitchFamily="34" charset="0"/>
              </a:rPr>
              <a:t>Online Language Support (OLS Administrator) </a:t>
            </a:r>
            <a:endParaRPr kumimoji="0" lang="en-US"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Εάν απαιτούνται άλλες επαφές για πρόσβαση στο</a:t>
            </a:r>
            <a:r>
              <a:rPr kumimoji="0" lang="en-US"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 </a:t>
            </a:r>
            <a:r>
              <a:rPr kumimoji="0" lang="el-GR"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σχέδιο, </a:t>
            </a:r>
            <a:r>
              <a:rPr kumimoji="0" lang="el-GR" sz="1500" b="1" i="0" u="sng"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οι υπάρχοντες δικαιούχοι χρήστες οι οποίοι έχουν ήδη πρόσβαση στο </a:t>
            </a:r>
            <a:r>
              <a:rPr kumimoji="0" lang="en-US" sz="1500" b="1" i="0" u="sng"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Beneficiary Module </a:t>
            </a:r>
            <a:r>
              <a:rPr kumimoji="0" lang="el-GR" sz="1500" b="1" i="0" u="sng"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του σχεδίου</a:t>
            </a:r>
            <a:r>
              <a:rPr kumimoji="0" lang="el-GR"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 μπορούν να τις προσθέσουν.</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l-GR"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5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rPr>
              <a:t>Είναι σημαντικό να έχετε υπόψη:</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Μπορεί να υπάρχει μόνο ένας Νόμιμος Εκπρόσωπος</a:t>
            </a:r>
            <a:endParaRPr kumimoji="0" lang="en-US"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Η λίστα επαφών πρέπει να περιλαμβάνει τουλάχιστον μία επαφή που να έχει επισημανθεί ως κύρια επαφή. Αυτό θα διασφαλίσει ότι οι αυτόματες ειδοποιήσεις μπορούν πάντα να φτάνουν σε έναν έγκυρο παραλήπτη. </a:t>
            </a:r>
            <a:endParaRPr kumimoji="0" lang="en-US"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Η λίστα επαφών πρέπει να περιλαμβάνει τουλάχιστον μία επαφή με πλήρη πρόσβαση στο έργο (</a:t>
            </a:r>
            <a:r>
              <a:rPr kumimoji="0" lang="en-US"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Edit</a:t>
            </a:r>
            <a:r>
              <a:rPr kumimoji="0" lang="el-GR" sz="15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a:t>
            </a:r>
          </a:p>
          <a:p>
            <a:pPr marL="299085" indent="-286385">
              <a:lnSpc>
                <a:spcPct val="100000"/>
              </a:lnSpc>
              <a:spcBef>
                <a:spcPts val="869"/>
              </a:spcBef>
              <a:buFont typeface="Arial MT"/>
              <a:buChar char="•"/>
              <a:tabLst>
                <a:tab pos="299085" algn="l"/>
              </a:tabLst>
            </a:pPr>
            <a:r>
              <a:rPr lang="el-GR" sz="1600" dirty="0">
                <a:latin typeface="Verdana"/>
                <a:cs typeface="Verdana"/>
              </a:rPr>
              <a:t>Δεν μπορούν δύο επαφές του ίδιου οργανισμού να έχουν την ίδια ηλεκτρονική διεύθυνση στο</a:t>
            </a:r>
            <a:r>
              <a:rPr lang="el-GR" sz="1600" spc="-55" dirty="0">
                <a:latin typeface="Verdana"/>
                <a:cs typeface="Verdana"/>
              </a:rPr>
              <a:t> </a:t>
            </a:r>
            <a:r>
              <a:rPr lang="el-GR" sz="1600" dirty="0">
                <a:latin typeface="Verdana"/>
                <a:cs typeface="Verdana"/>
              </a:rPr>
              <a:t>ίδιο</a:t>
            </a:r>
            <a:r>
              <a:rPr lang="el-GR" sz="1600" spc="-75" dirty="0">
                <a:latin typeface="Verdana"/>
                <a:cs typeface="Verdana"/>
              </a:rPr>
              <a:t> </a:t>
            </a:r>
            <a:r>
              <a:rPr lang="el-GR" sz="1600" spc="-20" dirty="0">
                <a:latin typeface="Verdana"/>
                <a:cs typeface="Verdana"/>
              </a:rPr>
              <a:t>έργο</a:t>
            </a:r>
            <a:r>
              <a:rPr lang="el-GR" sz="1600" dirty="0">
                <a:latin typeface="Verdana"/>
                <a:cs typeface="Verdana"/>
              </a:rPr>
              <a:t>.</a:t>
            </a:r>
            <a:endParaRPr kumimoji="0" lang="en-US" sz="15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1500" b="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Σε περίπτωση αλλαγής του ατόμου επαφής ή του νόμιμου εκπρόσωπου του οργανισμού θα πρέπει να ενημερώνεται </a:t>
            </a:r>
            <a:r>
              <a:rPr kumimoji="0" lang="el-GR" sz="1500" b="1"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γραπτώς </a:t>
            </a:r>
            <a:r>
              <a:rPr kumimoji="0" lang="el-GR" sz="150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rPr>
              <a:t> η ΕΥ. </a:t>
            </a:r>
            <a:endParaRPr kumimoji="0" lang="en-US" sz="1500" b="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CC6F8AAC-2DAA-0346-B3D2-B832D159BF4C}"/>
              </a:ext>
            </a:extLst>
          </p:cNvPr>
          <p:cNvSpPr txBox="1"/>
          <p:nvPr/>
        </p:nvSpPr>
        <p:spPr>
          <a:xfrm flipH="1">
            <a:off x="307973" y="47289"/>
            <a:ext cx="96179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b="1" dirty="0">
                <a:solidFill>
                  <a:schemeClr val="bg1"/>
                </a:solidFill>
                <a:latin typeface="Century Gothic" panose="020B0502020202020204" pitchFamily="34" charset="0"/>
              </a:rPr>
              <a:t>Συνδεδεμένα Άτομα σχεδίων</a:t>
            </a:r>
            <a:r>
              <a:rPr lang="en-US" sz="2800" b="1" dirty="0">
                <a:solidFill>
                  <a:schemeClr val="bg1"/>
                </a:solidFill>
                <a:latin typeface="Century Gothic" panose="020B0502020202020204" pitchFamily="34" charset="0"/>
              </a:rPr>
              <a:t> (Associated persons)</a:t>
            </a:r>
            <a:endParaRPr lang="en-GB"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1857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FA6CD-DDD0-46EE-372C-C97A2FDFCC0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3F72922-D207-D796-8325-A639CECC3517}"/>
              </a:ext>
            </a:extLst>
          </p:cNvPr>
          <p:cNvSpPr txBox="1"/>
          <p:nvPr/>
        </p:nvSpPr>
        <p:spPr>
          <a:xfrm flipH="1">
            <a:off x="307973" y="33848"/>
            <a:ext cx="9916294" cy="523220"/>
          </a:xfrm>
          <a:prstGeom prst="rect">
            <a:avLst/>
          </a:prstGeom>
          <a:noFill/>
        </p:spPr>
        <p:txBody>
          <a:bodyPr wrap="square" rtlCol="0">
            <a:spAutoFit/>
          </a:bodyPr>
          <a:lstStyle/>
          <a:p>
            <a:r>
              <a:rPr lang="el-GR" sz="2800" b="1">
                <a:solidFill>
                  <a:schemeClr val="bg1"/>
                </a:solidFill>
                <a:latin typeface="Century Gothic" panose="020B0502020202020204" pitchFamily="34" charset="0"/>
              </a:rPr>
              <a:t>Προπαρασκευαστικές Επισκέψεις</a:t>
            </a:r>
            <a:r>
              <a:rPr lang="en-US" sz="2800" b="1">
                <a:solidFill>
                  <a:schemeClr val="bg1"/>
                </a:solidFill>
                <a:latin typeface="Century Gothic" panose="020B0502020202020204" pitchFamily="34" charset="0"/>
              </a:rPr>
              <a:t> (Preparatory visits) </a:t>
            </a:r>
            <a:endParaRPr lang="en-GB" sz="2800" b="1">
              <a:solidFill>
                <a:schemeClr val="bg1"/>
              </a:solidFill>
              <a:latin typeface="Century Gothic" panose="020B0502020202020204" pitchFamily="34" charset="0"/>
            </a:endParaRPr>
          </a:p>
        </p:txBody>
      </p:sp>
      <p:sp>
        <p:nvSpPr>
          <p:cNvPr id="7" name="AutoShape 4" descr="Project List 05.jpg">
            <a:extLst>
              <a:ext uri="{FF2B5EF4-FFF2-40B4-BE49-F238E27FC236}">
                <a16:creationId xmlns:a16="http://schemas.microsoft.com/office/drawing/2014/main" id="{B66343E8-60D4-F368-E220-79871A7BEDD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8B26261E-789B-A15B-3B61-DC0A5CF3406E}"/>
              </a:ext>
            </a:extLst>
          </p:cNvPr>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0EDC8EF-9B17-4C71-BAD0-58268BBCF792}"/>
              </a:ext>
            </a:extLst>
          </p:cNvPr>
          <p:cNvSpPr/>
          <p:nvPr/>
        </p:nvSpPr>
        <p:spPr>
          <a:xfrm>
            <a:off x="10224268" y="1866507"/>
            <a:ext cx="118837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30A792-C0BC-1972-5B2B-42CCD53CFBA9}"/>
              </a:ext>
            </a:extLst>
          </p:cNvPr>
          <p:cNvSpPr/>
          <p:nvPr/>
        </p:nvSpPr>
        <p:spPr>
          <a:xfrm>
            <a:off x="4110941" y="5011838"/>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5FC9468-2E16-B570-116A-3FA9F6F735A1}"/>
              </a:ext>
            </a:extLst>
          </p:cNvPr>
          <p:cNvPicPr>
            <a:picLocks noChangeAspect="1"/>
          </p:cNvPicPr>
          <p:nvPr/>
        </p:nvPicPr>
        <p:blipFill>
          <a:blip r:embed="rId3"/>
          <a:stretch>
            <a:fillRect/>
          </a:stretch>
        </p:blipFill>
        <p:spPr>
          <a:xfrm>
            <a:off x="0" y="735379"/>
            <a:ext cx="12192000" cy="3371446"/>
          </a:xfrm>
          <a:prstGeom prst="rect">
            <a:avLst/>
          </a:prstGeom>
        </p:spPr>
      </p:pic>
      <p:pic>
        <p:nvPicPr>
          <p:cNvPr id="11" name="Picture 10">
            <a:extLst>
              <a:ext uri="{FF2B5EF4-FFF2-40B4-BE49-F238E27FC236}">
                <a16:creationId xmlns:a16="http://schemas.microsoft.com/office/drawing/2014/main" id="{4C4DE4FA-42FA-38C3-F529-81A2F5DE6668}"/>
              </a:ext>
            </a:extLst>
          </p:cNvPr>
          <p:cNvPicPr>
            <a:picLocks noChangeAspect="1"/>
          </p:cNvPicPr>
          <p:nvPr/>
        </p:nvPicPr>
        <p:blipFill>
          <a:blip r:embed="rId4"/>
          <a:stretch>
            <a:fillRect/>
          </a:stretch>
        </p:blipFill>
        <p:spPr>
          <a:xfrm>
            <a:off x="116029" y="3916950"/>
            <a:ext cx="12036425" cy="2842461"/>
          </a:xfrm>
          <a:prstGeom prst="rect">
            <a:avLst/>
          </a:prstGeom>
        </p:spPr>
      </p:pic>
      <p:sp>
        <p:nvSpPr>
          <p:cNvPr id="3" name="Rectangle 2">
            <a:extLst>
              <a:ext uri="{FF2B5EF4-FFF2-40B4-BE49-F238E27FC236}">
                <a16:creationId xmlns:a16="http://schemas.microsoft.com/office/drawing/2014/main" id="{A88C8476-8D97-694C-4859-F21394663147}"/>
              </a:ext>
            </a:extLst>
          </p:cNvPr>
          <p:cNvSpPr/>
          <p:nvPr/>
        </p:nvSpPr>
        <p:spPr>
          <a:xfrm>
            <a:off x="39546" y="3512867"/>
            <a:ext cx="6143540" cy="581026"/>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37B7AE49-2DF9-1ECC-C7DB-374DB61E75A5}"/>
              </a:ext>
            </a:extLst>
          </p:cNvPr>
          <p:cNvPicPr>
            <a:picLocks noChangeAspect="1"/>
          </p:cNvPicPr>
          <p:nvPr/>
        </p:nvPicPr>
        <p:blipFill>
          <a:blip r:embed="rId5"/>
          <a:stretch>
            <a:fillRect/>
          </a:stretch>
        </p:blipFill>
        <p:spPr>
          <a:xfrm>
            <a:off x="-193791" y="517616"/>
            <a:ext cx="1713124" cy="621846"/>
          </a:xfrm>
          <a:prstGeom prst="rect">
            <a:avLst/>
          </a:prstGeom>
        </p:spPr>
      </p:pic>
      <p:sp>
        <p:nvSpPr>
          <p:cNvPr id="8" name="Rectangle 7">
            <a:extLst>
              <a:ext uri="{FF2B5EF4-FFF2-40B4-BE49-F238E27FC236}">
                <a16:creationId xmlns:a16="http://schemas.microsoft.com/office/drawing/2014/main" id="{3C8D6DA2-814B-FAF9-869C-788100259114}"/>
              </a:ext>
            </a:extLst>
          </p:cNvPr>
          <p:cNvSpPr/>
          <p:nvPr/>
        </p:nvSpPr>
        <p:spPr>
          <a:xfrm>
            <a:off x="76483" y="5338180"/>
            <a:ext cx="6180279" cy="479146"/>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62799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1441F-85B4-DF76-080C-A9C7D286AEB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DE7F08-73DF-9837-3261-92A4A68B90C8}"/>
              </a:ext>
            </a:extLst>
          </p:cNvPr>
          <p:cNvSpPr txBox="1"/>
          <p:nvPr/>
        </p:nvSpPr>
        <p:spPr>
          <a:xfrm flipH="1">
            <a:off x="307974" y="34603"/>
            <a:ext cx="111701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b="1">
                <a:solidFill>
                  <a:schemeClr val="bg1"/>
                </a:solidFill>
                <a:latin typeface="Century Gothic" panose="020B0502020202020204" pitchFamily="34" charset="0"/>
              </a:rPr>
              <a:t>Δραστηριότητες Κινητικότητας</a:t>
            </a:r>
            <a:r>
              <a:rPr lang="en-US" sz="2800" b="1">
                <a:solidFill>
                  <a:schemeClr val="bg1"/>
                </a:solidFill>
                <a:latin typeface="Century Gothic" panose="020B0502020202020204" pitchFamily="34" charset="0"/>
              </a:rPr>
              <a:t> </a:t>
            </a:r>
            <a:r>
              <a:rPr lang="en-US" sz="2800" b="1">
                <a:solidFill>
                  <a:schemeClr val="accent4">
                    <a:lumMod val="60000"/>
                    <a:lumOff val="40000"/>
                  </a:schemeClr>
                </a:solidFill>
                <a:latin typeface="Century Gothic" panose="020B0502020202020204" pitchFamily="34" charset="0"/>
              </a:rPr>
              <a:t>(Individual Mobility Activities)</a:t>
            </a:r>
            <a:endParaRPr lang="en-GB" sz="2800" b="1">
              <a:solidFill>
                <a:schemeClr val="accent4">
                  <a:lumMod val="60000"/>
                  <a:lumOff val="40000"/>
                </a:schemeClr>
              </a:solidFill>
              <a:latin typeface="Century Gothic" panose="020B0502020202020204" pitchFamily="34" charset="0"/>
            </a:endParaRPr>
          </a:p>
        </p:txBody>
      </p:sp>
      <p:sp>
        <p:nvSpPr>
          <p:cNvPr id="7" name="AutoShape 4" descr="Project List 05.jpg">
            <a:extLst>
              <a:ext uri="{FF2B5EF4-FFF2-40B4-BE49-F238E27FC236}">
                <a16:creationId xmlns:a16="http://schemas.microsoft.com/office/drawing/2014/main" id="{59976CF5-4D7E-198E-E612-109FAF8D221D}"/>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91182A3-7137-B87F-4E58-8A9F91833651}"/>
              </a:ext>
            </a:extLst>
          </p:cNvPr>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32B3528-4287-6F9E-0E92-C3BD54278C56}"/>
              </a:ext>
            </a:extLst>
          </p:cNvPr>
          <p:cNvSpPr/>
          <p:nvPr/>
        </p:nvSpPr>
        <p:spPr>
          <a:xfrm>
            <a:off x="4110941" y="5011838"/>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screenshot of a computer&#10;&#10;AI-generated content may be incorrect.">
            <a:extLst>
              <a:ext uri="{FF2B5EF4-FFF2-40B4-BE49-F238E27FC236}">
                <a16:creationId xmlns:a16="http://schemas.microsoft.com/office/drawing/2014/main" id="{B9FCFBAE-1D74-7F57-D624-09712A06113F}"/>
              </a:ext>
            </a:extLst>
          </p:cNvPr>
          <p:cNvPicPr>
            <a:picLocks noChangeAspect="1"/>
          </p:cNvPicPr>
          <p:nvPr/>
        </p:nvPicPr>
        <p:blipFill>
          <a:blip r:embed="rId3"/>
          <a:stretch>
            <a:fillRect/>
          </a:stretch>
        </p:blipFill>
        <p:spPr>
          <a:xfrm>
            <a:off x="19050" y="748863"/>
            <a:ext cx="12192000" cy="5027507"/>
          </a:xfrm>
          <a:prstGeom prst="rect">
            <a:avLst/>
          </a:prstGeom>
        </p:spPr>
      </p:pic>
      <p:pic>
        <p:nvPicPr>
          <p:cNvPr id="3" name="Picture 2">
            <a:extLst>
              <a:ext uri="{FF2B5EF4-FFF2-40B4-BE49-F238E27FC236}">
                <a16:creationId xmlns:a16="http://schemas.microsoft.com/office/drawing/2014/main" id="{EE09CE01-E05F-3975-A888-35DEDB6B7DE6}"/>
              </a:ext>
            </a:extLst>
          </p:cNvPr>
          <p:cNvPicPr>
            <a:picLocks noChangeAspect="1"/>
          </p:cNvPicPr>
          <p:nvPr/>
        </p:nvPicPr>
        <p:blipFill>
          <a:blip r:embed="rId4"/>
          <a:stretch>
            <a:fillRect/>
          </a:stretch>
        </p:blipFill>
        <p:spPr>
          <a:xfrm>
            <a:off x="0" y="2574199"/>
            <a:ext cx="1713124" cy="454751"/>
          </a:xfrm>
          <a:prstGeom prst="rect">
            <a:avLst/>
          </a:prstGeom>
        </p:spPr>
      </p:pic>
      <p:pic>
        <p:nvPicPr>
          <p:cNvPr id="4" name="Picture 3">
            <a:extLst>
              <a:ext uri="{FF2B5EF4-FFF2-40B4-BE49-F238E27FC236}">
                <a16:creationId xmlns:a16="http://schemas.microsoft.com/office/drawing/2014/main" id="{6624B586-88E4-7291-E4CE-DE64224253F4}"/>
              </a:ext>
            </a:extLst>
          </p:cNvPr>
          <p:cNvPicPr>
            <a:picLocks noChangeAspect="1"/>
          </p:cNvPicPr>
          <p:nvPr/>
        </p:nvPicPr>
        <p:blipFill>
          <a:blip r:embed="rId4"/>
          <a:stretch>
            <a:fillRect/>
          </a:stretch>
        </p:blipFill>
        <p:spPr>
          <a:xfrm>
            <a:off x="1713124" y="1553667"/>
            <a:ext cx="1559465" cy="413962"/>
          </a:xfrm>
          <a:prstGeom prst="rect">
            <a:avLst/>
          </a:prstGeom>
        </p:spPr>
      </p:pic>
      <p:sp>
        <p:nvSpPr>
          <p:cNvPr id="5" name="Rectangle 4">
            <a:extLst>
              <a:ext uri="{FF2B5EF4-FFF2-40B4-BE49-F238E27FC236}">
                <a16:creationId xmlns:a16="http://schemas.microsoft.com/office/drawing/2014/main" id="{D3CFA3C6-778D-967D-6117-F88C67116CA9}"/>
              </a:ext>
            </a:extLst>
          </p:cNvPr>
          <p:cNvSpPr/>
          <p:nvPr/>
        </p:nvSpPr>
        <p:spPr>
          <a:xfrm>
            <a:off x="2021305" y="1024714"/>
            <a:ext cx="1078030" cy="17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7CA79A-1141-E1C5-471D-704A1D5B74E5}"/>
              </a:ext>
            </a:extLst>
          </p:cNvPr>
          <p:cNvSpPr/>
          <p:nvPr/>
        </p:nvSpPr>
        <p:spPr>
          <a:xfrm>
            <a:off x="3778512" y="4919973"/>
            <a:ext cx="2556027" cy="1910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D0A4A6F-F6B1-56EF-B485-57B8651A93B0}"/>
              </a:ext>
            </a:extLst>
          </p:cNvPr>
          <p:cNvSpPr/>
          <p:nvPr/>
        </p:nvSpPr>
        <p:spPr>
          <a:xfrm>
            <a:off x="3778512" y="5111013"/>
            <a:ext cx="2556027" cy="2958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394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BAEC1-0DC5-F792-460A-26D5F4FA714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F9F9985-767B-0D16-1EE6-08AB33B81FEE}"/>
              </a:ext>
            </a:extLst>
          </p:cNvPr>
          <p:cNvSpPr txBox="1"/>
          <p:nvPr/>
        </p:nvSpPr>
        <p:spPr>
          <a:xfrm flipH="1">
            <a:off x="307974" y="34603"/>
            <a:ext cx="11104663" cy="523220"/>
          </a:xfrm>
          <a:prstGeom prst="rect">
            <a:avLst/>
          </a:prstGeom>
          <a:noFill/>
        </p:spPr>
        <p:txBody>
          <a:bodyPr wrap="square" rtlCol="0">
            <a:spAutoFit/>
          </a:bodyPr>
          <a:lstStyle/>
          <a:p>
            <a:pPr lvl="0">
              <a:defRPr/>
            </a:pPr>
            <a:r>
              <a:rPr lang="el-GR" sz="2800" b="1">
                <a:solidFill>
                  <a:schemeClr val="bg1"/>
                </a:solidFill>
                <a:latin typeface="Century Gothic" panose="020B0502020202020204" pitchFamily="34" charset="0"/>
              </a:rPr>
              <a:t>Δραστηριότητες Κινητικότητας</a:t>
            </a:r>
            <a:r>
              <a:rPr lang="en-US" sz="2800" b="1">
                <a:solidFill>
                  <a:schemeClr val="bg1"/>
                </a:solidFill>
                <a:latin typeface="Century Gothic" panose="020B0502020202020204" pitchFamily="34" charset="0"/>
              </a:rPr>
              <a:t> </a:t>
            </a:r>
            <a:r>
              <a:rPr lang="en-US" sz="2800" b="1">
                <a:solidFill>
                  <a:schemeClr val="accent4">
                    <a:lumMod val="60000"/>
                    <a:lumOff val="40000"/>
                  </a:schemeClr>
                </a:solidFill>
                <a:latin typeface="Century Gothic" panose="020B0502020202020204" pitchFamily="34" charset="0"/>
              </a:rPr>
              <a:t>(Individual Mobility Activities)</a:t>
            </a:r>
            <a:endParaRPr lang="en-GB" sz="2800" b="1">
              <a:solidFill>
                <a:schemeClr val="bg1"/>
              </a:solidFill>
              <a:latin typeface="Century Gothic" panose="020B0502020202020204" pitchFamily="34" charset="0"/>
            </a:endParaRPr>
          </a:p>
        </p:txBody>
      </p:sp>
      <p:sp>
        <p:nvSpPr>
          <p:cNvPr id="7" name="AutoShape 4" descr="Project List 05.jpg">
            <a:extLst>
              <a:ext uri="{FF2B5EF4-FFF2-40B4-BE49-F238E27FC236}">
                <a16:creationId xmlns:a16="http://schemas.microsoft.com/office/drawing/2014/main" id="{250B4B8A-D65F-5C50-BCDC-3D573B879227}"/>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0D1B37-0490-880E-D364-F784DBFF21C2}"/>
              </a:ext>
            </a:extLst>
          </p:cNvPr>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1816F2C-4053-FEA7-B51D-2B35DC0481CA}"/>
              </a:ext>
            </a:extLst>
          </p:cNvPr>
          <p:cNvSpPr/>
          <p:nvPr/>
        </p:nvSpPr>
        <p:spPr>
          <a:xfrm>
            <a:off x="10224268" y="1866507"/>
            <a:ext cx="118837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D38FB0C-8B0C-71E6-1819-962E8F6EDF0C}"/>
              </a:ext>
            </a:extLst>
          </p:cNvPr>
          <p:cNvSpPr/>
          <p:nvPr/>
        </p:nvSpPr>
        <p:spPr>
          <a:xfrm>
            <a:off x="4110941" y="5011838"/>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C83E608-10F2-D420-CAEF-C5B00E50ACC8}"/>
              </a:ext>
            </a:extLst>
          </p:cNvPr>
          <p:cNvSpPr/>
          <p:nvPr/>
        </p:nvSpPr>
        <p:spPr>
          <a:xfrm>
            <a:off x="147060" y="5343525"/>
            <a:ext cx="11897880" cy="451790"/>
          </a:xfrm>
          <a:prstGeom prst="rect">
            <a:avLst/>
          </a:prstGeom>
          <a:solidFill>
            <a:srgbClr val="FF0000"/>
          </a:solid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l-GR"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Όλες οι κινητικότητες καταχωρούνται στο εργαλείο διαχείρισης του Σχεδίου πριν </a:t>
            </a:r>
            <a:r>
              <a:rPr lang="el-GR">
                <a:solidFill>
                  <a:prstClr val="white"/>
                </a:solidFill>
                <a:latin typeface="Verdana" panose="020B0604030504040204" pitchFamily="34" charset="0"/>
                <a:ea typeface="Verdana" panose="020B0604030504040204" pitchFamily="34" charset="0"/>
              </a:rPr>
              <a:t>από </a:t>
            </a:r>
            <a:r>
              <a:rPr kumimoji="0" lang="el-GR"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την έναρξή τους</a:t>
            </a:r>
          </a:p>
        </p:txBody>
      </p:sp>
      <p:pic>
        <p:nvPicPr>
          <p:cNvPr id="4" name="Picture 3">
            <a:extLst>
              <a:ext uri="{FF2B5EF4-FFF2-40B4-BE49-F238E27FC236}">
                <a16:creationId xmlns:a16="http://schemas.microsoft.com/office/drawing/2014/main" id="{94ECD7C1-3215-73F3-5962-0557841F380F}"/>
              </a:ext>
            </a:extLst>
          </p:cNvPr>
          <p:cNvPicPr>
            <a:picLocks noChangeAspect="1"/>
          </p:cNvPicPr>
          <p:nvPr/>
        </p:nvPicPr>
        <p:blipFill>
          <a:blip r:embed="rId3"/>
          <a:stretch>
            <a:fillRect/>
          </a:stretch>
        </p:blipFill>
        <p:spPr>
          <a:xfrm>
            <a:off x="0" y="671065"/>
            <a:ext cx="12192000" cy="4606636"/>
          </a:xfrm>
          <a:prstGeom prst="rect">
            <a:avLst/>
          </a:prstGeom>
        </p:spPr>
      </p:pic>
      <p:pic>
        <p:nvPicPr>
          <p:cNvPr id="13" name="Picture 12">
            <a:extLst>
              <a:ext uri="{FF2B5EF4-FFF2-40B4-BE49-F238E27FC236}">
                <a16:creationId xmlns:a16="http://schemas.microsoft.com/office/drawing/2014/main" id="{D0C6F249-CB75-7E2A-3243-462A47AF858C}"/>
              </a:ext>
            </a:extLst>
          </p:cNvPr>
          <p:cNvPicPr>
            <a:picLocks noChangeAspect="1"/>
          </p:cNvPicPr>
          <p:nvPr/>
        </p:nvPicPr>
        <p:blipFill>
          <a:blip r:embed="rId4"/>
          <a:stretch>
            <a:fillRect/>
          </a:stretch>
        </p:blipFill>
        <p:spPr>
          <a:xfrm>
            <a:off x="11412638" y="2238376"/>
            <a:ext cx="890498" cy="540980"/>
          </a:xfrm>
          <a:prstGeom prst="rect">
            <a:avLst/>
          </a:prstGeom>
        </p:spPr>
      </p:pic>
      <p:pic>
        <p:nvPicPr>
          <p:cNvPr id="9" name="Picture 8">
            <a:extLst>
              <a:ext uri="{FF2B5EF4-FFF2-40B4-BE49-F238E27FC236}">
                <a16:creationId xmlns:a16="http://schemas.microsoft.com/office/drawing/2014/main" id="{95064F51-FC46-7971-06E6-35FEA242113A}"/>
              </a:ext>
            </a:extLst>
          </p:cNvPr>
          <p:cNvPicPr>
            <a:picLocks noChangeAspect="1"/>
          </p:cNvPicPr>
          <p:nvPr/>
        </p:nvPicPr>
        <p:blipFill>
          <a:blip r:embed="rId5"/>
          <a:stretch>
            <a:fillRect/>
          </a:stretch>
        </p:blipFill>
        <p:spPr>
          <a:xfrm>
            <a:off x="10414000" y="3811769"/>
            <a:ext cx="1691571" cy="540979"/>
          </a:xfrm>
          <a:prstGeom prst="rect">
            <a:avLst/>
          </a:prstGeom>
        </p:spPr>
      </p:pic>
      <p:pic>
        <p:nvPicPr>
          <p:cNvPr id="11" name="Picture 10">
            <a:extLst>
              <a:ext uri="{FF2B5EF4-FFF2-40B4-BE49-F238E27FC236}">
                <a16:creationId xmlns:a16="http://schemas.microsoft.com/office/drawing/2014/main" id="{803AC369-BDB2-1BE7-A002-D2D01BC47FB5}"/>
              </a:ext>
            </a:extLst>
          </p:cNvPr>
          <p:cNvPicPr>
            <a:picLocks noChangeAspect="1"/>
          </p:cNvPicPr>
          <p:nvPr/>
        </p:nvPicPr>
        <p:blipFill>
          <a:blip r:embed="rId6"/>
          <a:stretch>
            <a:fillRect/>
          </a:stretch>
        </p:blipFill>
        <p:spPr>
          <a:xfrm>
            <a:off x="-111136" y="1886218"/>
            <a:ext cx="1713124" cy="621846"/>
          </a:xfrm>
          <a:prstGeom prst="rect">
            <a:avLst/>
          </a:prstGeom>
        </p:spPr>
      </p:pic>
      <p:sp>
        <p:nvSpPr>
          <p:cNvPr id="15" name="Arrow: Right 14">
            <a:extLst>
              <a:ext uri="{FF2B5EF4-FFF2-40B4-BE49-F238E27FC236}">
                <a16:creationId xmlns:a16="http://schemas.microsoft.com/office/drawing/2014/main" id="{F8BAF0F1-C604-5BD0-4BCF-AE449F5F7432}"/>
              </a:ext>
            </a:extLst>
          </p:cNvPr>
          <p:cNvSpPr/>
          <p:nvPr/>
        </p:nvSpPr>
        <p:spPr>
          <a:xfrm>
            <a:off x="9975103" y="3491525"/>
            <a:ext cx="461090" cy="225012"/>
          </a:xfrm>
          <a:prstGeom prst="rightArrow">
            <a:avLst/>
          </a:prstGeom>
          <a:solidFill>
            <a:srgbClr val="FF00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5BE77EE-1F07-8668-AC2D-A2E9E804E644}"/>
              </a:ext>
            </a:extLst>
          </p:cNvPr>
          <p:cNvPicPr>
            <a:picLocks noChangeAspect="1"/>
          </p:cNvPicPr>
          <p:nvPr/>
        </p:nvPicPr>
        <p:blipFill>
          <a:blip r:embed="rId5"/>
          <a:stretch>
            <a:fillRect/>
          </a:stretch>
        </p:blipFill>
        <p:spPr>
          <a:xfrm>
            <a:off x="10511455" y="3430121"/>
            <a:ext cx="452447" cy="388783"/>
          </a:xfrm>
          <a:prstGeom prst="rect">
            <a:avLst/>
          </a:prstGeom>
        </p:spPr>
      </p:pic>
      <p:sp>
        <p:nvSpPr>
          <p:cNvPr id="18" name="Rectangle 17">
            <a:extLst>
              <a:ext uri="{FF2B5EF4-FFF2-40B4-BE49-F238E27FC236}">
                <a16:creationId xmlns:a16="http://schemas.microsoft.com/office/drawing/2014/main" id="{1E88B460-7D43-9D47-1597-7D801C5BC7AE}"/>
              </a:ext>
            </a:extLst>
          </p:cNvPr>
          <p:cNvSpPr/>
          <p:nvPr/>
        </p:nvSpPr>
        <p:spPr>
          <a:xfrm>
            <a:off x="3746975" y="3564119"/>
            <a:ext cx="2711698" cy="225012"/>
          </a:xfrm>
          <a:prstGeom prst="rect">
            <a:avLst/>
          </a:prstGeom>
          <a:solidFill>
            <a:schemeClr val="bg1"/>
          </a:solidFill>
          <a:ln>
            <a:solidFill>
              <a:schemeClr val="bg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805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Project List 0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0224268" y="1866507"/>
            <a:ext cx="118837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127798" y="5002421"/>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99C7BEB1-97F6-5BDC-690D-A6621DB2939A}"/>
              </a:ext>
            </a:extLst>
          </p:cNvPr>
          <p:cNvPicPr>
            <a:picLocks noChangeAspect="1"/>
          </p:cNvPicPr>
          <p:nvPr/>
        </p:nvPicPr>
        <p:blipFill>
          <a:blip r:embed="rId3"/>
          <a:stretch>
            <a:fillRect/>
          </a:stretch>
        </p:blipFill>
        <p:spPr>
          <a:xfrm>
            <a:off x="23669" y="6291768"/>
            <a:ext cx="12036425" cy="585752"/>
          </a:xfrm>
          <a:prstGeom prst="rect">
            <a:avLst/>
          </a:prstGeom>
        </p:spPr>
      </p:pic>
      <p:pic>
        <p:nvPicPr>
          <p:cNvPr id="15" name="Picture 14">
            <a:extLst>
              <a:ext uri="{FF2B5EF4-FFF2-40B4-BE49-F238E27FC236}">
                <a16:creationId xmlns:a16="http://schemas.microsoft.com/office/drawing/2014/main" id="{9DE09C7D-4CAF-F2E6-D217-6C6221601B74}"/>
              </a:ext>
            </a:extLst>
          </p:cNvPr>
          <p:cNvPicPr>
            <a:picLocks noChangeAspect="1"/>
          </p:cNvPicPr>
          <p:nvPr/>
        </p:nvPicPr>
        <p:blipFill>
          <a:blip r:embed="rId4"/>
          <a:stretch>
            <a:fillRect/>
          </a:stretch>
        </p:blipFill>
        <p:spPr>
          <a:xfrm>
            <a:off x="11082432" y="6332412"/>
            <a:ext cx="1109568" cy="524869"/>
          </a:xfrm>
          <a:prstGeom prst="rect">
            <a:avLst/>
          </a:prstGeom>
        </p:spPr>
      </p:pic>
      <p:sp>
        <p:nvSpPr>
          <p:cNvPr id="13" name="TextBox 12">
            <a:extLst>
              <a:ext uri="{FF2B5EF4-FFF2-40B4-BE49-F238E27FC236}">
                <a16:creationId xmlns:a16="http://schemas.microsoft.com/office/drawing/2014/main" id="{CC6F8AAC-2DAA-0346-B3D2-B832D159BF4C}"/>
              </a:ext>
            </a:extLst>
          </p:cNvPr>
          <p:cNvSpPr txBox="1"/>
          <p:nvPr/>
        </p:nvSpPr>
        <p:spPr>
          <a:xfrm flipH="1">
            <a:off x="307974" y="34603"/>
            <a:ext cx="11104663" cy="461665"/>
          </a:xfrm>
          <a:prstGeom prst="rect">
            <a:avLst/>
          </a:prstGeom>
          <a:noFill/>
        </p:spPr>
        <p:txBody>
          <a:bodyPr wrap="square" rtlCol="0">
            <a:spAutoFit/>
          </a:bodyPr>
          <a:lstStyle/>
          <a:p>
            <a:pPr lvl="0">
              <a:defRPr/>
            </a:pPr>
            <a:r>
              <a:rPr lang="el-GR" sz="2400" b="1" dirty="0">
                <a:solidFill>
                  <a:schemeClr val="bg1"/>
                </a:solidFill>
                <a:latin typeface="Century Gothic" panose="020B0502020202020204" pitchFamily="34" charset="0"/>
              </a:rPr>
              <a:t>Δραστηριότητες Κινητικότητας</a:t>
            </a:r>
            <a:r>
              <a:rPr lang="en-US" sz="2400" b="1" dirty="0">
                <a:solidFill>
                  <a:schemeClr val="bg1"/>
                </a:solidFill>
                <a:latin typeface="Century Gothic" panose="020B0502020202020204" pitchFamily="34" charset="0"/>
              </a:rPr>
              <a:t> </a:t>
            </a:r>
            <a:r>
              <a:rPr lang="en-US" sz="2400" b="1" dirty="0">
                <a:solidFill>
                  <a:schemeClr val="accent4">
                    <a:lumMod val="60000"/>
                    <a:lumOff val="40000"/>
                  </a:schemeClr>
                </a:solidFill>
                <a:latin typeface="Century Gothic" panose="020B0502020202020204" pitchFamily="34" charset="0"/>
              </a:rPr>
              <a:t>(Individual Mobility Activities) </a:t>
            </a:r>
            <a:r>
              <a:rPr lang="el-GR" sz="2400" b="1" dirty="0">
                <a:solidFill>
                  <a:srgbClr val="FF0000"/>
                </a:solidFill>
                <a:latin typeface="Century Gothic" panose="020B0502020202020204" pitchFamily="34" charset="0"/>
              </a:rPr>
              <a:t>Καταχώρηση</a:t>
            </a:r>
            <a:endParaRPr lang="en-GB" sz="2400" b="1" dirty="0">
              <a:solidFill>
                <a:srgbClr val="FF0000"/>
              </a:solidFill>
              <a:latin typeface="Century Gothic" panose="020B0502020202020204" pitchFamily="34" charset="0"/>
            </a:endParaRPr>
          </a:p>
        </p:txBody>
      </p:sp>
      <p:pic>
        <p:nvPicPr>
          <p:cNvPr id="3" name="Picture 2" descr="A screenshot of a computer&#10;&#10;AI-generated content may be incorrect.">
            <a:extLst>
              <a:ext uri="{FF2B5EF4-FFF2-40B4-BE49-F238E27FC236}">
                <a16:creationId xmlns:a16="http://schemas.microsoft.com/office/drawing/2014/main" id="{A878C0E3-3B29-0ED3-A9CA-C85EA7945303}"/>
              </a:ext>
            </a:extLst>
          </p:cNvPr>
          <p:cNvPicPr>
            <a:picLocks noChangeAspect="1"/>
          </p:cNvPicPr>
          <p:nvPr/>
        </p:nvPicPr>
        <p:blipFill>
          <a:blip r:embed="rId5"/>
          <a:stretch>
            <a:fillRect/>
          </a:stretch>
        </p:blipFill>
        <p:spPr>
          <a:xfrm>
            <a:off x="23669" y="700800"/>
            <a:ext cx="12192000" cy="5590968"/>
          </a:xfrm>
          <a:prstGeom prst="rect">
            <a:avLst/>
          </a:prstGeom>
        </p:spPr>
      </p:pic>
      <p:pic>
        <p:nvPicPr>
          <p:cNvPr id="5" name="Picture 4">
            <a:extLst>
              <a:ext uri="{FF2B5EF4-FFF2-40B4-BE49-F238E27FC236}">
                <a16:creationId xmlns:a16="http://schemas.microsoft.com/office/drawing/2014/main" id="{E51BA1C8-C8BC-C82F-3B8C-666196D99E90}"/>
              </a:ext>
            </a:extLst>
          </p:cNvPr>
          <p:cNvPicPr>
            <a:picLocks noChangeAspect="1"/>
          </p:cNvPicPr>
          <p:nvPr/>
        </p:nvPicPr>
        <p:blipFill>
          <a:blip r:embed="rId4"/>
          <a:stretch>
            <a:fillRect/>
          </a:stretch>
        </p:blipFill>
        <p:spPr>
          <a:xfrm>
            <a:off x="11234832" y="1866507"/>
            <a:ext cx="1109568" cy="524869"/>
          </a:xfrm>
          <a:prstGeom prst="rect">
            <a:avLst/>
          </a:prstGeom>
        </p:spPr>
      </p:pic>
      <p:sp>
        <p:nvSpPr>
          <p:cNvPr id="2" name="Rectangle 1">
            <a:extLst>
              <a:ext uri="{FF2B5EF4-FFF2-40B4-BE49-F238E27FC236}">
                <a16:creationId xmlns:a16="http://schemas.microsoft.com/office/drawing/2014/main" id="{2F9A7D4C-7037-FDBD-DC95-76A6C71F1A00}"/>
              </a:ext>
            </a:extLst>
          </p:cNvPr>
          <p:cNvSpPr/>
          <p:nvPr/>
        </p:nvSpPr>
        <p:spPr>
          <a:xfrm>
            <a:off x="1953828" y="1014711"/>
            <a:ext cx="1078030" cy="17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073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6366" y="772668"/>
            <a:ext cx="11694017" cy="92333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mn-cs"/>
              </a:rPr>
              <a:t>Force Majeure </a:t>
            </a:r>
            <a:r>
              <a:rPr kumimoji="0" lang="el-GR" sz="1800" b="1"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mn-cs"/>
              </a:rPr>
              <a:t>(</a:t>
            </a:r>
            <a:r>
              <a:rPr kumimoji="0" lang="el-GR" sz="1800" b="1" i="0" u="none" strike="noStrike" kern="1200" cap="none" spc="0" normalizeH="0" baseline="0" noProof="0" err="1">
                <a:ln>
                  <a:noFill/>
                </a:ln>
                <a:solidFill>
                  <a:srgbClr val="FF0000"/>
                </a:solidFill>
                <a:effectLst/>
                <a:uLnTx/>
                <a:uFillTx/>
                <a:latin typeface="Verdana" panose="020B0604030504040204" pitchFamily="34" charset="0"/>
                <a:ea typeface="Verdana" panose="020B0604030504040204" pitchFamily="34" charset="0"/>
                <a:cs typeface="+mn-cs"/>
              </a:rPr>
              <a:t>Ανωτ</a:t>
            </a:r>
            <a:r>
              <a:rPr lang="el-GR" b="1" err="1">
                <a:solidFill>
                  <a:srgbClr val="FF0000"/>
                </a:solidFill>
                <a:latin typeface="Verdana" panose="020B0604030504040204" pitchFamily="34" charset="0"/>
                <a:ea typeface="Verdana" panose="020B0604030504040204" pitchFamily="34" charset="0"/>
              </a:rPr>
              <a:t>έρα</a:t>
            </a:r>
            <a:r>
              <a:rPr lang="el-GR" b="1">
                <a:solidFill>
                  <a:srgbClr val="FF0000"/>
                </a:solidFill>
                <a:latin typeface="Verdana" panose="020B0604030504040204" pitchFamily="34" charset="0"/>
                <a:ea typeface="Verdana" panose="020B0604030504040204" pitchFamily="34" charset="0"/>
              </a:rPr>
              <a:t> Βία)</a:t>
            </a:r>
            <a:r>
              <a:rPr kumimoji="0" lang="en-US" sz="1800" b="0" i="0" u="none" strike="noStrike" kern="1200" cap="none" spc="0" normalizeH="0" baseline="0" noProof="0">
                <a:ln>
                  <a:noFill/>
                </a:ln>
                <a:solidFill>
                  <a:srgbClr val="ED7D31">
                    <a:lumMod val="75000"/>
                  </a:srgbClr>
                </a:solidFill>
                <a:effectLst/>
                <a:uLnTx/>
                <a:uFillTx/>
                <a:latin typeface="Verdana" panose="020B0604030504040204" pitchFamily="34" charset="0"/>
                <a:ea typeface="Verdana" panose="020B0604030504040204" pitchFamily="34" charset="0"/>
                <a:cs typeface="+mn-cs"/>
              </a:rPr>
              <a:t>- </a:t>
            </a:r>
            <a:r>
              <a:rPr kumimoji="0" lang="el-GR" sz="1800" b="0" i="0" u="none" strike="noStrike" kern="1200" cap="none" spc="0" normalizeH="0" baseline="0" noProof="0">
                <a:ln>
                  <a:noFill/>
                </a:ln>
                <a:solidFill>
                  <a:srgbClr val="ED7D31">
                    <a:lumMod val="75000"/>
                  </a:srgbClr>
                </a:solidFill>
                <a:effectLst/>
                <a:uLnTx/>
                <a:uFillTx/>
                <a:latin typeface="Verdana" panose="020B0604030504040204" pitchFamily="34" charset="0"/>
                <a:ea typeface="Verdana" panose="020B0604030504040204" pitchFamily="34" charset="0"/>
                <a:cs typeface="+mn-cs"/>
              </a:rPr>
              <a:t>Εάν έχει οριστεί η σημαία Ανωτέρας Βίας, επηρεάζονται τα ακόλουθα πεδία διάρκειας και επιχορήγησης: </a:t>
            </a:r>
          </a:p>
        </p:txBody>
      </p:sp>
      <p:sp>
        <p:nvSpPr>
          <p:cNvPr id="4" name="TextBox 3"/>
          <p:cNvSpPr txBox="1"/>
          <p:nvPr/>
        </p:nvSpPr>
        <p:spPr>
          <a:xfrm>
            <a:off x="10203181" y="1956524"/>
            <a:ext cx="1760219" cy="3108543"/>
          </a:xfrm>
          <a:prstGeom prst="rect">
            <a:avLst/>
          </a:prstGeom>
          <a:solidFill>
            <a:srgbClr val="3C9A92"/>
          </a:solidFill>
        </p:spPr>
        <p:txBody>
          <a:bodyPr wrap="square" rtlCol="0">
            <a:spAutoFit/>
          </a:bodyPr>
          <a:lstStyle/>
          <a:p>
            <a:pPr algn="ctr"/>
            <a:r>
              <a:rPr lang="el-GR" sz="1400" b="1">
                <a:solidFill>
                  <a:schemeClr val="bg1"/>
                </a:solidFill>
                <a:latin typeface="Century Gothic" panose="020B0502020202020204" pitchFamily="34" charset="0"/>
              </a:rPr>
              <a:t>ΑΝΩΤΕΡΑ ΒΙΑ</a:t>
            </a:r>
          </a:p>
          <a:p>
            <a:pPr algn="ctr"/>
            <a:r>
              <a:rPr lang="el-GR" sz="1400" b="1">
                <a:solidFill>
                  <a:schemeClr val="bg1"/>
                </a:solidFill>
                <a:latin typeface="Century Gothic" panose="020B0502020202020204" pitchFamily="34" charset="0"/>
              </a:rPr>
              <a:t>ΟΡΙΣΜΟΣ</a:t>
            </a:r>
          </a:p>
          <a:p>
            <a:pPr algn="ctr"/>
            <a:endParaRPr lang="el-GR" sz="1400" b="1">
              <a:solidFill>
                <a:schemeClr val="bg1"/>
              </a:solidFill>
              <a:latin typeface="Century Gothic" panose="020B0502020202020204" pitchFamily="34" charset="0"/>
            </a:endParaRPr>
          </a:p>
          <a:p>
            <a:r>
              <a:rPr lang="el-GR" sz="1400" b="1">
                <a:solidFill>
                  <a:schemeClr val="bg1"/>
                </a:solidFill>
                <a:latin typeface="Century Gothic" panose="020B0502020202020204" pitchFamily="34" charset="0"/>
              </a:rPr>
              <a:t>Απρόβλεπτη και έκτακτη κατάσταση ή συμβάν που </a:t>
            </a:r>
            <a:r>
              <a:rPr lang="el-GR" sz="1400" b="1" err="1">
                <a:solidFill>
                  <a:schemeClr val="bg1"/>
                </a:solidFill>
                <a:latin typeface="Century Gothic" panose="020B0502020202020204" pitchFamily="34" charset="0"/>
              </a:rPr>
              <a:t>εκφεύγει</a:t>
            </a:r>
            <a:r>
              <a:rPr lang="el-GR" sz="1400" b="1">
                <a:solidFill>
                  <a:schemeClr val="bg1"/>
                </a:solidFill>
                <a:latin typeface="Century Gothic" panose="020B0502020202020204" pitchFamily="34" charset="0"/>
              </a:rPr>
              <a:t> του ελέγχου του συμμετέχοντος και δεν οφείλεται σε σφάλμα ή αμέλεια από μέρους του. </a:t>
            </a:r>
            <a:endParaRPr lang="en-GB" sz="1400" b="1">
              <a:solidFill>
                <a:schemeClr val="bg1"/>
              </a:solidFill>
              <a:latin typeface="Century Gothic" panose="020B0502020202020204" pitchFamily="34" charset="0"/>
            </a:endParaRPr>
          </a:p>
        </p:txBody>
      </p:sp>
      <p:pic>
        <p:nvPicPr>
          <p:cNvPr id="7" name="Picture 6" descr="A screenshot of a computer&#10;&#10;AI-generated content may be incorrect.">
            <a:extLst>
              <a:ext uri="{FF2B5EF4-FFF2-40B4-BE49-F238E27FC236}">
                <a16:creationId xmlns:a16="http://schemas.microsoft.com/office/drawing/2014/main" id="{CAA7EFE9-2DAD-CC4A-B083-A62C67803F75}"/>
              </a:ext>
            </a:extLst>
          </p:cNvPr>
          <p:cNvPicPr>
            <a:picLocks noChangeAspect="1"/>
          </p:cNvPicPr>
          <p:nvPr/>
        </p:nvPicPr>
        <p:blipFill>
          <a:blip r:embed="rId3"/>
          <a:stretch>
            <a:fillRect/>
          </a:stretch>
        </p:blipFill>
        <p:spPr>
          <a:xfrm>
            <a:off x="131669" y="1711987"/>
            <a:ext cx="10071512" cy="4144793"/>
          </a:xfrm>
          <a:prstGeom prst="rect">
            <a:avLst/>
          </a:prstGeom>
        </p:spPr>
      </p:pic>
      <p:sp>
        <p:nvSpPr>
          <p:cNvPr id="8" name="Rectangle 7">
            <a:extLst>
              <a:ext uri="{FF2B5EF4-FFF2-40B4-BE49-F238E27FC236}">
                <a16:creationId xmlns:a16="http://schemas.microsoft.com/office/drawing/2014/main" id="{1F7A102D-B0A5-0F1D-66CB-C96BDEE45A5B}"/>
              </a:ext>
            </a:extLst>
          </p:cNvPr>
          <p:cNvSpPr/>
          <p:nvPr/>
        </p:nvSpPr>
        <p:spPr>
          <a:xfrm>
            <a:off x="1974574" y="2411896"/>
            <a:ext cx="927652" cy="13252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299CCBF-2CEB-9B33-0E3F-82AA38083738}"/>
              </a:ext>
            </a:extLst>
          </p:cNvPr>
          <p:cNvSpPr txBox="1"/>
          <p:nvPr/>
        </p:nvSpPr>
        <p:spPr>
          <a:xfrm flipH="1">
            <a:off x="307974" y="34603"/>
            <a:ext cx="11104663" cy="461665"/>
          </a:xfrm>
          <a:prstGeom prst="rect">
            <a:avLst/>
          </a:prstGeom>
          <a:noFill/>
        </p:spPr>
        <p:txBody>
          <a:bodyPr wrap="square" rtlCol="0">
            <a:spAutoFit/>
          </a:bodyPr>
          <a:lstStyle/>
          <a:p>
            <a:pPr lvl="0">
              <a:defRPr/>
            </a:pPr>
            <a:r>
              <a:rPr lang="el-GR" sz="2400" b="1" dirty="0">
                <a:solidFill>
                  <a:schemeClr val="bg1"/>
                </a:solidFill>
                <a:latin typeface="Century Gothic" panose="020B0502020202020204" pitchFamily="34" charset="0"/>
              </a:rPr>
              <a:t>Δραστηριότητες Κινητικότητας</a:t>
            </a:r>
            <a:r>
              <a:rPr lang="en-US" sz="2400" b="1" dirty="0">
                <a:solidFill>
                  <a:schemeClr val="bg1"/>
                </a:solidFill>
                <a:latin typeface="Century Gothic" panose="020B0502020202020204" pitchFamily="34" charset="0"/>
              </a:rPr>
              <a:t> </a:t>
            </a:r>
            <a:r>
              <a:rPr lang="en-US" sz="2400" b="1" dirty="0">
                <a:solidFill>
                  <a:schemeClr val="accent4">
                    <a:lumMod val="60000"/>
                    <a:lumOff val="40000"/>
                  </a:schemeClr>
                </a:solidFill>
                <a:latin typeface="Century Gothic" panose="020B0502020202020204" pitchFamily="34" charset="0"/>
              </a:rPr>
              <a:t>(Individual Mobility Activities) </a:t>
            </a:r>
            <a:r>
              <a:rPr lang="el-GR" sz="2400" b="1" dirty="0">
                <a:solidFill>
                  <a:srgbClr val="FF0000"/>
                </a:solidFill>
                <a:latin typeface="Century Gothic" panose="020B0502020202020204" pitchFamily="34" charset="0"/>
              </a:rPr>
              <a:t>Καταχώρηση</a:t>
            </a:r>
            <a:endParaRPr lang="en-GB" sz="2400" b="1" dirty="0">
              <a:solidFill>
                <a:srgbClr val="FF0000"/>
              </a:solidFill>
              <a:latin typeface="Century Gothic" panose="020B0502020202020204" pitchFamily="34" charset="0"/>
            </a:endParaRPr>
          </a:p>
        </p:txBody>
      </p:sp>
      <p:sp>
        <p:nvSpPr>
          <p:cNvPr id="6" name="Oval 5">
            <a:extLst>
              <a:ext uri="{FF2B5EF4-FFF2-40B4-BE49-F238E27FC236}">
                <a16:creationId xmlns:a16="http://schemas.microsoft.com/office/drawing/2014/main" id="{6B1BA6AF-8014-C841-B5F9-BB51E4560BAE}"/>
              </a:ext>
            </a:extLst>
          </p:cNvPr>
          <p:cNvSpPr/>
          <p:nvPr/>
        </p:nvSpPr>
        <p:spPr>
          <a:xfrm>
            <a:off x="1466850" y="4457700"/>
            <a:ext cx="1885950" cy="607367"/>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867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8B7DB-651E-80A4-D250-E359C2AE62B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188B0B5-B6B5-F922-A4EE-5B7762A8DCD3}"/>
              </a:ext>
            </a:extLst>
          </p:cNvPr>
          <p:cNvSpPr/>
          <p:nvPr/>
        </p:nvSpPr>
        <p:spPr>
          <a:xfrm>
            <a:off x="386366" y="772668"/>
            <a:ext cx="11694017" cy="92333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mn-cs"/>
              </a:rPr>
              <a:t>Force Majeure </a:t>
            </a:r>
            <a:r>
              <a:rPr kumimoji="0" lang="el-GR" sz="1800" b="1"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mn-cs"/>
              </a:rPr>
              <a:t>(</a:t>
            </a:r>
            <a:r>
              <a:rPr kumimoji="0" lang="el-GR" sz="1800" b="1" i="0" u="none" strike="noStrike" kern="1200" cap="none" spc="0" normalizeH="0" baseline="0" noProof="0" err="1">
                <a:ln>
                  <a:noFill/>
                </a:ln>
                <a:solidFill>
                  <a:srgbClr val="FF0000"/>
                </a:solidFill>
                <a:effectLst/>
                <a:uLnTx/>
                <a:uFillTx/>
                <a:latin typeface="Verdana" panose="020B0604030504040204" pitchFamily="34" charset="0"/>
                <a:ea typeface="Verdana" panose="020B0604030504040204" pitchFamily="34" charset="0"/>
                <a:cs typeface="+mn-cs"/>
              </a:rPr>
              <a:t>Ανωτ</a:t>
            </a:r>
            <a:r>
              <a:rPr lang="el-GR" b="1" err="1">
                <a:solidFill>
                  <a:srgbClr val="FF0000"/>
                </a:solidFill>
                <a:latin typeface="Verdana" panose="020B0604030504040204" pitchFamily="34" charset="0"/>
                <a:ea typeface="Verdana" panose="020B0604030504040204" pitchFamily="34" charset="0"/>
              </a:rPr>
              <a:t>έρα</a:t>
            </a:r>
            <a:r>
              <a:rPr lang="el-GR" b="1">
                <a:solidFill>
                  <a:srgbClr val="FF0000"/>
                </a:solidFill>
                <a:latin typeface="Verdana" panose="020B0604030504040204" pitchFamily="34" charset="0"/>
                <a:ea typeface="Verdana" panose="020B0604030504040204" pitchFamily="34" charset="0"/>
              </a:rPr>
              <a:t> Βία)</a:t>
            </a:r>
            <a:r>
              <a:rPr kumimoji="0" lang="en-US" sz="1800" b="0" i="0" u="none" strike="noStrike" kern="1200" cap="none" spc="0" normalizeH="0" baseline="0" noProof="0">
                <a:ln>
                  <a:noFill/>
                </a:ln>
                <a:solidFill>
                  <a:srgbClr val="ED7D31">
                    <a:lumMod val="75000"/>
                  </a:srgbClr>
                </a:solidFill>
                <a:effectLst/>
                <a:uLnTx/>
                <a:uFillTx/>
                <a:latin typeface="Verdana" panose="020B0604030504040204" pitchFamily="34" charset="0"/>
                <a:ea typeface="Verdana" panose="020B0604030504040204" pitchFamily="34" charset="0"/>
                <a:cs typeface="+mn-cs"/>
              </a:rPr>
              <a:t>- </a:t>
            </a:r>
            <a:r>
              <a:rPr kumimoji="0" lang="el-GR" sz="1800" b="0" i="0" u="none" strike="noStrike" kern="1200" cap="none" spc="0" normalizeH="0" baseline="0" noProof="0">
                <a:ln>
                  <a:noFill/>
                </a:ln>
                <a:solidFill>
                  <a:srgbClr val="ED7D31">
                    <a:lumMod val="75000"/>
                  </a:srgbClr>
                </a:solidFill>
                <a:effectLst/>
                <a:uLnTx/>
                <a:uFillTx/>
                <a:latin typeface="Verdana" panose="020B0604030504040204" pitchFamily="34" charset="0"/>
                <a:ea typeface="Verdana" panose="020B0604030504040204" pitchFamily="34" charset="0"/>
                <a:cs typeface="+mn-cs"/>
              </a:rPr>
              <a:t>Εάν έχει οριστεί η σημαία Ανωτέρας Βίας, επηρεάζονται τα ακόλουθα πεδία διάρκειας και επιχορήγησης: </a:t>
            </a:r>
          </a:p>
        </p:txBody>
      </p:sp>
      <p:graphicFrame>
        <p:nvGraphicFramePr>
          <p:cNvPr id="6" name="Diagram 5">
            <a:extLst>
              <a:ext uri="{FF2B5EF4-FFF2-40B4-BE49-F238E27FC236}">
                <a16:creationId xmlns:a16="http://schemas.microsoft.com/office/drawing/2014/main" id="{005BBB0C-DAF8-5F35-5D33-4B74DB60CE64}"/>
              </a:ext>
            </a:extLst>
          </p:cNvPr>
          <p:cNvGraphicFramePr/>
          <p:nvPr/>
        </p:nvGraphicFramePr>
        <p:xfrm>
          <a:off x="299914" y="1695999"/>
          <a:ext cx="9336455" cy="5162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A253D70-9C07-FFA4-489A-D82D5857193F}"/>
              </a:ext>
            </a:extLst>
          </p:cNvPr>
          <p:cNvSpPr txBox="1"/>
          <p:nvPr/>
        </p:nvSpPr>
        <p:spPr>
          <a:xfrm>
            <a:off x="10203181" y="1956524"/>
            <a:ext cx="1760219" cy="3108543"/>
          </a:xfrm>
          <a:prstGeom prst="rect">
            <a:avLst/>
          </a:prstGeom>
          <a:solidFill>
            <a:srgbClr val="3C9A92"/>
          </a:solidFill>
        </p:spPr>
        <p:txBody>
          <a:bodyPr wrap="square" rtlCol="0">
            <a:spAutoFit/>
          </a:bodyPr>
          <a:lstStyle/>
          <a:p>
            <a:pPr algn="ctr"/>
            <a:r>
              <a:rPr lang="el-GR" sz="1400" b="1">
                <a:solidFill>
                  <a:schemeClr val="bg1"/>
                </a:solidFill>
                <a:latin typeface="Century Gothic" panose="020B0502020202020204" pitchFamily="34" charset="0"/>
              </a:rPr>
              <a:t>ΑΝΩΤΕΡΑ ΒΙΑ</a:t>
            </a:r>
          </a:p>
          <a:p>
            <a:pPr algn="ctr"/>
            <a:r>
              <a:rPr lang="el-GR" sz="1400" b="1">
                <a:solidFill>
                  <a:schemeClr val="bg1"/>
                </a:solidFill>
                <a:latin typeface="Century Gothic" panose="020B0502020202020204" pitchFamily="34" charset="0"/>
              </a:rPr>
              <a:t>ΟΡΙΣΜΟΣ</a:t>
            </a:r>
          </a:p>
          <a:p>
            <a:pPr algn="ctr"/>
            <a:endParaRPr lang="el-GR" sz="1400" b="1">
              <a:solidFill>
                <a:schemeClr val="bg1"/>
              </a:solidFill>
              <a:latin typeface="Century Gothic" panose="020B0502020202020204" pitchFamily="34" charset="0"/>
            </a:endParaRPr>
          </a:p>
          <a:p>
            <a:r>
              <a:rPr lang="el-GR" sz="1400" b="1">
                <a:solidFill>
                  <a:schemeClr val="bg1"/>
                </a:solidFill>
                <a:latin typeface="Century Gothic" panose="020B0502020202020204" pitchFamily="34" charset="0"/>
              </a:rPr>
              <a:t>Απρόβλεπτη και έκτακτη κατάσταση ή συμβάν που </a:t>
            </a:r>
            <a:r>
              <a:rPr lang="el-GR" sz="1400" b="1" err="1">
                <a:solidFill>
                  <a:schemeClr val="bg1"/>
                </a:solidFill>
                <a:latin typeface="Century Gothic" panose="020B0502020202020204" pitchFamily="34" charset="0"/>
              </a:rPr>
              <a:t>εκφεύγει</a:t>
            </a:r>
            <a:r>
              <a:rPr lang="el-GR" sz="1400" b="1">
                <a:solidFill>
                  <a:schemeClr val="bg1"/>
                </a:solidFill>
                <a:latin typeface="Century Gothic" panose="020B0502020202020204" pitchFamily="34" charset="0"/>
              </a:rPr>
              <a:t> του ελέγχου του συμμετέχοντος και δεν οφείλεται σε σφάλμα ή αμέλεια από μέρους του. </a:t>
            </a:r>
            <a:endParaRPr lang="en-GB" sz="1400" b="1">
              <a:solidFill>
                <a:schemeClr val="bg1"/>
              </a:solidFill>
              <a:latin typeface="Century Gothic" panose="020B0502020202020204" pitchFamily="34" charset="0"/>
            </a:endParaRPr>
          </a:p>
        </p:txBody>
      </p:sp>
      <p:sp>
        <p:nvSpPr>
          <p:cNvPr id="5" name="TextBox 4">
            <a:extLst>
              <a:ext uri="{FF2B5EF4-FFF2-40B4-BE49-F238E27FC236}">
                <a16:creationId xmlns:a16="http://schemas.microsoft.com/office/drawing/2014/main" id="{E12808BF-3050-A766-161F-BE30BAAFB0F4}"/>
              </a:ext>
            </a:extLst>
          </p:cNvPr>
          <p:cNvSpPr txBox="1"/>
          <p:nvPr/>
        </p:nvSpPr>
        <p:spPr>
          <a:xfrm flipH="1">
            <a:off x="307974" y="34603"/>
            <a:ext cx="11104663" cy="461665"/>
          </a:xfrm>
          <a:prstGeom prst="rect">
            <a:avLst/>
          </a:prstGeom>
          <a:noFill/>
        </p:spPr>
        <p:txBody>
          <a:bodyPr wrap="square" rtlCol="0">
            <a:spAutoFit/>
          </a:bodyPr>
          <a:lstStyle/>
          <a:p>
            <a:pPr lvl="0">
              <a:defRPr/>
            </a:pPr>
            <a:r>
              <a:rPr lang="el-GR" sz="2400" b="1" dirty="0">
                <a:solidFill>
                  <a:schemeClr val="bg1"/>
                </a:solidFill>
                <a:latin typeface="Century Gothic" panose="020B0502020202020204" pitchFamily="34" charset="0"/>
              </a:rPr>
              <a:t>Δραστηριότητες Κινητικότητας</a:t>
            </a:r>
            <a:r>
              <a:rPr lang="en-US" sz="2400" b="1" dirty="0">
                <a:solidFill>
                  <a:schemeClr val="bg1"/>
                </a:solidFill>
                <a:latin typeface="Century Gothic" panose="020B0502020202020204" pitchFamily="34" charset="0"/>
              </a:rPr>
              <a:t> </a:t>
            </a:r>
            <a:r>
              <a:rPr lang="en-US" sz="2400" b="1" dirty="0">
                <a:solidFill>
                  <a:schemeClr val="accent4">
                    <a:lumMod val="60000"/>
                    <a:lumOff val="40000"/>
                  </a:schemeClr>
                </a:solidFill>
                <a:latin typeface="Century Gothic" panose="020B0502020202020204" pitchFamily="34" charset="0"/>
              </a:rPr>
              <a:t>(Individual Mobility Activities) </a:t>
            </a:r>
            <a:r>
              <a:rPr lang="el-GR" sz="2400" b="1" dirty="0">
                <a:solidFill>
                  <a:srgbClr val="FF0000"/>
                </a:solidFill>
                <a:latin typeface="Century Gothic" panose="020B0502020202020204" pitchFamily="34" charset="0"/>
              </a:rPr>
              <a:t>Καταχώρηση</a:t>
            </a:r>
            <a:endParaRPr lang="en-GB" sz="24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869077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Project List 0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0224268" y="1866507"/>
            <a:ext cx="118837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127798" y="5002421"/>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C6F8AAC-2DAA-0346-B3D2-B832D159BF4C}"/>
              </a:ext>
            </a:extLst>
          </p:cNvPr>
          <p:cNvSpPr txBox="1"/>
          <p:nvPr/>
        </p:nvSpPr>
        <p:spPr>
          <a:xfrm flipH="1">
            <a:off x="307974" y="34603"/>
            <a:ext cx="11753788" cy="461665"/>
          </a:xfrm>
          <a:prstGeom prst="rect">
            <a:avLst/>
          </a:prstGeom>
          <a:noFill/>
        </p:spPr>
        <p:txBody>
          <a:bodyPr wrap="square" rtlCol="0">
            <a:spAutoFit/>
          </a:bodyPr>
          <a:lstStyle/>
          <a:p>
            <a:pPr lvl="0">
              <a:defRPr/>
            </a:pPr>
            <a:r>
              <a:rPr lang="el-GR" sz="2400" b="1">
                <a:solidFill>
                  <a:schemeClr val="bg1"/>
                </a:solidFill>
                <a:latin typeface="Century Gothic" panose="020B0502020202020204" pitchFamily="34" charset="0"/>
              </a:rPr>
              <a:t>Δραστηριότητες Κινητικότητας</a:t>
            </a:r>
            <a:r>
              <a:rPr lang="en-US" sz="2400" b="1">
                <a:solidFill>
                  <a:schemeClr val="bg1"/>
                </a:solidFill>
                <a:latin typeface="Century Gothic" panose="020B0502020202020204" pitchFamily="34" charset="0"/>
              </a:rPr>
              <a:t> </a:t>
            </a:r>
            <a:r>
              <a:rPr lang="en-US" sz="2400" b="1">
                <a:solidFill>
                  <a:schemeClr val="accent4">
                    <a:lumMod val="60000"/>
                    <a:lumOff val="40000"/>
                  </a:schemeClr>
                </a:solidFill>
                <a:latin typeface="Century Gothic" panose="020B0502020202020204" pitchFamily="34" charset="0"/>
              </a:rPr>
              <a:t>(Individual Mobility Activities) </a:t>
            </a:r>
            <a:r>
              <a:rPr lang="el-GR" sz="2400" b="1">
                <a:solidFill>
                  <a:srgbClr val="FF0000"/>
                </a:solidFill>
                <a:latin typeface="Century Gothic" panose="020B0502020202020204" pitchFamily="34" charset="0"/>
              </a:rPr>
              <a:t>Καταχώρηση</a:t>
            </a:r>
            <a:endParaRPr lang="en-GB" sz="2400" b="1">
              <a:solidFill>
                <a:srgbClr val="FF0000"/>
              </a:solidFill>
              <a:latin typeface="Century Gothic" panose="020B0502020202020204" pitchFamily="34" charset="0"/>
            </a:endParaRPr>
          </a:p>
        </p:txBody>
      </p:sp>
      <p:pic>
        <p:nvPicPr>
          <p:cNvPr id="4" name="Picture 3" descr="A screenshot of a computer&#10;&#10;AI-generated content may be incorrect.">
            <a:extLst>
              <a:ext uri="{FF2B5EF4-FFF2-40B4-BE49-F238E27FC236}">
                <a16:creationId xmlns:a16="http://schemas.microsoft.com/office/drawing/2014/main" id="{4F3CBB99-2010-9E81-3A70-F9B360F7BB6E}"/>
              </a:ext>
            </a:extLst>
          </p:cNvPr>
          <p:cNvPicPr>
            <a:picLocks noChangeAspect="1"/>
          </p:cNvPicPr>
          <p:nvPr/>
        </p:nvPicPr>
        <p:blipFill>
          <a:blip r:embed="rId3"/>
          <a:srcRect l="13067"/>
          <a:stretch>
            <a:fillRect/>
          </a:stretch>
        </p:blipFill>
        <p:spPr>
          <a:xfrm>
            <a:off x="155575" y="914689"/>
            <a:ext cx="11906188" cy="4470111"/>
          </a:xfrm>
          <a:prstGeom prst="rect">
            <a:avLst/>
          </a:prstGeom>
        </p:spPr>
      </p:pic>
    </p:spTree>
    <p:extLst>
      <p:ext uri="{BB962C8B-B14F-4D97-AF65-F5344CB8AC3E}">
        <p14:creationId xmlns:p14="http://schemas.microsoft.com/office/powerpoint/2010/main" val="1167161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07570" y="-110385"/>
            <a:ext cx="118844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600" b="1" dirty="0">
                <a:solidFill>
                  <a:schemeClr val="bg1"/>
                </a:solidFill>
                <a:latin typeface="Century Gothic" panose="020B0502020202020204" pitchFamily="34" charset="0"/>
              </a:rPr>
              <a:t>Διαφορά μεταξύ </a:t>
            </a:r>
            <a:r>
              <a:rPr lang="en-US" sz="2600" b="1" dirty="0" err="1">
                <a:solidFill>
                  <a:schemeClr val="bg1"/>
                </a:solidFill>
                <a:latin typeface="Century Gothic" panose="020B0502020202020204" pitchFamily="34" charset="0"/>
              </a:rPr>
              <a:t>Organisation</a:t>
            </a:r>
            <a:r>
              <a:rPr lang="en-US" sz="2600" b="1" dirty="0">
                <a:solidFill>
                  <a:schemeClr val="bg1"/>
                </a:solidFill>
                <a:latin typeface="Century Gothic" panose="020B0502020202020204" pitchFamily="34" charset="0"/>
              </a:rPr>
              <a:t> Registration System ORS &amp; </a:t>
            </a:r>
            <a:r>
              <a:rPr lang="en-US" sz="2600" b="1" dirty="0" err="1">
                <a:solidFill>
                  <a:schemeClr val="bg1"/>
                </a:solidFill>
                <a:latin typeface="Century Gothic" panose="020B0502020202020204" pitchFamily="34" charset="0"/>
              </a:rPr>
              <a:t>Benefitiary</a:t>
            </a:r>
            <a:r>
              <a:rPr lang="en-US" sz="2600" b="1" dirty="0">
                <a:solidFill>
                  <a:schemeClr val="bg1"/>
                </a:solidFill>
                <a:latin typeface="Century Gothic" panose="020B0502020202020204" pitchFamily="34" charset="0"/>
              </a:rPr>
              <a:t> Module BM </a:t>
            </a:r>
            <a:endParaRPr lang="en-GB" sz="2600" b="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88EC0BF8-05BC-C2EF-B45B-DF8B02726251}"/>
              </a:ext>
            </a:extLst>
          </p:cNvPr>
          <p:cNvSpPr/>
          <p:nvPr/>
        </p:nvSpPr>
        <p:spPr>
          <a:xfrm>
            <a:off x="2032000" y="1580939"/>
            <a:ext cx="8127999" cy="453788"/>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ERASMUS+ AND EUROPEAN SOLIDARITY CORPS</a:t>
            </a:r>
            <a:endParaRPr lang="el-GR" sz="2400" b="1"/>
          </a:p>
        </p:txBody>
      </p:sp>
      <p:graphicFrame>
        <p:nvGraphicFramePr>
          <p:cNvPr id="7" name="Table 6">
            <a:extLst>
              <a:ext uri="{FF2B5EF4-FFF2-40B4-BE49-F238E27FC236}">
                <a16:creationId xmlns:a16="http://schemas.microsoft.com/office/drawing/2014/main" id="{CA4F2025-7DD3-F7C6-ABD6-D8AFF8BF0645}"/>
              </a:ext>
            </a:extLst>
          </p:cNvPr>
          <p:cNvGraphicFramePr>
            <a:graphicFrameLocks noGrp="1"/>
          </p:cNvGraphicFramePr>
          <p:nvPr/>
        </p:nvGraphicFramePr>
        <p:xfrm>
          <a:off x="2177472" y="2768491"/>
          <a:ext cx="8128000" cy="18592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610997850"/>
                    </a:ext>
                  </a:extLst>
                </a:gridCol>
                <a:gridCol w="4064000">
                  <a:extLst>
                    <a:ext uri="{9D8B030D-6E8A-4147-A177-3AD203B41FA5}">
                      <a16:colId xmlns:a16="http://schemas.microsoft.com/office/drawing/2014/main" val="3206305825"/>
                    </a:ext>
                  </a:extLst>
                </a:gridCol>
              </a:tblGrid>
              <a:tr h="370840">
                <a:tc>
                  <a:txBody>
                    <a:bodyPr/>
                    <a:lstStyle/>
                    <a:p>
                      <a:pPr algn="ctr"/>
                      <a:r>
                        <a:rPr lang="el-GR" sz="2200"/>
                        <a:t>ΔΙΑΧΕΙΡΙΣΗ ΣΧΕΔΙΩΝ</a:t>
                      </a:r>
                    </a:p>
                  </a:txBody>
                  <a:tcPr/>
                </a:tc>
                <a:tc>
                  <a:txBody>
                    <a:bodyPr/>
                    <a:lstStyle/>
                    <a:p>
                      <a:pPr algn="ctr"/>
                      <a:r>
                        <a:rPr lang="el-GR" sz="2200"/>
                        <a:t>ΔΙΑΧΕΙΡΙΣΗ ΣΤΟΙΧΕΙΩΝ ΟΡΓΑΝΙΣΜΟΥ</a:t>
                      </a:r>
                    </a:p>
                  </a:txBody>
                  <a:tcPr/>
                </a:tc>
                <a:extLst>
                  <a:ext uri="{0D108BD9-81ED-4DB2-BD59-A6C34878D82A}">
                    <a16:rowId xmlns:a16="http://schemas.microsoft.com/office/drawing/2014/main" val="1082688736"/>
                  </a:ext>
                </a:extLst>
              </a:tr>
              <a:tr h="370840">
                <a:tc>
                  <a:txBody>
                    <a:bodyPr/>
                    <a:lstStyle/>
                    <a:p>
                      <a:pPr algn="ctr"/>
                      <a:endParaRPr lang="el-GR" sz="2200"/>
                    </a:p>
                    <a:p>
                      <a:pPr algn="ctr"/>
                      <a:endParaRPr lang="el-GR" sz="2200"/>
                    </a:p>
                    <a:p>
                      <a:pPr algn="ctr"/>
                      <a:r>
                        <a:rPr lang="en-US" sz="2200"/>
                        <a:t>BENEFICIARY MODULE</a:t>
                      </a:r>
                      <a:endParaRPr lang="el-GR" sz="2200"/>
                    </a:p>
                  </a:txBody>
                  <a:tcPr/>
                </a:tc>
                <a:tc>
                  <a:txBody>
                    <a:bodyPr/>
                    <a:lstStyle/>
                    <a:p>
                      <a:pPr algn="ctr"/>
                      <a:endParaRPr lang="el-GR" sz="2200"/>
                    </a:p>
                    <a:p>
                      <a:pPr algn="ctr"/>
                      <a:endParaRPr lang="el-GR" sz="2200"/>
                    </a:p>
                    <a:p>
                      <a:pPr algn="ctr"/>
                      <a:r>
                        <a:rPr lang="el-GR" sz="2200"/>
                        <a:t>Πλατφόρμα </a:t>
                      </a:r>
                      <a:r>
                        <a:rPr lang="en-US" sz="2200"/>
                        <a:t>ORS</a:t>
                      </a:r>
                      <a:endParaRPr lang="el-GR" sz="2200"/>
                    </a:p>
                  </a:txBody>
                  <a:tcPr/>
                </a:tc>
                <a:extLst>
                  <a:ext uri="{0D108BD9-81ED-4DB2-BD59-A6C34878D82A}">
                    <a16:rowId xmlns:a16="http://schemas.microsoft.com/office/drawing/2014/main" val="317276610"/>
                  </a:ext>
                </a:extLst>
              </a:tr>
            </a:tbl>
          </a:graphicData>
        </a:graphic>
      </p:graphicFrame>
      <p:sp>
        <p:nvSpPr>
          <p:cNvPr id="9" name="Arrow: Down 8">
            <a:extLst>
              <a:ext uri="{FF2B5EF4-FFF2-40B4-BE49-F238E27FC236}">
                <a16:creationId xmlns:a16="http://schemas.microsoft.com/office/drawing/2014/main" id="{17065293-6E21-EF38-CCBF-AE8E7AE0620E}"/>
              </a:ext>
            </a:extLst>
          </p:cNvPr>
          <p:cNvSpPr/>
          <p:nvPr/>
        </p:nvSpPr>
        <p:spPr>
          <a:xfrm>
            <a:off x="3957851" y="3609374"/>
            <a:ext cx="484632" cy="58685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rgbClr val="FF0000"/>
              </a:solidFill>
            </a:endParaRPr>
          </a:p>
        </p:txBody>
      </p:sp>
      <p:sp>
        <p:nvSpPr>
          <p:cNvPr id="10" name="Arrow: Down 9">
            <a:extLst>
              <a:ext uri="{FF2B5EF4-FFF2-40B4-BE49-F238E27FC236}">
                <a16:creationId xmlns:a16="http://schemas.microsoft.com/office/drawing/2014/main" id="{9A4478CE-7939-7EF6-FF4E-9E5EA55BDFC9}"/>
              </a:ext>
            </a:extLst>
          </p:cNvPr>
          <p:cNvSpPr/>
          <p:nvPr/>
        </p:nvSpPr>
        <p:spPr>
          <a:xfrm>
            <a:off x="8090108" y="3609374"/>
            <a:ext cx="484632" cy="58685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rgbClr val="FF0000"/>
              </a:solidFill>
            </a:endParaRPr>
          </a:p>
        </p:txBody>
      </p:sp>
    </p:spTree>
    <p:extLst>
      <p:ext uri="{BB962C8B-B14F-4D97-AF65-F5344CB8AC3E}">
        <p14:creationId xmlns:p14="http://schemas.microsoft.com/office/powerpoint/2010/main" val="484976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79393-1241-A2FF-842D-DFA724E60ADD}"/>
            </a:ext>
          </a:extLst>
        </p:cNvPr>
        <p:cNvGrpSpPr/>
        <p:nvPr/>
      </p:nvGrpSpPr>
      <p:grpSpPr>
        <a:xfrm>
          <a:off x="0" y="0"/>
          <a:ext cx="0" cy="0"/>
          <a:chOff x="0" y="0"/>
          <a:chExt cx="0" cy="0"/>
        </a:xfrm>
      </p:grpSpPr>
      <p:sp>
        <p:nvSpPr>
          <p:cNvPr id="7" name="AutoShape 4" descr="Project List 05.jpg">
            <a:extLst>
              <a:ext uri="{FF2B5EF4-FFF2-40B4-BE49-F238E27FC236}">
                <a16:creationId xmlns:a16="http://schemas.microsoft.com/office/drawing/2014/main" id="{DE6E6C2B-92FA-85DB-BDC7-01074AC6FBB6}"/>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C9A0F56-0C13-78EC-7181-6B117A8BE015}"/>
              </a:ext>
            </a:extLst>
          </p:cNvPr>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E213D70-1439-9D95-ECF6-FCFF009F3648}"/>
              </a:ext>
            </a:extLst>
          </p:cNvPr>
          <p:cNvSpPr/>
          <p:nvPr/>
        </p:nvSpPr>
        <p:spPr>
          <a:xfrm>
            <a:off x="10224268" y="1866507"/>
            <a:ext cx="118837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2E94C89-5541-AFC3-D7B9-B69A94FBDB3B}"/>
              </a:ext>
            </a:extLst>
          </p:cNvPr>
          <p:cNvSpPr/>
          <p:nvPr/>
        </p:nvSpPr>
        <p:spPr>
          <a:xfrm>
            <a:off x="4127798" y="5002421"/>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61848CB-C3E6-52B1-5078-980CD1CCD924}"/>
              </a:ext>
            </a:extLst>
          </p:cNvPr>
          <p:cNvSpPr txBox="1"/>
          <p:nvPr/>
        </p:nvSpPr>
        <p:spPr>
          <a:xfrm flipH="1">
            <a:off x="307974" y="34603"/>
            <a:ext cx="11104663" cy="461665"/>
          </a:xfrm>
          <a:prstGeom prst="rect">
            <a:avLst/>
          </a:prstGeom>
          <a:noFill/>
        </p:spPr>
        <p:txBody>
          <a:bodyPr wrap="square" rtlCol="0">
            <a:spAutoFit/>
          </a:bodyPr>
          <a:lstStyle/>
          <a:p>
            <a:pPr lvl="0">
              <a:defRPr/>
            </a:pPr>
            <a:r>
              <a:rPr lang="el-GR" sz="2400" b="1" dirty="0">
                <a:solidFill>
                  <a:schemeClr val="bg1"/>
                </a:solidFill>
                <a:latin typeface="Century Gothic" panose="020B0502020202020204" pitchFamily="34" charset="0"/>
              </a:rPr>
              <a:t>Δραστηριότητες Κινητικότητας</a:t>
            </a:r>
            <a:r>
              <a:rPr lang="en-US" sz="2400" b="1" dirty="0">
                <a:solidFill>
                  <a:schemeClr val="bg1"/>
                </a:solidFill>
                <a:latin typeface="Century Gothic" panose="020B0502020202020204" pitchFamily="34" charset="0"/>
              </a:rPr>
              <a:t> </a:t>
            </a:r>
            <a:r>
              <a:rPr lang="en-US" sz="2400" b="1" dirty="0">
                <a:solidFill>
                  <a:schemeClr val="accent4">
                    <a:lumMod val="60000"/>
                    <a:lumOff val="40000"/>
                  </a:schemeClr>
                </a:solidFill>
                <a:latin typeface="Century Gothic" panose="020B0502020202020204" pitchFamily="34" charset="0"/>
              </a:rPr>
              <a:t>(Individual Mobility Activities) </a:t>
            </a:r>
            <a:r>
              <a:rPr lang="el-GR" sz="2400" b="1" dirty="0">
                <a:solidFill>
                  <a:srgbClr val="FF0000"/>
                </a:solidFill>
                <a:latin typeface="Century Gothic" panose="020B0502020202020204" pitchFamily="34" charset="0"/>
              </a:rPr>
              <a:t>Καταχώρηση</a:t>
            </a:r>
            <a:endParaRPr lang="en-GB" sz="2400" b="1" dirty="0">
              <a:solidFill>
                <a:srgbClr val="FF0000"/>
              </a:solidFill>
              <a:latin typeface="Century Gothic" panose="020B0502020202020204" pitchFamily="34" charset="0"/>
            </a:endParaRPr>
          </a:p>
        </p:txBody>
      </p:sp>
      <p:pic>
        <p:nvPicPr>
          <p:cNvPr id="3" name="Picture 2" descr="A screenshot of a computer&#10;&#10;AI-generated content may be incorrect.">
            <a:extLst>
              <a:ext uri="{FF2B5EF4-FFF2-40B4-BE49-F238E27FC236}">
                <a16:creationId xmlns:a16="http://schemas.microsoft.com/office/drawing/2014/main" id="{08672CA0-0136-AFC5-A28C-8B45CE7DD875}"/>
              </a:ext>
            </a:extLst>
          </p:cNvPr>
          <p:cNvPicPr>
            <a:picLocks noChangeAspect="1"/>
          </p:cNvPicPr>
          <p:nvPr/>
        </p:nvPicPr>
        <p:blipFill>
          <a:blip r:embed="rId3"/>
          <a:srcRect l="13883"/>
          <a:stretch>
            <a:fillRect/>
          </a:stretch>
        </p:blipFill>
        <p:spPr>
          <a:xfrm>
            <a:off x="0" y="706815"/>
            <a:ext cx="8136835" cy="4914313"/>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E38EA78A-1A22-C575-282B-CAC6989DEB9B}"/>
              </a:ext>
            </a:extLst>
          </p:cNvPr>
          <p:cNvPicPr>
            <a:picLocks noChangeAspect="1"/>
          </p:cNvPicPr>
          <p:nvPr/>
        </p:nvPicPr>
        <p:blipFill>
          <a:blip r:embed="rId4"/>
          <a:srcRect l="14021" r="28696"/>
          <a:stretch>
            <a:fillRect/>
          </a:stretch>
        </p:blipFill>
        <p:spPr>
          <a:xfrm>
            <a:off x="4748957" y="820835"/>
            <a:ext cx="6983896" cy="2311655"/>
          </a:xfrm>
          <a:prstGeom prst="rect">
            <a:avLst/>
          </a:prstGeom>
        </p:spPr>
      </p:pic>
      <p:sp>
        <p:nvSpPr>
          <p:cNvPr id="8" name="Arrow: Right 7">
            <a:extLst>
              <a:ext uri="{FF2B5EF4-FFF2-40B4-BE49-F238E27FC236}">
                <a16:creationId xmlns:a16="http://schemas.microsoft.com/office/drawing/2014/main" id="{EC9FDB7D-CEE4-29B4-7A51-FAE46A48E671}"/>
              </a:ext>
            </a:extLst>
          </p:cNvPr>
          <p:cNvSpPr/>
          <p:nvPr/>
        </p:nvSpPr>
        <p:spPr>
          <a:xfrm>
            <a:off x="3339548" y="1391478"/>
            <a:ext cx="1258956" cy="47502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shot of a computer&#10;&#10;AI-generated content may be incorrect.">
            <a:extLst>
              <a:ext uri="{FF2B5EF4-FFF2-40B4-BE49-F238E27FC236}">
                <a16:creationId xmlns:a16="http://schemas.microsoft.com/office/drawing/2014/main" id="{0B77045E-E796-6903-3324-DB536A61577A}"/>
              </a:ext>
            </a:extLst>
          </p:cNvPr>
          <p:cNvPicPr>
            <a:picLocks noChangeAspect="1"/>
          </p:cNvPicPr>
          <p:nvPr/>
        </p:nvPicPr>
        <p:blipFill>
          <a:blip r:embed="rId5"/>
          <a:srcRect l="2432" r="47855"/>
          <a:stretch>
            <a:fillRect/>
          </a:stretch>
        </p:blipFill>
        <p:spPr>
          <a:xfrm>
            <a:off x="4219600" y="3856909"/>
            <a:ext cx="3917235" cy="3115110"/>
          </a:xfrm>
          <a:prstGeom prst="rect">
            <a:avLst/>
          </a:prstGeom>
        </p:spPr>
      </p:pic>
      <p:sp>
        <p:nvSpPr>
          <p:cNvPr id="5" name="TextBox 4">
            <a:extLst>
              <a:ext uri="{FF2B5EF4-FFF2-40B4-BE49-F238E27FC236}">
                <a16:creationId xmlns:a16="http://schemas.microsoft.com/office/drawing/2014/main" id="{00998213-CC13-0611-6F1D-ACD98E8E806A}"/>
              </a:ext>
            </a:extLst>
          </p:cNvPr>
          <p:cNvSpPr txBox="1"/>
          <p:nvPr/>
        </p:nvSpPr>
        <p:spPr>
          <a:xfrm>
            <a:off x="1734845" y="1391478"/>
            <a:ext cx="1853357" cy="1477328"/>
          </a:xfrm>
          <a:prstGeom prst="rect">
            <a:avLst/>
          </a:prstGeom>
          <a:noFill/>
        </p:spPr>
        <p:txBody>
          <a:bodyPr wrap="square" rtlCol="0">
            <a:spAutoFit/>
          </a:bodyPr>
          <a:lstStyle/>
          <a:p>
            <a:r>
              <a:rPr lang="el-GR" dirty="0">
                <a:hlinkClick r:id="rId6"/>
              </a:rPr>
              <a:t>Στρατηγική συμπερίληψης ΙΔΕΠ για άτομα με λιγότερες ευκαιρίες</a:t>
            </a:r>
            <a:endParaRPr lang="en-US" dirty="0"/>
          </a:p>
        </p:txBody>
      </p:sp>
    </p:spTree>
    <p:extLst>
      <p:ext uri="{BB962C8B-B14F-4D97-AF65-F5344CB8AC3E}">
        <p14:creationId xmlns:p14="http://schemas.microsoft.com/office/powerpoint/2010/main" val="1964618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Project List 0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0224268" y="1866507"/>
            <a:ext cx="118837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127798" y="5002421"/>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99C7BEB1-97F6-5BDC-690D-A6621DB2939A}"/>
              </a:ext>
            </a:extLst>
          </p:cNvPr>
          <p:cNvPicPr>
            <a:picLocks noChangeAspect="1"/>
          </p:cNvPicPr>
          <p:nvPr/>
        </p:nvPicPr>
        <p:blipFill>
          <a:blip r:embed="rId3"/>
          <a:stretch>
            <a:fillRect/>
          </a:stretch>
        </p:blipFill>
        <p:spPr>
          <a:xfrm>
            <a:off x="131905" y="5931845"/>
            <a:ext cx="10282095" cy="621846"/>
          </a:xfrm>
          <a:prstGeom prst="rect">
            <a:avLst/>
          </a:prstGeom>
        </p:spPr>
      </p:pic>
      <p:sp>
        <p:nvSpPr>
          <p:cNvPr id="13" name="TextBox 12">
            <a:extLst>
              <a:ext uri="{FF2B5EF4-FFF2-40B4-BE49-F238E27FC236}">
                <a16:creationId xmlns:a16="http://schemas.microsoft.com/office/drawing/2014/main" id="{CC6F8AAC-2DAA-0346-B3D2-B832D159BF4C}"/>
              </a:ext>
            </a:extLst>
          </p:cNvPr>
          <p:cNvSpPr txBox="1"/>
          <p:nvPr/>
        </p:nvSpPr>
        <p:spPr>
          <a:xfrm flipH="1">
            <a:off x="307974" y="34603"/>
            <a:ext cx="11884025" cy="461665"/>
          </a:xfrm>
          <a:prstGeom prst="rect">
            <a:avLst/>
          </a:prstGeom>
          <a:noFill/>
        </p:spPr>
        <p:txBody>
          <a:bodyPr wrap="square" rtlCol="0">
            <a:spAutoFit/>
          </a:bodyPr>
          <a:lstStyle/>
          <a:p>
            <a:pPr lvl="0">
              <a:defRPr/>
            </a:pPr>
            <a:r>
              <a:rPr lang="el-GR" sz="2400" b="1">
                <a:solidFill>
                  <a:schemeClr val="bg1"/>
                </a:solidFill>
                <a:latin typeface="Century Gothic" panose="020B0502020202020204" pitchFamily="34" charset="0"/>
              </a:rPr>
              <a:t>Δραστηριότητες Κινητικότητας</a:t>
            </a:r>
            <a:r>
              <a:rPr lang="en-US" sz="2400" b="1">
                <a:solidFill>
                  <a:schemeClr val="bg1"/>
                </a:solidFill>
                <a:latin typeface="Century Gothic" panose="020B0502020202020204" pitchFamily="34" charset="0"/>
              </a:rPr>
              <a:t> </a:t>
            </a:r>
            <a:r>
              <a:rPr lang="en-US" sz="2400" b="1">
                <a:solidFill>
                  <a:schemeClr val="accent4">
                    <a:lumMod val="60000"/>
                    <a:lumOff val="40000"/>
                  </a:schemeClr>
                </a:solidFill>
                <a:latin typeface="Century Gothic" panose="020B0502020202020204" pitchFamily="34" charset="0"/>
              </a:rPr>
              <a:t>(Individual Mobility Activities) </a:t>
            </a:r>
            <a:r>
              <a:rPr lang="el-GR" sz="2400" b="1">
                <a:solidFill>
                  <a:srgbClr val="FF0000"/>
                </a:solidFill>
                <a:latin typeface="Century Gothic" panose="020B0502020202020204" pitchFamily="34" charset="0"/>
              </a:rPr>
              <a:t>Καταχώρηση</a:t>
            </a:r>
            <a:endParaRPr lang="en-GB" sz="2400" b="1">
              <a:solidFill>
                <a:srgbClr val="FF0000"/>
              </a:solidFill>
              <a:latin typeface="Century Gothic" panose="020B0502020202020204" pitchFamily="34" charset="0"/>
            </a:endParaRPr>
          </a:p>
        </p:txBody>
      </p:sp>
      <p:pic>
        <p:nvPicPr>
          <p:cNvPr id="4" name="Picture 3" descr="A screenshot of a computer&#10;&#10;AI-generated content may be incorrect.">
            <a:extLst>
              <a:ext uri="{FF2B5EF4-FFF2-40B4-BE49-F238E27FC236}">
                <a16:creationId xmlns:a16="http://schemas.microsoft.com/office/drawing/2014/main" id="{2C6AC953-8D30-F935-DA7D-A42E82CA09F0}"/>
              </a:ext>
            </a:extLst>
          </p:cNvPr>
          <p:cNvPicPr>
            <a:picLocks noChangeAspect="1"/>
          </p:cNvPicPr>
          <p:nvPr/>
        </p:nvPicPr>
        <p:blipFill>
          <a:blip r:embed="rId4"/>
          <a:stretch>
            <a:fillRect/>
          </a:stretch>
        </p:blipFill>
        <p:spPr>
          <a:xfrm>
            <a:off x="0" y="696749"/>
            <a:ext cx="12192000" cy="5059306"/>
          </a:xfrm>
          <a:prstGeom prst="rect">
            <a:avLst/>
          </a:prstGeom>
        </p:spPr>
      </p:pic>
      <p:pic>
        <p:nvPicPr>
          <p:cNvPr id="11" name="Picture 10"/>
          <p:cNvPicPr>
            <a:picLocks noChangeAspect="1"/>
          </p:cNvPicPr>
          <p:nvPr/>
        </p:nvPicPr>
        <p:blipFill>
          <a:blip r:embed="rId5"/>
          <a:stretch>
            <a:fillRect/>
          </a:stretch>
        </p:blipFill>
        <p:spPr>
          <a:xfrm>
            <a:off x="155575" y="1866507"/>
            <a:ext cx="1591522" cy="621846"/>
          </a:xfrm>
          <a:prstGeom prst="rect">
            <a:avLst/>
          </a:prstGeom>
        </p:spPr>
      </p:pic>
      <p:pic>
        <p:nvPicPr>
          <p:cNvPr id="15" name="Picture 14">
            <a:extLst>
              <a:ext uri="{FF2B5EF4-FFF2-40B4-BE49-F238E27FC236}">
                <a16:creationId xmlns:a16="http://schemas.microsoft.com/office/drawing/2014/main" id="{9DE09C7D-4CAF-F2E6-D217-6C6221601B74}"/>
              </a:ext>
            </a:extLst>
          </p:cNvPr>
          <p:cNvPicPr>
            <a:picLocks noChangeAspect="1"/>
          </p:cNvPicPr>
          <p:nvPr/>
        </p:nvPicPr>
        <p:blipFill>
          <a:blip r:embed="rId5"/>
          <a:stretch>
            <a:fillRect/>
          </a:stretch>
        </p:blipFill>
        <p:spPr>
          <a:xfrm>
            <a:off x="3873798" y="2177430"/>
            <a:ext cx="4647902" cy="940647"/>
          </a:xfrm>
          <a:prstGeom prst="rect">
            <a:avLst/>
          </a:prstGeom>
        </p:spPr>
      </p:pic>
    </p:spTree>
    <p:extLst>
      <p:ext uri="{BB962C8B-B14F-4D97-AF65-F5344CB8AC3E}">
        <p14:creationId xmlns:p14="http://schemas.microsoft.com/office/powerpoint/2010/main" val="1948466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49967-5437-933D-F831-018E70451A15}"/>
            </a:ext>
          </a:extLst>
        </p:cNvPr>
        <p:cNvGrpSpPr/>
        <p:nvPr/>
      </p:nvGrpSpPr>
      <p:grpSpPr>
        <a:xfrm>
          <a:off x="0" y="0"/>
          <a:ext cx="0" cy="0"/>
          <a:chOff x="0" y="0"/>
          <a:chExt cx="0" cy="0"/>
        </a:xfrm>
      </p:grpSpPr>
      <p:sp>
        <p:nvSpPr>
          <p:cNvPr id="7" name="AutoShape 4" descr="Project List 05.jpg">
            <a:extLst>
              <a:ext uri="{FF2B5EF4-FFF2-40B4-BE49-F238E27FC236}">
                <a16:creationId xmlns:a16="http://schemas.microsoft.com/office/drawing/2014/main" id="{CD331695-3F5F-1CDF-FA3D-2E1D8AB08E64}"/>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C0C5120-770A-217B-5294-FA555D30B0F1}"/>
              </a:ext>
            </a:extLst>
          </p:cNvPr>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503E5DC-A255-F779-EA32-C948779FEECC}"/>
              </a:ext>
            </a:extLst>
          </p:cNvPr>
          <p:cNvSpPr/>
          <p:nvPr/>
        </p:nvSpPr>
        <p:spPr>
          <a:xfrm>
            <a:off x="10224268" y="1866507"/>
            <a:ext cx="118837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F0C1C5B-68D2-6A9E-9ECE-AE42AF46B65B}"/>
              </a:ext>
            </a:extLst>
          </p:cNvPr>
          <p:cNvSpPr/>
          <p:nvPr/>
        </p:nvSpPr>
        <p:spPr>
          <a:xfrm>
            <a:off x="4127798" y="5002421"/>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5F461B7-6E78-FC6C-0CCC-30E5CAEB96C8}"/>
              </a:ext>
            </a:extLst>
          </p:cNvPr>
          <p:cNvPicPr>
            <a:picLocks noChangeAspect="1"/>
          </p:cNvPicPr>
          <p:nvPr/>
        </p:nvPicPr>
        <p:blipFill>
          <a:blip r:embed="rId3"/>
          <a:stretch>
            <a:fillRect/>
          </a:stretch>
        </p:blipFill>
        <p:spPr>
          <a:xfrm>
            <a:off x="69103" y="6017087"/>
            <a:ext cx="10282095" cy="621846"/>
          </a:xfrm>
          <a:prstGeom prst="rect">
            <a:avLst/>
          </a:prstGeom>
        </p:spPr>
      </p:pic>
      <p:sp>
        <p:nvSpPr>
          <p:cNvPr id="13" name="TextBox 12">
            <a:extLst>
              <a:ext uri="{FF2B5EF4-FFF2-40B4-BE49-F238E27FC236}">
                <a16:creationId xmlns:a16="http://schemas.microsoft.com/office/drawing/2014/main" id="{FBE0AD27-E144-896D-CF2B-E951F06AF080}"/>
              </a:ext>
            </a:extLst>
          </p:cNvPr>
          <p:cNvSpPr txBox="1"/>
          <p:nvPr/>
        </p:nvSpPr>
        <p:spPr>
          <a:xfrm flipH="1">
            <a:off x="307974" y="34603"/>
            <a:ext cx="11194214" cy="461665"/>
          </a:xfrm>
          <a:prstGeom prst="rect">
            <a:avLst/>
          </a:prstGeom>
          <a:noFill/>
        </p:spPr>
        <p:txBody>
          <a:bodyPr wrap="square" rtlCol="0">
            <a:spAutoFit/>
          </a:bodyPr>
          <a:lstStyle/>
          <a:p>
            <a:pPr lvl="0">
              <a:defRPr/>
            </a:pPr>
            <a:r>
              <a:rPr lang="el-GR" sz="2400" b="1">
                <a:solidFill>
                  <a:schemeClr val="bg1"/>
                </a:solidFill>
                <a:latin typeface="Century Gothic" panose="020B0502020202020204" pitchFamily="34" charset="0"/>
              </a:rPr>
              <a:t>Δραστηριότητες Κινητικότητας</a:t>
            </a:r>
            <a:r>
              <a:rPr lang="en-US" sz="2400" b="1">
                <a:solidFill>
                  <a:schemeClr val="bg1"/>
                </a:solidFill>
                <a:latin typeface="Century Gothic" panose="020B0502020202020204" pitchFamily="34" charset="0"/>
              </a:rPr>
              <a:t> </a:t>
            </a:r>
            <a:r>
              <a:rPr lang="en-US" sz="2400" b="1">
                <a:solidFill>
                  <a:schemeClr val="accent4">
                    <a:lumMod val="60000"/>
                    <a:lumOff val="40000"/>
                  </a:schemeClr>
                </a:solidFill>
                <a:latin typeface="Century Gothic" panose="020B0502020202020204" pitchFamily="34" charset="0"/>
              </a:rPr>
              <a:t>(Individual Mobility Activities) </a:t>
            </a:r>
            <a:r>
              <a:rPr lang="el-GR" sz="2400" b="1">
                <a:solidFill>
                  <a:srgbClr val="FF0000"/>
                </a:solidFill>
                <a:latin typeface="Century Gothic" panose="020B0502020202020204" pitchFamily="34" charset="0"/>
              </a:rPr>
              <a:t>Καταχώρηση</a:t>
            </a:r>
            <a:endParaRPr lang="en-GB" sz="2400" b="1">
              <a:solidFill>
                <a:srgbClr val="FF0000"/>
              </a:solidFill>
              <a:latin typeface="Century Gothic" panose="020B0502020202020204" pitchFamily="34" charset="0"/>
            </a:endParaRPr>
          </a:p>
        </p:txBody>
      </p:sp>
      <p:pic>
        <p:nvPicPr>
          <p:cNvPr id="3" name="Picture 2" descr="A screenshot of a computer&#10;&#10;AI-generated content may be incorrect.">
            <a:extLst>
              <a:ext uri="{FF2B5EF4-FFF2-40B4-BE49-F238E27FC236}">
                <a16:creationId xmlns:a16="http://schemas.microsoft.com/office/drawing/2014/main" id="{C05EFBF8-5AC3-5B5D-13C5-596E99D8AC39}"/>
              </a:ext>
            </a:extLst>
          </p:cNvPr>
          <p:cNvPicPr>
            <a:picLocks noChangeAspect="1"/>
          </p:cNvPicPr>
          <p:nvPr/>
        </p:nvPicPr>
        <p:blipFill>
          <a:blip r:embed="rId4"/>
          <a:stretch>
            <a:fillRect/>
          </a:stretch>
        </p:blipFill>
        <p:spPr>
          <a:xfrm>
            <a:off x="0" y="614899"/>
            <a:ext cx="12192000" cy="5163601"/>
          </a:xfrm>
          <a:prstGeom prst="rect">
            <a:avLst/>
          </a:prstGeom>
        </p:spPr>
      </p:pic>
      <p:pic>
        <p:nvPicPr>
          <p:cNvPr id="8" name="Picture 7">
            <a:extLst>
              <a:ext uri="{FF2B5EF4-FFF2-40B4-BE49-F238E27FC236}">
                <a16:creationId xmlns:a16="http://schemas.microsoft.com/office/drawing/2014/main" id="{77C86B7D-F174-966F-A770-147032F9A89F}"/>
              </a:ext>
            </a:extLst>
          </p:cNvPr>
          <p:cNvPicPr>
            <a:picLocks noChangeAspect="1"/>
          </p:cNvPicPr>
          <p:nvPr/>
        </p:nvPicPr>
        <p:blipFill>
          <a:blip r:embed="rId5"/>
          <a:stretch>
            <a:fillRect/>
          </a:stretch>
        </p:blipFill>
        <p:spPr>
          <a:xfrm>
            <a:off x="7804149" y="1269381"/>
            <a:ext cx="1435099" cy="464170"/>
          </a:xfrm>
          <a:prstGeom prst="rect">
            <a:avLst/>
          </a:prstGeom>
        </p:spPr>
      </p:pic>
    </p:spTree>
    <p:extLst>
      <p:ext uri="{BB962C8B-B14F-4D97-AF65-F5344CB8AC3E}">
        <p14:creationId xmlns:p14="http://schemas.microsoft.com/office/powerpoint/2010/main" val="1024823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6F8AAC-2DAA-0346-B3D2-B832D159BF4C}"/>
              </a:ext>
            </a:extLst>
          </p:cNvPr>
          <p:cNvSpPr txBox="1"/>
          <p:nvPr/>
        </p:nvSpPr>
        <p:spPr>
          <a:xfrm flipH="1">
            <a:off x="307973" y="34603"/>
            <a:ext cx="117236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400" b="1">
                <a:solidFill>
                  <a:schemeClr val="bg1"/>
                </a:solidFill>
                <a:latin typeface="Century Gothic" panose="020B0502020202020204" pitchFamily="34" charset="0"/>
              </a:rPr>
              <a:t>Δραστηριότητες Κινητικότητας</a:t>
            </a:r>
            <a:r>
              <a:rPr lang="en-US" sz="2400" b="1">
                <a:solidFill>
                  <a:schemeClr val="bg1"/>
                </a:solidFill>
                <a:latin typeface="Century Gothic" panose="020B0502020202020204" pitchFamily="34" charset="0"/>
              </a:rPr>
              <a:t> (Individual Mobility Activities)</a:t>
            </a:r>
            <a:r>
              <a:rPr lang="el-GR" sz="2400" b="1">
                <a:solidFill>
                  <a:schemeClr val="bg1"/>
                </a:solidFill>
                <a:latin typeface="Century Gothic" panose="020B0502020202020204" pitchFamily="34" charset="0"/>
              </a:rPr>
              <a:t> – </a:t>
            </a:r>
            <a:r>
              <a:rPr lang="en-US" sz="2400" b="1">
                <a:solidFill>
                  <a:schemeClr val="accent4">
                    <a:lumMod val="60000"/>
                    <a:lumOff val="40000"/>
                  </a:schemeClr>
                </a:solidFill>
                <a:latin typeface="Century Gothic" panose="020B0502020202020204" pitchFamily="34" charset="0"/>
              </a:rPr>
              <a:t>Budget</a:t>
            </a:r>
            <a:endParaRPr lang="en-GB" sz="2400" b="1">
              <a:solidFill>
                <a:schemeClr val="accent4">
                  <a:lumMod val="60000"/>
                  <a:lumOff val="40000"/>
                </a:schemeClr>
              </a:solidFill>
              <a:latin typeface="Century Gothic" panose="020B0502020202020204" pitchFamily="34" charset="0"/>
            </a:endParaRPr>
          </a:p>
        </p:txBody>
      </p:sp>
      <p:sp>
        <p:nvSpPr>
          <p:cNvPr id="2" name="Bent-Up Arrow 1"/>
          <p:cNvSpPr/>
          <p:nvPr/>
        </p:nvSpPr>
        <p:spPr>
          <a:xfrm>
            <a:off x="7124700" y="4740030"/>
            <a:ext cx="3152531" cy="316523"/>
          </a:xfrm>
          <a:prstGeom prst="ben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screenshot of a computer&#10;&#10;AI-generated content may be incorrect.">
            <a:extLst>
              <a:ext uri="{FF2B5EF4-FFF2-40B4-BE49-F238E27FC236}">
                <a16:creationId xmlns:a16="http://schemas.microsoft.com/office/drawing/2014/main" id="{1F57D13B-854B-BE75-1DE7-96172160096A}"/>
              </a:ext>
            </a:extLst>
          </p:cNvPr>
          <p:cNvPicPr>
            <a:picLocks noChangeAspect="1"/>
          </p:cNvPicPr>
          <p:nvPr/>
        </p:nvPicPr>
        <p:blipFill>
          <a:blip r:embed="rId3"/>
          <a:srcRect l="14904"/>
          <a:stretch>
            <a:fillRect/>
          </a:stretch>
        </p:blipFill>
        <p:spPr>
          <a:xfrm>
            <a:off x="394188" y="1107831"/>
            <a:ext cx="10374923" cy="3527840"/>
          </a:xfrm>
          <a:prstGeom prst="rect">
            <a:avLst/>
          </a:prstGeom>
        </p:spPr>
      </p:pic>
      <p:sp>
        <p:nvSpPr>
          <p:cNvPr id="3" name="Oval 2"/>
          <p:cNvSpPr/>
          <p:nvPr/>
        </p:nvSpPr>
        <p:spPr>
          <a:xfrm>
            <a:off x="9645161" y="3979179"/>
            <a:ext cx="764931" cy="4531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250040" y="2065106"/>
            <a:ext cx="2531510" cy="17260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endParaRPr lang="el-GR" sz="1700" dirty="0">
              <a:solidFill>
                <a:schemeClr val="tx1"/>
              </a:solidFill>
              <a:latin typeface="Verdana" panose="020B0604030504040204" pitchFamily="34" charset="0"/>
              <a:ea typeface="Verdana" panose="020B0604030504040204" pitchFamily="34" charset="0"/>
            </a:endParaRPr>
          </a:p>
          <a:p>
            <a:r>
              <a:rPr lang="el-GR" sz="1700" dirty="0">
                <a:solidFill>
                  <a:schemeClr val="tx1"/>
                </a:solidFill>
                <a:latin typeface="Verdana" panose="020B0604030504040204" pitchFamily="34" charset="0"/>
                <a:ea typeface="Verdana" panose="020B0604030504040204" pitchFamily="34" charset="0"/>
              </a:rPr>
              <a:t>Το ποσό των οργανωτικών εξόδων συμπληρώνεται αυτόματα, βάσει των πληροφοριών που καταχωρήθηκαν προηγουμένως</a:t>
            </a:r>
          </a:p>
          <a:p>
            <a:endParaRPr lang="el-GR" sz="1700" dirty="0">
              <a:solidFill>
                <a:schemeClr val="tx1"/>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5681FE0B-D2D1-9B13-2DAB-F9C9C3057BCC}"/>
              </a:ext>
            </a:extLst>
          </p:cNvPr>
          <p:cNvSpPr txBox="1"/>
          <p:nvPr/>
        </p:nvSpPr>
        <p:spPr>
          <a:xfrm>
            <a:off x="4781550" y="5160912"/>
            <a:ext cx="6134100" cy="1200329"/>
          </a:xfrm>
          <a:prstGeom prst="rect">
            <a:avLst/>
          </a:prstGeom>
          <a:noFill/>
        </p:spPr>
        <p:txBody>
          <a:bodyPr wrap="square">
            <a:spAutoFit/>
          </a:bodyPr>
          <a:lstStyle/>
          <a:p>
            <a:r>
              <a:rPr lang="el-GR" sz="1800" dirty="0">
                <a:solidFill>
                  <a:schemeClr val="tx1"/>
                </a:solidFill>
                <a:latin typeface="Verdana" panose="020B0604030504040204" pitchFamily="34" charset="0"/>
                <a:ea typeface="Verdana" panose="020B0604030504040204" pitchFamily="34" charset="0"/>
              </a:rPr>
              <a:t>Δεν συμπεριλαμβάνει τα οργανωτικά έξοδα της κινητικότητας, όμως το κόστος των οργανωτικών εξόδων εμφανίζεται στο πεδίο </a:t>
            </a:r>
            <a:r>
              <a:rPr lang="en-US" sz="1800" dirty="0">
                <a:solidFill>
                  <a:schemeClr val="tx1"/>
                </a:solidFill>
                <a:latin typeface="Verdana" panose="020B0604030504040204" pitchFamily="34" charset="0"/>
                <a:ea typeface="Verdana" panose="020B0604030504040204" pitchFamily="34" charset="0"/>
              </a:rPr>
              <a:t>budget</a:t>
            </a:r>
            <a:r>
              <a:rPr lang="el-GR" sz="1800" dirty="0">
                <a:solidFill>
                  <a:schemeClr val="tx1"/>
                </a:solidFill>
                <a:latin typeface="Verdana" panose="020B0604030504040204" pitchFamily="34" charset="0"/>
                <a:ea typeface="Verdana" panose="020B0604030504040204" pitchFamily="34" charset="0"/>
              </a:rPr>
              <a:t> του</a:t>
            </a:r>
            <a:r>
              <a:rPr lang="en-US" sz="1800" dirty="0">
                <a:solidFill>
                  <a:schemeClr val="tx1"/>
                </a:solidFill>
                <a:latin typeface="Verdana" panose="020B0604030504040204" pitchFamily="34" charset="0"/>
                <a:ea typeface="Verdana" panose="020B0604030504040204" pitchFamily="34" charset="0"/>
              </a:rPr>
              <a:t> content menu</a:t>
            </a:r>
            <a:r>
              <a:rPr lang="el-GR" sz="1800" dirty="0">
                <a:solidFill>
                  <a:schemeClr val="tx1"/>
                </a:solidFill>
                <a:latin typeface="Verdana" panose="020B0604030504040204" pitchFamily="34" charset="0"/>
                <a:ea typeface="Verdana" panose="020B0604030504040204" pitchFamily="34" charset="0"/>
              </a:rPr>
              <a:t>.</a:t>
            </a:r>
            <a:endParaRPr lang="en-GB" sz="1800" dirty="0">
              <a:solidFill>
                <a:schemeClr val="tx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14998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Project List 0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0224268" y="1866507"/>
            <a:ext cx="118837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110941" y="5011838"/>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334108" y="1287973"/>
            <a:ext cx="11588261" cy="1676400"/>
          </a:xfrm>
          <a:prstGeom prst="rect">
            <a:avLst/>
          </a:prstGeom>
        </p:spPr>
      </p:pic>
      <p:pic>
        <p:nvPicPr>
          <p:cNvPr id="9" name="Picture 8"/>
          <p:cNvPicPr>
            <a:picLocks noChangeAspect="1"/>
          </p:cNvPicPr>
          <p:nvPr/>
        </p:nvPicPr>
        <p:blipFill>
          <a:blip r:embed="rId4"/>
          <a:stretch>
            <a:fillRect/>
          </a:stretch>
        </p:blipFill>
        <p:spPr>
          <a:xfrm>
            <a:off x="10818453" y="2414689"/>
            <a:ext cx="1373547" cy="549684"/>
          </a:xfrm>
          <a:prstGeom prst="rect">
            <a:avLst/>
          </a:prstGeom>
        </p:spPr>
      </p:pic>
      <p:sp>
        <p:nvSpPr>
          <p:cNvPr id="11" name="TextBox 10">
            <a:extLst>
              <a:ext uri="{FF2B5EF4-FFF2-40B4-BE49-F238E27FC236}">
                <a16:creationId xmlns:a16="http://schemas.microsoft.com/office/drawing/2014/main" id="{CC6F8AAC-2DAA-0346-B3D2-B832D159BF4C}"/>
              </a:ext>
            </a:extLst>
          </p:cNvPr>
          <p:cNvSpPr txBox="1"/>
          <p:nvPr/>
        </p:nvSpPr>
        <p:spPr>
          <a:xfrm flipH="1">
            <a:off x="155574" y="0"/>
            <a:ext cx="121888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000" b="1">
                <a:solidFill>
                  <a:schemeClr val="bg1"/>
                </a:solidFill>
                <a:latin typeface="Century Gothic" panose="020B0502020202020204" pitchFamily="34" charset="0"/>
              </a:rPr>
              <a:t>Δραστηριότητες Κινητικότητας</a:t>
            </a:r>
            <a:r>
              <a:rPr lang="en-US" sz="2000" b="1">
                <a:solidFill>
                  <a:schemeClr val="bg1"/>
                </a:solidFill>
                <a:latin typeface="Century Gothic" panose="020B0502020202020204" pitchFamily="34" charset="0"/>
              </a:rPr>
              <a:t> (Individual Mobility Activities)</a:t>
            </a:r>
            <a:r>
              <a:rPr lang="el-GR" sz="2000" b="1">
                <a:solidFill>
                  <a:schemeClr val="bg1"/>
                </a:solidFill>
                <a:latin typeface="Century Gothic" panose="020B0502020202020204" pitchFamily="34" charset="0"/>
              </a:rPr>
              <a:t> – </a:t>
            </a:r>
            <a:r>
              <a:rPr lang="en-US" sz="2000" b="1">
                <a:solidFill>
                  <a:schemeClr val="accent4">
                    <a:lumMod val="60000"/>
                    <a:lumOff val="40000"/>
                  </a:schemeClr>
                </a:solidFill>
                <a:latin typeface="Century Gothic" panose="020B0502020202020204" pitchFamily="34" charset="0"/>
              </a:rPr>
              <a:t>Mobility Activity Comments</a:t>
            </a:r>
            <a:endParaRPr lang="en-GB" sz="2000" b="1">
              <a:solidFill>
                <a:schemeClr val="accent4">
                  <a:lumMod val="60000"/>
                  <a:lumOff val="40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813ABA81-0B81-65FD-70B8-F3AE7F21C8B1}"/>
              </a:ext>
            </a:extLst>
          </p:cNvPr>
          <p:cNvSpPr txBox="1"/>
          <p:nvPr/>
        </p:nvSpPr>
        <p:spPr>
          <a:xfrm>
            <a:off x="307974" y="3911439"/>
            <a:ext cx="6610986" cy="830997"/>
          </a:xfrm>
          <a:prstGeom prst="rect">
            <a:avLst/>
          </a:prstGeom>
          <a:solidFill>
            <a:srgbClr val="FF0000"/>
          </a:solidFill>
        </p:spPr>
        <p:txBody>
          <a:bodyPr wrap="square">
            <a:spAutoFit/>
          </a:bodyPr>
          <a:lstStyle/>
          <a:p>
            <a:r>
              <a:rPr lang="el-GR" sz="1200" baseline="0">
                <a:solidFill>
                  <a:schemeClr val="bg1"/>
                </a:solidFill>
                <a:highlight>
                  <a:srgbClr val="FF0000"/>
                </a:highlight>
                <a:latin typeface="Verdana Pro" panose="020B0604030504040204" pitchFamily="34" charset="0"/>
              </a:rPr>
              <a:t>! Η κινητικότητα πρέπει να είναι</a:t>
            </a:r>
            <a:r>
              <a:rPr lang="en-US" sz="1200" baseline="0">
                <a:solidFill>
                  <a:schemeClr val="bg1"/>
                </a:solidFill>
                <a:highlight>
                  <a:srgbClr val="FF0000"/>
                </a:highlight>
                <a:latin typeface="Verdana Pro" panose="020B0604030504040204" pitchFamily="34" charset="0"/>
              </a:rPr>
              <a:t> COMPLETED </a:t>
            </a:r>
            <a:r>
              <a:rPr lang="el-GR" sz="1200" baseline="0">
                <a:solidFill>
                  <a:schemeClr val="bg1"/>
                </a:solidFill>
                <a:highlight>
                  <a:srgbClr val="FF0000"/>
                </a:highlight>
                <a:latin typeface="Verdana Pro" panose="020B0604030504040204" pitchFamily="34" charset="0"/>
              </a:rPr>
              <a:t>για να μπορεί να:</a:t>
            </a:r>
          </a:p>
          <a:p>
            <a:r>
              <a:rPr lang="en-US" sz="1200">
                <a:solidFill>
                  <a:schemeClr val="bg1"/>
                </a:solidFill>
                <a:highlight>
                  <a:srgbClr val="FF0000"/>
                </a:highlight>
                <a:latin typeface="Verdana Pro" panose="020B0604030504040204" pitchFamily="34" charset="0"/>
              </a:rPr>
              <a:t>- A</a:t>
            </a:r>
            <a:r>
              <a:rPr lang="el-GR" sz="1200" baseline="0" err="1">
                <a:solidFill>
                  <a:schemeClr val="bg1"/>
                </a:solidFill>
                <a:highlight>
                  <a:srgbClr val="FF0000"/>
                </a:highlight>
                <a:latin typeface="Verdana Pro" panose="020B0604030504040204" pitchFamily="34" charset="0"/>
              </a:rPr>
              <a:t>ποσταλεί</a:t>
            </a:r>
            <a:r>
              <a:rPr lang="el-GR" sz="1200" baseline="0">
                <a:solidFill>
                  <a:schemeClr val="bg1"/>
                </a:solidFill>
                <a:highlight>
                  <a:srgbClr val="FF0000"/>
                </a:highlight>
                <a:latin typeface="Verdana Pro" panose="020B0604030504040204" pitchFamily="34" charset="0"/>
              </a:rPr>
              <a:t> το </a:t>
            </a:r>
            <a:r>
              <a:rPr lang="en-US" sz="1200" baseline="0">
                <a:solidFill>
                  <a:schemeClr val="bg1"/>
                </a:solidFill>
                <a:highlight>
                  <a:srgbClr val="FF0000"/>
                </a:highlight>
                <a:latin typeface="Verdana Pro" panose="020B0604030504040204" pitchFamily="34" charset="0"/>
              </a:rPr>
              <a:t>participant survey </a:t>
            </a:r>
            <a:r>
              <a:rPr lang="el-GR" sz="1200">
                <a:solidFill>
                  <a:schemeClr val="bg1"/>
                </a:solidFill>
                <a:highlight>
                  <a:srgbClr val="FF0000"/>
                </a:highlight>
                <a:latin typeface="Verdana Pro" panose="020B0604030504040204" pitchFamily="34" charset="0"/>
              </a:rPr>
              <a:t>στον συμμετέχοντα</a:t>
            </a:r>
            <a:endParaRPr lang="el-GR" sz="1200" baseline="0">
              <a:solidFill>
                <a:schemeClr val="bg1"/>
              </a:solidFill>
              <a:highlight>
                <a:srgbClr val="FF0000"/>
              </a:highlight>
              <a:latin typeface="Verdana Pro" panose="020B0604030504040204" pitchFamily="34" charset="0"/>
            </a:endParaRPr>
          </a:p>
          <a:p>
            <a:r>
              <a:rPr lang="en-US" sz="1200">
                <a:solidFill>
                  <a:schemeClr val="bg1"/>
                </a:solidFill>
                <a:highlight>
                  <a:srgbClr val="FF0000"/>
                </a:highlight>
                <a:latin typeface="Verdana Pro" panose="020B0604030504040204" pitchFamily="34" charset="0"/>
              </a:rPr>
              <a:t>- </a:t>
            </a:r>
            <a:r>
              <a:rPr lang="el-GR" sz="1200">
                <a:solidFill>
                  <a:schemeClr val="bg1"/>
                </a:solidFill>
                <a:highlight>
                  <a:srgbClr val="FF0000"/>
                </a:highlight>
                <a:latin typeface="Verdana Pro" panose="020B0604030504040204" pitchFamily="34" charset="0"/>
              </a:rPr>
              <a:t>Εμφανιστεί στην ενότητα </a:t>
            </a:r>
            <a:r>
              <a:rPr lang="en-US" sz="1200">
                <a:solidFill>
                  <a:schemeClr val="bg1"/>
                </a:solidFill>
                <a:highlight>
                  <a:srgbClr val="FF0000"/>
                </a:highlight>
                <a:latin typeface="Verdana Pro" panose="020B0604030504040204" pitchFamily="34" charset="0"/>
              </a:rPr>
              <a:t>budget</a:t>
            </a:r>
            <a:r>
              <a:rPr lang="el-GR" sz="1200">
                <a:solidFill>
                  <a:schemeClr val="bg1"/>
                </a:solidFill>
                <a:highlight>
                  <a:srgbClr val="FF0000"/>
                </a:highlight>
                <a:latin typeface="Verdana Pro" panose="020B0604030504040204" pitchFamily="34" charset="0"/>
              </a:rPr>
              <a:t> το ποσό που αντιστοιχεί στην κινητικότητα</a:t>
            </a:r>
          </a:p>
          <a:p>
            <a:r>
              <a:rPr lang="en-US" sz="1200" baseline="0">
                <a:solidFill>
                  <a:schemeClr val="bg1"/>
                </a:solidFill>
                <a:highlight>
                  <a:srgbClr val="FF0000"/>
                </a:highlight>
                <a:latin typeface="Verdana Pro" panose="020B0604030504040204" pitchFamily="34" charset="0"/>
              </a:rPr>
              <a:t>- </a:t>
            </a:r>
            <a:r>
              <a:rPr lang="el-GR" sz="1200" baseline="0">
                <a:solidFill>
                  <a:schemeClr val="bg1"/>
                </a:solidFill>
                <a:highlight>
                  <a:srgbClr val="FF0000"/>
                </a:highlight>
                <a:latin typeface="Verdana Pro" panose="020B0604030504040204" pitchFamily="34" charset="0"/>
              </a:rPr>
              <a:t>Προχωρήσετε</a:t>
            </a:r>
            <a:r>
              <a:rPr lang="el-GR" sz="1200">
                <a:solidFill>
                  <a:schemeClr val="bg1"/>
                </a:solidFill>
                <a:highlight>
                  <a:srgbClr val="FF0000"/>
                </a:highlight>
                <a:latin typeface="Verdana Pro" panose="020B0604030504040204" pitchFamily="34" charset="0"/>
              </a:rPr>
              <a:t> σε υποβολή της τελικής έκθεσης και να κ</a:t>
            </a:r>
            <a:r>
              <a:rPr lang="el-GR" sz="1200" baseline="0">
                <a:solidFill>
                  <a:schemeClr val="bg1"/>
                </a:solidFill>
                <a:highlight>
                  <a:srgbClr val="FF0000"/>
                </a:highlight>
                <a:latin typeface="Verdana Pro" panose="020B0604030504040204" pitchFamily="34" charset="0"/>
              </a:rPr>
              <a:t>λείσετε το σχέδιό σας</a:t>
            </a:r>
            <a:endParaRPr lang="el-GR" sz="1200">
              <a:solidFill>
                <a:schemeClr val="bg1"/>
              </a:solidFill>
              <a:highlight>
                <a:srgbClr val="FF0000"/>
              </a:highlight>
              <a:latin typeface="Verdana Pro" panose="020B0604030504040204" pitchFamily="34" charset="0"/>
            </a:endParaRPr>
          </a:p>
        </p:txBody>
      </p:sp>
      <p:pic>
        <p:nvPicPr>
          <p:cNvPr id="2" name="Picture 1"/>
          <p:cNvPicPr>
            <a:picLocks noChangeAspect="1"/>
          </p:cNvPicPr>
          <p:nvPr/>
        </p:nvPicPr>
        <p:blipFill>
          <a:blip r:embed="rId5"/>
          <a:stretch>
            <a:fillRect/>
          </a:stretch>
        </p:blipFill>
        <p:spPr>
          <a:xfrm>
            <a:off x="193335" y="5011839"/>
            <a:ext cx="9499305" cy="1219815"/>
          </a:xfrm>
          <a:prstGeom prst="rect">
            <a:avLst/>
          </a:prstGeom>
        </p:spPr>
      </p:pic>
      <p:pic>
        <p:nvPicPr>
          <p:cNvPr id="14" name="Picture 13"/>
          <p:cNvPicPr>
            <a:picLocks noChangeAspect="1"/>
          </p:cNvPicPr>
          <p:nvPr/>
        </p:nvPicPr>
        <p:blipFill>
          <a:blip r:embed="rId4"/>
          <a:stretch>
            <a:fillRect/>
          </a:stretch>
        </p:blipFill>
        <p:spPr>
          <a:xfrm>
            <a:off x="8547693" y="4921669"/>
            <a:ext cx="1373547" cy="549684"/>
          </a:xfrm>
          <a:prstGeom prst="rect">
            <a:avLst/>
          </a:prstGeom>
        </p:spPr>
      </p:pic>
      <p:sp>
        <p:nvSpPr>
          <p:cNvPr id="5" name="Rectangle 4">
            <a:extLst>
              <a:ext uri="{FF2B5EF4-FFF2-40B4-BE49-F238E27FC236}">
                <a16:creationId xmlns:a16="http://schemas.microsoft.com/office/drawing/2014/main" id="{9D527FBE-6AA2-49ED-2796-B8E6C8731614}"/>
              </a:ext>
            </a:extLst>
          </p:cNvPr>
          <p:cNvSpPr/>
          <p:nvPr/>
        </p:nvSpPr>
        <p:spPr>
          <a:xfrm>
            <a:off x="1074108" y="5136694"/>
            <a:ext cx="1078030" cy="17678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226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07974" y="34603"/>
            <a:ext cx="111701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b="1">
                <a:solidFill>
                  <a:schemeClr val="bg1"/>
                </a:solidFill>
                <a:latin typeface="Century Gothic" panose="020B0502020202020204" pitchFamily="34" charset="0"/>
              </a:rPr>
              <a:t>Δραστηριότητες Κινητικότητας</a:t>
            </a:r>
            <a:r>
              <a:rPr lang="en-US" sz="2800" b="1">
                <a:solidFill>
                  <a:schemeClr val="bg1"/>
                </a:solidFill>
                <a:latin typeface="Century Gothic" panose="020B0502020202020204" pitchFamily="34" charset="0"/>
              </a:rPr>
              <a:t> </a:t>
            </a:r>
            <a:r>
              <a:rPr lang="en-US" sz="2800" b="1">
                <a:solidFill>
                  <a:schemeClr val="accent4">
                    <a:lumMod val="60000"/>
                    <a:lumOff val="40000"/>
                  </a:schemeClr>
                </a:solidFill>
                <a:latin typeface="Century Gothic" panose="020B0502020202020204" pitchFamily="34" charset="0"/>
              </a:rPr>
              <a:t>(Group Mobility Activities)</a:t>
            </a:r>
            <a:endParaRPr lang="en-GB" sz="2800" b="1">
              <a:solidFill>
                <a:schemeClr val="accent4">
                  <a:lumMod val="60000"/>
                  <a:lumOff val="40000"/>
                </a:schemeClr>
              </a:solidFill>
              <a:latin typeface="Century Gothic" panose="020B0502020202020204" pitchFamily="34" charset="0"/>
            </a:endParaRPr>
          </a:p>
        </p:txBody>
      </p:sp>
      <p:sp>
        <p:nvSpPr>
          <p:cNvPr id="7" name="AutoShape 4" descr="Project List 0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110941" y="5011838"/>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screenshot of a computer&#10;&#10;AI-generated content may be incorrect.">
            <a:extLst>
              <a:ext uri="{FF2B5EF4-FFF2-40B4-BE49-F238E27FC236}">
                <a16:creationId xmlns:a16="http://schemas.microsoft.com/office/drawing/2014/main" id="{8DC5D7E7-5820-720B-E549-EA9548A1C7EA}"/>
              </a:ext>
            </a:extLst>
          </p:cNvPr>
          <p:cNvPicPr>
            <a:picLocks noChangeAspect="1"/>
          </p:cNvPicPr>
          <p:nvPr/>
        </p:nvPicPr>
        <p:blipFill>
          <a:blip r:embed="rId3"/>
          <a:stretch>
            <a:fillRect/>
          </a:stretch>
        </p:blipFill>
        <p:spPr>
          <a:xfrm>
            <a:off x="36096" y="743913"/>
            <a:ext cx="12192000" cy="5067339"/>
          </a:xfrm>
          <a:prstGeom prst="rect">
            <a:avLst/>
          </a:prstGeom>
        </p:spPr>
      </p:pic>
      <p:pic>
        <p:nvPicPr>
          <p:cNvPr id="4" name="Picture 3">
            <a:extLst>
              <a:ext uri="{FF2B5EF4-FFF2-40B4-BE49-F238E27FC236}">
                <a16:creationId xmlns:a16="http://schemas.microsoft.com/office/drawing/2014/main" id="{9B8D2EB6-DF0D-6C74-56F0-5A4FE1733A0A}"/>
              </a:ext>
            </a:extLst>
          </p:cNvPr>
          <p:cNvPicPr>
            <a:picLocks noChangeAspect="1"/>
          </p:cNvPicPr>
          <p:nvPr/>
        </p:nvPicPr>
        <p:blipFill>
          <a:blip r:embed="rId4"/>
          <a:stretch>
            <a:fillRect/>
          </a:stretch>
        </p:blipFill>
        <p:spPr>
          <a:xfrm>
            <a:off x="2795967" y="1832025"/>
            <a:ext cx="1559465" cy="413962"/>
          </a:xfrm>
          <a:prstGeom prst="rect">
            <a:avLst/>
          </a:prstGeom>
        </p:spPr>
      </p:pic>
      <p:pic>
        <p:nvPicPr>
          <p:cNvPr id="3" name="Picture 2">
            <a:extLst>
              <a:ext uri="{FF2B5EF4-FFF2-40B4-BE49-F238E27FC236}">
                <a16:creationId xmlns:a16="http://schemas.microsoft.com/office/drawing/2014/main" id="{C87D1488-B148-3850-EE10-6A2E028D5C6D}"/>
              </a:ext>
            </a:extLst>
          </p:cNvPr>
          <p:cNvPicPr>
            <a:picLocks noChangeAspect="1"/>
          </p:cNvPicPr>
          <p:nvPr/>
        </p:nvPicPr>
        <p:blipFill>
          <a:blip r:embed="rId4"/>
          <a:stretch>
            <a:fillRect/>
          </a:stretch>
        </p:blipFill>
        <p:spPr>
          <a:xfrm>
            <a:off x="-120316" y="3201624"/>
            <a:ext cx="1713124" cy="454751"/>
          </a:xfrm>
          <a:prstGeom prst="rect">
            <a:avLst/>
          </a:prstGeom>
        </p:spPr>
      </p:pic>
      <p:pic>
        <p:nvPicPr>
          <p:cNvPr id="9" name="Picture 8">
            <a:extLst>
              <a:ext uri="{FF2B5EF4-FFF2-40B4-BE49-F238E27FC236}">
                <a16:creationId xmlns:a16="http://schemas.microsoft.com/office/drawing/2014/main" id="{D68555E5-E372-6291-792F-91A7F0548B06}"/>
              </a:ext>
            </a:extLst>
          </p:cNvPr>
          <p:cNvPicPr>
            <a:picLocks noChangeAspect="1"/>
          </p:cNvPicPr>
          <p:nvPr/>
        </p:nvPicPr>
        <p:blipFill>
          <a:blip r:embed="rId4"/>
          <a:stretch>
            <a:fillRect/>
          </a:stretch>
        </p:blipFill>
        <p:spPr>
          <a:xfrm>
            <a:off x="11197964" y="3596215"/>
            <a:ext cx="1262723" cy="554678"/>
          </a:xfrm>
          <a:prstGeom prst="rect">
            <a:avLst/>
          </a:prstGeom>
        </p:spPr>
      </p:pic>
      <p:sp>
        <p:nvSpPr>
          <p:cNvPr id="11" name="TextBox 10">
            <a:extLst>
              <a:ext uri="{FF2B5EF4-FFF2-40B4-BE49-F238E27FC236}">
                <a16:creationId xmlns:a16="http://schemas.microsoft.com/office/drawing/2014/main" id="{3B59ADFD-86AF-5AB4-4EB9-A8A8AF4240B7}"/>
              </a:ext>
            </a:extLst>
          </p:cNvPr>
          <p:cNvSpPr txBox="1"/>
          <p:nvPr/>
        </p:nvSpPr>
        <p:spPr>
          <a:xfrm>
            <a:off x="155575" y="4640501"/>
            <a:ext cx="1491205" cy="1754326"/>
          </a:xfrm>
          <a:prstGeom prst="rect">
            <a:avLst/>
          </a:prstGeom>
          <a:noFill/>
        </p:spPr>
        <p:txBody>
          <a:bodyPr wrap="square" rtlCol="0">
            <a:spAutoFit/>
          </a:bodyPr>
          <a:lstStyle/>
          <a:p>
            <a:r>
              <a:rPr lang="el-GR" b="1" u="sng">
                <a:solidFill>
                  <a:srgbClr val="FF0000"/>
                </a:solidFill>
              </a:rPr>
              <a:t>Βήμα 1</a:t>
            </a:r>
            <a:r>
              <a:rPr lang="en-US" b="1" u="sng">
                <a:solidFill>
                  <a:srgbClr val="FF0000"/>
                </a:solidFill>
              </a:rPr>
              <a:t>:</a:t>
            </a:r>
            <a:r>
              <a:rPr lang="en-US"/>
              <a:t> </a:t>
            </a:r>
            <a:r>
              <a:rPr lang="el-GR"/>
              <a:t>Επιλέγετε το </a:t>
            </a:r>
            <a:r>
              <a:rPr lang="en-US"/>
              <a:t>tab </a:t>
            </a:r>
            <a:r>
              <a:rPr lang="en-US" b="1"/>
              <a:t>mobility activities</a:t>
            </a:r>
            <a:r>
              <a:rPr lang="en-US"/>
              <a:t> </a:t>
            </a:r>
            <a:r>
              <a:rPr lang="el-GR"/>
              <a:t>από το </a:t>
            </a:r>
            <a:r>
              <a:rPr lang="en-US" b="1"/>
              <a:t>content menu</a:t>
            </a:r>
          </a:p>
        </p:txBody>
      </p:sp>
      <p:sp>
        <p:nvSpPr>
          <p:cNvPr id="14" name="TextBox 13">
            <a:extLst>
              <a:ext uri="{FF2B5EF4-FFF2-40B4-BE49-F238E27FC236}">
                <a16:creationId xmlns:a16="http://schemas.microsoft.com/office/drawing/2014/main" id="{4BD1B687-E55D-BC94-3B50-71AC5B98EAF5}"/>
              </a:ext>
            </a:extLst>
          </p:cNvPr>
          <p:cNvSpPr txBox="1"/>
          <p:nvPr/>
        </p:nvSpPr>
        <p:spPr>
          <a:xfrm>
            <a:off x="8871382" y="3201624"/>
            <a:ext cx="1913518" cy="1477328"/>
          </a:xfrm>
          <a:prstGeom prst="rect">
            <a:avLst/>
          </a:prstGeom>
          <a:noFill/>
        </p:spPr>
        <p:txBody>
          <a:bodyPr wrap="square">
            <a:spAutoFit/>
          </a:bodyPr>
          <a:lstStyle/>
          <a:p>
            <a:r>
              <a:rPr lang="el-GR" b="1" u="sng">
                <a:solidFill>
                  <a:srgbClr val="FF0000"/>
                </a:solidFill>
              </a:rPr>
              <a:t>Βήμα 3</a:t>
            </a:r>
            <a:r>
              <a:rPr lang="en-US" b="1" u="sng">
                <a:solidFill>
                  <a:srgbClr val="FF0000"/>
                </a:solidFill>
              </a:rPr>
              <a:t>:</a:t>
            </a:r>
            <a:endParaRPr lang="el-GR" b="1" u="sng">
              <a:solidFill>
                <a:srgbClr val="FF0000"/>
              </a:solidFill>
            </a:endParaRPr>
          </a:p>
          <a:p>
            <a:r>
              <a:rPr lang="el-GR"/>
              <a:t>Δημιουργήστε την </a:t>
            </a:r>
          </a:p>
          <a:p>
            <a:r>
              <a:rPr lang="el-GR"/>
              <a:t>ομαδική κινητικότητα </a:t>
            </a:r>
            <a:r>
              <a:rPr lang="el-GR" b="1"/>
              <a:t>πατώντας </a:t>
            </a:r>
            <a:r>
              <a:rPr lang="en-US" b="1"/>
              <a:t>create</a:t>
            </a:r>
          </a:p>
        </p:txBody>
      </p:sp>
      <p:sp>
        <p:nvSpPr>
          <p:cNvPr id="15" name="TextBox 14">
            <a:extLst>
              <a:ext uri="{FF2B5EF4-FFF2-40B4-BE49-F238E27FC236}">
                <a16:creationId xmlns:a16="http://schemas.microsoft.com/office/drawing/2014/main" id="{A499F1C0-CBF6-8A45-31A3-EDFF089191C6}"/>
              </a:ext>
            </a:extLst>
          </p:cNvPr>
          <p:cNvSpPr txBox="1"/>
          <p:nvPr/>
        </p:nvSpPr>
        <p:spPr>
          <a:xfrm>
            <a:off x="4355432" y="1322769"/>
            <a:ext cx="2751325" cy="646331"/>
          </a:xfrm>
          <a:prstGeom prst="rect">
            <a:avLst/>
          </a:prstGeom>
          <a:noFill/>
        </p:spPr>
        <p:txBody>
          <a:bodyPr wrap="square" rtlCol="0">
            <a:spAutoFit/>
          </a:bodyPr>
          <a:lstStyle/>
          <a:p>
            <a:r>
              <a:rPr lang="el-GR" b="1" u="sng">
                <a:solidFill>
                  <a:srgbClr val="FF0000"/>
                </a:solidFill>
              </a:rPr>
              <a:t>Βήμα 2</a:t>
            </a:r>
            <a:r>
              <a:rPr lang="en-US" b="1" u="sng">
                <a:solidFill>
                  <a:srgbClr val="FF0000"/>
                </a:solidFill>
              </a:rPr>
              <a:t>:</a:t>
            </a:r>
            <a:r>
              <a:rPr lang="en-US"/>
              <a:t> </a:t>
            </a:r>
            <a:r>
              <a:rPr lang="el-GR"/>
              <a:t>Επιλέγετε το </a:t>
            </a:r>
            <a:r>
              <a:rPr lang="en-US"/>
              <a:t>tab </a:t>
            </a:r>
            <a:r>
              <a:rPr lang="en-US" b="1"/>
              <a:t>group</a:t>
            </a:r>
            <a:r>
              <a:rPr lang="en-US"/>
              <a:t> </a:t>
            </a:r>
            <a:r>
              <a:rPr lang="en-US" b="1"/>
              <a:t>mobility activities</a:t>
            </a:r>
          </a:p>
        </p:txBody>
      </p:sp>
      <p:sp>
        <p:nvSpPr>
          <p:cNvPr id="5" name="Rectangle 4">
            <a:extLst>
              <a:ext uri="{FF2B5EF4-FFF2-40B4-BE49-F238E27FC236}">
                <a16:creationId xmlns:a16="http://schemas.microsoft.com/office/drawing/2014/main" id="{0862E9B0-F67E-728C-A1F3-4CE0D40D4833}"/>
              </a:ext>
            </a:extLst>
          </p:cNvPr>
          <p:cNvSpPr/>
          <p:nvPr/>
        </p:nvSpPr>
        <p:spPr>
          <a:xfrm>
            <a:off x="1858578" y="1111185"/>
            <a:ext cx="1078030" cy="17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003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5DD1D-405E-6941-303F-A7ACFC0EFF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26DEF80-BF5D-CB70-F212-933345224C01}"/>
              </a:ext>
            </a:extLst>
          </p:cNvPr>
          <p:cNvSpPr txBox="1"/>
          <p:nvPr/>
        </p:nvSpPr>
        <p:spPr>
          <a:xfrm flipH="1">
            <a:off x="103428" y="34603"/>
            <a:ext cx="124334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400" b="1">
                <a:solidFill>
                  <a:schemeClr val="bg1"/>
                </a:solidFill>
                <a:latin typeface="Century Gothic" panose="020B0502020202020204" pitchFamily="34" charset="0"/>
              </a:rPr>
              <a:t>Δραστηριότητες Κινητικότητας</a:t>
            </a:r>
            <a:r>
              <a:rPr lang="en-US" sz="2400" b="1">
                <a:solidFill>
                  <a:schemeClr val="bg1"/>
                </a:solidFill>
                <a:latin typeface="Century Gothic" panose="020B0502020202020204" pitchFamily="34" charset="0"/>
              </a:rPr>
              <a:t> </a:t>
            </a:r>
            <a:r>
              <a:rPr lang="en-US" sz="2400" b="1">
                <a:solidFill>
                  <a:schemeClr val="accent4">
                    <a:lumMod val="60000"/>
                    <a:lumOff val="40000"/>
                  </a:schemeClr>
                </a:solidFill>
                <a:latin typeface="Century Gothic" panose="020B0502020202020204" pitchFamily="34" charset="0"/>
              </a:rPr>
              <a:t>(Group Mobility Activities</a:t>
            </a:r>
            <a:r>
              <a:rPr lang="el-GR" sz="2400" b="1">
                <a:solidFill>
                  <a:schemeClr val="accent4">
                    <a:lumMod val="60000"/>
                    <a:lumOff val="40000"/>
                  </a:schemeClr>
                </a:solidFill>
                <a:latin typeface="Century Gothic" panose="020B0502020202020204" pitchFamily="34" charset="0"/>
              </a:rPr>
              <a:t> –</a:t>
            </a:r>
            <a:r>
              <a:rPr lang="en-US" sz="2400" b="1">
                <a:solidFill>
                  <a:schemeClr val="accent4">
                    <a:lumMod val="60000"/>
                    <a:lumOff val="40000"/>
                  </a:schemeClr>
                </a:solidFill>
                <a:latin typeface="Century Gothic" panose="020B0502020202020204" pitchFamily="34" charset="0"/>
              </a:rPr>
              <a:t> Create Sub group)</a:t>
            </a:r>
            <a:endParaRPr lang="en-GB" sz="2400" b="1">
              <a:solidFill>
                <a:schemeClr val="accent4">
                  <a:lumMod val="60000"/>
                  <a:lumOff val="40000"/>
                </a:schemeClr>
              </a:solidFill>
              <a:latin typeface="Century Gothic" panose="020B0502020202020204" pitchFamily="34" charset="0"/>
            </a:endParaRPr>
          </a:p>
        </p:txBody>
      </p:sp>
      <p:sp>
        <p:nvSpPr>
          <p:cNvPr id="7" name="AutoShape 4" descr="Project List 05.jpg">
            <a:extLst>
              <a:ext uri="{FF2B5EF4-FFF2-40B4-BE49-F238E27FC236}">
                <a16:creationId xmlns:a16="http://schemas.microsoft.com/office/drawing/2014/main" id="{1A767316-CDAF-201B-F32D-6C8C4EAA7B18}"/>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177D220-8183-1254-E34C-F9A4B7B9E35E}"/>
              </a:ext>
            </a:extLst>
          </p:cNvPr>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AFBC209-BB8F-40AA-A8EC-FA16F46D2103}"/>
              </a:ext>
            </a:extLst>
          </p:cNvPr>
          <p:cNvSpPr/>
          <p:nvPr/>
        </p:nvSpPr>
        <p:spPr>
          <a:xfrm>
            <a:off x="4110941" y="5011838"/>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2DA24ED-25E7-5914-B4B6-6607856F807E}"/>
              </a:ext>
            </a:extLst>
          </p:cNvPr>
          <p:cNvSpPr/>
          <p:nvPr/>
        </p:nvSpPr>
        <p:spPr>
          <a:xfrm>
            <a:off x="3426958" y="1914117"/>
            <a:ext cx="1078030" cy="17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C996C52-7D30-28C6-1B62-2F758F297AC7}"/>
              </a:ext>
            </a:extLst>
          </p:cNvPr>
          <p:cNvPicPr>
            <a:picLocks noChangeAspect="1"/>
          </p:cNvPicPr>
          <p:nvPr/>
        </p:nvPicPr>
        <p:blipFill>
          <a:blip r:embed="rId3"/>
          <a:stretch>
            <a:fillRect/>
          </a:stretch>
        </p:blipFill>
        <p:spPr>
          <a:xfrm>
            <a:off x="0" y="985583"/>
            <a:ext cx="12192000" cy="3802317"/>
          </a:xfrm>
          <a:prstGeom prst="rect">
            <a:avLst/>
          </a:prstGeom>
        </p:spPr>
      </p:pic>
      <p:pic>
        <p:nvPicPr>
          <p:cNvPr id="13" name="Picture 12">
            <a:extLst>
              <a:ext uri="{FF2B5EF4-FFF2-40B4-BE49-F238E27FC236}">
                <a16:creationId xmlns:a16="http://schemas.microsoft.com/office/drawing/2014/main" id="{F09E1569-A422-ADD0-818D-C0F906AF4EE9}"/>
              </a:ext>
            </a:extLst>
          </p:cNvPr>
          <p:cNvPicPr>
            <a:picLocks noChangeAspect="1"/>
          </p:cNvPicPr>
          <p:nvPr/>
        </p:nvPicPr>
        <p:blipFill>
          <a:blip r:embed="rId4"/>
          <a:stretch>
            <a:fillRect/>
          </a:stretch>
        </p:blipFill>
        <p:spPr>
          <a:xfrm>
            <a:off x="11506200" y="2744571"/>
            <a:ext cx="685800" cy="719885"/>
          </a:xfrm>
          <a:prstGeom prst="rect">
            <a:avLst/>
          </a:prstGeom>
        </p:spPr>
      </p:pic>
    </p:spTree>
    <p:extLst>
      <p:ext uri="{BB962C8B-B14F-4D97-AF65-F5344CB8AC3E}">
        <p14:creationId xmlns:p14="http://schemas.microsoft.com/office/powerpoint/2010/main" val="2637235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5DD1D-405E-6941-303F-A7ACFC0EFF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26DEF80-BF5D-CB70-F212-933345224C01}"/>
              </a:ext>
            </a:extLst>
          </p:cNvPr>
          <p:cNvSpPr txBox="1"/>
          <p:nvPr/>
        </p:nvSpPr>
        <p:spPr>
          <a:xfrm flipH="1">
            <a:off x="103428" y="34603"/>
            <a:ext cx="124334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400" b="1">
                <a:solidFill>
                  <a:schemeClr val="bg1"/>
                </a:solidFill>
                <a:latin typeface="Century Gothic" panose="020B0502020202020204" pitchFamily="34" charset="0"/>
              </a:rPr>
              <a:t>Δραστηριότητες Κινητικότητας</a:t>
            </a:r>
            <a:r>
              <a:rPr lang="en-US" sz="2400" b="1">
                <a:solidFill>
                  <a:schemeClr val="bg1"/>
                </a:solidFill>
                <a:latin typeface="Century Gothic" panose="020B0502020202020204" pitchFamily="34" charset="0"/>
              </a:rPr>
              <a:t> </a:t>
            </a:r>
            <a:r>
              <a:rPr lang="en-US" sz="2400" b="1">
                <a:solidFill>
                  <a:schemeClr val="accent4">
                    <a:lumMod val="60000"/>
                    <a:lumOff val="40000"/>
                  </a:schemeClr>
                </a:solidFill>
                <a:latin typeface="Century Gothic" panose="020B0502020202020204" pitchFamily="34" charset="0"/>
              </a:rPr>
              <a:t>(Group Mobility Activities</a:t>
            </a:r>
            <a:r>
              <a:rPr lang="el-GR" sz="2400" b="1">
                <a:solidFill>
                  <a:schemeClr val="accent4">
                    <a:lumMod val="60000"/>
                    <a:lumOff val="40000"/>
                  </a:schemeClr>
                </a:solidFill>
                <a:latin typeface="Century Gothic" panose="020B0502020202020204" pitchFamily="34" charset="0"/>
              </a:rPr>
              <a:t> –</a:t>
            </a:r>
            <a:r>
              <a:rPr lang="en-US" sz="2400" b="1">
                <a:solidFill>
                  <a:schemeClr val="accent4">
                    <a:lumMod val="60000"/>
                    <a:lumOff val="40000"/>
                  </a:schemeClr>
                </a:solidFill>
                <a:latin typeface="Century Gothic" panose="020B0502020202020204" pitchFamily="34" charset="0"/>
              </a:rPr>
              <a:t> Create Sub group)</a:t>
            </a:r>
            <a:endParaRPr lang="en-GB" sz="2400" b="1">
              <a:solidFill>
                <a:schemeClr val="accent4">
                  <a:lumMod val="60000"/>
                  <a:lumOff val="40000"/>
                </a:schemeClr>
              </a:solidFill>
              <a:latin typeface="Century Gothic" panose="020B0502020202020204" pitchFamily="34" charset="0"/>
            </a:endParaRPr>
          </a:p>
        </p:txBody>
      </p:sp>
      <p:sp>
        <p:nvSpPr>
          <p:cNvPr id="7" name="AutoShape 4" descr="Project List 05.jpg">
            <a:extLst>
              <a:ext uri="{FF2B5EF4-FFF2-40B4-BE49-F238E27FC236}">
                <a16:creationId xmlns:a16="http://schemas.microsoft.com/office/drawing/2014/main" id="{1A767316-CDAF-201B-F32D-6C8C4EAA7B18}"/>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177D220-8183-1254-E34C-F9A4B7B9E35E}"/>
              </a:ext>
            </a:extLst>
          </p:cNvPr>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AFBC209-BB8F-40AA-A8EC-FA16F46D2103}"/>
              </a:ext>
            </a:extLst>
          </p:cNvPr>
          <p:cNvSpPr/>
          <p:nvPr/>
        </p:nvSpPr>
        <p:spPr>
          <a:xfrm>
            <a:off x="4110941" y="5011838"/>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computer&#10;&#10;AI-generated content may be incorrect.">
            <a:extLst>
              <a:ext uri="{FF2B5EF4-FFF2-40B4-BE49-F238E27FC236}">
                <a16:creationId xmlns:a16="http://schemas.microsoft.com/office/drawing/2014/main" id="{A4622123-F21E-EEEE-E265-0B645ABE8402}"/>
              </a:ext>
            </a:extLst>
          </p:cNvPr>
          <p:cNvPicPr>
            <a:picLocks noChangeAspect="1"/>
          </p:cNvPicPr>
          <p:nvPr/>
        </p:nvPicPr>
        <p:blipFill>
          <a:blip r:embed="rId3"/>
          <a:stretch>
            <a:fillRect/>
          </a:stretch>
        </p:blipFill>
        <p:spPr>
          <a:xfrm>
            <a:off x="0" y="690184"/>
            <a:ext cx="12192000" cy="5263826"/>
          </a:xfrm>
          <a:prstGeom prst="rect">
            <a:avLst/>
          </a:prstGeom>
        </p:spPr>
      </p:pic>
      <p:pic>
        <p:nvPicPr>
          <p:cNvPr id="4" name="Picture 3">
            <a:extLst>
              <a:ext uri="{FF2B5EF4-FFF2-40B4-BE49-F238E27FC236}">
                <a16:creationId xmlns:a16="http://schemas.microsoft.com/office/drawing/2014/main" id="{C40406E9-16D4-A16C-F43A-227E5BE71689}"/>
              </a:ext>
            </a:extLst>
          </p:cNvPr>
          <p:cNvPicPr>
            <a:picLocks noChangeAspect="1"/>
          </p:cNvPicPr>
          <p:nvPr/>
        </p:nvPicPr>
        <p:blipFill>
          <a:blip r:embed="rId4"/>
          <a:stretch>
            <a:fillRect/>
          </a:stretch>
        </p:blipFill>
        <p:spPr>
          <a:xfrm>
            <a:off x="4092625" y="3203922"/>
            <a:ext cx="4006749" cy="719885"/>
          </a:xfrm>
          <a:prstGeom prst="rect">
            <a:avLst/>
          </a:prstGeom>
        </p:spPr>
      </p:pic>
      <p:sp>
        <p:nvSpPr>
          <p:cNvPr id="8" name="Rectangle 7">
            <a:extLst>
              <a:ext uri="{FF2B5EF4-FFF2-40B4-BE49-F238E27FC236}">
                <a16:creationId xmlns:a16="http://schemas.microsoft.com/office/drawing/2014/main" id="{66F6D1CA-5AD1-A3C7-39F0-B76B1F4F85FD}"/>
              </a:ext>
            </a:extLst>
          </p:cNvPr>
          <p:cNvSpPr/>
          <p:nvPr/>
        </p:nvSpPr>
        <p:spPr>
          <a:xfrm>
            <a:off x="3416968" y="2634916"/>
            <a:ext cx="1088020" cy="12031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C6C1F9F-7BA5-5202-EF9D-D3FA08408288}"/>
              </a:ext>
            </a:extLst>
          </p:cNvPr>
          <p:cNvPicPr>
            <a:picLocks noChangeAspect="1"/>
          </p:cNvPicPr>
          <p:nvPr/>
        </p:nvPicPr>
        <p:blipFill>
          <a:blip r:embed="rId4"/>
          <a:stretch>
            <a:fillRect/>
          </a:stretch>
        </p:blipFill>
        <p:spPr>
          <a:xfrm>
            <a:off x="4608448" y="4190296"/>
            <a:ext cx="6256068" cy="918645"/>
          </a:xfrm>
          <a:prstGeom prst="rect">
            <a:avLst/>
          </a:prstGeom>
        </p:spPr>
      </p:pic>
      <p:sp>
        <p:nvSpPr>
          <p:cNvPr id="3" name="Rectangle 2">
            <a:extLst>
              <a:ext uri="{FF2B5EF4-FFF2-40B4-BE49-F238E27FC236}">
                <a16:creationId xmlns:a16="http://schemas.microsoft.com/office/drawing/2014/main" id="{22DA24ED-25E7-5914-B4B6-6607856F807E}"/>
              </a:ext>
            </a:extLst>
          </p:cNvPr>
          <p:cNvSpPr/>
          <p:nvPr/>
        </p:nvSpPr>
        <p:spPr>
          <a:xfrm>
            <a:off x="3426958" y="1914117"/>
            <a:ext cx="1078030" cy="17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0574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41180-CEA2-BF20-9024-55B4BAE489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0DC69A-C99D-4679-9EDF-02C65F5CC00C}"/>
              </a:ext>
            </a:extLst>
          </p:cNvPr>
          <p:cNvSpPr txBox="1"/>
          <p:nvPr/>
        </p:nvSpPr>
        <p:spPr>
          <a:xfrm flipH="1">
            <a:off x="103428" y="34603"/>
            <a:ext cx="124334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400" b="1">
                <a:solidFill>
                  <a:schemeClr val="bg1"/>
                </a:solidFill>
                <a:latin typeface="Century Gothic" panose="020B0502020202020204" pitchFamily="34" charset="0"/>
              </a:rPr>
              <a:t>Δραστηριότητες Κινητικότητας</a:t>
            </a:r>
            <a:r>
              <a:rPr lang="en-US" sz="2400" b="1">
                <a:solidFill>
                  <a:schemeClr val="bg1"/>
                </a:solidFill>
                <a:latin typeface="Century Gothic" panose="020B0502020202020204" pitchFamily="34" charset="0"/>
              </a:rPr>
              <a:t> </a:t>
            </a:r>
            <a:r>
              <a:rPr lang="en-US" sz="2400" b="1">
                <a:solidFill>
                  <a:schemeClr val="accent4">
                    <a:lumMod val="60000"/>
                    <a:lumOff val="40000"/>
                  </a:schemeClr>
                </a:solidFill>
                <a:latin typeface="Century Gothic" panose="020B0502020202020204" pitchFamily="34" charset="0"/>
              </a:rPr>
              <a:t>(Group Mobility Activities</a:t>
            </a:r>
            <a:r>
              <a:rPr lang="el-GR" sz="2400" b="1">
                <a:solidFill>
                  <a:schemeClr val="accent4">
                    <a:lumMod val="60000"/>
                    <a:lumOff val="40000"/>
                  </a:schemeClr>
                </a:solidFill>
                <a:latin typeface="Century Gothic" panose="020B0502020202020204" pitchFamily="34" charset="0"/>
              </a:rPr>
              <a:t> – </a:t>
            </a:r>
            <a:r>
              <a:rPr lang="en-US" sz="2400" b="1">
                <a:solidFill>
                  <a:schemeClr val="accent4">
                    <a:lumMod val="60000"/>
                    <a:lumOff val="40000"/>
                  </a:schemeClr>
                </a:solidFill>
                <a:latin typeface="Century Gothic" panose="020B0502020202020204" pitchFamily="34" charset="0"/>
              </a:rPr>
              <a:t>Participants Summary)</a:t>
            </a:r>
            <a:endParaRPr lang="en-GB" sz="2400" b="1">
              <a:solidFill>
                <a:schemeClr val="accent4">
                  <a:lumMod val="60000"/>
                  <a:lumOff val="40000"/>
                </a:schemeClr>
              </a:solidFill>
              <a:latin typeface="Century Gothic" panose="020B0502020202020204" pitchFamily="34" charset="0"/>
            </a:endParaRPr>
          </a:p>
        </p:txBody>
      </p:sp>
      <p:sp>
        <p:nvSpPr>
          <p:cNvPr id="7" name="AutoShape 4" descr="Project List 05.jpg">
            <a:extLst>
              <a:ext uri="{FF2B5EF4-FFF2-40B4-BE49-F238E27FC236}">
                <a16:creationId xmlns:a16="http://schemas.microsoft.com/office/drawing/2014/main" id="{8B8F2105-0589-A088-402E-29DC5E19C792}"/>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67C1B75-4DA7-CAD8-E260-B3C1EB78BDB3}"/>
              </a:ext>
            </a:extLst>
          </p:cNvPr>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11814F1-D078-66AB-9195-2859BE345B87}"/>
              </a:ext>
            </a:extLst>
          </p:cNvPr>
          <p:cNvSpPr/>
          <p:nvPr/>
        </p:nvSpPr>
        <p:spPr>
          <a:xfrm>
            <a:off x="4110941" y="5011838"/>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screenshot of a computer&#10;&#10;AI-generated content may be incorrect.">
            <a:extLst>
              <a:ext uri="{FF2B5EF4-FFF2-40B4-BE49-F238E27FC236}">
                <a16:creationId xmlns:a16="http://schemas.microsoft.com/office/drawing/2014/main" id="{0FF4C2D3-5364-47B7-55C4-67FD7DEF0BA8}"/>
              </a:ext>
            </a:extLst>
          </p:cNvPr>
          <p:cNvPicPr>
            <a:picLocks noChangeAspect="1"/>
          </p:cNvPicPr>
          <p:nvPr/>
        </p:nvPicPr>
        <p:blipFill>
          <a:blip r:embed="rId3"/>
          <a:stretch>
            <a:fillRect/>
          </a:stretch>
        </p:blipFill>
        <p:spPr>
          <a:xfrm>
            <a:off x="120320" y="675334"/>
            <a:ext cx="12010161" cy="5105842"/>
          </a:xfrm>
          <a:prstGeom prst="rect">
            <a:avLst/>
          </a:prstGeom>
        </p:spPr>
      </p:pic>
      <p:pic>
        <p:nvPicPr>
          <p:cNvPr id="4" name="Picture 3">
            <a:extLst>
              <a:ext uri="{FF2B5EF4-FFF2-40B4-BE49-F238E27FC236}">
                <a16:creationId xmlns:a16="http://schemas.microsoft.com/office/drawing/2014/main" id="{61BE8318-DE19-1FB4-980D-01E864851755}"/>
              </a:ext>
            </a:extLst>
          </p:cNvPr>
          <p:cNvPicPr>
            <a:picLocks noChangeAspect="1"/>
          </p:cNvPicPr>
          <p:nvPr/>
        </p:nvPicPr>
        <p:blipFill>
          <a:blip r:embed="rId4"/>
          <a:stretch>
            <a:fillRect/>
          </a:stretch>
        </p:blipFill>
        <p:spPr>
          <a:xfrm>
            <a:off x="-178154" y="676505"/>
            <a:ext cx="1559465" cy="413962"/>
          </a:xfrm>
          <a:prstGeom prst="rect">
            <a:avLst/>
          </a:prstGeom>
        </p:spPr>
      </p:pic>
    </p:spTree>
    <p:extLst>
      <p:ext uri="{BB962C8B-B14F-4D97-AF65-F5344CB8AC3E}">
        <p14:creationId xmlns:p14="http://schemas.microsoft.com/office/powerpoint/2010/main" val="3512844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3627B-35C3-4543-E3E4-2A0A86735B1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06F47CE-7DC4-81AE-07DA-6BF52BA7188A}"/>
              </a:ext>
            </a:extLst>
          </p:cNvPr>
          <p:cNvSpPr txBox="1"/>
          <p:nvPr/>
        </p:nvSpPr>
        <p:spPr>
          <a:xfrm flipH="1">
            <a:off x="103428" y="34603"/>
            <a:ext cx="124334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400" b="1">
                <a:solidFill>
                  <a:schemeClr val="bg1"/>
                </a:solidFill>
                <a:latin typeface="Century Gothic" panose="020B0502020202020204" pitchFamily="34" charset="0"/>
              </a:rPr>
              <a:t>Δραστηριότητες Κινητικότητας</a:t>
            </a:r>
            <a:r>
              <a:rPr lang="en-US" sz="2400" b="1">
                <a:solidFill>
                  <a:schemeClr val="bg1"/>
                </a:solidFill>
                <a:latin typeface="Century Gothic" panose="020B0502020202020204" pitchFamily="34" charset="0"/>
              </a:rPr>
              <a:t> </a:t>
            </a:r>
            <a:r>
              <a:rPr lang="en-US" sz="2400" b="1">
                <a:solidFill>
                  <a:schemeClr val="accent4">
                    <a:lumMod val="60000"/>
                    <a:lumOff val="40000"/>
                  </a:schemeClr>
                </a:solidFill>
                <a:latin typeface="Century Gothic" panose="020B0502020202020204" pitchFamily="34" charset="0"/>
              </a:rPr>
              <a:t>(Group Mobility Activities</a:t>
            </a:r>
            <a:r>
              <a:rPr lang="el-GR" sz="2400" b="1">
                <a:solidFill>
                  <a:schemeClr val="accent4">
                    <a:lumMod val="60000"/>
                    <a:lumOff val="40000"/>
                  </a:schemeClr>
                </a:solidFill>
                <a:latin typeface="Century Gothic" panose="020B0502020202020204" pitchFamily="34" charset="0"/>
              </a:rPr>
              <a:t> –</a:t>
            </a:r>
            <a:r>
              <a:rPr lang="en-US" sz="2400" b="1">
                <a:solidFill>
                  <a:schemeClr val="accent4">
                    <a:lumMod val="60000"/>
                    <a:lumOff val="40000"/>
                  </a:schemeClr>
                </a:solidFill>
                <a:latin typeface="Century Gothic" panose="020B0502020202020204" pitchFamily="34" charset="0"/>
              </a:rPr>
              <a:t> Create Sub group)</a:t>
            </a:r>
            <a:endParaRPr lang="en-GB" sz="2400" b="1">
              <a:solidFill>
                <a:schemeClr val="accent4">
                  <a:lumMod val="60000"/>
                  <a:lumOff val="40000"/>
                </a:schemeClr>
              </a:solidFill>
              <a:latin typeface="Century Gothic" panose="020B0502020202020204" pitchFamily="34" charset="0"/>
            </a:endParaRPr>
          </a:p>
        </p:txBody>
      </p:sp>
      <p:sp>
        <p:nvSpPr>
          <p:cNvPr id="7" name="AutoShape 4" descr="Project List 05.jpg">
            <a:extLst>
              <a:ext uri="{FF2B5EF4-FFF2-40B4-BE49-F238E27FC236}">
                <a16:creationId xmlns:a16="http://schemas.microsoft.com/office/drawing/2014/main" id="{C2050F75-40C8-1C36-34B1-222313C41179}"/>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8D33A15-BC88-4836-2FBB-D6F65FE715FA}"/>
              </a:ext>
            </a:extLst>
          </p:cNvPr>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A958C64-CCD2-6780-8A6E-84E8164290BE}"/>
              </a:ext>
            </a:extLst>
          </p:cNvPr>
          <p:cNvSpPr/>
          <p:nvPr/>
        </p:nvSpPr>
        <p:spPr>
          <a:xfrm>
            <a:off x="4110941" y="5011838"/>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A0C91CD-FC9D-E207-4778-53BD6EA75F8C}"/>
              </a:ext>
            </a:extLst>
          </p:cNvPr>
          <p:cNvSpPr/>
          <p:nvPr/>
        </p:nvSpPr>
        <p:spPr>
          <a:xfrm>
            <a:off x="3416968" y="2634916"/>
            <a:ext cx="1088020" cy="12031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10;&#10;AI-generated content may be incorrect.">
            <a:extLst>
              <a:ext uri="{FF2B5EF4-FFF2-40B4-BE49-F238E27FC236}">
                <a16:creationId xmlns:a16="http://schemas.microsoft.com/office/drawing/2014/main" id="{49549B0A-5FD6-E20B-8373-217193B5A53F}"/>
              </a:ext>
            </a:extLst>
          </p:cNvPr>
          <p:cNvPicPr>
            <a:picLocks noChangeAspect="1"/>
          </p:cNvPicPr>
          <p:nvPr/>
        </p:nvPicPr>
        <p:blipFill>
          <a:blip r:embed="rId3"/>
          <a:stretch>
            <a:fillRect/>
          </a:stretch>
        </p:blipFill>
        <p:spPr>
          <a:xfrm>
            <a:off x="103428" y="687365"/>
            <a:ext cx="12192000" cy="5136605"/>
          </a:xfrm>
          <a:prstGeom prst="rect">
            <a:avLst/>
          </a:prstGeom>
        </p:spPr>
      </p:pic>
      <p:pic>
        <p:nvPicPr>
          <p:cNvPr id="4" name="Picture 3">
            <a:extLst>
              <a:ext uri="{FF2B5EF4-FFF2-40B4-BE49-F238E27FC236}">
                <a16:creationId xmlns:a16="http://schemas.microsoft.com/office/drawing/2014/main" id="{4C556255-0E06-7AEF-9CEE-22D2E62EFB9C}"/>
              </a:ext>
            </a:extLst>
          </p:cNvPr>
          <p:cNvPicPr>
            <a:picLocks noChangeAspect="1"/>
          </p:cNvPicPr>
          <p:nvPr/>
        </p:nvPicPr>
        <p:blipFill>
          <a:blip r:embed="rId4"/>
          <a:stretch>
            <a:fillRect/>
          </a:stretch>
        </p:blipFill>
        <p:spPr>
          <a:xfrm>
            <a:off x="1193016" y="941255"/>
            <a:ext cx="2464586" cy="719885"/>
          </a:xfrm>
          <a:prstGeom prst="rect">
            <a:avLst/>
          </a:prstGeom>
        </p:spPr>
      </p:pic>
      <p:sp>
        <p:nvSpPr>
          <p:cNvPr id="11" name="Rectangle 10">
            <a:extLst>
              <a:ext uri="{FF2B5EF4-FFF2-40B4-BE49-F238E27FC236}">
                <a16:creationId xmlns:a16="http://schemas.microsoft.com/office/drawing/2014/main" id="{620C4044-33D2-C616-BD27-434685127C3E}"/>
              </a:ext>
            </a:extLst>
          </p:cNvPr>
          <p:cNvSpPr/>
          <p:nvPr/>
        </p:nvSpPr>
        <p:spPr>
          <a:xfrm>
            <a:off x="9160543" y="5390148"/>
            <a:ext cx="477691" cy="1925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197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8744EA-800F-D080-2F62-76B75666A51A}"/>
              </a:ext>
            </a:extLst>
          </p:cNvPr>
          <p:cNvSpPr txBox="1"/>
          <p:nvPr/>
        </p:nvSpPr>
        <p:spPr>
          <a:xfrm>
            <a:off x="-258785" y="774679"/>
            <a:ext cx="6035040" cy="6632585"/>
          </a:xfrm>
          <a:prstGeom prst="rect">
            <a:avLst/>
          </a:prstGeom>
          <a:noFill/>
        </p:spPr>
        <p:txBody>
          <a:bodyPr wrap="square" rtlCol="0">
            <a:spAutoFit/>
          </a:bodyPr>
          <a:lstStyle/>
          <a:p>
            <a:pPr algn="ctr"/>
            <a:r>
              <a:rPr lang="en-US" b="1" dirty="0">
                <a:solidFill>
                  <a:schemeClr val="accent1"/>
                </a:solidFill>
              </a:rPr>
              <a:t>ORS (</a:t>
            </a:r>
            <a:r>
              <a:rPr lang="en-US" b="1" dirty="0" err="1">
                <a:solidFill>
                  <a:schemeClr val="accent1"/>
                </a:solidFill>
              </a:rPr>
              <a:t>Organisation</a:t>
            </a:r>
            <a:r>
              <a:rPr lang="en-US" b="1" dirty="0">
                <a:solidFill>
                  <a:schemeClr val="accent1"/>
                </a:solidFill>
              </a:rPr>
              <a:t> Registration System) </a:t>
            </a:r>
          </a:p>
          <a:p>
            <a:endParaRPr lang="en-US" sz="1400" dirty="0"/>
          </a:p>
          <a:p>
            <a:pPr marL="800100" marR="0" lvl="1"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Το σύστημα</a:t>
            </a:r>
            <a:r>
              <a:rPr lang="el-GR" sz="1400" dirty="0">
                <a:solidFill>
                  <a:prstClr val="black">
                    <a:lumMod val="75000"/>
                    <a:lumOff val="25000"/>
                  </a:prstClr>
                </a:solidFill>
                <a:latin typeface="Verdana" panose="020B0604030504040204" pitchFamily="34" charset="0"/>
                <a:ea typeface="Verdana" panose="020B0604030504040204" pitchFamily="34" charset="0"/>
              </a:rPr>
              <a:t> το οποίο σας επιτρέπει να διαχειρίζεστε τα </a:t>
            </a:r>
            <a:r>
              <a:rPr lang="el-GR" sz="1400" b="1" dirty="0">
                <a:solidFill>
                  <a:prstClr val="black">
                    <a:lumMod val="75000"/>
                    <a:lumOff val="25000"/>
                  </a:prstClr>
                </a:solidFill>
                <a:latin typeface="Verdana" panose="020B0604030504040204" pitchFamily="34" charset="0"/>
                <a:ea typeface="Verdana" panose="020B0604030504040204" pitchFamily="34" charset="0"/>
              </a:rPr>
              <a:t>στοιχεία του οργανισμού σας</a:t>
            </a:r>
            <a:endParaRPr kumimoji="0" lang="el-GR" sz="14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endParaRPr>
          </a:p>
          <a:p>
            <a:pPr marL="800100" marR="0" lvl="1"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Μέσω του </a:t>
            </a:r>
            <a:r>
              <a:rPr lang="en-US" sz="1400" dirty="0">
                <a:solidFill>
                  <a:prstClr val="black">
                    <a:lumMod val="75000"/>
                    <a:lumOff val="25000"/>
                  </a:prstClr>
                </a:solidFill>
                <a:latin typeface="Verdana" panose="020B0604030504040204" pitchFamily="34" charset="0"/>
                <a:ea typeface="Verdana" panose="020B0604030504040204" pitchFamily="34" charset="0"/>
              </a:rPr>
              <a:t>ORS </a:t>
            </a:r>
            <a:r>
              <a:rPr lang="el-GR" sz="1400" dirty="0">
                <a:solidFill>
                  <a:prstClr val="black">
                    <a:lumMod val="75000"/>
                    <a:lumOff val="25000"/>
                  </a:prstClr>
                </a:solidFill>
                <a:latin typeface="Verdana" panose="020B0604030504040204" pitchFamily="34" charset="0"/>
                <a:ea typeface="Verdana" panose="020B0604030504040204" pitchFamily="34" charset="0"/>
              </a:rPr>
              <a:t>μπορείτε να προβείτε σε </a:t>
            </a:r>
            <a:r>
              <a:rPr kumimoji="0" lang="el-GR" sz="1400" b="1" i="0" u="sng" strike="noStrike" kern="1200" cap="none" spc="0" normalizeH="0" baseline="0" noProof="0" dirty="0" err="1">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επικαιροποίηση</a:t>
            </a:r>
            <a:r>
              <a:rPr kumimoji="0" lang="el-GR" sz="1400" b="1" i="0" u="sng"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 των στοιχείων του οργανισμού</a:t>
            </a:r>
            <a:r>
              <a:rPr kumimoji="0" lang="el-GR"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 για τις πιο κάτω περιπτώσεις</a:t>
            </a:r>
            <a:r>
              <a:rPr kumimoji="0" lang="en-US"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a:t>
            </a:r>
          </a:p>
          <a:p>
            <a:pPr marL="914400" marR="0" lvl="1" indent="-457200" defTabSz="914400" rtl="0" eaLnBrk="1" fontAlgn="auto" latinLnBrk="0" hangingPunct="1">
              <a:lnSpc>
                <a:spcPct val="150000"/>
              </a:lnSpc>
              <a:spcBef>
                <a:spcPts val="0"/>
              </a:spcBef>
              <a:spcAft>
                <a:spcPts val="0"/>
              </a:spcAft>
              <a:buClrTx/>
              <a:buSzTx/>
              <a:buFont typeface="+mj-lt"/>
              <a:buAutoNum type="arabicPeriod"/>
              <a:tabLst/>
              <a:defRPr/>
            </a:pPr>
            <a:r>
              <a:rPr kumimoji="0" lang="en-GB"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A</a:t>
            </a:r>
            <a:r>
              <a:rPr kumimoji="0" lang="el-GR" sz="1400" b="0" i="0" u="none" strike="noStrike" kern="1200" cap="none" spc="0" normalizeH="0" baseline="0" noProof="0" dirty="0" err="1">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λλαγή</a:t>
            </a:r>
            <a:r>
              <a:rPr kumimoji="0" lang="el-GR"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 </a:t>
            </a:r>
            <a:r>
              <a:rPr kumimoji="0" lang="en-US"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legal representative</a:t>
            </a:r>
          </a:p>
          <a:p>
            <a:pPr marL="914400" marR="0" lvl="1" indent="-457200" defTabSz="914400" rtl="0" eaLnBrk="1" fontAlgn="auto" latinLnBrk="0" hangingPunct="1">
              <a:lnSpc>
                <a:spcPct val="15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A</a:t>
            </a:r>
            <a:r>
              <a:rPr kumimoji="0" lang="el-GR" sz="1400" b="0" i="0" u="none" strike="noStrike" kern="1200" cap="none" spc="0" normalizeH="0" baseline="0" noProof="0" dirty="0" err="1">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λλαγή</a:t>
            </a:r>
            <a:r>
              <a:rPr kumimoji="0" lang="el-GR"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 τραπεζικών στοιχείων</a:t>
            </a:r>
          </a:p>
          <a:p>
            <a:pPr marL="914400" marR="0" lvl="1" indent="-457200" defTabSz="914400" rtl="0" eaLnBrk="1" fontAlgn="auto" latinLnBrk="0" hangingPunct="1">
              <a:lnSpc>
                <a:spcPct val="150000"/>
              </a:lnSpc>
              <a:spcBef>
                <a:spcPts val="0"/>
              </a:spcBef>
              <a:spcAft>
                <a:spcPts val="0"/>
              </a:spcAft>
              <a:buClrTx/>
              <a:buSzTx/>
              <a:buFont typeface="+mj-lt"/>
              <a:buAutoNum type="arabicPeriod"/>
              <a:tabLst/>
              <a:defRPr/>
            </a:pPr>
            <a:r>
              <a:rPr kumimoji="0" lang="el-GR"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Έντυπο χρηματοοικονομικής ικανότητας </a:t>
            </a:r>
            <a:r>
              <a:rPr kumimoji="0" lang="el-GR" sz="12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(για οργανισμούς ιδιωτικού δικαίου που η επιχορήγηση ξεπερνά τις 60.000€)</a:t>
            </a:r>
          </a:p>
          <a:p>
            <a:pPr marL="914400" marR="0" lvl="1" indent="-457200" defTabSz="914400" rtl="0" eaLnBrk="1" fontAlgn="auto" latinLnBrk="0" hangingPunct="1">
              <a:lnSpc>
                <a:spcPct val="150000"/>
              </a:lnSpc>
              <a:spcBef>
                <a:spcPts val="0"/>
              </a:spcBef>
              <a:spcAft>
                <a:spcPts val="0"/>
              </a:spcAft>
              <a:buClrTx/>
              <a:buSzTx/>
              <a:buFont typeface="+mj-lt"/>
              <a:buAutoNum type="arabicPeriod"/>
              <a:tabLst/>
              <a:defRPr/>
            </a:pPr>
            <a:r>
              <a:rPr kumimoji="0" lang="el-GR"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Εάν είστε σωματείο ή ίδρυμα, θα πρέπει να ενημερώνετε την πλατφόρμα με </a:t>
            </a:r>
            <a:r>
              <a:rPr kumimoji="0" lang="el-GR" sz="1400" b="0" i="0" u="none" strike="noStrike" kern="1200" cap="none" spc="0" normalizeH="0" baseline="0" noProof="0" dirty="0" err="1">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επικαιροποιημένα</a:t>
            </a:r>
            <a:r>
              <a:rPr kumimoji="0" lang="el-GR"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 έντυπα</a:t>
            </a:r>
            <a:r>
              <a:rPr kumimoji="0" lang="en-US"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 (</a:t>
            </a:r>
            <a:r>
              <a:rPr kumimoji="0" lang="el-GR"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πιστοποιητικό εγγραφής, πιστοποιητικό σύνθεσης ΔΣ</a:t>
            </a:r>
            <a:r>
              <a:rPr kumimoji="0" lang="en-US"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a:t>
            </a:r>
            <a:endParaRPr kumimoji="0" lang="el-GR"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742950" marR="0" lvl="1" indent="-28575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l-GR" sz="1400" dirty="0">
                <a:solidFill>
                  <a:prstClr val="black">
                    <a:lumMod val="75000"/>
                    <a:lumOff val="25000"/>
                  </a:prstClr>
                </a:solidFill>
                <a:latin typeface="Verdana" panose="020B0604030504040204" pitchFamily="34" charset="0"/>
                <a:ea typeface="Verdana" panose="020B0604030504040204" pitchFamily="34" charset="0"/>
              </a:rPr>
              <a:t>Άλλες προηγούμενες εγγραφές στο </a:t>
            </a:r>
            <a:r>
              <a:rPr lang="en-US" sz="1400" dirty="0">
                <a:solidFill>
                  <a:prstClr val="black">
                    <a:lumMod val="75000"/>
                    <a:lumOff val="25000"/>
                  </a:prstClr>
                </a:solidFill>
                <a:latin typeface="Verdana" panose="020B0604030504040204" pitchFamily="34" charset="0"/>
                <a:ea typeface="Verdana" panose="020B0604030504040204" pitchFamily="34" charset="0"/>
              </a:rPr>
              <a:t>ORS </a:t>
            </a:r>
            <a:r>
              <a:rPr lang="el-GR" sz="1400" dirty="0">
                <a:solidFill>
                  <a:prstClr val="black">
                    <a:lumMod val="75000"/>
                    <a:lumOff val="25000"/>
                  </a:prstClr>
                </a:solidFill>
                <a:latin typeface="Verdana" panose="020B0604030504040204" pitchFamily="34" charset="0"/>
                <a:ea typeface="Verdana" panose="020B0604030504040204" pitchFamily="34" charset="0"/>
              </a:rPr>
              <a:t>δεν μπορούν να διαγραφούν από τον χρήστη </a:t>
            </a:r>
            <a:endParaRPr kumimoji="0" lang="el-GR" sz="14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endParaRPr>
          </a:p>
          <a:p>
            <a:pPr marL="742950" lvl="1" indent="-285750">
              <a:lnSpc>
                <a:spcPct val="150000"/>
              </a:lnSpc>
              <a:buFont typeface="Arial" panose="020B0604020202020204" pitchFamily="34" charset="0"/>
              <a:buChar char="•"/>
              <a:defRPr/>
            </a:pPr>
            <a:r>
              <a:rPr kumimoji="0" lang="en-US" sz="1400" b="1" i="0" u="none" strike="noStrike" kern="1200" cap="none" spc="0" normalizeH="0" baseline="0" noProof="0" dirty="0" err="1">
                <a:ln>
                  <a:noFill/>
                </a:ln>
                <a:effectLst/>
                <a:uLnTx/>
                <a:uFillTx/>
                <a:latin typeface="Verdana" panose="020B0604030504040204" pitchFamily="34" charset="0"/>
                <a:ea typeface="Verdana" panose="020B0604030504040204" pitchFamily="34" charset="0"/>
                <a:cs typeface="+mn-cs"/>
              </a:rPr>
              <a:t>Organisation</a:t>
            </a:r>
            <a:r>
              <a:rPr lang="el-GR" sz="1400" b="1" dirty="0">
                <a:latin typeface="Verdana" panose="020B0604030504040204" pitchFamily="34" charset="0"/>
                <a:ea typeface="Verdana" panose="020B0604030504040204" pitchFamily="34" charset="0"/>
              </a:rPr>
              <a:t> </a:t>
            </a:r>
            <a:r>
              <a:rPr kumimoji="0" lang="en-US" sz="14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Registration</a:t>
            </a:r>
            <a:r>
              <a:rPr kumimoji="0" lang="el-GR" sz="14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 </a:t>
            </a:r>
            <a:r>
              <a:rPr kumimoji="0" lang="en-US" sz="14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System </a:t>
            </a:r>
            <a:r>
              <a:rPr kumimoji="0" lang="el-GR" sz="14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hlinkClick r:id="rId3"/>
              </a:rPr>
              <a:t>Σύνδεσμος</a:t>
            </a:r>
            <a:r>
              <a:rPr kumimoji="0" lang="el-GR" sz="14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 </a:t>
            </a:r>
            <a:r>
              <a:rPr kumimoji="0" lang="el-GR" sz="1400" b="1" i="0" u="none" strike="noStrike" kern="1200" cap="none" spc="0" normalizeH="0" baseline="0" noProof="0" dirty="0">
                <a:ln>
                  <a:noFill/>
                </a:ln>
                <a:solidFill>
                  <a:srgbClr val="0563C1"/>
                </a:solidFill>
                <a:effectLst/>
                <a:uLnTx/>
                <a:uFillTx/>
                <a:latin typeface="Verdana" panose="020B0604030504040204" pitchFamily="34" charset="0"/>
                <a:ea typeface="Verdana" panose="020B0604030504040204" pitchFamily="34" charset="0"/>
                <a:cs typeface="+mn-cs"/>
                <a:hlinkClick r:id="rId4"/>
              </a:rPr>
              <a:t>Οδηγός</a:t>
            </a:r>
            <a:r>
              <a:rPr kumimoji="0" lang="el-GR" sz="1400" b="1" i="0" u="none" strike="noStrike" kern="1200" cap="none" spc="0" normalizeH="0" baseline="0" noProof="0" dirty="0">
                <a:ln>
                  <a:noFill/>
                </a:ln>
                <a:effectLst/>
                <a:uLnTx/>
                <a:uFillTx/>
                <a:latin typeface="Poppins"/>
                <a:ea typeface="+mn-ea"/>
                <a:cs typeface="+mn-cs"/>
              </a:rPr>
              <a:t>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endParaRPr lang="en-US" dirty="0"/>
          </a:p>
        </p:txBody>
      </p:sp>
      <p:sp>
        <p:nvSpPr>
          <p:cNvPr id="3" name="TextBox 2">
            <a:extLst>
              <a:ext uri="{FF2B5EF4-FFF2-40B4-BE49-F238E27FC236}">
                <a16:creationId xmlns:a16="http://schemas.microsoft.com/office/drawing/2014/main" id="{ABE699C9-9D69-F15E-7BEE-3C5F08AEB645}"/>
              </a:ext>
            </a:extLst>
          </p:cNvPr>
          <p:cNvSpPr txBox="1"/>
          <p:nvPr/>
        </p:nvSpPr>
        <p:spPr>
          <a:xfrm>
            <a:off x="5357616" y="774679"/>
            <a:ext cx="5874037" cy="6032421"/>
          </a:xfrm>
          <a:prstGeom prst="rect">
            <a:avLst/>
          </a:prstGeom>
          <a:noFill/>
        </p:spPr>
        <p:txBody>
          <a:bodyPr wrap="square" rtlCol="0">
            <a:spAutoFit/>
          </a:bodyPr>
          <a:lstStyle/>
          <a:p>
            <a:pPr algn="ctr"/>
            <a:r>
              <a:rPr lang="en-US" b="1" dirty="0">
                <a:solidFill>
                  <a:schemeClr val="accent1"/>
                </a:solidFill>
                <a:highlight>
                  <a:srgbClr val="FFFF00"/>
                </a:highlight>
              </a:rPr>
              <a:t>BM (Beneficiary Module)</a:t>
            </a:r>
          </a:p>
          <a:p>
            <a:endParaRPr lang="en-US" sz="1400" dirty="0"/>
          </a:p>
          <a:p>
            <a:pPr marL="800100" marR="0" lvl="1"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l-GR" sz="1400" dirty="0">
                <a:solidFill>
                  <a:prstClr val="black">
                    <a:lumMod val="75000"/>
                    <a:lumOff val="25000"/>
                  </a:prstClr>
                </a:solidFill>
                <a:latin typeface="Verdana" panose="020B0604030504040204" pitchFamily="34" charset="0"/>
                <a:ea typeface="Verdana" panose="020B0604030504040204" pitchFamily="34" charset="0"/>
              </a:rPr>
              <a:t>Επιτρέπει στους δικαιούχους των εγκεκριμένων σχεδίων να έχουν </a:t>
            </a:r>
            <a:r>
              <a:rPr lang="el-GR" sz="1400" b="1" u="sng" dirty="0">
                <a:solidFill>
                  <a:prstClr val="black">
                    <a:lumMod val="75000"/>
                    <a:lumOff val="25000"/>
                  </a:prstClr>
                </a:solidFill>
                <a:latin typeface="Verdana" panose="020B0604030504040204" pitchFamily="34" charset="0"/>
                <a:ea typeface="Verdana" panose="020B0604030504040204" pitchFamily="34" charset="0"/>
              </a:rPr>
              <a:t>πρόσβαση στις πληροφορίες των σχεδίων τους και να τα διαχειρίζονται</a:t>
            </a:r>
            <a:r>
              <a:rPr lang="el-GR" sz="1400" b="1" dirty="0">
                <a:solidFill>
                  <a:prstClr val="black">
                    <a:lumMod val="75000"/>
                    <a:lumOff val="25000"/>
                  </a:prstClr>
                </a:solidFill>
                <a:latin typeface="Verdana" panose="020B0604030504040204" pitchFamily="34" charset="0"/>
                <a:ea typeface="Verdana" panose="020B0604030504040204" pitchFamily="34" charset="0"/>
              </a:rPr>
              <a:t>. </a:t>
            </a:r>
          </a:p>
          <a:p>
            <a:pPr marL="800100" marR="0" lvl="1"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Δυνατότητα κωδικοποίησης δραστηριοτήτων και συμμετεχόντων καθώς και υποβολής</a:t>
            </a:r>
            <a:r>
              <a:rPr kumimoji="0" lang="en-GB"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 </a:t>
            </a:r>
            <a:r>
              <a:rPr kumimoji="0" lang="el-GR"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τελικών εκθέσεων</a:t>
            </a:r>
            <a:r>
              <a:rPr kumimoji="0" lang="en-GB"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 </a:t>
            </a:r>
            <a:r>
              <a:rPr kumimoji="0" lang="el-GR"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και</a:t>
            </a:r>
            <a:r>
              <a:rPr kumimoji="0" lang="el-GR" sz="1400" b="0" i="0" u="none" strike="noStrike" kern="1200" cap="none" spc="0" normalizeH="0" noProof="0" dirty="0">
                <a:ln>
                  <a:noFill/>
                </a:ln>
                <a:effectLst/>
                <a:uLnTx/>
                <a:uFillTx/>
                <a:latin typeface="Verdana" panose="020B0604030504040204" pitchFamily="34" charset="0"/>
                <a:ea typeface="Verdana" panose="020B0604030504040204" pitchFamily="34" charset="0"/>
                <a:cs typeface="+mn-cs"/>
              </a:rPr>
              <a:t> εκθέσεων προόδου(ΚΑ120)</a:t>
            </a:r>
            <a:r>
              <a:rPr kumimoji="0" lang="el-GR"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a:t>
            </a:r>
          </a:p>
          <a:p>
            <a:pPr marL="800100" marR="0" lvl="1"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l-GR" sz="1400" dirty="0">
                <a:latin typeface="Verdana" panose="020B0604030504040204" pitchFamily="34" charset="0"/>
                <a:ea typeface="Verdana" panose="020B0604030504040204" pitchFamily="34" charset="0"/>
              </a:rPr>
              <a:t>Έχετε πρόσβαση στο ΒΜ από την πλατφόρμα Erasmus+ and European </a:t>
            </a:r>
            <a:r>
              <a:rPr lang="el-GR" sz="1400" dirty="0" err="1">
                <a:latin typeface="Verdana" panose="020B0604030504040204" pitchFamily="34" charset="0"/>
                <a:ea typeface="Verdana" panose="020B0604030504040204" pitchFamily="34" charset="0"/>
              </a:rPr>
              <a:t>Solidary</a:t>
            </a:r>
            <a:r>
              <a:rPr lang="el-GR" sz="1400" dirty="0">
                <a:latin typeface="Verdana" panose="020B0604030504040204" pitchFamily="34" charset="0"/>
                <a:ea typeface="Verdana" panose="020B0604030504040204" pitchFamily="34" charset="0"/>
              </a:rPr>
              <a:t> </a:t>
            </a:r>
            <a:r>
              <a:rPr lang="el-GR" sz="1400" dirty="0" err="1">
                <a:latin typeface="Verdana" panose="020B0604030504040204" pitchFamily="34" charset="0"/>
                <a:ea typeface="Verdana" panose="020B0604030504040204" pitchFamily="34" charset="0"/>
              </a:rPr>
              <a:t>Corps</a:t>
            </a:r>
            <a:r>
              <a:rPr lang="el-GR" sz="1400" dirty="0">
                <a:latin typeface="Verdana" panose="020B0604030504040204" pitchFamily="34" charset="0"/>
                <a:ea typeface="Verdana" panose="020B0604030504040204" pitchFamily="34" charset="0"/>
              </a:rPr>
              <a:t> – </a:t>
            </a:r>
            <a:r>
              <a:rPr lang="el-GR" sz="1400" dirty="0" err="1">
                <a:latin typeface="Verdana" panose="020B0604030504040204" pitchFamily="34" charset="0"/>
                <a:ea typeface="Verdana" panose="020B0604030504040204" pitchFamily="34" charset="0"/>
              </a:rPr>
              <a:t>Single</a:t>
            </a:r>
            <a:r>
              <a:rPr lang="el-GR" sz="1400" dirty="0">
                <a:latin typeface="Verdana" panose="020B0604030504040204" pitchFamily="34" charset="0"/>
                <a:ea typeface="Verdana" panose="020B0604030504040204" pitchFamily="34" charset="0"/>
              </a:rPr>
              <a:t> </a:t>
            </a:r>
            <a:r>
              <a:rPr lang="el-GR" sz="1400" dirty="0" err="1">
                <a:latin typeface="Verdana" panose="020B0604030504040204" pitchFamily="34" charset="0"/>
                <a:ea typeface="Verdana" panose="020B0604030504040204" pitchFamily="34" charset="0"/>
              </a:rPr>
              <a:t>Entry</a:t>
            </a:r>
            <a:r>
              <a:rPr lang="el-GR" sz="1400" dirty="0">
                <a:latin typeface="Verdana" panose="020B0604030504040204" pitchFamily="34" charset="0"/>
                <a:ea typeface="Verdana" panose="020B0604030504040204" pitchFamily="34" charset="0"/>
              </a:rPr>
              <a:t> </a:t>
            </a:r>
            <a:r>
              <a:rPr lang="el-GR" sz="1400" dirty="0" err="1">
                <a:latin typeface="Verdana" panose="020B0604030504040204" pitchFamily="34" charset="0"/>
                <a:ea typeface="Verdana" panose="020B0604030504040204" pitchFamily="34" charset="0"/>
              </a:rPr>
              <a:t>Point</a:t>
            </a:r>
            <a:r>
              <a:rPr lang="el-GR" sz="1400" dirty="0">
                <a:latin typeface="Verdana" panose="020B0604030504040204" pitchFamily="34" charset="0"/>
                <a:ea typeface="Verdana" panose="020B0604030504040204" pitchFamily="34" charset="0"/>
              </a:rPr>
              <a:t> για όλες τις δραστηριότητες που αφορούν στο πρόγραμμα Erasmus+ για την προγραμματική περίοδο 2021-2027</a:t>
            </a:r>
            <a:endParaRPr lang="en-US" sz="1400" dirty="0">
              <a:latin typeface="Verdana" panose="020B0604030504040204" pitchFamily="34" charset="0"/>
              <a:ea typeface="Verdana" panose="020B0604030504040204" pitchFamily="34" charset="0"/>
            </a:endParaRPr>
          </a:p>
          <a:p>
            <a:pPr marL="800100" marR="0" lvl="1"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l-GR" sz="1400" dirty="0">
                <a:latin typeface="Verdana" panose="020B0604030504040204" pitchFamily="34" charset="0"/>
                <a:ea typeface="Verdana" panose="020B0604030504040204" pitchFamily="34" charset="0"/>
              </a:rPr>
              <a:t>Για σκοπούς διαχείρισης, μπορείτε να προσθέσετε και άλλα </a:t>
            </a:r>
            <a:r>
              <a:rPr lang="el-GR" sz="1400" dirty="0" err="1">
                <a:latin typeface="Verdana" panose="020B0604030504040204" pitchFamily="34" charset="0"/>
                <a:ea typeface="Verdana" panose="020B0604030504040204" pitchFamily="34" charset="0"/>
              </a:rPr>
              <a:t>emails</a:t>
            </a:r>
            <a:r>
              <a:rPr lang="el-GR" sz="1400" dirty="0">
                <a:latin typeface="Verdana" panose="020B0604030504040204" pitchFamily="34" charset="0"/>
                <a:ea typeface="Verdana" panose="020B0604030504040204" pitchFamily="34" charset="0"/>
              </a:rPr>
              <a:t> που έχουν συνδεθεί με λογαριασμό EU </a:t>
            </a:r>
            <a:r>
              <a:rPr lang="el-GR" sz="1400" dirty="0" err="1">
                <a:latin typeface="Verdana" panose="020B0604030504040204" pitchFamily="34" charset="0"/>
                <a:ea typeface="Verdana" panose="020B0604030504040204" pitchFamily="34" charset="0"/>
              </a:rPr>
              <a:t>Login</a:t>
            </a:r>
            <a:r>
              <a:rPr lang="el-GR" sz="1400" dirty="0">
                <a:latin typeface="Verdana" panose="020B0604030504040204" pitchFamily="34" charset="0"/>
                <a:ea typeface="Verdana" panose="020B0604030504040204" pitchFamily="34" charset="0"/>
              </a:rPr>
              <a:t> (εκτός αυτών που αναγράφονταν στην αίτηση) και να τους εκχωρήσετε διαφορετικά δικαιώματα </a:t>
            </a:r>
          </a:p>
          <a:p>
            <a:pPr marL="800100" marR="0" lvl="1" indent="-3429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GR" sz="1400" b="1" i="0" u="none" strike="noStrike" kern="1200" cap="none" spc="0" normalizeH="0" baseline="0" noProof="0" dirty="0">
                <a:ln>
                  <a:noFill/>
                </a:ln>
                <a:effectLst/>
                <a:uLnTx/>
                <a:uFillTx/>
                <a:latin typeface="Verdana" panose="020B0604030504040204" pitchFamily="34" charset="0"/>
                <a:ea typeface="Verdana" panose="020B0604030504040204" pitchFamily="34" charset="0"/>
              </a:rPr>
              <a:t>Ε</a:t>
            </a:r>
            <a:r>
              <a:rPr kumimoji="0" lang="en-US" sz="1400" b="1" i="0" u="none" strike="noStrike" kern="1200" cap="none" spc="0" normalizeH="0" baseline="0" noProof="0" dirty="0">
                <a:ln>
                  <a:noFill/>
                </a:ln>
                <a:effectLst/>
                <a:uLnTx/>
                <a:uFillTx/>
                <a:latin typeface="Verdana" panose="020B0604030504040204" pitchFamily="34" charset="0"/>
                <a:ea typeface="Verdana" panose="020B0604030504040204" pitchFamily="34" charset="0"/>
              </a:rPr>
              <a:t>U Login </a:t>
            </a:r>
            <a:r>
              <a:rPr kumimoji="0" lang="el-GR" sz="1400" b="1" i="0" u="none" strike="noStrike" kern="1200" cap="none" spc="0" normalizeH="0" baseline="0" noProof="0" dirty="0">
                <a:ln>
                  <a:noFill/>
                </a:ln>
                <a:effectLst/>
                <a:uLnTx/>
                <a:uFillTx/>
                <a:latin typeface="Verdana" panose="020B0604030504040204" pitchFamily="34" charset="0"/>
                <a:ea typeface="Verdana" panose="020B0604030504040204" pitchFamily="34" charset="0"/>
                <a:hlinkClick r:id="rId5"/>
              </a:rPr>
              <a:t>Σύνδεσμος</a:t>
            </a:r>
            <a:r>
              <a:rPr kumimoji="0" lang="el-GR" sz="1400" b="1" i="0" u="none" strike="noStrike" kern="1200" cap="none" spc="0" normalizeH="0" baseline="0" noProof="0" dirty="0">
                <a:ln>
                  <a:noFill/>
                </a:ln>
                <a:effectLst/>
                <a:uLnTx/>
                <a:uFillTx/>
                <a:latin typeface="Verdana" panose="020B0604030504040204" pitchFamily="34" charset="0"/>
                <a:ea typeface="Verdana" panose="020B0604030504040204" pitchFamily="34" charset="0"/>
              </a:rPr>
              <a:t>| </a:t>
            </a:r>
            <a:r>
              <a:rPr kumimoji="0" lang="el-GR" sz="1400" b="1" i="0" u="none" strike="noStrike" kern="1200" cap="none" spc="0" normalizeH="0" baseline="0" noProof="0" dirty="0">
                <a:ln>
                  <a:noFill/>
                </a:ln>
                <a:solidFill>
                  <a:srgbClr val="0563C1"/>
                </a:solidFill>
                <a:effectLst/>
                <a:uLnTx/>
                <a:uFillTx/>
                <a:latin typeface="Verdana" panose="020B0604030504040204" pitchFamily="34" charset="0"/>
                <a:ea typeface="Verdana" panose="020B0604030504040204" pitchFamily="34" charset="0"/>
                <a:hlinkClick r:id="rId6"/>
              </a:rPr>
              <a:t>Οδηγός</a:t>
            </a:r>
            <a:endParaRPr kumimoji="0" lang="en-GB"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endParaRPr lang="en-US" dirty="0"/>
          </a:p>
        </p:txBody>
      </p:sp>
      <p:sp>
        <p:nvSpPr>
          <p:cNvPr id="6" name="Arrow: Down 5">
            <a:extLst>
              <a:ext uri="{FF2B5EF4-FFF2-40B4-BE49-F238E27FC236}">
                <a16:creationId xmlns:a16="http://schemas.microsoft.com/office/drawing/2014/main" id="{8CE5EBAA-D80E-CEB9-C362-6A09B745D354}"/>
              </a:ext>
            </a:extLst>
          </p:cNvPr>
          <p:cNvSpPr/>
          <p:nvPr/>
        </p:nvSpPr>
        <p:spPr>
          <a:xfrm>
            <a:off x="8864866" y="95857"/>
            <a:ext cx="664144" cy="67882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AC957A-EC4D-0535-387C-82E4466936A0}"/>
              </a:ext>
            </a:extLst>
          </p:cNvPr>
          <p:cNvSpPr txBox="1"/>
          <p:nvPr/>
        </p:nvSpPr>
        <p:spPr>
          <a:xfrm>
            <a:off x="7036067" y="794092"/>
            <a:ext cx="2492943" cy="369332"/>
          </a:xfrm>
          <a:prstGeom prst="rect">
            <a:avLst/>
          </a:prstGeom>
          <a:noFill/>
          <a:ln w="28575">
            <a:solidFill>
              <a:schemeClr val="accent1">
                <a:lumMod val="75000"/>
              </a:schemeClr>
            </a:solidFill>
          </a:ln>
        </p:spPr>
        <p:txBody>
          <a:bodyPr wrap="square" rtlCol="0">
            <a:spAutoFit/>
          </a:bodyPr>
          <a:lstStyle/>
          <a:p>
            <a:endParaRPr lang="en-US" dirty="0"/>
          </a:p>
        </p:txBody>
      </p:sp>
      <p:sp>
        <p:nvSpPr>
          <p:cNvPr id="7" name="TextBox 6">
            <a:extLst>
              <a:ext uri="{FF2B5EF4-FFF2-40B4-BE49-F238E27FC236}">
                <a16:creationId xmlns:a16="http://schemas.microsoft.com/office/drawing/2014/main" id="{CC6F8AAC-2DAA-0346-B3D2-B832D159BF4C}"/>
              </a:ext>
            </a:extLst>
          </p:cNvPr>
          <p:cNvSpPr txBox="1"/>
          <p:nvPr/>
        </p:nvSpPr>
        <p:spPr>
          <a:xfrm flipH="1">
            <a:off x="407323" y="33809"/>
            <a:ext cx="60932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b="1">
                <a:solidFill>
                  <a:schemeClr val="bg1"/>
                </a:solidFill>
                <a:latin typeface="Century Gothic" panose="020B0502020202020204" pitchFamily="34" charset="0"/>
              </a:rPr>
              <a:t>Διαφορά μεταξύ </a:t>
            </a:r>
            <a:r>
              <a:rPr lang="en-US" sz="2800" b="1">
                <a:solidFill>
                  <a:schemeClr val="bg1"/>
                </a:solidFill>
                <a:latin typeface="Century Gothic" panose="020B0502020202020204" pitchFamily="34" charset="0"/>
              </a:rPr>
              <a:t>ORS &amp; BM </a:t>
            </a:r>
            <a:endParaRPr lang="en-GB" sz="28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9229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grpId="0" nodeType="clickEffect">
                                  <p:stCondLst>
                                    <p:cond delay="0"/>
                                  </p:stCondLst>
                                  <p:childTnLst>
                                    <p:anim calcmode="discrete" valueType="str">
                                      <p:cBhvr override="childStyle">
                                        <p:cTn id="6" dur="2000" fill="hold"/>
                                        <p:tgtEl>
                                          <p:spTgt spid="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Project List 0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0224268" y="1866507"/>
            <a:ext cx="118837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110941" y="5011838"/>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C6F8AAC-2DAA-0346-B3D2-B832D159BF4C}"/>
              </a:ext>
            </a:extLst>
          </p:cNvPr>
          <p:cNvSpPr txBox="1"/>
          <p:nvPr/>
        </p:nvSpPr>
        <p:spPr>
          <a:xfrm flipH="1">
            <a:off x="155575" y="0"/>
            <a:ext cx="1182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400" b="1">
                <a:solidFill>
                  <a:schemeClr val="bg1"/>
                </a:solidFill>
                <a:latin typeface="Century Gothic" panose="020B0502020202020204" pitchFamily="34" charset="0"/>
              </a:rPr>
              <a:t>Δραστηριότητες Κινητικότητας</a:t>
            </a:r>
            <a:r>
              <a:rPr lang="en-US" sz="2400" b="1">
                <a:solidFill>
                  <a:schemeClr val="bg1"/>
                </a:solidFill>
                <a:latin typeface="Century Gothic" panose="020B0502020202020204" pitchFamily="34" charset="0"/>
              </a:rPr>
              <a:t> (Mobility Activities)</a:t>
            </a:r>
            <a:r>
              <a:rPr lang="el-GR" sz="2800" b="1">
                <a:solidFill>
                  <a:schemeClr val="bg1"/>
                </a:solidFill>
                <a:latin typeface="Century Gothic" panose="020B0502020202020204" pitchFamily="34" charset="0"/>
              </a:rPr>
              <a:t> </a:t>
            </a:r>
            <a:r>
              <a:rPr lang="el-GR" b="1">
                <a:solidFill>
                  <a:schemeClr val="bg1"/>
                </a:solidFill>
                <a:latin typeface="Century Gothic" panose="020B0502020202020204" pitchFamily="34" charset="0"/>
              </a:rPr>
              <a:t>– </a:t>
            </a:r>
            <a:r>
              <a:rPr lang="en-US" b="1">
                <a:solidFill>
                  <a:schemeClr val="bg1"/>
                </a:solidFill>
                <a:latin typeface="Century Gothic" panose="020B0502020202020204" pitchFamily="34" charset="0"/>
              </a:rPr>
              <a:t>Targets</a:t>
            </a:r>
            <a:endParaRPr lang="en-GB" b="1">
              <a:solidFill>
                <a:schemeClr val="bg1"/>
              </a:solidFill>
              <a:latin typeface="Century Gothic" panose="020B0502020202020204" pitchFamily="34" charset="0"/>
            </a:endParaRPr>
          </a:p>
        </p:txBody>
      </p:sp>
      <p:pic>
        <p:nvPicPr>
          <p:cNvPr id="4" name="Picture 3" descr="A screenshot of a computer&#10;&#10;AI-generated content may be incorrect.">
            <a:extLst>
              <a:ext uri="{FF2B5EF4-FFF2-40B4-BE49-F238E27FC236}">
                <a16:creationId xmlns:a16="http://schemas.microsoft.com/office/drawing/2014/main" id="{95B312EA-C39F-763C-B5C4-8FE6BE182DF5}"/>
              </a:ext>
            </a:extLst>
          </p:cNvPr>
          <p:cNvPicPr>
            <a:picLocks noChangeAspect="1"/>
          </p:cNvPicPr>
          <p:nvPr/>
        </p:nvPicPr>
        <p:blipFill>
          <a:blip r:embed="rId3"/>
          <a:stretch>
            <a:fillRect/>
          </a:stretch>
        </p:blipFill>
        <p:spPr>
          <a:xfrm>
            <a:off x="61546" y="756695"/>
            <a:ext cx="12192000" cy="5969821"/>
          </a:xfrm>
          <a:prstGeom prst="rect">
            <a:avLst/>
          </a:prstGeom>
        </p:spPr>
      </p:pic>
      <p:sp>
        <p:nvSpPr>
          <p:cNvPr id="11" name="Rectangle 10">
            <a:extLst>
              <a:ext uri="{FF2B5EF4-FFF2-40B4-BE49-F238E27FC236}">
                <a16:creationId xmlns:a16="http://schemas.microsoft.com/office/drawing/2014/main" id="{27E3EBCA-B759-D0BC-0AFD-5EB5056BB576}"/>
              </a:ext>
            </a:extLst>
          </p:cNvPr>
          <p:cNvSpPr/>
          <p:nvPr/>
        </p:nvSpPr>
        <p:spPr>
          <a:xfrm>
            <a:off x="4317999" y="982643"/>
            <a:ext cx="703257" cy="4618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93043" y="2241062"/>
            <a:ext cx="1872762" cy="3956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7869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EFA5E-0CF5-F098-B8B4-21D0A5A3F005}"/>
            </a:ext>
          </a:extLst>
        </p:cNvPr>
        <p:cNvGrpSpPr/>
        <p:nvPr/>
      </p:nvGrpSpPr>
      <p:grpSpPr>
        <a:xfrm>
          <a:off x="0" y="0"/>
          <a:ext cx="0" cy="0"/>
          <a:chOff x="0" y="0"/>
          <a:chExt cx="0" cy="0"/>
        </a:xfrm>
      </p:grpSpPr>
      <p:sp>
        <p:nvSpPr>
          <p:cNvPr id="7" name="AutoShape 4" descr="Project List 05.jpg">
            <a:extLst>
              <a:ext uri="{FF2B5EF4-FFF2-40B4-BE49-F238E27FC236}">
                <a16:creationId xmlns:a16="http://schemas.microsoft.com/office/drawing/2014/main" id="{877619EC-1EFB-2BDA-B27E-C30EAE2121C5}"/>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5E85D6D-5AAB-9980-BD0B-A0CE34765758}"/>
              </a:ext>
            </a:extLst>
          </p:cNvPr>
          <p:cNvSpPr/>
          <p:nvPr/>
        </p:nvSpPr>
        <p:spPr>
          <a:xfrm>
            <a:off x="5370653" y="1866507"/>
            <a:ext cx="108802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A27D1C6-6803-9507-C765-1128B65052E1}"/>
              </a:ext>
            </a:extLst>
          </p:cNvPr>
          <p:cNvSpPr/>
          <p:nvPr/>
        </p:nvSpPr>
        <p:spPr>
          <a:xfrm>
            <a:off x="10224268" y="1866507"/>
            <a:ext cx="1188370"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56B8C6-8784-FDF9-E87F-E0189F9F749B}"/>
              </a:ext>
            </a:extLst>
          </p:cNvPr>
          <p:cNvSpPr/>
          <p:nvPr/>
        </p:nvSpPr>
        <p:spPr>
          <a:xfrm>
            <a:off x="4110941" y="5011838"/>
            <a:ext cx="1491205" cy="1875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7B84917-0122-3FE8-956E-E4094D0B34DA}"/>
              </a:ext>
            </a:extLst>
          </p:cNvPr>
          <p:cNvSpPr txBox="1"/>
          <p:nvPr/>
        </p:nvSpPr>
        <p:spPr>
          <a:xfrm flipH="1">
            <a:off x="155575" y="0"/>
            <a:ext cx="1182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Δραστηριότητες Κινητικότητας</a:t>
            </a:r>
            <a:r>
              <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(Mobility Activities)</a:t>
            </a:r>
            <a:r>
              <a:rPr kumimoji="0" lang="el-GR" sz="2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l-GR"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lang="en-US" b="1">
                <a:solidFill>
                  <a:prstClr val="white"/>
                </a:solidFill>
                <a:latin typeface="Century Gothic" panose="020B0502020202020204" pitchFamily="34" charset="0"/>
                <a:hlinkClick r:id="rId3"/>
              </a:rPr>
              <a:t>Participants Reports</a:t>
            </a: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6C48BB93-D6B3-6F6B-6901-9CBE53BB1EF2}"/>
              </a:ext>
            </a:extLst>
          </p:cNvPr>
          <p:cNvSpPr/>
          <p:nvPr/>
        </p:nvSpPr>
        <p:spPr>
          <a:xfrm>
            <a:off x="10740435" y="3198086"/>
            <a:ext cx="933316" cy="4618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D382F27F-4029-D54C-927B-C3AC23FC1F35}"/>
              </a:ext>
            </a:extLst>
          </p:cNvPr>
          <p:cNvPicPr>
            <a:picLocks noChangeAspect="1"/>
          </p:cNvPicPr>
          <p:nvPr/>
        </p:nvPicPr>
        <p:blipFill>
          <a:blip r:embed="rId4"/>
          <a:stretch>
            <a:fillRect/>
          </a:stretch>
        </p:blipFill>
        <p:spPr>
          <a:xfrm>
            <a:off x="10193366" y="6302433"/>
            <a:ext cx="1905266" cy="523948"/>
          </a:xfrm>
          <a:prstGeom prst="rect">
            <a:avLst/>
          </a:prstGeom>
        </p:spPr>
      </p:pic>
      <p:sp>
        <p:nvSpPr>
          <p:cNvPr id="16" name="Rectangle 15">
            <a:extLst>
              <a:ext uri="{FF2B5EF4-FFF2-40B4-BE49-F238E27FC236}">
                <a16:creationId xmlns:a16="http://schemas.microsoft.com/office/drawing/2014/main" id="{27373F30-7913-0F75-9841-4CEABB6060EC}"/>
              </a:ext>
            </a:extLst>
          </p:cNvPr>
          <p:cNvSpPr/>
          <p:nvPr/>
        </p:nvSpPr>
        <p:spPr>
          <a:xfrm>
            <a:off x="10627923" y="6300093"/>
            <a:ext cx="1158340" cy="4618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198D5E9-470C-76C6-B695-5FB1490BCA09}"/>
              </a:ext>
            </a:extLst>
          </p:cNvPr>
          <p:cNvSpPr txBox="1"/>
          <p:nvPr/>
        </p:nvSpPr>
        <p:spPr>
          <a:xfrm>
            <a:off x="330342" y="6240606"/>
            <a:ext cx="8589898" cy="461665"/>
          </a:xfrm>
          <a:prstGeom prst="rect">
            <a:avLst/>
          </a:prstGeom>
          <a:solidFill>
            <a:srgbClr val="FF0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white"/>
                </a:solidFill>
                <a:effectLst/>
                <a:highlight>
                  <a:srgbClr val="FF0000"/>
                </a:highlight>
                <a:uLnTx/>
                <a:uFillTx/>
                <a:latin typeface="Verdana Pro" panose="020B0604030504040204" pitchFamily="34" charset="0"/>
                <a:ea typeface="+mn-ea"/>
                <a:cs typeface="+mn-cs"/>
              </a:rPr>
              <a:t>Από το </a:t>
            </a:r>
            <a:r>
              <a:rPr kumimoji="0" lang="en-US" sz="1200" b="0" i="0" u="none" strike="noStrike" kern="1200" cap="none" spc="0" normalizeH="0" baseline="0" noProof="0" dirty="0">
                <a:ln>
                  <a:noFill/>
                </a:ln>
                <a:solidFill>
                  <a:prstClr val="white"/>
                </a:solidFill>
                <a:effectLst/>
                <a:highlight>
                  <a:srgbClr val="FF0000"/>
                </a:highlight>
                <a:uLnTx/>
                <a:uFillTx/>
                <a:latin typeface="Verdana Pro" panose="020B0604030504040204" pitchFamily="34" charset="0"/>
                <a:ea typeface="+mn-ea"/>
                <a:cs typeface="+mn-cs"/>
              </a:rPr>
              <a:t>Tab “participant report” </a:t>
            </a:r>
            <a:r>
              <a:rPr kumimoji="0" lang="el-GR" sz="1200" b="0" i="0" u="none" strike="noStrike" kern="1200" cap="none" spc="0" normalizeH="0" baseline="0" noProof="0" dirty="0">
                <a:ln>
                  <a:noFill/>
                </a:ln>
                <a:solidFill>
                  <a:prstClr val="white"/>
                </a:solidFill>
                <a:effectLst/>
                <a:highlight>
                  <a:srgbClr val="FF0000"/>
                </a:highlight>
                <a:uLnTx/>
                <a:uFillTx/>
                <a:latin typeface="Verdana Pro" panose="020B0604030504040204" pitchFamily="34" charset="0"/>
                <a:ea typeface="+mn-ea"/>
                <a:cs typeface="+mn-cs"/>
              </a:rPr>
              <a:t>μπορείτε να παρακολουθήσετε κατά πόσο έχουν συμπληρωθεί ή όχι τα </a:t>
            </a:r>
            <a:r>
              <a:rPr kumimoji="0" lang="en-US" sz="1200" b="0" i="0" u="none" strike="noStrike" kern="1200" cap="none" spc="0" normalizeH="0" baseline="0" noProof="0" dirty="0">
                <a:ln>
                  <a:noFill/>
                </a:ln>
                <a:solidFill>
                  <a:prstClr val="white"/>
                </a:solidFill>
                <a:effectLst/>
                <a:highlight>
                  <a:srgbClr val="FF0000"/>
                </a:highlight>
                <a:uLnTx/>
                <a:uFillTx/>
                <a:latin typeface="Verdana Pro" panose="020B0604030504040204" pitchFamily="34" charset="0"/>
                <a:ea typeface="+mn-ea"/>
                <a:cs typeface="+mn-cs"/>
              </a:rPr>
              <a:t>participant reports, </a:t>
            </a:r>
            <a:r>
              <a:rPr kumimoji="0" lang="el-GR" sz="1200" b="0" i="0" u="none" strike="noStrike" kern="1200" cap="none" spc="0" normalizeH="0" baseline="0" noProof="0" dirty="0">
                <a:ln>
                  <a:noFill/>
                </a:ln>
                <a:solidFill>
                  <a:prstClr val="white"/>
                </a:solidFill>
                <a:effectLst/>
                <a:highlight>
                  <a:srgbClr val="FF0000"/>
                </a:highlight>
                <a:uLnTx/>
                <a:uFillTx/>
                <a:latin typeface="Verdana Pro" panose="020B0604030504040204" pitchFamily="34" charset="0"/>
                <a:ea typeface="+mn-ea"/>
                <a:cs typeface="+mn-cs"/>
              </a:rPr>
              <a:t>και να αποστείλετε εκ νέου υπενθύμιση σε περίπτωση που δεν έχουν συμπληρωθεί</a:t>
            </a:r>
          </a:p>
        </p:txBody>
      </p:sp>
      <p:pic>
        <p:nvPicPr>
          <p:cNvPr id="21" name="Picture 20">
            <a:extLst>
              <a:ext uri="{FF2B5EF4-FFF2-40B4-BE49-F238E27FC236}">
                <a16:creationId xmlns:a16="http://schemas.microsoft.com/office/drawing/2014/main" id="{915C2E05-B68B-58DE-4A94-104DF952B841}"/>
              </a:ext>
            </a:extLst>
          </p:cNvPr>
          <p:cNvPicPr>
            <a:picLocks noChangeAspect="1"/>
          </p:cNvPicPr>
          <p:nvPr/>
        </p:nvPicPr>
        <p:blipFill>
          <a:blip r:embed="rId5"/>
          <a:stretch>
            <a:fillRect/>
          </a:stretch>
        </p:blipFill>
        <p:spPr>
          <a:xfrm>
            <a:off x="9116357" y="6300093"/>
            <a:ext cx="1390844" cy="485843"/>
          </a:xfrm>
          <a:prstGeom prst="rect">
            <a:avLst/>
          </a:prstGeom>
        </p:spPr>
      </p:pic>
      <p:sp>
        <p:nvSpPr>
          <p:cNvPr id="22" name="Rectangle 21">
            <a:extLst>
              <a:ext uri="{FF2B5EF4-FFF2-40B4-BE49-F238E27FC236}">
                <a16:creationId xmlns:a16="http://schemas.microsoft.com/office/drawing/2014/main" id="{903E20ED-B765-DABD-6E61-63529C48615A}"/>
              </a:ext>
            </a:extLst>
          </p:cNvPr>
          <p:cNvSpPr/>
          <p:nvPr/>
        </p:nvSpPr>
        <p:spPr>
          <a:xfrm>
            <a:off x="9232609" y="6302433"/>
            <a:ext cx="1274592" cy="4618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computer&#10;&#10;AI-generated content may be incorrect.">
            <a:extLst>
              <a:ext uri="{FF2B5EF4-FFF2-40B4-BE49-F238E27FC236}">
                <a16:creationId xmlns:a16="http://schemas.microsoft.com/office/drawing/2014/main" id="{AA323B0C-848F-808F-E3F1-A55988648245}"/>
              </a:ext>
            </a:extLst>
          </p:cNvPr>
          <p:cNvPicPr>
            <a:picLocks noChangeAspect="1"/>
          </p:cNvPicPr>
          <p:nvPr/>
        </p:nvPicPr>
        <p:blipFill>
          <a:blip r:embed="rId6"/>
          <a:stretch>
            <a:fillRect/>
          </a:stretch>
        </p:blipFill>
        <p:spPr>
          <a:xfrm>
            <a:off x="26343" y="707730"/>
            <a:ext cx="12192000" cy="5594703"/>
          </a:xfrm>
          <a:prstGeom prst="rect">
            <a:avLst/>
          </a:prstGeom>
        </p:spPr>
      </p:pic>
      <p:sp>
        <p:nvSpPr>
          <p:cNvPr id="2" name="Oval 1">
            <a:extLst>
              <a:ext uri="{FF2B5EF4-FFF2-40B4-BE49-F238E27FC236}">
                <a16:creationId xmlns:a16="http://schemas.microsoft.com/office/drawing/2014/main" id="{AACC685B-0B5D-732D-915A-E044CF68FCEB}"/>
              </a:ext>
            </a:extLst>
          </p:cNvPr>
          <p:cNvSpPr/>
          <p:nvPr/>
        </p:nvSpPr>
        <p:spPr>
          <a:xfrm>
            <a:off x="3942485" y="2023146"/>
            <a:ext cx="1297612" cy="3956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6677325E-F621-D4F6-907F-3C5B73876D11}"/>
              </a:ext>
            </a:extLst>
          </p:cNvPr>
          <p:cNvSpPr/>
          <p:nvPr/>
        </p:nvSpPr>
        <p:spPr>
          <a:xfrm>
            <a:off x="0" y="3659913"/>
            <a:ext cx="1188370" cy="3956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197BAF-E448-83AA-5C74-161B19F7E262}"/>
              </a:ext>
            </a:extLst>
          </p:cNvPr>
          <p:cNvSpPr/>
          <p:nvPr/>
        </p:nvSpPr>
        <p:spPr>
          <a:xfrm>
            <a:off x="1914525" y="1152525"/>
            <a:ext cx="635459" cy="2040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0622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6366" y="772668"/>
            <a:ext cx="11694017" cy="86728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Participant Report</a:t>
            </a:r>
            <a:r>
              <a:rPr kumimoji="0" lang="en-US" sz="1800" b="0" i="0" u="none" strike="noStrike" kern="1200" cap="none" spc="0" normalizeH="0" baseline="0" noProof="0" dirty="0">
                <a:ln>
                  <a:noFill/>
                </a:ln>
                <a:solidFill>
                  <a:srgbClr val="ED7D31">
                    <a:lumMod val="75000"/>
                  </a:srgbClr>
                </a:solidFill>
                <a:effectLst/>
                <a:uLnTx/>
                <a:uFillTx/>
                <a:latin typeface="Verdana" panose="020B0604030504040204" pitchFamily="34" charset="0"/>
                <a:ea typeface="Verdana" panose="020B0604030504040204" pitchFamily="34" charset="0"/>
                <a:cs typeface="+mn-cs"/>
              </a:rPr>
              <a:t>– Participant </a:t>
            </a:r>
            <a:r>
              <a:rPr lang="en-US" dirty="0">
                <a:solidFill>
                  <a:srgbClr val="ED7D31">
                    <a:lumMod val="75000"/>
                  </a:srgbClr>
                </a:solidFill>
                <a:latin typeface="Verdana" panose="020B0604030504040204" pitchFamily="34" charset="0"/>
                <a:ea typeface="Verdana" panose="020B0604030504040204" pitchFamily="34" charset="0"/>
              </a:rPr>
              <a:t>report</a:t>
            </a:r>
            <a:r>
              <a:rPr kumimoji="0" lang="en-US" sz="1800" b="0" i="0" u="none" strike="noStrike" kern="1200" cap="none" spc="0" normalizeH="0" baseline="0" noProof="0" dirty="0">
                <a:ln>
                  <a:noFill/>
                </a:ln>
                <a:solidFill>
                  <a:srgbClr val="ED7D31">
                    <a:lumMod val="75000"/>
                  </a:srgbClr>
                </a:solidFill>
                <a:effectLst/>
                <a:uLnTx/>
                <a:uFillTx/>
                <a:latin typeface="Verdana" panose="020B0604030504040204" pitchFamily="34" charset="0"/>
                <a:ea typeface="Verdana" panose="020B0604030504040204" pitchFamily="34" charset="0"/>
                <a:cs typeface="+mn-cs"/>
              </a:rPr>
              <a:t> statuses in Beneficiary module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ED7D31">
                    <a:lumMod val="75000"/>
                  </a:srgbClr>
                </a:solidFill>
                <a:effectLst/>
                <a:uLnTx/>
                <a:uFillTx/>
                <a:latin typeface="Verdana" panose="020B0604030504040204" pitchFamily="34" charset="0"/>
                <a:ea typeface="Verdana" panose="020B0604030504040204" pitchFamily="34" charset="0"/>
                <a:cs typeface="+mn-cs"/>
              </a:rPr>
              <a:t> </a:t>
            </a:r>
          </a:p>
        </p:txBody>
      </p:sp>
      <p:sp>
        <p:nvSpPr>
          <p:cNvPr id="4" name="Rectangle 3"/>
          <p:cNvSpPr/>
          <p:nvPr/>
        </p:nvSpPr>
        <p:spPr>
          <a:xfrm>
            <a:off x="131991" y="1286390"/>
            <a:ext cx="5736457" cy="5582554"/>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Participant report Request sent</a:t>
            </a:r>
            <a:r>
              <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 - </a:t>
            </a:r>
            <a:r>
              <a:rPr kumimoji="0" lang="el-GR"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εστάλη πρόσκληση μέσω </a:t>
            </a:r>
            <a:r>
              <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email</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dirty="0">
                <a:solidFill>
                  <a:prstClr val="black">
                    <a:lumMod val="75000"/>
                    <a:lumOff val="25000"/>
                  </a:prstClr>
                </a:solidFill>
                <a:latin typeface="Verdana" panose="020B0604030504040204" pitchFamily="34" charset="0"/>
                <a:ea typeface="Verdana" panose="020B0604030504040204" pitchFamily="34" charset="0"/>
              </a:rPr>
              <a:t>Automatic Reminder sent </a:t>
            </a:r>
            <a:r>
              <a:rPr lang="en-US" sz="1600" dirty="0">
                <a:solidFill>
                  <a:prstClr val="black">
                    <a:lumMod val="75000"/>
                    <a:lumOff val="25000"/>
                  </a:prstClr>
                </a:solidFill>
                <a:latin typeface="Verdana" panose="020B0604030504040204" pitchFamily="34" charset="0"/>
                <a:ea typeface="Verdana" panose="020B0604030504040204" pitchFamily="34" charset="0"/>
              </a:rPr>
              <a:t>– </a:t>
            </a:r>
            <a:r>
              <a:rPr lang="el-GR" sz="1600" dirty="0">
                <a:solidFill>
                  <a:prstClr val="black">
                    <a:lumMod val="75000"/>
                    <a:lumOff val="25000"/>
                  </a:prstClr>
                </a:solidFill>
                <a:latin typeface="Verdana" panose="020B0604030504040204" pitchFamily="34" charset="0"/>
                <a:ea typeface="Verdana" panose="020B0604030504040204" pitchFamily="34" charset="0"/>
              </a:rPr>
              <a:t>εστάλη υπενθύμιση αυτόματα μέσω </a:t>
            </a:r>
            <a:r>
              <a:rPr lang="en-US" sz="1600" dirty="0">
                <a:solidFill>
                  <a:prstClr val="black">
                    <a:lumMod val="75000"/>
                    <a:lumOff val="25000"/>
                  </a:prstClr>
                </a:solidFill>
                <a:latin typeface="Verdana" panose="020B0604030504040204" pitchFamily="34" charset="0"/>
                <a:ea typeface="Verdana" panose="020B0604030504040204" pitchFamily="34" charset="0"/>
              </a:rPr>
              <a:t>email </a:t>
            </a:r>
            <a:r>
              <a:rPr lang="el-GR" sz="1600" dirty="0">
                <a:solidFill>
                  <a:prstClr val="black">
                    <a:lumMod val="75000"/>
                    <a:lumOff val="25000"/>
                  </a:prstClr>
                </a:solidFill>
                <a:latin typeface="Verdana" panose="020B0604030504040204" pitchFamily="34" charset="0"/>
                <a:ea typeface="Verdana" panose="020B0604030504040204" pitchFamily="34" charset="0"/>
              </a:rPr>
              <a:t>από το σύστημα. </a:t>
            </a:r>
            <a:endPar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285750" indent="-285750">
              <a:lnSpc>
                <a:spcPct val="150000"/>
              </a:lnSpc>
              <a:buFont typeface="Arial" panose="020B0604020202020204" pitchFamily="34" charset="0"/>
              <a:buChar char="•"/>
              <a:defRPr/>
            </a:pPr>
            <a:r>
              <a:rPr lang="en-US" sz="1600" b="1" dirty="0">
                <a:solidFill>
                  <a:prstClr val="black">
                    <a:lumMod val="75000"/>
                    <a:lumOff val="25000"/>
                  </a:prstClr>
                </a:solidFill>
                <a:latin typeface="Verdana" panose="020B0604030504040204" pitchFamily="34" charset="0"/>
                <a:ea typeface="Verdana" panose="020B0604030504040204" pitchFamily="34" charset="0"/>
              </a:rPr>
              <a:t>Participants Rep</a:t>
            </a:r>
            <a:r>
              <a:rPr lang="en-GB" sz="1600" b="1" dirty="0">
                <a:solidFill>
                  <a:prstClr val="black">
                    <a:lumMod val="75000"/>
                    <a:lumOff val="25000"/>
                  </a:prstClr>
                </a:solidFill>
                <a:latin typeface="Verdana" panose="020B0604030504040204" pitchFamily="34" charset="0"/>
                <a:ea typeface="Verdana" panose="020B0604030504040204" pitchFamily="34" charset="0"/>
              </a:rPr>
              <a:t>o</a:t>
            </a:r>
            <a:r>
              <a:rPr lang="en-US" sz="1600" b="1" dirty="0">
                <a:solidFill>
                  <a:prstClr val="black">
                    <a:lumMod val="75000"/>
                    <a:lumOff val="25000"/>
                  </a:prstClr>
                </a:solidFill>
                <a:latin typeface="Verdana" panose="020B0604030504040204" pitchFamily="34" charset="0"/>
                <a:ea typeface="Verdana" panose="020B0604030504040204" pitchFamily="34" charset="0"/>
              </a:rPr>
              <a:t>rt Submitted</a:t>
            </a:r>
            <a:r>
              <a:rPr lang="en-US" sz="1600" dirty="0">
                <a:solidFill>
                  <a:prstClr val="black">
                    <a:lumMod val="75000"/>
                    <a:lumOff val="25000"/>
                  </a:prstClr>
                </a:solidFill>
                <a:latin typeface="Verdana" panose="020B0604030504040204" pitchFamily="34" charset="0"/>
                <a:ea typeface="Verdana" panose="020B0604030504040204" pitchFamily="34" charset="0"/>
              </a:rPr>
              <a:t> – </a:t>
            </a:r>
            <a:r>
              <a:rPr lang="el-GR" sz="1600" dirty="0">
                <a:solidFill>
                  <a:prstClr val="black">
                    <a:lumMod val="75000"/>
                    <a:lumOff val="25000"/>
                  </a:prstClr>
                </a:solidFill>
                <a:latin typeface="Verdana" panose="020B0604030504040204" pitchFamily="34" charset="0"/>
                <a:ea typeface="Verdana" panose="020B0604030504040204" pitchFamily="34" charset="0"/>
              </a:rPr>
              <a:t>το </a:t>
            </a:r>
            <a:r>
              <a:rPr lang="en-GB" sz="1600" dirty="0">
                <a:solidFill>
                  <a:prstClr val="black">
                    <a:lumMod val="75000"/>
                    <a:lumOff val="25000"/>
                  </a:prstClr>
                </a:solidFill>
                <a:latin typeface="Verdana" panose="020B0604030504040204" pitchFamily="34" charset="0"/>
                <a:ea typeface="Verdana" panose="020B0604030504040204" pitchFamily="34" charset="0"/>
              </a:rPr>
              <a:t>participant survey </a:t>
            </a:r>
            <a:r>
              <a:rPr lang="el-GR" sz="1600" dirty="0">
                <a:solidFill>
                  <a:prstClr val="black">
                    <a:lumMod val="75000"/>
                    <a:lumOff val="25000"/>
                  </a:prstClr>
                </a:solidFill>
                <a:latin typeface="Verdana" panose="020B0604030504040204" pitchFamily="34" charset="0"/>
                <a:ea typeface="Verdana" panose="020B0604030504040204" pitchFamily="34" charset="0"/>
              </a:rPr>
              <a:t>έχει υποβληθεί</a:t>
            </a:r>
            <a:endParaRPr kumimoji="0" lang="en-US" sz="160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Undelivered</a:t>
            </a:r>
            <a:r>
              <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 </a:t>
            </a:r>
            <a:r>
              <a:rPr lang="en-US" sz="1600" b="1" dirty="0">
                <a:solidFill>
                  <a:prstClr val="black">
                    <a:lumMod val="75000"/>
                    <a:lumOff val="25000"/>
                  </a:prstClr>
                </a:solidFill>
                <a:latin typeface="Verdana" panose="020B0604030504040204" pitchFamily="34" charset="0"/>
                <a:ea typeface="Verdana" panose="020B0604030504040204" pitchFamily="34" charset="0"/>
              </a:rPr>
              <a:t>Email-</a:t>
            </a:r>
            <a:r>
              <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 </a:t>
            </a:r>
            <a:r>
              <a:rPr kumimoji="0" lang="el-GR"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Το e-</a:t>
            </a:r>
            <a:r>
              <a:rPr kumimoji="0" lang="el-GR" sz="1600" b="0" i="0" u="none" strike="noStrike" kern="1200" cap="none" spc="0" normalizeH="0" baseline="0" noProof="0" dirty="0" err="1">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mail</a:t>
            </a:r>
            <a:r>
              <a:rPr kumimoji="0" lang="el-GR"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 της πρόσκλησης δεν στάλθηκε</a:t>
            </a:r>
            <a:endPar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285750" indent="-285750">
              <a:lnSpc>
                <a:spcPct val="150000"/>
              </a:lnSpc>
              <a:buFont typeface="Arial" panose="020B0604020202020204" pitchFamily="34" charset="0"/>
              <a:buChar char="•"/>
              <a:defRPr/>
            </a:pPr>
            <a:r>
              <a:rPr lang="en-US" sz="1600" b="1" dirty="0">
                <a:solidFill>
                  <a:prstClr val="black">
                    <a:lumMod val="75000"/>
                    <a:lumOff val="25000"/>
                  </a:prstClr>
                </a:solidFill>
                <a:latin typeface="Verdana" panose="020B0604030504040204" pitchFamily="34" charset="0"/>
                <a:ea typeface="Verdana" panose="020B0604030504040204" pitchFamily="34" charset="0"/>
              </a:rPr>
              <a:t>Resend </a:t>
            </a:r>
            <a:r>
              <a:rPr lang="el-GR" sz="1600" b="1" dirty="0">
                <a:solidFill>
                  <a:prstClr val="black">
                    <a:lumMod val="75000"/>
                    <a:lumOff val="25000"/>
                  </a:prstClr>
                </a:solidFill>
                <a:latin typeface="Verdana" panose="020B0604030504040204" pitchFamily="34" charset="0"/>
                <a:ea typeface="Verdana" panose="020B0604030504040204" pitchFamily="34" charset="0"/>
              </a:rPr>
              <a:t>Ι</a:t>
            </a:r>
            <a:r>
              <a:rPr lang="en-US" sz="1600" b="1" dirty="0" err="1">
                <a:solidFill>
                  <a:prstClr val="black">
                    <a:lumMod val="75000"/>
                    <a:lumOff val="25000"/>
                  </a:prstClr>
                </a:solidFill>
                <a:latin typeface="Verdana" panose="020B0604030504040204" pitchFamily="34" charset="0"/>
                <a:ea typeface="Verdana" panose="020B0604030504040204" pitchFamily="34" charset="0"/>
              </a:rPr>
              <a:t>nvitation</a:t>
            </a:r>
            <a:r>
              <a:rPr lang="en-US" sz="1600" b="1" dirty="0">
                <a:solidFill>
                  <a:prstClr val="black">
                    <a:lumMod val="75000"/>
                    <a:lumOff val="25000"/>
                  </a:prstClr>
                </a:solidFill>
                <a:latin typeface="Verdana" panose="020B0604030504040204" pitchFamily="34" charset="0"/>
                <a:ea typeface="Verdana" panose="020B0604030504040204" pitchFamily="34" charset="0"/>
              </a:rPr>
              <a:t> </a:t>
            </a:r>
            <a:r>
              <a:rPr lang="en-US" sz="1600" dirty="0">
                <a:solidFill>
                  <a:prstClr val="black">
                    <a:lumMod val="75000"/>
                    <a:lumOff val="25000"/>
                  </a:prstClr>
                </a:solidFill>
                <a:latin typeface="Verdana" panose="020B0604030504040204" pitchFamily="34" charset="0"/>
                <a:ea typeface="Verdana" panose="020B0604030504040204" pitchFamily="34" charset="0"/>
              </a:rPr>
              <a:t>– </a:t>
            </a:r>
            <a:r>
              <a:rPr lang="el-GR" sz="1600" dirty="0">
                <a:solidFill>
                  <a:prstClr val="black">
                    <a:lumMod val="75000"/>
                    <a:lumOff val="25000"/>
                  </a:prstClr>
                </a:solidFill>
                <a:latin typeface="Verdana" panose="020B0604030504040204" pitchFamily="34" charset="0"/>
                <a:ea typeface="Verdana" panose="020B0604030504040204" pitchFamily="34" charset="0"/>
              </a:rPr>
              <a:t>στέλνεται ξανά η υπενθύμιση από τον δικαιούχο οργανισμό για την συμπλήρωση του </a:t>
            </a:r>
            <a:r>
              <a:rPr lang="en-US" sz="1600" dirty="0">
                <a:solidFill>
                  <a:prstClr val="black">
                    <a:lumMod val="75000"/>
                    <a:lumOff val="25000"/>
                  </a:prstClr>
                </a:solidFill>
                <a:latin typeface="Verdana" panose="020B0604030504040204" pitchFamily="34" charset="0"/>
                <a:ea typeface="Verdana" panose="020B0604030504040204" pitchFamily="34" charset="0"/>
              </a:rPr>
              <a:t>report</a:t>
            </a:r>
            <a:r>
              <a:rPr lang="el-GR" sz="1600" dirty="0">
                <a:solidFill>
                  <a:prstClr val="black">
                    <a:lumMod val="75000"/>
                    <a:lumOff val="25000"/>
                  </a:prstClr>
                </a:solidFill>
                <a:latin typeface="Verdana" panose="020B0604030504040204" pitchFamily="34" charset="0"/>
                <a:ea typeface="Verdana" panose="020B0604030504040204" pitchFamily="34" charset="0"/>
              </a:rPr>
              <a:t>  και το </a:t>
            </a:r>
            <a:r>
              <a:rPr lang="en-US" sz="1600" b="1" dirty="0">
                <a:latin typeface="Verdana" panose="020B0604030504040204" pitchFamily="34" charset="0"/>
                <a:ea typeface="Verdana" panose="020B0604030504040204" pitchFamily="34" charset="0"/>
              </a:rPr>
              <a:t>Report</a:t>
            </a:r>
            <a:r>
              <a:rPr lang="en-US" sz="1600" b="1" dirty="0">
                <a:solidFill>
                  <a:srgbClr val="FF0000"/>
                </a:solidFill>
                <a:latin typeface="Verdana" panose="020B0604030504040204" pitchFamily="34" charset="0"/>
                <a:ea typeface="Verdana" panose="020B0604030504040204" pitchFamily="34" charset="0"/>
              </a:rPr>
              <a:t> </a:t>
            </a:r>
            <a:r>
              <a:rPr lang="en-US" sz="1600" dirty="0">
                <a:solidFill>
                  <a:prstClr val="black">
                    <a:lumMod val="75000"/>
                    <a:lumOff val="25000"/>
                  </a:prstClr>
                </a:solidFill>
                <a:latin typeface="Verdana" panose="020B0604030504040204" pitchFamily="34" charset="0"/>
                <a:ea typeface="Verdana" panose="020B0604030504040204" pitchFamily="34" charset="0"/>
              </a:rPr>
              <a:t>status </a:t>
            </a:r>
            <a:r>
              <a:rPr lang="el-GR" sz="1600" dirty="0">
                <a:solidFill>
                  <a:prstClr val="black">
                    <a:lumMod val="75000"/>
                    <a:lumOff val="25000"/>
                  </a:prstClr>
                </a:solidFill>
                <a:latin typeface="Verdana" panose="020B0604030504040204" pitchFamily="34" charset="0"/>
                <a:ea typeface="Verdana" panose="020B0604030504040204" pitchFamily="34" charset="0"/>
              </a:rPr>
              <a:t>αλλάζει σε </a:t>
            </a:r>
            <a:r>
              <a:rPr lang="en-US" sz="1600" b="1" dirty="0">
                <a:solidFill>
                  <a:prstClr val="black">
                    <a:lumMod val="75000"/>
                    <a:lumOff val="25000"/>
                  </a:prstClr>
                </a:solidFill>
                <a:latin typeface="Verdana" panose="020B0604030504040204" pitchFamily="34" charset="0"/>
                <a:ea typeface="Verdana" panose="020B0604030504040204" pitchFamily="34" charset="0"/>
              </a:rPr>
              <a:t>Manual reminder sent</a:t>
            </a:r>
            <a:endParaRPr lang="el-GR" sz="1600" b="1" dirty="0">
              <a:solidFill>
                <a:prstClr val="black">
                  <a:lumMod val="75000"/>
                  <a:lumOff val="25000"/>
                </a:prstClr>
              </a:solidFill>
              <a:latin typeface="Verdana" panose="020B0604030504040204" pitchFamily="34" charset="0"/>
              <a:ea typeface="Verdana" panose="020B0604030504040204" pitchFamily="34" charset="0"/>
            </a:endParaRPr>
          </a:p>
          <a:p>
            <a:pPr marL="285750" indent="-285750">
              <a:lnSpc>
                <a:spcPct val="150000"/>
              </a:lnSpc>
              <a:buFont typeface="Arial" panose="020B0604020202020204" pitchFamily="34" charset="0"/>
              <a:buChar char="•"/>
              <a:defRPr/>
            </a:pPr>
            <a:r>
              <a:rPr kumimoji="0" lang="el-GR"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Το παράδειγμά μας δείχνει την κατάσταση ως </a:t>
            </a:r>
            <a:r>
              <a:rPr kumimoji="0" lang="en-US" sz="1600" b="1"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Requested</a:t>
            </a:r>
            <a:r>
              <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 </a:t>
            </a:r>
            <a:r>
              <a:rPr kumimoji="0" lang="el-GR"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 που σημαίνει ότι </a:t>
            </a:r>
            <a:r>
              <a:rPr lang="el-GR" sz="1600" dirty="0">
                <a:solidFill>
                  <a:prstClr val="black">
                    <a:lumMod val="75000"/>
                    <a:lumOff val="25000"/>
                  </a:prstClr>
                </a:solidFill>
                <a:latin typeface="Verdana" panose="020B0604030504040204" pitchFamily="34" charset="0"/>
                <a:ea typeface="Verdana" panose="020B0604030504040204" pitchFamily="34" charset="0"/>
              </a:rPr>
              <a:t>έχει σταλεί </a:t>
            </a:r>
            <a:r>
              <a:rPr kumimoji="0" lang="el-GR"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η πρόσκληση μέσω email</a:t>
            </a:r>
            <a:endPar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p:txBody>
      </p:sp>
      <p:pic>
        <p:nvPicPr>
          <p:cNvPr id="8" name="Picture 7"/>
          <p:cNvPicPr>
            <a:picLocks noChangeAspect="1"/>
          </p:cNvPicPr>
          <p:nvPr/>
        </p:nvPicPr>
        <p:blipFill rotWithShape="1">
          <a:blip r:embed="rId3"/>
          <a:srcRect t="49938"/>
          <a:stretch/>
        </p:blipFill>
        <p:spPr>
          <a:xfrm>
            <a:off x="5961376" y="5263298"/>
            <a:ext cx="6252684" cy="822034"/>
          </a:xfrm>
          <a:prstGeom prst="rect">
            <a:avLst/>
          </a:prstGeom>
        </p:spPr>
      </p:pic>
      <p:pic>
        <p:nvPicPr>
          <p:cNvPr id="11" name="Picture 10"/>
          <p:cNvPicPr>
            <a:picLocks noChangeAspect="1"/>
          </p:cNvPicPr>
          <p:nvPr/>
        </p:nvPicPr>
        <p:blipFill>
          <a:blip r:embed="rId4"/>
          <a:stretch>
            <a:fillRect/>
          </a:stretch>
        </p:blipFill>
        <p:spPr>
          <a:xfrm>
            <a:off x="10478876" y="5317944"/>
            <a:ext cx="1713124" cy="621846"/>
          </a:xfrm>
          <a:prstGeom prst="rect">
            <a:avLst/>
          </a:prstGeom>
        </p:spPr>
      </p:pic>
      <p:pic>
        <p:nvPicPr>
          <p:cNvPr id="12" name="Picture 11">
            <a:extLst>
              <a:ext uri="{FF2B5EF4-FFF2-40B4-BE49-F238E27FC236}">
                <a16:creationId xmlns:a16="http://schemas.microsoft.com/office/drawing/2014/main" id="{BD75A78A-5B96-FBB1-B7CB-3D1326AAE943}"/>
              </a:ext>
            </a:extLst>
          </p:cNvPr>
          <p:cNvPicPr>
            <a:picLocks noChangeAspect="1"/>
          </p:cNvPicPr>
          <p:nvPr/>
        </p:nvPicPr>
        <p:blipFill>
          <a:blip r:embed="rId5"/>
          <a:stretch>
            <a:fillRect/>
          </a:stretch>
        </p:blipFill>
        <p:spPr>
          <a:xfrm>
            <a:off x="5807325" y="1206983"/>
            <a:ext cx="6252684" cy="2042337"/>
          </a:xfrm>
          <a:prstGeom prst="rect">
            <a:avLst/>
          </a:prstGeom>
        </p:spPr>
      </p:pic>
      <p:pic>
        <p:nvPicPr>
          <p:cNvPr id="9" name="Picture 8"/>
          <p:cNvPicPr>
            <a:picLocks noChangeAspect="1"/>
          </p:cNvPicPr>
          <p:nvPr/>
        </p:nvPicPr>
        <p:blipFill>
          <a:blip r:embed="rId4"/>
          <a:stretch>
            <a:fillRect/>
          </a:stretch>
        </p:blipFill>
        <p:spPr>
          <a:xfrm>
            <a:off x="7935299" y="1536725"/>
            <a:ext cx="1713124" cy="621846"/>
          </a:xfrm>
          <a:prstGeom prst="rect">
            <a:avLst/>
          </a:prstGeom>
        </p:spPr>
      </p:pic>
      <p:sp>
        <p:nvSpPr>
          <p:cNvPr id="5" name="TextBox 4">
            <a:extLst>
              <a:ext uri="{FF2B5EF4-FFF2-40B4-BE49-F238E27FC236}">
                <a16:creationId xmlns:a16="http://schemas.microsoft.com/office/drawing/2014/main" id="{E3E8ACF5-B012-AAC6-4517-4CB1E26C84EA}"/>
              </a:ext>
            </a:extLst>
          </p:cNvPr>
          <p:cNvSpPr txBox="1"/>
          <p:nvPr/>
        </p:nvSpPr>
        <p:spPr>
          <a:xfrm flipH="1">
            <a:off x="155575" y="0"/>
            <a:ext cx="1182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Δραστηριότητες Κινητικότητας</a:t>
            </a:r>
            <a:r>
              <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(Mobility Activities)</a:t>
            </a:r>
            <a:r>
              <a:rPr kumimoji="0" lang="el-GR" sz="2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kumimoji="0" lang="el-GR"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a:t>
            </a:r>
            <a:r>
              <a:rPr lang="en-US" b="1">
                <a:solidFill>
                  <a:prstClr val="white"/>
                </a:solidFill>
                <a:latin typeface="Century Gothic" panose="020B0502020202020204" pitchFamily="34" charset="0"/>
                <a:hlinkClick r:id="rId6"/>
              </a:rPr>
              <a:t>Participants Reports</a:t>
            </a: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13" name="Picture 12" descr="A close-up of a computer screen&#10;&#10;AI-generated content may be incorrect.">
            <a:extLst>
              <a:ext uri="{FF2B5EF4-FFF2-40B4-BE49-F238E27FC236}">
                <a16:creationId xmlns:a16="http://schemas.microsoft.com/office/drawing/2014/main" id="{84AC6ABD-ED51-BDBF-FACA-50513E017BEA}"/>
              </a:ext>
            </a:extLst>
          </p:cNvPr>
          <p:cNvPicPr>
            <a:picLocks noChangeAspect="1"/>
          </p:cNvPicPr>
          <p:nvPr/>
        </p:nvPicPr>
        <p:blipFill>
          <a:blip r:embed="rId7"/>
          <a:stretch>
            <a:fillRect/>
          </a:stretch>
        </p:blipFill>
        <p:spPr>
          <a:xfrm>
            <a:off x="5961376" y="3349627"/>
            <a:ext cx="6098633" cy="1722269"/>
          </a:xfrm>
          <a:prstGeom prst="rect">
            <a:avLst/>
          </a:prstGeom>
        </p:spPr>
      </p:pic>
      <p:pic>
        <p:nvPicPr>
          <p:cNvPr id="10" name="Picture 9"/>
          <p:cNvPicPr>
            <a:picLocks noChangeAspect="1"/>
          </p:cNvPicPr>
          <p:nvPr/>
        </p:nvPicPr>
        <p:blipFill>
          <a:blip r:embed="rId4"/>
          <a:stretch>
            <a:fillRect/>
          </a:stretch>
        </p:blipFill>
        <p:spPr>
          <a:xfrm>
            <a:off x="5807326" y="3969841"/>
            <a:ext cx="798012" cy="481843"/>
          </a:xfrm>
          <a:prstGeom prst="rect">
            <a:avLst/>
          </a:prstGeom>
        </p:spPr>
      </p:pic>
    </p:spTree>
    <p:extLst>
      <p:ext uri="{BB962C8B-B14F-4D97-AF65-F5344CB8AC3E}">
        <p14:creationId xmlns:p14="http://schemas.microsoft.com/office/powerpoint/2010/main" val="3578038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190337" y="60190"/>
            <a:ext cx="1068404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800" b="1" dirty="0">
                <a:solidFill>
                  <a:schemeClr val="bg1"/>
                </a:solidFill>
                <a:latin typeface="Century Gothic" panose="020B0502020202020204" pitchFamily="34" charset="0"/>
              </a:rPr>
              <a:t>Διευκρινήσεις σχετικά με Κινητικότητες (</a:t>
            </a:r>
            <a:r>
              <a:rPr lang="en-US" sz="2800" b="1" dirty="0">
                <a:solidFill>
                  <a:schemeClr val="bg1"/>
                </a:solidFill>
                <a:latin typeface="Century Gothic" panose="020B0502020202020204" pitchFamily="34" charset="0"/>
              </a:rPr>
              <a:t>1</a:t>
            </a:r>
            <a:r>
              <a:rPr lang="el-GR" sz="2800" b="1" dirty="0">
                <a:solidFill>
                  <a:schemeClr val="bg1"/>
                </a:solidFill>
                <a:latin typeface="Century Gothic" panose="020B0502020202020204" pitchFamily="34" charset="0"/>
              </a:rPr>
              <a:t>/2)</a:t>
            </a:r>
            <a:endParaRPr lang="en-GB" sz="2800" b="1" dirty="0">
              <a:solidFill>
                <a:schemeClr val="bg1"/>
              </a:solidFill>
              <a:latin typeface="Century Gothic" panose="020B0502020202020204" pitchFamily="34" charset="0"/>
            </a:endParaRPr>
          </a:p>
        </p:txBody>
      </p:sp>
      <p:sp>
        <p:nvSpPr>
          <p:cNvPr id="3" name="Rectangle 2"/>
          <p:cNvSpPr/>
          <p:nvPr/>
        </p:nvSpPr>
        <p:spPr>
          <a:xfrm>
            <a:off x="386366" y="772668"/>
            <a:ext cx="11694017" cy="45179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mn-cs"/>
              </a:rPr>
              <a:t>Participant Report </a:t>
            </a:r>
            <a:r>
              <a:rPr kumimoji="0" lang="en-US" sz="1800" b="0" i="0" u="none" strike="noStrike" kern="1200" cap="none" spc="0" normalizeH="0" baseline="0" noProof="0">
                <a:ln>
                  <a:noFill/>
                </a:ln>
                <a:solidFill>
                  <a:srgbClr val="ED7D31">
                    <a:lumMod val="75000"/>
                  </a:srgbClr>
                </a:solidFill>
                <a:effectLst/>
                <a:uLnTx/>
                <a:uFillTx/>
                <a:latin typeface="Verdana" panose="020B0604030504040204" pitchFamily="34" charset="0"/>
                <a:ea typeface="Verdana" panose="020B0604030504040204" pitchFamily="34" charset="0"/>
                <a:cs typeface="+mn-cs"/>
              </a:rPr>
              <a:t>– </a:t>
            </a:r>
            <a:r>
              <a:rPr kumimoji="0" lang="el-GR" sz="1800" b="0" i="0" u="none" strike="noStrike" kern="1200" cap="none" spc="0" normalizeH="0" baseline="0" noProof="0">
                <a:ln>
                  <a:noFill/>
                </a:ln>
                <a:solidFill>
                  <a:srgbClr val="ED7D31">
                    <a:lumMod val="75000"/>
                  </a:srgbClr>
                </a:solidFill>
                <a:effectLst/>
                <a:uLnTx/>
                <a:uFillTx/>
                <a:latin typeface="Verdana" panose="020B0604030504040204" pitchFamily="34" charset="0"/>
                <a:ea typeface="Verdana" panose="020B0604030504040204" pitchFamily="34" charset="0"/>
                <a:cs typeface="+mn-cs"/>
              </a:rPr>
              <a:t>Έκθεση Συμμετέχοντα: </a:t>
            </a:r>
          </a:p>
        </p:txBody>
      </p:sp>
      <p:graphicFrame>
        <p:nvGraphicFramePr>
          <p:cNvPr id="6" name="Diagram 5"/>
          <p:cNvGraphicFramePr/>
          <p:nvPr>
            <p:extLst>
              <p:ext uri="{D42A27DB-BD31-4B8C-83A1-F6EECF244321}">
                <p14:modId xmlns:p14="http://schemas.microsoft.com/office/powerpoint/2010/main" val="3439942396"/>
              </p:ext>
            </p:extLst>
          </p:nvPr>
        </p:nvGraphicFramePr>
        <p:xfrm>
          <a:off x="223714" y="1220190"/>
          <a:ext cx="9726289" cy="5633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a:extLst>
              <a:ext uri="{FF2B5EF4-FFF2-40B4-BE49-F238E27FC236}">
                <a16:creationId xmlns:a16="http://schemas.microsoft.com/office/drawing/2014/main" id="{35056288-E719-062B-4A1C-7919CE18ACD2}"/>
              </a:ext>
            </a:extLst>
          </p:cNvPr>
          <p:cNvSpPr/>
          <p:nvPr/>
        </p:nvSpPr>
        <p:spPr>
          <a:xfrm>
            <a:off x="10080133" y="1809750"/>
            <a:ext cx="2000250" cy="302895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a:solidFill>
                  <a:schemeClr val="bg1"/>
                </a:solidFill>
              </a:rPr>
              <a:t>ΠΡΟΣΟΧΗ!</a:t>
            </a:r>
          </a:p>
          <a:p>
            <a:pPr algn="ctr"/>
            <a:endParaRPr lang="el-GR" b="1">
              <a:solidFill>
                <a:schemeClr val="bg1"/>
              </a:solidFill>
            </a:endParaRPr>
          </a:p>
          <a:p>
            <a:pPr algn="ctr"/>
            <a:r>
              <a:rPr lang="el-GR" i="1"/>
              <a:t>Εάν υπάρχει τεχνικό θέμα ενημερώνετε έγκαιρα την ΕΥ και όχι μετά την υποβολή της τελικής έκθεσης </a:t>
            </a:r>
            <a:endParaRPr lang="en-US" i="1"/>
          </a:p>
        </p:txBody>
      </p:sp>
    </p:spTree>
    <p:extLst>
      <p:ext uri="{BB962C8B-B14F-4D97-AF65-F5344CB8AC3E}">
        <p14:creationId xmlns:p14="http://schemas.microsoft.com/office/powerpoint/2010/main" val="2193902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128578" y="69581"/>
            <a:ext cx="106840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Διευκρινήσεις σχετικά με Κινητικότητες (</a:t>
            </a:r>
            <a:r>
              <a:rPr lang="el-GR" sz="2800" b="1" dirty="0">
                <a:solidFill>
                  <a:prstClr val="white"/>
                </a:solidFill>
                <a:latin typeface="Century Gothic" panose="020B0502020202020204" pitchFamily="34" charset="0"/>
              </a:rPr>
              <a:t>2</a:t>
            </a:r>
            <a:r>
              <a:rPr kumimoji="0" lang="el-G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lang="el-GR" sz="2800" b="1" dirty="0">
                <a:solidFill>
                  <a:prstClr val="white"/>
                </a:solidFill>
                <a:latin typeface="Century Gothic" panose="020B0502020202020204" pitchFamily="34" charset="0"/>
              </a:rPr>
              <a:t>2</a:t>
            </a:r>
            <a:r>
              <a:rPr kumimoji="0" lang="el-G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p:cNvSpPr/>
          <p:nvPr/>
        </p:nvSpPr>
        <p:spPr>
          <a:xfrm>
            <a:off x="386366" y="772668"/>
            <a:ext cx="11694017" cy="378565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mn-cs"/>
              </a:rPr>
              <a:t>OLS</a:t>
            </a:r>
            <a:r>
              <a:rPr kumimoji="0" lang="en-US" sz="1600" b="0" i="0" u="none" strike="noStrike" kern="1200" cap="none" spc="0" normalizeH="0" baseline="0" noProof="0" dirty="0">
                <a:ln>
                  <a:noFill/>
                </a:ln>
                <a:solidFill>
                  <a:srgbClr val="ED7D31">
                    <a:lumMod val="75000"/>
                  </a:srgbClr>
                </a:solidFill>
                <a:effectLst/>
                <a:uLnTx/>
                <a:uFillTx/>
                <a:latin typeface="Verdana" panose="020B0604030504040204" pitchFamily="34" charset="0"/>
                <a:ea typeface="Verdana" panose="020B0604030504040204" pitchFamily="34" charset="0"/>
                <a:cs typeface="+mn-cs"/>
              </a:rPr>
              <a:t> –</a:t>
            </a:r>
            <a:r>
              <a:rPr kumimoji="0" lang="el-GR" sz="1600" b="0" i="0" u="none" strike="noStrike" kern="1200" cap="none" spc="0" normalizeH="0" baseline="0" noProof="0" dirty="0">
                <a:ln>
                  <a:noFill/>
                </a:ln>
                <a:solidFill>
                  <a:srgbClr val="ED7D31">
                    <a:lumMod val="75000"/>
                  </a:srgbClr>
                </a:solidFill>
                <a:effectLst/>
                <a:uLnTx/>
                <a:uFillTx/>
                <a:latin typeface="Verdana" panose="020B0604030504040204" pitchFamily="34" charset="0"/>
                <a:ea typeface="Verdana" panose="020B0604030504040204" pitchFamily="34" charset="0"/>
                <a:cs typeface="+mn-cs"/>
              </a:rPr>
              <a:t> Παροχή αδειών για γλωσσική προετοιμασία συμμετεχόντων μέσω διαδικτυακών μαθημάτων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l-GR" sz="1600" b="0" i="0" u="none" strike="noStrike" kern="1200" cap="none" spc="0" normalizeH="0" baseline="0" noProof="0" dirty="0">
              <a:ln>
                <a:noFill/>
              </a:ln>
              <a:solidFill>
                <a:srgbClr val="ED7D31">
                  <a:lumMod val="75000"/>
                </a:srgbClr>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Πρόσβαση στο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OLS </a:t>
            </a:r>
            <a:r>
              <a:rPr kumimoji="0" lang="el-G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έχετε πλέον από την πλατφόρμα </a:t>
            </a:r>
            <a:r>
              <a:rPr kumimoji="0" lang="en-US"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hlinkClick r:id="rId3"/>
              </a:rPr>
              <a:t>E</a:t>
            </a:r>
            <a:r>
              <a:rPr kumimoji="0" lang="pt-BR"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hlinkClick r:id="rId3"/>
              </a:rPr>
              <a:t>U ACADEMY</a:t>
            </a:r>
            <a:endParaRPr kumimoji="0" lang="el-GR" sz="16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600" b="1" i="0" u="none" strike="noStrike" kern="1200" cap="none" spc="0" normalizeH="0" baseline="0" noProof="0" dirty="0">
              <a:ln>
                <a:noFill/>
              </a:ln>
              <a:solidFill>
                <a:srgbClr val="404040"/>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a:t>
            </a:r>
            <a:r>
              <a:rPr kumimoji="0" lang="el-G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ι συμμετέχοντες θα πρέπει να εγγραφούν στην πλατφόρμα –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hlinkClick r:id="rId4"/>
              </a:rPr>
              <a:t>LINK</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endParaRPr kumimoji="0" lang="el-G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Για τη δημιουργία του προφίλ τους μπορούν να παρακολουθήσουν το πιο κάτω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hlinkClick r:id="rId5"/>
              </a:rPr>
              <a:t>Course</a:t>
            </a:r>
            <a:endParaRPr kumimoji="0" lang="el-G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a:t>
            </a:r>
            <a:r>
              <a:rPr kumimoji="0" lang="el-GR" sz="1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φού</a:t>
            </a:r>
            <a:r>
              <a:rPr kumimoji="0" lang="el-G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εγγραφούν, θα πρέπει να εντοπίσουν/εγγραφούν στο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placement test</a:t>
            </a:r>
            <a:r>
              <a:rPr kumimoji="0" lang="el-G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που τους ενδιαφέρει σύμφωνα με τη γλώσσα εργασίας της κινητικότητάς τους.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Τότε θα λάβουν προσωπικό </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email </a:t>
            </a:r>
            <a:r>
              <a:rPr kumimoji="0" lang="el-G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για πρόσβαση στο σχετικό γλωσσικό υλικό και έναρξη της αξιολόγησης.</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8" name="TextBox 7">
            <a:extLst>
              <a:ext uri="{FF2B5EF4-FFF2-40B4-BE49-F238E27FC236}">
                <a16:creationId xmlns:a16="http://schemas.microsoft.com/office/drawing/2014/main" id="{6E51529F-57D5-1566-B5C3-D78B6CBDC262}"/>
              </a:ext>
            </a:extLst>
          </p:cNvPr>
          <p:cNvSpPr txBox="1"/>
          <p:nvPr/>
        </p:nvSpPr>
        <p:spPr>
          <a:xfrm>
            <a:off x="386366" y="4630465"/>
            <a:ext cx="9926678" cy="1754326"/>
          </a:xfrm>
          <a:prstGeom prst="rect">
            <a:avLst/>
          </a:prstGeom>
          <a:solidFill>
            <a:schemeClr val="accent2">
              <a:lumMod val="20000"/>
              <a:lumOff val="80000"/>
            </a:schemeClr>
          </a:solidFill>
        </p:spPr>
        <p:txBody>
          <a:bodyPr wrap="square">
            <a:spAutoFit/>
          </a:bodyPr>
          <a:lstStyle/>
          <a:p>
            <a:pPr marL="91440" marR="186690" algn="just">
              <a:lnSpc>
                <a:spcPct val="100000"/>
              </a:lnSpc>
              <a:spcBef>
                <a:spcPts val="245"/>
              </a:spcBef>
            </a:pPr>
            <a:r>
              <a:rPr lang="el-GR" sz="1800" b="1" dirty="0">
                <a:latin typeface="Calibri"/>
                <a:cs typeface="Calibri"/>
              </a:rPr>
              <a:t>!!</a:t>
            </a:r>
            <a:r>
              <a:rPr lang="el-GR" sz="1800" b="1" spc="-30" dirty="0">
                <a:latin typeface="Calibri"/>
                <a:cs typeface="Calibri"/>
              </a:rPr>
              <a:t> </a:t>
            </a:r>
            <a:r>
              <a:rPr lang="el-GR" sz="1800" b="1" dirty="0">
                <a:latin typeface="Calibri"/>
                <a:cs typeface="Calibri"/>
              </a:rPr>
              <a:t>Μπορείτε</a:t>
            </a:r>
            <a:r>
              <a:rPr lang="el-GR" sz="1800" b="1" spc="-45" dirty="0">
                <a:latin typeface="Calibri"/>
                <a:cs typeface="Calibri"/>
              </a:rPr>
              <a:t> </a:t>
            </a:r>
            <a:r>
              <a:rPr lang="el-GR" sz="1800" b="1" dirty="0">
                <a:latin typeface="Calibri"/>
                <a:cs typeface="Calibri"/>
              </a:rPr>
              <a:t>να</a:t>
            </a:r>
            <a:r>
              <a:rPr lang="el-GR" sz="1800" b="1" spc="-30" dirty="0">
                <a:latin typeface="Calibri"/>
                <a:cs typeface="Calibri"/>
              </a:rPr>
              <a:t> </a:t>
            </a:r>
            <a:r>
              <a:rPr lang="el-GR" sz="1800" b="1" dirty="0">
                <a:latin typeface="Calibri"/>
                <a:cs typeface="Calibri"/>
              </a:rPr>
              <a:t>ζητήσετε</a:t>
            </a:r>
            <a:r>
              <a:rPr lang="el-GR" b="1" dirty="0">
                <a:latin typeface="Calibri"/>
                <a:cs typeface="Calibri"/>
              </a:rPr>
              <a:t> ποσό στην κατηγορία</a:t>
            </a:r>
            <a:r>
              <a:rPr lang="el-GR" sz="1800" b="1" spc="-35" dirty="0">
                <a:latin typeface="Calibri"/>
                <a:cs typeface="Calibri"/>
              </a:rPr>
              <a:t> «</a:t>
            </a:r>
            <a:r>
              <a:rPr lang="el-GR" sz="1800" b="1" dirty="0" err="1">
                <a:latin typeface="Calibri"/>
                <a:cs typeface="Calibri"/>
              </a:rPr>
              <a:t>linguistic</a:t>
            </a:r>
            <a:r>
              <a:rPr lang="el-GR" sz="1800" b="1" spc="-60" dirty="0">
                <a:latin typeface="Calibri"/>
                <a:cs typeface="Calibri"/>
              </a:rPr>
              <a:t> </a:t>
            </a:r>
            <a:r>
              <a:rPr lang="el-GR" sz="1800" b="1" dirty="0" err="1">
                <a:latin typeface="Calibri"/>
                <a:cs typeface="Calibri"/>
              </a:rPr>
              <a:t>support</a:t>
            </a:r>
            <a:r>
              <a:rPr lang="el-GR" b="1" spc="-45" dirty="0">
                <a:latin typeface="Calibri"/>
                <a:cs typeface="Calibri"/>
              </a:rPr>
              <a:t>» </a:t>
            </a:r>
            <a:r>
              <a:rPr lang="el-GR" sz="1800" b="1" dirty="0">
                <a:latin typeface="Calibri"/>
                <a:cs typeface="Calibri"/>
              </a:rPr>
              <a:t>για</a:t>
            </a:r>
            <a:r>
              <a:rPr lang="el-GR" sz="1800" b="1" spc="-40" dirty="0">
                <a:latin typeface="Calibri"/>
                <a:cs typeface="Calibri"/>
              </a:rPr>
              <a:t> </a:t>
            </a:r>
            <a:r>
              <a:rPr lang="el-GR" sz="1800" b="1" spc="-10" dirty="0">
                <a:latin typeface="Calibri"/>
                <a:cs typeface="Calibri"/>
              </a:rPr>
              <a:t>κινητικότητες</a:t>
            </a:r>
            <a:r>
              <a:rPr lang="el-GR" sz="1800" b="1" spc="-35" dirty="0">
                <a:latin typeface="Calibri"/>
                <a:cs typeface="Calibri"/>
              </a:rPr>
              <a:t> </a:t>
            </a:r>
            <a:r>
              <a:rPr lang="el-GR" sz="1800" b="1" spc="-10" dirty="0">
                <a:latin typeface="Calibri"/>
                <a:cs typeface="Calibri"/>
              </a:rPr>
              <a:t>προσωπικού</a:t>
            </a:r>
            <a:r>
              <a:rPr lang="el-GR" sz="1800" b="1" spc="-55" dirty="0">
                <a:latin typeface="Calibri"/>
                <a:cs typeface="Calibri"/>
              </a:rPr>
              <a:t> </a:t>
            </a:r>
            <a:r>
              <a:rPr lang="el-GR" sz="1800" b="1" spc="-25" dirty="0">
                <a:latin typeface="Calibri"/>
                <a:cs typeface="Calibri"/>
              </a:rPr>
              <a:t>σε </a:t>
            </a:r>
            <a:r>
              <a:rPr lang="el-GR" sz="1800" b="1" dirty="0">
                <a:latin typeface="Calibri"/>
                <a:cs typeface="Calibri"/>
              </a:rPr>
              <a:t>σκιώδη</a:t>
            </a:r>
            <a:r>
              <a:rPr lang="el-GR" sz="1800" b="1" spc="-40" dirty="0">
                <a:latin typeface="Calibri"/>
                <a:cs typeface="Calibri"/>
              </a:rPr>
              <a:t> </a:t>
            </a:r>
            <a:r>
              <a:rPr lang="el-GR" sz="1800" b="1" dirty="0">
                <a:latin typeface="Calibri"/>
                <a:cs typeface="Calibri"/>
              </a:rPr>
              <a:t>εργασία</a:t>
            </a:r>
            <a:r>
              <a:rPr lang="el-GR" b="1" dirty="0">
                <a:latin typeface="Calibri"/>
                <a:cs typeface="Calibri"/>
              </a:rPr>
              <a:t> και </a:t>
            </a:r>
            <a:r>
              <a:rPr lang="el-GR" sz="1800" b="1" dirty="0">
                <a:latin typeface="Calibri"/>
                <a:cs typeface="Calibri"/>
              </a:rPr>
              <a:t>άσκηση</a:t>
            </a:r>
            <a:r>
              <a:rPr lang="el-GR" sz="1800" b="1" spc="-50" dirty="0">
                <a:latin typeface="Calibri"/>
                <a:cs typeface="Calibri"/>
              </a:rPr>
              <a:t> </a:t>
            </a:r>
            <a:r>
              <a:rPr lang="el-GR" sz="1800" b="1" spc="-10" dirty="0">
                <a:latin typeface="Calibri"/>
                <a:cs typeface="Calibri"/>
              </a:rPr>
              <a:t>καθηκόντων</a:t>
            </a:r>
            <a:r>
              <a:rPr lang="el-GR" sz="1800" b="1" spc="-40" dirty="0">
                <a:latin typeface="Calibri"/>
                <a:cs typeface="Calibri"/>
              </a:rPr>
              <a:t> </a:t>
            </a:r>
            <a:r>
              <a:rPr lang="el-GR" sz="1800" b="1" spc="-10" dirty="0">
                <a:latin typeface="Calibri"/>
                <a:cs typeface="Calibri"/>
              </a:rPr>
              <a:t>διδασκαλίας</a:t>
            </a:r>
            <a:r>
              <a:rPr lang="el-GR" sz="1800" b="1" spc="-40" dirty="0">
                <a:latin typeface="Calibri"/>
                <a:cs typeface="Calibri"/>
              </a:rPr>
              <a:t> </a:t>
            </a:r>
            <a:r>
              <a:rPr lang="el-GR" sz="1800" b="1" dirty="0">
                <a:latin typeface="Calibri"/>
                <a:cs typeface="Calibri"/>
              </a:rPr>
              <a:t>ή</a:t>
            </a:r>
            <a:r>
              <a:rPr lang="el-GR" sz="1800" b="1" spc="-20" dirty="0">
                <a:latin typeface="Calibri"/>
                <a:cs typeface="Calibri"/>
              </a:rPr>
              <a:t> </a:t>
            </a:r>
            <a:r>
              <a:rPr lang="el-GR" sz="1800" b="1" dirty="0">
                <a:latin typeface="Calibri"/>
                <a:cs typeface="Calibri"/>
              </a:rPr>
              <a:t>μαθητών</a:t>
            </a:r>
            <a:r>
              <a:rPr lang="el-GR" sz="1800" b="1" spc="-40" dirty="0">
                <a:latin typeface="Calibri"/>
                <a:cs typeface="Calibri"/>
              </a:rPr>
              <a:t> </a:t>
            </a:r>
            <a:r>
              <a:rPr lang="el-GR" sz="1800" b="1" dirty="0">
                <a:latin typeface="Calibri"/>
                <a:cs typeface="Calibri"/>
              </a:rPr>
              <a:t>σε</a:t>
            </a:r>
            <a:r>
              <a:rPr lang="el-GR" sz="1800" b="1" spc="-15" dirty="0">
                <a:latin typeface="Calibri"/>
                <a:cs typeface="Calibri"/>
              </a:rPr>
              <a:t> </a:t>
            </a:r>
            <a:r>
              <a:rPr lang="el-GR" sz="1800" b="1" dirty="0">
                <a:latin typeface="Calibri"/>
                <a:cs typeface="Calibri"/>
              </a:rPr>
              <a:t>ατομική </a:t>
            </a:r>
            <a:r>
              <a:rPr lang="el-GR" sz="1800" b="1" spc="-10" dirty="0">
                <a:latin typeface="Calibri"/>
                <a:cs typeface="Calibri"/>
              </a:rPr>
              <a:t>κινητικότητα.</a:t>
            </a:r>
            <a:r>
              <a:rPr lang="el-GR" sz="1800" b="1" spc="-70" dirty="0">
                <a:latin typeface="Calibri"/>
                <a:cs typeface="Calibri"/>
              </a:rPr>
              <a:t> </a:t>
            </a:r>
            <a:r>
              <a:rPr lang="el-GR" sz="1800" b="1" dirty="0">
                <a:latin typeface="Calibri"/>
                <a:cs typeface="Calibri"/>
              </a:rPr>
              <a:t>Αυτό</a:t>
            </a:r>
            <a:r>
              <a:rPr lang="el-GR" sz="1800" b="1" spc="-30" dirty="0">
                <a:latin typeface="Calibri"/>
                <a:cs typeface="Calibri"/>
              </a:rPr>
              <a:t> </a:t>
            </a:r>
            <a:r>
              <a:rPr lang="el-GR" sz="1800" b="1" dirty="0">
                <a:latin typeface="Calibri"/>
                <a:cs typeface="Calibri"/>
              </a:rPr>
              <a:t>γίνεται</a:t>
            </a:r>
            <a:r>
              <a:rPr lang="el-GR" sz="1800" b="1" spc="-50" dirty="0">
                <a:latin typeface="Calibri"/>
                <a:cs typeface="Calibri"/>
              </a:rPr>
              <a:t> </a:t>
            </a:r>
            <a:r>
              <a:rPr lang="el-GR" sz="1800" b="1" dirty="0">
                <a:latin typeface="Calibri"/>
                <a:cs typeface="Calibri"/>
              </a:rPr>
              <a:t>εάν</a:t>
            </a:r>
            <a:r>
              <a:rPr lang="el-GR" sz="1800" b="1" spc="-30" dirty="0">
                <a:latin typeface="Calibri"/>
                <a:cs typeface="Calibri"/>
              </a:rPr>
              <a:t> </a:t>
            </a:r>
            <a:r>
              <a:rPr lang="el-GR" sz="1800" b="1" dirty="0">
                <a:latin typeface="Calibri"/>
                <a:cs typeface="Calibri"/>
              </a:rPr>
              <a:t>η</a:t>
            </a:r>
            <a:r>
              <a:rPr lang="el-GR" sz="1800" b="1" spc="-45" dirty="0">
                <a:latin typeface="Calibri"/>
                <a:cs typeface="Calibri"/>
              </a:rPr>
              <a:t> </a:t>
            </a:r>
            <a:r>
              <a:rPr lang="el-GR" sz="1800" b="1" dirty="0">
                <a:latin typeface="Calibri"/>
                <a:cs typeface="Calibri"/>
              </a:rPr>
              <a:t>γλώσσα</a:t>
            </a:r>
            <a:r>
              <a:rPr lang="el-GR" sz="1800" b="1" spc="-50" dirty="0">
                <a:latin typeface="Calibri"/>
                <a:cs typeface="Calibri"/>
              </a:rPr>
              <a:t> </a:t>
            </a:r>
            <a:r>
              <a:rPr lang="el-GR" sz="1800" b="1" dirty="0">
                <a:latin typeface="Calibri"/>
                <a:cs typeface="Calibri"/>
              </a:rPr>
              <a:t>που</a:t>
            </a:r>
            <a:r>
              <a:rPr lang="el-GR" sz="1800" b="1" spc="-35" dirty="0">
                <a:latin typeface="Calibri"/>
                <a:cs typeface="Calibri"/>
              </a:rPr>
              <a:t> </a:t>
            </a:r>
            <a:r>
              <a:rPr lang="el-GR" sz="1800" b="1" spc="-10" dirty="0">
                <a:latin typeface="Calibri"/>
                <a:cs typeface="Calibri"/>
              </a:rPr>
              <a:t>επιθυμείτε</a:t>
            </a:r>
            <a:r>
              <a:rPr lang="el-GR" sz="1800" b="1" spc="-55" dirty="0">
                <a:latin typeface="Calibri"/>
                <a:cs typeface="Calibri"/>
              </a:rPr>
              <a:t> </a:t>
            </a:r>
            <a:r>
              <a:rPr lang="el-GR" sz="1800" b="1" dirty="0">
                <a:latin typeface="Calibri"/>
                <a:cs typeface="Calibri"/>
              </a:rPr>
              <a:t>ή</a:t>
            </a:r>
            <a:r>
              <a:rPr lang="el-GR" sz="1800" b="1" spc="-40" dirty="0">
                <a:latin typeface="Calibri"/>
                <a:cs typeface="Calibri"/>
              </a:rPr>
              <a:t> </a:t>
            </a:r>
            <a:r>
              <a:rPr lang="el-GR" sz="1800" b="1" dirty="0">
                <a:latin typeface="Calibri"/>
                <a:cs typeface="Calibri"/>
              </a:rPr>
              <a:t>το</a:t>
            </a:r>
            <a:r>
              <a:rPr lang="el-GR" sz="1800" b="1" spc="-35" dirty="0">
                <a:latin typeface="Calibri"/>
                <a:cs typeface="Calibri"/>
              </a:rPr>
              <a:t> </a:t>
            </a:r>
            <a:r>
              <a:rPr lang="el-GR" sz="1800" b="1" dirty="0">
                <a:latin typeface="Calibri"/>
                <a:cs typeface="Calibri"/>
              </a:rPr>
              <a:t>απαιτούμενο</a:t>
            </a:r>
            <a:r>
              <a:rPr lang="el-GR" sz="1800" b="1" spc="-30" dirty="0">
                <a:latin typeface="Calibri"/>
                <a:cs typeface="Calibri"/>
              </a:rPr>
              <a:t> </a:t>
            </a:r>
            <a:r>
              <a:rPr lang="el-GR" sz="1800" b="1" dirty="0">
                <a:latin typeface="Calibri"/>
                <a:cs typeface="Calibri"/>
              </a:rPr>
              <a:t>επίπεδό</a:t>
            </a:r>
            <a:r>
              <a:rPr lang="el-GR" sz="1800" b="1" spc="-45" dirty="0">
                <a:latin typeface="Calibri"/>
                <a:cs typeface="Calibri"/>
              </a:rPr>
              <a:t> </a:t>
            </a:r>
            <a:r>
              <a:rPr lang="el-GR" sz="1800" b="1" dirty="0">
                <a:latin typeface="Calibri"/>
                <a:cs typeface="Calibri"/>
              </a:rPr>
              <a:t>της</a:t>
            </a:r>
            <a:r>
              <a:rPr lang="el-GR" sz="1800" b="1" spc="-55" dirty="0">
                <a:latin typeface="Calibri"/>
                <a:cs typeface="Calibri"/>
              </a:rPr>
              <a:t> </a:t>
            </a:r>
            <a:r>
              <a:rPr lang="el-GR" sz="1800" b="1" spc="-25" dirty="0">
                <a:latin typeface="Calibri"/>
                <a:cs typeface="Calibri"/>
              </a:rPr>
              <a:t>δεν</a:t>
            </a:r>
            <a:r>
              <a:rPr lang="el-GR" spc="-25" dirty="0">
                <a:latin typeface="Calibri"/>
                <a:cs typeface="Calibri"/>
              </a:rPr>
              <a:t> </a:t>
            </a:r>
            <a:r>
              <a:rPr lang="el-GR" sz="1800" b="1" dirty="0">
                <a:latin typeface="Calibri"/>
                <a:cs typeface="Calibri"/>
              </a:rPr>
              <a:t>διατίθενται</a:t>
            </a:r>
            <a:r>
              <a:rPr lang="el-GR" sz="1800" b="1" spc="-55" dirty="0">
                <a:latin typeface="Calibri"/>
                <a:cs typeface="Calibri"/>
              </a:rPr>
              <a:t> </a:t>
            </a:r>
            <a:r>
              <a:rPr lang="el-GR" sz="1800" b="1" dirty="0">
                <a:latin typeface="Calibri"/>
                <a:cs typeface="Calibri"/>
              </a:rPr>
              <a:t>στο</a:t>
            </a:r>
            <a:r>
              <a:rPr lang="el-GR" sz="1800" b="1" spc="-35" dirty="0">
                <a:latin typeface="Calibri"/>
                <a:cs typeface="Calibri"/>
              </a:rPr>
              <a:t> </a:t>
            </a:r>
            <a:r>
              <a:rPr lang="el-GR" sz="1800" b="1" dirty="0">
                <a:latin typeface="Calibri"/>
                <a:cs typeface="Calibri"/>
              </a:rPr>
              <a:t>OLS</a:t>
            </a:r>
            <a:r>
              <a:rPr lang="el-GR" sz="1800" b="1" spc="-20" dirty="0">
                <a:latin typeface="Calibri"/>
                <a:cs typeface="Calibri"/>
              </a:rPr>
              <a:t> </a:t>
            </a:r>
            <a:r>
              <a:rPr lang="el-GR" sz="1800" b="1" dirty="0">
                <a:latin typeface="Calibri"/>
                <a:cs typeface="Calibri"/>
              </a:rPr>
              <a:t>ή</a:t>
            </a:r>
            <a:r>
              <a:rPr lang="el-GR" sz="1800" b="1" spc="-40" dirty="0">
                <a:latin typeface="Calibri"/>
                <a:cs typeface="Calibri"/>
              </a:rPr>
              <a:t> </a:t>
            </a:r>
            <a:r>
              <a:rPr lang="el-GR" sz="1800" b="1" dirty="0">
                <a:latin typeface="Calibri"/>
                <a:cs typeface="Calibri"/>
              </a:rPr>
              <a:t>εάν</a:t>
            </a:r>
            <a:r>
              <a:rPr lang="el-GR" sz="1800" b="1" spc="-25" dirty="0">
                <a:latin typeface="Calibri"/>
                <a:cs typeface="Calibri"/>
              </a:rPr>
              <a:t> </a:t>
            </a:r>
            <a:r>
              <a:rPr lang="el-GR" sz="1800" b="1" dirty="0">
                <a:latin typeface="Calibri"/>
                <a:cs typeface="Calibri"/>
              </a:rPr>
              <a:t>ο</a:t>
            </a:r>
            <a:r>
              <a:rPr lang="el-GR" sz="1800" b="1" spc="-30" dirty="0">
                <a:latin typeface="Calibri"/>
                <a:cs typeface="Calibri"/>
              </a:rPr>
              <a:t> </a:t>
            </a:r>
            <a:r>
              <a:rPr lang="el-GR" sz="1800" b="1" dirty="0">
                <a:latin typeface="Calibri"/>
                <a:cs typeface="Calibri"/>
              </a:rPr>
              <a:t>συμμετέχοντας</a:t>
            </a:r>
            <a:r>
              <a:rPr lang="el-GR" sz="1800" b="1" spc="-50" dirty="0">
                <a:latin typeface="Calibri"/>
                <a:cs typeface="Calibri"/>
              </a:rPr>
              <a:t> </a:t>
            </a:r>
            <a:r>
              <a:rPr lang="el-GR" sz="1800" b="1" dirty="0">
                <a:latin typeface="Calibri"/>
                <a:cs typeface="Calibri"/>
              </a:rPr>
              <a:t>είναι άτομο</a:t>
            </a:r>
            <a:r>
              <a:rPr lang="el-GR" sz="1800" b="1" spc="-35" dirty="0">
                <a:latin typeface="Calibri"/>
                <a:cs typeface="Calibri"/>
              </a:rPr>
              <a:t> </a:t>
            </a:r>
            <a:r>
              <a:rPr lang="el-GR" sz="1800" b="1" dirty="0">
                <a:latin typeface="Calibri"/>
                <a:cs typeface="Calibri"/>
              </a:rPr>
              <a:t>με</a:t>
            </a:r>
            <a:r>
              <a:rPr lang="el-GR" sz="1800" b="1" spc="-40" dirty="0">
                <a:latin typeface="Calibri"/>
                <a:cs typeface="Calibri"/>
              </a:rPr>
              <a:t> </a:t>
            </a:r>
            <a:r>
              <a:rPr lang="el-GR" sz="1800" b="1" dirty="0">
                <a:latin typeface="Calibri"/>
                <a:cs typeface="Calibri"/>
              </a:rPr>
              <a:t>λιγότερες</a:t>
            </a:r>
            <a:r>
              <a:rPr lang="el-GR" sz="1800" b="1" spc="-45" dirty="0">
                <a:latin typeface="Calibri"/>
                <a:cs typeface="Calibri"/>
              </a:rPr>
              <a:t> </a:t>
            </a:r>
            <a:r>
              <a:rPr lang="el-GR" sz="1800" b="1" spc="-10" dirty="0">
                <a:latin typeface="Calibri"/>
                <a:cs typeface="Calibri"/>
              </a:rPr>
              <a:t>ευκαιρίες.</a:t>
            </a:r>
            <a:endParaRPr lang="el-GR" sz="1800" dirty="0">
              <a:latin typeface="Calibri"/>
              <a:cs typeface="Calibri"/>
            </a:endParaRPr>
          </a:p>
          <a:p>
            <a:pPr marL="91440" marR="84455" algn="just">
              <a:lnSpc>
                <a:spcPct val="100000"/>
              </a:lnSpc>
            </a:pPr>
            <a:r>
              <a:rPr lang="el-GR" sz="1800" b="1" i="1" dirty="0">
                <a:latin typeface="Calibri"/>
                <a:cs typeface="Calibri"/>
              </a:rPr>
              <a:t>Δίνεται</a:t>
            </a:r>
            <a:r>
              <a:rPr lang="el-GR" sz="1800" b="1" i="1" spc="155" dirty="0">
                <a:latin typeface="Calibri"/>
                <a:cs typeface="Calibri"/>
              </a:rPr>
              <a:t> </a:t>
            </a:r>
            <a:r>
              <a:rPr lang="el-GR" sz="1800" b="1" i="1" dirty="0">
                <a:latin typeface="Calibri"/>
                <a:cs typeface="Calibri"/>
              </a:rPr>
              <a:t>το</a:t>
            </a:r>
            <a:r>
              <a:rPr lang="el-GR" sz="1800" b="1" i="1" spc="150" dirty="0">
                <a:latin typeface="Calibri"/>
                <a:cs typeface="Calibri"/>
              </a:rPr>
              <a:t> </a:t>
            </a:r>
            <a:r>
              <a:rPr lang="el-GR" sz="1800" b="1" i="1" dirty="0">
                <a:latin typeface="Calibri"/>
                <a:cs typeface="Calibri"/>
              </a:rPr>
              <a:t>ποσό</a:t>
            </a:r>
            <a:r>
              <a:rPr lang="el-GR" sz="1800" b="1" i="1" spc="155" dirty="0">
                <a:latin typeface="Calibri"/>
                <a:cs typeface="Calibri"/>
              </a:rPr>
              <a:t> </a:t>
            </a:r>
            <a:r>
              <a:rPr lang="el-GR" sz="1800" b="1" i="1" dirty="0">
                <a:latin typeface="Calibri"/>
                <a:cs typeface="Calibri"/>
              </a:rPr>
              <a:t>των</a:t>
            </a:r>
            <a:r>
              <a:rPr lang="el-GR" sz="1800" b="1" i="1" spc="155" dirty="0">
                <a:latin typeface="Calibri"/>
                <a:cs typeface="Calibri"/>
              </a:rPr>
              <a:t> </a:t>
            </a:r>
            <a:r>
              <a:rPr lang="el-GR" sz="1800" b="1" i="1" dirty="0">
                <a:latin typeface="Calibri"/>
                <a:cs typeface="Calibri"/>
              </a:rPr>
              <a:t>150</a:t>
            </a:r>
            <a:r>
              <a:rPr lang="el-GR" sz="1800" b="1" i="1" spc="150" dirty="0">
                <a:latin typeface="Calibri"/>
                <a:cs typeface="Calibri"/>
              </a:rPr>
              <a:t> </a:t>
            </a:r>
            <a:r>
              <a:rPr lang="el-GR" sz="1800" b="1" i="1" dirty="0">
                <a:latin typeface="Calibri"/>
                <a:cs typeface="Calibri"/>
              </a:rPr>
              <a:t>ΕΥΡΩ</a:t>
            </a:r>
            <a:r>
              <a:rPr lang="el-GR" sz="1800" b="1" i="1" spc="165" dirty="0">
                <a:latin typeface="Calibri"/>
                <a:cs typeface="Calibri"/>
              </a:rPr>
              <a:t> </a:t>
            </a:r>
            <a:r>
              <a:rPr lang="el-GR" sz="1800" b="1" i="1" dirty="0">
                <a:latin typeface="Calibri"/>
                <a:cs typeface="Calibri"/>
              </a:rPr>
              <a:t>ανά</a:t>
            </a:r>
            <a:r>
              <a:rPr lang="el-GR" sz="1800" b="1" i="1" spc="155" dirty="0">
                <a:latin typeface="Calibri"/>
                <a:cs typeface="Calibri"/>
              </a:rPr>
              <a:t> </a:t>
            </a:r>
            <a:r>
              <a:rPr lang="el-GR" sz="1800" b="1" i="1" dirty="0">
                <a:latin typeface="Calibri"/>
                <a:cs typeface="Calibri"/>
              </a:rPr>
              <a:t>συμμετέχοντα</a:t>
            </a:r>
            <a:r>
              <a:rPr lang="el-GR" sz="1800" b="1" i="1" spc="160" dirty="0">
                <a:latin typeface="Calibri"/>
                <a:cs typeface="Calibri"/>
              </a:rPr>
              <a:t> </a:t>
            </a:r>
            <a:r>
              <a:rPr lang="el-GR" sz="1800" b="1" i="1" dirty="0">
                <a:latin typeface="Calibri"/>
                <a:cs typeface="Calibri"/>
              </a:rPr>
              <a:t>στη</a:t>
            </a:r>
            <a:r>
              <a:rPr lang="el-GR" sz="1800" b="1" i="1" spc="150" dirty="0">
                <a:latin typeface="Calibri"/>
                <a:cs typeface="Calibri"/>
              </a:rPr>
              <a:t> </a:t>
            </a:r>
            <a:r>
              <a:rPr lang="el-GR" sz="1800" b="1" i="1" dirty="0">
                <a:latin typeface="Calibri"/>
                <a:cs typeface="Calibri"/>
              </a:rPr>
              <a:t>βάση</a:t>
            </a:r>
            <a:r>
              <a:rPr lang="el-GR" sz="1800" b="1" i="1" spc="155" dirty="0">
                <a:latin typeface="Calibri"/>
                <a:cs typeface="Calibri"/>
              </a:rPr>
              <a:t> </a:t>
            </a:r>
            <a:r>
              <a:rPr lang="el-GR" sz="1800" b="1" i="1" dirty="0" err="1">
                <a:latin typeface="Calibri"/>
                <a:cs typeface="Calibri"/>
              </a:rPr>
              <a:t>μοναδιαίου</a:t>
            </a:r>
            <a:r>
              <a:rPr lang="el-GR" sz="1800" b="1" i="1" spc="150" dirty="0">
                <a:latin typeface="Calibri"/>
                <a:cs typeface="Calibri"/>
              </a:rPr>
              <a:t> </a:t>
            </a:r>
            <a:r>
              <a:rPr lang="el-GR" sz="1800" b="1" i="1" dirty="0">
                <a:latin typeface="Calibri"/>
                <a:cs typeface="Calibri"/>
              </a:rPr>
              <a:t>κόστους+150</a:t>
            </a:r>
            <a:r>
              <a:rPr lang="el-GR" sz="1800" b="1" i="1" spc="160" dirty="0">
                <a:latin typeface="Calibri"/>
                <a:cs typeface="Calibri"/>
              </a:rPr>
              <a:t> </a:t>
            </a:r>
            <a:r>
              <a:rPr lang="el-GR" sz="1800" b="1" i="1" dirty="0">
                <a:latin typeface="Calibri"/>
                <a:cs typeface="Calibri"/>
              </a:rPr>
              <a:t>ευρώ</a:t>
            </a:r>
            <a:r>
              <a:rPr lang="el-GR" sz="1800" b="1" i="1" spc="160" dirty="0">
                <a:latin typeface="Calibri"/>
                <a:cs typeface="Calibri"/>
              </a:rPr>
              <a:t> </a:t>
            </a:r>
            <a:r>
              <a:rPr lang="el-GR" sz="1800" b="1" i="1" spc="-25" dirty="0">
                <a:latin typeface="Calibri"/>
                <a:cs typeface="Calibri"/>
              </a:rPr>
              <a:t>για </a:t>
            </a:r>
            <a:r>
              <a:rPr lang="el-GR" sz="1800" b="1" i="1" spc="-10" dirty="0">
                <a:latin typeface="Calibri"/>
                <a:cs typeface="Calibri"/>
              </a:rPr>
              <a:t>μακροχρόνια</a:t>
            </a:r>
            <a:r>
              <a:rPr lang="el-GR" sz="1800" b="1" i="1" spc="10" dirty="0">
                <a:latin typeface="Calibri"/>
                <a:cs typeface="Calibri"/>
              </a:rPr>
              <a:t> </a:t>
            </a:r>
            <a:r>
              <a:rPr lang="el-GR" sz="1800" b="1" i="1" spc="-10" dirty="0">
                <a:latin typeface="Calibri"/>
                <a:cs typeface="Calibri"/>
              </a:rPr>
              <a:t>κινητικότητα</a:t>
            </a:r>
            <a:endParaRPr lang="el-GR" sz="1800" dirty="0">
              <a:latin typeface="Calibri"/>
              <a:cs typeface="Calibri"/>
            </a:endParaRPr>
          </a:p>
        </p:txBody>
      </p:sp>
    </p:spTree>
    <p:extLst>
      <p:ext uri="{BB962C8B-B14F-4D97-AF65-F5344CB8AC3E}">
        <p14:creationId xmlns:p14="http://schemas.microsoft.com/office/powerpoint/2010/main" val="3269675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6EFE7-B812-7DE7-6BA2-F7CA5B84557E}"/>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D55B4507-995C-9A9E-B7AF-4A1EC95B31A2}"/>
              </a:ext>
            </a:extLst>
          </p:cNvPr>
          <p:cNvSpPr/>
          <p:nvPr/>
        </p:nvSpPr>
        <p:spPr>
          <a:xfrm>
            <a:off x="4409439" y="1"/>
            <a:ext cx="7782561" cy="597472"/>
          </a:xfrm>
          <a:prstGeom prst="rect">
            <a:avLst/>
          </a:prstGeom>
          <a:solidFill>
            <a:srgbClr val="1E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CCC87A78-FB58-F1C6-F781-2D022DE24C71}"/>
              </a:ext>
            </a:extLst>
          </p:cNvPr>
          <p:cNvGrpSpPr/>
          <p:nvPr/>
        </p:nvGrpSpPr>
        <p:grpSpPr>
          <a:xfrm>
            <a:off x="0" y="1"/>
            <a:ext cx="6960973" cy="597471"/>
            <a:chOff x="0" y="0"/>
            <a:chExt cx="6023006" cy="1453896"/>
          </a:xfrm>
        </p:grpSpPr>
        <p:sp>
          <p:nvSpPr>
            <p:cNvPr id="7" name="Rectangle 6">
              <a:extLst>
                <a:ext uri="{FF2B5EF4-FFF2-40B4-BE49-F238E27FC236}">
                  <a16:creationId xmlns:a16="http://schemas.microsoft.com/office/drawing/2014/main" id="{DF4CEAD0-092F-0652-BBB1-1E1972426927}"/>
                </a:ext>
              </a:extLst>
            </p:cNvPr>
            <p:cNvSpPr/>
            <p:nvPr/>
          </p:nvSpPr>
          <p:spPr>
            <a:xfrm>
              <a:off x="0" y="0"/>
              <a:ext cx="4526280" cy="1453896"/>
            </a:xfrm>
            <a:prstGeom prst="rect">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6679506D-F0E8-95A3-A500-94DB3061FC41}"/>
                </a:ext>
              </a:extLst>
            </p:cNvPr>
            <p:cNvSpPr/>
            <p:nvPr/>
          </p:nvSpPr>
          <p:spPr>
            <a:xfrm>
              <a:off x="3111209" y="0"/>
              <a:ext cx="2911797" cy="1453896"/>
            </a:xfrm>
            <a:prstGeom prst="triangle">
              <a:avLst>
                <a:gd name="adj" fmla="val 48774"/>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D72B5"/>
                </a:solidFill>
              </a:endParaRPr>
            </a:p>
          </p:txBody>
        </p:sp>
      </p:grpSp>
      <p:sp>
        <p:nvSpPr>
          <p:cNvPr id="2" name="TextBox 1">
            <a:extLst>
              <a:ext uri="{FF2B5EF4-FFF2-40B4-BE49-F238E27FC236}">
                <a16:creationId xmlns:a16="http://schemas.microsoft.com/office/drawing/2014/main" id="{2995A205-8ABF-3C11-64B1-416F696330BC}"/>
              </a:ext>
            </a:extLst>
          </p:cNvPr>
          <p:cNvSpPr txBox="1"/>
          <p:nvPr/>
        </p:nvSpPr>
        <p:spPr>
          <a:xfrm>
            <a:off x="275249" y="67761"/>
            <a:ext cx="7685181" cy="492443"/>
          </a:xfrm>
          <a:prstGeom prst="rect">
            <a:avLst/>
          </a:prstGeom>
          <a:noFill/>
        </p:spPr>
        <p:txBody>
          <a:bodyPr wrap="none" rtlCol="0">
            <a:spAutoFit/>
          </a:bodyPr>
          <a:lstStyle/>
          <a:p>
            <a:r>
              <a:rPr lang="el-GR" sz="2600" b="1">
                <a:solidFill>
                  <a:schemeClr val="bg1"/>
                </a:solidFill>
              </a:rPr>
              <a:t>ΔΙΑΧΕΙΡΙΣΗ ΕΓΓΡΑΦΩΝ ΚΙΝΗΤΙΚΟΤΗΤΑΣ</a:t>
            </a:r>
            <a:r>
              <a:rPr lang="en-US" sz="2600" b="1">
                <a:solidFill>
                  <a:schemeClr val="bg1"/>
                </a:solidFill>
              </a:rPr>
              <a:t> </a:t>
            </a:r>
            <a:r>
              <a:rPr lang="el-GR" sz="2600" b="1">
                <a:solidFill>
                  <a:schemeClr val="bg1"/>
                </a:solidFill>
              </a:rPr>
              <a:t>-</a:t>
            </a:r>
            <a:r>
              <a:rPr lang="en-US" sz="2600" b="1">
                <a:solidFill>
                  <a:schemeClr val="bg1"/>
                </a:solidFill>
              </a:rPr>
              <a:t> DOCUMENTS</a:t>
            </a:r>
            <a:endParaRPr lang="en-GB" sz="2600" b="1">
              <a:solidFill>
                <a:schemeClr val="bg1"/>
              </a:solidFill>
            </a:endParaRPr>
          </a:p>
        </p:txBody>
      </p:sp>
      <p:sp>
        <p:nvSpPr>
          <p:cNvPr id="3" name="Rectangle 2">
            <a:extLst>
              <a:ext uri="{FF2B5EF4-FFF2-40B4-BE49-F238E27FC236}">
                <a16:creationId xmlns:a16="http://schemas.microsoft.com/office/drawing/2014/main" id="{F03716D8-6796-534D-CF8C-AE64A95195D5}"/>
              </a:ext>
            </a:extLst>
          </p:cNvPr>
          <p:cNvSpPr/>
          <p:nvPr/>
        </p:nvSpPr>
        <p:spPr>
          <a:xfrm>
            <a:off x="275249" y="846241"/>
            <a:ext cx="11641502" cy="3034164"/>
          </a:xfrm>
          <a:prstGeom prst="rect">
            <a:avLst/>
          </a:prstGeom>
        </p:spPr>
        <p:txBody>
          <a:bodyPr wrap="square">
            <a:spAutoFit/>
          </a:bodyPr>
          <a:lstStyle/>
          <a:p>
            <a:pPr marR="64135" algn="just">
              <a:spcBef>
                <a:spcPts val="495"/>
              </a:spcBef>
            </a:pPr>
            <a:endParaRPr lang="el-GR" b="1" dirty="0">
              <a:solidFill>
                <a:schemeClr val="tx1">
                  <a:lumMod val="75000"/>
                  <a:lumOff val="25000"/>
                </a:schemeClr>
              </a:solidFill>
              <a:highlight>
                <a:srgbClr val="FFFF00"/>
              </a:highlight>
            </a:endParaRPr>
          </a:p>
          <a:p>
            <a:pPr marR="64135" algn="just">
              <a:spcBef>
                <a:spcPts val="495"/>
              </a:spcBef>
            </a:pPr>
            <a:endParaRPr lang="el-GR" b="1" dirty="0">
              <a:solidFill>
                <a:schemeClr val="tx1">
                  <a:lumMod val="75000"/>
                  <a:lumOff val="25000"/>
                </a:schemeClr>
              </a:solidFill>
              <a:highlight>
                <a:srgbClr val="FFFF00"/>
              </a:highlight>
              <a:ea typeface="Calibri" panose="020F0502020204030204" pitchFamily="34" charset="0"/>
              <a:cs typeface="Calibri" panose="020F0502020204030204" pitchFamily="34" charset="0"/>
            </a:endParaRPr>
          </a:p>
          <a:p>
            <a:pPr marL="285750" marR="64135" indent="-285750" algn="just">
              <a:spcBef>
                <a:spcPts val="495"/>
              </a:spcBef>
              <a:buFont typeface="Wingdings" panose="05000000000000000000" pitchFamily="2" charset="2"/>
              <a:buChar char="Ø"/>
            </a:pPr>
            <a:r>
              <a:rPr lang="el-GR" dirty="0">
                <a:solidFill>
                  <a:schemeClr val="tx1">
                    <a:lumMod val="75000"/>
                    <a:lumOff val="25000"/>
                  </a:schemeClr>
                </a:solidFill>
                <a:ea typeface="Calibri" panose="020F0502020204030204" pitchFamily="34" charset="0"/>
                <a:cs typeface="Calibri" panose="020F0502020204030204" pitchFamily="34" charset="0"/>
              </a:rPr>
              <a:t>Στο εργαλείο </a:t>
            </a:r>
            <a:r>
              <a:rPr lang="en-US" dirty="0">
                <a:solidFill>
                  <a:schemeClr val="tx1">
                    <a:lumMod val="75000"/>
                    <a:lumOff val="25000"/>
                  </a:schemeClr>
                </a:solidFill>
                <a:ea typeface="Calibri" panose="020F0502020204030204" pitchFamily="34" charset="0"/>
                <a:cs typeface="Calibri" panose="020F0502020204030204" pitchFamily="34" charset="0"/>
              </a:rPr>
              <a:t>Beneficiary Module</a:t>
            </a:r>
            <a:r>
              <a:rPr lang="el-GR" dirty="0">
                <a:solidFill>
                  <a:schemeClr val="tx1">
                    <a:lumMod val="75000"/>
                    <a:lumOff val="25000"/>
                  </a:schemeClr>
                </a:solidFill>
                <a:ea typeface="Calibri" panose="020F0502020204030204" pitchFamily="34" charset="0"/>
                <a:cs typeface="Calibri" panose="020F0502020204030204" pitchFamily="34" charset="0"/>
              </a:rPr>
              <a:t> </a:t>
            </a:r>
            <a:r>
              <a:rPr lang="en-US" dirty="0">
                <a:solidFill>
                  <a:schemeClr val="tx1">
                    <a:lumMod val="75000"/>
                    <a:lumOff val="25000"/>
                  </a:schemeClr>
                </a:solidFill>
                <a:ea typeface="Calibri" panose="020F0502020204030204" pitchFamily="34" charset="0"/>
                <a:cs typeface="Calibri" panose="020F0502020204030204" pitchFamily="34" charset="0"/>
              </a:rPr>
              <a:t>(BM) </a:t>
            </a:r>
            <a:r>
              <a:rPr lang="el-GR" dirty="0">
                <a:solidFill>
                  <a:schemeClr val="tx1">
                    <a:lumMod val="75000"/>
                    <a:lumOff val="25000"/>
                  </a:schemeClr>
                </a:solidFill>
                <a:ea typeface="Calibri" panose="020F0502020204030204" pitchFamily="34" charset="0"/>
                <a:cs typeface="Calibri" panose="020F0502020204030204" pitchFamily="34" charset="0"/>
              </a:rPr>
              <a:t>είναι διαθέσιμη η δημιουργία Εγγράφων Κινητικότητας (</a:t>
            </a:r>
            <a:r>
              <a:rPr lang="en-US" dirty="0">
                <a:solidFill>
                  <a:schemeClr val="tx1">
                    <a:lumMod val="75000"/>
                    <a:lumOff val="25000"/>
                  </a:schemeClr>
                </a:solidFill>
                <a:ea typeface="Calibri" panose="020F0502020204030204" pitchFamily="34" charset="0"/>
                <a:cs typeface="Calibri" panose="020F0502020204030204" pitchFamily="34" charset="0"/>
              </a:rPr>
              <a:t>“Mobility Documents”)</a:t>
            </a: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L="285750" marR="64135" indent="-285750" algn="just">
              <a:spcBef>
                <a:spcPts val="495"/>
              </a:spcBef>
              <a:buFont typeface="Wingdings" panose="05000000000000000000" pitchFamily="2" charset="2"/>
              <a:buChar char="Ø"/>
            </a:pPr>
            <a:r>
              <a:rPr lang="el-GR" dirty="0">
                <a:solidFill>
                  <a:schemeClr val="tx1">
                    <a:lumMod val="75000"/>
                    <a:lumOff val="25000"/>
                  </a:schemeClr>
                </a:solidFill>
                <a:ea typeface="Calibri" panose="020F0502020204030204" pitchFamily="34" charset="0"/>
                <a:cs typeface="Calibri" panose="020F0502020204030204" pitchFamily="34" charset="0"/>
              </a:rPr>
              <a:t>Τα εν λόγω έγγραφα μπορούν να δημιουργηθούν σε επίπεδο κινητικότητας (ατομική ή ομαδική)</a:t>
            </a:r>
            <a:r>
              <a:rPr lang="en-US" dirty="0">
                <a:solidFill>
                  <a:schemeClr val="tx1">
                    <a:lumMod val="75000"/>
                    <a:lumOff val="25000"/>
                  </a:schemeClr>
                </a:solidFill>
                <a:ea typeface="Calibri" panose="020F0502020204030204" pitchFamily="34" charset="0"/>
                <a:cs typeface="Calibri" panose="020F0502020204030204" pitchFamily="34" charset="0"/>
              </a:rPr>
              <a:t>, </a:t>
            </a:r>
            <a:r>
              <a:rPr lang="el-GR" dirty="0">
                <a:solidFill>
                  <a:schemeClr val="tx1">
                    <a:lumMod val="75000"/>
                    <a:lumOff val="25000"/>
                  </a:schemeClr>
                </a:solidFill>
                <a:ea typeface="Calibri" panose="020F0502020204030204" pitchFamily="34" charset="0"/>
                <a:cs typeface="Calibri" panose="020F0502020204030204" pitchFamily="34" charset="0"/>
              </a:rPr>
              <a:t>για κάθε κινητικότητα που έχει ήδη περαστεί στο σύστημα (είτε είναι σε μορφή </a:t>
            </a:r>
            <a:r>
              <a:rPr lang="en-US" dirty="0">
                <a:solidFill>
                  <a:schemeClr val="tx1">
                    <a:lumMod val="75000"/>
                    <a:lumOff val="25000"/>
                  </a:schemeClr>
                </a:solidFill>
                <a:ea typeface="Calibri" panose="020F0502020204030204" pitchFamily="34" charset="0"/>
                <a:cs typeface="Calibri" panose="020F0502020204030204" pitchFamily="34" charset="0"/>
              </a:rPr>
              <a:t>draft </a:t>
            </a:r>
            <a:r>
              <a:rPr lang="el-GR" dirty="0">
                <a:solidFill>
                  <a:schemeClr val="tx1">
                    <a:lumMod val="75000"/>
                    <a:lumOff val="25000"/>
                  </a:schemeClr>
                </a:solidFill>
                <a:ea typeface="Calibri" panose="020F0502020204030204" pitchFamily="34" charset="0"/>
                <a:cs typeface="Calibri" panose="020F0502020204030204" pitchFamily="34" charset="0"/>
              </a:rPr>
              <a:t>είτε σε </a:t>
            </a:r>
            <a:r>
              <a:rPr lang="en-US" dirty="0">
                <a:solidFill>
                  <a:schemeClr val="tx1">
                    <a:lumMod val="75000"/>
                    <a:lumOff val="25000"/>
                  </a:schemeClr>
                </a:solidFill>
                <a:ea typeface="Calibri" panose="020F0502020204030204" pitchFamily="34" charset="0"/>
                <a:cs typeface="Calibri" panose="020F0502020204030204" pitchFamily="34" charset="0"/>
              </a:rPr>
              <a:t>completed)</a:t>
            </a:r>
            <a:r>
              <a:rPr lang="el-GR" dirty="0">
                <a:solidFill>
                  <a:schemeClr val="tx1">
                    <a:lumMod val="75000"/>
                    <a:lumOff val="25000"/>
                  </a:schemeClr>
                </a:solidFill>
                <a:ea typeface="Calibri" panose="020F0502020204030204" pitchFamily="34" charset="0"/>
                <a:cs typeface="Calibri" panose="020F0502020204030204" pitchFamily="34" charset="0"/>
              </a:rPr>
              <a:t>. </a:t>
            </a:r>
          </a:p>
          <a:p>
            <a:pPr marL="285750" marR="64135" indent="-285750" algn="just">
              <a:spcBef>
                <a:spcPts val="495"/>
              </a:spcBef>
              <a:buFont typeface="Wingdings" panose="05000000000000000000" pitchFamily="2" charset="2"/>
              <a:buChar char="Ø"/>
            </a:pPr>
            <a:r>
              <a:rPr lang="el-GR" dirty="0">
                <a:solidFill>
                  <a:schemeClr val="tx1">
                    <a:lumMod val="75000"/>
                    <a:lumOff val="25000"/>
                  </a:schemeClr>
                </a:solidFill>
                <a:ea typeface="Calibri" panose="020F0502020204030204" pitchFamily="34" charset="0"/>
                <a:cs typeface="Calibri" panose="020F0502020204030204" pitchFamily="34" charset="0"/>
              </a:rPr>
              <a:t>Στο </a:t>
            </a:r>
            <a:r>
              <a:rPr lang="en-US" dirty="0">
                <a:solidFill>
                  <a:schemeClr val="tx1">
                    <a:lumMod val="75000"/>
                    <a:lumOff val="25000"/>
                  </a:schemeClr>
                </a:solidFill>
                <a:ea typeface="Calibri" panose="020F0502020204030204" pitchFamily="34" charset="0"/>
                <a:cs typeface="Calibri" panose="020F0502020204030204" pitchFamily="34" charset="0"/>
              </a:rPr>
              <a:t>BM </a:t>
            </a:r>
            <a:r>
              <a:rPr lang="el-GR" dirty="0">
                <a:solidFill>
                  <a:schemeClr val="tx1">
                    <a:lumMod val="75000"/>
                    <a:lumOff val="25000"/>
                  </a:schemeClr>
                </a:solidFill>
                <a:ea typeface="Calibri" panose="020F0502020204030204" pitchFamily="34" charset="0"/>
                <a:cs typeface="Calibri" panose="020F0502020204030204" pitchFamily="34" charset="0"/>
              </a:rPr>
              <a:t>μπορείτε να διαχειριστείτε τα έγγραφα (μετά τη δημιουργία τους) από τη καρτέλα </a:t>
            </a:r>
            <a:r>
              <a:rPr lang="en-US" dirty="0">
                <a:solidFill>
                  <a:schemeClr val="tx1">
                    <a:lumMod val="75000"/>
                    <a:lumOff val="25000"/>
                  </a:schemeClr>
                </a:solidFill>
                <a:ea typeface="Calibri" panose="020F0502020204030204" pitchFamily="34" charset="0"/>
                <a:cs typeface="Calibri" panose="020F0502020204030204" pitchFamily="34" charset="0"/>
              </a:rPr>
              <a:t>“Documents”</a:t>
            </a:r>
          </a:p>
          <a:p>
            <a:pPr marL="285750" marR="64135" indent="-285750" algn="just">
              <a:spcBef>
                <a:spcPts val="495"/>
              </a:spcBef>
              <a:buFont typeface="Wingdings" panose="05000000000000000000" pitchFamily="2" charset="2"/>
              <a:buChar char="Ø"/>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L="285750" marR="64135" indent="-285750" algn="just">
              <a:spcBef>
                <a:spcPts val="495"/>
              </a:spcBef>
              <a:buFont typeface="Wingdings" panose="05000000000000000000" pitchFamily="2" charset="2"/>
              <a:buChar char="Ø"/>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A54F3E9-3CBE-2460-922B-17D89EB1B824}"/>
              </a:ext>
            </a:extLst>
          </p:cNvPr>
          <p:cNvPicPr>
            <a:picLocks noChangeAspect="1"/>
          </p:cNvPicPr>
          <p:nvPr/>
        </p:nvPicPr>
        <p:blipFill>
          <a:blip r:embed="rId3"/>
          <a:stretch>
            <a:fillRect/>
          </a:stretch>
        </p:blipFill>
        <p:spPr>
          <a:xfrm>
            <a:off x="0" y="3649040"/>
            <a:ext cx="12192000" cy="2060524"/>
          </a:xfrm>
          <a:prstGeom prst="rect">
            <a:avLst/>
          </a:prstGeom>
        </p:spPr>
      </p:pic>
      <p:sp>
        <p:nvSpPr>
          <p:cNvPr id="6" name="Rectangle 5">
            <a:extLst>
              <a:ext uri="{FF2B5EF4-FFF2-40B4-BE49-F238E27FC236}">
                <a16:creationId xmlns:a16="http://schemas.microsoft.com/office/drawing/2014/main" id="{60FD51CB-1010-EAD3-D103-75F0E89177CA}"/>
              </a:ext>
            </a:extLst>
          </p:cNvPr>
          <p:cNvSpPr/>
          <p:nvPr/>
        </p:nvSpPr>
        <p:spPr>
          <a:xfrm>
            <a:off x="7221894" y="3792924"/>
            <a:ext cx="895740" cy="30868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noFill/>
            </a:endParaRPr>
          </a:p>
        </p:txBody>
      </p:sp>
      <p:sp>
        <p:nvSpPr>
          <p:cNvPr id="11" name="Arrow: Left 10">
            <a:extLst>
              <a:ext uri="{FF2B5EF4-FFF2-40B4-BE49-F238E27FC236}">
                <a16:creationId xmlns:a16="http://schemas.microsoft.com/office/drawing/2014/main" id="{C3CF33E3-045E-9550-9308-EEAC5F2FF8D0}"/>
              </a:ext>
            </a:extLst>
          </p:cNvPr>
          <p:cNvSpPr/>
          <p:nvPr/>
        </p:nvSpPr>
        <p:spPr>
          <a:xfrm>
            <a:off x="8300360" y="3792923"/>
            <a:ext cx="802433" cy="30868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73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9A661-25DB-4CA0-BC07-839935C7C45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B57D6B8-0804-0FE3-5201-C2F4C523283D}"/>
              </a:ext>
            </a:extLst>
          </p:cNvPr>
          <p:cNvSpPr/>
          <p:nvPr/>
        </p:nvSpPr>
        <p:spPr>
          <a:xfrm>
            <a:off x="4409439" y="1"/>
            <a:ext cx="7782561" cy="597472"/>
          </a:xfrm>
          <a:prstGeom prst="rect">
            <a:avLst/>
          </a:prstGeom>
          <a:solidFill>
            <a:srgbClr val="1E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38A63C30-5755-14C7-9C0D-E80BBA582660}"/>
              </a:ext>
            </a:extLst>
          </p:cNvPr>
          <p:cNvGrpSpPr/>
          <p:nvPr/>
        </p:nvGrpSpPr>
        <p:grpSpPr>
          <a:xfrm>
            <a:off x="0" y="1"/>
            <a:ext cx="6960973" cy="597471"/>
            <a:chOff x="0" y="0"/>
            <a:chExt cx="6023006" cy="1453896"/>
          </a:xfrm>
        </p:grpSpPr>
        <p:sp>
          <p:nvSpPr>
            <p:cNvPr id="7" name="Rectangle 6">
              <a:extLst>
                <a:ext uri="{FF2B5EF4-FFF2-40B4-BE49-F238E27FC236}">
                  <a16:creationId xmlns:a16="http://schemas.microsoft.com/office/drawing/2014/main" id="{7B97C283-8877-5E18-2726-03B3EFEC3F9C}"/>
                </a:ext>
              </a:extLst>
            </p:cNvPr>
            <p:cNvSpPr/>
            <p:nvPr/>
          </p:nvSpPr>
          <p:spPr>
            <a:xfrm>
              <a:off x="0" y="0"/>
              <a:ext cx="4526280" cy="1453896"/>
            </a:xfrm>
            <a:prstGeom prst="rect">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D9B056D7-B184-4A5C-1EC5-B4513470A1CB}"/>
                </a:ext>
              </a:extLst>
            </p:cNvPr>
            <p:cNvSpPr/>
            <p:nvPr/>
          </p:nvSpPr>
          <p:spPr>
            <a:xfrm>
              <a:off x="3111209" y="0"/>
              <a:ext cx="2911797" cy="1453896"/>
            </a:xfrm>
            <a:prstGeom prst="triangle">
              <a:avLst>
                <a:gd name="adj" fmla="val 48774"/>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D72B5"/>
                </a:solidFill>
              </a:endParaRPr>
            </a:p>
          </p:txBody>
        </p:sp>
      </p:grpSp>
      <p:sp>
        <p:nvSpPr>
          <p:cNvPr id="2" name="TextBox 1">
            <a:extLst>
              <a:ext uri="{FF2B5EF4-FFF2-40B4-BE49-F238E27FC236}">
                <a16:creationId xmlns:a16="http://schemas.microsoft.com/office/drawing/2014/main" id="{16AC0EFA-440E-B4E0-9863-65E87B6B052C}"/>
              </a:ext>
            </a:extLst>
          </p:cNvPr>
          <p:cNvSpPr txBox="1"/>
          <p:nvPr/>
        </p:nvSpPr>
        <p:spPr>
          <a:xfrm>
            <a:off x="275249" y="67761"/>
            <a:ext cx="10893816" cy="492443"/>
          </a:xfrm>
          <a:prstGeom prst="rect">
            <a:avLst/>
          </a:prstGeom>
          <a:noFill/>
        </p:spPr>
        <p:txBody>
          <a:bodyPr wrap="none" rtlCol="0">
            <a:spAutoFit/>
          </a:bodyPr>
          <a:lstStyle/>
          <a:p>
            <a:r>
              <a:rPr lang="el-GR" sz="2600" b="1" dirty="0">
                <a:solidFill>
                  <a:schemeClr val="bg1"/>
                </a:solidFill>
              </a:rPr>
              <a:t>ΒΗΜΑΤΑ ΔΙΑΧΕΙΡΙΣΗΣ ΕΓΓΡΑΦΩΝ ΚΙΝΗΤΙΚΟΤΗΤΑΣ-</a:t>
            </a:r>
            <a:r>
              <a:rPr lang="en-US" sz="2600" b="1" dirty="0">
                <a:solidFill>
                  <a:schemeClr val="bg1"/>
                </a:solidFill>
              </a:rPr>
              <a:t> BENEFICIARY MODULE</a:t>
            </a:r>
            <a:r>
              <a:rPr lang="el-GR" sz="2600" b="1" dirty="0">
                <a:solidFill>
                  <a:schemeClr val="bg1"/>
                </a:solidFill>
              </a:rPr>
              <a:t> 1/8</a:t>
            </a:r>
            <a:endParaRPr lang="en-GB" sz="2600" b="1" dirty="0">
              <a:solidFill>
                <a:schemeClr val="bg1"/>
              </a:solidFill>
            </a:endParaRPr>
          </a:p>
        </p:txBody>
      </p:sp>
      <p:sp>
        <p:nvSpPr>
          <p:cNvPr id="3" name="Rectangle 2">
            <a:extLst>
              <a:ext uri="{FF2B5EF4-FFF2-40B4-BE49-F238E27FC236}">
                <a16:creationId xmlns:a16="http://schemas.microsoft.com/office/drawing/2014/main" id="{76331337-BA2D-7252-013F-7D9283D16728}"/>
              </a:ext>
            </a:extLst>
          </p:cNvPr>
          <p:cNvSpPr/>
          <p:nvPr/>
        </p:nvSpPr>
        <p:spPr>
          <a:xfrm>
            <a:off x="275249" y="627964"/>
            <a:ext cx="11641502" cy="2010807"/>
          </a:xfrm>
          <a:prstGeom prst="rect">
            <a:avLst/>
          </a:prstGeom>
        </p:spPr>
        <p:txBody>
          <a:bodyPr wrap="square">
            <a:spAutoFit/>
          </a:bodyPr>
          <a:lstStyle/>
          <a:p>
            <a:pPr marR="64135" algn="just">
              <a:spcBef>
                <a:spcPts val="495"/>
              </a:spcBef>
            </a:pPr>
            <a:r>
              <a:rPr lang="el-GR" b="1" dirty="0">
                <a:solidFill>
                  <a:schemeClr val="tx1">
                    <a:lumMod val="75000"/>
                    <a:lumOff val="25000"/>
                  </a:schemeClr>
                </a:solidFill>
                <a:ea typeface="Calibri" panose="020F0502020204030204" pitchFamily="34" charset="0"/>
                <a:cs typeface="Calibri" panose="020F0502020204030204" pitchFamily="34" charset="0"/>
              </a:rPr>
              <a:t>ΑΤΟΜΙΚΕΣ ΚΙΝΗΤΙΚΟΤΗΤΕΣ </a:t>
            </a:r>
            <a:r>
              <a:rPr lang="en-US" b="1" dirty="0">
                <a:solidFill>
                  <a:schemeClr val="tx1">
                    <a:lumMod val="75000"/>
                    <a:lumOff val="25000"/>
                  </a:schemeClr>
                </a:solidFill>
                <a:ea typeface="Calibri" panose="020F0502020204030204" pitchFamily="34" charset="0"/>
                <a:cs typeface="Calibri" panose="020F0502020204030204" pitchFamily="34" charset="0"/>
              </a:rPr>
              <a:t>(INDIVIDUAL MOBILITIES)</a:t>
            </a:r>
            <a:endParaRPr lang="el-GR" dirty="0">
              <a:solidFill>
                <a:schemeClr val="tx1">
                  <a:lumMod val="75000"/>
                  <a:lumOff val="25000"/>
                </a:schemeClr>
              </a:solidFill>
              <a:highlight>
                <a:srgbClr val="FFFF00"/>
              </a:highlight>
              <a:ea typeface="Calibri" panose="020F0502020204030204" pitchFamily="34" charset="0"/>
              <a:cs typeface="Calibri" panose="020F0502020204030204" pitchFamily="34" charset="0"/>
            </a:endParaRPr>
          </a:p>
          <a:p>
            <a:pPr marL="342900" marR="64135" indent="-342900" algn="just">
              <a:spcBef>
                <a:spcPts val="495"/>
              </a:spcBef>
              <a:buFont typeface="+mj-lt"/>
              <a:buAutoNum type="arabicPeriod"/>
            </a:pPr>
            <a:r>
              <a:rPr lang="el-GR" dirty="0">
                <a:solidFill>
                  <a:schemeClr val="tx1">
                    <a:lumMod val="75000"/>
                    <a:lumOff val="25000"/>
                  </a:schemeClr>
                </a:solidFill>
                <a:ea typeface="Calibri" panose="020F0502020204030204" pitchFamily="34" charset="0"/>
                <a:cs typeface="Calibri" panose="020F0502020204030204" pitchFamily="34" charset="0"/>
              </a:rPr>
              <a:t>Επιλέξτε </a:t>
            </a:r>
            <a:r>
              <a:rPr lang="en-GB" dirty="0">
                <a:solidFill>
                  <a:schemeClr val="tx1">
                    <a:lumMod val="75000"/>
                    <a:lumOff val="25000"/>
                  </a:schemeClr>
                </a:solidFill>
                <a:ea typeface="Calibri" panose="020F0502020204030204" pitchFamily="34" charset="0"/>
                <a:cs typeface="Calibri" panose="020F0502020204030204" pitchFamily="34" charset="0"/>
              </a:rPr>
              <a:t>“edit”</a:t>
            </a:r>
            <a:r>
              <a:rPr lang="el-GR" dirty="0">
                <a:solidFill>
                  <a:schemeClr val="tx1">
                    <a:lumMod val="75000"/>
                    <a:lumOff val="25000"/>
                  </a:schemeClr>
                </a:solidFill>
                <a:ea typeface="Calibri" panose="020F0502020204030204" pitchFamily="34" charset="0"/>
                <a:cs typeface="Calibri" panose="020F0502020204030204" pitchFamily="34" charset="0"/>
              </a:rPr>
              <a:t>(πράσινο κουμπάκι)</a:t>
            </a:r>
            <a:r>
              <a:rPr lang="en-GB" dirty="0">
                <a:solidFill>
                  <a:schemeClr val="tx1">
                    <a:lumMod val="75000"/>
                    <a:lumOff val="25000"/>
                  </a:schemeClr>
                </a:solidFill>
                <a:ea typeface="Calibri" panose="020F0502020204030204" pitchFamily="34" charset="0"/>
                <a:cs typeface="Calibri" panose="020F0502020204030204" pitchFamily="34" charset="0"/>
              </a:rPr>
              <a:t> </a:t>
            </a:r>
            <a:r>
              <a:rPr lang="el-GR" dirty="0">
                <a:solidFill>
                  <a:schemeClr val="tx1">
                    <a:lumMod val="75000"/>
                    <a:lumOff val="25000"/>
                  </a:schemeClr>
                </a:solidFill>
                <a:ea typeface="Calibri" panose="020F0502020204030204" pitchFamily="34" charset="0"/>
                <a:cs typeface="Calibri" panose="020F0502020204030204" pitchFamily="34" charset="0"/>
              </a:rPr>
              <a:t>δίπλα από την κινητικότητα για την οποία θέλετε να δημιουργήσετε το έγγραφο κινητικότητας</a:t>
            </a:r>
          </a:p>
          <a:p>
            <a:pPr marL="342900" marR="64135" indent="-342900" algn="just">
              <a:spcBef>
                <a:spcPts val="495"/>
              </a:spcBef>
              <a:buFont typeface="+mj-lt"/>
              <a:buAutoNum type="arabicPeriod"/>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p:txBody>
      </p:sp>
      <p:sp>
        <p:nvSpPr>
          <p:cNvPr id="4" name="AutoShape 2" descr="Access the mobility activity tabs">
            <a:extLst>
              <a:ext uri="{FF2B5EF4-FFF2-40B4-BE49-F238E27FC236}">
                <a16:creationId xmlns:a16="http://schemas.microsoft.com/office/drawing/2014/main" id="{72415B09-78DA-63B8-0945-4D80FB962E0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575E5CA9-093F-2D5F-94BF-BA653AABB7AD}"/>
              </a:ext>
            </a:extLst>
          </p:cNvPr>
          <p:cNvSpPr/>
          <p:nvPr/>
        </p:nvSpPr>
        <p:spPr>
          <a:xfrm>
            <a:off x="10679289" y="5757333"/>
            <a:ext cx="291126"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395272F-74EE-8C16-87F0-F4CEE7B497E0}"/>
              </a:ext>
            </a:extLst>
          </p:cNvPr>
          <p:cNvSpPr/>
          <p:nvPr/>
        </p:nvSpPr>
        <p:spPr>
          <a:xfrm>
            <a:off x="572702" y="2113585"/>
            <a:ext cx="1161965" cy="2481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screenshot of a computer&#10;&#10;AI-generated content may be incorrect.">
            <a:extLst>
              <a:ext uri="{FF2B5EF4-FFF2-40B4-BE49-F238E27FC236}">
                <a16:creationId xmlns:a16="http://schemas.microsoft.com/office/drawing/2014/main" id="{30D19A05-5C70-FEE6-3178-7E7A19F03F17}"/>
              </a:ext>
            </a:extLst>
          </p:cNvPr>
          <p:cNvPicPr>
            <a:picLocks noChangeAspect="1"/>
          </p:cNvPicPr>
          <p:nvPr/>
        </p:nvPicPr>
        <p:blipFill>
          <a:blip r:embed="rId3"/>
          <a:stretch>
            <a:fillRect/>
          </a:stretch>
        </p:blipFill>
        <p:spPr>
          <a:xfrm>
            <a:off x="152400" y="1803235"/>
            <a:ext cx="12192000" cy="4789635"/>
          </a:xfrm>
          <a:prstGeom prst="rect">
            <a:avLst/>
          </a:prstGeom>
        </p:spPr>
      </p:pic>
      <p:sp>
        <p:nvSpPr>
          <p:cNvPr id="12" name="TextBox 11">
            <a:extLst>
              <a:ext uri="{FF2B5EF4-FFF2-40B4-BE49-F238E27FC236}">
                <a16:creationId xmlns:a16="http://schemas.microsoft.com/office/drawing/2014/main" id="{F11216F1-F64A-D300-5BBE-F0C4589DBCE5}"/>
              </a:ext>
            </a:extLst>
          </p:cNvPr>
          <p:cNvSpPr txBox="1"/>
          <p:nvPr/>
        </p:nvSpPr>
        <p:spPr>
          <a:xfrm>
            <a:off x="11287622" y="4308532"/>
            <a:ext cx="1056778" cy="923330"/>
          </a:xfrm>
          <a:prstGeom prst="rect">
            <a:avLst/>
          </a:prstGeom>
          <a:solidFill>
            <a:srgbClr val="00B050"/>
          </a:solidFill>
        </p:spPr>
        <p:txBody>
          <a:bodyPr wrap="square" rtlCol="0">
            <a:spAutoFit/>
          </a:bodyPr>
          <a:lstStyle/>
          <a:p>
            <a:r>
              <a:rPr lang="el-GR" dirty="0"/>
              <a:t>Πατήστε το </a:t>
            </a:r>
            <a:r>
              <a:rPr lang="en-US" dirty="0"/>
              <a:t>Edit</a:t>
            </a:r>
          </a:p>
          <a:p>
            <a:endParaRPr lang="en-US" dirty="0"/>
          </a:p>
        </p:txBody>
      </p:sp>
      <p:sp>
        <p:nvSpPr>
          <p:cNvPr id="16" name="Arrow: Down 15">
            <a:extLst>
              <a:ext uri="{FF2B5EF4-FFF2-40B4-BE49-F238E27FC236}">
                <a16:creationId xmlns:a16="http://schemas.microsoft.com/office/drawing/2014/main" id="{8FB2DE75-5B9D-D223-D6CB-3A6EC70FB11C}"/>
              </a:ext>
            </a:extLst>
          </p:cNvPr>
          <p:cNvSpPr/>
          <p:nvPr/>
        </p:nvSpPr>
        <p:spPr>
          <a:xfrm>
            <a:off x="11916751" y="5231862"/>
            <a:ext cx="291126" cy="525471"/>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5E9BCA-712D-9BBC-DBDB-8D6B8925B88B}"/>
              </a:ext>
            </a:extLst>
          </p:cNvPr>
          <p:cNvSpPr/>
          <p:nvPr/>
        </p:nvSpPr>
        <p:spPr>
          <a:xfrm>
            <a:off x="1298864" y="2098000"/>
            <a:ext cx="1652154" cy="11007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43999186-8575-6B5B-6988-219D9ABAC30D}"/>
              </a:ext>
            </a:extLst>
          </p:cNvPr>
          <p:cNvSpPr/>
          <p:nvPr/>
        </p:nvSpPr>
        <p:spPr>
          <a:xfrm>
            <a:off x="2026227" y="5803323"/>
            <a:ext cx="503959" cy="2130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1CA63D8E-04BE-E718-7B55-EE63720A9852}"/>
              </a:ext>
            </a:extLst>
          </p:cNvPr>
          <p:cNvSpPr/>
          <p:nvPr/>
        </p:nvSpPr>
        <p:spPr>
          <a:xfrm>
            <a:off x="2026227" y="6210218"/>
            <a:ext cx="503959" cy="2130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8849F2A3-0B5D-B4AB-7AFD-84676A3E1E25}"/>
              </a:ext>
            </a:extLst>
          </p:cNvPr>
          <p:cNvSpPr/>
          <p:nvPr/>
        </p:nvSpPr>
        <p:spPr>
          <a:xfrm>
            <a:off x="3900054" y="5803323"/>
            <a:ext cx="503959" cy="2130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CD5C4A6A-AD87-283F-20D7-44A49AF4D176}"/>
              </a:ext>
            </a:extLst>
          </p:cNvPr>
          <p:cNvSpPr/>
          <p:nvPr/>
        </p:nvSpPr>
        <p:spPr>
          <a:xfrm>
            <a:off x="3912711" y="6230036"/>
            <a:ext cx="503959" cy="2130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373035CB-AF57-AF6D-0838-653CD60BBA66}"/>
              </a:ext>
            </a:extLst>
          </p:cNvPr>
          <p:cNvSpPr/>
          <p:nvPr/>
        </p:nvSpPr>
        <p:spPr>
          <a:xfrm>
            <a:off x="5590309" y="5803323"/>
            <a:ext cx="836468" cy="2130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1BE15229-5390-9A8B-BFA1-8EB184B6E9D9}"/>
              </a:ext>
            </a:extLst>
          </p:cNvPr>
          <p:cNvSpPr/>
          <p:nvPr/>
        </p:nvSpPr>
        <p:spPr>
          <a:xfrm>
            <a:off x="5590309" y="6262859"/>
            <a:ext cx="924791" cy="2130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F714AFDD-2E59-DDA7-ECD3-E70C39BED25C}"/>
              </a:ext>
            </a:extLst>
          </p:cNvPr>
          <p:cNvSpPr/>
          <p:nvPr/>
        </p:nvSpPr>
        <p:spPr>
          <a:xfrm>
            <a:off x="4764233" y="5849120"/>
            <a:ext cx="651612" cy="2130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A5391130-9158-83DB-EA33-91FC7C437894}"/>
              </a:ext>
            </a:extLst>
          </p:cNvPr>
          <p:cNvSpPr/>
          <p:nvPr/>
        </p:nvSpPr>
        <p:spPr>
          <a:xfrm>
            <a:off x="4764233" y="6262858"/>
            <a:ext cx="577785" cy="2130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19640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04EA8-BA01-854B-82A1-60B56E026930}"/>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F4AE5E0-B97E-1D76-1DC4-F883C0C72456}"/>
              </a:ext>
            </a:extLst>
          </p:cNvPr>
          <p:cNvSpPr/>
          <p:nvPr/>
        </p:nvSpPr>
        <p:spPr>
          <a:xfrm>
            <a:off x="4409439" y="1"/>
            <a:ext cx="7782561" cy="597472"/>
          </a:xfrm>
          <a:prstGeom prst="rect">
            <a:avLst/>
          </a:prstGeom>
          <a:solidFill>
            <a:srgbClr val="1E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F50DFE54-791E-96BC-785B-B28561715DB2}"/>
              </a:ext>
            </a:extLst>
          </p:cNvPr>
          <p:cNvGrpSpPr/>
          <p:nvPr/>
        </p:nvGrpSpPr>
        <p:grpSpPr>
          <a:xfrm>
            <a:off x="0" y="1"/>
            <a:ext cx="6960973" cy="597471"/>
            <a:chOff x="0" y="0"/>
            <a:chExt cx="6023006" cy="1453896"/>
          </a:xfrm>
        </p:grpSpPr>
        <p:sp>
          <p:nvSpPr>
            <p:cNvPr id="7" name="Rectangle 6">
              <a:extLst>
                <a:ext uri="{FF2B5EF4-FFF2-40B4-BE49-F238E27FC236}">
                  <a16:creationId xmlns:a16="http://schemas.microsoft.com/office/drawing/2014/main" id="{494A6CDF-A66F-2936-4C05-90B0F0B878B9}"/>
                </a:ext>
              </a:extLst>
            </p:cNvPr>
            <p:cNvSpPr/>
            <p:nvPr/>
          </p:nvSpPr>
          <p:spPr>
            <a:xfrm>
              <a:off x="0" y="0"/>
              <a:ext cx="4526280" cy="1453896"/>
            </a:xfrm>
            <a:prstGeom prst="rect">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A9BE4510-CDF7-4F4F-0631-4007296FA829}"/>
                </a:ext>
              </a:extLst>
            </p:cNvPr>
            <p:cNvSpPr/>
            <p:nvPr/>
          </p:nvSpPr>
          <p:spPr>
            <a:xfrm>
              <a:off x="3111209" y="0"/>
              <a:ext cx="2911797" cy="1453896"/>
            </a:xfrm>
            <a:prstGeom prst="triangle">
              <a:avLst>
                <a:gd name="adj" fmla="val 48774"/>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D72B5"/>
                </a:solidFill>
              </a:endParaRPr>
            </a:p>
          </p:txBody>
        </p:sp>
      </p:grpSp>
      <p:sp>
        <p:nvSpPr>
          <p:cNvPr id="2" name="TextBox 1">
            <a:extLst>
              <a:ext uri="{FF2B5EF4-FFF2-40B4-BE49-F238E27FC236}">
                <a16:creationId xmlns:a16="http://schemas.microsoft.com/office/drawing/2014/main" id="{304BC2B8-5964-C081-D9DD-846DE2540186}"/>
              </a:ext>
            </a:extLst>
          </p:cNvPr>
          <p:cNvSpPr txBox="1"/>
          <p:nvPr/>
        </p:nvSpPr>
        <p:spPr>
          <a:xfrm>
            <a:off x="275249" y="67761"/>
            <a:ext cx="10893816" cy="492443"/>
          </a:xfrm>
          <a:prstGeom prst="rect">
            <a:avLst/>
          </a:prstGeom>
          <a:noFill/>
        </p:spPr>
        <p:txBody>
          <a:bodyPr wrap="none" rtlCol="0">
            <a:spAutoFit/>
          </a:bodyPr>
          <a:lstStyle/>
          <a:p>
            <a:r>
              <a:rPr lang="el-GR" sz="2600" b="1" dirty="0">
                <a:solidFill>
                  <a:schemeClr val="bg1"/>
                </a:solidFill>
              </a:rPr>
              <a:t>ΒΗΜΑΤΑ ΔΙΑΧΕΙΡΙΣΗΣ ΕΓΓΡΑΦΩΝ ΚΙΝΗΤΙΚΟΤΗΤΑΣ-</a:t>
            </a:r>
            <a:r>
              <a:rPr lang="en-US" sz="2600" b="1" dirty="0">
                <a:solidFill>
                  <a:schemeClr val="bg1"/>
                </a:solidFill>
              </a:rPr>
              <a:t> BENEFICIARY MODULE</a:t>
            </a:r>
            <a:r>
              <a:rPr lang="el-GR" sz="2600" b="1" dirty="0">
                <a:solidFill>
                  <a:schemeClr val="bg1"/>
                </a:solidFill>
              </a:rPr>
              <a:t> 2/8</a:t>
            </a:r>
            <a:endParaRPr lang="en-GB" sz="2600" b="1" dirty="0">
              <a:solidFill>
                <a:schemeClr val="bg1"/>
              </a:solidFill>
            </a:endParaRPr>
          </a:p>
        </p:txBody>
      </p:sp>
      <p:sp>
        <p:nvSpPr>
          <p:cNvPr id="3" name="Rectangle 2">
            <a:extLst>
              <a:ext uri="{FF2B5EF4-FFF2-40B4-BE49-F238E27FC236}">
                <a16:creationId xmlns:a16="http://schemas.microsoft.com/office/drawing/2014/main" id="{C4D3C546-107B-187A-7564-E96A05987C4B}"/>
              </a:ext>
            </a:extLst>
          </p:cNvPr>
          <p:cNvSpPr/>
          <p:nvPr/>
        </p:nvSpPr>
        <p:spPr>
          <a:xfrm>
            <a:off x="275249" y="828082"/>
            <a:ext cx="11641502" cy="2970044"/>
          </a:xfrm>
          <a:prstGeom prst="rect">
            <a:avLst/>
          </a:prstGeom>
        </p:spPr>
        <p:txBody>
          <a:bodyPr wrap="square">
            <a:spAutoFit/>
          </a:bodyPr>
          <a:lstStyle/>
          <a:p>
            <a:pPr marR="64135" algn="just">
              <a:spcBef>
                <a:spcPts val="495"/>
              </a:spcBef>
            </a:pPr>
            <a:r>
              <a:rPr lang="el-GR" b="1" dirty="0">
                <a:solidFill>
                  <a:schemeClr val="tx1">
                    <a:lumMod val="75000"/>
                    <a:lumOff val="25000"/>
                  </a:schemeClr>
                </a:solidFill>
                <a:ea typeface="Calibri" panose="020F0502020204030204" pitchFamily="34" charset="0"/>
                <a:cs typeface="Calibri" panose="020F0502020204030204" pitchFamily="34" charset="0"/>
              </a:rPr>
              <a:t>ΑΤΟΜΙΚΕΣ ΚΙΝΗΤΙΚΟΤΗΤΕΣ </a:t>
            </a:r>
            <a:r>
              <a:rPr lang="en-US" b="1" dirty="0">
                <a:solidFill>
                  <a:schemeClr val="tx1">
                    <a:lumMod val="75000"/>
                    <a:lumOff val="25000"/>
                  </a:schemeClr>
                </a:solidFill>
                <a:ea typeface="Calibri" panose="020F0502020204030204" pitchFamily="34" charset="0"/>
                <a:cs typeface="Calibri" panose="020F0502020204030204" pitchFamily="34" charset="0"/>
              </a:rPr>
              <a:t>(INDIVIDUAL MOBILITIES)</a:t>
            </a:r>
            <a:endParaRPr lang="el-GR" dirty="0">
              <a:solidFill>
                <a:schemeClr val="tx1">
                  <a:lumMod val="75000"/>
                  <a:lumOff val="25000"/>
                </a:schemeClr>
              </a:solidFill>
              <a:highlight>
                <a:srgbClr val="FFFF00"/>
              </a:highlight>
              <a:ea typeface="Calibri" panose="020F0502020204030204" pitchFamily="34" charset="0"/>
              <a:cs typeface="Calibri" panose="020F0502020204030204" pitchFamily="34" charset="0"/>
            </a:endParaRPr>
          </a:p>
          <a:p>
            <a:pPr marR="64135" algn="just">
              <a:spcBef>
                <a:spcPts val="495"/>
              </a:spcBef>
            </a:pPr>
            <a:r>
              <a:rPr lang="el-GR" b="1" dirty="0">
                <a:solidFill>
                  <a:schemeClr val="tx1">
                    <a:lumMod val="75000"/>
                    <a:lumOff val="25000"/>
                  </a:schemeClr>
                </a:solidFill>
                <a:ea typeface="Calibri" panose="020F0502020204030204" pitchFamily="34" charset="0"/>
                <a:cs typeface="Calibri" panose="020F0502020204030204" pitchFamily="34" charset="0"/>
              </a:rPr>
              <a:t>2. </a:t>
            </a:r>
            <a:r>
              <a:rPr lang="el-GR" dirty="0">
                <a:solidFill>
                  <a:schemeClr val="tx1">
                    <a:lumMod val="75000"/>
                    <a:lumOff val="25000"/>
                  </a:schemeClr>
                </a:solidFill>
                <a:ea typeface="Calibri" panose="020F0502020204030204" pitchFamily="34" charset="0"/>
                <a:cs typeface="Calibri" panose="020F0502020204030204" pitchFamily="34" charset="0"/>
              </a:rPr>
              <a:t>Επιλέγοντας την επιλογή </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Create Draft Document </a:t>
            </a:r>
            <a:r>
              <a:rPr lang="el-GR" sz="1800" dirty="0">
                <a:effectLst/>
                <a:latin typeface="Calibri" panose="020F0502020204030204" pitchFamily="34" charset="0"/>
                <a:ea typeface="Calibri" panose="020F0502020204030204" pitchFamily="34" charset="0"/>
                <a:cs typeface="Times New Roman" panose="02020603050405020304" pitchFamily="18" charset="0"/>
              </a:rPr>
              <a:t>μέσα στην κινητικότητα</a:t>
            </a:r>
            <a:r>
              <a:rPr lang="el-GR" dirty="0">
                <a:solidFill>
                  <a:schemeClr val="tx1">
                    <a:lumMod val="75000"/>
                    <a:lumOff val="25000"/>
                  </a:schemeClr>
                </a:solidFill>
                <a:ea typeface="Calibri" panose="020F0502020204030204" pitchFamily="34" charset="0"/>
                <a:cs typeface="Calibri" panose="020F0502020204030204" pitchFamily="34" charset="0"/>
              </a:rPr>
              <a:t>, θα εμφανιστεί ένα παράθυρο με επιλογές που αφορούν την ατομική κινητικότητα, ούτως ώστε να επιλέξετε με ποιο είδος εγγράφου θέλετε να προχωρήσετε. </a:t>
            </a:r>
          </a:p>
          <a:p>
            <a:pPr marL="285750" marR="64135" indent="-285750" algn="just">
              <a:spcBef>
                <a:spcPts val="495"/>
              </a:spcBef>
              <a:buFont typeface="Wingdings" panose="05000000000000000000" pitchFamily="2" charset="2"/>
              <a:buChar char="Ø"/>
            </a:pPr>
            <a:r>
              <a:rPr lang="el-GR" b="1" dirty="0">
                <a:solidFill>
                  <a:schemeClr val="tx1">
                    <a:lumMod val="75000"/>
                    <a:lumOff val="25000"/>
                  </a:schemeClr>
                </a:solidFill>
                <a:ea typeface="Calibri" panose="020F0502020204030204" pitchFamily="34" charset="0"/>
                <a:cs typeface="Calibri" panose="020F0502020204030204" pitchFamily="34" charset="0"/>
              </a:rPr>
              <a:t>Για ατομικές κινητικότητες υπάρχουν οι εξής επιλογές εγγράφων</a:t>
            </a:r>
            <a:r>
              <a:rPr lang="en-US" b="1" dirty="0">
                <a:solidFill>
                  <a:schemeClr val="tx1">
                    <a:lumMod val="75000"/>
                    <a:lumOff val="25000"/>
                  </a:schemeClr>
                </a:solidFill>
                <a:ea typeface="Calibri" panose="020F0502020204030204" pitchFamily="34" charset="0"/>
                <a:cs typeface="Calibri" panose="020F0502020204030204" pitchFamily="34" charset="0"/>
              </a:rPr>
              <a:t>:</a:t>
            </a:r>
          </a:p>
          <a:p>
            <a:pPr marL="285750" marR="64135" indent="-285750" algn="just">
              <a:spcBef>
                <a:spcPts val="495"/>
              </a:spcBef>
              <a:buFont typeface="Courier New" panose="02070309020205020404" pitchFamily="49" charset="0"/>
              <a:buChar char="o"/>
            </a:pPr>
            <a:r>
              <a:rPr lang="en-US" dirty="0">
                <a:solidFill>
                  <a:schemeClr val="tx1">
                    <a:lumMod val="75000"/>
                    <a:lumOff val="25000"/>
                  </a:schemeClr>
                </a:solidFill>
                <a:ea typeface="Calibri" panose="020F0502020204030204" pitchFamily="34" charset="0"/>
                <a:cs typeface="Calibri" panose="020F0502020204030204" pitchFamily="34" charset="0"/>
              </a:rPr>
              <a:t>Learning agreement </a:t>
            </a:r>
          </a:p>
          <a:p>
            <a:pPr marL="285750" marR="64135" indent="-285750" algn="just">
              <a:spcBef>
                <a:spcPts val="495"/>
              </a:spcBef>
              <a:buFont typeface="Courier New" panose="02070309020205020404" pitchFamily="49" charset="0"/>
              <a:buChar char="o"/>
            </a:pPr>
            <a:r>
              <a:rPr lang="en-US" dirty="0" err="1">
                <a:solidFill>
                  <a:schemeClr val="tx1">
                    <a:lumMod val="75000"/>
                    <a:lumOff val="25000"/>
                  </a:schemeClr>
                </a:solidFill>
                <a:ea typeface="Calibri" panose="020F0502020204030204" pitchFamily="34" charset="0"/>
                <a:cs typeface="Calibri" panose="020F0502020204030204" pitchFamily="34" charset="0"/>
              </a:rPr>
              <a:t>Europass</a:t>
            </a:r>
            <a:r>
              <a:rPr lang="en-US" dirty="0">
                <a:solidFill>
                  <a:schemeClr val="tx1">
                    <a:lumMod val="75000"/>
                    <a:lumOff val="25000"/>
                  </a:schemeClr>
                </a:solidFill>
                <a:ea typeface="Calibri" panose="020F0502020204030204" pitchFamily="34" charset="0"/>
                <a:cs typeface="Calibri" panose="020F0502020204030204" pitchFamily="34" charset="0"/>
              </a:rPr>
              <a:t> Mobility Certificate </a:t>
            </a: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L="285750" marR="64135" indent="-285750" algn="just">
              <a:spcBef>
                <a:spcPts val="495"/>
              </a:spcBef>
              <a:buFont typeface="Courier New" panose="02070309020205020404" pitchFamily="49" charset="0"/>
              <a:buChar char="o"/>
            </a:pPr>
            <a:r>
              <a:rPr lang="en-US" dirty="0"/>
              <a:t>Accompanying Person Certificate </a:t>
            </a: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r>
              <a:rPr lang="el-GR" b="1" dirty="0">
                <a:solidFill>
                  <a:schemeClr val="tx1">
                    <a:lumMod val="75000"/>
                    <a:lumOff val="25000"/>
                  </a:schemeClr>
                </a:solidFill>
                <a:ea typeface="Calibri" panose="020F0502020204030204" pitchFamily="34" charset="0"/>
                <a:cs typeface="Calibri" panose="020F0502020204030204" pitchFamily="34" charset="0"/>
              </a:rPr>
              <a:t>3</a:t>
            </a:r>
            <a:r>
              <a:rPr lang="en-US" dirty="0">
                <a:solidFill>
                  <a:schemeClr val="tx1">
                    <a:lumMod val="75000"/>
                    <a:lumOff val="25000"/>
                  </a:schemeClr>
                </a:solidFill>
                <a:ea typeface="Calibri" panose="020F0502020204030204" pitchFamily="34" charset="0"/>
                <a:cs typeface="Calibri" panose="020F0502020204030204" pitchFamily="34" charset="0"/>
              </a:rPr>
              <a:t>. </a:t>
            </a:r>
            <a:r>
              <a:rPr lang="el-GR" dirty="0">
                <a:solidFill>
                  <a:schemeClr val="tx1">
                    <a:lumMod val="75000"/>
                    <a:lumOff val="25000"/>
                  </a:schemeClr>
                </a:solidFill>
                <a:ea typeface="Calibri" panose="020F0502020204030204" pitchFamily="34" charset="0"/>
                <a:cs typeface="Calibri" panose="020F0502020204030204" pitchFamily="34" charset="0"/>
              </a:rPr>
              <a:t>Μόλις επιλέξετε το είδος του εγγράφου που επιθυμείτε να δημιουργήσετε, το κουμπί </a:t>
            </a:r>
            <a:r>
              <a:rPr lang="en-US" b="1" dirty="0">
                <a:solidFill>
                  <a:schemeClr val="tx1">
                    <a:lumMod val="75000"/>
                    <a:lumOff val="25000"/>
                  </a:schemeClr>
                </a:solidFill>
                <a:ea typeface="Calibri" panose="020F0502020204030204" pitchFamily="34" charset="0"/>
                <a:cs typeface="Calibri" panose="020F0502020204030204" pitchFamily="34" charset="0"/>
              </a:rPr>
              <a:t>“Create draft”</a:t>
            </a:r>
            <a:r>
              <a:rPr lang="el-GR" b="1" dirty="0">
                <a:solidFill>
                  <a:schemeClr val="tx1">
                    <a:lumMod val="75000"/>
                    <a:lumOff val="25000"/>
                  </a:schemeClr>
                </a:solidFill>
                <a:ea typeface="Calibri" panose="020F0502020204030204" pitchFamily="34" charset="0"/>
                <a:cs typeface="Calibri" panose="020F0502020204030204" pitchFamily="34" charset="0"/>
              </a:rPr>
              <a:t> </a:t>
            </a:r>
            <a:r>
              <a:rPr lang="el-GR" dirty="0">
                <a:solidFill>
                  <a:schemeClr val="tx1">
                    <a:lumMod val="75000"/>
                    <a:lumOff val="25000"/>
                  </a:schemeClr>
                </a:solidFill>
                <a:ea typeface="Calibri" panose="020F0502020204030204" pitchFamily="34" charset="0"/>
                <a:cs typeface="Calibri" panose="020F0502020204030204" pitchFamily="34" charset="0"/>
              </a:rPr>
              <a:t>θα είναι διαθέσιμο</a:t>
            </a:r>
          </a:p>
        </p:txBody>
      </p:sp>
      <p:sp>
        <p:nvSpPr>
          <p:cNvPr id="4" name="AutoShape 2" descr="Access the mobility activity tabs">
            <a:extLst>
              <a:ext uri="{FF2B5EF4-FFF2-40B4-BE49-F238E27FC236}">
                <a16:creationId xmlns:a16="http://schemas.microsoft.com/office/drawing/2014/main" id="{3032C029-C402-61B5-2EC6-20E52A3B4C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6D9EB4E7-C2D4-BDFB-FD57-D992481EE819}"/>
              </a:ext>
            </a:extLst>
          </p:cNvPr>
          <p:cNvPicPr>
            <a:picLocks noChangeAspect="1"/>
          </p:cNvPicPr>
          <p:nvPr/>
        </p:nvPicPr>
        <p:blipFill>
          <a:blip r:embed="rId3"/>
          <a:stretch>
            <a:fillRect/>
          </a:stretch>
        </p:blipFill>
        <p:spPr>
          <a:xfrm>
            <a:off x="184236" y="4071638"/>
            <a:ext cx="5675075" cy="2603481"/>
          </a:xfrm>
          <a:prstGeom prst="rect">
            <a:avLst/>
          </a:prstGeom>
        </p:spPr>
      </p:pic>
      <p:sp>
        <p:nvSpPr>
          <p:cNvPr id="6" name="TextBox 5">
            <a:extLst>
              <a:ext uri="{FF2B5EF4-FFF2-40B4-BE49-F238E27FC236}">
                <a16:creationId xmlns:a16="http://schemas.microsoft.com/office/drawing/2014/main" id="{76349F9E-3C21-D5CF-A78E-49559E6A1A3C}"/>
              </a:ext>
            </a:extLst>
          </p:cNvPr>
          <p:cNvSpPr txBox="1"/>
          <p:nvPr/>
        </p:nvSpPr>
        <p:spPr>
          <a:xfrm>
            <a:off x="5996056" y="3486574"/>
            <a:ext cx="6011708" cy="2623795"/>
          </a:xfrm>
          <a:prstGeom prst="rect">
            <a:avLst/>
          </a:prstGeom>
          <a:noFill/>
        </p:spPr>
        <p:txBody>
          <a:bodyPr wrap="square" rtlCol="0">
            <a:spAutoFit/>
          </a:bodyPr>
          <a:lstStyle/>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r>
              <a:rPr lang="el-GR" sz="1400" dirty="0">
                <a:latin typeface="Aptos" panose="020B0004020202020204" pitchFamily="34" charset="0"/>
                <a:ea typeface="Times New Roman" panose="02020603050405020304" pitchFamily="18" charset="0"/>
                <a:cs typeface="Times New Roman" panose="02020603050405020304" pitchFamily="18" charset="0"/>
              </a:rPr>
              <a:t>Σημείωση: </a:t>
            </a:r>
            <a:r>
              <a:rPr lang="el-GR" sz="1400" dirty="0">
                <a:effectLst/>
                <a:latin typeface="Aptos" panose="020B0004020202020204" pitchFamily="34" charset="0"/>
                <a:ea typeface="Times New Roman" panose="02020603050405020304" pitchFamily="18" charset="0"/>
                <a:cs typeface="Times New Roman" panose="02020603050405020304" pitchFamily="18" charset="0"/>
              </a:rPr>
              <a:t>Αν και – αυστηρά μιλώντας – θα μπορούσατε να ετοιμάσετε μόνο το </a:t>
            </a:r>
            <a:r>
              <a:rPr lang="en-US" sz="1400" i="1" dirty="0">
                <a:effectLst/>
                <a:latin typeface="Aptos" panose="020B0004020202020204" pitchFamily="34" charset="0"/>
                <a:ea typeface="Times New Roman" panose="02020603050405020304" pitchFamily="18" charset="0"/>
                <a:cs typeface="Times New Roman" panose="02020603050405020304" pitchFamily="18" charset="0"/>
              </a:rPr>
              <a:t>Post</a:t>
            </a:r>
            <a:r>
              <a:rPr lang="el-GR" sz="1400" i="1" dirty="0">
                <a:effectLst/>
                <a:latin typeface="Aptos" panose="020B0004020202020204" pitchFamily="34" charset="0"/>
                <a:ea typeface="Times New Roman" panose="02020603050405020304" pitchFamily="18" charset="0"/>
                <a:cs typeface="Times New Roman" panose="02020603050405020304" pitchFamily="18" charset="0"/>
              </a:rPr>
              <a:t>-</a:t>
            </a:r>
            <a:r>
              <a:rPr lang="en-US" sz="1400" i="1" dirty="0">
                <a:effectLst/>
                <a:latin typeface="Aptos" panose="020B0004020202020204" pitchFamily="34" charset="0"/>
                <a:ea typeface="Times New Roman" panose="02020603050405020304" pitchFamily="18" charset="0"/>
                <a:cs typeface="Times New Roman" panose="02020603050405020304" pitchFamily="18" charset="0"/>
              </a:rPr>
              <a:t>Mobility Template (=</a:t>
            </a:r>
            <a:r>
              <a:rPr lang="en-US" sz="1400" i="1" dirty="0" err="1">
                <a:effectLst/>
                <a:latin typeface="Aptos" panose="020B0004020202020204" pitchFamily="34" charset="0"/>
                <a:ea typeface="Times New Roman" panose="02020603050405020304" pitchFamily="18" charset="0"/>
                <a:cs typeface="Times New Roman" panose="02020603050405020304" pitchFamily="18" charset="0"/>
              </a:rPr>
              <a:t>Europass</a:t>
            </a:r>
            <a:r>
              <a:rPr lang="en-US" sz="1400" i="1" dirty="0">
                <a:effectLst/>
                <a:latin typeface="Aptos" panose="020B0004020202020204" pitchFamily="34" charset="0"/>
                <a:ea typeface="Times New Roman" panose="02020603050405020304" pitchFamily="18" charset="0"/>
                <a:cs typeface="Times New Roman" panose="02020603050405020304" pitchFamily="18" charset="0"/>
              </a:rPr>
              <a:t> Mobility Certificate)</a:t>
            </a:r>
            <a:r>
              <a:rPr lang="en-US" sz="1400" dirty="0">
                <a:effectLst/>
                <a:latin typeface="Aptos" panose="020B0004020202020204" pitchFamily="34" charset="0"/>
                <a:ea typeface="Times New Roman" panose="02020603050405020304" pitchFamily="18" charset="0"/>
                <a:cs typeface="Times New Roman" panose="02020603050405020304" pitchFamily="18" charset="0"/>
              </a:rPr>
              <a:t> </a:t>
            </a:r>
            <a:r>
              <a:rPr lang="el-GR" sz="1400" dirty="0">
                <a:effectLst/>
                <a:latin typeface="Aptos" panose="020B0004020202020204" pitchFamily="34" charset="0"/>
                <a:ea typeface="Times New Roman" panose="02020603050405020304" pitchFamily="18" charset="0"/>
                <a:cs typeface="Times New Roman" panose="02020603050405020304" pitchFamily="18" charset="0"/>
              </a:rPr>
              <a:t> για μία ατομική κινητικότητα, σας ενθαρρύνουμε θερμά να χρησιμοποιείτε και το </a:t>
            </a:r>
            <a:r>
              <a:rPr lang="en-US" sz="1400" i="1" dirty="0">
                <a:effectLst/>
                <a:latin typeface="Aptos" panose="020B0004020202020204" pitchFamily="34" charset="0"/>
                <a:ea typeface="Times New Roman" panose="02020603050405020304" pitchFamily="18" charset="0"/>
                <a:cs typeface="Times New Roman" panose="02020603050405020304" pitchFamily="18" charset="0"/>
              </a:rPr>
              <a:t>Pre</a:t>
            </a:r>
            <a:r>
              <a:rPr lang="el-GR" sz="1400" i="1" dirty="0">
                <a:effectLst/>
                <a:latin typeface="Aptos" panose="020B0004020202020204" pitchFamily="34" charset="0"/>
                <a:ea typeface="Times New Roman" panose="02020603050405020304" pitchFamily="18" charset="0"/>
                <a:cs typeface="Times New Roman" panose="02020603050405020304" pitchFamily="18" charset="0"/>
              </a:rPr>
              <a:t>-</a:t>
            </a:r>
            <a:r>
              <a:rPr lang="en-US" sz="1400" i="1" dirty="0">
                <a:effectLst/>
                <a:latin typeface="Aptos" panose="020B0004020202020204" pitchFamily="34" charset="0"/>
                <a:ea typeface="Times New Roman" panose="02020603050405020304" pitchFamily="18" charset="0"/>
                <a:cs typeface="Times New Roman" panose="02020603050405020304" pitchFamily="18" charset="0"/>
              </a:rPr>
              <a:t>mobility Template (Learning Agreement)</a:t>
            </a:r>
            <a:r>
              <a:rPr lang="el-GR" sz="1400" dirty="0">
                <a:effectLst/>
                <a:latin typeface="Aptos" panose="020B0004020202020204" pitchFamily="34" charset="0"/>
                <a:ea typeface="Times New Roman" panose="02020603050405020304" pitchFamily="18" charset="0"/>
                <a:cs typeface="Times New Roman" panose="02020603050405020304" pitchFamily="18" charset="0"/>
              </a:rPr>
              <a:t>, καθώς αυτό καθορίζει εκ των προτέρων το αντικείμενο της κινητικότητας για κάθε συμμετέχοντα και εξυπηρετεί σκοπούς διαφάνειας της όλης διαδικασίας. Γενικότερα, θεωρείται πολύ καλή πρακτική η συμπλήρωση του </a:t>
            </a:r>
            <a:r>
              <a:rPr lang="en-GB" sz="1400" dirty="0">
                <a:effectLst/>
                <a:latin typeface="Aptos" panose="020B0004020202020204" pitchFamily="34" charset="0"/>
                <a:ea typeface="Times New Roman" panose="02020603050405020304" pitchFamily="18" charset="0"/>
                <a:cs typeface="Times New Roman" panose="02020603050405020304" pitchFamily="18" charset="0"/>
              </a:rPr>
              <a:t>Pre</a:t>
            </a:r>
            <a:r>
              <a:rPr lang="el-GR" sz="1400" dirty="0">
                <a:effectLst/>
                <a:latin typeface="Aptos" panose="020B0004020202020204" pitchFamily="34" charset="0"/>
                <a:ea typeface="Times New Roman" panose="02020603050405020304" pitchFamily="18" charset="0"/>
                <a:cs typeface="Times New Roman" panose="02020603050405020304" pitchFamily="18" charset="0"/>
              </a:rPr>
              <a:t>-</a:t>
            </a:r>
            <a:r>
              <a:rPr lang="en-GB" sz="1400" dirty="0">
                <a:effectLst/>
                <a:latin typeface="Aptos" panose="020B0004020202020204" pitchFamily="34" charset="0"/>
                <a:ea typeface="Times New Roman" panose="02020603050405020304" pitchFamily="18" charset="0"/>
                <a:cs typeface="Times New Roman" panose="02020603050405020304" pitchFamily="18" charset="0"/>
              </a:rPr>
              <a:t>Mobility Template</a:t>
            </a:r>
            <a:r>
              <a:rPr lang="el-GR" sz="1400" dirty="0">
                <a:effectLst/>
                <a:latin typeface="Aptos" panose="020B0004020202020204" pitchFamily="34" charset="0"/>
                <a:ea typeface="Times New Roman" panose="02020603050405020304" pitchFamily="18" charset="0"/>
                <a:cs typeface="Times New Roman" panose="02020603050405020304" pitchFamily="18" charset="0"/>
              </a:rPr>
              <a:t>.</a:t>
            </a:r>
            <a:endParaRPr lang="en-GB" sz="1400" dirty="0">
              <a:effectLst/>
              <a:latin typeface="Aptos" panose="020B0004020202020204" pitchFamily="34" charset="0"/>
              <a:ea typeface="Calibri" panose="020F0502020204030204" pitchFamily="34" charset="0"/>
              <a:cs typeface="Times New Roman" panose="02020603050405020304" pitchFamily="18"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5320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7B128-F8E0-CD1C-5558-C0EC4EF0604C}"/>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9AC2C2D-EC7F-168D-2A51-4C97DF2EECB3}"/>
              </a:ext>
            </a:extLst>
          </p:cNvPr>
          <p:cNvSpPr/>
          <p:nvPr/>
        </p:nvSpPr>
        <p:spPr>
          <a:xfrm>
            <a:off x="4409439" y="1"/>
            <a:ext cx="7782561" cy="597472"/>
          </a:xfrm>
          <a:prstGeom prst="rect">
            <a:avLst/>
          </a:prstGeom>
          <a:solidFill>
            <a:srgbClr val="1E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CA14AB78-A5EF-E7B5-D59C-38093FB924BF}"/>
              </a:ext>
            </a:extLst>
          </p:cNvPr>
          <p:cNvGrpSpPr/>
          <p:nvPr/>
        </p:nvGrpSpPr>
        <p:grpSpPr>
          <a:xfrm>
            <a:off x="0" y="1"/>
            <a:ext cx="6960973" cy="597471"/>
            <a:chOff x="0" y="0"/>
            <a:chExt cx="6023006" cy="1453896"/>
          </a:xfrm>
        </p:grpSpPr>
        <p:sp>
          <p:nvSpPr>
            <p:cNvPr id="7" name="Rectangle 6">
              <a:extLst>
                <a:ext uri="{FF2B5EF4-FFF2-40B4-BE49-F238E27FC236}">
                  <a16:creationId xmlns:a16="http://schemas.microsoft.com/office/drawing/2014/main" id="{D343B636-3446-CC2F-C5B1-023189E5E70E}"/>
                </a:ext>
              </a:extLst>
            </p:cNvPr>
            <p:cNvSpPr/>
            <p:nvPr/>
          </p:nvSpPr>
          <p:spPr>
            <a:xfrm>
              <a:off x="0" y="0"/>
              <a:ext cx="4526280" cy="1453896"/>
            </a:xfrm>
            <a:prstGeom prst="rect">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442BAB51-ED16-B0C9-C14D-5B85D355A28C}"/>
                </a:ext>
              </a:extLst>
            </p:cNvPr>
            <p:cNvSpPr/>
            <p:nvPr/>
          </p:nvSpPr>
          <p:spPr>
            <a:xfrm>
              <a:off x="3111209" y="0"/>
              <a:ext cx="2911797" cy="1453896"/>
            </a:xfrm>
            <a:prstGeom prst="triangle">
              <a:avLst>
                <a:gd name="adj" fmla="val 48774"/>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D72B5"/>
                </a:solidFill>
              </a:endParaRPr>
            </a:p>
          </p:txBody>
        </p:sp>
      </p:grpSp>
      <p:sp>
        <p:nvSpPr>
          <p:cNvPr id="2" name="TextBox 1">
            <a:extLst>
              <a:ext uri="{FF2B5EF4-FFF2-40B4-BE49-F238E27FC236}">
                <a16:creationId xmlns:a16="http://schemas.microsoft.com/office/drawing/2014/main" id="{373D85C3-451B-D786-A956-FF4F6A36C67C}"/>
              </a:ext>
            </a:extLst>
          </p:cNvPr>
          <p:cNvSpPr txBox="1"/>
          <p:nvPr/>
        </p:nvSpPr>
        <p:spPr>
          <a:xfrm>
            <a:off x="275249" y="67761"/>
            <a:ext cx="10812062" cy="492443"/>
          </a:xfrm>
          <a:prstGeom prst="rect">
            <a:avLst/>
          </a:prstGeom>
          <a:noFill/>
        </p:spPr>
        <p:txBody>
          <a:bodyPr wrap="none" rtlCol="0">
            <a:spAutoFit/>
          </a:bodyPr>
          <a:lstStyle/>
          <a:p>
            <a:r>
              <a:rPr lang="el-GR" sz="2600" b="1" dirty="0">
                <a:solidFill>
                  <a:schemeClr val="bg1"/>
                </a:solidFill>
              </a:rPr>
              <a:t>ΒΗΜΑΤΑ ΔΙΑΧΕΙΡΙΣΗ ΕΓΓΡΑΦΩΝ ΚΙΝΗΤΙΚΟΤΗΤΑΣ-</a:t>
            </a:r>
            <a:r>
              <a:rPr lang="en-US" sz="2600" b="1" dirty="0">
                <a:solidFill>
                  <a:schemeClr val="bg1"/>
                </a:solidFill>
              </a:rPr>
              <a:t> BENEFICIARY MODULE</a:t>
            </a:r>
            <a:r>
              <a:rPr lang="el-GR" sz="2600" b="1" dirty="0">
                <a:solidFill>
                  <a:schemeClr val="bg1"/>
                </a:solidFill>
              </a:rPr>
              <a:t> 3/8 </a:t>
            </a:r>
            <a:endParaRPr lang="en-GB" sz="2600" b="1" dirty="0">
              <a:solidFill>
                <a:schemeClr val="bg1"/>
              </a:solidFill>
            </a:endParaRPr>
          </a:p>
        </p:txBody>
      </p:sp>
      <p:sp>
        <p:nvSpPr>
          <p:cNvPr id="3" name="Rectangle 2">
            <a:extLst>
              <a:ext uri="{FF2B5EF4-FFF2-40B4-BE49-F238E27FC236}">
                <a16:creationId xmlns:a16="http://schemas.microsoft.com/office/drawing/2014/main" id="{9AA00A23-28C2-D5D5-CCB2-76D1146119D1}"/>
              </a:ext>
            </a:extLst>
          </p:cNvPr>
          <p:cNvSpPr/>
          <p:nvPr/>
        </p:nvSpPr>
        <p:spPr>
          <a:xfrm>
            <a:off x="275249" y="846241"/>
            <a:ext cx="11641502" cy="1051570"/>
          </a:xfrm>
          <a:prstGeom prst="rect">
            <a:avLst/>
          </a:prstGeom>
        </p:spPr>
        <p:txBody>
          <a:bodyPr wrap="square">
            <a:spAutoFit/>
          </a:bodyPr>
          <a:lstStyle/>
          <a:p>
            <a:pPr marR="64135" algn="just">
              <a:spcBef>
                <a:spcPts val="495"/>
              </a:spcBef>
            </a:pPr>
            <a:endParaRPr lang="el-GR">
              <a:solidFill>
                <a:schemeClr val="tx1">
                  <a:lumMod val="75000"/>
                  <a:lumOff val="25000"/>
                </a:schemeClr>
              </a:solidFill>
              <a:highlight>
                <a:srgbClr val="FFFF00"/>
              </a:highlight>
              <a:ea typeface="Calibri" panose="020F0502020204030204" pitchFamily="34" charset="0"/>
              <a:cs typeface="Calibri" panose="020F0502020204030204" pitchFamily="34" charset="0"/>
            </a:endParaRPr>
          </a:p>
          <a:p>
            <a:pPr marR="64135" algn="just">
              <a:spcBef>
                <a:spcPts val="495"/>
              </a:spcBef>
            </a:pPr>
            <a:endParaRPr lang="el-GR">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a:solidFill>
                <a:schemeClr val="tx1">
                  <a:lumMod val="75000"/>
                  <a:lumOff val="25000"/>
                </a:schemeClr>
              </a:solidFill>
              <a:ea typeface="Calibri" panose="020F0502020204030204" pitchFamily="34" charset="0"/>
              <a:cs typeface="Calibri" panose="020F0502020204030204" pitchFamily="34" charset="0"/>
            </a:endParaRPr>
          </a:p>
        </p:txBody>
      </p:sp>
      <p:sp>
        <p:nvSpPr>
          <p:cNvPr id="4" name="AutoShape 2" descr="Access the mobility activity tabs">
            <a:extLst>
              <a:ext uri="{FF2B5EF4-FFF2-40B4-BE49-F238E27FC236}">
                <a16:creationId xmlns:a16="http://schemas.microsoft.com/office/drawing/2014/main" id="{E73FBB11-680B-FF2C-ADD0-6F6DE235D6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6D921F7E-4320-ADB9-E268-FD64B7C7FECA}"/>
              </a:ext>
            </a:extLst>
          </p:cNvPr>
          <p:cNvPicPr>
            <a:picLocks noChangeAspect="1"/>
          </p:cNvPicPr>
          <p:nvPr/>
        </p:nvPicPr>
        <p:blipFill>
          <a:blip r:embed="rId3"/>
          <a:stretch>
            <a:fillRect/>
          </a:stretch>
        </p:blipFill>
        <p:spPr>
          <a:xfrm>
            <a:off x="69313" y="3581400"/>
            <a:ext cx="6179087" cy="2307686"/>
          </a:xfrm>
          <a:prstGeom prst="rect">
            <a:avLst/>
          </a:prstGeom>
        </p:spPr>
      </p:pic>
      <p:sp>
        <p:nvSpPr>
          <p:cNvPr id="11" name="Rectangle 10">
            <a:extLst>
              <a:ext uri="{FF2B5EF4-FFF2-40B4-BE49-F238E27FC236}">
                <a16:creationId xmlns:a16="http://schemas.microsoft.com/office/drawing/2014/main" id="{3A1C019C-7EC5-3027-00FE-A66AF8C2460A}"/>
              </a:ext>
            </a:extLst>
          </p:cNvPr>
          <p:cNvSpPr/>
          <p:nvPr/>
        </p:nvSpPr>
        <p:spPr>
          <a:xfrm>
            <a:off x="122849" y="666057"/>
            <a:ext cx="11641502" cy="2351926"/>
          </a:xfrm>
          <a:prstGeom prst="rect">
            <a:avLst/>
          </a:prstGeom>
        </p:spPr>
        <p:txBody>
          <a:bodyPr wrap="square">
            <a:spAutoFit/>
          </a:bodyPr>
          <a:lstStyle/>
          <a:p>
            <a:pPr marR="64135" algn="just">
              <a:spcBef>
                <a:spcPts val="495"/>
              </a:spcBef>
            </a:pPr>
            <a:r>
              <a:rPr lang="el-GR" b="1" dirty="0">
                <a:solidFill>
                  <a:schemeClr val="tx1">
                    <a:lumMod val="75000"/>
                    <a:lumOff val="25000"/>
                  </a:schemeClr>
                </a:solidFill>
                <a:ea typeface="Calibri" panose="020F0502020204030204" pitchFamily="34" charset="0"/>
                <a:cs typeface="Calibri" panose="020F0502020204030204" pitchFamily="34" charset="0"/>
              </a:rPr>
              <a:t>ΑΤΟΜΙΚΕΣ ΚΙΝΗΤΙΚΟΤΗΤΕΣ </a:t>
            </a:r>
            <a:r>
              <a:rPr lang="en-US" b="1" dirty="0">
                <a:solidFill>
                  <a:schemeClr val="tx1">
                    <a:lumMod val="75000"/>
                    <a:lumOff val="25000"/>
                  </a:schemeClr>
                </a:solidFill>
                <a:ea typeface="Calibri" panose="020F0502020204030204" pitchFamily="34" charset="0"/>
                <a:cs typeface="Calibri" panose="020F0502020204030204" pitchFamily="34" charset="0"/>
              </a:rPr>
              <a:t>(INDIVIDUAL MOBILITIES)</a:t>
            </a:r>
            <a:endParaRPr lang="el-GR" b="1" dirty="0">
              <a:solidFill>
                <a:schemeClr val="tx1">
                  <a:lumMod val="75000"/>
                  <a:lumOff val="25000"/>
                </a:schemeClr>
              </a:solidFill>
              <a:ea typeface="Calibri" panose="020F0502020204030204" pitchFamily="34" charset="0"/>
              <a:cs typeface="Calibri" panose="020F0502020204030204" pitchFamily="34" charset="0"/>
            </a:endParaRPr>
          </a:p>
          <a:p>
            <a:pPr marL="342900" marR="64135" indent="-342900" algn="just">
              <a:spcBef>
                <a:spcPts val="495"/>
              </a:spcBef>
              <a:buFont typeface="+mj-lt"/>
              <a:buAutoNum type="arabicPeriod"/>
            </a:pPr>
            <a:endParaRPr lang="el-GR" dirty="0">
              <a:solidFill>
                <a:schemeClr val="tx1">
                  <a:lumMod val="75000"/>
                  <a:lumOff val="25000"/>
                </a:schemeClr>
              </a:solidFill>
              <a:highlight>
                <a:srgbClr val="FFFF00"/>
              </a:highlight>
              <a:ea typeface="Calibri" panose="020F0502020204030204" pitchFamily="34" charset="0"/>
              <a:cs typeface="Calibri" panose="020F0502020204030204" pitchFamily="34" charset="0"/>
            </a:endParaRPr>
          </a:p>
          <a:p>
            <a:pPr marR="64135" algn="just">
              <a:spcBef>
                <a:spcPts val="495"/>
              </a:spcBef>
            </a:pPr>
            <a:r>
              <a:rPr lang="el-GR" dirty="0">
                <a:solidFill>
                  <a:schemeClr val="tx1">
                    <a:lumMod val="75000"/>
                    <a:lumOff val="25000"/>
                  </a:schemeClr>
                </a:solidFill>
                <a:cs typeface="Calibri" panose="020F0502020204030204" pitchFamily="34" charset="0"/>
              </a:rPr>
              <a:t>Με το που επιλέγετε το είδος του εγγράφου και πατάτε </a:t>
            </a:r>
            <a:r>
              <a:rPr lang="en-GB" dirty="0">
                <a:solidFill>
                  <a:schemeClr val="tx1">
                    <a:lumMod val="75000"/>
                    <a:lumOff val="25000"/>
                  </a:schemeClr>
                </a:solidFill>
                <a:cs typeface="Calibri" panose="020F0502020204030204" pitchFamily="34" charset="0"/>
              </a:rPr>
              <a:t>create draft</a:t>
            </a:r>
            <a:r>
              <a:rPr lang="el-GR" dirty="0">
                <a:solidFill>
                  <a:schemeClr val="tx1">
                    <a:lumMod val="75000"/>
                    <a:lumOff val="25000"/>
                  </a:schemeClr>
                </a:solidFill>
                <a:cs typeface="Calibri" panose="020F0502020204030204" pitchFamily="34" charset="0"/>
              </a:rPr>
              <a:t>, το </a:t>
            </a:r>
            <a:r>
              <a:rPr lang="en-GB" dirty="0">
                <a:solidFill>
                  <a:schemeClr val="tx1">
                    <a:lumMod val="75000"/>
                    <a:lumOff val="25000"/>
                  </a:schemeClr>
                </a:solidFill>
                <a:cs typeface="Calibri" panose="020F0502020204030204" pitchFamily="34" charset="0"/>
              </a:rPr>
              <a:t>draft </a:t>
            </a:r>
            <a:r>
              <a:rPr lang="el-GR" dirty="0">
                <a:solidFill>
                  <a:schemeClr val="tx1">
                    <a:lumMod val="75000"/>
                    <a:lumOff val="25000"/>
                  </a:schemeClr>
                </a:solidFill>
                <a:cs typeface="Calibri" panose="020F0502020204030204" pitchFamily="34" charset="0"/>
              </a:rPr>
              <a:t>έγγραφο εμφανίζεται στην καρτέλα </a:t>
            </a:r>
            <a:r>
              <a:rPr lang="en-GB" dirty="0">
                <a:solidFill>
                  <a:schemeClr val="tx1">
                    <a:lumMod val="75000"/>
                    <a:lumOff val="25000"/>
                  </a:schemeClr>
                </a:solidFill>
                <a:cs typeface="Calibri" panose="020F0502020204030204" pitchFamily="34" charset="0"/>
              </a:rPr>
              <a:t>“Documents”, </a:t>
            </a:r>
            <a:r>
              <a:rPr lang="el-GR" dirty="0">
                <a:solidFill>
                  <a:schemeClr val="tx1">
                    <a:lumMod val="75000"/>
                    <a:lumOff val="25000"/>
                  </a:schemeClr>
                </a:solidFill>
                <a:cs typeface="Calibri" panose="020F0502020204030204" pitchFamily="34" charset="0"/>
              </a:rPr>
              <a:t>η οποία περιλαμβάνεται στο μενού της ενότητας </a:t>
            </a:r>
            <a:r>
              <a:rPr lang="en-GB" dirty="0">
                <a:solidFill>
                  <a:schemeClr val="tx1">
                    <a:lumMod val="75000"/>
                    <a:lumOff val="25000"/>
                  </a:schemeClr>
                </a:solidFill>
                <a:cs typeface="Calibri" panose="020F0502020204030204" pitchFamily="34" charset="0"/>
              </a:rPr>
              <a:t>“Mobility Activities”</a:t>
            </a:r>
            <a:endParaRPr lang="el-GR" dirty="0">
              <a:solidFill>
                <a:schemeClr val="tx1">
                  <a:lumMod val="75000"/>
                  <a:lumOff val="25000"/>
                </a:schemeClr>
              </a:solidFill>
              <a:cs typeface="Calibri" panose="020F0502020204030204" pitchFamily="34" charset="0"/>
            </a:endParaRPr>
          </a:p>
          <a:p>
            <a:pPr marR="64135" algn="just">
              <a:spcBef>
                <a:spcPts val="495"/>
              </a:spcBef>
            </a:pPr>
            <a:endParaRPr lang="el-GR" dirty="0">
              <a:solidFill>
                <a:schemeClr val="tx1">
                  <a:lumMod val="75000"/>
                  <a:lumOff val="25000"/>
                </a:schemeClr>
              </a:solidFill>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L="285750" marR="64135" indent="-285750" algn="just">
              <a:spcBef>
                <a:spcPts val="495"/>
              </a:spcBef>
              <a:buFont typeface="Wingdings" panose="05000000000000000000" pitchFamily="2" charset="2"/>
              <a:buChar char="Ø"/>
            </a:pPr>
            <a:endParaRPr lang="el-GR" dirty="0">
              <a:solidFill>
                <a:schemeClr val="tx1">
                  <a:lumMod val="75000"/>
                  <a:lumOff val="25000"/>
                </a:schemeClr>
              </a:solidFill>
              <a:ea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B46E5205-A55A-0666-39F0-21123B9AC15E}"/>
              </a:ext>
            </a:extLst>
          </p:cNvPr>
          <p:cNvSpPr/>
          <p:nvPr/>
        </p:nvSpPr>
        <p:spPr>
          <a:xfrm>
            <a:off x="122849" y="1749609"/>
            <a:ext cx="4450508" cy="2287806"/>
          </a:xfrm>
          <a:prstGeom prst="rect">
            <a:avLst/>
          </a:prstGeom>
        </p:spPr>
        <p:txBody>
          <a:bodyPr wrap="square">
            <a:spAutoFit/>
          </a:bodyPr>
          <a:lstStyle/>
          <a:p>
            <a:pPr marL="342900" marR="64135" indent="-342900" algn="just">
              <a:spcBef>
                <a:spcPts val="495"/>
              </a:spcBef>
              <a:buFont typeface="+mj-lt"/>
              <a:buAutoNum type="arabicPeriod"/>
            </a:pPr>
            <a:endParaRPr lang="el-GR">
              <a:solidFill>
                <a:schemeClr val="tx1">
                  <a:lumMod val="75000"/>
                  <a:lumOff val="25000"/>
                </a:schemeClr>
              </a:solidFill>
              <a:highlight>
                <a:srgbClr val="FFFF00"/>
              </a:highlight>
              <a:ea typeface="Calibri" panose="020F0502020204030204" pitchFamily="34" charset="0"/>
              <a:cs typeface="Calibri" panose="020F0502020204030204" pitchFamily="34" charset="0"/>
            </a:endParaRPr>
          </a:p>
          <a:p>
            <a:pPr marL="285750" marR="64135" indent="-285750" algn="just">
              <a:spcBef>
                <a:spcPts val="495"/>
              </a:spcBef>
              <a:buFont typeface="Wingdings" panose="05000000000000000000" pitchFamily="2" charset="2"/>
              <a:buChar char="Ø"/>
            </a:pPr>
            <a:r>
              <a:rPr lang="el-GR">
                <a:solidFill>
                  <a:schemeClr val="tx1">
                    <a:lumMod val="75000"/>
                    <a:lumOff val="25000"/>
                  </a:schemeClr>
                </a:solidFill>
                <a:ea typeface="Calibri" panose="020F0502020204030204" pitchFamily="34" charset="0"/>
                <a:cs typeface="Calibri" panose="020F0502020204030204" pitchFamily="34" charset="0"/>
              </a:rPr>
              <a:t>Όταν το έντυπο είναι σε μορφή </a:t>
            </a:r>
            <a:r>
              <a:rPr lang="en-US">
                <a:solidFill>
                  <a:schemeClr val="tx1">
                    <a:lumMod val="75000"/>
                    <a:lumOff val="25000"/>
                  </a:schemeClr>
                </a:solidFill>
                <a:ea typeface="Calibri" panose="020F0502020204030204" pitchFamily="34" charset="0"/>
                <a:cs typeface="Calibri" panose="020F0502020204030204" pitchFamily="34" charset="0"/>
              </a:rPr>
              <a:t>Draft</a:t>
            </a:r>
            <a:r>
              <a:rPr lang="el-GR">
                <a:solidFill>
                  <a:schemeClr val="tx1">
                    <a:lumMod val="75000"/>
                    <a:lumOff val="25000"/>
                  </a:schemeClr>
                </a:solidFill>
                <a:ea typeface="Calibri" panose="020F0502020204030204" pitchFamily="34" charset="0"/>
                <a:cs typeface="Calibri" panose="020F0502020204030204" pitchFamily="34" charset="0"/>
              </a:rPr>
              <a:t>, έχετε τη δυνατότητα για επεξεργασία, διαγραφή και προβολή του εντύπου </a:t>
            </a:r>
          </a:p>
          <a:p>
            <a:pPr marR="64135" algn="just">
              <a:spcBef>
                <a:spcPts val="495"/>
              </a:spcBef>
            </a:pPr>
            <a:endParaRPr lang="el-GR">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a:solidFill>
                <a:schemeClr val="tx1">
                  <a:lumMod val="75000"/>
                  <a:lumOff val="25000"/>
                </a:schemeClr>
              </a:solidFill>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DEAF4735-8DA1-BEC0-DF08-370C4C513DEA}"/>
              </a:ext>
            </a:extLst>
          </p:cNvPr>
          <p:cNvSpPr/>
          <p:nvPr/>
        </p:nvSpPr>
        <p:spPr>
          <a:xfrm>
            <a:off x="6400800" y="1797741"/>
            <a:ext cx="5417087" cy="1946687"/>
          </a:xfrm>
          <a:prstGeom prst="rect">
            <a:avLst/>
          </a:prstGeom>
        </p:spPr>
        <p:txBody>
          <a:bodyPr wrap="square">
            <a:spAutoFit/>
          </a:bodyPr>
          <a:lstStyle/>
          <a:p>
            <a:pPr marL="342900" marR="64135" indent="-342900" algn="just">
              <a:spcBef>
                <a:spcPts val="495"/>
              </a:spcBef>
              <a:buFont typeface="+mj-lt"/>
              <a:buAutoNum type="arabicPeriod"/>
            </a:pPr>
            <a:endParaRPr lang="el-GR">
              <a:solidFill>
                <a:schemeClr val="tx1">
                  <a:lumMod val="75000"/>
                  <a:lumOff val="25000"/>
                </a:schemeClr>
              </a:solidFill>
              <a:highlight>
                <a:srgbClr val="FFFF00"/>
              </a:highlight>
              <a:ea typeface="Calibri" panose="020F0502020204030204" pitchFamily="34" charset="0"/>
              <a:cs typeface="Calibri" panose="020F0502020204030204" pitchFamily="34" charset="0"/>
            </a:endParaRPr>
          </a:p>
          <a:p>
            <a:pPr marL="285750" marR="64135" indent="-285750" algn="just">
              <a:spcBef>
                <a:spcPts val="495"/>
              </a:spcBef>
              <a:buFont typeface="Wingdings" panose="05000000000000000000" pitchFamily="2" charset="2"/>
              <a:buChar char="Ø"/>
            </a:pPr>
            <a:r>
              <a:rPr lang="el-GR">
                <a:solidFill>
                  <a:schemeClr val="tx1">
                    <a:lumMod val="75000"/>
                    <a:lumOff val="25000"/>
                  </a:schemeClr>
                </a:solidFill>
                <a:ea typeface="Calibri" panose="020F0502020204030204" pitchFamily="34" charset="0"/>
                <a:cs typeface="Calibri" panose="020F0502020204030204" pitchFamily="34" charset="0"/>
              </a:rPr>
              <a:t>Όταν το έντυπο είναι σε μορφή </a:t>
            </a:r>
            <a:r>
              <a:rPr lang="en-US">
                <a:solidFill>
                  <a:schemeClr val="tx1">
                    <a:lumMod val="75000"/>
                    <a:lumOff val="25000"/>
                  </a:schemeClr>
                </a:solidFill>
                <a:ea typeface="Calibri" panose="020F0502020204030204" pitchFamily="34" charset="0"/>
                <a:cs typeface="Calibri" panose="020F0502020204030204" pitchFamily="34" charset="0"/>
              </a:rPr>
              <a:t>Fully encoded</a:t>
            </a:r>
            <a:r>
              <a:rPr lang="el-GR">
                <a:solidFill>
                  <a:schemeClr val="tx1">
                    <a:lumMod val="75000"/>
                    <a:lumOff val="25000"/>
                  </a:schemeClr>
                </a:solidFill>
                <a:ea typeface="Calibri" panose="020F0502020204030204" pitchFamily="34" charset="0"/>
                <a:cs typeface="Calibri" panose="020F0502020204030204" pitchFamily="34" charset="0"/>
              </a:rPr>
              <a:t>, προστίθενται και οι επιλογές για να εξαχθεί το έγγραφο ως </a:t>
            </a:r>
            <a:r>
              <a:rPr lang="en-US">
                <a:solidFill>
                  <a:schemeClr val="tx1">
                    <a:lumMod val="75000"/>
                    <a:lumOff val="25000"/>
                  </a:schemeClr>
                </a:solidFill>
                <a:ea typeface="Calibri" panose="020F0502020204030204" pitchFamily="34" charset="0"/>
                <a:cs typeface="Calibri" panose="020F0502020204030204" pitchFamily="34" charset="0"/>
              </a:rPr>
              <a:t>Pdf </a:t>
            </a:r>
            <a:r>
              <a:rPr lang="el-GR">
                <a:solidFill>
                  <a:schemeClr val="tx1">
                    <a:lumMod val="75000"/>
                    <a:lumOff val="25000"/>
                  </a:schemeClr>
                </a:solidFill>
                <a:ea typeface="Calibri" panose="020F0502020204030204" pitchFamily="34" charset="0"/>
                <a:cs typeface="Calibri" panose="020F0502020204030204" pitchFamily="34" charset="0"/>
              </a:rPr>
              <a:t>ή </a:t>
            </a:r>
            <a:r>
              <a:rPr lang="en-US">
                <a:solidFill>
                  <a:schemeClr val="tx1">
                    <a:lumMod val="75000"/>
                    <a:lumOff val="25000"/>
                  </a:schemeClr>
                </a:solidFill>
                <a:ea typeface="Calibri" panose="020F0502020204030204" pitchFamily="34" charset="0"/>
                <a:cs typeface="Calibri" panose="020F0502020204030204" pitchFamily="34" charset="0"/>
              </a:rPr>
              <a:t>Word</a:t>
            </a:r>
            <a:endParaRPr lang="el-GR">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a:solidFill>
                <a:schemeClr val="tx1">
                  <a:lumMod val="75000"/>
                  <a:lumOff val="25000"/>
                </a:schemeClr>
              </a:solidFill>
              <a:ea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A9B59810-AA93-B21B-249D-E0440A6E6ADE}"/>
              </a:ext>
            </a:extLst>
          </p:cNvPr>
          <p:cNvPicPr>
            <a:picLocks noChangeAspect="1"/>
          </p:cNvPicPr>
          <p:nvPr/>
        </p:nvPicPr>
        <p:blipFill>
          <a:blip r:embed="rId4"/>
          <a:stretch>
            <a:fillRect/>
          </a:stretch>
        </p:blipFill>
        <p:spPr>
          <a:xfrm>
            <a:off x="6444765" y="3644358"/>
            <a:ext cx="5677922" cy="2128128"/>
          </a:xfrm>
          <a:prstGeom prst="rect">
            <a:avLst/>
          </a:prstGeom>
        </p:spPr>
      </p:pic>
    </p:spTree>
    <p:extLst>
      <p:ext uri="{BB962C8B-B14F-4D97-AF65-F5344CB8AC3E}">
        <p14:creationId xmlns:p14="http://schemas.microsoft.com/office/powerpoint/2010/main" val="31515849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68115-A386-4273-BB85-17F79B1F5C18}"/>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EE474996-13DD-F2AE-5830-125686AFB40D}"/>
              </a:ext>
            </a:extLst>
          </p:cNvPr>
          <p:cNvSpPr/>
          <p:nvPr/>
        </p:nvSpPr>
        <p:spPr>
          <a:xfrm>
            <a:off x="4409439" y="1"/>
            <a:ext cx="7782561" cy="597472"/>
          </a:xfrm>
          <a:prstGeom prst="rect">
            <a:avLst/>
          </a:prstGeom>
          <a:solidFill>
            <a:srgbClr val="1E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EADC47E-65A4-E1B7-7227-EDB3A456379C}"/>
              </a:ext>
            </a:extLst>
          </p:cNvPr>
          <p:cNvGrpSpPr/>
          <p:nvPr/>
        </p:nvGrpSpPr>
        <p:grpSpPr>
          <a:xfrm>
            <a:off x="0" y="1"/>
            <a:ext cx="6960973" cy="597471"/>
            <a:chOff x="0" y="0"/>
            <a:chExt cx="6023006" cy="1453896"/>
          </a:xfrm>
        </p:grpSpPr>
        <p:sp>
          <p:nvSpPr>
            <p:cNvPr id="7" name="Rectangle 6">
              <a:extLst>
                <a:ext uri="{FF2B5EF4-FFF2-40B4-BE49-F238E27FC236}">
                  <a16:creationId xmlns:a16="http://schemas.microsoft.com/office/drawing/2014/main" id="{9AD7C259-AE67-4379-B728-0AD7CD103CE2}"/>
                </a:ext>
              </a:extLst>
            </p:cNvPr>
            <p:cNvSpPr/>
            <p:nvPr/>
          </p:nvSpPr>
          <p:spPr>
            <a:xfrm>
              <a:off x="0" y="0"/>
              <a:ext cx="4526280" cy="1453896"/>
            </a:xfrm>
            <a:prstGeom prst="rect">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D18FFF5A-9240-CFE2-516C-F96488690EE6}"/>
                </a:ext>
              </a:extLst>
            </p:cNvPr>
            <p:cNvSpPr/>
            <p:nvPr/>
          </p:nvSpPr>
          <p:spPr>
            <a:xfrm>
              <a:off x="3111209" y="0"/>
              <a:ext cx="2911797" cy="1453896"/>
            </a:xfrm>
            <a:prstGeom prst="triangle">
              <a:avLst>
                <a:gd name="adj" fmla="val 48774"/>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D72B5"/>
                </a:solidFill>
              </a:endParaRPr>
            </a:p>
          </p:txBody>
        </p:sp>
      </p:grpSp>
      <p:sp>
        <p:nvSpPr>
          <p:cNvPr id="2" name="TextBox 1">
            <a:extLst>
              <a:ext uri="{FF2B5EF4-FFF2-40B4-BE49-F238E27FC236}">
                <a16:creationId xmlns:a16="http://schemas.microsoft.com/office/drawing/2014/main" id="{4E265967-C6C5-A63F-5F7F-505E0AC91852}"/>
              </a:ext>
            </a:extLst>
          </p:cNvPr>
          <p:cNvSpPr txBox="1"/>
          <p:nvPr/>
        </p:nvSpPr>
        <p:spPr>
          <a:xfrm>
            <a:off x="275249" y="67761"/>
            <a:ext cx="10812062" cy="492443"/>
          </a:xfrm>
          <a:prstGeom prst="rect">
            <a:avLst/>
          </a:prstGeom>
          <a:noFill/>
        </p:spPr>
        <p:txBody>
          <a:bodyPr wrap="none" rtlCol="0">
            <a:spAutoFit/>
          </a:bodyPr>
          <a:lstStyle/>
          <a:p>
            <a:r>
              <a:rPr lang="el-GR" sz="2600" b="1" dirty="0">
                <a:solidFill>
                  <a:schemeClr val="bg1"/>
                </a:solidFill>
              </a:rPr>
              <a:t>ΒΗΜΑΤΑ ΔΙΑΧΕΙΡΙΣΗ ΕΓΓΡΑΦΩΝ ΚΙΝΗΤΙΚΟΤΗΤΑΣ-</a:t>
            </a:r>
            <a:r>
              <a:rPr lang="en-US" sz="2600" b="1" dirty="0">
                <a:solidFill>
                  <a:schemeClr val="bg1"/>
                </a:solidFill>
              </a:rPr>
              <a:t> BENEFICIARY MODULE</a:t>
            </a:r>
            <a:r>
              <a:rPr lang="el-GR" sz="2600" b="1" dirty="0">
                <a:solidFill>
                  <a:schemeClr val="bg1"/>
                </a:solidFill>
              </a:rPr>
              <a:t> 4/8 </a:t>
            </a:r>
            <a:endParaRPr lang="en-GB" sz="2600" b="1" dirty="0">
              <a:solidFill>
                <a:schemeClr val="bg1"/>
              </a:solidFill>
            </a:endParaRPr>
          </a:p>
        </p:txBody>
      </p:sp>
      <p:sp>
        <p:nvSpPr>
          <p:cNvPr id="3" name="Rectangle 2">
            <a:extLst>
              <a:ext uri="{FF2B5EF4-FFF2-40B4-BE49-F238E27FC236}">
                <a16:creationId xmlns:a16="http://schemas.microsoft.com/office/drawing/2014/main" id="{2718F39B-3513-97FB-84EF-51409840726E}"/>
              </a:ext>
            </a:extLst>
          </p:cNvPr>
          <p:cNvSpPr/>
          <p:nvPr/>
        </p:nvSpPr>
        <p:spPr>
          <a:xfrm>
            <a:off x="275249" y="846241"/>
            <a:ext cx="11641502" cy="2813591"/>
          </a:xfrm>
          <a:prstGeom prst="rect">
            <a:avLst/>
          </a:prstGeom>
        </p:spPr>
        <p:txBody>
          <a:bodyPr wrap="square">
            <a:spAutoFit/>
          </a:bodyPr>
          <a:lstStyle/>
          <a:p>
            <a:pPr marR="64135" algn="just">
              <a:spcBef>
                <a:spcPts val="495"/>
              </a:spcBef>
            </a:pPr>
            <a:r>
              <a:rPr lang="el-GR" b="1" dirty="0">
                <a:solidFill>
                  <a:schemeClr val="tx1">
                    <a:lumMod val="75000"/>
                    <a:lumOff val="25000"/>
                  </a:schemeClr>
                </a:solidFill>
                <a:ea typeface="Calibri" panose="020F0502020204030204" pitchFamily="34" charset="0"/>
                <a:cs typeface="Calibri" panose="020F0502020204030204" pitchFamily="34" charset="0"/>
              </a:rPr>
              <a:t>ΑΤΟΜΙΚΕΣ ΚΙΝΗΤΙΚΟΤΗΤΕΣ </a:t>
            </a:r>
            <a:r>
              <a:rPr lang="en-US" b="1" dirty="0">
                <a:solidFill>
                  <a:schemeClr val="tx1">
                    <a:lumMod val="75000"/>
                    <a:lumOff val="25000"/>
                  </a:schemeClr>
                </a:solidFill>
                <a:ea typeface="Calibri" panose="020F0502020204030204" pitchFamily="34" charset="0"/>
                <a:cs typeface="Calibri" panose="020F0502020204030204" pitchFamily="34" charset="0"/>
              </a:rPr>
              <a:t>(INDIVIDUAL MOBILITIES)</a:t>
            </a:r>
            <a:endParaRPr lang="el-GR" b="1" dirty="0">
              <a:solidFill>
                <a:schemeClr val="tx1">
                  <a:lumMod val="75000"/>
                  <a:lumOff val="25000"/>
                </a:schemeClr>
              </a:solidFill>
              <a:ea typeface="Calibri" panose="020F0502020204030204" pitchFamily="34" charset="0"/>
              <a:cs typeface="Calibri" panose="020F0502020204030204" pitchFamily="34" charset="0"/>
            </a:endParaRPr>
          </a:p>
          <a:p>
            <a:pPr marL="342900" marR="64135" indent="-342900" algn="just">
              <a:spcBef>
                <a:spcPts val="495"/>
              </a:spcBef>
              <a:buFont typeface="+mj-lt"/>
              <a:buAutoNum type="arabicPeriod"/>
            </a:pPr>
            <a:endParaRPr lang="el-GR" sz="1200" dirty="0">
              <a:solidFill>
                <a:schemeClr val="tx1">
                  <a:lumMod val="75000"/>
                  <a:lumOff val="25000"/>
                </a:schemeClr>
              </a:solidFill>
              <a:highlight>
                <a:srgbClr val="FFFF00"/>
              </a:highlight>
              <a:ea typeface="Calibri" panose="020F0502020204030204" pitchFamily="34" charset="0"/>
              <a:cs typeface="Calibri" panose="020F0502020204030204" pitchFamily="34" charset="0"/>
            </a:endParaRPr>
          </a:p>
          <a:p>
            <a:pPr marR="64135" algn="just">
              <a:spcBef>
                <a:spcPts val="495"/>
              </a:spcBef>
            </a:pPr>
            <a:r>
              <a:rPr lang="el-GR" b="1" dirty="0">
                <a:solidFill>
                  <a:schemeClr val="tx1">
                    <a:lumMod val="75000"/>
                    <a:lumOff val="25000"/>
                  </a:schemeClr>
                </a:solidFill>
                <a:ea typeface="Calibri" panose="020F0502020204030204" pitchFamily="34" charset="0"/>
                <a:cs typeface="Calibri" panose="020F0502020204030204" pitchFamily="34" charset="0"/>
              </a:rPr>
              <a:t>4.</a:t>
            </a:r>
            <a:r>
              <a:rPr lang="el-GR" dirty="0">
                <a:solidFill>
                  <a:schemeClr val="tx1">
                    <a:lumMod val="75000"/>
                    <a:lumOff val="25000"/>
                  </a:schemeClr>
                </a:solidFill>
                <a:ea typeface="Calibri" panose="020F0502020204030204" pitchFamily="34" charset="0"/>
                <a:cs typeface="Calibri" panose="020F0502020204030204" pitchFamily="34" charset="0"/>
              </a:rPr>
              <a:t> Ακολούθως, το εργαλείο θα σας μεταφέρει σε καινούρια καρτέλα (</a:t>
            </a:r>
            <a:r>
              <a:rPr lang="en-US" dirty="0">
                <a:solidFill>
                  <a:schemeClr val="tx1">
                    <a:lumMod val="75000"/>
                    <a:lumOff val="25000"/>
                  </a:schemeClr>
                </a:solidFill>
                <a:ea typeface="Calibri" panose="020F0502020204030204" pitchFamily="34" charset="0"/>
                <a:cs typeface="Calibri" panose="020F0502020204030204" pitchFamily="34" charset="0"/>
              </a:rPr>
              <a:t>“Document Editor”</a:t>
            </a:r>
            <a:r>
              <a:rPr lang="el-GR" dirty="0">
                <a:solidFill>
                  <a:schemeClr val="tx1">
                    <a:lumMod val="75000"/>
                    <a:lumOff val="25000"/>
                  </a:schemeClr>
                </a:solidFill>
                <a:ea typeface="Calibri" panose="020F0502020204030204" pitchFamily="34" charset="0"/>
                <a:cs typeface="Calibri" panose="020F0502020204030204" pitchFamily="34" charset="0"/>
              </a:rPr>
              <a:t>) προκειμένου να επεξεργαστείτε το έγγραφο. </a:t>
            </a:r>
            <a:r>
              <a:rPr lang="el-GR" i="1" dirty="0">
                <a:solidFill>
                  <a:schemeClr val="tx1">
                    <a:lumMod val="75000"/>
                    <a:lumOff val="25000"/>
                  </a:schemeClr>
                </a:solidFill>
                <a:ea typeface="Calibri" panose="020F0502020204030204" pitchFamily="34" charset="0"/>
                <a:cs typeface="Calibri" panose="020F0502020204030204" pitchFamily="34" charset="0"/>
              </a:rPr>
              <a:t>Ενδέχεται να σας ζητηθεί να επιβεβαιώσετε τη σύνδεση σας με το </a:t>
            </a:r>
            <a:r>
              <a:rPr lang="en-US" i="1" dirty="0">
                <a:solidFill>
                  <a:schemeClr val="tx1">
                    <a:lumMod val="75000"/>
                    <a:lumOff val="25000"/>
                  </a:schemeClr>
                </a:solidFill>
                <a:ea typeface="Calibri" panose="020F0502020204030204" pitchFamily="34" charset="0"/>
                <a:cs typeface="Calibri" panose="020F0502020204030204" pitchFamily="34" charset="0"/>
              </a:rPr>
              <a:t>EU login </a:t>
            </a:r>
            <a:r>
              <a:rPr lang="el-GR" i="1" dirty="0">
                <a:solidFill>
                  <a:schemeClr val="tx1">
                    <a:lumMod val="75000"/>
                    <a:lumOff val="25000"/>
                  </a:schemeClr>
                </a:solidFill>
                <a:ea typeface="Calibri" panose="020F0502020204030204" pitchFamily="34" charset="0"/>
                <a:cs typeface="Calibri" panose="020F0502020204030204" pitchFamily="34" charset="0"/>
              </a:rPr>
              <a:t>πριν μεταβείτε στην εν λόγω καρτέλα. </a:t>
            </a:r>
          </a:p>
          <a:p>
            <a:pPr marR="64135" algn="just">
              <a:spcBef>
                <a:spcPts val="495"/>
              </a:spcBef>
            </a:pPr>
            <a:r>
              <a:rPr lang="el-GR" dirty="0">
                <a:solidFill>
                  <a:schemeClr val="tx1">
                    <a:lumMod val="75000"/>
                    <a:lumOff val="25000"/>
                  </a:schemeClr>
                </a:solidFill>
                <a:ea typeface="Calibri" panose="020F0502020204030204" pitchFamily="34" charset="0"/>
                <a:cs typeface="Calibri" panose="020F0502020204030204" pitchFamily="34" charset="0"/>
              </a:rPr>
              <a:t>Σημείωση: Υπάρχει η δυνατότητα να κάνετε αποθήκευση του εγγράφου και να συνεχίσετε την επεξεργασία του κάποια άλλη χρονική στιγμή, σε περίπτωση που δεν επιθυμείτε άμεσα την οριστικοποίησή του. </a:t>
            </a: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p:txBody>
      </p:sp>
      <p:sp>
        <p:nvSpPr>
          <p:cNvPr id="4" name="AutoShape 2" descr="Access the mobility activity tabs">
            <a:extLst>
              <a:ext uri="{FF2B5EF4-FFF2-40B4-BE49-F238E27FC236}">
                <a16:creationId xmlns:a16="http://schemas.microsoft.com/office/drawing/2014/main" id="{F62FB24D-C1DF-8260-C802-3B2F76252E8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22630369-6C02-F24D-C66F-E09FB3323A9B}"/>
              </a:ext>
            </a:extLst>
          </p:cNvPr>
          <p:cNvPicPr>
            <a:picLocks noChangeAspect="1"/>
          </p:cNvPicPr>
          <p:nvPr/>
        </p:nvPicPr>
        <p:blipFill>
          <a:blip r:embed="rId3"/>
          <a:stretch>
            <a:fillRect/>
          </a:stretch>
        </p:blipFill>
        <p:spPr>
          <a:xfrm>
            <a:off x="2481771" y="3127022"/>
            <a:ext cx="6648956" cy="3620418"/>
          </a:xfrm>
          <a:prstGeom prst="rect">
            <a:avLst/>
          </a:prstGeom>
        </p:spPr>
      </p:pic>
    </p:spTree>
    <p:extLst>
      <p:ext uri="{BB962C8B-B14F-4D97-AF65-F5344CB8AC3E}">
        <p14:creationId xmlns:p14="http://schemas.microsoft.com/office/powerpoint/2010/main" val="2742096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804E0-8A38-A2A3-1429-A0AF31410AE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D6B54A9-8BDA-9BB6-8541-5D0A29B1E22C}"/>
              </a:ext>
            </a:extLst>
          </p:cNvPr>
          <p:cNvSpPr txBox="1"/>
          <p:nvPr/>
        </p:nvSpPr>
        <p:spPr>
          <a:xfrm flipH="1">
            <a:off x="407322" y="33809"/>
            <a:ext cx="117846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600" b="1" dirty="0">
                <a:solidFill>
                  <a:schemeClr val="bg1"/>
                </a:solidFill>
                <a:latin typeface="Century Gothic" panose="020B0502020202020204" pitchFamily="34" charset="0"/>
              </a:rPr>
              <a:t>Ταυτοποίηση δύο παραγόντων – Για </a:t>
            </a:r>
            <a:r>
              <a:rPr lang="el-GR" sz="2600" b="1" dirty="0">
                <a:solidFill>
                  <a:schemeClr val="bg1"/>
                </a:solidFill>
                <a:latin typeface="Century Gothic" panose="020B0502020202020204" pitchFamily="34" charset="0"/>
                <a:hlinkClick r:id="rId3"/>
              </a:rPr>
              <a:t>πρόσβαση</a:t>
            </a:r>
            <a:r>
              <a:rPr lang="el-GR" sz="2600" b="1" dirty="0">
                <a:solidFill>
                  <a:schemeClr val="bg1"/>
                </a:solidFill>
                <a:latin typeface="Century Gothic" panose="020B0502020202020204" pitchFamily="34" charset="0"/>
              </a:rPr>
              <a:t> στο ΒΜ από 1/10/2025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dirty="0">
              <a:solidFill>
                <a:schemeClr val="bg1"/>
              </a:solidFill>
              <a:latin typeface="Century Gothic" panose="020B0502020202020204" pitchFamily="34" charset="0"/>
            </a:endParaRPr>
          </a:p>
        </p:txBody>
      </p:sp>
      <p:pic>
        <p:nvPicPr>
          <p:cNvPr id="5" name="Picture 4" descr="A screenshot of a computer screen&#10;&#10;AI-generated content may be incorrect.">
            <a:extLst>
              <a:ext uri="{FF2B5EF4-FFF2-40B4-BE49-F238E27FC236}">
                <a16:creationId xmlns:a16="http://schemas.microsoft.com/office/drawing/2014/main" id="{E8449DE0-387F-76EF-D922-88D95B659EB6}"/>
              </a:ext>
            </a:extLst>
          </p:cNvPr>
          <p:cNvPicPr>
            <a:picLocks noChangeAspect="1"/>
          </p:cNvPicPr>
          <p:nvPr/>
        </p:nvPicPr>
        <p:blipFill>
          <a:blip r:embed="rId4"/>
          <a:stretch>
            <a:fillRect/>
          </a:stretch>
        </p:blipFill>
        <p:spPr>
          <a:xfrm>
            <a:off x="407322" y="749833"/>
            <a:ext cx="10546080" cy="6400878"/>
          </a:xfrm>
          <a:prstGeom prst="rect">
            <a:avLst/>
          </a:prstGeom>
        </p:spPr>
      </p:pic>
    </p:spTree>
    <p:extLst>
      <p:ext uri="{BB962C8B-B14F-4D97-AF65-F5344CB8AC3E}">
        <p14:creationId xmlns:p14="http://schemas.microsoft.com/office/powerpoint/2010/main" val="26601441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86502-CAFC-07A5-B3E6-B317523A1E74}"/>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A6FD2001-B7BC-7873-AD2D-1E355E7A1385}"/>
              </a:ext>
            </a:extLst>
          </p:cNvPr>
          <p:cNvSpPr/>
          <p:nvPr/>
        </p:nvSpPr>
        <p:spPr>
          <a:xfrm>
            <a:off x="4409439" y="1"/>
            <a:ext cx="7782561" cy="597472"/>
          </a:xfrm>
          <a:prstGeom prst="rect">
            <a:avLst/>
          </a:prstGeom>
          <a:solidFill>
            <a:srgbClr val="1E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E2B2196D-BADD-0903-C640-4447956030B3}"/>
              </a:ext>
            </a:extLst>
          </p:cNvPr>
          <p:cNvGrpSpPr/>
          <p:nvPr/>
        </p:nvGrpSpPr>
        <p:grpSpPr>
          <a:xfrm>
            <a:off x="0" y="1"/>
            <a:ext cx="6960973" cy="597471"/>
            <a:chOff x="0" y="0"/>
            <a:chExt cx="6023006" cy="1453896"/>
          </a:xfrm>
        </p:grpSpPr>
        <p:sp>
          <p:nvSpPr>
            <p:cNvPr id="7" name="Rectangle 6">
              <a:extLst>
                <a:ext uri="{FF2B5EF4-FFF2-40B4-BE49-F238E27FC236}">
                  <a16:creationId xmlns:a16="http://schemas.microsoft.com/office/drawing/2014/main" id="{D8BF78F3-BDEE-8DF1-EC06-7A01B8C7BB06}"/>
                </a:ext>
              </a:extLst>
            </p:cNvPr>
            <p:cNvSpPr/>
            <p:nvPr/>
          </p:nvSpPr>
          <p:spPr>
            <a:xfrm>
              <a:off x="0" y="0"/>
              <a:ext cx="4526280" cy="1453896"/>
            </a:xfrm>
            <a:prstGeom prst="rect">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39EFD5A3-0FD3-CC2C-41D9-399A604A0CBA}"/>
                </a:ext>
              </a:extLst>
            </p:cNvPr>
            <p:cNvSpPr/>
            <p:nvPr/>
          </p:nvSpPr>
          <p:spPr>
            <a:xfrm>
              <a:off x="3111209" y="0"/>
              <a:ext cx="2911797" cy="1453896"/>
            </a:xfrm>
            <a:prstGeom prst="triangle">
              <a:avLst>
                <a:gd name="adj" fmla="val 48774"/>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D72B5"/>
                </a:solidFill>
              </a:endParaRPr>
            </a:p>
          </p:txBody>
        </p:sp>
      </p:grpSp>
      <p:sp>
        <p:nvSpPr>
          <p:cNvPr id="2" name="TextBox 1">
            <a:extLst>
              <a:ext uri="{FF2B5EF4-FFF2-40B4-BE49-F238E27FC236}">
                <a16:creationId xmlns:a16="http://schemas.microsoft.com/office/drawing/2014/main" id="{74215334-041F-647D-0EE7-0D42B99E6F53}"/>
              </a:ext>
            </a:extLst>
          </p:cNvPr>
          <p:cNvSpPr txBox="1"/>
          <p:nvPr/>
        </p:nvSpPr>
        <p:spPr>
          <a:xfrm>
            <a:off x="275249" y="67761"/>
            <a:ext cx="10812062" cy="492443"/>
          </a:xfrm>
          <a:prstGeom prst="rect">
            <a:avLst/>
          </a:prstGeom>
          <a:noFill/>
        </p:spPr>
        <p:txBody>
          <a:bodyPr wrap="none" rtlCol="0">
            <a:spAutoFit/>
          </a:bodyPr>
          <a:lstStyle/>
          <a:p>
            <a:r>
              <a:rPr lang="el-GR" sz="2600" b="1" dirty="0">
                <a:solidFill>
                  <a:schemeClr val="bg1"/>
                </a:solidFill>
              </a:rPr>
              <a:t>ΒΗΜΑΤΑ ΔΙΑΧΕΙΡΙΣΗ ΕΓΓΡΑΦΩΝ ΚΙΝΗΤΙΚΟΤΗΤΑΣ-</a:t>
            </a:r>
            <a:r>
              <a:rPr lang="en-US" sz="2600" b="1" dirty="0">
                <a:solidFill>
                  <a:schemeClr val="bg1"/>
                </a:solidFill>
              </a:rPr>
              <a:t> BENEFICIARY MODULE</a:t>
            </a:r>
            <a:r>
              <a:rPr lang="el-GR" sz="2600" b="1" dirty="0">
                <a:solidFill>
                  <a:schemeClr val="bg1"/>
                </a:solidFill>
              </a:rPr>
              <a:t> 5/8 </a:t>
            </a:r>
            <a:endParaRPr lang="en-GB" sz="2600" b="1" dirty="0">
              <a:solidFill>
                <a:schemeClr val="bg1"/>
              </a:solidFill>
            </a:endParaRPr>
          </a:p>
        </p:txBody>
      </p:sp>
      <p:sp>
        <p:nvSpPr>
          <p:cNvPr id="3" name="Rectangle 2">
            <a:extLst>
              <a:ext uri="{FF2B5EF4-FFF2-40B4-BE49-F238E27FC236}">
                <a16:creationId xmlns:a16="http://schemas.microsoft.com/office/drawing/2014/main" id="{14BA34EE-B9C5-A10B-5806-C29D1D5DDE61}"/>
              </a:ext>
            </a:extLst>
          </p:cNvPr>
          <p:cNvSpPr/>
          <p:nvPr/>
        </p:nvSpPr>
        <p:spPr>
          <a:xfrm>
            <a:off x="275249" y="846241"/>
            <a:ext cx="5231161" cy="5740033"/>
          </a:xfrm>
          <a:prstGeom prst="rect">
            <a:avLst/>
          </a:prstGeom>
        </p:spPr>
        <p:txBody>
          <a:bodyPr wrap="square">
            <a:spAutoFit/>
          </a:bodyPr>
          <a:lstStyle/>
          <a:p>
            <a:pPr marR="64135" algn="just">
              <a:spcBef>
                <a:spcPts val="495"/>
              </a:spcBef>
            </a:pPr>
            <a:endParaRPr lang="el-GR" dirty="0">
              <a:solidFill>
                <a:schemeClr val="tx1">
                  <a:lumMod val="75000"/>
                  <a:lumOff val="25000"/>
                </a:schemeClr>
              </a:solidFill>
              <a:highlight>
                <a:srgbClr val="FFFF00"/>
              </a:highlight>
              <a:ea typeface="Calibri" panose="020F0502020204030204" pitchFamily="34" charset="0"/>
              <a:cs typeface="Calibri" panose="020F0502020204030204" pitchFamily="34" charset="0"/>
            </a:endParaRPr>
          </a:p>
          <a:p>
            <a:pPr marL="285750" marR="64135" indent="-285750" algn="just">
              <a:spcBef>
                <a:spcPts val="495"/>
              </a:spcBef>
              <a:buFont typeface="Arial" panose="020B0604020202020204" pitchFamily="34" charset="0"/>
              <a:buChar char="•"/>
            </a:pPr>
            <a:r>
              <a:rPr lang="el-GR" dirty="0">
                <a:solidFill>
                  <a:schemeClr val="tx1">
                    <a:lumMod val="75000"/>
                    <a:lumOff val="25000"/>
                  </a:schemeClr>
                </a:solidFill>
                <a:ea typeface="Calibri" panose="020F0502020204030204" pitchFamily="34" charset="0"/>
                <a:cs typeface="Calibri" panose="020F0502020204030204" pitchFamily="34" charset="0"/>
              </a:rPr>
              <a:t>Οι πληροφορίες που πρέπει να παρέχονται σε ένα έγγραφο κινητικότητας εξαρτώνται από τον τύπο του εγγράφου και το είδος της κινητικότητας </a:t>
            </a:r>
          </a:p>
          <a:p>
            <a:pPr marL="285750" marR="64135" indent="-285750" algn="just">
              <a:spcBef>
                <a:spcPts val="495"/>
              </a:spcBef>
              <a:buFont typeface="Arial" panose="020B0604020202020204" pitchFamily="34" charset="0"/>
              <a:buChar char="•"/>
            </a:pPr>
            <a:r>
              <a:rPr lang="el-GR" dirty="0">
                <a:solidFill>
                  <a:schemeClr val="tx1">
                    <a:lumMod val="75000"/>
                    <a:lumOff val="25000"/>
                  </a:schemeClr>
                </a:solidFill>
                <a:ea typeface="Calibri" panose="020F0502020204030204" pitchFamily="34" charset="0"/>
                <a:cs typeface="Calibri" panose="020F0502020204030204" pitchFamily="34" charset="0"/>
              </a:rPr>
              <a:t>Ορισμένες πληροφορίες του εντύπου είναι </a:t>
            </a:r>
            <a:r>
              <a:rPr lang="el-GR" dirty="0" err="1">
                <a:solidFill>
                  <a:schemeClr val="tx1">
                    <a:lumMod val="75000"/>
                    <a:lumOff val="25000"/>
                  </a:schemeClr>
                </a:solidFill>
                <a:ea typeface="Calibri" panose="020F0502020204030204" pitchFamily="34" charset="0"/>
                <a:cs typeface="Calibri" panose="020F0502020204030204" pitchFamily="34" charset="0"/>
              </a:rPr>
              <a:t>προσυμπληρωμένες</a:t>
            </a:r>
            <a:r>
              <a:rPr lang="el-GR" dirty="0">
                <a:solidFill>
                  <a:schemeClr val="tx1">
                    <a:lumMod val="75000"/>
                    <a:lumOff val="25000"/>
                  </a:schemeClr>
                </a:solidFill>
                <a:ea typeface="Calibri" panose="020F0502020204030204" pitchFamily="34" charset="0"/>
                <a:cs typeface="Calibri" panose="020F0502020204030204" pitchFamily="34" charset="0"/>
              </a:rPr>
              <a:t>. Αυτές αντλούνται από την αντίστοιχη καταχωρημένη κινητικότητα, κάτω από την ενότητα </a:t>
            </a:r>
            <a:r>
              <a:rPr lang="en-GB" dirty="0">
                <a:solidFill>
                  <a:schemeClr val="tx1">
                    <a:lumMod val="75000"/>
                    <a:lumOff val="25000"/>
                  </a:schemeClr>
                </a:solidFill>
                <a:ea typeface="Calibri" panose="020F0502020204030204" pitchFamily="34" charset="0"/>
                <a:cs typeface="Calibri" panose="020F0502020204030204" pitchFamily="34" charset="0"/>
              </a:rPr>
              <a:t>“Mobility Activities” </a:t>
            </a:r>
            <a:r>
              <a:rPr lang="el-GR" dirty="0">
                <a:solidFill>
                  <a:schemeClr val="tx1">
                    <a:lumMod val="75000"/>
                    <a:lumOff val="25000"/>
                  </a:schemeClr>
                </a:solidFill>
                <a:ea typeface="Calibri" panose="020F0502020204030204" pitchFamily="34" charset="0"/>
                <a:cs typeface="Calibri" panose="020F0502020204030204" pitchFamily="34" charset="0"/>
              </a:rPr>
              <a:t>στο αριστερό μενού του Σχεδίου στο ΒΜ. Τα </a:t>
            </a:r>
            <a:r>
              <a:rPr lang="el-GR" dirty="0" err="1">
                <a:solidFill>
                  <a:schemeClr val="tx1">
                    <a:lumMod val="75000"/>
                    <a:lumOff val="25000"/>
                  </a:schemeClr>
                </a:solidFill>
                <a:ea typeface="Calibri" panose="020F0502020204030204" pitchFamily="34" charset="0"/>
                <a:cs typeface="Calibri" panose="020F0502020204030204" pitchFamily="34" charset="0"/>
              </a:rPr>
              <a:t>προσυμπληρωμένα</a:t>
            </a:r>
            <a:r>
              <a:rPr lang="el-GR" dirty="0">
                <a:solidFill>
                  <a:schemeClr val="tx1">
                    <a:lumMod val="75000"/>
                    <a:lumOff val="25000"/>
                  </a:schemeClr>
                </a:solidFill>
                <a:ea typeface="Calibri" panose="020F0502020204030204" pitchFamily="34" charset="0"/>
                <a:cs typeface="Calibri" panose="020F0502020204030204" pitchFamily="34" charset="0"/>
              </a:rPr>
              <a:t> πεδία δεν μπορείτε να τα επεξεργαστείτε </a:t>
            </a:r>
            <a:r>
              <a:rPr lang="en-US" dirty="0">
                <a:solidFill>
                  <a:schemeClr val="tx1">
                    <a:lumMod val="75000"/>
                    <a:lumOff val="25000"/>
                  </a:schemeClr>
                </a:solidFill>
                <a:ea typeface="Calibri" panose="020F0502020204030204" pitchFamily="34" charset="0"/>
                <a:cs typeface="Calibri" panose="020F0502020204030204" pitchFamily="34" charset="0"/>
              </a:rPr>
              <a:t>(read only)</a:t>
            </a:r>
            <a:r>
              <a:rPr lang="el-GR" dirty="0">
                <a:solidFill>
                  <a:schemeClr val="tx1">
                    <a:lumMod val="75000"/>
                    <a:lumOff val="25000"/>
                  </a:schemeClr>
                </a:solidFill>
                <a:ea typeface="Calibri" panose="020F0502020204030204" pitchFamily="34" charset="0"/>
                <a:cs typeface="Calibri" panose="020F0502020204030204" pitchFamily="34" charset="0"/>
              </a:rPr>
              <a:t>. </a:t>
            </a:r>
          </a:p>
          <a:p>
            <a:pPr marL="285750" marR="64135" indent="-285750" algn="just">
              <a:spcBef>
                <a:spcPts val="495"/>
              </a:spcBef>
              <a:buFont typeface="Arial" panose="020B0604020202020204" pitchFamily="34" charset="0"/>
              <a:buChar char="•"/>
            </a:pPr>
            <a:r>
              <a:rPr lang="el-GR" dirty="0">
                <a:solidFill>
                  <a:schemeClr val="tx1">
                    <a:lumMod val="75000"/>
                    <a:lumOff val="25000"/>
                  </a:schemeClr>
                </a:solidFill>
                <a:ea typeface="Calibri" panose="020F0502020204030204" pitchFamily="34" charset="0"/>
                <a:cs typeface="Calibri" panose="020F0502020204030204" pitchFamily="34" charset="0"/>
              </a:rPr>
              <a:t>Τα υποχρεωτικά πεδία σημειώνονται με κόκκινο αστερίσκο (</a:t>
            </a:r>
            <a:r>
              <a:rPr lang="el-GR" dirty="0">
                <a:solidFill>
                  <a:srgbClr val="FF0000"/>
                </a:solidFill>
                <a:ea typeface="Calibri" panose="020F0502020204030204" pitchFamily="34" charset="0"/>
                <a:cs typeface="Calibri" panose="020F0502020204030204" pitchFamily="34" charset="0"/>
              </a:rPr>
              <a:t>*</a:t>
            </a:r>
            <a:r>
              <a:rPr lang="el-GR" dirty="0">
                <a:solidFill>
                  <a:schemeClr val="tx1">
                    <a:lumMod val="75000"/>
                    <a:lumOff val="25000"/>
                  </a:schemeClr>
                </a:solidFill>
                <a:ea typeface="Calibri" panose="020F0502020204030204" pitchFamily="34" charset="0"/>
                <a:cs typeface="Calibri" panose="020F0502020204030204" pitchFamily="34" charset="0"/>
              </a:rPr>
              <a:t>).  Ενδέχεται να υπάρχουν κάποιες περιπτώσεις/ερωτήσεις, οι οποίες, όταν επιλεγούν, εμφανίζουν επιπρόσθετα πεδία προς συμπλήρωση. </a:t>
            </a:r>
          </a:p>
          <a:p>
            <a:pPr marL="285750" marR="64135" indent="-285750" algn="just">
              <a:spcBef>
                <a:spcPts val="495"/>
              </a:spcBef>
              <a:buFont typeface="Arial" panose="020B0604020202020204" pitchFamily="34" charset="0"/>
              <a:buChar char="•"/>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p:txBody>
      </p:sp>
      <p:sp>
        <p:nvSpPr>
          <p:cNvPr id="4" name="AutoShape 2" descr="Access the mobility activity tabs">
            <a:extLst>
              <a:ext uri="{FF2B5EF4-FFF2-40B4-BE49-F238E27FC236}">
                <a16:creationId xmlns:a16="http://schemas.microsoft.com/office/drawing/2014/main" id="{0DBE799F-2BEE-80FD-53D5-CA31FC5837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38136B57-7BB6-B372-8979-45FD4143FD1C}"/>
              </a:ext>
            </a:extLst>
          </p:cNvPr>
          <p:cNvPicPr>
            <a:picLocks noChangeAspect="1"/>
          </p:cNvPicPr>
          <p:nvPr/>
        </p:nvPicPr>
        <p:blipFill>
          <a:blip r:embed="rId3"/>
          <a:stretch>
            <a:fillRect/>
          </a:stretch>
        </p:blipFill>
        <p:spPr>
          <a:xfrm>
            <a:off x="5943600" y="432715"/>
            <a:ext cx="6025050" cy="6297369"/>
          </a:xfrm>
          <a:prstGeom prst="rect">
            <a:avLst/>
          </a:prstGeom>
        </p:spPr>
      </p:pic>
    </p:spTree>
    <p:extLst>
      <p:ext uri="{BB962C8B-B14F-4D97-AF65-F5344CB8AC3E}">
        <p14:creationId xmlns:p14="http://schemas.microsoft.com/office/powerpoint/2010/main" val="1323874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C4CC4-74CF-31B9-B184-9A823B578A21}"/>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14399D3B-1531-5ED0-9F6D-2E7A11CF2CE8}"/>
              </a:ext>
            </a:extLst>
          </p:cNvPr>
          <p:cNvSpPr/>
          <p:nvPr/>
        </p:nvSpPr>
        <p:spPr>
          <a:xfrm>
            <a:off x="4409439" y="1"/>
            <a:ext cx="7782561" cy="597472"/>
          </a:xfrm>
          <a:prstGeom prst="rect">
            <a:avLst/>
          </a:prstGeom>
          <a:solidFill>
            <a:srgbClr val="1E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67890C7B-ED03-3D39-0E3B-8FE620B1D1C1}"/>
              </a:ext>
            </a:extLst>
          </p:cNvPr>
          <p:cNvGrpSpPr/>
          <p:nvPr/>
        </p:nvGrpSpPr>
        <p:grpSpPr>
          <a:xfrm>
            <a:off x="0" y="1"/>
            <a:ext cx="6960973" cy="597471"/>
            <a:chOff x="0" y="0"/>
            <a:chExt cx="6023006" cy="1453896"/>
          </a:xfrm>
        </p:grpSpPr>
        <p:sp>
          <p:nvSpPr>
            <p:cNvPr id="7" name="Rectangle 6">
              <a:extLst>
                <a:ext uri="{FF2B5EF4-FFF2-40B4-BE49-F238E27FC236}">
                  <a16:creationId xmlns:a16="http://schemas.microsoft.com/office/drawing/2014/main" id="{AF326E5C-79F3-83C1-2CEA-98FC661774F9}"/>
                </a:ext>
              </a:extLst>
            </p:cNvPr>
            <p:cNvSpPr/>
            <p:nvPr/>
          </p:nvSpPr>
          <p:spPr>
            <a:xfrm>
              <a:off x="0" y="0"/>
              <a:ext cx="4526280" cy="1453896"/>
            </a:xfrm>
            <a:prstGeom prst="rect">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8B6E1154-C431-6520-32DA-02D9A5BA31AF}"/>
                </a:ext>
              </a:extLst>
            </p:cNvPr>
            <p:cNvSpPr/>
            <p:nvPr/>
          </p:nvSpPr>
          <p:spPr>
            <a:xfrm>
              <a:off x="3111209" y="0"/>
              <a:ext cx="2911797" cy="1453896"/>
            </a:xfrm>
            <a:prstGeom prst="triangle">
              <a:avLst>
                <a:gd name="adj" fmla="val 48774"/>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9D72B5"/>
                </a:solidFill>
              </a:endParaRPr>
            </a:p>
          </p:txBody>
        </p:sp>
      </p:grpSp>
      <p:sp>
        <p:nvSpPr>
          <p:cNvPr id="2" name="TextBox 1">
            <a:extLst>
              <a:ext uri="{FF2B5EF4-FFF2-40B4-BE49-F238E27FC236}">
                <a16:creationId xmlns:a16="http://schemas.microsoft.com/office/drawing/2014/main" id="{F6D4FD86-D5BA-B6E7-204B-26C8AA98BFE2}"/>
              </a:ext>
            </a:extLst>
          </p:cNvPr>
          <p:cNvSpPr txBox="1"/>
          <p:nvPr/>
        </p:nvSpPr>
        <p:spPr>
          <a:xfrm>
            <a:off x="275249" y="67761"/>
            <a:ext cx="10812062" cy="492443"/>
          </a:xfrm>
          <a:prstGeom prst="rect">
            <a:avLst/>
          </a:prstGeom>
          <a:noFill/>
        </p:spPr>
        <p:txBody>
          <a:bodyPr wrap="none" rtlCol="0">
            <a:spAutoFit/>
          </a:bodyPr>
          <a:lstStyle/>
          <a:p>
            <a:r>
              <a:rPr lang="el-GR" sz="2600" b="1" dirty="0">
                <a:solidFill>
                  <a:schemeClr val="bg1"/>
                </a:solidFill>
              </a:rPr>
              <a:t>ΒΗΜΑΤΑ ΔΙΑΧΕΙΡΙΣΗ ΕΓΓΡΑΦΩΝ ΚΙΝΗΤΙΚΟΤΗΤΑΣ-</a:t>
            </a:r>
            <a:r>
              <a:rPr lang="en-US" sz="2600" b="1" dirty="0">
                <a:solidFill>
                  <a:schemeClr val="bg1"/>
                </a:solidFill>
              </a:rPr>
              <a:t> BENEFICIARY MODULE</a:t>
            </a:r>
            <a:r>
              <a:rPr lang="el-GR" sz="2600" b="1" dirty="0">
                <a:solidFill>
                  <a:schemeClr val="bg1"/>
                </a:solidFill>
              </a:rPr>
              <a:t> 6/8 </a:t>
            </a:r>
            <a:endParaRPr lang="en-GB" sz="2600" b="1" dirty="0">
              <a:solidFill>
                <a:schemeClr val="bg1"/>
              </a:solidFill>
            </a:endParaRPr>
          </a:p>
        </p:txBody>
      </p:sp>
      <p:sp>
        <p:nvSpPr>
          <p:cNvPr id="3" name="Rectangle 2">
            <a:extLst>
              <a:ext uri="{FF2B5EF4-FFF2-40B4-BE49-F238E27FC236}">
                <a16:creationId xmlns:a16="http://schemas.microsoft.com/office/drawing/2014/main" id="{064CF1CE-6C5E-AB77-00EB-A4F2747A4C25}"/>
              </a:ext>
            </a:extLst>
          </p:cNvPr>
          <p:cNvSpPr/>
          <p:nvPr/>
        </p:nvSpPr>
        <p:spPr>
          <a:xfrm>
            <a:off x="275249" y="846241"/>
            <a:ext cx="11545276" cy="5016758"/>
          </a:xfrm>
          <a:prstGeom prst="rect">
            <a:avLst/>
          </a:prstGeom>
        </p:spPr>
        <p:txBody>
          <a:bodyPr wrap="square">
            <a:spAutoFit/>
          </a:bodyPr>
          <a:lstStyle/>
          <a:p>
            <a:pPr marR="64135" algn="just">
              <a:spcBef>
                <a:spcPts val="495"/>
              </a:spcBef>
            </a:pPr>
            <a:endParaRPr lang="el-GR" dirty="0">
              <a:solidFill>
                <a:schemeClr val="tx1">
                  <a:lumMod val="75000"/>
                  <a:lumOff val="25000"/>
                </a:schemeClr>
              </a:solidFill>
              <a:highlight>
                <a:srgbClr val="FFFF00"/>
              </a:highlight>
              <a:ea typeface="Calibri" panose="020F0502020204030204" pitchFamily="34" charset="0"/>
              <a:cs typeface="Calibri" panose="020F0502020204030204" pitchFamily="34" charset="0"/>
            </a:endParaRPr>
          </a:p>
          <a:p>
            <a:pPr marL="285750" marR="64135" indent="-285750" algn="just">
              <a:spcBef>
                <a:spcPts val="495"/>
              </a:spcBef>
              <a:buFont typeface="Arial" panose="020B0604020202020204" pitchFamily="34" charset="0"/>
              <a:buChar char="•"/>
            </a:pPr>
            <a:r>
              <a:rPr lang="el-GR" dirty="0">
                <a:solidFill>
                  <a:schemeClr val="tx1">
                    <a:lumMod val="75000"/>
                    <a:lumOff val="25000"/>
                  </a:schemeClr>
                </a:solidFill>
                <a:ea typeface="Calibri" panose="020F0502020204030204" pitchFamily="34" charset="0"/>
                <a:cs typeface="Calibri" panose="020F0502020204030204" pitchFamily="34" charset="0"/>
              </a:rPr>
              <a:t>Αφού συμπληρώσετε τα στοιχεία που επιθυμείτε στο έντυπο, μπορείτε να επιλέξετε το κουμπί </a:t>
            </a:r>
            <a:r>
              <a:rPr lang="en-US" dirty="0">
                <a:solidFill>
                  <a:schemeClr val="tx1">
                    <a:lumMod val="75000"/>
                    <a:lumOff val="25000"/>
                  </a:schemeClr>
                </a:solidFill>
                <a:ea typeface="Calibri" panose="020F0502020204030204" pitchFamily="34" charset="0"/>
                <a:cs typeface="Calibri" panose="020F0502020204030204" pitchFamily="34" charset="0"/>
              </a:rPr>
              <a:t>save </a:t>
            </a:r>
            <a:r>
              <a:rPr lang="el-GR" dirty="0">
                <a:solidFill>
                  <a:schemeClr val="tx1">
                    <a:lumMod val="75000"/>
                    <a:lumOff val="25000"/>
                  </a:schemeClr>
                </a:solidFill>
                <a:ea typeface="Calibri" panose="020F0502020204030204" pitchFamily="34" charset="0"/>
                <a:cs typeface="Calibri" panose="020F0502020204030204" pitchFamily="34" charset="0"/>
              </a:rPr>
              <a:t>για αποθήκευση όσων έχετε μέχρι εκείνη τη στιγμή καταχωρήσει</a:t>
            </a: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L="285750" marR="64135" indent="-285750" algn="just">
              <a:spcBef>
                <a:spcPts val="495"/>
              </a:spcBef>
              <a:buFont typeface="Arial" panose="020B0604020202020204" pitchFamily="34" charset="0"/>
              <a:buChar char="•"/>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L="285750" marR="64135" indent="-285750" algn="just">
              <a:spcBef>
                <a:spcPts val="495"/>
              </a:spcBef>
              <a:buFont typeface="Arial" panose="020B0604020202020204" pitchFamily="34" charset="0"/>
              <a:buChar char="•"/>
            </a:pPr>
            <a:r>
              <a:rPr lang="el-GR" dirty="0">
                <a:solidFill>
                  <a:schemeClr val="tx1">
                    <a:lumMod val="75000"/>
                    <a:lumOff val="25000"/>
                  </a:schemeClr>
                </a:solidFill>
                <a:ea typeface="Calibri" panose="020F0502020204030204" pitchFamily="34" charset="0"/>
                <a:cs typeface="Calibri" panose="020F0502020204030204" pitchFamily="34" charset="0"/>
              </a:rPr>
              <a:t>Όταν </a:t>
            </a:r>
            <a:r>
              <a:rPr lang="el-GR" b="1" dirty="0">
                <a:solidFill>
                  <a:schemeClr val="tx1">
                    <a:lumMod val="75000"/>
                    <a:lumOff val="25000"/>
                  </a:schemeClr>
                </a:solidFill>
                <a:ea typeface="Calibri" panose="020F0502020204030204" pitchFamily="34" charset="0"/>
                <a:cs typeface="Calibri" panose="020F0502020204030204" pitchFamily="34" charset="0"/>
              </a:rPr>
              <a:t>όλα </a:t>
            </a:r>
            <a:r>
              <a:rPr lang="el-GR" dirty="0">
                <a:solidFill>
                  <a:schemeClr val="tx1">
                    <a:lumMod val="75000"/>
                    <a:lumOff val="25000"/>
                  </a:schemeClr>
                </a:solidFill>
                <a:ea typeface="Calibri" panose="020F0502020204030204" pitchFamily="34" charset="0"/>
                <a:cs typeface="Calibri" panose="020F0502020204030204" pitchFamily="34" charset="0"/>
              </a:rPr>
              <a:t>τα απαιτούμενα πεδία συμπληρωθούν, η κατάσταση του εγγράφου </a:t>
            </a:r>
            <a:r>
              <a:rPr lang="en-GB" dirty="0">
                <a:solidFill>
                  <a:schemeClr val="tx1">
                    <a:lumMod val="75000"/>
                    <a:lumOff val="25000"/>
                  </a:schemeClr>
                </a:solidFill>
                <a:ea typeface="Calibri" panose="020F0502020204030204" pitchFamily="34" charset="0"/>
                <a:cs typeface="Calibri" panose="020F0502020204030204" pitchFamily="34" charset="0"/>
              </a:rPr>
              <a:t>(Document Status) </a:t>
            </a:r>
            <a:r>
              <a:rPr lang="el-GR" dirty="0">
                <a:solidFill>
                  <a:schemeClr val="tx1">
                    <a:lumMod val="75000"/>
                    <a:lumOff val="25000"/>
                  </a:schemeClr>
                </a:solidFill>
                <a:ea typeface="Calibri" panose="020F0502020204030204" pitchFamily="34" charset="0"/>
                <a:cs typeface="Calibri" panose="020F0502020204030204" pitchFamily="34" charset="0"/>
              </a:rPr>
              <a:t>από </a:t>
            </a:r>
            <a:r>
              <a:rPr lang="el-GR" dirty="0" err="1">
                <a:solidFill>
                  <a:schemeClr val="tx1">
                    <a:lumMod val="75000"/>
                    <a:lumOff val="25000"/>
                  </a:schemeClr>
                </a:solidFill>
                <a:ea typeface="Calibri" panose="020F0502020204030204" pitchFamily="34" charset="0"/>
                <a:cs typeface="Calibri" panose="020F0502020204030204" pitchFamily="34" charset="0"/>
              </a:rPr>
              <a:t>Draft</a:t>
            </a:r>
            <a:r>
              <a:rPr lang="el-GR" dirty="0">
                <a:solidFill>
                  <a:schemeClr val="tx1">
                    <a:lumMod val="75000"/>
                    <a:lumOff val="25000"/>
                  </a:schemeClr>
                </a:solidFill>
                <a:ea typeface="Calibri" panose="020F0502020204030204" pitchFamily="34" charset="0"/>
                <a:cs typeface="Calibri" panose="020F0502020204030204" pitchFamily="34" charset="0"/>
              </a:rPr>
              <a:t> αλλάζει σε </a:t>
            </a:r>
            <a:r>
              <a:rPr lang="el-GR" dirty="0" err="1">
                <a:solidFill>
                  <a:schemeClr val="tx1">
                    <a:lumMod val="75000"/>
                    <a:lumOff val="25000"/>
                  </a:schemeClr>
                </a:solidFill>
                <a:ea typeface="Calibri" panose="020F0502020204030204" pitchFamily="34" charset="0"/>
                <a:cs typeface="Calibri" panose="020F0502020204030204" pitchFamily="34" charset="0"/>
              </a:rPr>
              <a:t>Fully</a:t>
            </a:r>
            <a:r>
              <a:rPr lang="el-GR" dirty="0">
                <a:solidFill>
                  <a:schemeClr val="tx1">
                    <a:lumMod val="75000"/>
                    <a:lumOff val="25000"/>
                  </a:schemeClr>
                </a:solidFill>
                <a:ea typeface="Calibri" panose="020F0502020204030204" pitchFamily="34" charset="0"/>
                <a:cs typeface="Calibri" panose="020F0502020204030204" pitchFamily="34" charset="0"/>
              </a:rPr>
              <a:t> </a:t>
            </a:r>
            <a:r>
              <a:rPr lang="el-GR" dirty="0" err="1">
                <a:solidFill>
                  <a:schemeClr val="tx1">
                    <a:lumMod val="75000"/>
                    <a:lumOff val="25000"/>
                  </a:schemeClr>
                </a:solidFill>
                <a:ea typeface="Calibri" panose="020F0502020204030204" pitchFamily="34" charset="0"/>
                <a:cs typeface="Calibri" panose="020F0502020204030204" pitchFamily="34" charset="0"/>
              </a:rPr>
              <a:t>Encoded</a:t>
            </a:r>
            <a:r>
              <a:rPr lang="en-GB" dirty="0">
                <a:solidFill>
                  <a:schemeClr val="tx1">
                    <a:lumMod val="75000"/>
                    <a:lumOff val="25000"/>
                  </a:schemeClr>
                </a:solidFill>
                <a:ea typeface="Calibri" panose="020F0502020204030204" pitchFamily="34" charset="0"/>
                <a:cs typeface="Calibri" panose="020F0502020204030204" pitchFamily="34" charset="0"/>
              </a:rPr>
              <a:t> </a:t>
            </a:r>
            <a:r>
              <a:rPr lang="el-GR" dirty="0">
                <a:solidFill>
                  <a:schemeClr val="tx1">
                    <a:lumMod val="75000"/>
                    <a:lumOff val="25000"/>
                  </a:schemeClr>
                </a:solidFill>
                <a:ea typeface="Calibri" panose="020F0502020204030204" pitchFamily="34" charset="0"/>
                <a:cs typeface="Calibri" panose="020F0502020204030204" pitchFamily="34" charset="0"/>
              </a:rPr>
              <a:t>και το έντυπο είναι πλέον διαθέσιμο όχι μόνο για αποθήκευση αλλά και για εξαγωγή σε μορφή </a:t>
            </a:r>
            <a:r>
              <a:rPr lang="en-US" dirty="0">
                <a:solidFill>
                  <a:schemeClr val="tx1">
                    <a:lumMod val="75000"/>
                    <a:lumOff val="25000"/>
                  </a:schemeClr>
                </a:solidFill>
                <a:ea typeface="Calibri" panose="020F0502020204030204" pitchFamily="34" charset="0"/>
                <a:cs typeface="Calibri" panose="020F0502020204030204" pitchFamily="34" charset="0"/>
              </a:rPr>
              <a:t>pdf </a:t>
            </a:r>
            <a:r>
              <a:rPr lang="el-GR" dirty="0">
                <a:solidFill>
                  <a:schemeClr val="tx1">
                    <a:lumMod val="75000"/>
                    <a:lumOff val="25000"/>
                  </a:schemeClr>
                </a:solidFill>
                <a:ea typeface="Calibri" panose="020F0502020204030204" pitchFamily="34" charset="0"/>
                <a:cs typeface="Calibri" panose="020F0502020204030204" pitchFamily="34" charset="0"/>
              </a:rPr>
              <a:t>ή </a:t>
            </a:r>
            <a:r>
              <a:rPr lang="en-US" dirty="0">
                <a:solidFill>
                  <a:schemeClr val="tx1">
                    <a:lumMod val="75000"/>
                    <a:lumOff val="25000"/>
                  </a:schemeClr>
                </a:solidFill>
                <a:ea typeface="Calibri" panose="020F0502020204030204" pitchFamily="34" charset="0"/>
                <a:cs typeface="Calibri" panose="020F0502020204030204" pitchFamily="34" charset="0"/>
              </a:rPr>
              <a:t>docx</a:t>
            </a: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p:txBody>
      </p:sp>
      <p:sp>
        <p:nvSpPr>
          <p:cNvPr id="4" name="AutoShape 2" descr="Access the mobility activity tabs">
            <a:extLst>
              <a:ext uri="{FF2B5EF4-FFF2-40B4-BE49-F238E27FC236}">
                <a16:creationId xmlns:a16="http://schemas.microsoft.com/office/drawing/2014/main" id="{0BD2A8F8-4F4E-B6B8-BD70-9FDB5F24F8A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descr="Save changes after editing">
            <a:extLst>
              <a:ext uri="{FF2B5EF4-FFF2-40B4-BE49-F238E27FC236}">
                <a16:creationId xmlns:a16="http://schemas.microsoft.com/office/drawing/2014/main" id="{BDEA4C1F-57DB-B6D5-E24F-A8CB40DC4DC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B5DD16AE-BACE-1A93-481D-53A7E01CAE05}"/>
              </a:ext>
            </a:extLst>
          </p:cNvPr>
          <p:cNvPicPr>
            <a:picLocks noChangeAspect="1"/>
          </p:cNvPicPr>
          <p:nvPr/>
        </p:nvPicPr>
        <p:blipFill>
          <a:blip r:embed="rId3"/>
          <a:stretch>
            <a:fillRect/>
          </a:stretch>
        </p:blipFill>
        <p:spPr>
          <a:xfrm>
            <a:off x="3557099" y="1993646"/>
            <a:ext cx="4981575" cy="1576795"/>
          </a:xfrm>
          <a:prstGeom prst="rect">
            <a:avLst/>
          </a:prstGeom>
        </p:spPr>
      </p:pic>
      <p:pic>
        <p:nvPicPr>
          <p:cNvPr id="12" name="Picture 11">
            <a:extLst>
              <a:ext uri="{FF2B5EF4-FFF2-40B4-BE49-F238E27FC236}">
                <a16:creationId xmlns:a16="http://schemas.microsoft.com/office/drawing/2014/main" id="{CD10D99B-E87C-A13D-1B07-2F7C738D8342}"/>
              </a:ext>
            </a:extLst>
          </p:cNvPr>
          <p:cNvPicPr>
            <a:picLocks noChangeAspect="1"/>
          </p:cNvPicPr>
          <p:nvPr/>
        </p:nvPicPr>
        <p:blipFill>
          <a:blip r:embed="rId4"/>
          <a:stretch>
            <a:fillRect/>
          </a:stretch>
        </p:blipFill>
        <p:spPr>
          <a:xfrm>
            <a:off x="3541764" y="5730771"/>
            <a:ext cx="5400675" cy="561975"/>
          </a:xfrm>
          <a:prstGeom prst="rect">
            <a:avLst/>
          </a:prstGeom>
        </p:spPr>
      </p:pic>
    </p:spTree>
    <p:extLst>
      <p:ext uri="{BB962C8B-B14F-4D97-AF65-F5344CB8AC3E}">
        <p14:creationId xmlns:p14="http://schemas.microsoft.com/office/powerpoint/2010/main" val="1892007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9149A-6837-B5FC-613E-D67461BFCFFC}"/>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D1D1D-7A8D-3093-B88A-EB47508D6185}"/>
              </a:ext>
            </a:extLst>
          </p:cNvPr>
          <p:cNvSpPr/>
          <p:nvPr/>
        </p:nvSpPr>
        <p:spPr>
          <a:xfrm>
            <a:off x="4409439" y="1"/>
            <a:ext cx="7782561" cy="597472"/>
          </a:xfrm>
          <a:prstGeom prst="rect">
            <a:avLst/>
          </a:prstGeom>
          <a:solidFill>
            <a:srgbClr val="1E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49735AC8-A3DF-5282-4456-35513879C3BC}"/>
              </a:ext>
            </a:extLst>
          </p:cNvPr>
          <p:cNvGrpSpPr/>
          <p:nvPr/>
        </p:nvGrpSpPr>
        <p:grpSpPr>
          <a:xfrm>
            <a:off x="0" y="1"/>
            <a:ext cx="6960973" cy="597471"/>
            <a:chOff x="0" y="0"/>
            <a:chExt cx="6023006" cy="1453896"/>
          </a:xfrm>
        </p:grpSpPr>
        <p:sp>
          <p:nvSpPr>
            <p:cNvPr id="7" name="Rectangle 6">
              <a:extLst>
                <a:ext uri="{FF2B5EF4-FFF2-40B4-BE49-F238E27FC236}">
                  <a16:creationId xmlns:a16="http://schemas.microsoft.com/office/drawing/2014/main" id="{2431C6C5-7582-BAE1-D7F3-702A492C8060}"/>
                </a:ext>
              </a:extLst>
            </p:cNvPr>
            <p:cNvSpPr/>
            <p:nvPr/>
          </p:nvSpPr>
          <p:spPr>
            <a:xfrm>
              <a:off x="0" y="0"/>
              <a:ext cx="4526280" cy="1453896"/>
            </a:xfrm>
            <a:prstGeom prst="rect">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a:extLst>
                <a:ext uri="{FF2B5EF4-FFF2-40B4-BE49-F238E27FC236}">
                  <a16:creationId xmlns:a16="http://schemas.microsoft.com/office/drawing/2014/main" id="{1A24915E-4C8F-E772-D50F-00216018D7CC}"/>
                </a:ext>
              </a:extLst>
            </p:cNvPr>
            <p:cNvSpPr/>
            <p:nvPr/>
          </p:nvSpPr>
          <p:spPr>
            <a:xfrm>
              <a:off x="3111209" y="0"/>
              <a:ext cx="2911797" cy="1453896"/>
            </a:xfrm>
            <a:prstGeom prst="triangle">
              <a:avLst>
                <a:gd name="adj" fmla="val 48774"/>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9D72B5"/>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E0D927D-227A-57AD-0D13-A376600DD1BC}"/>
              </a:ext>
            </a:extLst>
          </p:cNvPr>
          <p:cNvSpPr txBox="1"/>
          <p:nvPr/>
        </p:nvSpPr>
        <p:spPr>
          <a:xfrm>
            <a:off x="275249" y="67761"/>
            <a:ext cx="10736722"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600" b="1" i="0" u="none" strike="noStrike" kern="1200" cap="none" spc="0" normalizeH="0" baseline="0" noProof="0" dirty="0">
                <a:ln>
                  <a:noFill/>
                </a:ln>
                <a:solidFill>
                  <a:prstClr val="white"/>
                </a:solidFill>
                <a:effectLst/>
                <a:uLnTx/>
                <a:uFillTx/>
                <a:latin typeface="Calibri" panose="020F0502020204030204"/>
                <a:ea typeface="+mn-ea"/>
                <a:cs typeface="+mn-cs"/>
              </a:rPr>
              <a:t>ΒΗΜΑΤΑ ΔΙΑΧΕΙΡΙΣΗ ΕΓΓΡΑΦΩΝ ΚΙΝΗΤΙΚΟΤΗΤΑΣ-</a:t>
            </a: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 BENEFICIARY MODULE</a:t>
            </a:r>
            <a:r>
              <a:rPr kumimoji="0" lang="el-GR" sz="2600" b="1" i="0" u="none" strike="noStrike" kern="1200" cap="none" spc="0" normalizeH="0" baseline="0" noProof="0" dirty="0">
                <a:ln>
                  <a:noFill/>
                </a:ln>
                <a:solidFill>
                  <a:prstClr val="white"/>
                </a:solidFill>
                <a:effectLst/>
                <a:uLnTx/>
                <a:uFillTx/>
                <a:latin typeface="Calibri" panose="020F0502020204030204"/>
                <a:ea typeface="+mn-ea"/>
                <a:cs typeface="+mn-cs"/>
              </a:rPr>
              <a:t> 7/8</a:t>
            </a:r>
            <a:endParaRPr kumimoji="0" lang="en-GB" sz="2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4F59B2A-007E-242F-54D6-2CC4A8FB938D}"/>
              </a:ext>
            </a:extLst>
          </p:cNvPr>
          <p:cNvSpPr/>
          <p:nvPr/>
        </p:nvSpPr>
        <p:spPr>
          <a:xfrm>
            <a:off x="275249" y="665232"/>
            <a:ext cx="11641502" cy="6999352"/>
          </a:xfrm>
          <a:prstGeom prst="rect">
            <a:avLst/>
          </a:prstGeom>
        </p:spPr>
        <p:txBody>
          <a:bodyPr wrap="square">
            <a:spAutoFit/>
          </a:bodyPr>
          <a:lstStyle/>
          <a:p>
            <a:pPr marL="0" marR="64135" lvl="0" indent="0" algn="just" defTabSz="914400" rtl="0" eaLnBrk="1" fontAlgn="auto" latinLnBrk="0" hangingPunct="1">
              <a:lnSpc>
                <a:spcPct val="100000"/>
              </a:lnSpc>
              <a:spcBef>
                <a:spcPts val="495"/>
              </a:spcBef>
              <a:spcAft>
                <a:spcPts val="0"/>
              </a:spcAft>
              <a:buClrTx/>
              <a:buSzTx/>
              <a:buFontTx/>
              <a:buNone/>
              <a:tabLst/>
              <a:defRPr/>
            </a:pPr>
            <a:r>
              <a:rPr lang="el-GR" b="1" dirty="0">
                <a:solidFill>
                  <a:prstClr val="black">
                    <a:lumMod val="75000"/>
                    <a:lumOff val="25000"/>
                  </a:prstClr>
                </a:solidFill>
                <a:latin typeface="Calibri" panose="020F0502020204030204"/>
                <a:ea typeface="Calibri" panose="020F0502020204030204" pitchFamily="34" charset="0"/>
                <a:cs typeface="Calibri" panose="020F0502020204030204" pitchFamily="34" charset="0"/>
              </a:rPr>
              <a:t>ΟΜΑΔΙΚΕΣ</a:t>
            </a:r>
            <a:r>
              <a:rPr kumimoji="0" lang="el-GR"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 ΚΙΝΗΤΙΚΟΤΗΤΕΣ </a:t>
            </a: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a:t>
            </a:r>
            <a:r>
              <a:rPr lang="en-US" b="1" dirty="0">
                <a:solidFill>
                  <a:prstClr val="black">
                    <a:lumMod val="75000"/>
                    <a:lumOff val="25000"/>
                  </a:prstClr>
                </a:solidFill>
                <a:latin typeface="Calibri" panose="020F0502020204030204"/>
                <a:ea typeface="Calibri" panose="020F0502020204030204" pitchFamily="34" charset="0"/>
                <a:cs typeface="Calibri" panose="020F0502020204030204" pitchFamily="34" charset="0"/>
              </a:rPr>
              <a:t>GROUP</a:t>
            </a: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 MOBILITIES)</a:t>
            </a:r>
            <a:endParaRPr kumimoji="0" lang="el-GR"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endParaRPr>
          </a:p>
          <a:p>
            <a:pPr marL="342900" marR="64135" lvl="0" indent="-342900" algn="just" defTabSz="914400" rtl="0" eaLnBrk="1" fontAlgn="auto" latinLnBrk="0" hangingPunct="1">
              <a:lnSpc>
                <a:spcPct val="100000"/>
              </a:lnSpc>
              <a:spcBef>
                <a:spcPts val="495"/>
              </a:spcBef>
              <a:spcAft>
                <a:spcPts val="0"/>
              </a:spcAft>
              <a:buClrTx/>
              <a:buSzTx/>
              <a:buFont typeface="+mj-lt"/>
              <a:buAutoNum type="arabicPeriod"/>
              <a:tabLst/>
              <a:defRPr/>
            </a:pPr>
            <a:endParaRPr kumimoji="0" lang="el-GR" sz="1800" b="0" i="0" u="none" strike="noStrike" kern="1200" cap="none" spc="0" normalizeH="0" baseline="0" noProof="0" dirty="0">
              <a:ln>
                <a:noFill/>
              </a:ln>
              <a:solidFill>
                <a:prstClr val="black">
                  <a:lumMod val="75000"/>
                  <a:lumOff val="25000"/>
                </a:prstClr>
              </a:solidFill>
              <a:effectLst/>
              <a:highlight>
                <a:srgbClr val="FFFF00"/>
              </a:highlight>
              <a:uLnTx/>
              <a:uFillTx/>
              <a:latin typeface="Calibri" panose="020F0502020204030204"/>
              <a:ea typeface="Calibri" panose="020F0502020204030204" pitchFamily="34" charset="0"/>
              <a:cs typeface="Calibri" panose="020F0502020204030204" pitchFamily="34" charset="0"/>
            </a:endParaRPr>
          </a:p>
          <a:p>
            <a:pPr marL="342900" marR="64135" lvl="0" indent="-342900" algn="just" defTabSz="914400" rtl="0" eaLnBrk="1" fontAlgn="auto" latinLnBrk="0" hangingPunct="1">
              <a:lnSpc>
                <a:spcPct val="100000"/>
              </a:lnSpc>
              <a:spcBef>
                <a:spcPts val="495"/>
              </a:spcBef>
              <a:spcAft>
                <a:spcPts val="0"/>
              </a:spcAft>
              <a:buClrTx/>
              <a:buSzTx/>
              <a:buFont typeface="+mj-lt"/>
              <a:buAutoNum type="arabicPeriod"/>
              <a:tabLst/>
              <a:defRPr/>
            </a:pPr>
            <a:r>
              <a:rPr kumimoji="0" lang="el-G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Στις ομαδικές κινητικότητες, όπως και στις ατομικές, </a:t>
            </a:r>
            <a:r>
              <a:rPr lang="el-GR" dirty="0">
                <a:solidFill>
                  <a:prstClr val="black">
                    <a:lumMod val="75000"/>
                    <a:lumOff val="25000"/>
                  </a:prstClr>
                </a:solidFill>
                <a:latin typeface="Calibri" panose="020F0502020204030204"/>
                <a:ea typeface="Calibri" panose="020F0502020204030204" pitchFamily="34" charset="0"/>
                <a:cs typeface="Calibri" panose="020F0502020204030204" pitchFamily="34" charset="0"/>
              </a:rPr>
              <a:t>ε</a:t>
            </a:r>
            <a:r>
              <a:rPr kumimoji="0" lang="el-GR"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πιλέξτε</a:t>
            </a:r>
            <a:r>
              <a:rPr kumimoji="0" lang="el-G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 “</a:t>
            </a:r>
            <a:r>
              <a:rPr kumimoji="0" lang="el-GR"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edit</a:t>
            </a:r>
            <a:r>
              <a:rPr kumimoji="0" lang="el-G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 για την κινητικότητα για την οποία θέλετε να δημιουργήσετε το έγγραφο κινητικότητας</a:t>
            </a:r>
          </a:p>
          <a:p>
            <a:pPr marL="342900" marR="64135" lvl="0" indent="-342900" algn="just" defTabSz="914400" rtl="0" eaLnBrk="1" fontAlgn="auto" latinLnBrk="0" hangingPunct="1">
              <a:lnSpc>
                <a:spcPct val="100000"/>
              </a:lnSpc>
              <a:spcBef>
                <a:spcPts val="495"/>
              </a:spcBef>
              <a:spcAft>
                <a:spcPts val="0"/>
              </a:spcAft>
              <a:buClrTx/>
              <a:buSzTx/>
              <a:buFont typeface="+mj-lt"/>
              <a:buAutoNum type="arabicPeriod"/>
              <a:tabLst/>
              <a:defRPr/>
            </a:pPr>
            <a:r>
              <a:rPr kumimoji="0" lang="el-G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Επίσης, όπως και στις ατομικές, για να μπορέσετε να δημιουργήσετε έγγραφο κινητικότητας, θα πρέπει να επιλέξετε πάνω δεξιά το κουμπί </a:t>
            </a: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“Create Draft Document”</a:t>
            </a:r>
            <a:endParaRPr kumimoji="0" lang="el-GR"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endParaRPr>
          </a:p>
          <a:p>
            <a:pPr marL="342900" marR="64135" lvl="0" indent="-342900" algn="just" defTabSz="914400" rtl="0" eaLnBrk="1" fontAlgn="auto" latinLnBrk="0" hangingPunct="1">
              <a:lnSpc>
                <a:spcPct val="100000"/>
              </a:lnSpc>
              <a:spcBef>
                <a:spcPts val="495"/>
              </a:spcBef>
              <a:spcAft>
                <a:spcPts val="0"/>
              </a:spcAft>
              <a:buClrTx/>
              <a:buSzTx/>
              <a:buFont typeface="+mj-lt"/>
              <a:buAutoNum type="arabicPeriod"/>
              <a:tabLst/>
              <a:defRPr/>
            </a:pPr>
            <a:endParaRPr lang="el-GR" b="1" dirty="0">
              <a:solidFill>
                <a:prstClr val="black">
                  <a:lumMod val="75000"/>
                  <a:lumOff val="25000"/>
                </a:prstClr>
              </a:solidFill>
              <a:latin typeface="Calibri" panose="020F0502020204030204"/>
              <a:ea typeface="Calibri" panose="020F0502020204030204" pitchFamily="34" charset="0"/>
              <a:cs typeface="Calibri" panose="020F0502020204030204" pitchFamily="34" charset="0"/>
            </a:endParaRPr>
          </a:p>
          <a:p>
            <a:pPr marR="64135" lvl="0" algn="just" defTabSz="914400" rtl="0" eaLnBrk="1" fontAlgn="auto" latinLnBrk="0" hangingPunct="1">
              <a:lnSpc>
                <a:spcPct val="100000"/>
              </a:lnSpc>
              <a:spcBef>
                <a:spcPts val="495"/>
              </a:spcBef>
              <a:spcAft>
                <a:spcPts val="0"/>
              </a:spcAft>
              <a:buClrTx/>
              <a:buSzTx/>
              <a:tabLst/>
              <a:defRPr/>
            </a:pPr>
            <a:endParaRPr lang="el-GR" b="1" dirty="0">
              <a:solidFill>
                <a:prstClr val="black">
                  <a:lumMod val="75000"/>
                  <a:lumOff val="25000"/>
                </a:prstClr>
              </a:solidFill>
              <a:latin typeface="Calibri" panose="020F0502020204030204"/>
              <a:ea typeface="Calibri" panose="020F0502020204030204" pitchFamily="34" charset="0"/>
              <a:cs typeface="Calibri" panose="020F0502020204030204" pitchFamily="34" charset="0"/>
            </a:endParaRPr>
          </a:p>
          <a:p>
            <a:pPr marR="64135" lvl="0" algn="just" defTabSz="914400" rtl="0" eaLnBrk="1" fontAlgn="auto" latinLnBrk="0" hangingPunct="1">
              <a:lnSpc>
                <a:spcPct val="100000"/>
              </a:lnSpc>
              <a:spcBef>
                <a:spcPts val="495"/>
              </a:spcBef>
              <a:spcAft>
                <a:spcPts val="0"/>
              </a:spcAft>
              <a:buClrTx/>
              <a:buSzTx/>
              <a:tabLst/>
              <a:defRPr/>
            </a:pPr>
            <a:endParaRPr lang="el-GR" b="1" dirty="0">
              <a:solidFill>
                <a:prstClr val="black">
                  <a:lumMod val="75000"/>
                  <a:lumOff val="25000"/>
                </a:prstClr>
              </a:solidFill>
              <a:latin typeface="Calibri" panose="020F0502020204030204"/>
              <a:ea typeface="Calibri" panose="020F0502020204030204" pitchFamily="34" charset="0"/>
              <a:cs typeface="Calibri" panose="020F0502020204030204" pitchFamily="34" charset="0"/>
            </a:endParaRPr>
          </a:p>
          <a:p>
            <a:pPr marR="64135" lvl="0" algn="just" defTabSz="914400" rtl="0" eaLnBrk="1" fontAlgn="auto" latinLnBrk="0" hangingPunct="1">
              <a:lnSpc>
                <a:spcPct val="100000"/>
              </a:lnSpc>
              <a:spcBef>
                <a:spcPts val="495"/>
              </a:spcBef>
              <a:spcAft>
                <a:spcPts val="0"/>
              </a:spcAft>
              <a:buClrTx/>
              <a:buSzTx/>
              <a:tabLst/>
              <a:defRPr/>
            </a:pPr>
            <a:endParaRPr lang="el-GR" b="1" dirty="0">
              <a:solidFill>
                <a:prstClr val="black">
                  <a:lumMod val="75000"/>
                  <a:lumOff val="25000"/>
                </a:prstClr>
              </a:solidFill>
              <a:latin typeface="Calibri" panose="020F0502020204030204"/>
              <a:ea typeface="Calibri" panose="020F0502020204030204" pitchFamily="34" charset="0"/>
              <a:cs typeface="Calibri" panose="020F0502020204030204" pitchFamily="34" charset="0"/>
            </a:endParaRPr>
          </a:p>
          <a:p>
            <a:pPr marR="64135" lvl="0" algn="just" defTabSz="914400" rtl="0" eaLnBrk="1" fontAlgn="auto" latinLnBrk="0" hangingPunct="1">
              <a:lnSpc>
                <a:spcPct val="100000"/>
              </a:lnSpc>
              <a:spcBef>
                <a:spcPts val="495"/>
              </a:spcBef>
              <a:spcAft>
                <a:spcPts val="0"/>
              </a:spcAft>
              <a:buClrTx/>
              <a:buSzTx/>
              <a:tabLst/>
              <a:defRPr/>
            </a:pPr>
            <a:endParaRPr lang="el-GR" b="1" dirty="0">
              <a:solidFill>
                <a:prstClr val="black">
                  <a:lumMod val="75000"/>
                  <a:lumOff val="25000"/>
                </a:prstClr>
              </a:solidFill>
              <a:latin typeface="Calibri" panose="020F0502020204030204"/>
              <a:ea typeface="Calibri" panose="020F0502020204030204" pitchFamily="34" charset="0"/>
              <a:cs typeface="Calibri" panose="020F0502020204030204" pitchFamily="34" charset="0"/>
            </a:endParaRPr>
          </a:p>
          <a:p>
            <a:pPr marR="64135" lvl="0" algn="just" defTabSz="914400" rtl="0" eaLnBrk="1" fontAlgn="auto" latinLnBrk="0" hangingPunct="1">
              <a:lnSpc>
                <a:spcPct val="100000"/>
              </a:lnSpc>
              <a:spcBef>
                <a:spcPts val="495"/>
              </a:spcBef>
              <a:spcAft>
                <a:spcPts val="0"/>
              </a:spcAft>
              <a:buClrTx/>
              <a:buSzTx/>
              <a:tabLst/>
              <a:defRPr/>
            </a:pPr>
            <a:endParaRPr lang="el-GR" b="1" dirty="0">
              <a:solidFill>
                <a:prstClr val="black">
                  <a:lumMod val="75000"/>
                  <a:lumOff val="25000"/>
                </a:prstClr>
              </a:solidFill>
              <a:latin typeface="Calibri" panose="020F0502020204030204"/>
              <a:ea typeface="Calibri" panose="020F0502020204030204" pitchFamily="34" charset="0"/>
              <a:cs typeface="Calibri" panose="020F0502020204030204" pitchFamily="34" charset="0"/>
            </a:endParaRPr>
          </a:p>
          <a:p>
            <a:pPr marR="64135" lvl="0" algn="just" defTabSz="914400" rtl="0" eaLnBrk="1" fontAlgn="auto" latinLnBrk="0" hangingPunct="1">
              <a:lnSpc>
                <a:spcPct val="100000"/>
              </a:lnSpc>
              <a:spcBef>
                <a:spcPts val="495"/>
              </a:spcBef>
              <a:spcAft>
                <a:spcPts val="0"/>
              </a:spcAft>
              <a:buClrTx/>
              <a:buSzTx/>
              <a:tabLst/>
              <a:defRPr/>
            </a:pPr>
            <a:endParaRPr lang="el-GR" b="1" dirty="0">
              <a:solidFill>
                <a:prstClr val="black">
                  <a:lumMod val="75000"/>
                  <a:lumOff val="25000"/>
                </a:prstClr>
              </a:solidFill>
              <a:latin typeface="Calibri" panose="020F0502020204030204"/>
              <a:ea typeface="Calibri" panose="020F0502020204030204" pitchFamily="34" charset="0"/>
              <a:cs typeface="Calibri" panose="020F0502020204030204" pitchFamily="34" charset="0"/>
            </a:endParaRPr>
          </a:p>
          <a:p>
            <a:pPr marR="64135" lvl="0" algn="just" defTabSz="914400" rtl="0" eaLnBrk="1" fontAlgn="auto" latinLnBrk="0" hangingPunct="1">
              <a:lnSpc>
                <a:spcPct val="100000"/>
              </a:lnSpc>
              <a:spcBef>
                <a:spcPts val="495"/>
              </a:spcBef>
              <a:spcAft>
                <a:spcPts val="0"/>
              </a:spcAft>
              <a:buClrTx/>
              <a:buSzTx/>
              <a:tabLst/>
              <a:defRPr/>
            </a:pPr>
            <a:endParaRPr lang="el-GR" b="1" dirty="0">
              <a:solidFill>
                <a:prstClr val="black">
                  <a:lumMod val="75000"/>
                  <a:lumOff val="25000"/>
                </a:prstClr>
              </a:solidFill>
              <a:latin typeface="Calibri" panose="020F0502020204030204"/>
              <a:ea typeface="Calibri" panose="020F0502020204030204" pitchFamily="34" charset="0"/>
              <a:cs typeface="Calibri" panose="020F0502020204030204" pitchFamily="34" charset="0"/>
            </a:endParaRPr>
          </a:p>
          <a:p>
            <a:pPr marR="64135" lvl="0" algn="just" defTabSz="914400" rtl="0" eaLnBrk="1" fontAlgn="auto" latinLnBrk="0" hangingPunct="1">
              <a:lnSpc>
                <a:spcPct val="100000"/>
              </a:lnSpc>
              <a:spcBef>
                <a:spcPts val="495"/>
              </a:spcBef>
              <a:spcAft>
                <a:spcPts val="0"/>
              </a:spcAft>
              <a:buClrTx/>
              <a:buSzTx/>
              <a:tabLst/>
              <a:defRPr/>
            </a:pPr>
            <a:endParaRPr lang="el-GR" b="1" dirty="0">
              <a:solidFill>
                <a:prstClr val="black">
                  <a:lumMod val="75000"/>
                  <a:lumOff val="25000"/>
                </a:prstClr>
              </a:solidFill>
              <a:latin typeface="Calibri" panose="020F0502020204030204"/>
              <a:ea typeface="Calibri" panose="020F0502020204030204" pitchFamily="34" charset="0"/>
              <a:cs typeface="Calibri" panose="020F0502020204030204" pitchFamily="34" charset="0"/>
            </a:endParaRPr>
          </a:p>
          <a:p>
            <a:pPr marL="342900" marR="64135" lvl="0" indent="-342900" algn="just" defTabSz="914400" rtl="0" eaLnBrk="1" fontAlgn="auto" latinLnBrk="0" hangingPunct="1">
              <a:lnSpc>
                <a:spcPct val="100000"/>
              </a:lnSpc>
              <a:spcBef>
                <a:spcPts val="495"/>
              </a:spcBef>
              <a:spcAft>
                <a:spcPts val="0"/>
              </a:spcAft>
              <a:buClrTx/>
              <a:buSzTx/>
              <a:buFont typeface="+mj-lt"/>
              <a:buAutoNum type="arabicPeriod"/>
              <a:tabLst/>
              <a:defRPr/>
            </a:pPr>
            <a:endParaRPr kumimoji="0" lang="el-GR"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endParaRPr>
          </a:p>
          <a:p>
            <a:pPr marR="64135" lvl="0" algn="just" defTabSz="914400" rtl="0" eaLnBrk="1" fontAlgn="auto" latinLnBrk="0" hangingPunct="1">
              <a:lnSpc>
                <a:spcPct val="100000"/>
              </a:lnSpc>
              <a:spcBef>
                <a:spcPts val="495"/>
              </a:spcBef>
              <a:spcAft>
                <a:spcPts val="0"/>
              </a:spcAft>
              <a:buClrTx/>
              <a:buSzTx/>
              <a:tabLst/>
              <a:defRPr/>
            </a:pPr>
            <a:r>
              <a:rPr lang="el-GR" b="1" i="1" dirty="0">
                <a:solidFill>
                  <a:srgbClr val="FF0000"/>
                </a:solidFill>
                <a:latin typeface="Calibri" panose="020F0502020204030204"/>
                <a:ea typeface="Calibri" panose="020F0502020204030204" pitchFamily="34" charset="0"/>
                <a:cs typeface="Calibri" panose="020F0502020204030204" pitchFamily="34" charset="0"/>
              </a:rPr>
              <a:t>Η ΥΠΟΛΟΙΠΗ ΔΙΑΔΙΚΑΣΙΑ ΓΙΑ ΕΠΕΞΕΡΓΑΣΙΑ ΚΑΙ ΣΥΜΠΛΗΡΩΣΗ ΤΩΝ ΕΝΤΥΠΩΝ ΕΊΝΑΙ Η ΙΔΙΑ ΜΕ ΤΙΣ ΑΤΟΜΙΚΕΣ ΚΙΝΗΤΙΚΟΤΗΤΕΣ. ΩΣΤΟΣΟ, Η ΠΛΗΡΟΦΟΡΗΣΗ ΕΝΤΟΣ ΤΟΥ ΕΝΤΥΠΟΥ ΕΞΑΡΤΑΤΑΙ ΑΠΌ ΤΟ ΕΙΔΟΣ ΤΩΝ ΚΙΝΗΤΙΚΟΤΗΤΩΝ </a:t>
            </a:r>
            <a:endParaRPr kumimoji="0" lang="el-GR" sz="1800" b="1" i="1"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Calibri" panose="020F0502020204030204" pitchFamily="34" charset="0"/>
            </a:endParaRPr>
          </a:p>
          <a:p>
            <a:pPr marL="0" marR="64135" lvl="0" indent="0" algn="just" defTabSz="914400" rtl="0" eaLnBrk="1" fontAlgn="auto" latinLnBrk="0" hangingPunct="1">
              <a:lnSpc>
                <a:spcPct val="100000"/>
              </a:lnSpc>
              <a:spcBef>
                <a:spcPts val="495"/>
              </a:spcBef>
              <a:spcAft>
                <a:spcPts val="0"/>
              </a:spcAft>
              <a:buClrTx/>
              <a:buSzTx/>
              <a:buFontTx/>
              <a:buNone/>
              <a:tabLst/>
              <a:defRPr/>
            </a:pPr>
            <a:endParaRPr kumimoji="0" lang="el-G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endParaRPr>
          </a:p>
          <a:p>
            <a:pPr marL="0" marR="64135" lvl="0" indent="0" algn="just" defTabSz="914400" rtl="0" eaLnBrk="1" fontAlgn="auto" latinLnBrk="0" hangingPunct="1">
              <a:lnSpc>
                <a:spcPct val="100000"/>
              </a:lnSpc>
              <a:spcBef>
                <a:spcPts val="495"/>
              </a:spcBef>
              <a:spcAft>
                <a:spcPts val="0"/>
              </a:spcAft>
              <a:buClrTx/>
              <a:buSzTx/>
              <a:buFontTx/>
              <a:buNone/>
              <a:tabLst/>
              <a:defRPr/>
            </a:pPr>
            <a:endParaRPr kumimoji="0" lang="el-G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endParaRPr>
          </a:p>
          <a:p>
            <a:pPr marL="0" marR="64135" lvl="0" indent="0" algn="just" defTabSz="914400" rtl="0" eaLnBrk="1" fontAlgn="auto" latinLnBrk="0" hangingPunct="1">
              <a:lnSpc>
                <a:spcPct val="100000"/>
              </a:lnSpc>
              <a:spcBef>
                <a:spcPts val="495"/>
              </a:spcBef>
              <a:spcAft>
                <a:spcPts val="0"/>
              </a:spcAft>
              <a:buClrTx/>
              <a:buSzTx/>
              <a:buFontTx/>
              <a:buNone/>
              <a:tabLst/>
              <a:defRPr/>
            </a:pPr>
            <a:endParaRPr kumimoji="0" lang="el-GR"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endParaRPr>
          </a:p>
        </p:txBody>
      </p:sp>
      <p:sp>
        <p:nvSpPr>
          <p:cNvPr id="4" name="AutoShape 2" descr="Access the mobility activity tabs">
            <a:extLst>
              <a:ext uri="{FF2B5EF4-FFF2-40B4-BE49-F238E27FC236}">
                <a16:creationId xmlns:a16="http://schemas.microsoft.com/office/drawing/2014/main" id="{60A435C4-1B9A-50C8-8A8F-75CBDC0DC6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7EEE8A2-13B6-9D1F-0AC3-3F902B9478E1}"/>
              </a:ext>
            </a:extLst>
          </p:cNvPr>
          <p:cNvPicPr>
            <a:picLocks noChangeAspect="1"/>
          </p:cNvPicPr>
          <p:nvPr/>
        </p:nvPicPr>
        <p:blipFill>
          <a:blip r:embed="rId3"/>
          <a:stretch>
            <a:fillRect/>
          </a:stretch>
        </p:blipFill>
        <p:spPr>
          <a:xfrm>
            <a:off x="108442" y="2691905"/>
            <a:ext cx="8192277" cy="3172010"/>
          </a:xfrm>
          <a:prstGeom prst="rect">
            <a:avLst/>
          </a:prstGeom>
        </p:spPr>
      </p:pic>
      <p:sp>
        <p:nvSpPr>
          <p:cNvPr id="12" name="TextBox 11">
            <a:extLst>
              <a:ext uri="{FF2B5EF4-FFF2-40B4-BE49-F238E27FC236}">
                <a16:creationId xmlns:a16="http://schemas.microsoft.com/office/drawing/2014/main" id="{65A35667-7B54-0FA3-9C87-C41F96510265}"/>
              </a:ext>
            </a:extLst>
          </p:cNvPr>
          <p:cNvSpPr txBox="1"/>
          <p:nvPr/>
        </p:nvSpPr>
        <p:spPr>
          <a:xfrm>
            <a:off x="8300719" y="3188617"/>
            <a:ext cx="3779026" cy="2287806"/>
          </a:xfrm>
          <a:prstGeom prst="rect">
            <a:avLst/>
          </a:prstGeom>
          <a:noFill/>
        </p:spPr>
        <p:txBody>
          <a:bodyPr wrap="square">
            <a:spAutoFit/>
          </a:bodyPr>
          <a:lstStyle/>
          <a:p>
            <a:pPr marL="285750" marR="64135" lvl="0" indent="-285750" algn="just" defTabSz="914400" rtl="0" eaLnBrk="1" fontAlgn="auto" latinLnBrk="0" hangingPunct="1">
              <a:lnSpc>
                <a:spcPct val="100000"/>
              </a:lnSpc>
              <a:spcBef>
                <a:spcPts val="495"/>
              </a:spcBef>
              <a:spcAft>
                <a:spcPts val="0"/>
              </a:spcAft>
              <a:buClrTx/>
              <a:buSzTx/>
              <a:buFont typeface="Wingdings" panose="05000000000000000000" pitchFamily="2" charset="2"/>
              <a:buChar char="Ø"/>
              <a:tabLst/>
              <a:defRPr/>
            </a:pPr>
            <a:r>
              <a:rPr kumimoji="0" lang="el-GR" b="1" i="0" u="none" strike="noStrike" kern="1200" cap="none" spc="0" normalizeH="0" baseline="0" noProof="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Για ομαδικές κινητικότητες </a:t>
            </a:r>
            <a:r>
              <a:rPr lang="el-GR" b="1">
                <a:solidFill>
                  <a:prstClr val="black">
                    <a:lumMod val="75000"/>
                    <a:lumOff val="25000"/>
                  </a:prstClr>
                </a:solidFill>
                <a:latin typeface="Calibri" panose="020F0502020204030204"/>
                <a:ea typeface="Calibri" panose="020F0502020204030204" pitchFamily="34" charset="0"/>
                <a:cs typeface="Calibri" panose="020F0502020204030204" pitchFamily="34" charset="0"/>
              </a:rPr>
              <a:t>υπάρχει η επιλογή</a:t>
            </a:r>
            <a:r>
              <a:rPr kumimoji="0" lang="en-US" b="1" i="0" u="none" strike="noStrike" kern="1200" cap="none" spc="0" normalizeH="0" baseline="0" noProof="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a:t>
            </a:r>
          </a:p>
          <a:p>
            <a:pPr marL="285750" marR="64135" lvl="0" indent="-285750" algn="just" defTabSz="914400" rtl="0" eaLnBrk="1" fontAlgn="auto" latinLnBrk="0" hangingPunct="1">
              <a:lnSpc>
                <a:spcPct val="100000"/>
              </a:lnSpc>
              <a:spcBef>
                <a:spcPts val="495"/>
              </a:spcBef>
              <a:spcAft>
                <a:spcPts val="0"/>
              </a:spcAft>
              <a:buClrTx/>
              <a:buSzTx/>
              <a:buFont typeface="Courier New" panose="02070309020205020404" pitchFamily="49" charset="0"/>
              <a:buChar char="o"/>
              <a:tabLst/>
              <a:defRPr/>
            </a:pPr>
            <a:r>
              <a:rPr kumimoji="0" lang="en-US" b="0" i="0" u="none" strike="noStrike" kern="1200" cap="none" spc="0" normalizeH="0" baseline="0" noProof="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Learning </a:t>
            </a:r>
            <a:r>
              <a:rPr kumimoji="0" lang="en-US" b="0" i="0" u="none" strike="noStrike" kern="1200" cap="none" spc="0" normalizeH="0" baseline="0" noProof="0" err="1">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programme</a:t>
            </a:r>
            <a:r>
              <a:rPr kumimoji="0" lang="en-US" b="0" i="0" u="none" strike="noStrike" kern="1200" cap="none" spc="0" normalizeH="0" baseline="0" noProof="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 for group mobility</a:t>
            </a:r>
            <a:r>
              <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rPr>
              <a:t>	</a:t>
            </a:r>
            <a:endParaRPr kumimoji="0" lang="el-GR" sz="1800" b="1" i="0" u="none" strike="noStrike" kern="1200" cap="none" spc="0" normalizeH="0" baseline="0" noProof="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endParaRPr>
          </a:p>
          <a:p>
            <a:pPr marL="0" marR="64135" lvl="0" indent="0" algn="just" defTabSz="914400" rtl="0" eaLnBrk="1" fontAlgn="auto" latinLnBrk="0" hangingPunct="1">
              <a:lnSpc>
                <a:spcPct val="100000"/>
              </a:lnSpc>
              <a:spcBef>
                <a:spcPts val="495"/>
              </a:spcBef>
              <a:spcAft>
                <a:spcPts val="0"/>
              </a:spcAft>
              <a:buClrTx/>
              <a:buSzTx/>
              <a:buFontTx/>
              <a:buNone/>
              <a:tabLst/>
              <a:defRPr/>
            </a:pPr>
            <a:endParaRPr kumimoji="0" lang="el-GR" sz="1800" b="1" i="0" u="none" strike="noStrike" kern="1200" cap="none" spc="0" normalizeH="0" baseline="0" noProof="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endParaRPr>
          </a:p>
          <a:p>
            <a:pPr marL="342900" marR="64135" lvl="0" indent="-342900" algn="just" defTabSz="914400" rtl="0" eaLnBrk="1" fontAlgn="auto" latinLnBrk="0" hangingPunct="1">
              <a:lnSpc>
                <a:spcPct val="100000"/>
              </a:lnSpc>
              <a:spcBef>
                <a:spcPts val="495"/>
              </a:spcBef>
              <a:spcAft>
                <a:spcPts val="0"/>
              </a:spcAft>
              <a:buClrTx/>
              <a:buSzTx/>
              <a:buFont typeface="+mj-lt"/>
              <a:buAutoNum type="arabicPeriod"/>
              <a:tabLst/>
              <a:defRPr/>
            </a:pPr>
            <a:endParaRPr kumimoji="0" lang="el-GR" sz="1800" b="1" i="0" u="none" strike="noStrike" kern="1200" cap="none" spc="0" normalizeH="0" baseline="0" noProof="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endParaRPr>
          </a:p>
          <a:p>
            <a:pPr marL="342900" marR="64135" lvl="0" indent="-342900" algn="just" defTabSz="914400" rtl="0" eaLnBrk="1" fontAlgn="auto" latinLnBrk="0" hangingPunct="1">
              <a:lnSpc>
                <a:spcPct val="100000"/>
              </a:lnSpc>
              <a:spcBef>
                <a:spcPts val="495"/>
              </a:spcBef>
              <a:spcAft>
                <a:spcPts val="0"/>
              </a:spcAft>
              <a:buClrTx/>
              <a:buSzTx/>
              <a:buFont typeface="+mj-lt"/>
              <a:buAutoNum type="arabicPeriod"/>
              <a:tabLst/>
              <a:defRPr/>
            </a:pPr>
            <a:endParaRPr kumimoji="0" lang="el-GR" sz="1800" b="1" i="0" u="none" strike="noStrike" kern="1200" cap="none" spc="0" normalizeH="0" baseline="0" noProof="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6734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6833B-38B1-59DE-D279-9DED48E185D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CDD5CB7-280E-5F9B-8645-EB5B889DEC24}"/>
              </a:ext>
            </a:extLst>
          </p:cNvPr>
          <p:cNvSpPr/>
          <p:nvPr/>
        </p:nvSpPr>
        <p:spPr>
          <a:xfrm>
            <a:off x="4409439" y="1"/>
            <a:ext cx="7782561" cy="597472"/>
          </a:xfrm>
          <a:prstGeom prst="rect">
            <a:avLst/>
          </a:prstGeom>
          <a:solidFill>
            <a:srgbClr val="1E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85C16F28-40AD-7819-F177-E88B74F1C952}"/>
              </a:ext>
            </a:extLst>
          </p:cNvPr>
          <p:cNvGrpSpPr/>
          <p:nvPr/>
        </p:nvGrpSpPr>
        <p:grpSpPr>
          <a:xfrm>
            <a:off x="0" y="1"/>
            <a:ext cx="6960973" cy="597471"/>
            <a:chOff x="0" y="0"/>
            <a:chExt cx="6023006" cy="1453896"/>
          </a:xfrm>
        </p:grpSpPr>
        <p:sp>
          <p:nvSpPr>
            <p:cNvPr id="7" name="Rectangle 6">
              <a:extLst>
                <a:ext uri="{FF2B5EF4-FFF2-40B4-BE49-F238E27FC236}">
                  <a16:creationId xmlns:a16="http://schemas.microsoft.com/office/drawing/2014/main" id="{F679745B-3146-7453-8FBC-1E7F0FFBDBE8}"/>
                </a:ext>
              </a:extLst>
            </p:cNvPr>
            <p:cNvSpPr/>
            <p:nvPr/>
          </p:nvSpPr>
          <p:spPr>
            <a:xfrm>
              <a:off x="0" y="0"/>
              <a:ext cx="4526280" cy="1453896"/>
            </a:xfrm>
            <a:prstGeom prst="rect">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a:extLst>
                <a:ext uri="{FF2B5EF4-FFF2-40B4-BE49-F238E27FC236}">
                  <a16:creationId xmlns:a16="http://schemas.microsoft.com/office/drawing/2014/main" id="{D783BDD1-1408-3958-CEA1-7F8966CA0577}"/>
                </a:ext>
              </a:extLst>
            </p:cNvPr>
            <p:cNvSpPr/>
            <p:nvPr/>
          </p:nvSpPr>
          <p:spPr>
            <a:xfrm>
              <a:off x="3111209" y="0"/>
              <a:ext cx="2911797" cy="1453896"/>
            </a:xfrm>
            <a:prstGeom prst="triangle">
              <a:avLst>
                <a:gd name="adj" fmla="val 48774"/>
              </a:avLst>
            </a:prstGeom>
            <a:solidFill>
              <a:srgbClr val="9D72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9D72B5"/>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B289551D-1577-66A1-03A8-E80F8D3A5336}"/>
              </a:ext>
            </a:extLst>
          </p:cNvPr>
          <p:cNvSpPr txBox="1"/>
          <p:nvPr/>
        </p:nvSpPr>
        <p:spPr>
          <a:xfrm>
            <a:off x="275249" y="67761"/>
            <a:ext cx="9532097"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600" b="1" i="0" u="none" strike="noStrike" kern="1200" cap="none" spc="0" normalizeH="0" baseline="0" noProof="0" dirty="0">
                <a:ln>
                  <a:noFill/>
                </a:ln>
                <a:solidFill>
                  <a:prstClr val="white"/>
                </a:solidFill>
                <a:effectLst/>
                <a:uLnTx/>
                <a:uFillTx/>
                <a:latin typeface="Calibri" panose="020F0502020204030204"/>
                <a:ea typeface="+mn-ea"/>
                <a:cs typeface="+mn-cs"/>
              </a:rPr>
              <a:t>ΔΙΑΧΕΙΡΙΣΗ ΕΓΓΡΑΦΩΝ ΚΙΝΗΤΙΚΟΤΗΤΑΣ-</a:t>
            </a:r>
            <a:r>
              <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rPr>
              <a:t> BENEFICIARY MODULE</a:t>
            </a:r>
            <a:r>
              <a:rPr kumimoji="0" lang="el-GR" sz="2600" b="1" i="0" u="none" strike="noStrike" kern="1200" cap="none" spc="0" normalizeH="0" baseline="0" noProof="0" dirty="0">
                <a:ln>
                  <a:noFill/>
                </a:ln>
                <a:solidFill>
                  <a:prstClr val="white"/>
                </a:solidFill>
                <a:effectLst/>
                <a:uLnTx/>
                <a:uFillTx/>
                <a:latin typeface="Calibri" panose="020F0502020204030204"/>
                <a:ea typeface="+mn-ea"/>
                <a:cs typeface="+mn-cs"/>
              </a:rPr>
              <a:t> 8/8 </a:t>
            </a:r>
            <a:endParaRPr kumimoji="0" lang="en-GB" sz="2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6F05E2E-E073-AA6E-7BDE-107B991D0944}"/>
              </a:ext>
            </a:extLst>
          </p:cNvPr>
          <p:cNvSpPr/>
          <p:nvPr/>
        </p:nvSpPr>
        <p:spPr>
          <a:xfrm>
            <a:off x="427649" y="1383572"/>
            <a:ext cx="11641502" cy="1051570"/>
          </a:xfrm>
          <a:prstGeom prst="rect">
            <a:avLst/>
          </a:prstGeom>
        </p:spPr>
        <p:txBody>
          <a:bodyPr wrap="square">
            <a:spAutoFit/>
          </a:bodyPr>
          <a:lstStyle/>
          <a:p>
            <a:pPr marL="0" marR="64135" lvl="0" indent="0" algn="just" defTabSz="914400" rtl="0" eaLnBrk="1" fontAlgn="auto" latinLnBrk="0" hangingPunct="1">
              <a:lnSpc>
                <a:spcPct val="100000"/>
              </a:lnSpc>
              <a:spcBef>
                <a:spcPts val="495"/>
              </a:spcBef>
              <a:spcAft>
                <a:spcPts val="0"/>
              </a:spcAft>
              <a:buClrTx/>
              <a:buSzTx/>
              <a:buFontTx/>
              <a:buNone/>
              <a:tabLst/>
              <a:defRPr/>
            </a:pPr>
            <a:endParaRPr kumimoji="0" lang="el-GR" sz="1800" b="0" i="0" u="none" strike="noStrike" kern="1200" cap="none" spc="0" normalizeH="0" baseline="0" noProof="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endParaRPr>
          </a:p>
          <a:p>
            <a:pPr marL="0" marR="64135" lvl="0" indent="0" algn="just" defTabSz="914400" rtl="0" eaLnBrk="1" fontAlgn="auto" latinLnBrk="0" hangingPunct="1">
              <a:lnSpc>
                <a:spcPct val="100000"/>
              </a:lnSpc>
              <a:spcBef>
                <a:spcPts val="495"/>
              </a:spcBef>
              <a:spcAft>
                <a:spcPts val="0"/>
              </a:spcAft>
              <a:buClrTx/>
              <a:buSzTx/>
              <a:buFontTx/>
              <a:buNone/>
              <a:tabLst/>
              <a:defRPr/>
            </a:pPr>
            <a:endParaRPr kumimoji="0" lang="el-GR" sz="1800" b="0" i="0" u="none" strike="noStrike" kern="1200" cap="none" spc="0" normalizeH="0" baseline="0" noProof="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endParaRPr>
          </a:p>
          <a:p>
            <a:pPr marL="0" marR="64135" lvl="0" indent="0" algn="just" defTabSz="914400" rtl="0" eaLnBrk="1" fontAlgn="auto" latinLnBrk="0" hangingPunct="1">
              <a:lnSpc>
                <a:spcPct val="100000"/>
              </a:lnSpc>
              <a:spcBef>
                <a:spcPts val="495"/>
              </a:spcBef>
              <a:spcAft>
                <a:spcPts val="0"/>
              </a:spcAft>
              <a:buClrTx/>
              <a:buSzTx/>
              <a:buFontTx/>
              <a:buNone/>
              <a:tabLst/>
              <a:defRPr/>
            </a:pPr>
            <a:endParaRPr kumimoji="0" lang="el-GR" sz="1800" b="0" i="0" u="none" strike="noStrike" kern="1200" cap="none" spc="0" normalizeH="0" baseline="0" noProof="0">
              <a:ln>
                <a:noFill/>
              </a:ln>
              <a:solidFill>
                <a:prstClr val="black">
                  <a:lumMod val="75000"/>
                  <a:lumOff val="25000"/>
                </a:prstClr>
              </a:solidFill>
              <a:effectLst/>
              <a:uLnTx/>
              <a:uFillTx/>
              <a:latin typeface="Calibri" panose="020F0502020204030204"/>
              <a:ea typeface="Calibri" panose="020F0502020204030204" pitchFamily="34" charset="0"/>
              <a:cs typeface="Calibri" panose="020F0502020204030204" pitchFamily="34" charset="0"/>
            </a:endParaRPr>
          </a:p>
        </p:txBody>
      </p:sp>
      <p:sp>
        <p:nvSpPr>
          <p:cNvPr id="4" name="AutoShape 2" descr="Access the mobility activity tabs">
            <a:extLst>
              <a:ext uri="{FF2B5EF4-FFF2-40B4-BE49-F238E27FC236}">
                <a16:creationId xmlns:a16="http://schemas.microsoft.com/office/drawing/2014/main" id="{0E26DBBE-5B0D-75A2-A731-E6F7BB8B42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FD2FFC1-1C10-60D8-626B-7CEC6D983BCF}"/>
              </a:ext>
            </a:extLst>
          </p:cNvPr>
          <p:cNvSpPr/>
          <p:nvPr/>
        </p:nvSpPr>
        <p:spPr>
          <a:xfrm>
            <a:off x="122849" y="666057"/>
            <a:ext cx="11641502" cy="5814412"/>
          </a:xfrm>
          <a:prstGeom prst="rect">
            <a:avLst/>
          </a:prstGeom>
        </p:spPr>
        <p:txBody>
          <a:bodyPr wrap="square">
            <a:spAutoFit/>
          </a:bodyPr>
          <a:lstStyle/>
          <a:p>
            <a:pPr marL="342900" marR="64135" indent="-342900" algn="just">
              <a:spcBef>
                <a:spcPts val="495"/>
              </a:spcBef>
              <a:buFont typeface="+mj-lt"/>
              <a:buAutoNum type="arabicPeriod"/>
            </a:pPr>
            <a:endParaRPr lang="el-GR" dirty="0">
              <a:solidFill>
                <a:schemeClr val="tx1">
                  <a:lumMod val="75000"/>
                  <a:lumOff val="25000"/>
                </a:schemeClr>
              </a:solidFill>
              <a:highlight>
                <a:srgbClr val="FFFF00"/>
              </a:highlight>
              <a:ea typeface="Calibri" panose="020F0502020204030204" pitchFamily="34" charset="0"/>
              <a:cs typeface="Calibri" panose="020F0502020204030204" pitchFamily="34" charset="0"/>
            </a:endParaRPr>
          </a:p>
          <a:p>
            <a:pPr marR="64135" algn="just">
              <a:spcBef>
                <a:spcPts val="495"/>
              </a:spcBef>
            </a:pPr>
            <a:r>
              <a:rPr lang="el-GR" sz="2000" b="1" dirty="0">
                <a:solidFill>
                  <a:schemeClr val="tx1">
                    <a:lumMod val="75000"/>
                    <a:lumOff val="25000"/>
                  </a:schemeClr>
                </a:solidFill>
                <a:ea typeface="Calibri" panose="020F0502020204030204" pitchFamily="34" charset="0"/>
                <a:cs typeface="Calibri" panose="020F0502020204030204" pitchFamily="34" charset="0"/>
              </a:rPr>
              <a:t>Τι να θυμάστε</a:t>
            </a:r>
            <a:r>
              <a:rPr lang="en-US" sz="2000" b="1" dirty="0">
                <a:solidFill>
                  <a:schemeClr val="tx1">
                    <a:lumMod val="75000"/>
                    <a:lumOff val="25000"/>
                  </a:schemeClr>
                </a:solidFill>
                <a:ea typeface="Calibri" panose="020F0502020204030204" pitchFamily="34" charset="0"/>
                <a:cs typeface="Calibri" panose="020F0502020204030204" pitchFamily="34" charset="0"/>
              </a:rPr>
              <a:t>: </a:t>
            </a:r>
            <a:endParaRPr lang="el-GR" sz="2000" b="1"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L="285750" marR="64135" indent="-285750" algn="just">
              <a:spcBef>
                <a:spcPts val="495"/>
              </a:spcBef>
              <a:buFont typeface="Arial" panose="020B0604020202020204" pitchFamily="34" charset="0"/>
              <a:buChar char="•"/>
            </a:pPr>
            <a:r>
              <a:rPr lang="el-GR" dirty="0">
                <a:solidFill>
                  <a:schemeClr val="tx1">
                    <a:lumMod val="75000"/>
                    <a:lumOff val="25000"/>
                  </a:schemeClr>
                </a:solidFill>
                <a:ea typeface="Calibri" panose="020F0502020204030204" pitchFamily="34" charset="0"/>
                <a:cs typeface="Calibri" panose="020F0502020204030204" pitchFamily="34" charset="0"/>
              </a:rPr>
              <a:t>Για μια συγκεκριμένη κινητικότητα, δεν μπορούν να υπάρχουν περισσότερα από ένα ενεργά έγγραφα με το ίδιο όνομα. Εάν ορίσετε ίδιο όνομα και είδος εγγράφου θα εμφανιστεί σφάλμα. </a:t>
            </a:r>
          </a:p>
          <a:p>
            <a:pPr marL="285750" marR="64135" indent="-285750" algn="just">
              <a:spcBef>
                <a:spcPts val="495"/>
              </a:spcBef>
              <a:buFont typeface="Arial" panose="020B0604020202020204" pitchFamily="34" charset="0"/>
              <a:buChar char="•"/>
            </a:pPr>
            <a:r>
              <a:rPr lang="el-GR" dirty="0">
                <a:solidFill>
                  <a:schemeClr val="tx1">
                    <a:lumMod val="75000"/>
                    <a:lumOff val="25000"/>
                  </a:schemeClr>
                </a:solidFill>
                <a:ea typeface="Calibri" panose="020F0502020204030204" pitchFamily="34" charset="0"/>
                <a:cs typeface="Calibri" panose="020F0502020204030204" pitchFamily="34" charset="0"/>
              </a:rPr>
              <a:t>Εάν διαγράψετε ένα έγγραφο από μια κινητικότητα, τότε μπορείτε να χρησιμοποιήσετε το ίδιο όνομα για άλλο ενεργό έγγραφο. </a:t>
            </a:r>
          </a:p>
          <a:p>
            <a:pPr marL="285750" marR="64135" indent="-285750" algn="just">
              <a:spcBef>
                <a:spcPts val="495"/>
              </a:spcBef>
              <a:buFont typeface="Arial" panose="020B0604020202020204" pitchFamily="34" charset="0"/>
              <a:buChar char="•"/>
            </a:pPr>
            <a:r>
              <a:rPr lang="el-GR" dirty="0">
                <a:solidFill>
                  <a:schemeClr val="tx1">
                    <a:lumMod val="75000"/>
                    <a:lumOff val="25000"/>
                  </a:schemeClr>
                </a:solidFill>
                <a:ea typeface="Calibri" panose="020F0502020204030204" pitchFamily="34" charset="0"/>
                <a:cs typeface="Calibri" panose="020F0502020204030204" pitchFamily="34" charset="0"/>
              </a:rPr>
              <a:t>Τα έγγραφα κινητικότητας μπορούν να δημιουργηθούν είτε η κινητικότητα είναι σε μορφή </a:t>
            </a:r>
            <a:r>
              <a:rPr lang="en-US" dirty="0">
                <a:solidFill>
                  <a:schemeClr val="tx1">
                    <a:lumMod val="75000"/>
                    <a:lumOff val="25000"/>
                  </a:schemeClr>
                </a:solidFill>
                <a:ea typeface="Calibri" panose="020F0502020204030204" pitchFamily="34" charset="0"/>
                <a:cs typeface="Calibri" panose="020F0502020204030204" pitchFamily="34" charset="0"/>
              </a:rPr>
              <a:t>Draft </a:t>
            </a:r>
            <a:r>
              <a:rPr lang="el-GR" dirty="0">
                <a:solidFill>
                  <a:schemeClr val="tx1">
                    <a:lumMod val="75000"/>
                    <a:lumOff val="25000"/>
                  </a:schemeClr>
                </a:solidFill>
                <a:ea typeface="Calibri" panose="020F0502020204030204" pitchFamily="34" charset="0"/>
                <a:cs typeface="Calibri" panose="020F0502020204030204" pitchFamily="34" charset="0"/>
              </a:rPr>
              <a:t>είτε σε μορφή </a:t>
            </a:r>
            <a:r>
              <a:rPr lang="en-US" dirty="0">
                <a:solidFill>
                  <a:schemeClr val="tx1">
                    <a:lumMod val="75000"/>
                    <a:lumOff val="25000"/>
                  </a:schemeClr>
                </a:solidFill>
                <a:ea typeface="Calibri" panose="020F0502020204030204" pitchFamily="34" charset="0"/>
                <a:cs typeface="Calibri" panose="020F0502020204030204" pitchFamily="34" charset="0"/>
              </a:rPr>
              <a:t>Completed</a:t>
            </a:r>
          </a:p>
          <a:p>
            <a:pPr marL="285750" marR="64135" indent="-285750" algn="just">
              <a:spcBef>
                <a:spcPts val="495"/>
              </a:spcBef>
              <a:buFont typeface="Arial" panose="020B0604020202020204" pitchFamily="34" charset="0"/>
              <a:buChar char="•"/>
            </a:pPr>
            <a:r>
              <a:rPr lang="el-GR" dirty="0">
                <a:solidFill>
                  <a:schemeClr val="tx1">
                    <a:lumMod val="75000"/>
                    <a:lumOff val="25000"/>
                  </a:schemeClr>
                </a:solidFill>
                <a:ea typeface="Calibri" panose="020F0502020204030204" pitchFamily="34" charset="0"/>
                <a:cs typeface="Calibri" panose="020F0502020204030204" pitchFamily="34" charset="0"/>
              </a:rPr>
              <a:t>Για μια κινητικότητα μπορεί να υπάρχουν πέραν του ενός εγγράφου (</a:t>
            </a:r>
            <a:r>
              <a:rPr lang="el-GR" dirty="0" err="1">
                <a:solidFill>
                  <a:schemeClr val="tx1">
                    <a:lumMod val="75000"/>
                    <a:lumOff val="25000"/>
                  </a:schemeClr>
                </a:solidFill>
                <a:ea typeface="Calibri" panose="020F0502020204030204" pitchFamily="34" charset="0"/>
                <a:cs typeface="Calibri" panose="020F0502020204030204" pitchFamily="34" charset="0"/>
              </a:rPr>
              <a:t>δλδ</a:t>
            </a:r>
            <a:r>
              <a:rPr lang="el-GR" dirty="0">
                <a:solidFill>
                  <a:schemeClr val="tx1">
                    <a:lumMod val="75000"/>
                    <a:lumOff val="25000"/>
                  </a:schemeClr>
                </a:solidFill>
                <a:ea typeface="Calibri" panose="020F0502020204030204" pitchFamily="34" charset="0"/>
                <a:cs typeface="Calibri" panose="020F0502020204030204" pitchFamily="34" charset="0"/>
              </a:rPr>
              <a:t> </a:t>
            </a:r>
            <a:r>
              <a:rPr lang="en-US" dirty="0">
                <a:solidFill>
                  <a:schemeClr val="tx1">
                    <a:lumMod val="75000"/>
                    <a:lumOff val="25000"/>
                  </a:schemeClr>
                </a:solidFill>
                <a:ea typeface="Calibri" panose="020F0502020204030204" pitchFamily="34" charset="0"/>
                <a:cs typeface="Calibri" panose="020F0502020204030204" pitchFamily="34" charset="0"/>
              </a:rPr>
              <a:t>learning agreement and </a:t>
            </a:r>
            <a:r>
              <a:rPr lang="en-US" dirty="0" err="1">
                <a:solidFill>
                  <a:schemeClr val="tx1">
                    <a:lumMod val="75000"/>
                    <a:lumOff val="25000"/>
                  </a:schemeClr>
                </a:solidFill>
                <a:ea typeface="Calibri" panose="020F0502020204030204" pitchFamily="34" charset="0"/>
                <a:cs typeface="Calibri" panose="020F0502020204030204" pitchFamily="34" charset="0"/>
              </a:rPr>
              <a:t>europass</a:t>
            </a:r>
            <a:r>
              <a:rPr lang="en-US" dirty="0">
                <a:solidFill>
                  <a:schemeClr val="tx1">
                    <a:lumMod val="75000"/>
                    <a:lumOff val="25000"/>
                  </a:schemeClr>
                </a:solidFill>
                <a:ea typeface="Calibri" panose="020F0502020204030204" pitchFamily="34" charset="0"/>
                <a:cs typeface="Calibri" panose="020F0502020204030204" pitchFamily="34" charset="0"/>
              </a:rPr>
              <a:t> mobility certificate)</a:t>
            </a:r>
            <a:r>
              <a:rPr lang="el-GR" dirty="0">
                <a:solidFill>
                  <a:schemeClr val="tx1">
                    <a:lumMod val="75000"/>
                    <a:lumOff val="25000"/>
                  </a:schemeClr>
                </a:solidFill>
                <a:ea typeface="Calibri" panose="020F0502020204030204" pitchFamily="34" charset="0"/>
                <a:cs typeface="Calibri" panose="020F0502020204030204" pitchFamily="34" charset="0"/>
              </a:rPr>
              <a:t> αλλά ένα έγγραφο δεν μπορεί να υπάρξει χωρίς κινητικότητα. Δηλαδή, εάν διαγραφεί μια κινητικότητα, τότε θα διαγραφούν και όλα τα συνημμένα έγγραφα </a:t>
            </a:r>
          </a:p>
          <a:p>
            <a:pPr marL="285750" marR="64135" indent="-285750" algn="just">
              <a:spcBef>
                <a:spcPts val="495"/>
              </a:spcBef>
              <a:buFont typeface="Arial" panose="020B0604020202020204" pitchFamily="34" charset="0"/>
              <a:buChar char="•"/>
            </a:pPr>
            <a:r>
              <a:rPr lang="el-GR" dirty="0">
                <a:solidFill>
                  <a:schemeClr val="tx1">
                    <a:lumMod val="75000"/>
                    <a:lumOff val="25000"/>
                  </a:schemeClr>
                </a:solidFill>
                <a:ea typeface="Calibri" panose="020F0502020204030204" pitchFamily="34" charset="0"/>
                <a:cs typeface="Calibri" panose="020F0502020204030204" pitchFamily="34" charset="0"/>
              </a:rPr>
              <a:t>Μετά τη δημιουργία ενός εγγράφου, αυτό εμφανίζεται στη καρτέλα </a:t>
            </a:r>
            <a:r>
              <a:rPr lang="en-US" dirty="0">
                <a:solidFill>
                  <a:schemeClr val="tx1">
                    <a:lumMod val="75000"/>
                    <a:lumOff val="25000"/>
                  </a:schemeClr>
                </a:solidFill>
                <a:ea typeface="Calibri" panose="020F0502020204030204" pitchFamily="34" charset="0"/>
                <a:cs typeface="Calibri" panose="020F0502020204030204" pitchFamily="34" charset="0"/>
              </a:rPr>
              <a:t>“Documents”</a:t>
            </a:r>
            <a:r>
              <a:rPr lang="el-GR" dirty="0">
                <a:solidFill>
                  <a:schemeClr val="tx1">
                    <a:lumMod val="75000"/>
                    <a:lumOff val="25000"/>
                  </a:schemeClr>
                </a:solidFill>
                <a:ea typeface="Calibri" panose="020F0502020204030204" pitchFamily="34" charset="0"/>
                <a:cs typeface="Calibri" panose="020F0502020204030204" pitchFamily="34" charset="0"/>
              </a:rPr>
              <a:t> σε κατάσταση </a:t>
            </a:r>
            <a:r>
              <a:rPr lang="en-US" dirty="0">
                <a:solidFill>
                  <a:schemeClr val="tx1">
                    <a:lumMod val="75000"/>
                    <a:lumOff val="25000"/>
                  </a:schemeClr>
                </a:solidFill>
                <a:ea typeface="Calibri" panose="020F0502020204030204" pitchFamily="34" charset="0"/>
                <a:cs typeface="Calibri" panose="020F0502020204030204" pitchFamily="34" charset="0"/>
              </a:rPr>
              <a:t>Draft</a:t>
            </a:r>
            <a:r>
              <a:rPr lang="el-GR" dirty="0">
                <a:solidFill>
                  <a:schemeClr val="tx1">
                    <a:lumMod val="75000"/>
                    <a:lumOff val="25000"/>
                  </a:schemeClr>
                </a:solidFill>
                <a:ea typeface="Calibri" panose="020F0502020204030204" pitchFamily="34" charset="0"/>
                <a:cs typeface="Calibri" panose="020F0502020204030204" pitchFamily="34" charset="0"/>
              </a:rPr>
              <a:t> και μπορείτε να το επεξεργαστείτε και διαχειριστείτε από εκεί σε μεταγενέστερο στάδιο. </a:t>
            </a:r>
          </a:p>
          <a:p>
            <a:pPr marL="285750" marR="64135" indent="-285750" algn="just">
              <a:spcBef>
                <a:spcPts val="495"/>
              </a:spcBef>
              <a:buFont typeface="Arial" panose="020B0604020202020204" pitchFamily="34" charset="0"/>
              <a:buChar char="•"/>
            </a:pPr>
            <a:r>
              <a:rPr lang="el-GR" dirty="0">
                <a:solidFill>
                  <a:schemeClr val="tx1">
                    <a:lumMod val="75000"/>
                    <a:lumOff val="25000"/>
                  </a:schemeClr>
                </a:solidFill>
                <a:ea typeface="Calibri" panose="020F0502020204030204" pitchFamily="34" charset="0"/>
                <a:cs typeface="Calibri" panose="020F0502020204030204" pitchFamily="34" charset="0"/>
              </a:rPr>
              <a:t>Το έγγραφο θα παραμείνει σε κατάσταση </a:t>
            </a:r>
            <a:r>
              <a:rPr lang="en-US" dirty="0">
                <a:solidFill>
                  <a:schemeClr val="tx1">
                    <a:lumMod val="75000"/>
                    <a:lumOff val="25000"/>
                  </a:schemeClr>
                </a:solidFill>
                <a:ea typeface="Calibri" panose="020F0502020204030204" pitchFamily="34" charset="0"/>
                <a:cs typeface="Calibri" panose="020F0502020204030204" pitchFamily="34" charset="0"/>
              </a:rPr>
              <a:t>Draft</a:t>
            </a:r>
            <a:r>
              <a:rPr lang="el-GR" dirty="0">
                <a:solidFill>
                  <a:schemeClr val="tx1">
                    <a:lumMod val="75000"/>
                    <a:lumOff val="25000"/>
                  </a:schemeClr>
                </a:solidFill>
                <a:ea typeface="Calibri" panose="020F0502020204030204" pitchFamily="34" charset="0"/>
                <a:cs typeface="Calibri" panose="020F0502020204030204" pitchFamily="34" charset="0"/>
              </a:rPr>
              <a:t> μέχρι να συμπληρωθούν όλα τα υποχρεωτικά πεδία</a:t>
            </a: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a:p>
            <a:pPr marR="64135" algn="just">
              <a:spcBef>
                <a:spcPts val="495"/>
              </a:spcBef>
            </a:pPr>
            <a:endParaRPr lang="el-GR" dirty="0">
              <a:solidFill>
                <a:schemeClr val="tx1">
                  <a:lumMod val="75000"/>
                  <a:lumOff val="25000"/>
                </a:schemeClr>
              </a:solidFill>
              <a:ea typeface="Calibri" panose="020F0502020204030204" pitchFamily="34" charset="0"/>
              <a:cs typeface="Calibri" panose="020F0502020204030204" pitchFamily="34" charset="0"/>
            </a:endParaRPr>
          </a:p>
        </p:txBody>
      </p:sp>
      <p:pic>
        <p:nvPicPr>
          <p:cNvPr id="11" name="Graphic 10" descr="Comment Important outline">
            <a:extLst>
              <a:ext uri="{FF2B5EF4-FFF2-40B4-BE49-F238E27FC236}">
                <a16:creationId xmlns:a16="http://schemas.microsoft.com/office/drawing/2014/main" id="{3D61EC70-4444-984B-EF0B-7D9A055BC2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8330" y="5113564"/>
            <a:ext cx="2516005" cy="1995682"/>
          </a:xfrm>
          <a:prstGeom prst="rect">
            <a:avLst/>
          </a:prstGeom>
        </p:spPr>
      </p:pic>
    </p:spTree>
    <p:extLst>
      <p:ext uri="{BB962C8B-B14F-4D97-AF65-F5344CB8AC3E}">
        <p14:creationId xmlns:p14="http://schemas.microsoft.com/office/powerpoint/2010/main" val="40154700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6316" y="45630"/>
            <a:ext cx="10278776" cy="523220"/>
          </a:xfrm>
          <a:prstGeom prst="rect">
            <a:avLst/>
          </a:prstGeom>
        </p:spPr>
        <p:txBody>
          <a:bodyPr wrap="none">
            <a:spAutoFit/>
          </a:bodyPr>
          <a:lstStyle/>
          <a:p>
            <a:r>
              <a:rPr lang="el-GR" sz="2800" b="1">
                <a:solidFill>
                  <a:schemeClr val="bg1"/>
                </a:solidFill>
                <a:latin typeface="Century Gothic" panose="020B0502020202020204" pitchFamily="34" charset="0"/>
              </a:rPr>
              <a:t>Συμμετέχοντες με λιγότερες ευκαιρίες (</a:t>
            </a:r>
            <a:r>
              <a:rPr lang="en-GB" sz="2800" b="1">
                <a:solidFill>
                  <a:schemeClr val="bg1"/>
                </a:solidFill>
                <a:latin typeface="Century Gothic" panose="020B0502020202020204" pitchFamily="34" charset="0"/>
              </a:rPr>
              <a:t>Fewer opportunities</a:t>
            </a:r>
            <a:r>
              <a:rPr lang="el-GR" sz="2800" b="1">
                <a:solidFill>
                  <a:schemeClr val="bg1"/>
                </a:solidFill>
                <a:latin typeface="Century Gothic" panose="020B0502020202020204" pitchFamily="34" charset="0"/>
              </a:rPr>
              <a:t>)</a:t>
            </a:r>
            <a:endParaRPr lang="en-US" sz="2800" b="1">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EDEDD484-0106-BFC8-783D-8B723F20F2BE}"/>
              </a:ext>
            </a:extLst>
          </p:cNvPr>
          <p:cNvPicPr>
            <a:picLocks noChangeAspect="1"/>
          </p:cNvPicPr>
          <p:nvPr/>
        </p:nvPicPr>
        <p:blipFill>
          <a:blip r:embed="rId3"/>
          <a:stretch>
            <a:fillRect/>
          </a:stretch>
        </p:blipFill>
        <p:spPr>
          <a:xfrm>
            <a:off x="0" y="654090"/>
            <a:ext cx="12192000" cy="6163553"/>
          </a:xfrm>
          <a:prstGeom prst="rect">
            <a:avLst/>
          </a:prstGeom>
        </p:spPr>
      </p:pic>
      <p:sp>
        <p:nvSpPr>
          <p:cNvPr id="4" name="Rectangle 3">
            <a:extLst>
              <a:ext uri="{FF2B5EF4-FFF2-40B4-BE49-F238E27FC236}">
                <a16:creationId xmlns:a16="http://schemas.microsoft.com/office/drawing/2014/main" id="{2C7FCE7D-3113-F432-AF5D-596663DF75D8}"/>
              </a:ext>
            </a:extLst>
          </p:cNvPr>
          <p:cNvSpPr/>
          <p:nvPr/>
        </p:nvSpPr>
        <p:spPr>
          <a:xfrm>
            <a:off x="38369" y="3429000"/>
            <a:ext cx="1388987" cy="3624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21B147-418E-C1D6-F210-86FC62F46BEC}"/>
              </a:ext>
            </a:extLst>
          </p:cNvPr>
          <p:cNvSpPr/>
          <p:nvPr/>
        </p:nvSpPr>
        <p:spPr>
          <a:xfrm>
            <a:off x="0" y="4962570"/>
            <a:ext cx="1752600" cy="1807902"/>
          </a:xfrm>
          <a:prstGeom prst="rect">
            <a:avLst/>
          </a:prstGeom>
          <a:solidFill>
            <a:schemeClr val="accent2"/>
          </a:solidFill>
        </p:spPr>
        <p:txBody>
          <a:bodyPr wrap="square">
            <a:spAutoFit/>
          </a:bodyPr>
          <a:lstStyle/>
          <a:p>
            <a:r>
              <a:rPr lang="el-GR" sz="1100" dirty="0">
                <a:solidFill>
                  <a:schemeClr val="bg1"/>
                </a:solidFill>
                <a:latin typeface="Verdana" panose="020B0604030504040204" pitchFamily="34" charset="0"/>
                <a:ea typeface="Verdana" panose="020B0604030504040204" pitchFamily="34" charset="0"/>
              </a:rPr>
              <a:t>«</a:t>
            </a:r>
            <a:r>
              <a:rPr lang="en-US" sz="1100" dirty="0">
                <a:solidFill>
                  <a:schemeClr val="bg1"/>
                </a:solidFill>
                <a:latin typeface="Verdana" panose="020B0604030504040204" pitchFamily="34" charset="0"/>
                <a:ea typeface="Verdana" panose="020B0604030504040204" pitchFamily="34" charset="0"/>
              </a:rPr>
              <a:t>Total number of participants with fewer opportunities</a:t>
            </a:r>
            <a:r>
              <a:rPr lang="el-GR" sz="1100" dirty="0">
                <a:solidFill>
                  <a:schemeClr val="bg1"/>
                </a:solidFill>
                <a:latin typeface="Verdana" panose="020B0604030504040204" pitchFamily="34" charset="0"/>
                <a:ea typeface="Verdana" panose="020B0604030504040204" pitchFamily="34" charset="0"/>
              </a:rPr>
              <a:t>». Το πεδίο δεν μπορεί να τύχει επεξεργασίας. Συμπληρώνεται αυτόματα από τα στοιχεία που δόθηκαν στις κινητικότητες </a:t>
            </a:r>
            <a:endParaRPr lang="en-US" sz="1100" dirty="0">
              <a:solidFill>
                <a:schemeClr val="bg1"/>
              </a:solidFill>
              <a:latin typeface="Verdana" panose="020B0604030504040204" pitchFamily="34" charset="0"/>
              <a:ea typeface="Verdana" panose="020B0604030504040204" pitchFamily="34" charset="0"/>
            </a:endParaRPr>
          </a:p>
        </p:txBody>
      </p:sp>
      <p:sp>
        <p:nvSpPr>
          <p:cNvPr id="8" name="Arrow: Left 7">
            <a:extLst>
              <a:ext uri="{FF2B5EF4-FFF2-40B4-BE49-F238E27FC236}">
                <a16:creationId xmlns:a16="http://schemas.microsoft.com/office/drawing/2014/main" id="{C9F6A1DF-17EC-2A06-109A-EED712673ED2}"/>
              </a:ext>
            </a:extLst>
          </p:cNvPr>
          <p:cNvSpPr/>
          <p:nvPr/>
        </p:nvSpPr>
        <p:spPr>
          <a:xfrm>
            <a:off x="9101945" y="6315359"/>
            <a:ext cx="978408" cy="329604"/>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FFD7EF13-705A-DBBE-D160-0FB8CD53BE17}"/>
              </a:ext>
            </a:extLst>
          </p:cNvPr>
          <p:cNvSpPr/>
          <p:nvPr/>
        </p:nvSpPr>
        <p:spPr>
          <a:xfrm>
            <a:off x="3440384" y="3379374"/>
            <a:ext cx="3076696" cy="461665"/>
          </a:xfrm>
          <a:prstGeom prst="rect">
            <a:avLst/>
          </a:prstGeom>
          <a:solidFill>
            <a:schemeClr val="accent1"/>
          </a:solidFill>
        </p:spPr>
        <p:txBody>
          <a:bodyPr wrap="square">
            <a:spAutoFit/>
          </a:bodyPr>
          <a:lstStyle/>
          <a:p>
            <a:r>
              <a:rPr lang="el-GR" sz="1200">
                <a:solidFill>
                  <a:schemeClr val="bg1"/>
                </a:solidFill>
                <a:latin typeface="Verdana" panose="020B0604030504040204" pitchFamily="34" charset="0"/>
                <a:ea typeface="Verdana" panose="020B0604030504040204" pitchFamily="34" charset="0"/>
              </a:rPr>
              <a:t>Προκαθορισμένη λίστα με λόγους</a:t>
            </a:r>
            <a:r>
              <a:rPr lang="en-US" sz="1200">
                <a:solidFill>
                  <a:schemeClr val="bg1"/>
                </a:solidFill>
                <a:latin typeface="Verdana" panose="020B0604030504040204" pitchFamily="34" charset="0"/>
                <a:ea typeface="Verdana" panose="020B0604030504040204" pitchFamily="34" charset="0"/>
              </a:rPr>
              <a:t> </a:t>
            </a:r>
            <a:r>
              <a:rPr lang="el-GR" sz="1200">
                <a:solidFill>
                  <a:schemeClr val="bg1"/>
                </a:solidFill>
                <a:latin typeface="Verdana" panose="020B0604030504040204" pitchFamily="34" charset="0"/>
                <a:ea typeface="Verdana" panose="020B0604030504040204" pitchFamily="34" charset="0"/>
              </a:rPr>
              <a:t>(</a:t>
            </a:r>
            <a:r>
              <a:rPr lang="en-US" sz="1200" b="1">
                <a:solidFill>
                  <a:schemeClr val="bg1"/>
                </a:solidFill>
                <a:latin typeface="Verdana" panose="020B0604030504040204" pitchFamily="34" charset="0"/>
                <a:ea typeface="Verdana" panose="020B0604030504040204" pitchFamily="34" charset="0"/>
              </a:rPr>
              <a:t>reasons</a:t>
            </a:r>
            <a:r>
              <a:rPr lang="el-GR" sz="1200" b="1">
                <a:solidFill>
                  <a:schemeClr val="bg1"/>
                </a:solidFill>
                <a:latin typeface="Verdana" panose="020B0604030504040204" pitchFamily="34" charset="0"/>
                <a:ea typeface="Verdana" panose="020B0604030504040204" pitchFamily="34" charset="0"/>
              </a:rPr>
              <a:t>)</a:t>
            </a:r>
            <a:r>
              <a:rPr lang="en-US" sz="1200">
                <a:solidFill>
                  <a:schemeClr val="bg1"/>
                </a:solidFill>
                <a:latin typeface="Verdana" panose="020B0604030504040204" pitchFamily="34" charset="0"/>
                <a:ea typeface="Verdana" panose="020B0604030504040204" pitchFamily="34" charset="0"/>
              </a:rPr>
              <a:t> </a:t>
            </a:r>
            <a:r>
              <a:rPr lang="el-GR" sz="1200">
                <a:solidFill>
                  <a:schemeClr val="bg1"/>
                </a:solidFill>
                <a:latin typeface="Verdana" panose="020B0604030504040204" pitchFamily="34" charset="0"/>
                <a:ea typeface="Verdana" panose="020B0604030504040204" pitchFamily="34" charset="0"/>
              </a:rPr>
              <a:t>στην αριστερή στήλη. </a:t>
            </a:r>
          </a:p>
        </p:txBody>
      </p:sp>
      <p:sp>
        <p:nvSpPr>
          <p:cNvPr id="9" name="Rectangle 8">
            <a:extLst>
              <a:ext uri="{FF2B5EF4-FFF2-40B4-BE49-F238E27FC236}">
                <a16:creationId xmlns:a16="http://schemas.microsoft.com/office/drawing/2014/main" id="{C6AA2ECB-E8AD-908E-9E3D-886BB5921642}"/>
              </a:ext>
            </a:extLst>
          </p:cNvPr>
          <p:cNvSpPr/>
          <p:nvPr/>
        </p:nvSpPr>
        <p:spPr>
          <a:xfrm>
            <a:off x="1722397" y="5801139"/>
            <a:ext cx="2370632" cy="36241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0F90D6-8961-5F86-410B-846D46E8C03E}"/>
              </a:ext>
            </a:extLst>
          </p:cNvPr>
          <p:cNvSpPr/>
          <p:nvPr/>
        </p:nvSpPr>
        <p:spPr>
          <a:xfrm>
            <a:off x="1752600" y="5372022"/>
            <a:ext cx="1913432" cy="36241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607771-7BB2-D137-785C-6B55EF2F4522}"/>
              </a:ext>
            </a:extLst>
          </p:cNvPr>
          <p:cNvSpPr/>
          <p:nvPr/>
        </p:nvSpPr>
        <p:spPr>
          <a:xfrm>
            <a:off x="4343400" y="5050098"/>
            <a:ext cx="2370632" cy="1223412"/>
          </a:xfrm>
          <a:prstGeom prst="rect">
            <a:avLst/>
          </a:prstGeom>
          <a:solidFill>
            <a:schemeClr val="accent6"/>
          </a:solidFill>
        </p:spPr>
        <p:txBody>
          <a:bodyPr wrap="square">
            <a:spAutoFit/>
          </a:bodyPr>
          <a:lstStyle/>
          <a:p>
            <a:r>
              <a:rPr lang="el-GR" sz="1050" dirty="0">
                <a:solidFill>
                  <a:schemeClr val="bg1"/>
                </a:solidFill>
                <a:latin typeface="Verdana" panose="020B0604030504040204" pitchFamily="34" charset="0"/>
                <a:ea typeface="Verdana" panose="020B0604030504040204" pitchFamily="34" charset="0"/>
              </a:rPr>
              <a:t>«</a:t>
            </a:r>
            <a:r>
              <a:rPr lang="en-US" sz="1050" dirty="0">
                <a:solidFill>
                  <a:schemeClr val="bg1"/>
                </a:solidFill>
                <a:latin typeface="Verdana" panose="020B0604030504040204" pitchFamily="34" charset="0"/>
                <a:ea typeface="Verdana" panose="020B0604030504040204" pitchFamily="34" charset="0"/>
              </a:rPr>
              <a:t>Total number of participants with a reason declared</a:t>
            </a:r>
            <a:r>
              <a:rPr lang="el-GR" sz="1050" dirty="0">
                <a:solidFill>
                  <a:schemeClr val="bg1"/>
                </a:solidFill>
                <a:latin typeface="Verdana" panose="020B0604030504040204" pitchFamily="34" charset="0"/>
                <a:ea typeface="Verdana" panose="020B0604030504040204" pitchFamily="34" charset="0"/>
              </a:rPr>
              <a:t>». Το πεδίο</a:t>
            </a:r>
            <a:r>
              <a:rPr lang="en-US" sz="1050" dirty="0">
                <a:solidFill>
                  <a:schemeClr val="bg1"/>
                </a:solidFill>
                <a:latin typeface="Verdana" panose="020B0604030504040204" pitchFamily="34" charset="0"/>
                <a:ea typeface="Verdana" panose="020B0604030504040204" pitchFamily="34" charset="0"/>
              </a:rPr>
              <a:t> </a:t>
            </a:r>
            <a:r>
              <a:rPr lang="el-GR" sz="1050" dirty="0">
                <a:solidFill>
                  <a:schemeClr val="bg1"/>
                </a:solidFill>
                <a:latin typeface="Verdana" panose="020B0604030504040204" pitchFamily="34" charset="0"/>
                <a:ea typeface="Verdana" panose="020B0604030504040204" pitchFamily="34" charset="0"/>
              </a:rPr>
              <a:t>είναι συμπληρωμένο με τον αριθμό 0. Ο αριθμός διαφοροποιείται όταν εισαχθούν οι απαραίτητες πληροφορίες στο πάνω μέρος αυτής της καρτέλας </a:t>
            </a:r>
            <a:endParaRPr lang="en-US" sz="1050" dirty="0">
              <a:solidFill>
                <a:schemeClr val="bg1"/>
              </a:solidFill>
              <a:latin typeface="Verdana" panose="020B0604030504040204" pitchFamily="34" charset="0"/>
              <a:ea typeface="Verdana" panose="020B0604030504040204" pitchFamily="34" charset="0"/>
            </a:endParaRPr>
          </a:p>
        </p:txBody>
      </p:sp>
      <p:sp>
        <p:nvSpPr>
          <p:cNvPr id="12" name="Rectangle 11">
            <a:extLst>
              <a:ext uri="{FF2B5EF4-FFF2-40B4-BE49-F238E27FC236}">
                <a16:creationId xmlns:a16="http://schemas.microsoft.com/office/drawing/2014/main" id="{F7F1D089-C573-98CA-DE97-B60A2B49C39C}"/>
              </a:ext>
            </a:extLst>
          </p:cNvPr>
          <p:cNvSpPr/>
          <p:nvPr/>
        </p:nvSpPr>
        <p:spPr>
          <a:xfrm>
            <a:off x="8102950" y="5661804"/>
            <a:ext cx="2700131" cy="430887"/>
          </a:xfrm>
          <a:prstGeom prst="rect">
            <a:avLst/>
          </a:prstGeom>
          <a:solidFill>
            <a:srgbClr val="FF0000"/>
          </a:solidFill>
        </p:spPr>
        <p:txBody>
          <a:bodyPr wrap="square">
            <a:spAutoFit/>
          </a:bodyPr>
          <a:lstStyle/>
          <a:p>
            <a:r>
              <a:rPr lang="el-GR" sz="1100">
                <a:solidFill>
                  <a:schemeClr val="bg1"/>
                </a:solidFill>
                <a:latin typeface="Verdana" panose="020B0604030504040204" pitchFamily="34" charset="0"/>
                <a:ea typeface="Verdana" panose="020B0604030504040204" pitchFamily="34" charset="0"/>
              </a:rPr>
              <a:t>Αυτοί οι αριθμοί πρέπει να συμπίπτουν τελικά </a:t>
            </a:r>
            <a:endParaRPr lang="en-US" sz="1100">
              <a:solidFill>
                <a:schemeClr val="bg1"/>
              </a:solidFill>
              <a:latin typeface="Verdana" panose="020B0604030504040204" pitchFamily="34" charset="0"/>
              <a:ea typeface="Verdana" panose="020B0604030504040204" pitchFamily="34" charset="0"/>
            </a:endParaRPr>
          </a:p>
        </p:txBody>
      </p:sp>
      <p:sp>
        <p:nvSpPr>
          <p:cNvPr id="13" name="Left Brace 12">
            <a:extLst>
              <a:ext uri="{FF2B5EF4-FFF2-40B4-BE49-F238E27FC236}">
                <a16:creationId xmlns:a16="http://schemas.microsoft.com/office/drawing/2014/main" id="{7E4EB4AB-92F7-0960-4284-96BEC1AA644A}"/>
              </a:ext>
            </a:extLst>
          </p:cNvPr>
          <p:cNvSpPr/>
          <p:nvPr/>
        </p:nvSpPr>
        <p:spPr>
          <a:xfrm>
            <a:off x="7546254" y="5655596"/>
            <a:ext cx="304800" cy="43088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48540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3804" y="47298"/>
            <a:ext cx="8937522" cy="523220"/>
          </a:xfrm>
          <a:prstGeom prst="rect">
            <a:avLst/>
          </a:prstGeom>
        </p:spPr>
        <p:txBody>
          <a:bodyPr wrap="square">
            <a:spAutoFit/>
          </a:bodyPr>
          <a:lstStyle/>
          <a:p>
            <a:r>
              <a:rPr lang="en-US" sz="2800" b="1">
                <a:solidFill>
                  <a:schemeClr val="bg1"/>
                </a:solidFill>
                <a:latin typeface="Century Gothic" panose="020B0502020202020204" pitchFamily="34" charset="0"/>
                <a:ea typeface="Verdana" panose="020B0604030504040204" pitchFamily="34" charset="0"/>
              </a:rPr>
              <a:t>                            </a:t>
            </a:r>
            <a:r>
              <a:rPr lang="el-GR" sz="2800" b="1">
                <a:solidFill>
                  <a:schemeClr val="bg1"/>
                </a:solidFill>
                <a:latin typeface="Century Gothic" panose="020B0502020202020204" pitchFamily="34" charset="0"/>
                <a:ea typeface="Verdana" panose="020B0604030504040204" pitchFamily="34" charset="0"/>
              </a:rPr>
              <a:t>Προϋπολογισμός </a:t>
            </a:r>
            <a:r>
              <a:rPr lang="en-US" sz="2800" b="1">
                <a:solidFill>
                  <a:schemeClr val="bg1"/>
                </a:solidFill>
                <a:latin typeface="Century Gothic" panose="020B0502020202020204" pitchFamily="34" charset="0"/>
                <a:ea typeface="Verdana" panose="020B0604030504040204" pitchFamily="34" charset="0"/>
              </a:rPr>
              <a:t>(</a:t>
            </a:r>
            <a:r>
              <a:rPr lang="en-US" sz="2800" b="1">
                <a:solidFill>
                  <a:schemeClr val="bg1"/>
                </a:solidFill>
                <a:latin typeface="Century Gothic" panose="020B0502020202020204" pitchFamily="34" charset="0"/>
              </a:rPr>
              <a:t>Budget)</a:t>
            </a:r>
          </a:p>
        </p:txBody>
      </p:sp>
      <p:sp>
        <p:nvSpPr>
          <p:cNvPr id="5" name="Rectangle 4"/>
          <p:cNvSpPr/>
          <p:nvPr/>
        </p:nvSpPr>
        <p:spPr>
          <a:xfrm>
            <a:off x="512022" y="661253"/>
            <a:ext cx="10917977" cy="369332"/>
          </a:xfrm>
          <a:prstGeom prst="rect">
            <a:avLst/>
          </a:prstGeom>
        </p:spPr>
        <p:txBody>
          <a:bodyPr wrap="square">
            <a:spAutoFit/>
          </a:bodyPr>
          <a:lstStyle/>
          <a:p>
            <a:endParaRPr lang="en-US"/>
          </a:p>
        </p:txBody>
      </p:sp>
      <p:pic>
        <p:nvPicPr>
          <p:cNvPr id="6" name="Picture 5">
            <a:extLst>
              <a:ext uri="{FF2B5EF4-FFF2-40B4-BE49-F238E27FC236}">
                <a16:creationId xmlns:a16="http://schemas.microsoft.com/office/drawing/2014/main" id="{80DEA612-8CBE-5E63-6DEF-A081D72EECF5}"/>
              </a:ext>
            </a:extLst>
          </p:cNvPr>
          <p:cNvPicPr>
            <a:picLocks noChangeAspect="1"/>
          </p:cNvPicPr>
          <p:nvPr/>
        </p:nvPicPr>
        <p:blipFill>
          <a:blip r:embed="rId3"/>
          <a:stretch>
            <a:fillRect/>
          </a:stretch>
        </p:blipFill>
        <p:spPr>
          <a:xfrm>
            <a:off x="0" y="678121"/>
            <a:ext cx="12192000" cy="4653538"/>
          </a:xfrm>
          <a:prstGeom prst="rect">
            <a:avLst/>
          </a:prstGeom>
        </p:spPr>
      </p:pic>
      <p:sp>
        <p:nvSpPr>
          <p:cNvPr id="7" name="Rectangle 6">
            <a:extLst>
              <a:ext uri="{FF2B5EF4-FFF2-40B4-BE49-F238E27FC236}">
                <a16:creationId xmlns:a16="http://schemas.microsoft.com/office/drawing/2014/main" id="{905231F1-44DC-B6BD-9AA8-A9796BCADFA1}"/>
              </a:ext>
            </a:extLst>
          </p:cNvPr>
          <p:cNvSpPr/>
          <p:nvPr/>
        </p:nvSpPr>
        <p:spPr>
          <a:xfrm>
            <a:off x="66675" y="3638550"/>
            <a:ext cx="1685925" cy="3693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8264DF-299D-2373-8338-ECD8D792D8C5}"/>
              </a:ext>
            </a:extLst>
          </p:cNvPr>
          <p:cNvSpPr txBox="1"/>
          <p:nvPr/>
        </p:nvSpPr>
        <p:spPr>
          <a:xfrm>
            <a:off x="0" y="5439262"/>
            <a:ext cx="10509812" cy="1323439"/>
          </a:xfrm>
          <a:prstGeom prst="rect">
            <a:avLst/>
          </a:prstGeom>
          <a:solidFill>
            <a:schemeClr val="accent4">
              <a:lumMod val="20000"/>
              <a:lumOff val="80000"/>
            </a:schemeClr>
          </a:solidFill>
        </p:spPr>
        <p:txBody>
          <a:bodyPr wrap="square" rtlCol="0">
            <a:spAutoFit/>
          </a:bodyPr>
          <a:lstStyle/>
          <a:p>
            <a:pPr marL="285750" indent="-285750">
              <a:buFont typeface="Wingdings" panose="05000000000000000000" pitchFamily="2" charset="2"/>
              <a:buChar char="Ø"/>
            </a:pPr>
            <a:r>
              <a:rPr lang="el-GR" sz="1600" dirty="0">
                <a:latin typeface="Verdana" panose="020B0604030504040204" pitchFamily="34" charset="0"/>
                <a:ea typeface="Verdana" panose="020B0604030504040204" pitchFamily="34" charset="0"/>
              </a:rPr>
              <a:t>Στο </a:t>
            </a:r>
            <a:r>
              <a:rPr lang="en-US" sz="1600" dirty="0">
                <a:latin typeface="Verdana" panose="020B0604030504040204" pitchFamily="34" charset="0"/>
                <a:ea typeface="Verdana" panose="020B0604030504040204" pitchFamily="34" charset="0"/>
              </a:rPr>
              <a:t>awarded budget </a:t>
            </a:r>
            <a:r>
              <a:rPr lang="el-GR" sz="1600" dirty="0">
                <a:latin typeface="Verdana" panose="020B0604030504040204" pitchFamily="34" charset="0"/>
                <a:ea typeface="Verdana" panose="020B0604030504040204" pitchFamily="34" charset="0"/>
              </a:rPr>
              <a:t>των διαπιστευμένων σχεδίων </a:t>
            </a:r>
            <a:r>
              <a:rPr lang="en-US" sz="1600" b="1" dirty="0">
                <a:latin typeface="Verdana" panose="020B0604030504040204" pitchFamily="34" charset="0"/>
                <a:ea typeface="Verdana" panose="020B0604030504040204" pitchFamily="34" charset="0"/>
              </a:rPr>
              <a:t>KA121</a:t>
            </a:r>
            <a:r>
              <a:rPr lang="el-GR" sz="1600" dirty="0">
                <a:latin typeface="Verdana" panose="020B0604030504040204" pitchFamily="34" charset="0"/>
                <a:ea typeface="Verdana" panose="020B0604030504040204" pitchFamily="34" charset="0"/>
              </a:rPr>
              <a:t> δεν υπάρχει καθορισμένο ποσό ανά κατηγορία, εξαιρουμένων των κατηγοριών που βασίζονται σε πραγματικά έξοδα (αφού για αυτές τις κατηγορίες υπήρχε η δυνατότητα να αιτηθείτε κονδύλι κατά την υποβολή της αίτησης)</a:t>
            </a:r>
          </a:p>
          <a:p>
            <a:pPr marL="285750" indent="-285750">
              <a:buFont typeface="Wingdings" panose="05000000000000000000" pitchFamily="2" charset="2"/>
              <a:buChar char="Ø"/>
            </a:pPr>
            <a:r>
              <a:rPr lang="el-GR" sz="1600" dirty="0">
                <a:latin typeface="Verdana" panose="020B0604030504040204" pitchFamily="34" charset="0"/>
                <a:ea typeface="Verdana" panose="020B0604030504040204" pitchFamily="34" charset="0"/>
              </a:rPr>
              <a:t>Στο </a:t>
            </a:r>
            <a:r>
              <a:rPr lang="en-US" sz="1600" dirty="0">
                <a:latin typeface="Verdana" panose="020B0604030504040204" pitchFamily="34" charset="0"/>
                <a:ea typeface="Verdana" panose="020B0604030504040204" pitchFamily="34" charset="0"/>
              </a:rPr>
              <a:t>awarded budget </a:t>
            </a:r>
            <a:r>
              <a:rPr lang="el-GR" sz="1600" dirty="0">
                <a:latin typeface="Verdana" panose="020B0604030504040204" pitchFamily="34" charset="0"/>
                <a:ea typeface="Verdana" panose="020B0604030504040204" pitchFamily="34" charset="0"/>
              </a:rPr>
              <a:t>των σχεδίων μικρής διάρκειας </a:t>
            </a:r>
            <a:r>
              <a:rPr lang="el-GR" sz="1600" b="1" dirty="0">
                <a:latin typeface="Verdana" panose="020B0604030504040204" pitchFamily="34" charset="0"/>
                <a:ea typeface="Verdana" panose="020B0604030504040204" pitchFamily="34" charset="0"/>
              </a:rPr>
              <a:t>ΚΑ122</a:t>
            </a:r>
            <a:r>
              <a:rPr lang="en-US" sz="1600" dirty="0">
                <a:latin typeface="Verdana" panose="020B0604030504040204" pitchFamily="34" charset="0"/>
                <a:ea typeface="Verdana" panose="020B0604030504040204" pitchFamily="34" charset="0"/>
              </a:rPr>
              <a:t> </a:t>
            </a:r>
            <a:r>
              <a:rPr lang="el-GR" sz="1600" dirty="0">
                <a:latin typeface="Verdana" panose="020B0604030504040204" pitchFamily="34" charset="0"/>
                <a:ea typeface="Verdana" panose="020B0604030504040204" pitchFamily="34" charset="0"/>
              </a:rPr>
              <a:t>θα βρείτε το ποσό που αντιστοιχεί σε κάθε κατηγορία, με βάση τη συμφωνία επιχορήγησής σας</a:t>
            </a:r>
            <a:endParaRPr lang="en-US"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76895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10;&#10;AI-generated content may be incorrect.">
            <a:extLst>
              <a:ext uri="{FF2B5EF4-FFF2-40B4-BE49-F238E27FC236}">
                <a16:creationId xmlns:a16="http://schemas.microsoft.com/office/drawing/2014/main" id="{54EA1DDF-C5B9-2ED6-3B65-81D9D9110005}"/>
              </a:ext>
            </a:extLst>
          </p:cNvPr>
          <p:cNvPicPr>
            <a:picLocks noChangeAspect="1"/>
          </p:cNvPicPr>
          <p:nvPr/>
        </p:nvPicPr>
        <p:blipFill>
          <a:blip r:embed="rId3"/>
          <a:stretch>
            <a:fillRect/>
          </a:stretch>
        </p:blipFill>
        <p:spPr>
          <a:xfrm>
            <a:off x="0" y="813667"/>
            <a:ext cx="12192000" cy="4433454"/>
          </a:xfrm>
          <a:prstGeom prst="rect">
            <a:avLst/>
          </a:prstGeom>
        </p:spPr>
      </p:pic>
      <p:sp>
        <p:nvSpPr>
          <p:cNvPr id="16" name="Rectangle 15"/>
          <p:cNvSpPr/>
          <p:nvPr/>
        </p:nvSpPr>
        <p:spPr>
          <a:xfrm>
            <a:off x="0" y="5086396"/>
            <a:ext cx="5066950" cy="1799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366316" y="45630"/>
            <a:ext cx="5514651" cy="954107"/>
          </a:xfrm>
          <a:prstGeom prst="rect">
            <a:avLst/>
          </a:prstGeom>
        </p:spPr>
        <p:txBody>
          <a:bodyPr wrap="none">
            <a:spAutoFit/>
          </a:bodyPr>
          <a:lstStyle/>
          <a:p>
            <a:r>
              <a:rPr lang="en-GB" sz="2800" b="1">
                <a:solidFill>
                  <a:schemeClr val="bg1"/>
                </a:solidFill>
                <a:latin typeface="Century Gothic" panose="020B0502020202020204" pitchFamily="34" charset="0"/>
              </a:rPr>
              <a:t>Import-Export mobility activity</a:t>
            </a:r>
          </a:p>
          <a:p>
            <a:endParaRPr lang="en-US" sz="2800">
              <a:solidFill>
                <a:schemeClr val="bg1"/>
              </a:solidFill>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C67F18B1-5CAD-8E12-DA5C-BA4B41872B83}"/>
              </a:ext>
            </a:extLst>
          </p:cNvPr>
          <p:cNvSpPr txBox="1"/>
          <p:nvPr/>
        </p:nvSpPr>
        <p:spPr>
          <a:xfrm flipH="1">
            <a:off x="6096000" y="5396340"/>
            <a:ext cx="310185" cy="461665"/>
          </a:xfrm>
          <a:prstGeom prst="rect">
            <a:avLst/>
          </a:prstGeom>
          <a:noFill/>
        </p:spPr>
        <p:txBody>
          <a:bodyPr wrap="square" rtlCol="0">
            <a:spAutoFit/>
          </a:bodyPr>
          <a:lstStyle/>
          <a:p>
            <a:r>
              <a:rPr lang="en-US" sz="2400" b="1">
                <a:highlight>
                  <a:srgbClr val="FFFF00"/>
                </a:highlight>
              </a:rPr>
              <a:t>2</a:t>
            </a:r>
          </a:p>
        </p:txBody>
      </p:sp>
      <p:sp>
        <p:nvSpPr>
          <p:cNvPr id="12" name="TextBox 11">
            <a:extLst>
              <a:ext uri="{FF2B5EF4-FFF2-40B4-BE49-F238E27FC236}">
                <a16:creationId xmlns:a16="http://schemas.microsoft.com/office/drawing/2014/main" id="{EEE184DF-4C6E-3D32-19A7-CFF1E59098FB}"/>
              </a:ext>
            </a:extLst>
          </p:cNvPr>
          <p:cNvSpPr txBox="1"/>
          <p:nvPr/>
        </p:nvSpPr>
        <p:spPr>
          <a:xfrm>
            <a:off x="7304608" y="2182205"/>
            <a:ext cx="360370" cy="461665"/>
          </a:xfrm>
          <a:prstGeom prst="rect">
            <a:avLst/>
          </a:prstGeom>
          <a:noFill/>
        </p:spPr>
        <p:txBody>
          <a:bodyPr wrap="square" rtlCol="0">
            <a:spAutoFit/>
          </a:bodyPr>
          <a:lstStyle/>
          <a:p>
            <a:r>
              <a:rPr lang="en-US" sz="2400" b="1">
                <a:highlight>
                  <a:srgbClr val="FFFF00"/>
                </a:highlight>
              </a:rPr>
              <a:t>3</a:t>
            </a:r>
          </a:p>
        </p:txBody>
      </p:sp>
      <p:pic>
        <p:nvPicPr>
          <p:cNvPr id="13" name="Picture 12"/>
          <p:cNvPicPr>
            <a:picLocks noChangeAspect="1"/>
          </p:cNvPicPr>
          <p:nvPr/>
        </p:nvPicPr>
        <p:blipFill>
          <a:blip r:embed="rId4"/>
          <a:stretch>
            <a:fillRect/>
          </a:stretch>
        </p:blipFill>
        <p:spPr>
          <a:xfrm>
            <a:off x="327215" y="5167850"/>
            <a:ext cx="4386216" cy="1608108"/>
          </a:xfrm>
          <a:prstGeom prst="rect">
            <a:avLst/>
          </a:prstGeom>
        </p:spPr>
      </p:pic>
      <p:sp>
        <p:nvSpPr>
          <p:cNvPr id="15" name="Oval 14"/>
          <p:cNvSpPr/>
          <p:nvPr/>
        </p:nvSpPr>
        <p:spPr>
          <a:xfrm>
            <a:off x="3864160" y="5961312"/>
            <a:ext cx="910867" cy="5163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886ED94-C5D6-670E-3747-F37CAA897D35}"/>
              </a:ext>
            </a:extLst>
          </p:cNvPr>
          <p:cNvSpPr/>
          <p:nvPr/>
        </p:nvSpPr>
        <p:spPr>
          <a:xfrm>
            <a:off x="1566378" y="2745904"/>
            <a:ext cx="2079190" cy="9541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A77568E-57C3-7A5C-7CB8-FAF40368D525}"/>
              </a:ext>
            </a:extLst>
          </p:cNvPr>
          <p:cNvSpPr txBox="1"/>
          <p:nvPr/>
        </p:nvSpPr>
        <p:spPr>
          <a:xfrm>
            <a:off x="3864160" y="2783159"/>
            <a:ext cx="360370" cy="461665"/>
          </a:xfrm>
          <a:prstGeom prst="rect">
            <a:avLst/>
          </a:prstGeom>
          <a:noFill/>
        </p:spPr>
        <p:txBody>
          <a:bodyPr wrap="square" rtlCol="0">
            <a:spAutoFit/>
          </a:bodyPr>
          <a:lstStyle/>
          <a:p>
            <a:r>
              <a:rPr lang="en-US" sz="2400" b="1">
                <a:highlight>
                  <a:srgbClr val="FFFF00"/>
                </a:highlight>
              </a:rPr>
              <a:t>1</a:t>
            </a:r>
          </a:p>
        </p:txBody>
      </p:sp>
      <p:sp>
        <p:nvSpPr>
          <p:cNvPr id="6" name="Arrow: Down 5">
            <a:extLst>
              <a:ext uri="{FF2B5EF4-FFF2-40B4-BE49-F238E27FC236}">
                <a16:creationId xmlns:a16="http://schemas.microsoft.com/office/drawing/2014/main" id="{DF6D7278-AE1A-6380-6ECA-7D64E6CF56B2}"/>
              </a:ext>
            </a:extLst>
          </p:cNvPr>
          <p:cNvSpPr/>
          <p:nvPr/>
        </p:nvSpPr>
        <p:spPr>
          <a:xfrm>
            <a:off x="8810794" y="2929320"/>
            <a:ext cx="384366" cy="55649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extLst>
              <a:ext uri="{FF2B5EF4-FFF2-40B4-BE49-F238E27FC236}">
                <a16:creationId xmlns:a16="http://schemas.microsoft.com/office/drawing/2014/main" id="{B58FF496-6472-3890-A95E-FE6E9547F01D}"/>
              </a:ext>
            </a:extLst>
          </p:cNvPr>
          <p:cNvSpPr txBox="1"/>
          <p:nvPr/>
        </p:nvSpPr>
        <p:spPr>
          <a:xfrm>
            <a:off x="7720803" y="2197958"/>
            <a:ext cx="3264568" cy="646331"/>
          </a:xfrm>
          <a:prstGeom prst="rect">
            <a:avLst/>
          </a:prstGeom>
          <a:noFill/>
        </p:spPr>
        <p:txBody>
          <a:bodyPr wrap="square" rtlCol="0">
            <a:spAutoFit/>
          </a:bodyPr>
          <a:lstStyle/>
          <a:p>
            <a:r>
              <a:rPr lang="en-US" b="1">
                <a:solidFill>
                  <a:srgbClr val="FF0000"/>
                </a:solidFill>
              </a:rPr>
              <a:t>IMPORT (Upload excel file) </a:t>
            </a:r>
            <a:r>
              <a:rPr lang="el-GR" b="1">
                <a:solidFill>
                  <a:srgbClr val="FF0000"/>
                </a:solidFill>
              </a:rPr>
              <a:t>μόνο για ατομικές κινητικότητες</a:t>
            </a:r>
            <a:endParaRPr lang="en-US" b="1">
              <a:solidFill>
                <a:srgbClr val="FF0000"/>
              </a:solidFill>
            </a:endParaRPr>
          </a:p>
        </p:txBody>
      </p:sp>
      <p:sp>
        <p:nvSpPr>
          <p:cNvPr id="4" name="Rectangle 3">
            <a:extLst>
              <a:ext uri="{FF2B5EF4-FFF2-40B4-BE49-F238E27FC236}">
                <a16:creationId xmlns:a16="http://schemas.microsoft.com/office/drawing/2014/main" id="{8324EBA7-9EA2-F731-7BC8-11069546C12D}"/>
              </a:ext>
            </a:extLst>
          </p:cNvPr>
          <p:cNvSpPr/>
          <p:nvPr/>
        </p:nvSpPr>
        <p:spPr>
          <a:xfrm>
            <a:off x="0" y="3485819"/>
            <a:ext cx="1500941" cy="2453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E2AF9A-EA85-0859-ABA4-7BCBB50AD714}"/>
              </a:ext>
            </a:extLst>
          </p:cNvPr>
          <p:cNvSpPr txBox="1"/>
          <p:nvPr/>
        </p:nvSpPr>
        <p:spPr>
          <a:xfrm>
            <a:off x="5394165" y="5839502"/>
            <a:ext cx="3820886" cy="369332"/>
          </a:xfrm>
          <a:prstGeom prst="rect">
            <a:avLst/>
          </a:prstGeom>
          <a:noFill/>
        </p:spPr>
        <p:txBody>
          <a:bodyPr wrap="square" rtlCol="0">
            <a:spAutoFit/>
          </a:bodyPr>
          <a:lstStyle/>
          <a:p>
            <a:r>
              <a:rPr lang="en-US" b="1">
                <a:solidFill>
                  <a:srgbClr val="FF0000"/>
                </a:solidFill>
              </a:rPr>
              <a:t>EXPORT (Download excel file)</a:t>
            </a:r>
          </a:p>
        </p:txBody>
      </p:sp>
      <p:sp>
        <p:nvSpPr>
          <p:cNvPr id="7" name="Arrow: Down 6">
            <a:extLst>
              <a:ext uri="{FF2B5EF4-FFF2-40B4-BE49-F238E27FC236}">
                <a16:creationId xmlns:a16="http://schemas.microsoft.com/office/drawing/2014/main" id="{06ED59F9-C14A-703A-97B3-50710D590598}"/>
              </a:ext>
            </a:extLst>
          </p:cNvPr>
          <p:cNvSpPr/>
          <p:nvPr/>
        </p:nvSpPr>
        <p:spPr>
          <a:xfrm rot="10800000">
            <a:off x="5532201" y="5123496"/>
            <a:ext cx="310184" cy="49890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Oval 13"/>
          <p:cNvSpPr/>
          <p:nvPr/>
        </p:nvSpPr>
        <p:spPr>
          <a:xfrm>
            <a:off x="8355360" y="4696866"/>
            <a:ext cx="910867" cy="5163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DB0B050F-AA88-9F61-D811-E93EE3E50D77}"/>
              </a:ext>
            </a:extLst>
          </p:cNvPr>
          <p:cNvSpPr/>
          <p:nvPr/>
        </p:nvSpPr>
        <p:spPr>
          <a:xfrm>
            <a:off x="1810953" y="1090575"/>
            <a:ext cx="1078030" cy="1767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693D855-6D81-1B9A-516F-14AE3EB97F58}"/>
              </a:ext>
            </a:extLst>
          </p:cNvPr>
          <p:cNvSpPr/>
          <p:nvPr/>
        </p:nvSpPr>
        <p:spPr>
          <a:xfrm>
            <a:off x="5066950" y="4937177"/>
            <a:ext cx="910867" cy="1468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7437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837" y="55725"/>
            <a:ext cx="4393319" cy="954107"/>
          </a:xfrm>
          <a:prstGeom prst="rect">
            <a:avLst/>
          </a:prstGeom>
        </p:spPr>
        <p:txBody>
          <a:bodyPr wrap="none">
            <a:spAutoFit/>
          </a:bodyPr>
          <a:lstStyle/>
          <a:p>
            <a:pPr algn="ctr"/>
            <a:r>
              <a:rPr lang="en-GB" sz="2800" b="1">
                <a:solidFill>
                  <a:schemeClr val="bg1"/>
                </a:solidFill>
                <a:latin typeface="Century Gothic" panose="020B0502020202020204" pitchFamily="34" charset="0"/>
              </a:rPr>
              <a:t>Import mobility activity</a:t>
            </a:r>
          </a:p>
          <a:p>
            <a:endParaRPr lang="en-US" sz="2800">
              <a:solidFill>
                <a:schemeClr val="bg1"/>
              </a:solidFill>
              <a:latin typeface="Verdana" panose="020B0604030504040204" pitchFamily="34" charset="0"/>
              <a:ea typeface="Verdana" panose="020B0604030504040204" pitchFamily="34" charset="0"/>
            </a:endParaRPr>
          </a:p>
        </p:txBody>
      </p:sp>
      <p:pic>
        <p:nvPicPr>
          <p:cNvPr id="8" name="Picture 7">
            <a:extLst>
              <a:ext uri="{FF2B5EF4-FFF2-40B4-BE49-F238E27FC236}">
                <a16:creationId xmlns:a16="http://schemas.microsoft.com/office/drawing/2014/main" id="{E227BECD-EAEE-5969-76AE-52208581C748}"/>
              </a:ext>
            </a:extLst>
          </p:cNvPr>
          <p:cNvPicPr>
            <a:picLocks noChangeAspect="1"/>
          </p:cNvPicPr>
          <p:nvPr/>
        </p:nvPicPr>
        <p:blipFill>
          <a:blip r:embed="rId3"/>
          <a:stretch>
            <a:fillRect/>
          </a:stretch>
        </p:blipFill>
        <p:spPr>
          <a:xfrm>
            <a:off x="512879" y="985360"/>
            <a:ext cx="9776837" cy="1859271"/>
          </a:xfrm>
          <a:prstGeom prst="rect">
            <a:avLst/>
          </a:prstGeom>
        </p:spPr>
      </p:pic>
      <p:sp>
        <p:nvSpPr>
          <p:cNvPr id="9" name="Rectangle 8">
            <a:extLst>
              <a:ext uri="{FF2B5EF4-FFF2-40B4-BE49-F238E27FC236}">
                <a16:creationId xmlns:a16="http://schemas.microsoft.com/office/drawing/2014/main" id="{7F83210B-921E-6108-E732-7B12F859C4DB}"/>
              </a:ext>
            </a:extLst>
          </p:cNvPr>
          <p:cNvSpPr/>
          <p:nvPr/>
        </p:nvSpPr>
        <p:spPr>
          <a:xfrm>
            <a:off x="3478041" y="1202280"/>
            <a:ext cx="1611087" cy="3083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DF6D7278-AE1A-6380-6ECA-7D64E6CF56B2}"/>
              </a:ext>
            </a:extLst>
          </p:cNvPr>
          <p:cNvSpPr/>
          <p:nvPr/>
        </p:nvSpPr>
        <p:spPr>
          <a:xfrm>
            <a:off x="4438676" y="814797"/>
            <a:ext cx="310184" cy="27902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10489223" y="5662246"/>
            <a:ext cx="1230410" cy="103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5E2328C-2CB5-0930-2BEA-741096E03B2E}"/>
              </a:ext>
            </a:extLst>
          </p:cNvPr>
          <p:cNvSpPr txBox="1"/>
          <p:nvPr/>
        </p:nvSpPr>
        <p:spPr>
          <a:xfrm>
            <a:off x="570568" y="2835034"/>
            <a:ext cx="11149065" cy="4105226"/>
          </a:xfrm>
          <a:prstGeom prst="rect">
            <a:avLst/>
          </a:prstGeom>
          <a:noFill/>
        </p:spPr>
        <p:txBody>
          <a:bodyPr wrap="square" rtlCol="0">
            <a:spAutoFit/>
          </a:bodyPr>
          <a:lstStyle/>
          <a:p>
            <a:pPr marL="342900" indent="-342900">
              <a:lnSpc>
                <a:spcPct val="150000"/>
              </a:lnSpc>
              <a:buAutoNum type="arabicPeriod"/>
            </a:pPr>
            <a:r>
              <a:rPr lang="el-GR" sz="1600" dirty="0">
                <a:latin typeface="Verdana" panose="020B0604030504040204" pitchFamily="34" charset="0"/>
                <a:ea typeface="Verdana" panose="020B0604030504040204" pitchFamily="34" charset="0"/>
              </a:rPr>
              <a:t>Ανοίγετε το </a:t>
            </a:r>
            <a:r>
              <a:rPr lang="en-US" sz="1600" dirty="0">
                <a:latin typeface="Verdana" panose="020B0604030504040204" pitchFamily="34" charset="0"/>
                <a:ea typeface="Verdana" panose="020B0604030504040204" pitchFamily="34" charset="0"/>
              </a:rPr>
              <a:t>excel </a:t>
            </a:r>
            <a:r>
              <a:rPr lang="el-GR" sz="1600" dirty="0">
                <a:latin typeface="Verdana" panose="020B0604030504040204" pitchFamily="34" charset="0"/>
                <a:ea typeface="Verdana" panose="020B0604030504040204" pitchFamily="34" charset="0"/>
              </a:rPr>
              <a:t>που έχετε κατεβάσει (</a:t>
            </a:r>
            <a:r>
              <a:rPr lang="en-US" sz="1600" dirty="0">
                <a:latin typeface="Verdana" panose="020B0604030504040204" pitchFamily="34" charset="0"/>
                <a:ea typeface="Verdana" panose="020B0604030504040204" pitchFamily="34" charset="0"/>
              </a:rPr>
              <a:t>export step)</a:t>
            </a:r>
          </a:p>
          <a:p>
            <a:pPr marL="342900" indent="-342900">
              <a:lnSpc>
                <a:spcPct val="150000"/>
              </a:lnSpc>
              <a:buAutoNum type="arabicPeriod"/>
            </a:pPr>
            <a:r>
              <a:rPr lang="el-GR" sz="1600" dirty="0">
                <a:latin typeface="Verdana" panose="020B0604030504040204" pitchFamily="34" charset="0"/>
                <a:ea typeface="Verdana" panose="020B0604030504040204" pitchFamily="34" charset="0"/>
              </a:rPr>
              <a:t>Κάθε σειρά (</a:t>
            </a:r>
            <a:r>
              <a:rPr lang="en-US" sz="1600" dirty="0">
                <a:latin typeface="Verdana" panose="020B0604030504040204" pitchFamily="34" charset="0"/>
                <a:ea typeface="Verdana" panose="020B0604030504040204" pitchFamily="34" charset="0"/>
              </a:rPr>
              <a:t>row)</a:t>
            </a:r>
            <a:r>
              <a:rPr lang="el-GR" sz="1600" dirty="0">
                <a:latin typeface="Verdana" panose="020B0604030504040204" pitchFamily="34" charset="0"/>
                <a:ea typeface="Verdana" panose="020B0604030504040204" pitchFamily="34" charset="0"/>
              </a:rPr>
              <a:t> αντιστοιχεί σε μια κινητικότητα</a:t>
            </a:r>
          </a:p>
          <a:p>
            <a:pPr marL="342900" indent="-342900">
              <a:lnSpc>
                <a:spcPct val="150000"/>
              </a:lnSpc>
              <a:buAutoNum type="arabicPeriod"/>
            </a:pPr>
            <a:r>
              <a:rPr lang="el-GR" sz="1600" dirty="0">
                <a:latin typeface="Verdana" panose="020B0604030504040204" pitchFamily="34" charset="0"/>
                <a:ea typeface="Verdana" panose="020B0604030504040204" pitchFamily="34" charset="0"/>
              </a:rPr>
              <a:t>Για να προσθέσετε κινητικότητα, κάνετε </a:t>
            </a:r>
            <a:r>
              <a:rPr lang="en-US" sz="1600" dirty="0">
                <a:latin typeface="Verdana" panose="020B0604030504040204" pitchFamily="34" charset="0"/>
                <a:ea typeface="Verdana" panose="020B0604030504040204" pitchFamily="34" charset="0"/>
              </a:rPr>
              <a:t>copy </a:t>
            </a:r>
            <a:r>
              <a:rPr lang="el-GR" sz="1600" dirty="0">
                <a:latin typeface="Verdana" panose="020B0604030504040204" pitchFamily="34" charset="0"/>
                <a:ea typeface="Verdana" panose="020B0604030504040204" pitchFamily="34" charset="0"/>
              </a:rPr>
              <a:t>μίας ολόκληρης γραμμής &amp; επεξεργάζεστε τις πληροφορίες ανάλογα με τη κινητικότητα</a:t>
            </a:r>
          </a:p>
          <a:p>
            <a:pPr marL="342900" indent="-342900">
              <a:lnSpc>
                <a:spcPct val="150000"/>
              </a:lnSpc>
              <a:buAutoNum type="arabicPeriod"/>
            </a:pPr>
            <a:r>
              <a:rPr lang="el-GR" sz="1600" dirty="0">
                <a:latin typeface="Verdana" panose="020B0604030504040204" pitchFamily="34" charset="0"/>
                <a:ea typeface="Verdana" panose="020B0604030504040204" pitchFamily="34" charset="0"/>
              </a:rPr>
              <a:t>Στη στήλη </a:t>
            </a:r>
            <a:r>
              <a:rPr lang="en-US" sz="1600" dirty="0">
                <a:latin typeface="Verdana" panose="020B0604030504040204" pitchFamily="34" charset="0"/>
                <a:ea typeface="Verdana" panose="020B0604030504040204" pitchFamily="34" charset="0"/>
              </a:rPr>
              <a:t>mobility activity ID</a:t>
            </a:r>
            <a:r>
              <a:rPr lang="el-GR" sz="1600" dirty="0">
                <a:latin typeface="Verdana" panose="020B0604030504040204" pitchFamily="34" charset="0"/>
                <a:ea typeface="Verdana" panose="020B0604030504040204" pitchFamily="34" charset="0"/>
              </a:rPr>
              <a:t> αλλάζετε τα τελευταία ψηφία ώστε ο αριθμός αυτός να είναι μοναδικός για κάθε κινητικότητα (π.χ. εάν ο τελευταίος αριθμός είναι </a:t>
            </a:r>
            <a:r>
              <a:rPr lang="en-US" sz="1600" dirty="0">
                <a:latin typeface="Verdana" panose="020B0604030504040204" pitchFamily="34" charset="0"/>
                <a:ea typeface="Verdana" panose="020B0604030504040204" pitchFamily="34" charset="0"/>
              </a:rPr>
              <a:t>MOB-0014</a:t>
            </a:r>
            <a:r>
              <a:rPr lang="el-GR" sz="1600" dirty="0">
                <a:latin typeface="Verdana" panose="020B0604030504040204" pitchFamily="34" charset="0"/>
                <a:ea typeface="Verdana" panose="020B0604030504040204" pitchFamily="34" charset="0"/>
              </a:rPr>
              <a:t>, τότε η νέα κινητικότητα που θα προσθέσετε πρέπει να έχει τον αριθμό </a:t>
            </a:r>
            <a:r>
              <a:rPr lang="en-US" sz="1600" dirty="0">
                <a:latin typeface="Verdana" panose="020B0604030504040204" pitchFamily="34" charset="0"/>
                <a:ea typeface="Verdana" panose="020B0604030504040204" pitchFamily="34" charset="0"/>
              </a:rPr>
              <a:t>MOB-0015). </a:t>
            </a:r>
          </a:p>
          <a:p>
            <a:pPr marL="342900" indent="-342900">
              <a:lnSpc>
                <a:spcPct val="150000"/>
              </a:lnSpc>
              <a:buAutoNum type="arabicPeriod"/>
            </a:pPr>
            <a:r>
              <a:rPr lang="el-GR" sz="1600" dirty="0">
                <a:latin typeface="Verdana" panose="020B0604030504040204" pitchFamily="34" charset="0"/>
                <a:ea typeface="Verdana" panose="020B0604030504040204" pitchFamily="34" charset="0"/>
              </a:rPr>
              <a:t>Όταν ολοκληρώσετε τις διορθώσεις και προσθήκες, τότε ανεβάζετε το αρχείο (</a:t>
            </a:r>
            <a:r>
              <a:rPr lang="en-US" sz="1600" dirty="0">
                <a:latin typeface="Verdana" panose="020B0604030504040204" pitchFamily="34" charset="0"/>
                <a:ea typeface="Verdana" panose="020B0604030504040204" pitchFamily="34" charset="0"/>
              </a:rPr>
              <a:t>import)</a:t>
            </a:r>
            <a:r>
              <a:rPr lang="el-GR" sz="1600" dirty="0">
                <a:latin typeface="Verdana" panose="020B0604030504040204" pitchFamily="34" charset="0"/>
                <a:ea typeface="Verdana" panose="020B0604030504040204" pitchFamily="34" charset="0"/>
              </a:rPr>
              <a:t> στο σχετικό σημείο</a:t>
            </a:r>
          </a:p>
          <a:p>
            <a:pPr marL="342900" indent="-342900">
              <a:lnSpc>
                <a:spcPct val="150000"/>
              </a:lnSpc>
              <a:buAutoNum type="arabicPeriod"/>
            </a:pPr>
            <a:r>
              <a:rPr lang="el-GR" sz="1600" dirty="0">
                <a:latin typeface="Verdana" panose="020B0604030504040204" pitchFamily="34" charset="0"/>
                <a:ea typeface="Verdana" panose="020B0604030504040204" pitchFamily="34" charset="0"/>
              </a:rPr>
              <a:t>Στην ενότητα </a:t>
            </a:r>
            <a:r>
              <a:rPr lang="en-US" sz="1600" dirty="0">
                <a:latin typeface="Verdana" panose="020B0604030504040204" pitchFamily="34" charset="0"/>
                <a:ea typeface="Verdana" panose="020B0604030504040204" pitchFamily="34" charset="0"/>
              </a:rPr>
              <a:t>mobility activities </a:t>
            </a:r>
            <a:r>
              <a:rPr lang="el-GR" sz="1600" dirty="0">
                <a:latin typeface="Verdana" panose="020B0604030504040204" pitchFamily="34" charset="0"/>
                <a:ea typeface="Verdana" panose="020B0604030504040204" pitchFamily="34" charset="0"/>
              </a:rPr>
              <a:t>ελέγξτε ότι όλες οι κινητικότητες είναι σωστές και εάν χρειάζεται, προχωρήστε σε σχετικές διορθώσεις. </a:t>
            </a:r>
            <a:endParaRPr lang="en-US"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341128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08553F-2EA5-0484-6901-8DD9069644B4}"/>
              </a:ext>
            </a:extLst>
          </p:cNvPr>
          <p:cNvPicPr>
            <a:picLocks noChangeAspect="1"/>
          </p:cNvPicPr>
          <p:nvPr/>
        </p:nvPicPr>
        <p:blipFill>
          <a:blip r:embed="rId3"/>
          <a:stretch>
            <a:fillRect/>
          </a:stretch>
        </p:blipFill>
        <p:spPr>
          <a:xfrm>
            <a:off x="0" y="661253"/>
            <a:ext cx="12192000" cy="3940185"/>
          </a:xfrm>
          <a:prstGeom prst="rect">
            <a:avLst/>
          </a:prstGeom>
        </p:spPr>
      </p:pic>
      <p:sp>
        <p:nvSpPr>
          <p:cNvPr id="9" name="Rectangle 8"/>
          <p:cNvSpPr/>
          <p:nvPr/>
        </p:nvSpPr>
        <p:spPr>
          <a:xfrm>
            <a:off x="1846065" y="3898894"/>
            <a:ext cx="10428409" cy="2959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232003" y="74625"/>
            <a:ext cx="10767174" cy="523220"/>
          </a:xfrm>
          <a:prstGeom prst="rect">
            <a:avLst/>
          </a:prstGeom>
        </p:spPr>
        <p:txBody>
          <a:bodyPr wrap="square">
            <a:spAutoFit/>
          </a:bodyPr>
          <a:lstStyle/>
          <a:p>
            <a:r>
              <a:rPr lang="en-US" sz="2800" dirty="0">
                <a:solidFill>
                  <a:schemeClr val="bg1"/>
                </a:solidFill>
                <a:latin typeface="Verdana" panose="020B0604030504040204" pitchFamily="34" charset="0"/>
                <a:ea typeface="Verdana" panose="020B0604030504040204" pitchFamily="34" charset="0"/>
              </a:rPr>
              <a:t> </a:t>
            </a:r>
            <a:r>
              <a:rPr lang="el-GR" sz="2800" b="1" dirty="0">
                <a:solidFill>
                  <a:schemeClr val="bg1"/>
                </a:solidFill>
                <a:latin typeface="Century Gothic" panose="020B0502020202020204" pitchFamily="34" charset="0"/>
              </a:rPr>
              <a:t>Συμπλήρωση και Υποβολή Τελικής Έκθεσης (</a:t>
            </a:r>
            <a:r>
              <a:rPr lang="en-US" sz="2800" b="1" dirty="0">
                <a:solidFill>
                  <a:schemeClr val="bg1"/>
                </a:solidFill>
                <a:latin typeface="Century Gothic" panose="020B0502020202020204" pitchFamily="34" charset="0"/>
              </a:rPr>
              <a:t>Reports)</a:t>
            </a:r>
          </a:p>
        </p:txBody>
      </p:sp>
      <p:sp>
        <p:nvSpPr>
          <p:cNvPr id="5" name="Rectangle 4"/>
          <p:cNvSpPr/>
          <p:nvPr/>
        </p:nvSpPr>
        <p:spPr>
          <a:xfrm>
            <a:off x="512022" y="661253"/>
            <a:ext cx="10917977" cy="369332"/>
          </a:xfrm>
          <a:prstGeom prst="rect">
            <a:avLst/>
          </a:prstGeom>
        </p:spPr>
        <p:txBody>
          <a:bodyPr wrap="square">
            <a:spAutoFit/>
          </a:bodyPr>
          <a:lstStyle/>
          <a:p>
            <a:endParaRPr lang="en-US"/>
          </a:p>
        </p:txBody>
      </p:sp>
      <p:pic>
        <p:nvPicPr>
          <p:cNvPr id="7" name="Picture 2" descr="Click on Reports then on Generate Beneficiary Report">
            <a:extLst>
              <a:ext uri="{FF2B5EF4-FFF2-40B4-BE49-F238E27FC236}">
                <a16:creationId xmlns:a16="http://schemas.microsoft.com/office/drawing/2014/main" id="{91D12F4B-29B4-510E-D6C7-484DF97048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415" t="46501"/>
          <a:stretch/>
        </p:blipFill>
        <p:spPr bwMode="auto">
          <a:xfrm>
            <a:off x="4793540" y="1285732"/>
            <a:ext cx="4634797" cy="17479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939E8C6-9017-6A69-EE58-712012DB8DB2}"/>
              </a:ext>
            </a:extLst>
          </p:cNvPr>
          <p:cNvSpPr/>
          <p:nvPr/>
        </p:nvSpPr>
        <p:spPr>
          <a:xfrm>
            <a:off x="0" y="3898894"/>
            <a:ext cx="1388987" cy="3624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9747F86-2737-F584-2135-16FB3FFBB518}"/>
              </a:ext>
            </a:extLst>
          </p:cNvPr>
          <p:cNvSpPr/>
          <p:nvPr/>
        </p:nvSpPr>
        <p:spPr>
          <a:xfrm>
            <a:off x="1846066" y="1760116"/>
            <a:ext cx="1493066" cy="3995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8D5FDF4-711D-AABA-3BD7-DA87A5B6B383}"/>
              </a:ext>
            </a:extLst>
          </p:cNvPr>
          <p:cNvPicPr>
            <a:picLocks noChangeAspect="1"/>
          </p:cNvPicPr>
          <p:nvPr/>
        </p:nvPicPr>
        <p:blipFill>
          <a:blip r:embed="rId5"/>
          <a:stretch>
            <a:fillRect/>
          </a:stretch>
        </p:blipFill>
        <p:spPr>
          <a:xfrm>
            <a:off x="2079135" y="4174443"/>
            <a:ext cx="10063606" cy="2445800"/>
          </a:xfrm>
          <a:prstGeom prst="rect">
            <a:avLst/>
          </a:prstGeom>
        </p:spPr>
      </p:pic>
    </p:spTree>
    <p:extLst>
      <p:ext uri="{BB962C8B-B14F-4D97-AF65-F5344CB8AC3E}">
        <p14:creationId xmlns:p14="http://schemas.microsoft.com/office/powerpoint/2010/main" val="14205503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2022" y="661253"/>
            <a:ext cx="1091797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127590" y="766451"/>
            <a:ext cx="8040337" cy="3342562"/>
          </a:xfrm>
          <a:prstGeom prst="rect">
            <a:avLst/>
          </a:prstGeom>
        </p:spPr>
      </p:pic>
      <p:sp>
        <p:nvSpPr>
          <p:cNvPr id="7" name="Rectangle 6"/>
          <p:cNvSpPr/>
          <p:nvPr/>
        </p:nvSpPr>
        <p:spPr>
          <a:xfrm>
            <a:off x="232003" y="74625"/>
            <a:ext cx="1076717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el-GR" sz="2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Συμπλήρωση και Υποβολή Τελικής Έκθεσης (</a:t>
            </a:r>
            <a:r>
              <a:rPr kumimoji="0" lang="en-US" sz="2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Reports)</a:t>
            </a:r>
          </a:p>
        </p:txBody>
      </p:sp>
      <p:pic>
        <p:nvPicPr>
          <p:cNvPr id="3" name="Picture 2">
            <a:extLst>
              <a:ext uri="{FF2B5EF4-FFF2-40B4-BE49-F238E27FC236}">
                <a16:creationId xmlns:a16="http://schemas.microsoft.com/office/drawing/2014/main" id="{E458E4F6-686E-799A-643B-C093A4B70E12}"/>
              </a:ext>
            </a:extLst>
          </p:cNvPr>
          <p:cNvPicPr>
            <a:picLocks noChangeAspect="1"/>
          </p:cNvPicPr>
          <p:nvPr/>
        </p:nvPicPr>
        <p:blipFill>
          <a:blip r:embed="rId4"/>
          <a:stretch>
            <a:fillRect/>
          </a:stretch>
        </p:blipFill>
        <p:spPr>
          <a:xfrm>
            <a:off x="2584652" y="3338623"/>
            <a:ext cx="9680025" cy="3594612"/>
          </a:xfrm>
          <a:prstGeom prst="rect">
            <a:avLst/>
          </a:prstGeom>
        </p:spPr>
      </p:pic>
      <p:sp>
        <p:nvSpPr>
          <p:cNvPr id="4" name="Arrow: Right 3">
            <a:extLst>
              <a:ext uri="{FF2B5EF4-FFF2-40B4-BE49-F238E27FC236}">
                <a16:creationId xmlns:a16="http://schemas.microsoft.com/office/drawing/2014/main" id="{BAFAD59F-3C9E-1304-6254-95E1A769382F}"/>
              </a:ext>
            </a:extLst>
          </p:cNvPr>
          <p:cNvSpPr/>
          <p:nvPr/>
        </p:nvSpPr>
        <p:spPr>
          <a:xfrm>
            <a:off x="8287473" y="1261641"/>
            <a:ext cx="451413"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C7005197-6363-BEB9-76E8-578E3DD4741E}"/>
              </a:ext>
            </a:extLst>
          </p:cNvPr>
          <p:cNvSpPr/>
          <p:nvPr/>
        </p:nvSpPr>
        <p:spPr>
          <a:xfrm rot="10800000">
            <a:off x="2133239" y="5044105"/>
            <a:ext cx="451413" cy="369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2C8D784-3757-86F3-2771-D41799C23C4B}"/>
              </a:ext>
            </a:extLst>
          </p:cNvPr>
          <p:cNvSpPr txBox="1"/>
          <p:nvPr/>
        </p:nvSpPr>
        <p:spPr>
          <a:xfrm>
            <a:off x="8742113" y="1261641"/>
            <a:ext cx="22570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a:ln>
                  <a:noFill/>
                </a:ln>
                <a:solidFill>
                  <a:prstClr val="black"/>
                </a:solidFill>
                <a:effectLst/>
                <a:uLnTx/>
                <a:uFillTx/>
                <a:latin typeface="Calibri" panose="020F0502020204030204"/>
                <a:ea typeface="+mn-ea"/>
                <a:cs typeface="+mn-cs"/>
              </a:rPr>
              <a:t>Τελική Έκθεση ΚΑ122</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9D9F800-A05A-3786-DAD2-5C38521F7008}"/>
              </a:ext>
            </a:extLst>
          </p:cNvPr>
          <p:cNvSpPr txBox="1"/>
          <p:nvPr/>
        </p:nvSpPr>
        <p:spPr>
          <a:xfrm>
            <a:off x="0" y="5044105"/>
            <a:ext cx="22570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a:ln>
                  <a:noFill/>
                </a:ln>
                <a:solidFill>
                  <a:prstClr val="black"/>
                </a:solidFill>
                <a:effectLst/>
                <a:uLnTx/>
                <a:uFillTx/>
                <a:latin typeface="Calibri" panose="020F0502020204030204"/>
                <a:ea typeface="+mn-ea"/>
                <a:cs typeface="+mn-cs"/>
              </a:rPr>
              <a:t>Τελική Έκθεση ΚΑ121</a:t>
            </a: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018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3303036" y="4073825"/>
            <a:ext cx="5542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3000" b="1" i="0" u="none" strike="noStrike" kern="1200" cap="none" spc="0" normalizeH="0" baseline="0" noProof="0">
              <a:ln>
                <a:noFill/>
              </a:ln>
              <a:solidFill>
                <a:srgbClr val="59999B"/>
              </a:solidFill>
              <a:effectLst/>
              <a:uLnTx/>
              <a:uFillTx/>
              <a:latin typeface="Century Gothic" panose="020B050202020202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3000" b="1" i="0" u="none" strike="noStrike" kern="1200" cap="none" spc="0" normalizeH="0" baseline="0" noProof="0">
              <a:ln>
                <a:noFill/>
              </a:ln>
              <a:solidFill>
                <a:srgbClr val="59999B"/>
              </a:solidFill>
              <a:effectLst/>
              <a:uLnTx/>
              <a:uFillTx/>
              <a:latin typeface="Century Gothic" panose="020B050202020202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59999B"/>
                </a:solidFill>
                <a:effectLst/>
                <a:uLnTx/>
                <a:uFillTx/>
                <a:latin typeface="Century Gothic" panose="020B0502020202020204" pitchFamily="34" charset="0"/>
                <a:ea typeface="Verdana" panose="020B0604030504040204" pitchFamily="34" charset="0"/>
              </a:rPr>
              <a:t>Beneficiary Module</a:t>
            </a:r>
            <a:endParaRPr kumimoji="0" lang="el-GR" sz="3000" b="0" i="0" u="none" strike="noStrike" kern="1200" cap="none" spc="0" normalizeH="0" baseline="0" noProof="0">
              <a:ln>
                <a:noFill/>
              </a:ln>
              <a:solidFill>
                <a:prstClr val="black"/>
              </a:solidFill>
              <a:effectLst/>
              <a:uLnTx/>
              <a:uFillTx/>
              <a:latin typeface="Century Gothic" panose="020B050202020202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a:ln>
                <a:noFill/>
              </a:ln>
              <a:solidFill>
                <a:prstClr val="black"/>
              </a:solidFill>
              <a:effectLst/>
              <a:uLnTx/>
              <a:uFillTx/>
              <a:latin typeface="Century Gothic" panose="020B0502020202020204" pitchFamily="34" charset="0"/>
              <a:ea typeface="Verdana" panose="020B0604030504040204" pitchFamily="34" charset="0"/>
            </a:endParaRPr>
          </a:p>
        </p:txBody>
      </p:sp>
    </p:spTree>
    <p:extLst>
      <p:ext uri="{BB962C8B-B14F-4D97-AF65-F5344CB8AC3E}">
        <p14:creationId xmlns:p14="http://schemas.microsoft.com/office/powerpoint/2010/main" val="24304681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2022" y="661253"/>
            <a:ext cx="10917977" cy="369332"/>
          </a:xfrm>
          <a:prstGeom prst="rect">
            <a:avLst/>
          </a:prstGeom>
        </p:spPr>
        <p:txBody>
          <a:bodyPr wrap="square">
            <a:spAutoFit/>
          </a:bodyPr>
          <a:lstStyle/>
          <a:p>
            <a:endParaRPr lang="en-US"/>
          </a:p>
        </p:txBody>
      </p:sp>
      <p:pic>
        <p:nvPicPr>
          <p:cNvPr id="3" name="Picture 2"/>
          <p:cNvPicPr>
            <a:picLocks noChangeAspect="1"/>
          </p:cNvPicPr>
          <p:nvPr/>
        </p:nvPicPr>
        <p:blipFill>
          <a:blip r:embed="rId3"/>
          <a:stretch>
            <a:fillRect/>
          </a:stretch>
        </p:blipFill>
        <p:spPr>
          <a:xfrm>
            <a:off x="595423" y="754912"/>
            <a:ext cx="9675627" cy="2955851"/>
          </a:xfrm>
          <a:prstGeom prst="rect">
            <a:avLst/>
          </a:prstGeom>
        </p:spPr>
      </p:pic>
      <p:pic>
        <p:nvPicPr>
          <p:cNvPr id="4" name="Picture 3"/>
          <p:cNvPicPr>
            <a:picLocks noChangeAspect="1"/>
          </p:cNvPicPr>
          <p:nvPr/>
        </p:nvPicPr>
        <p:blipFill>
          <a:blip r:embed="rId4"/>
          <a:stretch>
            <a:fillRect/>
          </a:stretch>
        </p:blipFill>
        <p:spPr>
          <a:xfrm>
            <a:off x="180753" y="3804422"/>
            <a:ext cx="10239153" cy="3053578"/>
          </a:xfrm>
          <a:prstGeom prst="rect">
            <a:avLst/>
          </a:prstGeom>
        </p:spPr>
      </p:pic>
      <p:sp>
        <p:nvSpPr>
          <p:cNvPr id="6" name="Rectangle 5"/>
          <p:cNvSpPr/>
          <p:nvPr/>
        </p:nvSpPr>
        <p:spPr>
          <a:xfrm>
            <a:off x="232003" y="74625"/>
            <a:ext cx="10767174" cy="523220"/>
          </a:xfrm>
          <a:prstGeom prst="rect">
            <a:avLst/>
          </a:prstGeom>
        </p:spPr>
        <p:txBody>
          <a:bodyPr wrap="square">
            <a:spAutoFit/>
          </a:bodyPr>
          <a:lstStyle/>
          <a:p>
            <a:r>
              <a:rPr lang="en-US" sz="2800">
                <a:solidFill>
                  <a:schemeClr val="bg1"/>
                </a:solidFill>
                <a:latin typeface="Verdana" panose="020B0604030504040204" pitchFamily="34" charset="0"/>
                <a:ea typeface="Verdana" panose="020B0604030504040204" pitchFamily="34" charset="0"/>
              </a:rPr>
              <a:t> </a:t>
            </a:r>
            <a:r>
              <a:rPr lang="el-GR" sz="2800" b="1">
                <a:solidFill>
                  <a:schemeClr val="bg1"/>
                </a:solidFill>
                <a:latin typeface="Century Gothic" panose="020B0502020202020204" pitchFamily="34" charset="0"/>
              </a:rPr>
              <a:t>Συμπλήρωση και Υποβολή Τελικής Έκθεσης (</a:t>
            </a:r>
            <a:r>
              <a:rPr lang="en-US" sz="2800" b="1">
                <a:solidFill>
                  <a:schemeClr val="bg1"/>
                </a:solidFill>
                <a:latin typeface="Century Gothic" panose="020B0502020202020204" pitchFamily="34" charset="0"/>
              </a:rPr>
              <a:t>Reports)</a:t>
            </a:r>
          </a:p>
        </p:txBody>
      </p:sp>
      <p:sp>
        <p:nvSpPr>
          <p:cNvPr id="2" name="Rectangle 1"/>
          <p:cNvSpPr/>
          <p:nvPr/>
        </p:nvSpPr>
        <p:spPr>
          <a:xfrm>
            <a:off x="6903720" y="4434840"/>
            <a:ext cx="2270760" cy="121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76160" y="4709160"/>
            <a:ext cx="230886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flipV="1">
            <a:off x="8511540" y="4960620"/>
            <a:ext cx="1623060" cy="11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flipV="1">
            <a:off x="8511540" y="5202416"/>
            <a:ext cx="1623060" cy="11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69AB354-3DF6-28E7-780B-6A0546206C49}"/>
              </a:ext>
            </a:extLst>
          </p:cNvPr>
          <p:cNvSpPr txBox="1"/>
          <p:nvPr/>
        </p:nvSpPr>
        <p:spPr>
          <a:xfrm>
            <a:off x="9323070" y="730517"/>
            <a:ext cx="2868930" cy="1477328"/>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a:solidFill>
                  <a:schemeClr val="bg1"/>
                </a:solidFill>
                <a:latin typeface="Calibri" panose="020F0502020204030204"/>
              </a:rPr>
              <a:t>Για να μπορεί να υποβληθεί επιτυχώς η τελική έκθεση θα πρέπει να έχουν πρασινίσει όλα τα πεδία του </a:t>
            </a:r>
            <a:r>
              <a:rPr lang="en-US" b="1" dirty="0">
                <a:solidFill>
                  <a:schemeClr val="bg1"/>
                </a:solidFill>
                <a:latin typeface="Calibri" panose="020F0502020204030204"/>
              </a:rPr>
              <a:t>content menu</a:t>
            </a:r>
            <a:r>
              <a:rPr lang="el-GR" b="1" dirty="0">
                <a:solidFill>
                  <a:schemeClr val="bg1"/>
                </a:solidFill>
                <a:latin typeface="Calibri" panose="020F0502020204030204"/>
              </a:rPr>
              <a:t> </a:t>
            </a:r>
            <a:endPar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456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371" y="61089"/>
            <a:ext cx="10289458" cy="523220"/>
          </a:xfrm>
          <a:prstGeom prst="rect">
            <a:avLst/>
          </a:prstGeom>
        </p:spPr>
        <p:txBody>
          <a:bodyPr wrap="square">
            <a:spAutoFit/>
          </a:bodyPr>
          <a:lstStyle/>
          <a:p>
            <a:r>
              <a:rPr lang="en-US" sz="2800" b="1">
                <a:solidFill>
                  <a:schemeClr val="bg1"/>
                </a:solidFill>
                <a:latin typeface="Century Gothic" panose="020B0502020202020204" pitchFamily="34" charset="0"/>
              </a:rPr>
              <a:t>Amendments</a:t>
            </a:r>
            <a:r>
              <a:rPr lang="el-GR" sz="2800" b="1">
                <a:solidFill>
                  <a:schemeClr val="bg1"/>
                </a:solidFill>
                <a:latin typeface="Century Gothic" panose="020B0502020202020204" pitchFamily="34" charset="0"/>
              </a:rPr>
              <a:t> (Μόνο για Διαπιστευμένα Σχέδια ΚΑ121)</a:t>
            </a:r>
            <a:r>
              <a:rPr lang="en-US" sz="2800" b="1">
                <a:solidFill>
                  <a:schemeClr val="bg1"/>
                </a:solidFill>
                <a:latin typeface="Century Gothic" panose="020B0502020202020204" pitchFamily="34" charset="0"/>
              </a:rPr>
              <a:t> </a:t>
            </a:r>
          </a:p>
        </p:txBody>
      </p:sp>
      <p:sp>
        <p:nvSpPr>
          <p:cNvPr id="5" name="Rectangle 4"/>
          <p:cNvSpPr/>
          <p:nvPr/>
        </p:nvSpPr>
        <p:spPr>
          <a:xfrm>
            <a:off x="512022" y="661253"/>
            <a:ext cx="10917977" cy="369332"/>
          </a:xfrm>
          <a:prstGeom prst="rect">
            <a:avLst/>
          </a:prstGeom>
        </p:spPr>
        <p:txBody>
          <a:bodyPr wrap="square">
            <a:spAutoFit/>
          </a:bodyPr>
          <a:lstStyle/>
          <a:p>
            <a:endParaRPr lang="en-US"/>
          </a:p>
        </p:txBody>
      </p:sp>
      <p:pic>
        <p:nvPicPr>
          <p:cNvPr id="6" name="Picture 5">
            <a:extLst>
              <a:ext uri="{FF2B5EF4-FFF2-40B4-BE49-F238E27FC236}">
                <a16:creationId xmlns:a16="http://schemas.microsoft.com/office/drawing/2014/main" id="{AA58FF5E-C138-2858-1E99-ECD9FE9CE581}"/>
              </a:ext>
            </a:extLst>
          </p:cNvPr>
          <p:cNvPicPr>
            <a:picLocks noChangeAspect="1"/>
          </p:cNvPicPr>
          <p:nvPr/>
        </p:nvPicPr>
        <p:blipFill>
          <a:blip r:embed="rId3"/>
          <a:stretch>
            <a:fillRect/>
          </a:stretch>
        </p:blipFill>
        <p:spPr>
          <a:xfrm>
            <a:off x="0" y="962777"/>
            <a:ext cx="12192000" cy="4001910"/>
          </a:xfrm>
          <a:prstGeom prst="rect">
            <a:avLst/>
          </a:prstGeom>
        </p:spPr>
      </p:pic>
      <p:sp>
        <p:nvSpPr>
          <p:cNvPr id="3" name="Oval 2"/>
          <p:cNvSpPr/>
          <p:nvPr/>
        </p:nvSpPr>
        <p:spPr>
          <a:xfrm>
            <a:off x="-75304" y="3894268"/>
            <a:ext cx="1000462" cy="3872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57443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2022" y="661253"/>
            <a:ext cx="10917977" cy="369332"/>
          </a:xfrm>
          <a:prstGeom prst="rect">
            <a:avLst/>
          </a:prstGeom>
        </p:spPr>
        <p:txBody>
          <a:bodyPr wrap="square">
            <a:spAutoFit/>
          </a:bodyPr>
          <a:lstStyle/>
          <a:p>
            <a:endParaRPr lang="en-US"/>
          </a:p>
        </p:txBody>
      </p:sp>
      <p:sp>
        <p:nvSpPr>
          <p:cNvPr id="7" name="Rectangle 6"/>
          <p:cNvSpPr/>
          <p:nvPr/>
        </p:nvSpPr>
        <p:spPr>
          <a:xfrm>
            <a:off x="214419" y="50634"/>
            <a:ext cx="8937522" cy="523220"/>
          </a:xfrm>
          <a:prstGeom prst="rect">
            <a:avLst/>
          </a:prstGeom>
        </p:spPr>
        <p:txBody>
          <a:bodyPr wrap="square">
            <a:spAutoFit/>
          </a:bodyPr>
          <a:lstStyle/>
          <a:p>
            <a:r>
              <a:rPr lang="el-GR" sz="2800" b="1">
                <a:solidFill>
                  <a:schemeClr val="bg1"/>
                </a:solidFill>
                <a:latin typeface="Century Gothic" panose="020B0502020202020204" pitchFamily="34" charset="0"/>
              </a:rPr>
              <a:t>Επικοινωνία</a:t>
            </a:r>
            <a:endParaRPr lang="en-US" sz="2800" b="1">
              <a:solidFill>
                <a:schemeClr val="bg1"/>
              </a:solidFill>
              <a:latin typeface="Century Gothic" panose="020B0502020202020204" pitchFamily="34" charset="0"/>
            </a:endParaRPr>
          </a:p>
        </p:txBody>
      </p:sp>
      <p:sp>
        <p:nvSpPr>
          <p:cNvPr id="8" name="TextBox 7"/>
          <p:cNvSpPr txBox="1"/>
          <p:nvPr/>
        </p:nvSpPr>
        <p:spPr>
          <a:xfrm>
            <a:off x="562797" y="845919"/>
            <a:ext cx="10816426" cy="2800062"/>
          </a:xfrm>
          <a:prstGeom prst="rect">
            <a:avLst/>
          </a:prstGeom>
          <a:noFill/>
        </p:spPr>
        <p:txBody>
          <a:bodyPr wrap="square" rtlCol="0">
            <a:spAutoFit/>
          </a:bodyPr>
          <a:lstStyle/>
          <a:p>
            <a:pPr>
              <a:lnSpc>
                <a:spcPct val="150000"/>
              </a:lnSpc>
            </a:pPr>
            <a:r>
              <a:rPr lang="el-GR" sz="2000" dirty="0">
                <a:latin typeface="Verdana" panose="020B0604030504040204" pitchFamily="34" charset="0"/>
                <a:ea typeface="Verdana" panose="020B0604030504040204" pitchFamily="34" charset="0"/>
              </a:rPr>
              <a:t>Επικοινωνήστε </a:t>
            </a:r>
            <a:r>
              <a:rPr lang="el-GR" sz="2000" b="1" dirty="0">
                <a:latin typeface="Verdana" panose="020B0604030504040204" pitchFamily="34" charset="0"/>
                <a:ea typeface="Verdana" panose="020B0604030504040204" pitchFamily="34" charset="0"/>
              </a:rPr>
              <a:t>γραπτώς</a:t>
            </a:r>
            <a:r>
              <a:rPr lang="el-GR" sz="2000" dirty="0">
                <a:latin typeface="Verdana" panose="020B0604030504040204" pitchFamily="34" charset="0"/>
                <a:ea typeface="Verdana" panose="020B0604030504040204" pitchFamily="34" charset="0"/>
              </a:rPr>
              <a:t> σχετικά με οποιαδήποτε τεχνικά προβλήματα αντιμετωπίζετε με τον Λειτουργό του σχεδίου σας. Το μήνυμά σας πρέπει να περιλαμβάνει:</a:t>
            </a:r>
          </a:p>
          <a:p>
            <a:pPr marL="800100" lvl="1" indent="-342900">
              <a:lnSpc>
                <a:spcPct val="150000"/>
              </a:lnSpc>
              <a:buFont typeface="Wingdings" panose="05000000000000000000" pitchFamily="2" charset="2"/>
              <a:buChar char="ü"/>
            </a:pPr>
            <a:r>
              <a:rPr lang="el-GR" sz="2000" dirty="0">
                <a:latin typeface="Verdana" panose="020B0604030504040204" pitchFamily="34" charset="0"/>
                <a:ea typeface="Verdana" panose="020B0604030504040204" pitchFamily="34" charset="0"/>
              </a:rPr>
              <a:t>Αριθμό σχεδίου και οργανισμό/σχολείο</a:t>
            </a:r>
          </a:p>
          <a:p>
            <a:pPr marL="800100" lvl="1" indent="-342900">
              <a:lnSpc>
                <a:spcPct val="150000"/>
              </a:lnSpc>
              <a:buFont typeface="Wingdings" panose="05000000000000000000" pitchFamily="2" charset="2"/>
              <a:buChar char="ü"/>
            </a:pPr>
            <a:r>
              <a:rPr lang="en-US" sz="2000" dirty="0">
                <a:latin typeface="Verdana" panose="020B0604030504040204" pitchFamily="34" charset="0"/>
                <a:ea typeface="Verdana" panose="020B0604030504040204" pitchFamily="34" charset="0"/>
              </a:rPr>
              <a:t>Screenshots </a:t>
            </a:r>
            <a:r>
              <a:rPr lang="el-GR" sz="2000" dirty="0">
                <a:latin typeface="Verdana" panose="020B0604030504040204" pitchFamily="34" charset="0"/>
                <a:ea typeface="Verdana" panose="020B0604030504040204" pitchFamily="34" charset="0"/>
              </a:rPr>
              <a:t>στα οποία να φαίνεται το πρόβλημα</a:t>
            </a:r>
          </a:p>
          <a:p>
            <a:pPr marL="800100" lvl="1" indent="-342900">
              <a:lnSpc>
                <a:spcPct val="150000"/>
              </a:lnSpc>
              <a:buFont typeface="Wingdings" panose="05000000000000000000" pitchFamily="2" charset="2"/>
              <a:buChar char="ü"/>
            </a:pPr>
            <a:r>
              <a:rPr lang="el-GR" sz="2000" dirty="0">
                <a:latin typeface="Verdana" panose="020B0604030504040204" pitchFamily="34" charset="0"/>
                <a:ea typeface="Verdana" panose="020B0604030504040204" pitchFamily="34" charset="0"/>
              </a:rPr>
              <a:t>Σύντομη περιγραφή του προβλήματος </a:t>
            </a:r>
            <a:endParaRPr lang="en-GB" sz="2000" dirty="0">
              <a:latin typeface="Verdana" panose="020B0604030504040204" pitchFamily="34" charset="0"/>
              <a:ea typeface="Verdana" panose="020B0604030504040204" pitchFamily="34" charset="0"/>
            </a:endParaRPr>
          </a:p>
        </p:txBody>
      </p:sp>
      <p:sp>
        <p:nvSpPr>
          <p:cNvPr id="9" name="TextBox 8"/>
          <p:cNvSpPr txBox="1"/>
          <p:nvPr/>
        </p:nvSpPr>
        <p:spPr>
          <a:xfrm>
            <a:off x="214419" y="4137233"/>
            <a:ext cx="4635435" cy="1569660"/>
          </a:xfrm>
          <a:prstGeom prst="rect">
            <a:avLst/>
          </a:prstGeom>
          <a:noFill/>
        </p:spPr>
        <p:txBody>
          <a:bodyPr wrap="square" rtlCol="0">
            <a:spAutoFit/>
          </a:bodyPr>
          <a:lstStyle/>
          <a:p>
            <a:r>
              <a:rPr lang="el-GR" sz="1600" b="1">
                <a:latin typeface="Century Gothic" panose="020B0502020202020204" pitchFamily="34" charset="0"/>
              </a:rPr>
              <a:t>Μαρία Χριστοφίδου</a:t>
            </a:r>
            <a:endParaRPr lang="en-GB" sz="1600" b="1">
              <a:latin typeface="Century Gothic" panose="020B0502020202020204" pitchFamily="34" charset="0"/>
            </a:endParaRPr>
          </a:p>
          <a:p>
            <a:r>
              <a:rPr lang="el-GR" sz="1600">
                <a:latin typeface="Century Gothic" panose="020B0502020202020204" pitchFamily="34" charset="0"/>
              </a:rPr>
              <a:t>Λειτουργός Προγραμμάτων</a:t>
            </a:r>
          </a:p>
          <a:p>
            <a:r>
              <a:rPr lang="el-GR" sz="1600">
                <a:latin typeface="Century Gothic" panose="020B0502020202020204" pitchFamily="34" charset="0"/>
              </a:rPr>
              <a:t>Βασική Δράση 1</a:t>
            </a:r>
          </a:p>
          <a:p>
            <a:r>
              <a:rPr lang="el-GR" sz="1600">
                <a:latin typeface="Century Gothic" panose="020B0502020202020204" pitchFamily="34" charset="0"/>
              </a:rPr>
              <a:t>Σχολική Εκπαίδευση (ΚΑ122)</a:t>
            </a:r>
          </a:p>
          <a:p>
            <a:r>
              <a:rPr lang="el-GR" sz="1600">
                <a:latin typeface="Century Gothic" panose="020B0502020202020204" pitchFamily="34" charset="0"/>
              </a:rPr>
              <a:t>Τηλέφωνο: 22448831</a:t>
            </a:r>
          </a:p>
          <a:p>
            <a:r>
              <a:rPr lang="en-GB" sz="1600">
                <a:latin typeface="Century Gothic" panose="020B0502020202020204" pitchFamily="34" charset="0"/>
              </a:rPr>
              <a:t>email:</a:t>
            </a:r>
            <a:r>
              <a:rPr lang="el-GR" sz="1600">
                <a:latin typeface="Century Gothic" panose="020B0502020202020204" pitchFamily="34" charset="0"/>
              </a:rPr>
              <a:t> </a:t>
            </a:r>
            <a:r>
              <a:rPr lang="el-GR" sz="1600">
                <a:latin typeface="Century Gothic" panose="020B0502020202020204" pitchFamily="34" charset="0"/>
                <a:hlinkClick r:id="rId3"/>
              </a:rPr>
              <a:t>mchristofidou@idep.org.cy</a:t>
            </a:r>
            <a:r>
              <a:rPr lang="en-US" sz="1600">
                <a:latin typeface="Century Gothic" panose="020B0502020202020204" pitchFamily="34" charset="0"/>
              </a:rPr>
              <a:t> </a:t>
            </a:r>
            <a:endParaRPr lang="en-GB" sz="1600">
              <a:latin typeface="Century Gothic" panose="020B0502020202020204" pitchFamily="34" charset="0"/>
            </a:endParaRPr>
          </a:p>
        </p:txBody>
      </p:sp>
      <p:sp>
        <p:nvSpPr>
          <p:cNvPr id="10" name="TextBox 9"/>
          <p:cNvSpPr txBox="1"/>
          <p:nvPr/>
        </p:nvSpPr>
        <p:spPr>
          <a:xfrm>
            <a:off x="4266130" y="4062046"/>
            <a:ext cx="4247907" cy="1846659"/>
          </a:xfrm>
          <a:prstGeom prst="rect">
            <a:avLst/>
          </a:prstGeom>
          <a:noFill/>
        </p:spPr>
        <p:txBody>
          <a:bodyPr wrap="square" rtlCol="0">
            <a:spAutoFit/>
          </a:bodyPr>
          <a:lstStyle/>
          <a:p>
            <a:r>
              <a:rPr lang="el-GR" sz="1600" b="1">
                <a:latin typeface="Century Gothic" panose="020B0502020202020204" pitchFamily="34" charset="0"/>
              </a:rPr>
              <a:t>Μαριάννα </a:t>
            </a:r>
            <a:r>
              <a:rPr lang="el-GR" sz="1600" b="1" err="1">
                <a:latin typeface="Century Gothic" panose="020B0502020202020204" pitchFamily="34" charset="0"/>
              </a:rPr>
              <a:t>Αραούζου</a:t>
            </a:r>
            <a:endParaRPr lang="en-GB" sz="1600" b="1">
              <a:latin typeface="Century Gothic" panose="020B0502020202020204" pitchFamily="34" charset="0"/>
            </a:endParaRPr>
          </a:p>
          <a:p>
            <a:r>
              <a:rPr lang="el-GR" sz="1600">
                <a:latin typeface="Century Gothic" panose="020B0502020202020204" pitchFamily="34" charset="0"/>
              </a:rPr>
              <a:t>Λειτουργός Προγραμμάτων</a:t>
            </a:r>
          </a:p>
          <a:p>
            <a:r>
              <a:rPr lang="el-GR" sz="1600">
                <a:latin typeface="Century Gothic" panose="020B0502020202020204" pitchFamily="34" charset="0"/>
              </a:rPr>
              <a:t>Βασική Δράση 1</a:t>
            </a:r>
          </a:p>
          <a:p>
            <a:r>
              <a:rPr lang="el-GR" sz="1600">
                <a:latin typeface="Century Gothic" panose="020B0502020202020204" pitchFamily="34" charset="0"/>
              </a:rPr>
              <a:t>Εκπαίδευση Ενηλίκων και Σχολική Εκπαίδευση (ΚΑ121)</a:t>
            </a:r>
            <a:endParaRPr lang="en-GB" sz="1600">
              <a:latin typeface="Century Gothic" panose="020B0502020202020204" pitchFamily="34" charset="0"/>
            </a:endParaRPr>
          </a:p>
          <a:p>
            <a:r>
              <a:rPr lang="el-GR" sz="1600">
                <a:latin typeface="Century Gothic" panose="020B0502020202020204" pitchFamily="34" charset="0"/>
              </a:rPr>
              <a:t>Τηλέφωνο: 22448861</a:t>
            </a:r>
          </a:p>
          <a:p>
            <a:r>
              <a:rPr lang="en-GB" sz="1600">
                <a:latin typeface="Century Gothic" panose="020B0502020202020204" pitchFamily="34" charset="0"/>
              </a:rPr>
              <a:t>email:</a:t>
            </a:r>
            <a:r>
              <a:rPr lang="el-GR" sz="1600">
                <a:latin typeface="Century Gothic" panose="020B0502020202020204" pitchFamily="34" charset="0"/>
              </a:rPr>
              <a:t> </a:t>
            </a:r>
            <a:r>
              <a:rPr lang="en-GB" sz="1600">
                <a:latin typeface="Century Gothic" panose="020B0502020202020204" pitchFamily="34" charset="0"/>
                <a:hlinkClick r:id="rId4"/>
              </a:rPr>
              <a:t>maraouzou@idep.org.cy</a:t>
            </a:r>
            <a:r>
              <a:rPr lang="en-GB" sz="1600">
                <a:latin typeface="Century Gothic" panose="020B0502020202020204" pitchFamily="34" charset="0"/>
              </a:rPr>
              <a:t> </a:t>
            </a:r>
          </a:p>
        </p:txBody>
      </p:sp>
      <p:sp>
        <p:nvSpPr>
          <p:cNvPr id="6" name="TextBox 5">
            <a:extLst>
              <a:ext uri="{FF2B5EF4-FFF2-40B4-BE49-F238E27FC236}">
                <a16:creationId xmlns:a16="http://schemas.microsoft.com/office/drawing/2014/main" id="{6CD42E09-CAD5-63B0-45E0-CAC2E8512262}"/>
              </a:ext>
            </a:extLst>
          </p:cNvPr>
          <p:cNvSpPr txBox="1"/>
          <p:nvPr/>
        </p:nvSpPr>
        <p:spPr>
          <a:xfrm>
            <a:off x="8115706" y="3405214"/>
            <a:ext cx="4446321" cy="254223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GB" sz="2000" b="1"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lang="en-GB" sz="2000" b="1">
              <a:solidFill>
                <a:prstClr val="black">
                  <a:lumMod val="75000"/>
                  <a:lumOff val="25000"/>
                </a:prstClr>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l-GR" sz="16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Αννίτα </a:t>
            </a:r>
            <a:r>
              <a:rPr kumimoji="0" lang="el-GR" sz="1600" b="1" i="0" u="none" strike="noStrike" kern="1200" cap="none" spc="0" normalizeH="0" baseline="0" noProof="0" err="1">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Παφίτη</a:t>
            </a:r>
            <a:endParaRPr kumimoji="0" lang="en-US" sz="16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i="0" u="none" strike="noStrike" kern="1200" cap="none" spc="0" normalizeH="0" baseline="0" noProof="0" err="1">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Λειτουργός</a:t>
            </a:r>
            <a:r>
              <a:rPr lang="el-GR" sz="1600">
                <a:solidFill>
                  <a:prstClr val="black">
                    <a:lumMod val="75000"/>
                    <a:lumOff val="25000"/>
                  </a:prstClr>
                </a:solidFill>
                <a:latin typeface="Century Gothic" panose="020B0502020202020204" pitchFamily="34" charset="0"/>
                <a:ea typeface="Calibri" panose="020F0502020204030204" pitchFamily="34" charset="0"/>
                <a:cs typeface="Calibri" panose="020F0502020204030204" pitchFamily="34" charset="0"/>
              </a:rPr>
              <a:t> </a:t>
            </a:r>
            <a:r>
              <a:rPr kumimoji="0" lang="en-US" sz="1600" i="0" u="none" strike="noStrike" kern="1200" cap="none" spc="0" normalizeH="0" baseline="0" noProof="0" err="1">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Προγρ</a:t>
            </a:r>
            <a:r>
              <a:rPr kumimoji="0" lang="en-US" sz="160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αμμάτων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Βα</a:t>
            </a:r>
            <a:r>
              <a:rPr kumimoji="0" lang="en-US" sz="1600" i="0" u="none" strike="noStrike" kern="1200" cap="none" spc="0" normalizeH="0" baseline="0" noProof="0" err="1">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σική</a:t>
            </a:r>
            <a:r>
              <a:rPr kumimoji="0" lang="en-US" sz="160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US" sz="1600" i="0" u="none" strike="noStrike" kern="1200" cap="none" spc="0" normalizeH="0" baseline="0" noProof="0" err="1">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Δράση</a:t>
            </a:r>
            <a:r>
              <a:rPr kumimoji="0" lang="en-US" sz="160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 1</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l-GR" sz="16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Επαγγελματική Εκπαίδευση και Κατάρτιση</a:t>
            </a:r>
            <a:endParaRPr kumimoji="0" lang="en-US" sz="1600" b="0"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err="1">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Τηλέφωνο</a:t>
            </a:r>
            <a:r>
              <a:rPr kumimoji="0" lang="en-US" sz="16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l-GR" sz="16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22448843</a:t>
            </a:r>
            <a:endParaRPr kumimoji="0" lang="en-US" sz="16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email: </a:t>
            </a:r>
            <a:r>
              <a:rPr lang="en-US" sz="1600">
                <a:latin typeface="Century Gothic" panose="020B0502020202020204" pitchFamily="34" charset="0"/>
                <a:hlinkClick r:id="rId5"/>
              </a:rPr>
              <a:t>apafiti@idep.org.cy</a:t>
            </a:r>
            <a:r>
              <a:rPr lang="en-US">
                <a:latin typeface="Century Gothic" panose="020B0502020202020204" pitchFamily="34" charset="0"/>
              </a:rPr>
              <a:t>  </a:t>
            </a:r>
            <a:endParaRPr kumimoji="0" lang="en-US" b="0" i="0" u="none" strike="noStrike" kern="1200" cap="none" spc="0" normalizeH="0" baseline="0" noProof="0">
              <a:ln>
                <a:noFill/>
              </a:ln>
              <a:effectLst/>
              <a:uLnTx/>
              <a:uFillTx/>
              <a:latin typeface="Century Gothic" panose="020B0502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312F6E0-7D14-7017-11F9-D85EE72B9CB9}"/>
              </a:ext>
            </a:extLst>
          </p:cNvPr>
          <p:cNvSpPr txBox="1"/>
          <p:nvPr/>
        </p:nvSpPr>
        <p:spPr>
          <a:xfrm>
            <a:off x="81069" y="4027235"/>
            <a:ext cx="3952468" cy="1876660"/>
          </a:xfrm>
          <a:prstGeom prst="rect">
            <a:avLst/>
          </a:prstGeom>
          <a:noFill/>
          <a:ln>
            <a:solidFill>
              <a:schemeClr val="tx1"/>
            </a:solidFill>
          </a:ln>
        </p:spPr>
        <p:txBody>
          <a:bodyPr wrap="square" rtlCol="0">
            <a:spAutoFit/>
          </a:bodyPr>
          <a:lstStyle/>
          <a:p>
            <a:endParaRPr lang="en-US"/>
          </a:p>
        </p:txBody>
      </p:sp>
      <p:sp>
        <p:nvSpPr>
          <p:cNvPr id="3" name="TextBox 2">
            <a:extLst>
              <a:ext uri="{FF2B5EF4-FFF2-40B4-BE49-F238E27FC236}">
                <a16:creationId xmlns:a16="http://schemas.microsoft.com/office/drawing/2014/main" id="{945A5220-B33E-5FA2-FFE6-D5C57DD9221E}"/>
              </a:ext>
            </a:extLst>
          </p:cNvPr>
          <p:cNvSpPr txBox="1"/>
          <p:nvPr/>
        </p:nvSpPr>
        <p:spPr>
          <a:xfrm>
            <a:off x="4097889" y="4040803"/>
            <a:ext cx="3952468" cy="1876660"/>
          </a:xfrm>
          <a:prstGeom prst="rect">
            <a:avLst/>
          </a:prstGeom>
          <a:noFill/>
          <a:ln>
            <a:solidFill>
              <a:schemeClr val="tx1"/>
            </a:solidFill>
          </a:ln>
        </p:spPr>
        <p:txBody>
          <a:bodyPr wrap="square" rtlCol="0">
            <a:spAutoFit/>
          </a:bodyPr>
          <a:lstStyle/>
          <a:p>
            <a:endParaRPr lang="en-US"/>
          </a:p>
        </p:txBody>
      </p:sp>
      <p:sp>
        <p:nvSpPr>
          <p:cNvPr id="11" name="TextBox 10">
            <a:extLst>
              <a:ext uri="{FF2B5EF4-FFF2-40B4-BE49-F238E27FC236}">
                <a16:creationId xmlns:a16="http://schemas.microsoft.com/office/drawing/2014/main" id="{101A6F23-9CA3-EFF7-A355-40DF25EC55BF}"/>
              </a:ext>
            </a:extLst>
          </p:cNvPr>
          <p:cNvSpPr txBox="1"/>
          <p:nvPr/>
        </p:nvSpPr>
        <p:spPr>
          <a:xfrm>
            <a:off x="8114709" y="4040803"/>
            <a:ext cx="4101354" cy="1876660"/>
          </a:xfrm>
          <a:prstGeom prst="rect">
            <a:avLst/>
          </a:prstGeom>
          <a:noFill/>
          <a:ln>
            <a:solidFill>
              <a:schemeClr val="tx1"/>
            </a:solidFill>
          </a:ln>
        </p:spPr>
        <p:txBody>
          <a:bodyPr wrap="square" rtlCol="0">
            <a:spAutoFit/>
          </a:bodyPr>
          <a:lstStyle/>
          <a:p>
            <a:endParaRPr lang="en-US"/>
          </a:p>
        </p:txBody>
      </p:sp>
    </p:spTree>
    <p:extLst>
      <p:ext uri="{BB962C8B-B14F-4D97-AF65-F5344CB8AC3E}">
        <p14:creationId xmlns:p14="http://schemas.microsoft.com/office/powerpoint/2010/main" val="19866986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4460" y="5090801"/>
            <a:ext cx="4536831" cy="630942"/>
          </a:xfrm>
          <a:prstGeom prst="rect">
            <a:avLst/>
          </a:prstGeom>
          <a:noFill/>
        </p:spPr>
        <p:txBody>
          <a:bodyPr wrap="square" rtlCol="0">
            <a:spAutoFit/>
          </a:bodyPr>
          <a:lstStyle/>
          <a:p>
            <a:r>
              <a:rPr lang="el-GR" sz="3500">
                <a:latin typeface="Century Gothic" panose="020B0502020202020204" pitchFamily="34" charset="0"/>
              </a:rPr>
              <a:t>Σας ευχαριστούμε!</a:t>
            </a:r>
            <a:endParaRPr lang="en-US" sz="3500">
              <a:latin typeface="Century Gothic" panose="020B0502020202020204" pitchFamily="34" charset="0"/>
            </a:endParaRPr>
          </a:p>
        </p:txBody>
      </p:sp>
    </p:spTree>
    <p:extLst>
      <p:ext uri="{BB962C8B-B14F-4D97-AF65-F5344CB8AC3E}">
        <p14:creationId xmlns:p14="http://schemas.microsoft.com/office/powerpoint/2010/main" val="1128185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49629" y="60190"/>
            <a:ext cx="10647485" cy="523220"/>
          </a:xfrm>
          <a:prstGeom prst="rect">
            <a:avLst/>
          </a:prstGeom>
          <a:noFill/>
        </p:spPr>
        <p:txBody>
          <a:bodyPr wrap="square" rtlCol="0">
            <a:spAutoFit/>
          </a:bodyPr>
          <a:lstStyle/>
          <a:p>
            <a:pPr lvl="0"/>
            <a:r>
              <a:rPr lang="en-US" sz="2800" b="1" dirty="0">
                <a:solidFill>
                  <a:schemeClr val="bg1"/>
                </a:solidFill>
                <a:latin typeface="Century Gothic" panose="020B0502020202020204" pitchFamily="34" charset="0"/>
              </a:rPr>
              <a:t>Erasmus+ and European Solidary Corps</a:t>
            </a:r>
            <a:r>
              <a:rPr lang="el-GR" sz="2800" b="1" dirty="0">
                <a:solidFill>
                  <a:schemeClr val="bg1"/>
                </a:solidFill>
                <a:latin typeface="Century Gothic" panose="020B0502020202020204" pitchFamily="34" charset="0"/>
              </a:rPr>
              <a:t> </a:t>
            </a:r>
            <a:r>
              <a:rPr lang="en-US" sz="2800" b="1" dirty="0">
                <a:solidFill>
                  <a:schemeClr val="bg1"/>
                </a:solidFill>
                <a:latin typeface="Century Gothic" panose="020B0502020202020204" pitchFamily="34" charset="0"/>
              </a:rPr>
              <a:t>Platform </a:t>
            </a:r>
          </a:p>
        </p:txBody>
      </p:sp>
      <p:pic>
        <p:nvPicPr>
          <p:cNvPr id="6" name="Picture 5" descr="A screenshot of a computer&#10;&#10;AI-generated content may be incorrect.">
            <a:extLst>
              <a:ext uri="{FF2B5EF4-FFF2-40B4-BE49-F238E27FC236}">
                <a16:creationId xmlns:a16="http://schemas.microsoft.com/office/drawing/2014/main" id="{149FB131-EA00-6CA2-BCCD-3851BA2FCC36}"/>
              </a:ext>
            </a:extLst>
          </p:cNvPr>
          <p:cNvPicPr>
            <a:picLocks noChangeAspect="1"/>
          </p:cNvPicPr>
          <p:nvPr/>
        </p:nvPicPr>
        <p:blipFill>
          <a:blip r:embed="rId3"/>
          <a:srcRect t="3659"/>
          <a:stretch>
            <a:fillRect/>
          </a:stretch>
        </p:blipFill>
        <p:spPr>
          <a:xfrm>
            <a:off x="0" y="808383"/>
            <a:ext cx="12192000" cy="5923119"/>
          </a:xfrm>
          <a:prstGeom prst="rect">
            <a:avLst/>
          </a:prstGeom>
        </p:spPr>
      </p:pic>
      <p:sp>
        <p:nvSpPr>
          <p:cNvPr id="3" name="Rectangle 2">
            <a:extLst>
              <a:ext uri="{FF2B5EF4-FFF2-40B4-BE49-F238E27FC236}">
                <a16:creationId xmlns:a16="http://schemas.microsoft.com/office/drawing/2014/main" id="{E3F7A65C-45F7-50FB-17E5-B0E337049A03}"/>
              </a:ext>
            </a:extLst>
          </p:cNvPr>
          <p:cNvSpPr/>
          <p:nvPr/>
        </p:nvSpPr>
        <p:spPr>
          <a:xfrm>
            <a:off x="9123807" y="4513250"/>
            <a:ext cx="2649894" cy="699796"/>
          </a:xfrm>
          <a:prstGeom prst="rect">
            <a:avLst/>
          </a:prstGeom>
          <a:solidFill>
            <a:schemeClr val="accent6">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el-GR" b="1">
                <a:solidFill>
                  <a:schemeClr val="tx1">
                    <a:lumMod val="75000"/>
                    <a:lumOff val="25000"/>
                  </a:schemeClr>
                </a:solidFill>
                <a:latin typeface="Verdana" panose="020B0604030504040204" pitchFamily="34" charset="0"/>
                <a:ea typeface="Verdana" panose="020B0604030504040204" pitchFamily="34" charset="0"/>
                <a:hlinkClick r:id="rId4"/>
              </a:rPr>
              <a:t>Πλατφόρμα </a:t>
            </a:r>
            <a:r>
              <a:rPr lang="en-US" b="1">
                <a:solidFill>
                  <a:schemeClr val="tx1">
                    <a:lumMod val="75000"/>
                    <a:lumOff val="25000"/>
                  </a:schemeClr>
                </a:solidFill>
                <a:latin typeface="Verdana" panose="020B0604030504040204" pitchFamily="34" charset="0"/>
                <a:ea typeface="Verdana" panose="020B0604030504040204" pitchFamily="34" charset="0"/>
                <a:hlinkClick r:id="rId4"/>
              </a:rPr>
              <a:t>EESCP</a:t>
            </a:r>
            <a:r>
              <a:rPr lang="en-US" b="1">
                <a:solidFill>
                  <a:schemeClr val="tx1">
                    <a:lumMod val="75000"/>
                    <a:lumOff val="25000"/>
                  </a:schemeClr>
                </a:solidFill>
                <a:latin typeface="Verdana" panose="020B0604030504040204" pitchFamily="34" charset="0"/>
                <a:ea typeface="Verdana" panose="020B0604030504040204" pitchFamily="34" charset="0"/>
              </a:rPr>
              <a:t>  </a:t>
            </a:r>
            <a:endParaRPr lang="en-GB" b="1">
              <a:solidFill>
                <a:schemeClr val="bg1"/>
              </a:solidFill>
            </a:endParaRPr>
          </a:p>
        </p:txBody>
      </p:sp>
      <p:sp>
        <p:nvSpPr>
          <p:cNvPr id="4" name="Oval 3">
            <a:extLst>
              <a:ext uri="{FF2B5EF4-FFF2-40B4-BE49-F238E27FC236}">
                <a16:creationId xmlns:a16="http://schemas.microsoft.com/office/drawing/2014/main" id="{1F1CB072-938E-E1AC-33D1-8DCA22024310}"/>
              </a:ext>
            </a:extLst>
          </p:cNvPr>
          <p:cNvSpPr/>
          <p:nvPr/>
        </p:nvSpPr>
        <p:spPr>
          <a:xfrm>
            <a:off x="10625561" y="715782"/>
            <a:ext cx="995422" cy="349085"/>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585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2028307" y="60190"/>
            <a:ext cx="10684042" cy="523220"/>
          </a:xfrm>
          <a:prstGeom prst="rect">
            <a:avLst/>
          </a:prstGeom>
          <a:noFill/>
        </p:spPr>
        <p:txBody>
          <a:bodyPr wrap="square" rtlCol="0">
            <a:spAutoFit/>
          </a:bodyPr>
          <a:lstStyle/>
          <a:p>
            <a:pPr algn="ctr"/>
            <a:r>
              <a:rPr lang="el-GR" sz="2800" b="1">
                <a:solidFill>
                  <a:schemeClr val="bg1"/>
                </a:solidFill>
                <a:latin typeface="Century Gothic" panose="020B0502020202020204" pitchFamily="34" charset="0"/>
              </a:rPr>
              <a:t>ΑΡΧΙΚΗ ΣΕΛΙΔΑ </a:t>
            </a:r>
            <a:r>
              <a:rPr lang="en-US" sz="2800" b="1">
                <a:solidFill>
                  <a:schemeClr val="bg1"/>
                </a:solidFill>
                <a:latin typeface="Century Gothic" panose="020B0502020202020204" pitchFamily="34" charset="0"/>
              </a:rPr>
              <a:t>EESCP – TOP MENU</a:t>
            </a:r>
            <a:endParaRPr lang="en-GB" sz="2800" b="1">
              <a:solidFill>
                <a:schemeClr val="bg1"/>
              </a:solidFill>
              <a:latin typeface="Century Gothic" panose="020B0502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66" y="3433948"/>
            <a:ext cx="12133456" cy="2305090"/>
          </a:xfrm>
          <a:prstGeom prst="rect">
            <a:avLst/>
          </a:prstGeom>
        </p:spPr>
      </p:pic>
      <p:sp>
        <p:nvSpPr>
          <p:cNvPr id="4" name="Rectangle 3">
            <a:extLst>
              <a:ext uri="{FF2B5EF4-FFF2-40B4-BE49-F238E27FC236}">
                <a16:creationId xmlns:a16="http://schemas.microsoft.com/office/drawing/2014/main" id="{2A2F02D5-E21C-853A-348C-B33239A103D5}"/>
              </a:ext>
            </a:extLst>
          </p:cNvPr>
          <p:cNvSpPr/>
          <p:nvPr/>
        </p:nvSpPr>
        <p:spPr>
          <a:xfrm>
            <a:off x="572868" y="585876"/>
            <a:ext cx="10593363" cy="2816156"/>
          </a:xfrm>
          <a:prstGeom prst="rect">
            <a:avLst/>
          </a:prstGeom>
        </p:spPr>
        <p:txBody>
          <a:bodyPr wrap="square">
            <a:spAutoFit/>
          </a:bodyPr>
          <a:lstStyle/>
          <a:p>
            <a:pPr marL="457200" indent="-457200">
              <a:lnSpc>
                <a:spcPct val="150000"/>
              </a:lnSpc>
              <a:buFont typeface="+mj-lt"/>
              <a:buAutoNum type="arabicPeriod"/>
            </a:pPr>
            <a:r>
              <a:rPr lang="el-GR" dirty="0">
                <a:solidFill>
                  <a:schemeClr val="tx1">
                    <a:lumMod val="75000"/>
                    <a:lumOff val="25000"/>
                  </a:schemeClr>
                </a:solidFill>
                <a:latin typeface="Verdana" panose="020B0604030504040204" pitchFamily="34" charset="0"/>
                <a:ea typeface="Verdana" panose="020B0604030504040204" pitchFamily="34" charset="0"/>
              </a:rPr>
              <a:t>Πλοήγηση στην πλατφόρμα</a:t>
            </a:r>
          </a:p>
          <a:p>
            <a:pPr marL="457200" indent="-457200">
              <a:lnSpc>
                <a:spcPct val="150000"/>
              </a:lnSpc>
              <a:buFont typeface="+mj-lt"/>
              <a:buAutoNum type="arabicPeriod"/>
            </a:pPr>
            <a:r>
              <a:rPr lang="el-GR" dirty="0">
                <a:solidFill>
                  <a:schemeClr val="tx1">
                    <a:lumMod val="75000"/>
                    <a:lumOff val="25000"/>
                  </a:schemeClr>
                </a:solidFill>
                <a:latin typeface="Verdana" panose="020B0604030504040204" pitchFamily="34" charset="0"/>
                <a:ea typeface="Verdana" panose="020B0604030504040204" pitchFamily="34" charset="0"/>
              </a:rPr>
              <a:t>Εγγραφή – Σύνδεση με ένα από τα </a:t>
            </a:r>
            <a:r>
              <a:rPr lang="en-GB" dirty="0">
                <a:solidFill>
                  <a:schemeClr val="tx1">
                    <a:lumMod val="75000"/>
                    <a:lumOff val="25000"/>
                  </a:schemeClr>
                </a:solidFill>
                <a:latin typeface="Verdana" panose="020B0604030504040204" pitchFamily="34" charset="0"/>
                <a:ea typeface="Verdana" panose="020B0604030504040204" pitchFamily="34" charset="0"/>
              </a:rPr>
              <a:t>EU Logins </a:t>
            </a:r>
            <a:r>
              <a:rPr lang="el-GR" dirty="0">
                <a:solidFill>
                  <a:schemeClr val="tx1">
                    <a:lumMod val="75000"/>
                    <a:lumOff val="25000"/>
                  </a:schemeClr>
                </a:solidFill>
                <a:latin typeface="Verdana" panose="020B0604030504040204" pitchFamily="34" charset="0"/>
                <a:ea typeface="Verdana" panose="020B0604030504040204" pitchFamily="34" charset="0"/>
              </a:rPr>
              <a:t>που συνδέονται με </a:t>
            </a:r>
            <a:r>
              <a:rPr lang="en-US" dirty="0">
                <a:solidFill>
                  <a:schemeClr val="tx1">
                    <a:lumMod val="75000"/>
                    <a:lumOff val="25000"/>
                  </a:schemeClr>
                </a:solidFill>
                <a:latin typeface="Verdana" panose="020B0604030504040204" pitchFamily="34" charset="0"/>
                <a:ea typeface="Verdana" panose="020B0604030504040204" pitchFamily="34" charset="0"/>
              </a:rPr>
              <a:t>emails </a:t>
            </a:r>
            <a:r>
              <a:rPr lang="el-GR" dirty="0">
                <a:solidFill>
                  <a:schemeClr val="tx1">
                    <a:lumMod val="75000"/>
                    <a:lumOff val="25000"/>
                  </a:schemeClr>
                </a:solidFill>
                <a:latin typeface="Verdana" panose="020B0604030504040204" pitchFamily="34" charset="0"/>
                <a:ea typeface="Verdana" panose="020B0604030504040204" pitchFamily="34" charset="0"/>
              </a:rPr>
              <a:t>που έχουν καταχωρηθεί στην αίτηση για επιχορήγηση/Αποσύνδεση</a:t>
            </a:r>
          </a:p>
          <a:p>
            <a:pPr>
              <a:lnSpc>
                <a:spcPct val="150000"/>
              </a:lnSpc>
            </a:pPr>
            <a:r>
              <a:rPr lang="el-GR" sz="1600" b="1" i="1" dirty="0">
                <a:solidFill>
                  <a:schemeClr val="tx1">
                    <a:lumMod val="75000"/>
                    <a:lumOff val="25000"/>
                  </a:schemeClr>
                </a:solidFill>
                <a:latin typeface="Verdana" panose="020B0604030504040204" pitchFamily="34" charset="0"/>
                <a:ea typeface="Verdana" panose="020B0604030504040204" pitchFamily="34" charset="0"/>
              </a:rPr>
              <a:t>Σύνδεσμος Πλατφόρμας</a:t>
            </a:r>
            <a:r>
              <a:rPr lang="en-US" sz="1600" b="1" i="1" dirty="0">
                <a:solidFill>
                  <a:schemeClr val="tx1">
                    <a:lumMod val="75000"/>
                    <a:lumOff val="25000"/>
                  </a:schemeClr>
                </a:solidFill>
                <a:latin typeface="Verdana" panose="020B0604030504040204" pitchFamily="34" charset="0"/>
                <a:ea typeface="Verdana" panose="020B0604030504040204" pitchFamily="34" charset="0"/>
              </a:rPr>
              <a:t>: </a:t>
            </a:r>
            <a:r>
              <a:rPr lang="en-US" sz="1600" b="1" i="1" dirty="0">
                <a:solidFill>
                  <a:schemeClr val="tx1">
                    <a:lumMod val="75000"/>
                    <a:lumOff val="25000"/>
                  </a:schemeClr>
                </a:solidFill>
                <a:latin typeface="Verdana" panose="020B0604030504040204" pitchFamily="34" charset="0"/>
                <a:ea typeface="Verdana" panose="020B0604030504040204" pitchFamily="34" charset="0"/>
                <a:hlinkClick r:id="rId4"/>
              </a:rPr>
              <a:t>https://webgate.ec.europa.eu/erasmus-esc/index/</a:t>
            </a:r>
            <a:r>
              <a:rPr lang="en-US" sz="1600" b="1" i="1" dirty="0">
                <a:solidFill>
                  <a:schemeClr val="tx1">
                    <a:lumMod val="75000"/>
                    <a:lumOff val="25000"/>
                  </a:schemeClr>
                </a:solidFill>
                <a:latin typeface="Verdana" panose="020B0604030504040204" pitchFamily="34" charset="0"/>
                <a:ea typeface="Verdana" panose="020B0604030504040204" pitchFamily="34" charset="0"/>
              </a:rPr>
              <a:t> </a:t>
            </a:r>
            <a:endParaRPr lang="el-GR" sz="1600" b="1" i="1" dirty="0">
              <a:solidFill>
                <a:schemeClr val="tx1">
                  <a:lumMod val="75000"/>
                  <a:lumOff val="25000"/>
                </a:schemeClr>
              </a:solidFill>
              <a:latin typeface="Verdana" panose="020B0604030504040204" pitchFamily="34" charset="0"/>
              <a:ea typeface="Verdana" panose="020B0604030504040204" pitchFamily="34" charset="0"/>
            </a:endParaRPr>
          </a:p>
          <a:p>
            <a:pPr>
              <a:lnSpc>
                <a:spcPct val="150000"/>
              </a:lnSpc>
            </a:pPr>
            <a:r>
              <a:rPr lang="en-US" dirty="0">
                <a:solidFill>
                  <a:schemeClr val="tx1">
                    <a:lumMod val="75000"/>
                    <a:lumOff val="25000"/>
                  </a:schemeClr>
                </a:solidFill>
                <a:latin typeface="Verdana" panose="020B0604030504040204" pitchFamily="34" charset="0"/>
                <a:ea typeface="Verdana" panose="020B0604030504040204" pitchFamily="34" charset="0"/>
              </a:rPr>
              <a:t>3. </a:t>
            </a:r>
            <a:r>
              <a:rPr lang="el-GR" dirty="0">
                <a:solidFill>
                  <a:schemeClr val="tx1">
                    <a:lumMod val="75000"/>
                    <a:lumOff val="25000"/>
                  </a:schemeClr>
                </a:solidFill>
                <a:latin typeface="Verdana" panose="020B0604030504040204" pitchFamily="34" charset="0"/>
                <a:ea typeface="Verdana" panose="020B0604030504040204" pitchFamily="34" charset="0"/>
              </a:rPr>
              <a:t>Προεπιλεγμένη γλώσσα</a:t>
            </a:r>
            <a:r>
              <a:rPr lang="en-US" dirty="0">
                <a:solidFill>
                  <a:schemeClr val="tx1">
                    <a:lumMod val="75000"/>
                    <a:lumOff val="25000"/>
                  </a:schemeClr>
                </a:solidFill>
                <a:latin typeface="Verdana" panose="020B0604030504040204" pitchFamily="34" charset="0"/>
                <a:ea typeface="Verdana" panose="020B0604030504040204" pitchFamily="34" charset="0"/>
              </a:rPr>
              <a:t>:</a:t>
            </a:r>
            <a:r>
              <a:rPr lang="el-GR" dirty="0">
                <a:solidFill>
                  <a:schemeClr val="tx1">
                    <a:lumMod val="75000"/>
                    <a:lumOff val="25000"/>
                  </a:schemeClr>
                </a:solidFill>
                <a:latin typeface="Verdana" panose="020B0604030504040204" pitchFamily="34" charset="0"/>
                <a:ea typeface="Verdana" panose="020B0604030504040204" pitchFamily="34" charset="0"/>
              </a:rPr>
              <a:t> Αγγλικά</a:t>
            </a:r>
            <a:r>
              <a:rPr lang="en-US" dirty="0">
                <a:solidFill>
                  <a:schemeClr val="tx1">
                    <a:lumMod val="75000"/>
                    <a:lumOff val="25000"/>
                  </a:schemeClr>
                </a:solidFill>
                <a:latin typeface="Verdana" panose="020B0604030504040204" pitchFamily="34" charset="0"/>
                <a:ea typeface="Verdana" panose="020B0604030504040204" pitchFamily="34" charset="0"/>
              </a:rPr>
              <a:t>.</a:t>
            </a:r>
            <a:r>
              <a:rPr lang="el-GR" dirty="0">
                <a:solidFill>
                  <a:schemeClr val="tx1">
                    <a:lumMod val="75000"/>
                    <a:lumOff val="25000"/>
                  </a:schemeClr>
                </a:solidFill>
                <a:latin typeface="Verdana" panose="020B0604030504040204" pitchFamily="34" charset="0"/>
                <a:ea typeface="Verdana" panose="020B0604030504040204" pitchFamily="34" charset="0"/>
              </a:rPr>
              <a:t> </a:t>
            </a:r>
            <a:r>
              <a:rPr lang="en-US" dirty="0">
                <a:solidFill>
                  <a:schemeClr val="tx1">
                    <a:lumMod val="75000"/>
                    <a:lumOff val="25000"/>
                  </a:schemeClr>
                </a:solidFill>
                <a:latin typeface="Verdana" panose="020B0604030504040204" pitchFamily="34" charset="0"/>
                <a:ea typeface="Verdana" panose="020B0604030504040204" pitchFamily="34" charset="0"/>
              </a:rPr>
              <a:t>M</a:t>
            </a:r>
            <a:r>
              <a:rPr lang="el-GR" dirty="0" err="1">
                <a:solidFill>
                  <a:schemeClr val="tx1">
                    <a:lumMod val="75000"/>
                    <a:lumOff val="25000"/>
                  </a:schemeClr>
                </a:solidFill>
                <a:latin typeface="Verdana" panose="020B0604030504040204" pitchFamily="34" charset="0"/>
                <a:ea typeface="Verdana" panose="020B0604030504040204" pitchFamily="34" charset="0"/>
              </a:rPr>
              <a:t>πορείτε</a:t>
            </a:r>
            <a:r>
              <a:rPr lang="el-GR" dirty="0">
                <a:solidFill>
                  <a:schemeClr val="tx1">
                    <a:lumMod val="75000"/>
                    <a:lumOff val="25000"/>
                  </a:schemeClr>
                </a:solidFill>
                <a:latin typeface="Verdana" panose="020B0604030504040204" pitchFamily="34" charset="0"/>
                <a:ea typeface="Verdana" panose="020B0604030504040204" pitchFamily="34" charset="0"/>
              </a:rPr>
              <a:t> να μετατρέψετε τη γλώσσα στα Ελληνικά.</a:t>
            </a:r>
          </a:p>
          <a:p>
            <a:pPr>
              <a:lnSpc>
                <a:spcPct val="150000"/>
              </a:lnSpc>
            </a:pPr>
            <a:r>
              <a:rPr lang="en-US" dirty="0">
                <a:solidFill>
                  <a:schemeClr val="tx1">
                    <a:lumMod val="75000"/>
                    <a:lumOff val="25000"/>
                  </a:schemeClr>
                </a:solidFill>
                <a:latin typeface="Verdana" panose="020B0604030504040204" pitchFamily="34" charset="0"/>
                <a:ea typeface="Verdana" panose="020B0604030504040204" pitchFamily="34" charset="0"/>
              </a:rPr>
              <a:t>4. </a:t>
            </a:r>
            <a:r>
              <a:rPr lang="el-GR" dirty="0">
                <a:solidFill>
                  <a:schemeClr val="tx1">
                    <a:lumMod val="75000"/>
                    <a:lumOff val="25000"/>
                  </a:schemeClr>
                </a:solidFill>
                <a:latin typeface="Verdana" panose="020B0604030504040204" pitchFamily="34" charset="0"/>
                <a:ea typeface="Verdana" panose="020B0604030504040204" pitchFamily="34" charset="0"/>
              </a:rPr>
              <a:t>Ειδοποιήσεις της πλατφόρμας προς τον χρήστη</a:t>
            </a:r>
          </a:p>
          <a:p>
            <a:pPr algn="just"/>
            <a:endParaRPr lang="el-GR" dirty="0">
              <a:solidFill>
                <a:schemeClr val="tx1">
                  <a:lumMod val="75000"/>
                  <a:lumOff val="25000"/>
                </a:schemeClr>
              </a:solidFill>
              <a:latin typeface="Century Gothic" panose="020B0502020202020204" pitchFamily="34" charset="0"/>
              <a:cs typeface="Arial" charset="0"/>
            </a:endParaRPr>
          </a:p>
        </p:txBody>
      </p:sp>
    </p:spTree>
    <p:extLst>
      <p:ext uri="{BB962C8B-B14F-4D97-AF65-F5344CB8AC3E}">
        <p14:creationId xmlns:p14="http://schemas.microsoft.com/office/powerpoint/2010/main" val="2531147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6F8AAC-2DAA-0346-B3D2-B832D159BF4C}"/>
              </a:ext>
            </a:extLst>
          </p:cNvPr>
          <p:cNvSpPr txBox="1"/>
          <p:nvPr/>
        </p:nvSpPr>
        <p:spPr>
          <a:xfrm flipH="1">
            <a:off x="-1" y="60190"/>
            <a:ext cx="10954139" cy="523220"/>
          </a:xfrm>
          <a:prstGeom prst="rect">
            <a:avLst/>
          </a:prstGeom>
          <a:noFill/>
        </p:spPr>
        <p:txBody>
          <a:bodyPr wrap="square" rtlCol="0">
            <a:spAutoFit/>
          </a:bodyPr>
          <a:lstStyle/>
          <a:p>
            <a:pPr lvl="0"/>
            <a:r>
              <a:rPr lang="en-GB" sz="2800">
                <a:solidFill>
                  <a:schemeClr val="bg1"/>
                </a:solidFill>
                <a:latin typeface="Verdana" panose="020B0604030504040204" pitchFamily="34" charset="0"/>
                <a:ea typeface="Verdana" panose="020B0604030504040204" pitchFamily="34" charset="0"/>
                <a:cs typeface="Calibri" pitchFamily="34" charset="0"/>
              </a:rPr>
              <a:t> </a:t>
            </a:r>
            <a:r>
              <a:rPr lang="el-GR" sz="2800" b="1">
                <a:solidFill>
                  <a:schemeClr val="bg1"/>
                </a:solidFill>
                <a:latin typeface="Century Gothic" panose="020B0502020202020204" pitchFamily="34" charset="0"/>
              </a:rPr>
              <a:t>Σημείο Εισόδου</a:t>
            </a:r>
            <a:r>
              <a:rPr lang="en-GB" sz="2800" b="1">
                <a:solidFill>
                  <a:schemeClr val="bg1"/>
                </a:solidFill>
                <a:latin typeface="Century Gothic" panose="020B0502020202020204" pitchFamily="34" charset="0"/>
              </a:rPr>
              <a:t>: </a:t>
            </a:r>
            <a:r>
              <a:rPr lang="en-US" sz="2800" b="1">
                <a:solidFill>
                  <a:schemeClr val="bg1"/>
                </a:solidFill>
                <a:latin typeface="Century Gothic" panose="020B0502020202020204" pitchFamily="34" charset="0"/>
              </a:rPr>
              <a:t>Erasmus+ and European Solidary Corps</a:t>
            </a:r>
          </a:p>
        </p:txBody>
      </p:sp>
      <p:sp>
        <p:nvSpPr>
          <p:cNvPr id="4" name="Rectangle 3"/>
          <p:cNvSpPr/>
          <p:nvPr/>
        </p:nvSpPr>
        <p:spPr>
          <a:xfrm>
            <a:off x="3285352" y="860017"/>
            <a:ext cx="8703151" cy="5576270"/>
          </a:xfrm>
          <a:prstGeom prst="rect">
            <a:avLst/>
          </a:prstGeom>
        </p:spPr>
        <p:txBody>
          <a:bodyPr wrap="square">
            <a:spAutoFit/>
          </a:bodyPr>
          <a:lstStyle/>
          <a:p>
            <a:r>
              <a:rPr lang="el-GR" b="1">
                <a:solidFill>
                  <a:schemeClr val="tx1">
                    <a:lumMod val="75000"/>
                    <a:lumOff val="25000"/>
                  </a:schemeClr>
                </a:solidFill>
                <a:latin typeface="Verdana" panose="020B0604030504040204" pitchFamily="34" charset="0"/>
                <a:ea typeface="Verdana" panose="020B0604030504040204" pitchFamily="34" charset="0"/>
                <a:hlinkClick r:id="rId3"/>
              </a:rPr>
              <a:t>Πλατφόρμα </a:t>
            </a:r>
            <a:r>
              <a:rPr lang="en-US" b="1">
                <a:solidFill>
                  <a:schemeClr val="tx1">
                    <a:lumMod val="75000"/>
                    <a:lumOff val="25000"/>
                  </a:schemeClr>
                </a:solidFill>
                <a:latin typeface="Verdana" panose="020B0604030504040204" pitchFamily="34" charset="0"/>
                <a:ea typeface="Verdana" panose="020B0604030504040204" pitchFamily="34" charset="0"/>
                <a:hlinkClick r:id="rId3"/>
              </a:rPr>
              <a:t>EESCP</a:t>
            </a:r>
            <a:r>
              <a:rPr lang="en-US" b="1">
                <a:solidFill>
                  <a:schemeClr val="tx1">
                    <a:lumMod val="75000"/>
                    <a:lumOff val="25000"/>
                  </a:schemeClr>
                </a:solidFill>
                <a:latin typeface="Verdana" panose="020B0604030504040204" pitchFamily="34" charset="0"/>
                <a:ea typeface="Verdana" panose="020B0604030504040204" pitchFamily="34" charset="0"/>
              </a:rPr>
              <a:t> </a:t>
            </a:r>
            <a:r>
              <a:rPr lang="el-GR" b="1">
                <a:solidFill>
                  <a:schemeClr val="tx1">
                    <a:lumMod val="75000"/>
                    <a:lumOff val="25000"/>
                  </a:schemeClr>
                </a:solidFill>
                <a:latin typeface="Verdana" panose="020B0604030504040204" pitchFamily="34" charset="0"/>
                <a:ea typeface="Verdana" panose="020B0604030504040204" pitchFamily="34" charset="0"/>
              </a:rPr>
              <a:t> </a:t>
            </a:r>
            <a:r>
              <a:rPr lang="en-US" b="1">
                <a:solidFill>
                  <a:schemeClr val="tx1">
                    <a:lumMod val="75000"/>
                    <a:lumOff val="25000"/>
                  </a:schemeClr>
                </a:solidFill>
                <a:latin typeface="Verdana" panose="020B0604030504040204" pitchFamily="34" charset="0"/>
                <a:ea typeface="Verdana" panose="020B0604030504040204" pitchFamily="34" charset="0"/>
              </a:rPr>
              <a:t>“Single Entry Point”</a:t>
            </a:r>
            <a:endParaRPr lang="el-GR" b="1">
              <a:solidFill>
                <a:schemeClr val="tx1">
                  <a:lumMod val="75000"/>
                  <a:lumOff val="25000"/>
                </a:schemeClr>
              </a:solidFill>
              <a:latin typeface="Verdana" panose="020B0604030504040204" pitchFamily="34" charset="0"/>
              <a:ea typeface="Verdana" panose="020B0604030504040204" pitchFamily="34" charset="0"/>
            </a:endParaRPr>
          </a:p>
          <a:p>
            <a:endParaRPr lang="el-GR" b="1">
              <a:solidFill>
                <a:schemeClr val="tx1">
                  <a:lumMod val="75000"/>
                  <a:lumOff val="25000"/>
                </a:schemeClr>
              </a:solidFill>
              <a:latin typeface="Verdana" panose="020B0604030504040204" pitchFamily="34" charset="0"/>
              <a:ea typeface="Verdana" panose="020B0604030504040204" pitchFamily="34" charset="0"/>
            </a:endParaRPr>
          </a:p>
          <a:p>
            <a:pPr>
              <a:lnSpc>
                <a:spcPct val="150000"/>
              </a:lnSpc>
            </a:pPr>
            <a:r>
              <a:rPr lang="en-US" b="1">
                <a:solidFill>
                  <a:schemeClr val="tx1">
                    <a:lumMod val="75000"/>
                    <a:lumOff val="25000"/>
                  </a:schemeClr>
                </a:solidFill>
                <a:latin typeface="Verdana" panose="020B0604030504040204" pitchFamily="34" charset="0"/>
                <a:ea typeface="Verdana" panose="020B0604030504040204" pitchFamily="34" charset="0"/>
              </a:rPr>
              <a:t>“HOME” : </a:t>
            </a:r>
            <a:r>
              <a:rPr lang="el-GR">
                <a:solidFill>
                  <a:schemeClr val="tx1">
                    <a:lumMod val="75000"/>
                    <a:lumOff val="25000"/>
                  </a:schemeClr>
                </a:solidFill>
                <a:latin typeface="Verdana" panose="020B0604030504040204" pitchFamily="34" charset="0"/>
                <a:ea typeface="Verdana" panose="020B0604030504040204" pitchFamily="34" charset="0"/>
              </a:rPr>
              <a:t>Επιστροφή στο </a:t>
            </a:r>
            <a:r>
              <a:rPr lang="en-US">
                <a:solidFill>
                  <a:schemeClr val="tx1">
                    <a:lumMod val="75000"/>
                    <a:lumOff val="25000"/>
                  </a:schemeClr>
                </a:solidFill>
                <a:latin typeface="Verdana" panose="020B0604030504040204" pitchFamily="34" charset="0"/>
                <a:ea typeface="Verdana" panose="020B0604030504040204" pitchFamily="34" charset="0"/>
              </a:rPr>
              <a:t>Homepage</a:t>
            </a:r>
          </a:p>
          <a:p>
            <a:pPr marL="457200" indent="-457200">
              <a:lnSpc>
                <a:spcPct val="150000"/>
              </a:lnSpc>
              <a:buFont typeface="+mj-lt"/>
              <a:buAutoNum type="arabicPeriod"/>
            </a:pPr>
            <a:r>
              <a:rPr lang="en-US" b="1">
                <a:solidFill>
                  <a:schemeClr val="tx1">
                    <a:lumMod val="75000"/>
                    <a:lumOff val="25000"/>
                  </a:schemeClr>
                </a:solidFill>
                <a:latin typeface="Verdana" panose="020B0604030504040204" pitchFamily="34" charset="0"/>
                <a:ea typeface="Verdana" panose="020B0604030504040204" pitchFamily="34" charset="0"/>
              </a:rPr>
              <a:t>“ORGANISATIONS”:</a:t>
            </a:r>
          </a:p>
          <a:p>
            <a:pPr>
              <a:lnSpc>
                <a:spcPct val="150000"/>
              </a:lnSpc>
            </a:pPr>
            <a:r>
              <a:rPr lang="el-GR">
                <a:solidFill>
                  <a:schemeClr val="tx1">
                    <a:lumMod val="75000"/>
                    <a:lumOff val="25000"/>
                  </a:schemeClr>
                </a:solidFill>
                <a:latin typeface="Verdana" panose="020B0604030504040204" pitchFamily="34" charset="0"/>
                <a:ea typeface="Verdana" panose="020B0604030504040204" pitchFamily="34" charset="0"/>
                <a:hlinkClick r:id="rId4"/>
              </a:rPr>
              <a:t>- Εξεύρεση οργανισμών</a:t>
            </a:r>
            <a:endParaRPr lang="el-GR">
              <a:solidFill>
                <a:schemeClr val="tx1">
                  <a:lumMod val="75000"/>
                  <a:lumOff val="25000"/>
                </a:schemeClr>
              </a:solidFill>
              <a:latin typeface="Verdana" panose="020B0604030504040204" pitchFamily="34" charset="0"/>
              <a:ea typeface="Verdana" panose="020B0604030504040204" pitchFamily="34" charset="0"/>
            </a:endParaRPr>
          </a:p>
          <a:p>
            <a:pPr>
              <a:lnSpc>
                <a:spcPct val="150000"/>
              </a:lnSpc>
            </a:pPr>
            <a:r>
              <a:rPr lang="el-GR">
                <a:solidFill>
                  <a:schemeClr val="tx1">
                    <a:lumMod val="75000"/>
                    <a:lumOff val="25000"/>
                  </a:schemeClr>
                </a:solidFill>
                <a:latin typeface="Verdana" panose="020B0604030504040204" pitchFamily="34" charset="0"/>
                <a:ea typeface="Verdana" panose="020B0604030504040204" pitchFamily="34" charset="0"/>
                <a:hlinkClick r:id="rId5"/>
              </a:rPr>
              <a:t>- Εγγραφή νέου οργανισμού</a:t>
            </a:r>
            <a:r>
              <a:rPr lang="el-GR">
                <a:solidFill>
                  <a:schemeClr val="tx1">
                    <a:lumMod val="75000"/>
                    <a:lumOff val="25000"/>
                  </a:schemeClr>
                </a:solidFill>
                <a:latin typeface="Verdana" panose="020B0604030504040204" pitchFamily="34" charset="0"/>
                <a:ea typeface="Verdana" panose="020B0604030504040204" pitchFamily="34" charset="0"/>
              </a:rPr>
              <a:t> (Απαιτείται </a:t>
            </a:r>
            <a:r>
              <a:rPr lang="en-GB">
                <a:solidFill>
                  <a:schemeClr val="tx1">
                    <a:lumMod val="75000"/>
                    <a:lumOff val="25000"/>
                  </a:schemeClr>
                </a:solidFill>
                <a:latin typeface="Verdana" panose="020B0604030504040204" pitchFamily="34" charset="0"/>
                <a:ea typeface="Verdana" panose="020B0604030504040204" pitchFamily="34" charset="0"/>
              </a:rPr>
              <a:t>Login)</a:t>
            </a:r>
            <a:endParaRPr lang="el-GR">
              <a:solidFill>
                <a:schemeClr val="tx1">
                  <a:lumMod val="75000"/>
                  <a:lumOff val="25000"/>
                </a:schemeClr>
              </a:solidFill>
              <a:latin typeface="Verdana" panose="020B0604030504040204" pitchFamily="34" charset="0"/>
              <a:ea typeface="Verdana" panose="020B0604030504040204" pitchFamily="34" charset="0"/>
            </a:endParaRPr>
          </a:p>
          <a:p>
            <a:pPr>
              <a:lnSpc>
                <a:spcPct val="150000"/>
              </a:lnSpc>
            </a:pPr>
            <a:r>
              <a:rPr lang="el-GR" b="1">
                <a:solidFill>
                  <a:schemeClr val="tx1">
                    <a:lumMod val="75000"/>
                    <a:lumOff val="25000"/>
                  </a:schemeClr>
                </a:solidFill>
                <a:latin typeface="Verdana" panose="020B0604030504040204" pitchFamily="34" charset="0"/>
                <a:ea typeface="Verdana" panose="020B0604030504040204" pitchFamily="34" charset="0"/>
              </a:rPr>
              <a:t>2. </a:t>
            </a:r>
            <a:r>
              <a:rPr lang="en-US" b="1">
                <a:solidFill>
                  <a:schemeClr val="tx1">
                    <a:lumMod val="75000"/>
                    <a:lumOff val="25000"/>
                  </a:schemeClr>
                </a:solidFill>
                <a:latin typeface="Verdana" panose="020B0604030504040204" pitchFamily="34" charset="0"/>
                <a:ea typeface="Verdana" panose="020B0604030504040204" pitchFamily="34" charset="0"/>
              </a:rPr>
              <a:t>“OPPORTUNITIES”: </a:t>
            </a:r>
            <a:r>
              <a:rPr lang="el-GR" b="1">
                <a:solidFill>
                  <a:schemeClr val="tx1">
                    <a:lumMod val="75000"/>
                    <a:lumOff val="25000"/>
                  </a:schemeClr>
                </a:solidFill>
                <a:latin typeface="Verdana" panose="020B0604030504040204" pitchFamily="34" charset="0"/>
                <a:ea typeface="Verdana" panose="020B0604030504040204" pitchFamily="34" charset="0"/>
              </a:rPr>
              <a:t>Πρόσβαση σε όλες τις διαθέσιμες αιτήσεις </a:t>
            </a:r>
            <a:r>
              <a:rPr lang="el-GR">
                <a:solidFill>
                  <a:schemeClr val="tx1">
                    <a:lumMod val="75000"/>
                    <a:lumOff val="25000"/>
                  </a:schemeClr>
                </a:solidFill>
                <a:latin typeface="Verdana" panose="020B0604030504040204" pitchFamily="34" charset="0"/>
                <a:ea typeface="Verdana" panose="020B0604030504040204" pitchFamily="34" charset="0"/>
              </a:rPr>
              <a:t>του Προγράμματος</a:t>
            </a:r>
            <a:endParaRPr lang="en-US" b="1">
              <a:solidFill>
                <a:schemeClr val="tx1">
                  <a:lumMod val="75000"/>
                  <a:lumOff val="25000"/>
                </a:schemeClr>
              </a:solidFill>
              <a:latin typeface="Verdana" panose="020B0604030504040204" pitchFamily="34" charset="0"/>
              <a:ea typeface="Verdana" panose="020B0604030504040204" pitchFamily="34" charset="0"/>
            </a:endParaRPr>
          </a:p>
          <a:p>
            <a:pPr marL="457200" indent="-457200">
              <a:lnSpc>
                <a:spcPct val="150000"/>
              </a:lnSpc>
              <a:buFontTx/>
              <a:buAutoNum type="arabicPeriod" startAt="3"/>
            </a:pPr>
            <a:r>
              <a:rPr lang="en-US" b="1">
                <a:solidFill>
                  <a:schemeClr val="tx1">
                    <a:lumMod val="75000"/>
                    <a:lumOff val="25000"/>
                  </a:schemeClr>
                </a:solidFill>
                <a:latin typeface="Verdana" panose="020B0604030504040204" pitchFamily="34" charset="0"/>
                <a:ea typeface="Verdana" panose="020B0604030504040204" pitchFamily="34" charset="0"/>
              </a:rPr>
              <a:t>“APPLICATIONS”:</a:t>
            </a:r>
            <a:r>
              <a:rPr lang="el-GR" b="1">
                <a:solidFill>
                  <a:schemeClr val="tx1">
                    <a:lumMod val="75000"/>
                    <a:lumOff val="25000"/>
                  </a:schemeClr>
                </a:solidFill>
                <a:latin typeface="Verdana" panose="020B0604030504040204" pitchFamily="34" charset="0"/>
                <a:ea typeface="Verdana" panose="020B0604030504040204" pitchFamily="34" charset="0"/>
              </a:rPr>
              <a:t> </a:t>
            </a:r>
            <a:r>
              <a:rPr lang="el-GR">
                <a:solidFill>
                  <a:schemeClr val="tx1">
                    <a:lumMod val="75000"/>
                    <a:lumOff val="25000"/>
                  </a:schemeClr>
                </a:solidFill>
                <a:latin typeface="Verdana" panose="020B0604030504040204" pitchFamily="34" charset="0"/>
                <a:ea typeface="Verdana" panose="020B0604030504040204" pitchFamily="34" charset="0"/>
              </a:rPr>
              <a:t>Διαχείριση αιτήσεων σε </a:t>
            </a:r>
            <a:r>
              <a:rPr lang="en-US">
                <a:solidFill>
                  <a:schemeClr val="tx1">
                    <a:lumMod val="75000"/>
                    <a:lumOff val="25000"/>
                  </a:schemeClr>
                </a:solidFill>
                <a:latin typeface="Verdana" panose="020B0604030504040204" pitchFamily="34" charset="0"/>
                <a:ea typeface="Verdana" panose="020B0604030504040204" pitchFamily="34" charset="0"/>
              </a:rPr>
              <a:t>status “draft/submitted”</a:t>
            </a:r>
          </a:p>
          <a:p>
            <a:pPr marL="457200" indent="-457200">
              <a:lnSpc>
                <a:spcPct val="150000"/>
              </a:lnSpc>
              <a:buFontTx/>
              <a:buAutoNum type="arabicPeriod" startAt="3"/>
            </a:pPr>
            <a:r>
              <a:rPr lang="en-US" b="1">
                <a:solidFill>
                  <a:schemeClr val="tx1">
                    <a:lumMod val="75000"/>
                    <a:lumOff val="25000"/>
                  </a:schemeClr>
                </a:solidFill>
                <a:latin typeface="Verdana" panose="020B0604030504040204" pitchFamily="34" charset="0"/>
                <a:ea typeface="Verdana" panose="020B0604030504040204" pitchFamily="34" charset="0"/>
              </a:rPr>
              <a:t>“PROJECTS”:</a:t>
            </a:r>
            <a:r>
              <a:rPr lang="el-GR" b="1">
                <a:solidFill>
                  <a:schemeClr val="tx1">
                    <a:lumMod val="75000"/>
                    <a:lumOff val="25000"/>
                  </a:schemeClr>
                </a:solidFill>
                <a:latin typeface="Verdana" panose="020B0604030504040204" pitchFamily="34" charset="0"/>
                <a:ea typeface="Verdana" panose="020B0604030504040204" pitchFamily="34" charset="0"/>
              </a:rPr>
              <a:t> </a:t>
            </a:r>
            <a:r>
              <a:rPr lang="el-GR">
                <a:solidFill>
                  <a:schemeClr val="tx1">
                    <a:lumMod val="75000"/>
                    <a:lumOff val="25000"/>
                  </a:schemeClr>
                </a:solidFill>
                <a:latin typeface="Verdana" panose="020B0604030504040204" pitchFamily="34" charset="0"/>
                <a:ea typeface="Verdana" panose="020B0604030504040204" pitchFamily="34" charset="0"/>
              </a:rPr>
              <a:t>Διαχείριση εγκεκριμένων σχεδίων μέσω </a:t>
            </a:r>
            <a:r>
              <a:rPr lang="en-GB">
                <a:solidFill>
                  <a:schemeClr val="tx1">
                    <a:lumMod val="75000"/>
                    <a:lumOff val="25000"/>
                  </a:schemeClr>
                </a:solidFill>
                <a:latin typeface="Verdana" panose="020B0604030504040204" pitchFamily="34" charset="0"/>
                <a:ea typeface="Verdana" panose="020B0604030504040204" pitchFamily="34" charset="0"/>
              </a:rPr>
              <a:t>Beneficiary Module</a:t>
            </a:r>
          </a:p>
          <a:p>
            <a:pPr marL="457200" indent="-457200">
              <a:lnSpc>
                <a:spcPct val="150000"/>
              </a:lnSpc>
              <a:buFontTx/>
              <a:buAutoNum type="arabicPeriod" startAt="3"/>
            </a:pPr>
            <a:r>
              <a:rPr lang="en-US" b="1">
                <a:solidFill>
                  <a:schemeClr val="tx1">
                    <a:lumMod val="75000"/>
                    <a:lumOff val="25000"/>
                  </a:schemeClr>
                </a:solidFill>
                <a:latin typeface="Verdana" panose="020B0604030504040204" pitchFamily="34" charset="0"/>
                <a:ea typeface="Verdana" panose="020B0604030504040204" pitchFamily="34" charset="0"/>
              </a:rPr>
              <a:t>“SUPPORT”:</a:t>
            </a:r>
            <a:r>
              <a:rPr lang="el-GR" b="1">
                <a:solidFill>
                  <a:schemeClr val="tx1">
                    <a:lumMod val="75000"/>
                    <a:lumOff val="25000"/>
                  </a:schemeClr>
                </a:solidFill>
                <a:latin typeface="Verdana" panose="020B0604030504040204" pitchFamily="34" charset="0"/>
                <a:ea typeface="Verdana" panose="020B0604030504040204" pitchFamily="34" charset="0"/>
              </a:rPr>
              <a:t> </a:t>
            </a:r>
            <a:r>
              <a:rPr lang="el-GR">
                <a:solidFill>
                  <a:schemeClr val="tx1">
                    <a:lumMod val="75000"/>
                    <a:lumOff val="25000"/>
                  </a:schemeClr>
                </a:solidFill>
                <a:latin typeface="Verdana" panose="020B0604030504040204" pitchFamily="34" charset="0"/>
                <a:ea typeface="Verdana" panose="020B0604030504040204" pitchFamily="34" charset="0"/>
              </a:rPr>
              <a:t>Τεχνική Υποστήριξη</a:t>
            </a:r>
            <a:endParaRPr lang="en-US">
              <a:solidFill>
                <a:schemeClr val="tx1">
                  <a:lumMod val="75000"/>
                  <a:lumOff val="25000"/>
                </a:schemeClr>
              </a:solidFill>
              <a:latin typeface="Verdana" panose="020B0604030504040204" pitchFamily="34" charset="0"/>
              <a:ea typeface="Verdana" panose="020B0604030504040204" pitchFamily="34" charset="0"/>
            </a:endParaRPr>
          </a:p>
          <a:p>
            <a:pPr marL="457200" indent="-457200">
              <a:lnSpc>
                <a:spcPct val="150000"/>
              </a:lnSpc>
              <a:buAutoNum type="arabicPeriod" startAt="3"/>
            </a:pPr>
            <a:r>
              <a:rPr lang="en-US" b="1">
                <a:solidFill>
                  <a:schemeClr val="tx1">
                    <a:lumMod val="75000"/>
                    <a:lumOff val="25000"/>
                  </a:schemeClr>
                </a:solidFill>
                <a:latin typeface="Verdana" panose="020B0604030504040204" pitchFamily="34" charset="0"/>
                <a:ea typeface="Verdana" panose="020B0604030504040204" pitchFamily="34" charset="0"/>
              </a:rPr>
              <a:t>“RESOURCES”:</a:t>
            </a:r>
            <a:r>
              <a:rPr lang="el-GR" b="1">
                <a:solidFill>
                  <a:schemeClr val="tx1">
                    <a:lumMod val="75000"/>
                    <a:lumOff val="25000"/>
                  </a:schemeClr>
                </a:solidFill>
                <a:latin typeface="Verdana" panose="020B0604030504040204" pitchFamily="34" charset="0"/>
                <a:ea typeface="Verdana" panose="020B0604030504040204" pitchFamily="34" charset="0"/>
              </a:rPr>
              <a:t> </a:t>
            </a:r>
            <a:r>
              <a:rPr lang="el-GR">
                <a:solidFill>
                  <a:schemeClr val="tx1">
                    <a:lumMod val="75000"/>
                    <a:lumOff val="25000"/>
                  </a:schemeClr>
                </a:solidFill>
                <a:latin typeface="Verdana" panose="020B0604030504040204" pitchFamily="34" charset="0"/>
                <a:ea typeface="Verdana" panose="020B0604030504040204" pitchFamily="34" charset="0"/>
              </a:rPr>
              <a:t>Πρόσβαση σε πληροφόρηση σχετική με το Πρόγραμμα</a:t>
            </a:r>
            <a:endParaRPr lang="en-US">
              <a:solidFill>
                <a:schemeClr val="tx1">
                  <a:lumMod val="75000"/>
                  <a:lumOff val="25000"/>
                </a:schemeClr>
              </a:solidFill>
              <a:latin typeface="Verdana" panose="020B0604030504040204" pitchFamily="34" charset="0"/>
              <a:ea typeface="Verdana" panose="020B0604030504040204" pitchFamily="34" charset="0"/>
            </a:endParaRPr>
          </a:p>
        </p:txBody>
      </p:sp>
      <p:pic>
        <p:nvPicPr>
          <p:cNvPr id="5" name="Picture 4" descr="A screenshot of a computer&#10;&#10;AI-generated content may be incorrect.">
            <a:extLst>
              <a:ext uri="{FF2B5EF4-FFF2-40B4-BE49-F238E27FC236}">
                <a16:creationId xmlns:a16="http://schemas.microsoft.com/office/drawing/2014/main" id="{09334B13-8603-1FCF-4AF0-63B55F86ED9E}"/>
              </a:ext>
            </a:extLst>
          </p:cNvPr>
          <p:cNvPicPr>
            <a:picLocks noChangeAspect="1"/>
          </p:cNvPicPr>
          <p:nvPr/>
        </p:nvPicPr>
        <p:blipFill>
          <a:blip r:embed="rId6"/>
          <a:srcRect t="1478" r="4271" b="5913"/>
          <a:stretch>
            <a:fillRect/>
          </a:stretch>
        </p:blipFill>
        <p:spPr>
          <a:xfrm>
            <a:off x="96488" y="561090"/>
            <a:ext cx="2780105" cy="6351114"/>
          </a:xfrm>
          <a:prstGeom prst="rect">
            <a:avLst/>
          </a:prstGeom>
        </p:spPr>
      </p:pic>
      <p:sp>
        <p:nvSpPr>
          <p:cNvPr id="29" name="Oval 28"/>
          <p:cNvSpPr/>
          <p:nvPr/>
        </p:nvSpPr>
        <p:spPr>
          <a:xfrm>
            <a:off x="2547891" y="3317827"/>
            <a:ext cx="420429" cy="4308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a:t>
            </a:r>
            <a:endParaRPr lang="en-US"/>
          </a:p>
        </p:txBody>
      </p:sp>
      <p:sp>
        <p:nvSpPr>
          <p:cNvPr id="30" name="Oval 29"/>
          <p:cNvSpPr/>
          <p:nvPr/>
        </p:nvSpPr>
        <p:spPr>
          <a:xfrm>
            <a:off x="2553591" y="3776403"/>
            <a:ext cx="420429" cy="4308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2</a:t>
            </a:r>
            <a:endParaRPr lang="en-US"/>
          </a:p>
        </p:txBody>
      </p:sp>
      <p:sp>
        <p:nvSpPr>
          <p:cNvPr id="31" name="Oval 30"/>
          <p:cNvSpPr/>
          <p:nvPr/>
        </p:nvSpPr>
        <p:spPr>
          <a:xfrm>
            <a:off x="2555526" y="4253808"/>
            <a:ext cx="420429" cy="4308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3</a:t>
            </a:r>
            <a:endParaRPr lang="en-US"/>
          </a:p>
        </p:txBody>
      </p:sp>
      <p:sp>
        <p:nvSpPr>
          <p:cNvPr id="32" name="Oval 31"/>
          <p:cNvSpPr/>
          <p:nvPr/>
        </p:nvSpPr>
        <p:spPr>
          <a:xfrm>
            <a:off x="2551013" y="4756255"/>
            <a:ext cx="420429" cy="4308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4</a:t>
            </a:r>
            <a:endParaRPr lang="en-US"/>
          </a:p>
        </p:txBody>
      </p:sp>
      <p:sp>
        <p:nvSpPr>
          <p:cNvPr id="33" name="Oval 32"/>
          <p:cNvSpPr/>
          <p:nvPr/>
        </p:nvSpPr>
        <p:spPr>
          <a:xfrm>
            <a:off x="2551013" y="5246951"/>
            <a:ext cx="420429" cy="4308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5</a:t>
            </a:r>
            <a:endParaRPr lang="en-US"/>
          </a:p>
        </p:txBody>
      </p:sp>
      <p:sp>
        <p:nvSpPr>
          <p:cNvPr id="34" name="Oval 33"/>
          <p:cNvSpPr/>
          <p:nvPr/>
        </p:nvSpPr>
        <p:spPr>
          <a:xfrm>
            <a:off x="2547892" y="5741387"/>
            <a:ext cx="420429" cy="4308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6</a:t>
            </a:r>
            <a:endParaRPr lang="en-US"/>
          </a:p>
        </p:txBody>
      </p:sp>
    </p:spTree>
    <p:extLst>
      <p:ext uri="{BB962C8B-B14F-4D97-AF65-F5344CB8AC3E}">
        <p14:creationId xmlns:p14="http://schemas.microsoft.com/office/powerpoint/2010/main" val="1622157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1099</TotalTime>
  <Words>7676</Words>
  <Application>Microsoft Office PowerPoint</Application>
  <PresentationFormat>Widescreen</PresentationFormat>
  <Paragraphs>605</Paragraphs>
  <Slides>63</Slides>
  <Notes>62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Aptos</vt:lpstr>
      <vt:lpstr>Arial</vt:lpstr>
      <vt:lpstr>Arial MT</vt:lpstr>
      <vt:lpstr>Calibri</vt:lpstr>
      <vt:lpstr>Century Gothic</vt:lpstr>
      <vt:lpstr>Courier New</vt:lpstr>
      <vt:lpstr>Poppins</vt:lpstr>
      <vt:lpstr>Tahoma</vt:lpstr>
      <vt:lpstr>Verdana</vt:lpstr>
      <vt:lpstr>Verdana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Μy Projects- Beneficiary Module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Aleka  Argyriou - Ogilvy</dc:creator>
  <cp:lastModifiedBy>Anna Pafiti</cp:lastModifiedBy>
  <cp:revision>93</cp:revision>
  <cp:lastPrinted>2022-03-15T06:16:06Z</cp:lastPrinted>
  <dcterms:created xsi:type="dcterms:W3CDTF">2021-06-29T14:21:58Z</dcterms:created>
  <dcterms:modified xsi:type="dcterms:W3CDTF">2025-09-18T07:42:53Z</dcterms:modified>
</cp:coreProperties>
</file>