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331" r:id="rId3"/>
    <p:sldId id="674" r:id="rId4"/>
    <p:sldId id="257" r:id="rId5"/>
    <p:sldId id="320" r:id="rId6"/>
    <p:sldId id="258" r:id="rId7"/>
    <p:sldId id="293" r:id="rId8"/>
    <p:sldId id="333" r:id="rId9"/>
    <p:sldId id="662" r:id="rId10"/>
    <p:sldId id="339" r:id="rId11"/>
    <p:sldId id="663" r:id="rId12"/>
    <p:sldId id="342" r:id="rId13"/>
    <p:sldId id="343" r:id="rId14"/>
    <p:sldId id="344" r:id="rId15"/>
    <p:sldId id="367" r:id="rId16"/>
    <p:sldId id="321" r:id="rId17"/>
    <p:sldId id="266" r:id="rId18"/>
    <p:sldId id="345" r:id="rId19"/>
    <p:sldId id="534" r:id="rId20"/>
    <p:sldId id="347" r:id="rId21"/>
    <p:sldId id="348" r:id="rId22"/>
    <p:sldId id="349" r:id="rId23"/>
    <p:sldId id="350" r:id="rId24"/>
    <p:sldId id="319" r:id="rId25"/>
    <p:sldId id="322" r:id="rId26"/>
    <p:sldId id="351" r:id="rId27"/>
    <p:sldId id="282" r:id="rId28"/>
    <p:sldId id="309" r:id="rId29"/>
    <p:sldId id="353" r:id="rId30"/>
    <p:sldId id="323" r:id="rId31"/>
    <p:sldId id="354" r:id="rId32"/>
    <p:sldId id="667" r:id="rId33"/>
    <p:sldId id="324" r:id="rId34"/>
    <p:sldId id="668" r:id="rId35"/>
    <p:sldId id="669" r:id="rId36"/>
    <p:sldId id="355" r:id="rId37"/>
    <p:sldId id="664" r:id="rId38"/>
    <p:sldId id="665" r:id="rId39"/>
    <p:sldId id="666" r:id="rId40"/>
    <p:sldId id="673" r:id="rId41"/>
    <p:sldId id="670" r:id="rId42"/>
    <p:sldId id="356" r:id="rId43"/>
    <p:sldId id="671" r:id="rId44"/>
    <p:sldId id="325" r:id="rId45"/>
    <p:sldId id="317" r:id="rId46"/>
    <p:sldId id="303" r:id="rId47"/>
    <p:sldId id="326" r:id="rId48"/>
    <p:sldId id="304" r:id="rId49"/>
    <p:sldId id="305" r:id="rId50"/>
    <p:sldId id="327" r:id="rId51"/>
    <p:sldId id="295" r:id="rId52"/>
    <p:sldId id="358" r:id="rId53"/>
    <p:sldId id="328" r:id="rId54"/>
    <p:sldId id="280" r:id="rId55"/>
    <p:sldId id="329" r:id="rId56"/>
    <p:sldId id="306" r:id="rId57"/>
    <p:sldId id="311" r:id="rId58"/>
    <p:sldId id="672" r:id="rId59"/>
    <p:sldId id="318" r:id="rId60"/>
    <p:sldId id="34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436B"/>
    <a:srgbClr val="9D72B5"/>
    <a:srgbClr val="FDFCFD"/>
    <a:srgbClr val="359FC0"/>
    <a:srgbClr val="168586"/>
    <a:srgbClr val="5B9BD5"/>
    <a:srgbClr val="2FA3A3"/>
    <a:srgbClr val="4EC4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70065" autoAdjust="0"/>
  </p:normalViewPr>
  <p:slideViewPr>
    <p:cSldViewPr snapToGrid="0">
      <p:cViewPr varScale="1">
        <p:scale>
          <a:sx n="76" d="100"/>
          <a:sy n="76" d="100"/>
        </p:scale>
        <p:origin x="1812" y="90"/>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BDC3F-24DF-4031-A992-BB5035A9E71A}" type="datetimeFigureOut">
              <a:rPr lang="en-GB" smtClean="0"/>
              <a:t>30/06/2025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74247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l-GR" sz="1200" b="1" i="0" u="none" strike="noStrike"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24163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επισημάνουμε πως δεν μπορείτε σε καμία περίπτωση να πραγματοποιήσετε προπαρασκευαστική επίσκεψη για τη δραστηριότητα των σεμιναρίων κατάρτισης.</a:t>
            </a:r>
          </a:p>
        </p:txBody>
      </p:sp>
      <p:sp>
        <p:nvSpPr>
          <p:cNvPr id="4" name="Slide Number Placeholder 3"/>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46705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82026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dirty="0">
                <a:latin typeface="Calibri"/>
                <a:ea typeface="Calibri"/>
                <a:cs typeface="Calibri"/>
                <a:sym typeface="Calibri"/>
              </a:rPr>
              <a:t>Οι κινητικότητες που θα υλοποιήσετε στα πλαίσια των Σχεδίων Επαγγελματικής Εκπαίδευσης και Κατάρτισης, μπορούν να πραγματοποιηθούν είτε προς τις 33 προαναφερόμενες χώρες είτε προς Τρίτες Χώρες, μη συνδεδεμένες με το Πρόγραμμα. Θα πρέπει, όμως, να είστε προσεκτικοί, καθώς μόνο το 20% του εγκεκριμένου σας κονδυλίου μπορεί να αξιοποιηθεί για κινητικότητες προς τις μη συνδεδεμένες με το Πρόγραμμα χώρες (διεθνής κινητικότητα).</a:t>
            </a:r>
            <a:endParaRPr dirty="0"/>
          </a:p>
          <a:p>
            <a:pPr marL="0" lvl="0" indent="0" algn="l" rtl="0">
              <a:spcBef>
                <a:spcPts val="0"/>
              </a:spcBef>
              <a:spcAft>
                <a:spcPts val="0"/>
              </a:spcAft>
              <a:buNone/>
            </a:pP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l-G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sz="1200" b="0" i="0" u="none" strike="noStrike" baseline="0" dirty="0">
              <a:solidFill>
                <a:srgbClr val="000000"/>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83227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l-GR" sz="1100" i="1"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rPr>
              <a:t>Τα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 </a:t>
            </a:r>
            <a:r>
              <a:rPr lang="el-GR" sz="1800" dirty="0">
                <a:effectLst/>
                <a:latin typeface="Segoe UI" panose="020B0502040204020203" pitchFamily="34" charset="0"/>
              </a:rPr>
              <a:t>καλύπτουν και μεταφορά από και προς το αεροδρόμιο τόσο στη χώρα αποστολής όσο και στη χώρα υποδοχής. </a:t>
            </a:r>
            <a:endParaRPr lang="el-GR"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Τα </a:t>
            </a:r>
            <a:r>
              <a:rPr lang="el-GR" sz="1800" dirty="0" err="1">
                <a:effectLst/>
                <a:latin typeface="Segoe UI" panose="020B0502040204020203" pitchFamily="34" charset="0"/>
              </a:rPr>
              <a:t>εξοδα</a:t>
            </a:r>
            <a:r>
              <a:rPr lang="el-GR" sz="1800" dirty="0">
                <a:effectLst/>
                <a:latin typeface="Segoe UI" panose="020B0502040204020203" pitchFamily="34" charset="0"/>
              </a:rPr>
              <a:t> μετακίνησης των συμμετεχόντων και των συνοδών τους, κατά τη διάρκεια της δραστηριότητας στη χώρα υποδοχής, κανονικά δεν καλύπτονται από αυτήν τη κατηγορία εξόδων, αλλά από την κατηγορία εξόδων ατομικής στήριξης.</a:t>
            </a:r>
            <a:endParaRPr lang="el-GR"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2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Τα έξοδα ατομικής υποστήριξης και διαβίωσης, περιλαμβάνουν τη διαμονή, τη διατροφή, τις μετακινήσεις εντός της χώρας υποδοχής και γενικά όλα τα έξοδα που μπορεί να προκύψουν κατά τη διάρκεια της κινητικότητας.</a:t>
            </a:r>
          </a:p>
          <a:p>
            <a:pPr marL="0" indent="0">
              <a:buFont typeface="Arial" panose="020B0604020202020204" pitchFamily="34" charset="0"/>
              <a:buNone/>
            </a:pPr>
            <a:r>
              <a:rPr lang="el-G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ffectLst/>
                <a:latin typeface="Segoe UI" panose="020B0502040204020203" pitchFamily="34" charset="0"/>
              </a:rPr>
              <a:t>Η διεκδίκηση του ποσού ατομικής υποστήριξης που αντιστοιχεί στις 2 ημέρες ταξιδιού είναι προαιρετική.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2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aseline="0" dirty="0"/>
              <a:t>Ουσιαστικά οι έκτακτες </a:t>
            </a:r>
            <a:r>
              <a:rPr lang="el-GR" sz="1800" baseline="0" dirty="0" err="1"/>
              <a:t>δάπάνες</a:t>
            </a:r>
            <a:r>
              <a:rPr lang="el-GR" sz="1800" baseline="0" dirty="0"/>
              <a:t> για ακριβά ταξίδια αντικαθιστούν το </a:t>
            </a:r>
            <a:r>
              <a:rPr lang="en-US" sz="1800" baseline="0" dirty="0"/>
              <a:t>unit cost. </a:t>
            </a:r>
            <a:endParaRPr lang="el-GR"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r>
              <a:rPr lang="el-GR"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18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δούμε τώρα αναλυτικά τη διαχείριση των σχεδίων σας και τις διαδικασίες που θα ήταν καλό να ακολουθείτε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ημερομηνία που πρέπει να υποβληθεί το </a:t>
            </a:r>
            <a:r>
              <a:rPr lang="en-US" baseline="0" dirty="0"/>
              <a:t>interim</a:t>
            </a:r>
            <a:r>
              <a:rPr lang="el-GR" baseline="0" dirty="0"/>
              <a:t>/</a:t>
            </a:r>
            <a:r>
              <a:rPr lang="en-GB" baseline="0" dirty="0"/>
              <a:t>Periodic Report</a:t>
            </a:r>
            <a:r>
              <a:rPr lang="en-US" baseline="0" dirty="0"/>
              <a:t> </a:t>
            </a:r>
            <a:r>
              <a:rPr lang="el-GR" baseline="0" dirty="0"/>
              <a:t>(για όσους ισχύει), αναγράφεται στο</a:t>
            </a:r>
            <a:r>
              <a:rPr lang="en-US" baseline="0" dirty="0"/>
              <a:t> GA </a:t>
            </a:r>
            <a:r>
              <a:rPr lang="el-GR" baseline="0" dirty="0"/>
              <a:t>(</a:t>
            </a:r>
            <a:r>
              <a:rPr lang="en-US" baseline="0" dirty="0"/>
              <a:t>Data sheet)</a:t>
            </a:r>
            <a:endParaRPr lang="el-GR" baseline="0" dirty="0"/>
          </a:p>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92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966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Σήμερα θα δούμε τα βασικά χαρακτηριστικά και τον τρόπο διαχείρισης των σχεδίων μικρής διάρκειας</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26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66497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3940040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The pre-mobility version of </a:t>
            </a:r>
            <a:r>
              <a:rPr lang="en-GB" b="0" baseline="0" dirty="0" err="1"/>
              <a:t>Europass</a:t>
            </a:r>
            <a:r>
              <a:rPr lang="en-GB" b="0" baseline="0" dirty="0"/>
              <a:t> Mobility serves as a learning agreement. It states the agreement between sending and hosting organisations as well as the participant on expected learning outcomes, mentoring, evaluation, contact details, etc. and thus ensures the quality of the mobility. It can thus be a rather long document including many details the parties want to agree upon.</a:t>
            </a:r>
          </a:p>
          <a:p>
            <a:endParaRPr lang="en-GB" b="0" baseline="0" dirty="0"/>
          </a:p>
          <a:p>
            <a:r>
              <a:rPr lang="en-GB" b="0" baseline="0" dirty="0"/>
              <a:t>In the post-mobility version, the document certifies the completed mobility period abroad and the achieved learning outcomes. </a:t>
            </a:r>
          </a:p>
          <a:p>
            <a:endParaRPr lang="en-GB" b="0" baseline="0" dirty="0"/>
          </a:p>
          <a:p>
            <a:r>
              <a:rPr lang="el-GR" b="0" baseline="0" dirty="0"/>
              <a:t>Εάν ο δικαιούχος επιλέξει να χρησιμοποιήσει άλλα έντυπα, τα έντυπα αυτά θα πρέπει να περιέχουν τουλάχιστον την πληροφόρηση που περιέχουν τα  έντυπα που συστήνονται από την ΕΕ.</a:t>
            </a:r>
            <a:br>
              <a:rPr lang="el-GR" b="0" baseline="0" dirty="0"/>
            </a:br>
            <a:endParaRPr lang="en-GB" b="0" baseline="0" dirty="0"/>
          </a:p>
          <a:p>
            <a:endParaRPr lang="el-GR"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7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131A-BBE6-7B8F-3C06-58A928014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716D9-EBAD-307D-938F-503835276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541C7-ECB9-9B1B-45EB-B87278F97E8F}"/>
              </a:ext>
            </a:extLst>
          </p:cNvPr>
          <p:cNvSpPr>
            <a:spLocks noGrp="1"/>
          </p:cNvSpPr>
          <p:nvPr>
            <p:ph type="body" idx="1"/>
          </p:nvPr>
        </p:nvSpPr>
        <p:spPr/>
        <p:txBody>
          <a:bodyPr/>
          <a:lstStyle/>
          <a:p>
            <a:r>
              <a:rPr lang="el-GR" b="0" baseline="0" dirty="0"/>
              <a:t>Εάν ο δικαιούχος επιλέξει να χρησιμοποιήσει κάποιο άλλο έντυπο, το έντυπο αυτό θα πρέπει να περιέχει τουλάχιστον την πληροφόρηση που περιέχει το  έντυπο που συστήνεται από την ΕΕ.</a:t>
            </a:r>
            <a:br>
              <a:rPr lang="el-GR" b="0" baseline="0" dirty="0"/>
            </a:br>
            <a:endParaRPr lang="el-GR" b="0" baseline="0" dirty="0"/>
          </a:p>
        </p:txBody>
      </p:sp>
      <p:sp>
        <p:nvSpPr>
          <p:cNvPr id="4" name="Slide Number Placeholder 3">
            <a:extLst>
              <a:ext uri="{FF2B5EF4-FFF2-40B4-BE49-F238E27FC236}">
                <a16:creationId xmlns:a16="http://schemas.microsoft.com/office/drawing/2014/main" id="{5DF4A2FA-1DD2-D432-FA73-3BE8E4FB6F7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256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83D91-C816-C6CA-CC09-06E8DE60A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24582-1EE1-1C15-FDE1-AA80A7E4C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C54F8-FCA6-36CC-B824-4D88997325AB}"/>
              </a:ext>
            </a:extLst>
          </p:cNvPr>
          <p:cNvSpPr>
            <a:spLocks noGrp="1"/>
          </p:cNvSpPr>
          <p:nvPr>
            <p:ph type="body" idx="1"/>
          </p:nvPr>
        </p:nvSpPr>
        <p:spPr/>
        <p:txBody>
          <a:bodyPr/>
          <a:lstStyle/>
          <a:p>
            <a:r>
              <a:rPr lang="el-GR" b="0" baseline="0" dirty="0"/>
              <a:t>Εάν ο δικαιούχος επιλέξει να χρησιμοποιήσει κάποιο άλλο έντυπο, το έντυπο αυτό θα πρέπει να περιέχει τουλάχιστον την πληροφόρηση που περιέχει το  έντυπο που συστήνεται από την ΕΕ.</a:t>
            </a:r>
            <a:br>
              <a:rPr lang="el-GR" b="0" baseline="0" dirty="0"/>
            </a:br>
            <a:endParaRPr lang="en-GB" b="0" baseline="0" dirty="0"/>
          </a:p>
          <a:p>
            <a:r>
              <a:rPr lang="el-GR" b="0" baseline="0" dirty="0"/>
              <a:t>Για τις ατομικές κινητικότητες, το όνομα του συνοδού/τα ονόματα των συνοδών περιλαμβάνονται, επίσης, στο </a:t>
            </a:r>
            <a:r>
              <a:rPr lang="en-GB" b="0" baseline="0" dirty="0"/>
              <a:t>“Learning Agreement”</a:t>
            </a:r>
            <a:r>
              <a:rPr lang="el-GR" b="0" baseline="0" dirty="0"/>
              <a:t>, που είναι το </a:t>
            </a:r>
            <a:r>
              <a:rPr lang="en-GB" b="0" baseline="0" dirty="0"/>
              <a:t>pre-mobility document</a:t>
            </a:r>
            <a:endParaRPr lang="el-GR" b="0" baseline="0" dirty="0"/>
          </a:p>
          <a:p>
            <a:endParaRPr lang="en-GB" b="0" baseline="0" dirty="0"/>
          </a:p>
          <a:p>
            <a:r>
              <a:rPr lang="el-GR" b="0" baseline="0" dirty="0"/>
              <a:t>Για τις ομαδικές κινητικότητες, το όνομα του συνοδού/τα ονόματα των συνοδών περιλαμβάνονται στο </a:t>
            </a:r>
            <a:r>
              <a:rPr lang="en-GB" b="0" baseline="0" dirty="0"/>
              <a:t>“Learning Programme for Group Mobility”</a:t>
            </a:r>
            <a:r>
              <a:rPr lang="el-GR" b="0" baseline="0" dirty="0"/>
              <a:t>, ενώ ως πιστοποίηση ότι ο συνοδός συμμετείχε, θεωρείται η συμπερίληψη του ονόματός του στο </a:t>
            </a:r>
            <a:r>
              <a:rPr lang="en-GB" b="0" baseline="0" dirty="0"/>
              <a:t>participants’ list</a:t>
            </a:r>
            <a:r>
              <a:rPr lang="el-GR" b="0" baseline="0" dirty="0"/>
              <a:t>. Η λίστα αυτή είτε εκδίδεται ξεχωριστά είτε αποτελεί ενότητα</a:t>
            </a:r>
            <a:r>
              <a:rPr lang="en-GB" b="0" baseline="0" dirty="0"/>
              <a:t> </a:t>
            </a:r>
            <a:r>
              <a:rPr lang="el-GR" b="0" baseline="0" dirty="0"/>
              <a:t>του </a:t>
            </a:r>
            <a:r>
              <a:rPr lang="en-GB" b="0" baseline="0" dirty="0"/>
              <a:t>“Learning Programme for Group Mobility”</a:t>
            </a:r>
            <a:r>
              <a:rPr lang="el-GR" b="0" baseline="0" dirty="0"/>
              <a:t> (εάν αυτή η ενότητα του εντύπου ενεργοποιηθεί).</a:t>
            </a:r>
          </a:p>
        </p:txBody>
      </p:sp>
      <p:sp>
        <p:nvSpPr>
          <p:cNvPr id="4" name="Slide Number Placeholder 3">
            <a:extLst>
              <a:ext uri="{FF2B5EF4-FFF2-40B4-BE49-F238E27FC236}">
                <a16:creationId xmlns:a16="http://schemas.microsoft.com/office/drawing/2014/main" id="{C4B960BF-EB77-20CD-2284-090366EEDC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33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463-8262-C482-E235-22AC2DA6E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65701-EBE0-CB3E-28C3-63FF255E0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C1E12-2395-3B27-6101-30287AF9D061}"/>
              </a:ext>
            </a:extLst>
          </p:cNvPr>
          <p:cNvSpPr>
            <a:spLocks noGrp="1"/>
          </p:cNvSpPr>
          <p:nvPr>
            <p:ph type="body" idx="1"/>
          </p:nvPr>
        </p:nvSpPr>
        <p:spPr/>
        <p:txBody>
          <a:bodyPr/>
          <a:lstStyle/>
          <a:p>
            <a:endParaRPr lang="el-GR" b="0" baseline="0" dirty="0"/>
          </a:p>
        </p:txBody>
      </p:sp>
      <p:sp>
        <p:nvSpPr>
          <p:cNvPr id="4" name="Slide Number Placeholder 3">
            <a:extLst>
              <a:ext uri="{FF2B5EF4-FFF2-40B4-BE49-F238E27FC236}">
                <a16:creationId xmlns:a16="http://schemas.microsoft.com/office/drawing/2014/main" id="{09EAB008-4651-11A7-E1D5-83EDFA2781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410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463-8262-C482-E235-22AC2DA6E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65701-EBE0-CB3E-28C3-63FF255E0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C1E12-2395-3B27-6101-30287AF9D061}"/>
              </a:ext>
            </a:extLst>
          </p:cNvPr>
          <p:cNvSpPr>
            <a:spLocks noGrp="1"/>
          </p:cNvSpPr>
          <p:nvPr>
            <p:ph type="body" idx="1"/>
          </p:nvPr>
        </p:nvSpPr>
        <p:spPr/>
        <p:txBody>
          <a:bodyPr/>
          <a:lstStyle/>
          <a:p>
            <a:endParaRPr lang="el-GR" b="0" baseline="0" dirty="0"/>
          </a:p>
        </p:txBody>
      </p:sp>
      <p:sp>
        <p:nvSpPr>
          <p:cNvPr id="4" name="Slide Number Placeholder 3">
            <a:extLst>
              <a:ext uri="{FF2B5EF4-FFF2-40B4-BE49-F238E27FC236}">
                <a16:creationId xmlns:a16="http://schemas.microsoft.com/office/drawing/2014/main" id="{09EAB008-4651-11A7-E1D5-83EDFA2781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75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πρώτη περίπτωση, για να είναι σίγουρο ότι οι υπολογισμοί έχουν γίνει σωστά, καλό είναι η κινητικότητα να καταχωρείται προηγουμένως στο </a:t>
            </a: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Beneficiary Module, </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το οποίο θα υπολογίσει αυτόματα τα ποσά. ΔΕΝ ΠΡΕΠΕΙ ΝΑ ΣΥΜΠΛΗΡΩΘΕΙ ΤΟ ΠΡΑΓΜΑΤΙΚΟ ΚΟΣΤΟΣ ΤΑΞΙΔΙΟΥ και δεν πρέπει να συμπεριληφθεί το ποσό των οργανωτικών εξόδων.</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δεύτερη περίπτωση ο ΟΑ θα αναλάβει να οργανώσει και να διευθετήσει όλα τα έξοδα εκ μέρους του συμμετέχοντα.</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Αυτή η επιλογή είναι κάπως ανοικτή. Εδώ εμπίπτουν διάφοροι τρόποι αποζημίωσης των συμμετεχόντων,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π.χ</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 Ο συμμετέχων δε λαμβάνει καθόλου χρήματα, εφόσον ο δικαιούχος αναλαμβάνει να εξοφλήσει όλα τα σχετικά τιμολόγια απευθείας (π.χ. τιμολόγιο αγοράς αεροπορικού εισιτηρίου, απόδειξη πληρωμής διδάκτρων κτλ.). Αυτό, βέβαια, θα σημαίνει ότι τα καθημερινά έξοδα του συμμετέχοντα στην χώρα υποδοχής (έξοδα γευμάτων που δεν καλύπτονται από τον διοργανωτή, καθημερινή διακίνηση) θα πρέπει να τα καλύψει ο ίδιος ο συμμετέχων και επιστρέφοντας από την κινητικότητα, να προσκομίσει αποδείξεις, για να του καλυφθούν αυτά.</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Β. Ο δικαιούχος αναλαμβάνει να εξοφλήσει απευθείας όλα τα τιμολόγια που αφορούν ταξιδιωτικά εισιτήρια, διαμονή κτλ. Ο συμμετέχων λαμβάνει ένα ποσό μόνο για τα καθημερινά του έξοδα από τον οργανισμό πριν την κινητικότητα και επιστρέφει ό,τι δεν έχει ξοδέψει στο σχολείο, με την επιστροφή του από την κινητικότητα, αφού προσκομίσει τις σχετικές αποδείξεις. Σε αυτή την περίπτωση, θα πρέπει να φαίνεται ξεκάθαρα τι ακριβώς έλαβε και τι επέστρεψε ο συμμετέχων, μέσα από σχετική γραπτή τεκμηρίωση (π.χ. ένα απλό έντυπο, στο οποίο ο συμμετέχων θα δηλώνει ότι έλαβε το τάδε ποσό και επέστρεψε το τάδε).</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Όποιαδήποτε</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άλλη διευθέτηση εξυπηρετεί τον οργανισμό και τους συμμετέχοντες, δεδομένου ότι υπάρχει πλήρης διαφάνεια και τεκμηρίωση και δεδομένου ότι υπάρχει ίση μεταχείριση των συμμετεχόντων.</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τρίτη περίπτωση, ο ΟΑ παρέχει μέρος της υποστήριξης με πληρωμή του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μοναδιαίου</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κόστους και μέρος με παροχή υπηρεσιών. </a:t>
            </a:r>
          </a:p>
          <a:p>
            <a:endParaRPr lang="el-GR"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071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1642259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43</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αναφέρουμε τι θα πρέπει να περιέχει το αρχείο σας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45</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46</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αυτά τα σχέδια, υπάρχει η δυνατότητα για τον οργανισμό να αλλάξει τύπο δραστηριότητας, οργανισμό υποδοχής, χώρα και διάρκεια ΑΛΛΑ πρέπει οι νέες επιλογές του να εξυπηρετούν τους στόχους που τέθηκαν στην αίτηση και να παραμένουν εντός του προκαθορισμένου προϋπολογισμού. </a:t>
            </a:r>
          </a:p>
          <a:p>
            <a:r>
              <a:rPr lang="el-GR" dirty="0"/>
              <a:t>Και τέλος, όσον αφορά στη χρηματοδότηση, εγκρίνεται ένα συγκεκριμένο κονδύλι ανά σχέδιο το οποίο αναγράφεται στις ΣΕ σας και δεν μπορεί να αυξηθεί. </a:t>
            </a:r>
            <a:r>
              <a:rPr lang="el-GR" dirty="0">
                <a:solidFill>
                  <a:srgbClr val="FF0000"/>
                </a:solidFill>
              </a:rPr>
              <a:t>Πάντα, βέβαια, υπάρχει η δυνατότητα συγχρηματοδότησης.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Εάν η έκθεσή σας βαθμολογηθεί με κάτω από 60/100 τότε θα εφαρμοστεί αναλογικά αποκοπή στα οργανωτικά έξοδα, ως ακολούθως:</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10% </a:t>
            </a:r>
            <a:r>
              <a:rPr lang="el-GR" sz="1800" dirty="0">
                <a:effectLst/>
                <a:latin typeface="Times New Roman" panose="02020603050405020304" pitchFamily="18" charset="0"/>
                <a:ea typeface="Calibri" panose="020F0502020204030204" pitchFamily="34" charset="0"/>
              </a:rPr>
              <a:t>αν η τελική έκθεση λάβει μεταξύ </a:t>
            </a:r>
            <a:r>
              <a:rPr lang="en-GB" sz="1800" dirty="0">
                <a:effectLst/>
                <a:latin typeface="Times New Roman" panose="02020603050405020304" pitchFamily="18" charset="0"/>
                <a:ea typeface="Calibri" panose="020F0502020204030204" pitchFamily="34" charset="0"/>
              </a:rPr>
              <a:t>50 </a:t>
            </a:r>
            <a:r>
              <a:rPr lang="el-GR" sz="1800" dirty="0">
                <a:effectLst/>
                <a:latin typeface="Times New Roman" panose="02020603050405020304" pitchFamily="18" charset="0"/>
                <a:ea typeface="Calibri" panose="020F0502020204030204" pitchFamily="34" charset="0"/>
              </a:rPr>
              <a:t>και </a:t>
            </a:r>
            <a:r>
              <a:rPr lang="en-GB" sz="1800" dirty="0">
                <a:effectLst/>
                <a:latin typeface="Times New Roman" panose="02020603050405020304" pitchFamily="18" charset="0"/>
                <a:ea typeface="Calibri" panose="020F0502020204030204" pitchFamily="34" charset="0"/>
              </a:rPr>
              <a:t>60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25% </a:t>
            </a:r>
            <a:r>
              <a:rPr lang="el-GR" sz="1800" dirty="0">
                <a:effectLst/>
                <a:latin typeface="Times New Roman" panose="02020603050405020304" pitchFamily="18" charset="0"/>
                <a:ea typeface="Calibri" panose="020F0502020204030204" pitchFamily="34" charset="0"/>
              </a:rPr>
              <a:t>αν η τελική έκθεση λάβει μεταξύ 4</a:t>
            </a:r>
            <a:r>
              <a:rPr lang="en-GB" sz="1800" dirty="0">
                <a:effectLst/>
                <a:latin typeface="Times New Roman" panose="02020603050405020304" pitchFamily="18" charset="0"/>
                <a:ea typeface="Calibri" panose="020F0502020204030204" pitchFamily="34" charset="0"/>
              </a:rPr>
              <a:t>0 </a:t>
            </a:r>
            <a:r>
              <a:rPr lang="el-GR" sz="1800" dirty="0">
                <a:effectLst/>
                <a:latin typeface="Times New Roman" panose="02020603050405020304" pitchFamily="18" charset="0"/>
                <a:ea typeface="Calibri" panose="020F0502020204030204" pitchFamily="34" charset="0"/>
              </a:rPr>
              <a:t>και 49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50%</a:t>
            </a:r>
            <a:r>
              <a:rPr lang="el-GR" sz="1800" dirty="0">
                <a:effectLst/>
                <a:latin typeface="Times New Roman" panose="02020603050405020304" pitchFamily="18" charset="0"/>
                <a:ea typeface="Calibri" panose="020F0502020204030204" pitchFamily="34" charset="0"/>
              </a:rPr>
              <a:t> αν η τελική έκθεση λάβει μεταξύ 25</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και 39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75%</a:t>
            </a:r>
            <a:r>
              <a:rPr lang="el-GR" sz="1800" dirty="0">
                <a:effectLst/>
                <a:latin typeface="Times New Roman" panose="02020603050405020304" pitchFamily="18" charset="0"/>
                <a:ea typeface="Calibri" panose="020F0502020204030204" pitchFamily="34" charset="0"/>
              </a:rPr>
              <a:t> </a:t>
            </a:r>
            <a:r>
              <a:rPr lang="el-GR" sz="1200" dirty="0">
                <a:effectLst/>
                <a:latin typeface="Times New Roman" panose="02020603050405020304" pitchFamily="18" charset="0"/>
                <a:ea typeface="Calibri" panose="020F0502020204030204" pitchFamily="34" charset="0"/>
              </a:rPr>
              <a:t>αν η τελική έκθεση λάβει κάτω από 25 βαθμούς</a:t>
            </a:r>
          </a:p>
          <a:p>
            <a:pPr marL="342900" lvl="0" indent="-342900" algn="just">
              <a:lnSpc>
                <a:spcPct val="115000"/>
              </a:lnSpc>
              <a:spcAft>
                <a:spcPts val="1000"/>
              </a:spcAft>
              <a:buFont typeface="Arial" panose="020B0604020202020204" pitchFamily="34" charset="0"/>
              <a:buChar char="-"/>
            </a:pPr>
            <a:endParaRPr lang="el-GR" baseline="0"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197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1095" indent="-1141095" algn="just">
              <a:spcBef>
                <a:spcPts val="1000"/>
              </a:spcBef>
              <a:spcAft>
                <a:spcPts val="1000"/>
              </a:spcAft>
            </a:pPr>
            <a:r>
              <a:rPr lang="en-US" baseline="0" dirty="0"/>
              <a:t>*</a:t>
            </a:r>
            <a:r>
              <a:rPr lang="el-GR" b="1" baseline="0" dirty="0"/>
              <a:t>Για τις μετακινήσεις κονδυλίων θα πρέπει πάντα να συμβουλεύεστε τη ΣΕ σας, γιατί στην περίπτωση που κάνετε μεταφορές από τη μια κατηγορία στην άλλη οι οποίες δεν επιτρέπονται, ενδέχεται να έχετε μη επιλέξιμες δαπάνες. Στο παράρτημα 5 της Συμφωνίας Επιχορήγησης του 2025, αναφέρεται το εξής: </a:t>
            </a:r>
            <a:r>
              <a:rPr lang="en-GB"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Budget flexibility (— Article 5.5)</a:t>
            </a:r>
            <a:r>
              <a:rPr lang="el-GR"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With regard to Article 5.5, an amendment is required if </a:t>
            </a:r>
            <a:r>
              <a:rPr lang="en-US" sz="1800" dirty="0">
                <a:effectLst/>
                <a:latin typeface="Times New Roman" panose="02020603050405020304" pitchFamily="18" charset="0"/>
                <a:ea typeface="Times New Roman" panose="02020603050405020304" pitchFamily="18" charset="0"/>
              </a:rPr>
              <a:t>budget transfers from budget category </a:t>
            </a:r>
            <a:r>
              <a:rPr lang="en-US" sz="1800" b="1" i="1" dirty="0">
                <a:effectLst/>
                <a:latin typeface="Times New Roman" panose="02020603050405020304" pitchFamily="18" charset="0"/>
                <a:ea typeface="Times New Roman" panose="02020603050405020304" pitchFamily="18" charset="0"/>
              </a:rPr>
              <a:t>Inclusion support for participants </a:t>
            </a:r>
            <a:r>
              <a:rPr lang="en-US" sz="1800" dirty="0">
                <a:effectLst/>
                <a:latin typeface="Times New Roman" panose="02020603050405020304" pitchFamily="18" charset="0"/>
                <a:ea typeface="Times New Roman" panose="02020603050405020304" pitchFamily="18" charset="0"/>
              </a:rPr>
              <a:t>exceed 15% of the total funds in that category. </a:t>
            </a:r>
            <a:endParaRPr lang="en-GB" sz="1800" dirty="0">
              <a:effectLst/>
              <a:latin typeface="Times New Roman" panose="02020603050405020304" pitchFamily="18" charset="0"/>
              <a:ea typeface="Times New Roman" panose="02020603050405020304" pitchFamily="18" charset="0"/>
            </a:endParaRPr>
          </a:p>
          <a:p>
            <a:pPr marL="0" indent="0">
              <a:spcAft>
                <a:spcPts val="1000"/>
              </a:spcAft>
              <a:buFont typeface="Wingdings" panose="05000000000000000000" pitchFamily="2" charset="2"/>
              <a:buNone/>
            </a:pPr>
            <a:endParaRPr lang="en-US" b="1" baseline="0" dirty="0"/>
          </a:p>
          <a:p>
            <a:r>
              <a:rPr lang="el-GR" baseline="0" dirty="0"/>
              <a:t>***Για τις αλλαγές που απαιτούν τροποποίηση της Συμφωνίας, αποστέλνεται γραπτό αίτημα προς το ΙΔΕΠ πριν από τη διεξαγωγή της δραστηριότητας που αφορά η τροποποίηση</a:t>
            </a:r>
          </a:p>
        </p:txBody>
      </p:sp>
      <p:sp>
        <p:nvSpPr>
          <p:cNvPr id="4" name="Slide Number Placeholder 3"/>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ΕΥ διεξάγει διάφορους ελέγχους στα σχέδια και τους δικαιούχους οργανισμούς, με στόχο τη διασφάλιση της ποιότητας του Προγράμματος</a:t>
            </a:r>
          </a:p>
          <a:p>
            <a:r>
              <a:rPr lang="el-GR" dirty="0"/>
              <a:t>Αυτοί αναφέρονται στη ΣΕ σας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1397582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l-GR" dirty="0">
              <a:solidFill>
                <a:schemeClr val="tx1">
                  <a:lumMod val="75000"/>
                  <a:lumOff val="25000"/>
                </a:schemeClr>
              </a:solidFill>
              <a:latin typeface="Century Gothic" panose="020B0502020202020204" pitchFamily="34" charset="0"/>
            </a:endParaRPr>
          </a:p>
          <a:p>
            <a:r>
              <a:rPr lang="el-GR" baseline="0" dirty="0"/>
              <a:t>Έλεγχος (εκτός από τον έλεγχο τελικής έκθεσης) μπορεί να προκύψει για κάποιον οργανισμό με έναν από τους τρεις ακόλουθους τρόπους:</a:t>
            </a:r>
          </a:p>
          <a:p>
            <a:pPr marL="228600" indent="-228600">
              <a:buAutoNum type="arabicPeriod"/>
            </a:pPr>
            <a:r>
              <a:rPr lang="el-GR" baseline="0" dirty="0"/>
              <a:t>Επειδή ανήκει στους επανεμφανιζόμενους οργανισμούς που έχουν λάβει και συνεχίζουν να λαμβάνουν πολλές χρηματοδοτήσεις </a:t>
            </a:r>
          </a:p>
          <a:p>
            <a:pPr marL="228600" indent="-228600">
              <a:buAutoNum type="arabicPeriod"/>
            </a:pPr>
            <a:r>
              <a:rPr lang="el-GR" baseline="0" dirty="0"/>
              <a:t>Στη βάση εκτίμησης κινδύνου που γίνεται από την Εθνική Υπηρεσία</a:t>
            </a:r>
          </a:p>
          <a:p>
            <a:pPr marL="228600" indent="-228600">
              <a:buAutoNum type="arabicPeriod"/>
            </a:pPr>
            <a:r>
              <a:rPr lang="el-GR" baseline="0" dirty="0"/>
              <a:t>Επειδή ανήκει στο τυχαίο δείγμα οργανισμών που πρέπει να ελεγχθούν, το οποίο καθορίζεται σε ετήσια βάση από την ΕΕ</a:t>
            </a:r>
          </a:p>
        </p:txBody>
      </p:sp>
      <p:sp>
        <p:nvSpPr>
          <p:cNvPr id="4" name="Slide Number Placeholder 3"/>
          <p:cNvSpPr>
            <a:spLocks noGrp="1"/>
          </p:cNvSpPr>
          <p:nvPr>
            <p:ph type="sldNum" sz="quarter" idx="10"/>
          </p:nvPr>
        </p:nvSpPr>
        <p:spPr/>
        <p:txBody>
          <a:bodyPr/>
          <a:lstStyle/>
          <a:p>
            <a:fld id="{C05BEA0F-6C61-4412-98B4-3B1B2AF6C74C}" type="slidenum">
              <a:rPr lang="en-GB" smtClean="0"/>
              <a:t>55</a:t>
            </a:fld>
            <a:endParaRPr lang="en-GB"/>
          </a:p>
        </p:txBody>
      </p:sp>
    </p:spTree>
    <p:extLst>
      <p:ext uri="{BB962C8B-B14F-4D97-AF65-F5344CB8AC3E}">
        <p14:creationId xmlns:p14="http://schemas.microsoft.com/office/powerpoint/2010/main" val="2703436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1173728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6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l-GR" baseline="0" dirty="0"/>
              <a:t>Η περίπτωση μια κινητικότητα να πραγματοποιηθεί μόνο εικονικά/διαδικτυακά δεν καλύπτεται από το πρόγραμμα και άρα εάν πραγματοποιηθεί τότε δεν μπορεί να χρηματοδοτηθεί</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l-GR"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κάλυψη διδάκτρων για συμμετοχή σε σεμινάρια δεν μπορεί να ξεπερνά τις 10 ημέρες ανά συμμετέχοντα ανά σχέδιο. </a:t>
            </a:r>
          </a:p>
          <a:p>
            <a:endParaRPr lang="el-GR" dirty="0"/>
          </a:p>
          <a:p>
            <a:r>
              <a:rPr lang="el-GR" dirty="0"/>
              <a:t>Επίσης, είναι πολύ σημαντικό να θυμάστε πως όλοι οι πάροχοι προγραμμάτων εκπαίδευσης είναι εντελώς ανεξάρτητοι από το πρόγραμμα Erasmus+, και λειτουργούν ως πάροχοι υπηρεσιών σε μια ελεύθερη αγορά, επομένως η επιλογή των σεμιναρίων αποτελεί αποκλειστική ευθύνη του δικαιούχου οργανισμού και υπάρχουν συγκεκριμένα πρότυπα ποιότητας που μπορούν να σας βοηθήσουν στην επιλογή του σεμιναρίου σας. Τα πρότυπα είναι αναρτημένα τόσο στην ιστοσελίδα του ΙΔΕΠ όσο και στο τέλος της παρουσίασης. </a:t>
            </a:r>
          </a:p>
          <a:p>
            <a:endParaRPr lang="el-GR" dirty="0"/>
          </a:p>
          <a:p>
            <a:r>
              <a:rPr lang="el-GR" dirty="0"/>
              <a:t>Επίσης, συστήνεται η αποφυγή ταυτόχρονων συμμετοχών σε σεμινάρια ή εκπαιδεύσεις. Στόχος σας είναι τα άτομα που συμμετέχουν στο σχέδιο να λειτουργούν ως πολλαπλασιαστές της γνώσης. </a:t>
            </a:r>
          </a:p>
          <a:p>
            <a:endParaRPr lang="el-GR" dirty="0">
              <a:highlight>
                <a:srgbClr val="FFFF00"/>
              </a:highlight>
            </a:endParaRPr>
          </a:p>
          <a:p>
            <a:r>
              <a:rPr lang="el-GR" dirty="0">
                <a:highlight>
                  <a:srgbClr val="FFFF00"/>
                </a:highlight>
              </a:rPr>
              <a:t>Μόνο για τη Σχολική Εκπαίδευση: Είναι ευθύνη σας να παρακολουθείτε τις </a:t>
            </a:r>
            <a:r>
              <a:rPr lang="el-GR" dirty="0" err="1">
                <a:highlight>
                  <a:srgbClr val="FFFF00"/>
                </a:highlight>
              </a:rPr>
              <a:t>επικαιροποιημένες</a:t>
            </a:r>
            <a:r>
              <a:rPr lang="el-GR" dirty="0">
                <a:highlight>
                  <a:srgbClr val="FFFF00"/>
                </a:highlight>
              </a:rPr>
              <a:t> εγκυκλίους του ΥΠΑΝ και είναι σημαντικό να επικοινωνείτε οι ίδιοι με το ΥΠΑΝ για διευκρινήσεις και ερωτήματα σε εύλογο χρονικό διάστημα πριν από τον προγραμματισμό και υλοποίηση της κινητικότητας.</a:t>
            </a:r>
          </a:p>
          <a:p>
            <a:endParaRPr lang="el-GR"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1.Εγκύκλιος σχετικά με τη ταυτόχρονη συμμετοχή εκπαιδευτικών ενός σχολείου στην ίδια δραστηριότητα: </a:t>
            </a:r>
            <a:r>
              <a:rPr lang="el-GR" sz="1800" dirty="0">
                <a:effectLst/>
                <a:latin typeface="Arial" panose="020B0604020202020204" pitchFamily="34" charset="0"/>
              </a:rPr>
              <a:t>Σ</a:t>
            </a:r>
            <a:r>
              <a:rPr lang="el-GR" sz="1800" dirty="0">
                <a:effectLst/>
                <a:latin typeface="Arial" panose="020B0604020202020204" pitchFamily="34" charset="0"/>
                <a:ea typeface="Calibri" panose="020F0502020204030204" pitchFamily="34" charset="0"/>
              </a:rPr>
              <a:t>το πλαίσιο της Βάσης Δράσης 1 δεν επιτρέπεται η ταυτόχρονη συμμετοχή δύο εκπαιδευτικών από το ίδιο σχολείο στο ίδιο σεμινάριο ή στο ίδιο </a:t>
            </a:r>
            <a:r>
              <a:rPr lang="el-GR" sz="1800" dirty="0" err="1">
                <a:effectLst/>
                <a:latin typeface="Arial" panose="020B0604020202020204" pitchFamily="34" charset="0"/>
                <a:ea typeface="Calibri" panose="020F0502020204030204" pitchFamily="34" charset="0"/>
              </a:rPr>
              <a:t>job-shadowing</a:t>
            </a:r>
            <a:r>
              <a:rPr lang="el-GR" sz="1800" dirty="0">
                <a:effectLst/>
                <a:latin typeface="Arial" panose="020B0604020202020204" pitchFamily="34" charset="0"/>
                <a:ea typeface="Calibri" panose="020F0502020204030204" pitchFamily="34" charset="0"/>
              </a:rPr>
              <a:t>, σε εργάσιμο χρόνο. Εντούτοις, σε κάποιες περιπτώσεις για σκιώδη εργασία ενδέχεται να λάβουν μέρος δύο εκπαιδευτικοί από δύο διαφορετικές ειδικότητες (μόνο στην περίπτωση της ΔΜΤΕΕΚ). Τέλος, στις προπαρασκευαστικές επισκέψεις, λαμβάνει μέρος ένας εκπαιδευτικός για κάθε ειδικότητα.</a:t>
            </a:r>
            <a:endParaRPr lang="en-GB" sz="1800" dirty="0">
              <a:effectLst/>
              <a:latin typeface="Calibri" panose="020F0502020204030204" pitchFamily="34" charset="0"/>
              <a:ea typeface="Calibri" panose="020F0502020204030204" pitchFamily="34" charset="0"/>
            </a:endParaRPr>
          </a:p>
          <a:p>
            <a:r>
              <a:rPr lang="el-GR" dirty="0"/>
              <a:t>.</a:t>
            </a:r>
          </a:p>
          <a:p>
            <a:pPr indent="457200" algn="just"/>
            <a:r>
              <a:rPr lang="el-GR" dirty="0"/>
              <a:t>2. Εγκύκλιος αναφορικά με τη συμμετοχή μαθητών – αναλογία έξι μαθητών προς ένα εκπαιδευτικό- περίπου 2 εκπαιδευτικοί για 10-12 μαθητές. </a:t>
            </a:r>
            <a:endParaRPr lang="el-GR" sz="1200" dirty="0">
              <a:effectLst/>
              <a:latin typeface="+mn-lt"/>
              <a:ea typeface="+mn-ea"/>
            </a:endParaRPr>
          </a:p>
          <a:p>
            <a:pPr indent="457200" algn="just"/>
            <a:endParaRPr lang="el-GR" sz="1200" dirty="0">
              <a:effectLst/>
              <a:latin typeface="+mn-lt"/>
              <a:ea typeface="+mn-ea"/>
            </a:endParaRPr>
          </a:p>
          <a:p>
            <a:pPr algn="just"/>
            <a:r>
              <a:rPr lang="el-GR" sz="1800" dirty="0">
                <a:effectLst/>
                <a:latin typeface="Arial" panose="020B0604020202020204" pitchFamily="34" charset="0"/>
                <a:ea typeface="Calibri" panose="020F0502020204030204" pitchFamily="34" charset="0"/>
              </a:rPr>
              <a:t> Νοείται ότι οι συνοδοί</a:t>
            </a:r>
            <a:r>
              <a:rPr lang="en-GB" sz="1800" dirty="0">
                <a:effectLst/>
                <a:latin typeface="Arial" panose="020B0604020202020204" pitchFamily="34" charset="0"/>
                <a:ea typeface="Calibri" panose="020F0502020204030204" pitchFamily="34" charset="0"/>
              </a:rPr>
              <a:t> </a:t>
            </a:r>
            <a:r>
              <a:rPr lang="el-GR" sz="1800" dirty="0">
                <a:effectLst/>
                <a:latin typeface="Arial" panose="020B0604020202020204" pitchFamily="34" charset="0"/>
                <a:ea typeface="Calibri" panose="020F0502020204030204" pitchFamily="34" charset="0"/>
              </a:rPr>
              <a:t>ατόμων με λιγότερες ευκαιρίες δεν συμπεριλαμβάνονται στους πιο πάνω αριθμούς των εκπαιδευτικών</a:t>
            </a:r>
            <a:endParaRPr lang="en-GB" sz="1800" dirty="0">
              <a:effectLst/>
              <a:latin typeface="Calibri" panose="020F0502020204030204" pitchFamily="34" charset="0"/>
              <a:ea typeface="Calibri" panose="020F0502020204030204" pitchFamily="34" charset="0"/>
            </a:endParaRPr>
          </a:p>
          <a:p>
            <a:r>
              <a:rPr lang="el-GR" dirty="0"/>
              <a:t>Εγκύκλιος (16 Σεπτεμβρίου 2024 </a:t>
            </a:r>
            <a:r>
              <a:rPr lang="el-GR" dirty="0" err="1"/>
              <a:t>Αρ</a:t>
            </a:r>
            <a:r>
              <a:rPr lang="el-GR" dirty="0"/>
              <a:t>. Φακ.:04.02.016.001) για Επισκέψεις εκπαιδευτικών ή και μαθητών της Κύπρου στην Τουρκία στο πλαίσιο ευρωπαϊκών ή άλλων προγραμμάτων και εκδηλώσεων ή επισκέψεις σχολείων από την Τουρκία στην Κύπρο</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6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baseline="0" dirty="0"/>
              <a:t>Στα τρία άτομα δεν συνυπολογίζονται οι συνοδοί σε κινητικότητα</a:t>
            </a:r>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143526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r>
              <a:rPr lang="el-GR" dirty="0"/>
              <a:t>Εδώ να διευκρινίσουμε ότι η διαφορά μεταξύ ατομικών κινητικοτήτων μικρής ή μεγάλης διάρκειας και ομαδικών κινητικοτήτων δεν έγκειται στο πόσα άτομα ταξιδεύουν ταυτόχρονα ή φιλοξενούνται ταυτόχρονα στην χώρα υποδοχής, αλλά στο κατά πόσον υπάρχει για τον κάθε εκπαιδευόμενο ξεχωριστό πρόγραμμα μάθησης-εργασίας.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pic>
        <p:nvPicPr>
          <p:cNvPr id="17" name="Google Shape;17;p84"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extLst>
      <p:ext uri="{BB962C8B-B14F-4D97-AF65-F5344CB8AC3E}">
        <p14:creationId xmlns:p14="http://schemas.microsoft.com/office/powerpoint/2010/main" val="134456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10799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 name="Google Shape;2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40970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80623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39428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97408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486429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4" name="Google Shape;5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313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7"/>
        <p:cNvGrpSpPr/>
        <p:nvPr/>
      </p:nvGrpSpPr>
      <p:grpSpPr>
        <a:xfrm>
          <a:off x="0" y="0"/>
          <a:ext cx="0" cy="0"/>
          <a:chOff x="0" y="0"/>
          <a:chExt cx="0" cy="0"/>
        </a:xfrm>
      </p:grpSpPr>
      <p:sp>
        <p:nvSpPr>
          <p:cNvPr id="58" name="Google Shape;58;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6"/>
          <p:cNvSpPr>
            <a:spLocks noGrp="1"/>
          </p:cNvSpPr>
          <p:nvPr>
            <p:ph type="pic" idx="2"/>
          </p:nvPr>
        </p:nvSpPr>
        <p:spPr>
          <a:xfrm>
            <a:off x="5183188" y="987425"/>
            <a:ext cx="6172200" cy="4873625"/>
          </a:xfrm>
          <a:prstGeom prst="rect">
            <a:avLst/>
          </a:prstGeom>
          <a:noFill/>
          <a:ln>
            <a:noFill/>
          </a:ln>
        </p:spPr>
      </p:sp>
      <p:sp>
        <p:nvSpPr>
          <p:cNvPr id="60" name="Google Shape;60;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436311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51998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843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30/06/2025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30/06/2025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30/06/2025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30/06/2025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3" descr="Logo, company name&#10;&#10;Description automatically generated"/>
          <p:cNvPicPr preferRelativeResize="0"/>
          <p:nvPr/>
        </p:nvPicPr>
        <p:blipFill rotWithShape="1">
          <a:blip r:embed="rId13">
            <a:alphaModFix/>
          </a:blip>
          <a:srcRect/>
          <a:stretch/>
        </p:blipFill>
        <p:spPr>
          <a:xfrm>
            <a:off x="0" y="0"/>
            <a:ext cx="12165496" cy="6849704"/>
          </a:xfrm>
          <a:prstGeom prst="rect">
            <a:avLst/>
          </a:prstGeom>
          <a:noFill/>
          <a:ln>
            <a:noFill/>
          </a:ln>
        </p:spPr>
      </p:pic>
    </p:spTree>
    <p:extLst>
      <p:ext uri="{BB962C8B-B14F-4D97-AF65-F5344CB8AC3E}">
        <p14:creationId xmlns:p14="http://schemas.microsoft.com/office/powerpoint/2010/main" val="42403091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dep.org.cy/stratigiki-tou-idep/"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erasmusplus.idep.org.cy/diacheirisi-schedion/simprakseis-mikris-klimaka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rasmusplus.idep.org.cy/wp-content/uploads/2025/06/AE_SE_VET-Europass-Learning-agreement-and-certificate-of-learning-outcomes-User-guidance-2.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ikis.ec.europa.eu/download/attachments/164267599/BM%20Learning%20agreement%20and%20Europass%20Mobility%20template%20%28individual%29.docx?version=1&amp;modificationDate=1742468812072&amp;api=v2" TargetMode="External"/><Relationship Id="rId4" Type="http://schemas.openxmlformats.org/officeDocument/2006/relationships/hyperlink" Target="https://wikis.ec.europa.eu/spaces/NAITDOC/pages/164267599/How+to+manage+mobility+documen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ikis.ec.europa.eu/spaces/NAITDOC/pages/164267599/How+to+manage+mobility+document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ikis.ec.europa.eu/download/attachments/164267599/BM%20Group%20learning%20programme.docx?version=1&amp;modificationDate=1742468809763&amp;api=v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ikis.ec.europa.eu/spaces/NAITDOC/pages/164267599/How+to+manage+mobility+document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ikis.ec.europa.eu/download/attachments/164267599/BM%20Accompanying%20person%20certificate.docx?version=1&amp;modificationDate=1742468807008&amp;api=v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rasmusplus.idep.org.cy/wp-content/uploads/2025/06/AE-SE-VET-Learning-programme-provided-by-an-invited-expert.docx"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s://erasmusplus.idep.org.cy/diacheirisi-schedion/simprakseis-mikris-klimakas/" TargetMode="Externa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s://erasmusplus.idep.org.cy/diacheirisi-schedion/simprakseis-mikris-klimaka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erasmus-plus.ec.europa.eu/resources-and-tools/quality-standards-key-action-1" TargetMode="External"/><Relationship Id="rId13" Type="http://schemas.openxmlformats.org/officeDocument/2006/relationships/hyperlink" Target="https://epale.ec.europa.eu/el" TargetMode="External"/><Relationship Id="rId18" Type="http://schemas.openxmlformats.org/officeDocument/2006/relationships/hyperlink" Target="https://www.erasmusplus.nl/en/impacttool-mobility" TargetMode="External"/><Relationship Id="rId3" Type="http://schemas.openxmlformats.org/officeDocument/2006/relationships/image" Target="../media/image5.jpeg"/><Relationship Id="rId21" Type="http://schemas.openxmlformats.org/officeDocument/2006/relationships/hyperlink" Target="https://idep.org.cy/wp-content/uploads/Odigos-gia-OID.pdf" TargetMode="External"/><Relationship Id="rId7" Type="http://schemas.openxmlformats.org/officeDocument/2006/relationships/hyperlink" Target="https://erasmus-plus.ec.europa.eu/document/erasmus-quality-standards-mobility-projects-vet-adults-schools" TargetMode="External"/><Relationship Id="rId12" Type="http://schemas.openxmlformats.org/officeDocument/2006/relationships/hyperlink" Target="https://idep.org.cy/wp-content/uploads/Guidance-for-working-with-supporting-organisations-call-2023.pdf" TargetMode="External"/><Relationship Id="rId1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57.xml"/><Relationship Id="rId16" Type="http://schemas.openxmlformats.org/officeDocument/2006/relationships/hyperlink" Target="https://academy.europa.eu/" TargetMode="External"/><Relationship Id="rId20" Type="http://schemas.openxmlformats.org/officeDocument/2006/relationships/hyperlink" Target="https://webgate.ec.europa.eu/erasmus-esc/index/organisations/register-my-organisation" TargetMode="External"/><Relationship Id="rId1" Type="http://schemas.openxmlformats.org/officeDocument/2006/relationships/slideLayout" Target="../slideLayouts/slideLayout1.xml"/><Relationship Id="rId6" Type="http://schemas.openxmlformats.org/officeDocument/2006/relationships/hyperlink" Target="https://erasmusplus.idep.org.cy/diacheirisi-schedion/simprakseis-mikris-klimakas/" TargetMode="External"/><Relationship Id="rId11" Type="http://schemas.openxmlformats.org/officeDocument/2006/relationships/hyperlink" Target="https://idep.org.cy/stratigiki-tou-idep/"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erasmus-plus.ec.europa.eu/projects" TargetMode="External"/><Relationship Id="rId10" Type="http://schemas.openxmlformats.org/officeDocument/2006/relationships/hyperlink" Target="https://erasmus-plus.ec.europa.eu/resources-and-tools/distance-calculator" TargetMode="External"/><Relationship Id="rId19" Type="http://schemas.openxmlformats.org/officeDocument/2006/relationships/hyperlink" Target="https://webgate.ec.europa.eu/beneficiary-module/project/" TargetMode="External"/><Relationship Id="rId4" Type="http://schemas.openxmlformats.org/officeDocument/2006/relationships/hyperlink" Target="https://erasmusplus.idep.org.cy/wp-content/uploads/2025/02/erasmus-programme-guide-v2.2025_en-1.pdf" TargetMode="External"/><Relationship Id="rId9" Type="http://schemas.openxmlformats.org/officeDocument/2006/relationships/hyperlink" Target="https://erasmusplus.idep.org.cy/ergaleia/" TargetMode="External"/><Relationship Id="rId14" Type="http://schemas.openxmlformats.org/officeDocument/2006/relationships/hyperlink" Target="https://school-education.ec.europa.eu/en" TargetMode="External"/><Relationship Id="rId22" Type="http://schemas.openxmlformats.org/officeDocument/2006/relationships/hyperlink" Target="https://idep.org.cy/wp-content/uploads/Odigos-EU-LOGIN-EL.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idep.org.cy/european-language-labe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mailto:maraouzou@idep.org.cy" TargetMode="External"/><Relationship Id="rId5" Type="http://schemas.openxmlformats.org/officeDocument/2006/relationships/image" Target="../media/image21.png"/><Relationship Id="rId4" Type="http://schemas.openxmlformats.org/officeDocument/2006/relationships/hyperlink" Target="mailto:mchristofidou@idep.org.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chool-education.ec.europa.eu/en/professional-development/courses?f%5B0%5D=modality%3Aon_sit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7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3600" b="1" dirty="0">
                <a:latin typeface="Roboto" panose="02000000000000000000" pitchFamily="2" charset="0"/>
                <a:ea typeface="Roboto" panose="02000000000000000000" pitchFamily="2" charset="0"/>
              </a:rPr>
              <a:t>ΔΙΑΧΕΙΡΙΣΗ ΣΧΕΔΙΩΝ </a:t>
            </a:r>
          </a:p>
          <a:p>
            <a:r>
              <a:rPr lang="el-GR" sz="3600" b="1" dirty="0">
                <a:latin typeface="Roboto" panose="02000000000000000000" pitchFamily="2" charset="0"/>
                <a:ea typeface="Roboto" panose="02000000000000000000" pitchFamily="2" charset="0"/>
              </a:rPr>
              <a:t>ΜΙΚΡΗΣ ΔΙΑΡΚΕΙΑΣ (ΚΑ122)</a:t>
            </a:r>
          </a:p>
        </p:txBody>
      </p:sp>
    </p:spTree>
    <p:extLst>
      <p:ext uri="{BB962C8B-B14F-4D97-AF65-F5344CB8AC3E}">
        <p14:creationId xmlns:p14="http://schemas.microsoft.com/office/powerpoint/2010/main" val="25726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4" name="Rectangle 3">
            <a:extLst>
              <a:ext uri="{FF2B5EF4-FFF2-40B4-BE49-F238E27FC236}">
                <a16:creationId xmlns:a16="http://schemas.microsoft.com/office/drawing/2014/main" id="{CD72C843-D60C-F24F-79E8-3F36B5AC6041}"/>
              </a:ext>
            </a:extLst>
          </p:cNvPr>
          <p:cNvSpPr/>
          <p:nvPr/>
        </p:nvSpPr>
        <p:spPr>
          <a:xfrm>
            <a:off x="1090246" y="1053657"/>
            <a:ext cx="9929445" cy="4524315"/>
          </a:xfrm>
          <a:prstGeom prst="rect">
            <a:avLst/>
          </a:prstGeom>
        </p:spPr>
        <p:txBody>
          <a:bodyPr wrap="square">
            <a:spAutoFit/>
          </a:bodyPr>
          <a:lstStyle/>
          <a:p>
            <a:pPr algn="just">
              <a:defRPr/>
            </a:pPr>
            <a:endParaRPr lang="el-GR" b="1" dirty="0">
              <a:solidFill>
                <a:schemeClr val="dk1"/>
              </a:solidFill>
              <a:ea typeface="Verdana" panose="020B0604030504040204" pitchFamily="34" charset="0"/>
            </a:endParaRPr>
          </a:p>
          <a:p>
            <a:pPr marL="128588" indent="-128588" algn="just">
              <a:buFont typeface="Arial" panose="020B0604020202020204" pitchFamily="34" charset="0"/>
              <a:buChar char="•"/>
            </a:pPr>
            <a:r>
              <a:rPr lang="el-GR" dirty="0">
                <a:solidFill>
                  <a:schemeClr val="tx1">
                    <a:lumMod val="75000"/>
                    <a:lumOff val="25000"/>
                  </a:schemeClr>
                </a:solidFill>
              </a:rPr>
              <a:t>Για την </a:t>
            </a:r>
            <a:r>
              <a:rPr lang="el-GR" b="1" dirty="0">
                <a:solidFill>
                  <a:schemeClr val="accent6">
                    <a:lumMod val="75000"/>
                  </a:schemeClr>
                </a:solidFill>
              </a:rPr>
              <a:t>ΕΕΚ και ΣΕ</a:t>
            </a:r>
            <a:r>
              <a:rPr lang="el-GR" dirty="0">
                <a:solidFill>
                  <a:schemeClr val="tx1">
                    <a:lumMod val="75000"/>
                    <a:lumOff val="25000"/>
                  </a:schemeClr>
                </a:solidFill>
              </a:rPr>
              <a:t>, όσον αφορά τους </a:t>
            </a:r>
            <a:r>
              <a:rPr lang="el-GR" b="1" dirty="0">
                <a:solidFill>
                  <a:schemeClr val="accent6">
                    <a:lumMod val="75000"/>
                  </a:schemeClr>
                </a:solidFill>
              </a:rPr>
              <a:t>συμμετέχοντες με λιγότερες ευκαιρίες</a:t>
            </a:r>
            <a:r>
              <a:rPr lang="el-GR" dirty="0">
                <a:solidFill>
                  <a:schemeClr val="tx1">
                    <a:lumMod val="75000"/>
                    <a:lumOff val="25000"/>
                  </a:schemeClr>
                </a:solidFill>
              </a:rPr>
              <a:t>, η </a:t>
            </a:r>
            <a:r>
              <a:rPr lang="el-GR" b="1" dirty="0">
                <a:solidFill>
                  <a:schemeClr val="accent6">
                    <a:lumMod val="75000"/>
                  </a:schemeClr>
                </a:solidFill>
              </a:rPr>
              <a:t>βραχυχρόνια κινητικότητα</a:t>
            </a:r>
            <a:r>
              <a:rPr lang="el-GR" dirty="0">
                <a:solidFill>
                  <a:schemeClr val="tx1">
                    <a:lumMod val="75000"/>
                    <a:lumOff val="25000"/>
                  </a:schemeClr>
                </a:solidFill>
              </a:rPr>
              <a:t> μαθητών/εκπαιδευομένων μπορεί να οργανωθεί με </a:t>
            </a:r>
            <a:r>
              <a:rPr lang="el-GR" b="1" dirty="0">
                <a:solidFill>
                  <a:schemeClr val="accent6">
                    <a:lumMod val="75000"/>
                  </a:schemeClr>
                </a:solidFill>
              </a:rPr>
              <a:t>ελάχιστη διάρκεια 2 ημέρες</a:t>
            </a:r>
            <a:r>
              <a:rPr lang="el-GR" dirty="0">
                <a:solidFill>
                  <a:schemeClr val="tx1">
                    <a:lumMod val="75000"/>
                    <a:lumOff val="25000"/>
                  </a:schemeClr>
                </a:solidFill>
              </a:rPr>
              <a:t>.</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Για τον τομέα της </a:t>
            </a:r>
            <a:r>
              <a:rPr lang="el-GR" b="1" dirty="0">
                <a:solidFill>
                  <a:schemeClr val="accent6">
                    <a:lumMod val="75000"/>
                  </a:schemeClr>
                </a:solidFill>
              </a:rPr>
              <a:t>ΕΕΚ</a:t>
            </a:r>
            <a:r>
              <a:rPr lang="el-GR" dirty="0">
                <a:solidFill>
                  <a:schemeClr val="tx1">
                    <a:lumMod val="75000"/>
                    <a:lumOff val="25000"/>
                  </a:schemeClr>
                </a:solidFill>
              </a:rPr>
              <a:t>, οι κινητικότητες σύντομης / μεγάλης διάρκειας πραγματοποιούνται σε </a:t>
            </a:r>
            <a:r>
              <a:rPr lang="el-GR" dirty="0" err="1">
                <a:solidFill>
                  <a:schemeClr val="tx1">
                    <a:lumMod val="75000"/>
                    <a:lumOff val="25000"/>
                  </a:schemeClr>
                </a:solidFill>
              </a:rPr>
              <a:t>παρόχους</a:t>
            </a:r>
            <a:r>
              <a:rPr lang="el-GR" dirty="0">
                <a:solidFill>
                  <a:schemeClr val="tx1">
                    <a:lumMod val="75000"/>
                    <a:lumOff val="25000"/>
                  </a:schemeClr>
                </a:solidFill>
              </a:rPr>
              <a:t> ή/και επιχειρήσεις ΕΕΚ. </a:t>
            </a:r>
            <a:r>
              <a:rPr lang="el-GR" b="1" dirty="0">
                <a:solidFill>
                  <a:schemeClr val="accent6">
                    <a:lumMod val="75000"/>
                  </a:schemeClr>
                </a:solidFill>
              </a:rPr>
              <a:t>Έμφαση για κατάρτιση στο χώρο εργασία</a:t>
            </a:r>
            <a:r>
              <a:rPr lang="el-GR" dirty="0">
                <a:solidFill>
                  <a:schemeClr val="tx1">
                    <a:lumMod val="75000"/>
                    <a:lumOff val="25000"/>
                  </a:schemeClr>
                </a:solidFill>
              </a:rPr>
              <a:t>ς με τη μορφή τοποθέτησης σε μία επιχείρηση.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Η </a:t>
            </a:r>
            <a:r>
              <a:rPr lang="el-GR" b="1" dirty="0">
                <a:solidFill>
                  <a:schemeClr val="accent6">
                    <a:lumMod val="75000"/>
                  </a:schemeClr>
                </a:solidFill>
              </a:rPr>
              <a:t>βασική διαφορά</a:t>
            </a:r>
            <a:r>
              <a:rPr lang="el-GR" dirty="0">
                <a:solidFill>
                  <a:schemeClr val="tx1">
                    <a:lumMod val="75000"/>
                    <a:lumOff val="25000"/>
                  </a:schemeClr>
                </a:solidFill>
              </a:rPr>
              <a:t> </a:t>
            </a:r>
            <a:r>
              <a:rPr lang="el-GR" b="1" dirty="0">
                <a:solidFill>
                  <a:schemeClr val="accent6">
                    <a:lumMod val="75000"/>
                  </a:schemeClr>
                </a:solidFill>
              </a:rPr>
              <a:t>μεταξύ ΟΜΑΔΙΚΗΣ και ΑΤΟΜΙΚΗΣ κινητικότητας</a:t>
            </a:r>
            <a:r>
              <a:rPr lang="el-GR" dirty="0">
                <a:solidFill>
                  <a:schemeClr val="tx1">
                    <a:lumMod val="75000"/>
                    <a:lumOff val="25000"/>
                  </a:schemeClr>
                </a:solidFill>
              </a:rPr>
              <a:t> έγκειται στο </a:t>
            </a:r>
            <a:r>
              <a:rPr lang="el-GR" b="1" dirty="0">
                <a:solidFill>
                  <a:schemeClr val="accent6">
                    <a:lumMod val="75000"/>
                  </a:schemeClr>
                </a:solidFill>
              </a:rPr>
              <a:t>συλλογικό ή ατομικό πρόγραμμα μάθησης</a:t>
            </a:r>
            <a:r>
              <a:rPr lang="el-GR" b="1" dirty="0">
                <a:solidFill>
                  <a:schemeClr val="tx1">
                    <a:lumMod val="75000"/>
                    <a:lumOff val="25000"/>
                  </a:schemeClr>
                </a:solidFill>
              </a:rPr>
              <a:t> </a:t>
            </a:r>
            <a:r>
              <a:rPr lang="el-GR" dirty="0">
                <a:solidFill>
                  <a:schemeClr val="tx1">
                    <a:lumMod val="75000"/>
                    <a:lumOff val="25000"/>
                  </a:schemeClr>
                </a:solidFill>
              </a:rPr>
              <a:t>και</a:t>
            </a:r>
            <a:r>
              <a:rPr lang="el-GR" b="1" dirty="0">
                <a:solidFill>
                  <a:schemeClr val="tx1">
                    <a:lumMod val="75000"/>
                    <a:lumOff val="25000"/>
                  </a:schemeClr>
                </a:solidFill>
              </a:rPr>
              <a:t> </a:t>
            </a:r>
            <a:r>
              <a:rPr lang="el-GR" dirty="0">
                <a:solidFill>
                  <a:schemeClr val="tx1">
                    <a:lumMod val="75000"/>
                    <a:lumOff val="25000"/>
                  </a:schemeClr>
                </a:solidFill>
              </a:rPr>
              <a:t>στο</a:t>
            </a:r>
            <a:r>
              <a:rPr lang="el-GR" b="1" dirty="0">
                <a:solidFill>
                  <a:schemeClr val="tx1">
                    <a:lumMod val="75000"/>
                    <a:lumOff val="25000"/>
                  </a:schemeClr>
                </a:solidFill>
              </a:rPr>
              <a:t> </a:t>
            </a:r>
            <a:r>
              <a:rPr lang="el-GR" b="1" dirty="0">
                <a:solidFill>
                  <a:schemeClr val="accent6">
                    <a:lumMod val="75000"/>
                  </a:schemeClr>
                </a:solidFill>
              </a:rPr>
              <a:t>ύψος των οργανωτικών εξόδων</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b="1" dirty="0">
                <a:solidFill>
                  <a:schemeClr val="accent6">
                    <a:lumMod val="75000"/>
                  </a:schemeClr>
                </a:solidFill>
              </a:rPr>
              <a:t>Ομαδική κινητικότητα μπορεί να πραγματοποιηθεί και στην έδρα ενός θεσμικού οργάνου της ΕΕ</a:t>
            </a:r>
            <a:r>
              <a:rPr lang="el-GR" dirty="0">
                <a:solidFill>
                  <a:schemeClr val="tx1">
                    <a:lumMod val="75000"/>
                    <a:lumOff val="25000"/>
                  </a:schemeClr>
                </a:solidFill>
              </a:rPr>
              <a:t>, εάν η δραστηριότητα οργανώνεται σε θεσμικό όργανο της ΕΕ ή σε συνεργασία με αυτό.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Στις </a:t>
            </a:r>
            <a:r>
              <a:rPr lang="el-GR" b="1" dirty="0">
                <a:solidFill>
                  <a:schemeClr val="accent6">
                    <a:lumMod val="75000"/>
                  </a:schemeClr>
                </a:solidFill>
              </a:rPr>
              <a:t>ομαδικές δραστηριότητες</a:t>
            </a:r>
            <a:r>
              <a:rPr lang="el-GR" dirty="0">
                <a:solidFill>
                  <a:schemeClr val="tx1">
                    <a:lumMod val="75000"/>
                    <a:lumOff val="25000"/>
                  </a:schemeClr>
                </a:solidFill>
              </a:rPr>
              <a:t> πρέπει να συμμετέχουν </a:t>
            </a:r>
            <a:r>
              <a:rPr lang="el-GR" b="1" dirty="0">
                <a:solidFill>
                  <a:schemeClr val="accent6">
                    <a:lumMod val="75000"/>
                  </a:schemeClr>
                </a:solidFill>
              </a:rPr>
              <a:t>εκπαιδευόμενοι από τουλάχιστον </a:t>
            </a:r>
          </a:p>
          <a:p>
            <a:pPr algn="just"/>
            <a:r>
              <a:rPr lang="el-GR" b="1" dirty="0">
                <a:solidFill>
                  <a:schemeClr val="accent6">
                    <a:lumMod val="75000"/>
                  </a:schemeClr>
                </a:solidFill>
              </a:rPr>
              <a:t>  δύο κράτη μέλη της ΕΕ ή τρίτες χώρες συνδεδεμένες με το πρόγραμμα</a:t>
            </a:r>
            <a:r>
              <a:rPr lang="el-GR" dirty="0">
                <a:solidFill>
                  <a:schemeClr val="tx1">
                    <a:lumMod val="75000"/>
                    <a:lumOff val="25000"/>
                  </a:schemeClr>
                </a:solidFill>
              </a:rPr>
              <a:t>.</a:t>
            </a:r>
          </a:p>
        </p:txBody>
      </p:sp>
      <p:sp>
        <p:nvSpPr>
          <p:cNvPr id="2" name="Rectangle 1">
            <a:extLst>
              <a:ext uri="{FF2B5EF4-FFF2-40B4-BE49-F238E27FC236}">
                <a16:creationId xmlns:a16="http://schemas.microsoft.com/office/drawing/2014/main" id="{488BD6F7-3685-614B-96E2-EF0AAF6EDB86}"/>
              </a:ext>
            </a:extLst>
          </p:cNvPr>
          <p:cNvSpPr/>
          <p:nvPr/>
        </p:nvSpPr>
        <p:spPr>
          <a:xfrm>
            <a:off x="0" y="-18794"/>
            <a:ext cx="12192000" cy="927515"/>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1981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bg1"/>
                </a:solidFill>
                <a:latin typeface="Century Gothic" panose="020B0502020202020204" pitchFamily="34" charset="0"/>
              </a:rPr>
              <a:t>Διευκρινίσεις – Κινητικότητα Εκπαιδευομένων</a:t>
            </a:r>
            <a:endParaRPr lang="en-GB" sz="28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D7FF70EA-D024-73CE-3E3A-5AA1D5D4A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Tree>
    <p:extLst>
      <p:ext uri="{BB962C8B-B14F-4D97-AF65-F5344CB8AC3E}">
        <p14:creationId xmlns:p14="http://schemas.microsoft.com/office/powerpoint/2010/main" val="427678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5046381" cy="492443"/>
          </a:xfrm>
          <a:prstGeom prst="rect">
            <a:avLst/>
          </a:prstGeom>
          <a:noFill/>
        </p:spPr>
        <p:txBody>
          <a:bodyPr wrap="none" rtlCol="0">
            <a:spAutoFit/>
          </a:bodyPr>
          <a:lstStyle/>
          <a:p>
            <a:r>
              <a:rPr lang="el-GR" sz="2600" b="1" dirty="0">
                <a:solidFill>
                  <a:schemeClr val="bg1"/>
                </a:solidFill>
              </a:rPr>
              <a:t>ΠΡΟΠΑΡΑΣΚΕΥΑΣΤΙΚΕΣ ΕΠΙΣΚΕΨΕΙΣ</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indent="-285750">
              <a:buFont typeface="Wingdings" panose="05000000000000000000" pitchFamily="2" charset="2"/>
              <a:buChar char="ü"/>
            </a:pPr>
            <a:r>
              <a:rPr lang="el-GR" sz="2400" dirty="0"/>
              <a:t>Σύντομες επισκέψεις (</a:t>
            </a:r>
            <a:r>
              <a:rPr lang="el-GR" sz="2400" b="1" dirty="0"/>
              <a:t>1-2 μέρες</a:t>
            </a:r>
            <a:r>
              <a:rPr lang="el-GR" sz="2400" dirty="0"/>
              <a:t>) σε έναν υποψήφιο οργανισμό υποδοχής</a:t>
            </a:r>
          </a:p>
          <a:p>
            <a:endParaRPr lang="el-GR" sz="2400" dirty="0"/>
          </a:p>
          <a:p>
            <a:pPr marL="285750" indent="-285750">
              <a:buFont typeface="Wingdings" panose="05000000000000000000" pitchFamily="2" charset="2"/>
              <a:buChar char="ü"/>
            </a:pPr>
            <a:r>
              <a:rPr lang="el-GR" sz="2400" dirty="0"/>
              <a:t>Μέχρι </a:t>
            </a:r>
            <a:r>
              <a:rPr lang="el-GR" sz="2400" b="1" dirty="0"/>
              <a:t>3 άτομα </a:t>
            </a:r>
            <a:r>
              <a:rPr lang="el-GR" sz="2400" dirty="0"/>
              <a:t>ανά επίσκεψη και μέχρι </a:t>
            </a:r>
            <a:r>
              <a:rPr lang="el-GR" sz="2400" b="1" dirty="0"/>
              <a:t>1 επίσκεψη </a:t>
            </a:r>
            <a:r>
              <a:rPr lang="el-GR" sz="2400" dirty="0"/>
              <a:t>ανά οργανισμό υποδοχής</a:t>
            </a:r>
          </a:p>
          <a:p>
            <a:endParaRPr lang="el-GR" sz="2400" dirty="0"/>
          </a:p>
          <a:p>
            <a:pPr marL="285750" indent="-285750">
              <a:buFont typeface="Wingdings" panose="05000000000000000000" pitchFamily="2" charset="2"/>
              <a:buChar char="ü"/>
            </a:pPr>
            <a:r>
              <a:rPr lang="el-GR" sz="2400" dirty="0"/>
              <a:t>Για διασφάλιση της ποιότητας των επερχόμενων κινητικοτήτων ή τη </a:t>
            </a:r>
            <a:r>
              <a:rPr lang="el-GR" sz="2400" b="1" dirty="0"/>
              <a:t>διευκόλυνση νέας συνεργασίας </a:t>
            </a:r>
            <a:r>
              <a:rPr lang="el-GR" sz="2400" dirty="0"/>
              <a:t>με κάποιον οργανισμό υποδοχής</a:t>
            </a:r>
          </a:p>
          <a:p>
            <a:pPr marL="285750" indent="-285750">
              <a:buFont typeface="Wingdings" panose="05000000000000000000" pitchFamily="2" charset="2"/>
              <a:buChar char="ü"/>
            </a:pPr>
            <a:endParaRPr lang="el-GR" sz="2400" dirty="0"/>
          </a:p>
          <a:p>
            <a:pPr marL="285750" indent="-285750">
              <a:buFont typeface="Wingdings" panose="05000000000000000000" pitchFamily="2" charset="2"/>
              <a:buChar char="ü"/>
            </a:pPr>
            <a:r>
              <a:rPr lang="el-GR" sz="2400" dirty="0"/>
              <a:t>Αξιοποιούνται συνήθως πριν από κινητικότητες </a:t>
            </a:r>
            <a:r>
              <a:rPr lang="el-GR" sz="2400" b="1" dirty="0"/>
              <a:t>ατόμων με λιγότερες ευκαιρίες και μακράς διάρκειας κινητικότητες</a:t>
            </a:r>
            <a:endParaRPr lang="el-GR" sz="2400" dirty="0"/>
          </a:p>
          <a:p>
            <a:endParaRPr lang="el-GR" sz="2400" dirty="0"/>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55877" y="1029733"/>
            <a:ext cx="2903974" cy="45169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ΠΟΙΟΙ ΣΥΜΜΕΤΕΧΟΥΝ</a:t>
            </a:r>
            <a:r>
              <a:rPr lang="en-US" sz="2000" b="1" dirty="0"/>
              <a:t>:</a:t>
            </a:r>
          </a:p>
          <a:p>
            <a:pPr algn="ctr"/>
            <a:endParaRPr lang="el-GR" sz="2000" dirty="0"/>
          </a:p>
          <a:p>
            <a:pPr algn="ctr"/>
            <a:r>
              <a:rPr lang="el-GR" sz="2000" dirty="0"/>
              <a:t>Μέλη του προσωπικού, κατά κανόνα</a:t>
            </a:r>
          </a:p>
          <a:p>
            <a:pPr algn="ctr"/>
            <a:r>
              <a:rPr lang="el-GR" sz="2000" dirty="0"/>
              <a:t> </a:t>
            </a:r>
          </a:p>
          <a:p>
            <a:pPr algn="ctr"/>
            <a:r>
              <a:rPr lang="el-GR" sz="2000" dirty="0"/>
              <a:t>Συμμετέχοντες</a:t>
            </a:r>
            <a:r>
              <a:rPr lang="en-US" sz="2000" dirty="0"/>
              <a:t> </a:t>
            </a:r>
            <a:r>
              <a:rPr lang="el-GR" sz="2000" dirty="0"/>
              <a:t>με λιγότερες ευκαιρίες</a:t>
            </a:r>
          </a:p>
          <a:p>
            <a:pPr algn="ctr"/>
            <a:endParaRPr lang="el-GR" sz="2000" dirty="0"/>
          </a:p>
          <a:p>
            <a:pPr algn="ctr"/>
            <a:r>
              <a:rPr lang="el-GR" sz="2000" dirty="0"/>
              <a:t>Εκπαιδευόμενοι σε μεγάλης διάρκειας κινητικότητες </a:t>
            </a:r>
            <a:endParaRPr lang="en-US" sz="2000" dirty="0"/>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69654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71560"/>
            <a:ext cx="5363841" cy="492443"/>
          </a:xfrm>
          <a:prstGeom prst="rect">
            <a:avLst/>
          </a:prstGeom>
          <a:noFill/>
        </p:spPr>
        <p:txBody>
          <a:bodyPr wrap="none" rtlCol="0">
            <a:spAutoFit/>
          </a:bodyPr>
          <a:lstStyle/>
          <a:p>
            <a:r>
              <a:rPr lang="el-GR" sz="2600" b="1" dirty="0">
                <a:solidFill>
                  <a:schemeClr val="bg1"/>
                </a:solidFill>
              </a:rPr>
              <a:t>ΑΛΛΕΣ ΕΠΙΛΕΞΙΜΕΣ ΔΡΑΣΤΗΡΙΟΤΗΤΕΣ</a:t>
            </a:r>
            <a:endParaRPr lang="en-GB" sz="2600" b="1" dirty="0">
              <a:solidFill>
                <a:schemeClr val="bg1"/>
              </a:solidFill>
            </a:endParaRPr>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Ο εγκεκριμένος οργανισμός λειτουργεί</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ως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ΟΡΓΑΝΙΣΜΟΣ ΥΠΟΔΟΧΗΣ.</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chemeClr val="accent6">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9D72B5"/>
                </a:solidFill>
              </a:rPr>
              <a:t>1. ΠΡΟΣΚΕΚΛΗΜΕΝΟΙ ΕΜΠΕΙΡΟΓΝΩΜΟΝΕΣ</a:t>
            </a:r>
            <a:endParaRPr lang="en-US" sz="2400" b="1" dirty="0">
              <a:solidFill>
                <a:srgbClr val="9D72B5"/>
              </a:solidFill>
            </a:endParaRPr>
          </a:p>
          <a:p>
            <a:pPr algn="ctr"/>
            <a:r>
              <a:rPr lang="en-GB" i="1" dirty="0">
                <a:solidFill>
                  <a:srgbClr val="0070C0"/>
                </a:solidFill>
              </a:rPr>
              <a:t>(</a:t>
            </a:r>
            <a:r>
              <a:rPr lang="el-GR" i="1" dirty="0">
                <a:solidFill>
                  <a:srgbClr val="0070C0"/>
                </a:solidFill>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Οργανισμό Υποδοχής)</a:t>
            </a:r>
          </a:p>
          <a:p>
            <a:pPr algn="ctr"/>
            <a:r>
              <a:rPr lang="el-GR" sz="2200" dirty="0">
                <a:solidFill>
                  <a:srgbClr val="0070C0"/>
                </a:solidFill>
              </a:rPr>
              <a:t>2 – 60 μέρες</a:t>
            </a:r>
            <a:endParaRPr lang="en-US" sz="2200" dirty="0">
              <a:solidFill>
                <a:srgbClr val="0070C0"/>
              </a:solidFill>
            </a:endParaRPr>
          </a:p>
          <a:p>
            <a:pPr algn="ctr"/>
            <a:endParaRPr lang="el-GR" sz="2200" dirty="0">
              <a:solidFill>
                <a:srgbClr val="1EA7AE"/>
              </a:solidFill>
            </a:endParaRPr>
          </a:p>
          <a:p>
            <a:pPr algn="ctr"/>
            <a:endParaRPr lang="el-GR" sz="2200" dirty="0">
              <a:solidFill>
                <a:srgbClr val="1EA7AE"/>
              </a:solidFill>
            </a:endParaRPr>
          </a:p>
          <a:p>
            <a:pPr algn="ctr"/>
            <a:r>
              <a:rPr lang="el-GR" sz="2400" b="1" dirty="0">
                <a:solidFill>
                  <a:srgbClr val="168586"/>
                </a:solidFill>
              </a:rPr>
              <a:t>2. ΥΠΟΔΟΧΗ ΕΚΠΑΙΔΕΥΤΙΚΩΝ ΚΑΙ ΕΚΠΑΙΔΕΥΤΩΝ</a:t>
            </a:r>
          </a:p>
          <a:p>
            <a:pPr algn="ctr"/>
            <a:r>
              <a:rPr lang="el-GR" i="1" dirty="0">
                <a:solidFill>
                  <a:srgbClr val="168586"/>
                </a:solidFill>
              </a:rPr>
              <a:t>(Τα άτομα που μπορούν να επωφεληθούν είναι φοιτητές ή πρόσφατοι απόφοιτοι πανεπιστημίων που προορίζονται να γίνουν εκπαιδευτές ή εκπαιδευτικοί)</a:t>
            </a:r>
            <a:r>
              <a:rPr lang="en-US" i="1" dirty="0">
                <a:solidFill>
                  <a:srgbClr val="168586"/>
                </a:solidFill>
              </a:rPr>
              <a:t> </a:t>
            </a:r>
            <a:endParaRPr lang="el-GR" i="1" dirty="0">
              <a:solidFill>
                <a:srgbClr val="168586"/>
              </a:solidFill>
            </a:endParaRPr>
          </a:p>
          <a:p>
            <a:pPr algn="ctr"/>
            <a:r>
              <a:rPr lang="el-GR" sz="2200" dirty="0">
                <a:solidFill>
                  <a:srgbClr val="168586"/>
                </a:solidFill>
              </a:rPr>
              <a:t>10 – 365 μέρες*</a:t>
            </a:r>
          </a:p>
          <a:p>
            <a:pPr algn="ctr"/>
            <a:endParaRPr lang="el-GR" sz="2200" dirty="0">
              <a:solidFill>
                <a:srgbClr val="1EA7AE"/>
              </a:solidFill>
            </a:endParaRPr>
          </a:p>
          <a:p>
            <a:pPr algn="ctr"/>
            <a:r>
              <a:rPr lang="el-GR" b="1" dirty="0">
                <a:solidFill>
                  <a:srgbClr val="9D72B5"/>
                </a:solidFill>
              </a:rPr>
              <a:t>* Προβλέπονται οργανωτικά έξοδα για τον δικαιούχο οργανισμό. </a:t>
            </a:r>
          </a:p>
          <a:p>
            <a:pPr algn="ctr"/>
            <a:r>
              <a:rPr lang="el-GR" b="1" dirty="0">
                <a:solidFill>
                  <a:srgbClr val="9D72B5"/>
                </a:solidFill>
              </a:rPr>
              <a:t>Διαμονή και διατροφή καλύπτονται από τον οργανισμό αποστολής</a:t>
            </a:r>
            <a:r>
              <a:rPr lang="el-GR" dirty="0">
                <a:solidFill>
                  <a:srgbClr val="9D72B5"/>
                </a:solidFill>
              </a:rPr>
              <a:t>. </a:t>
            </a:r>
          </a:p>
          <a:p>
            <a:pPr algn="ctr"/>
            <a:endParaRPr lang="el-GR" sz="2200" dirty="0">
              <a:solidFill>
                <a:srgbClr val="1EA7AE"/>
              </a:solidFill>
            </a:endParaRPr>
          </a:p>
        </p:txBody>
      </p:sp>
    </p:spTree>
    <p:extLst>
      <p:ext uri="{BB962C8B-B14F-4D97-AF65-F5344CB8AC3E}">
        <p14:creationId xmlns:p14="http://schemas.microsoft.com/office/powerpoint/2010/main" val="324765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84759" y="830464"/>
            <a:ext cx="11334708" cy="6081112"/>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00000"/>
              </a:buClr>
              <a:buSzPts val="2000"/>
              <a:buFont typeface="Calibri"/>
              <a:buAutoNum type="alphaUcParen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πλήρως σε όλες τις δράσεις</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 του Προγράμματος: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12700" marR="0" lvl="0" indent="0" algn="l" defTabSz="914400" rtl="0" eaLnBrk="1" fontAlgn="auto" latinLnBrk="0" hangingPunct="1">
              <a:lnSpc>
                <a:spcPct val="100000"/>
              </a:lnSpc>
              <a:spcBef>
                <a:spcPts val="1995"/>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Β) Χώρες που μπορούν να συμμετέχουν σε κάποιες μόνο Δράσεις: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812800" marR="0" lvl="1" indent="-342900" algn="l" defTabSz="914400" rtl="0" eaLnBrk="1" fontAlgn="auto" latinLnBrk="0" hangingPunct="1">
              <a:lnSpc>
                <a:spcPct val="100000"/>
              </a:lnSpc>
              <a:spcBef>
                <a:spcPts val="19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μη συνδεδεμένες με το Πρόγραμμα: </a:t>
            </a: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Λαμβάνουν μέρος στο Πρόγραμμα μόνο σε δεόντως αιτιολογημένες περιπτώσεις και όταν είναι αποδεδειγμένα προς το συμφέρον της Ένωσης</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el-GR" sz="1600" kern="0" dirty="0">
              <a:solidFill>
                <a:srgbClr val="000000"/>
              </a:solidFill>
              <a:highlight>
                <a:srgbClr val="00FF00"/>
              </a:highlight>
              <a:latin typeface="Calibri"/>
              <a:ea typeface="Calibri" panose="020F0502020204030204" pitchFamily="34" charset="0"/>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1" i="0" u="none" strike="noStrike" kern="1200" cap="none" spc="0" normalizeH="0" baseline="0" noProof="0" dirty="0">
                <a:ln>
                  <a:noFill/>
                </a:ln>
                <a:solidFill>
                  <a:srgbClr val="FF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Το Η.Β. θεωρείται τρίτη χώρα, μη συνδεδεμένη με το Πρόγραμμα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(Λειτουργεί ως χώρα υποδοχής μόνο στην περίπτωση της διεθνούς κινητικότητας, στα</a:t>
            </a:r>
            <a:r>
              <a:rPr lang="el-GR" sz="1600" b="1"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 πλαίσια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l-GR" sz="1600" b="1"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σχεδίων</a:t>
            </a: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ΒΔ1 ΕΕΚ)</a:t>
            </a:r>
            <a:endParaRPr kumimoji="0" lang="el-GR" sz="16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3">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ΧΩΡΕΣ ΠΟΥ ΜΠΟΡΟΥΝ ΝΑ ΣΥΜΜΕΤΕΧΟΥΝ ΣΤΟ ΠΡΟΓΡΑΜΜΑ</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759153"/>
            <a:ext cx="11817059" cy="6172459"/>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2000" dirty="0">
                <a:solidFill>
                  <a:schemeClr val="tx1">
                    <a:lumMod val="75000"/>
                    <a:lumOff val="25000"/>
                  </a:schemeClr>
                </a:solidFill>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solidFill>
                  <a:schemeClr val="tx1">
                    <a:lumMod val="75000"/>
                    <a:lumOff val="25000"/>
                  </a:schemeClr>
                </a:solidFill>
                <a:latin typeface="Verdana" panose="020B0604030504040204" pitchFamily="34" charset="0"/>
                <a:ea typeface="Verdana" panose="020B0604030504040204" pitchFamily="34" charset="0"/>
              </a:rPr>
              <a:t>ή επικοινωνήστε με την ομάδα του eTwinning στο ΙΔΕΠ</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Ιδιωτικές πρωτοβουλίες</a:t>
            </a: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200000"/>
              </a:lnSpc>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pic>
        <p:nvPicPr>
          <p:cNvPr id="4" name="Picture 3">
            <a:extLst>
              <a:ext uri="{FF2B5EF4-FFF2-40B4-BE49-F238E27FC236}">
                <a16:creationId xmlns:a16="http://schemas.microsoft.com/office/drawing/2014/main" id="{1C681ADD-054C-BCE5-DE5B-9B6E21363E7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423984" y="5689922"/>
            <a:ext cx="5344031" cy="1089081"/>
          </a:xfrm>
          <a:prstGeom prst="rect">
            <a:avLst/>
          </a:prstGeom>
        </p:spPr>
      </p:pic>
      <p:sp>
        <p:nvSpPr>
          <p:cNvPr id="5" name="Rectangle 4">
            <a:extLst>
              <a:ext uri="{FF2B5EF4-FFF2-40B4-BE49-F238E27FC236}">
                <a16:creationId xmlns:a16="http://schemas.microsoft.com/office/drawing/2014/main" id="{DCED25D8-AE01-A6D4-76D7-A53C7AF7DF08}"/>
              </a:ext>
            </a:extLst>
          </p:cNvPr>
          <p:cNvSpPr/>
          <p:nvPr/>
        </p:nvSpPr>
        <p:spPr>
          <a:xfrm>
            <a:off x="320040" y="22711"/>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ΕΞΕΥΡΕΣΗ </a:t>
            </a:r>
            <a:r>
              <a:rPr lang="el-GR" sz="2800" b="1" dirty="0">
                <a:solidFill>
                  <a:schemeClr val="bg1"/>
                </a:solidFill>
                <a:latin typeface="Calibri" panose="020F0502020204030204" pitchFamily="34" charset="0"/>
                <a:cs typeface="Calibri" panose="020F0502020204030204" pitchFamily="34" charset="0"/>
              </a:rPr>
              <a:t>ΟΡΓΑΝΙΣΜΩΝ</a:t>
            </a:r>
            <a:r>
              <a:rPr lang="el-GR" sz="2600" b="1" dirty="0">
                <a:solidFill>
                  <a:schemeClr val="bg1"/>
                </a:solidFill>
              </a:rPr>
              <a:t> ΥΠΟΔΟΧΗΣ</a:t>
            </a:r>
            <a:endParaRPr lang="en-GB" sz="2600" b="1" dirty="0">
              <a:solidFill>
                <a:schemeClr val="bg1"/>
              </a:solidFill>
            </a:endParaRPr>
          </a:p>
        </p:txBody>
      </p:sp>
    </p:spTree>
    <p:extLst>
      <p:ext uri="{BB962C8B-B14F-4D97-AF65-F5344CB8AC3E}">
        <p14:creationId xmlns:p14="http://schemas.microsoft.com/office/powerpoint/2010/main" val="134632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40383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a:t>
            </a:r>
            <a:r>
              <a:rPr lang="el-GR" sz="2600" b="1" kern="1200" dirty="0" err="1">
                <a:solidFill>
                  <a:srgbClr val="3C9A92"/>
                </a:solidFill>
              </a:rPr>
              <a:t>μοναδιαίου</a:t>
            </a:r>
            <a:r>
              <a:rPr lang="el-GR" sz="2600" b="1" kern="1200" dirty="0">
                <a:solidFill>
                  <a:srgbClr val="3C9A92"/>
                </a:solidFill>
              </a:rPr>
              <a:t>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τον τύπο της δραστηριότητας, τη διάρκειά της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893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208445" y="932521"/>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μοναδιαίου κόστους</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208446" y="1598396"/>
            <a:ext cx="5339571" cy="3645613"/>
          </a:xfrm>
          <a:prstGeom prst="rect">
            <a:avLst/>
          </a:prstGeom>
          <a:solidFill>
            <a:srgbClr val="1CA7A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Οργανωτικά έξοδα </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Ταξιδιωτικά έξοδα</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ατομικής στήριξης (διαβίωσης)</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Γλωσσική στήριξη</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Δίδακτρα σεμιναρίων</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Στήριξη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συμπερίληψης για τον οργανισμό</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p:cNvGrpSpPr/>
          <p:nvPr/>
        </p:nvGrpSpPr>
        <p:grpSpPr>
          <a:xfrm>
            <a:off x="5786661" y="947990"/>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πραγματικών εξόδων</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p:cNvSpPr/>
          <p:nvPr/>
        </p:nvSpPr>
        <p:spPr>
          <a:xfrm>
            <a:off x="5786663" y="1598396"/>
            <a:ext cx="5339571" cy="5327741"/>
          </a:xfrm>
          <a:prstGeom prst="rect">
            <a:avLst/>
          </a:prstGeom>
          <a:solidFill>
            <a:srgbClr val="32A9C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Στήριξη συμπερίληψης για συμμετέχοντες με λιγότερες ευκαιρίες</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τους συνοδούς τους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Έκτακτες δαπάνες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Δαπάνες οικονομικής εγγύησης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Υψηλές δαπάνες μετακίνησης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Θεώρηση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visa)</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και σχετικές δαπάνες, άδειες παραμονής, εμβολιασμοί, ιατρικές βεβαιώσεις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100 % των επιλέξιμων δαπανών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8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προετοιμασία/υλοποίηση/προώθηση των κινητικοτήτων και του σχεδίου, και δεν καλύπτονται από άλλη κατηγορία εξόδων.</a:t>
            </a:r>
          </a:p>
          <a:p>
            <a:r>
              <a:rPr lang="el-GR" sz="2000" b="1" dirty="0"/>
              <a:t>Το κονδύλι καθορίζεται βάσει του τύπου δραστηριότητας και του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23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2220"/>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855598"/>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80262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14675" y="3802621"/>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29547" y="2544061"/>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a:off x="11922066" y="1947989"/>
            <a:ext cx="0" cy="3804043"/>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843" y="2001881"/>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ΔΙΑΓΩΝΙΣΜΟΥΣ ΔΕΞΙΟΤΗΤΩΝ </a:t>
            </a:r>
            <a:r>
              <a:rPr lang="el-GR" b="1" dirty="0">
                <a:solidFill>
                  <a:srgbClr val="FF0000"/>
                </a:solidFill>
              </a:rPr>
              <a:t>(ΜΟΝΟ ΕΕΚ)</a:t>
            </a:r>
          </a:p>
          <a:p>
            <a:pPr marL="457200" indent="-457200">
              <a:spcAft>
                <a:spcPts val="700"/>
              </a:spcAft>
              <a:buFont typeface="+mj-lt"/>
              <a:buAutoNum type="arabicPeriod"/>
            </a:pPr>
            <a:r>
              <a:rPr lang="el-GR" b="1" dirty="0">
                <a:solidFill>
                  <a:schemeClr val="bg1"/>
                </a:solidFill>
              </a:rPr>
              <a:t>ΓΙΑ ΠΡΟΣΩΠΙΚΟ ΣΕ </a:t>
            </a:r>
            <a:r>
              <a:rPr lang="en-GB" b="1" dirty="0">
                <a:solidFill>
                  <a:schemeClr val="bg1"/>
                </a:solidFill>
              </a:rPr>
              <a:t>COURSES AND TRAINING</a:t>
            </a:r>
            <a:endParaRPr lang="el-GR" b="1" dirty="0">
              <a:solidFill>
                <a:schemeClr val="bg1"/>
              </a:solidFill>
            </a:endParaRP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marL="457200" indent="-457200">
              <a:spcAft>
                <a:spcPts val="700"/>
              </a:spcAft>
              <a:buFont typeface="+mj-lt"/>
              <a:buAutoNum type="arabicPeriod"/>
            </a:pPr>
            <a:r>
              <a:rPr lang="el-GR" b="1" dirty="0">
                <a:solidFill>
                  <a:schemeClr val="bg1"/>
                </a:solidFill>
              </a:rPr>
              <a:t>ΓΙΑ ΣΥΜΜΕΤΟΧΗ ΣΕ ΟΜΑΔΙΚΗ ΚΙΝΗΤΙΚΟΤΗΤΑ</a:t>
            </a:r>
          </a:p>
        </p:txBody>
      </p:sp>
      <p:sp>
        <p:nvSpPr>
          <p:cNvPr id="40" name="Rectangle 39"/>
          <p:cNvSpPr/>
          <p:nvPr/>
        </p:nvSpPr>
        <p:spPr>
          <a:xfrm>
            <a:off x="387460" y="3943964"/>
            <a:ext cx="9157704" cy="9752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sp>
        <p:nvSpPr>
          <p:cNvPr id="43" name="Rectangle 42"/>
          <p:cNvSpPr/>
          <p:nvPr/>
        </p:nvSpPr>
        <p:spPr>
          <a:xfrm>
            <a:off x="9651548" y="3978300"/>
            <a:ext cx="2225697" cy="892552"/>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l-GR" sz="1200"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200 </a:t>
            </a:r>
            <a:r>
              <a:rPr lang="el-GR" sz="1200" dirty="0">
                <a:latin typeface="Calibri" panose="020F0502020204030204" pitchFamily="34" charset="0"/>
                <a:ea typeface="Calibri" panose="020F0502020204030204" pitchFamily="34" charset="0"/>
                <a:cs typeface="Calibri" panose="020F0502020204030204" pitchFamily="34" charset="0"/>
              </a:rPr>
              <a:t>ΕΥΡΩ από τον 101 </a:t>
            </a:r>
            <a:r>
              <a:rPr lang="el-GR" sz="1200" dirty="0" err="1">
                <a:latin typeface="Calibri" panose="020F0502020204030204" pitchFamily="34" charset="0"/>
                <a:ea typeface="Calibri" panose="020F0502020204030204" pitchFamily="34" charset="0"/>
                <a:cs typeface="Calibri" panose="020F0502020204030204" pitchFamily="34" charset="0"/>
              </a:rPr>
              <a:t>συμ</a:t>
            </a:r>
            <a:r>
              <a:rPr lang="el-GR"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512601" y="3958663"/>
            <a:ext cx="958754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ΑΤΟΜΙΚΗ ΚΙΝΗΤΙΚΟΤΗΤΑ</a:t>
            </a:r>
            <a:r>
              <a:rPr lang="en-GB" b="1" dirty="0">
                <a:solidFill>
                  <a:schemeClr val="bg1"/>
                </a:solidFill>
              </a:rPr>
              <a:t> </a:t>
            </a:r>
            <a:r>
              <a:rPr lang="el-GR" b="1" dirty="0">
                <a:solidFill>
                  <a:schemeClr val="bg1"/>
                </a:solidFill>
              </a:rPr>
              <a:t>ΜΙΚΡΗΣ ΔΙΑΡΚΕΙΑΣ</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ΔΙΔΑΣΚΑΛΙΑΣ/ΕΡΓΑΣΙΕΣ ΚΑΤΑΡΤΙΣΗΣ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396241" y="5057689"/>
            <a:ext cx="9148923" cy="694343"/>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a:cxnSpLocks/>
          </p:cNvCxnSpPr>
          <p:nvPr/>
        </p:nvCxnSpPr>
        <p:spPr>
          <a:xfrm>
            <a:off x="2269757" y="5752032"/>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42767" y="5059564"/>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529472" y="5051010"/>
            <a:ext cx="9236873" cy="646331"/>
          </a:xfrm>
          <a:prstGeom prst="rect">
            <a:avLst/>
          </a:prstGeom>
          <a:noFill/>
          <a:ln>
            <a:noFill/>
          </a:ln>
        </p:spPr>
        <p:txBody>
          <a:bodyPr wrap="square" rtlCol="0">
            <a:spAutoFit/>
          </a:bodyPr>
          <a:lstStyle/>
          <a:p>
            <a:pPr marL="342900" indent="-342900">
              <a:buAutoNum type="arabicPeriod"/>
            </a:pPr>
            <a:r>
              <a:rPr lang="el-GR" b="1" dirty="0">
                <a:solidFill>
                  <a:schemeClr val="bg1"/>
                </a:solidFill>
              </a:rPr>
              <a:t>ΓΙΑ ΕΚΠΑΙΔΕΥΟΜΕΝΟΥΣ ΣΕ ΑΤΟΜΙΚΗ ΜΑΚΡΟΧΡΟΝΙΑ ΚΙΝΗΤΙΚΟΤΗΤΑ</a:t>
            </a:r>
          </a:p>
          <a:p>
            <a:pPr marL="342900" indent="-342900">
              <a:buAutoNum type="arabicPeriod"/>
            </a:pPr>
            <a:r>
              <a:rPr lang="el-GR" b="1" dirty="0">
                <a:solidFill>
                  <a:schemeClr val="bg1"/>
                </a:solidFill>
              </a:rPr>
              <a:t>ΓΙΑ ΑΤΟΜΙΚΗ ΚΙΝΗΤΙΚΟΤΗΤΑ ΣΕ ΤΡΙΤΗ ΧΩΡΑ ΜΗ ΣΥΝΔΕΔΕΜΕΝΗ ΜΕ ΤΟ ΠΡΟΓΡΑΜΜΑ </a:t>
            </a:r>
            <a:r>
              <a:rPr lang="el-GR" b="1" dirty="0">
                <a:solidFill>
                  <a:srgbClr val="FF0000"/>
                </a:solidFill>
              </a:rPr>
              <a:t>(ΕΕΚ) </a:t>
            </a:r>
          </a:p>
        </p:txBody>
      </p:sp>
      <p:sp>
        <p:nvSpPr>
          <p:cNvPr id="10" name="TextBox 9"/>
          <p:cNvSpPr txBox="1"/>
          <p:nvPr/>
        </p:nvSpPr>
        <p:spPr>
          <a:xfrm>
            <a:off x="977741" y="5908074"/>
            <a:ext cx="10236518" cy="830997"/>
          </a:xfrm>
          <a:prstGeom prst="rect">
            <a:avLst/>
          </a:prstGeom>
          <a:noFill/>
        </p:spPr>
        <p:txBody>
          <a:bodyPr wrap="square" rtlCol="0">
            <a:spAutoFit/>
          </a:bodyPr>
          <a:lstStyle/>
          <a:p>
            <a:pPr algn="ctr"/>
            <a:r>
              <a:rPr lang="el-GR" sz="2400" b="1" dirty="0">
                <a:solidFill>
                  <a:srgbClr val="FF0000"/>
                </a:solidFill>
              </a:rPr>
              <a:t>!</a:t>
            </a:r>
            <a:r>
              <a:rPr lang="el-GR" sz="2400" b="1" dirty="0"/>
              <a:t> Συνοδοί και συμμετέχοντες σε προπαρασκευαστικές επισκέψεις δεν υπολογίζονται για οργανωτικά έξοδα</a:t>
            </a:r>
            <a:endParaRPr lang="en-GB" sz="2400" b="1" dirty="0"/>
          </a:p>
        </p:txBody>
      </p:sp>
      <p:cxnSp>
        <p:nvCxnSpPr>
          <p:cNvPr id="14" name="Straight Connector 13">
            <a:extLst>
              <a:ext uri="{FF2B5EF4-FFF2-40B4-BE49-F238E27FC236}">
                <a16:creationId xmlns:a16="http://schemas.microsoft.com/office/drawing/2014/main" id="{7F71EA00-5CF5-11C5-22A8-43CC3FEE9B56}"/>
              </a:ext>
            </a:extLst>
          </p:cNvPr>
          <p:cNvCxnSpPr>
            <a:cxnSpLocks/>
          </p:cNvCxnSpPr>
          <p:nvPr/>
        </p:nvCxnSpPr>
        <p:spPr>
          <a:xfrm>
            <a:off x="2323359" y="5057689"/>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9B53AD7-108E-CF9E-202E-FF3E8AFFA5F1}"/>
              </a:ext>
            </a:extLst>
          </p:cNvPr>
          <p:cNvSpPr/>
          <p:nvPr/>
        </p:nvSpPr>
        <p:spPr>
          <a:xfrm>
            <a:off x="414675" y="4903335"/>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AFBD25-A5DB-6875-22AC-D5B373D4A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62748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εκπαιδευομένους.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100 – 499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5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a:t>
              </a:r>
              <a:endPar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211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19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309 ΕΥΡΩ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580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40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79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1188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8000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1735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10-99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Distance Calculator</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(από πόλη σε πόλη)</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4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3" name="Rectangle 22"/>
          <p:cNvSpPr/>
          <p:nvPr/>
        </p:nvSpPr>
        <p:spPr>
          <a:xfrm>
            <a:off x="-273376" y="906553"/>
            <a:ext cx="12677792" cy="2435731"/>
          </a:xfrm>
          <a:prstGeom prst="rect">
            <a:avLst/>
          </a:prstGeom>
        </p:spPr>
        <p:txBody>
          <a:bodyPr wrap="square">
            <a:spAutoFit/>
          </a:bodyPr>
          <a:lstStyle/>
          <a:p>
            <a:pPr algn="ctr">
              <a:lnSpc>
                <a:spcPct val="150000"/>
              </a:lnSpc>
            </a:pPr>
            <a:r>
              <a:rPr lang="el-GR" sz="2600" b="1" i="1" u="sng" dirty="0"/>
              <a:t>Ημερίδα παροχής οδηγιών για διαχείριση εγκεκριμένων σχεδίων Μικρής Διάρκειας </a:t>
            </a:r>
          </a:p>
          <a:p>
            <a:pPr algn="ctr">
              <a:lnSpc>
                <a:spcPct val="150000"/>
              </a:lnSpc>
            </a:pPr>
            <a:r>
              <a:rPr lang="el-GR" sz="2600" b="1" i="1" u="sng" dirty="0"/>
              <a:t>Πρόσκληση 2025</a:t>
            </a:r>
          </a:p>
          <a:p>
            <a:pPr algn="ctr">
              <a:lnSpc>
                <a:spcPct val="150000"/>
              </a:lnSpc>
            </a:pPr>
            <a:endParaRPr lang="el-GR" sz="2400" b="1" dirty="0"/>
          </a:p>
          <a:p>
            <a:pPr algn="ctr">
              <a:lnSpc>
                <a:spcPct val="150000"/>
              </a:lnSpc>
            </a:pPr>
            <a:endParaRPr lang="el-GR" sz="2400" b="1" dirty="0"/>
          </a:p>
        </p:txBody>
      </p:sp>
      <p:sp>
        <p:nvSpPr>
          <p:cNvPr id="25" name="Rectangle 24"/>
          <p:cNvSpPr/>
          <p:nvPr/>
        </p:nvSpPr>
        <p:spPr>
          <a:xfrm>
            <a:off x="2002176" y="3549229"/>
            <a:ext cx="312906" cy="430887"/>
          </a:xfrm>
          <a:prstGeom prst="rect">
            <a:avLst/>
          </a:prstGeom>
        </p:spPr>
        <p:txBody>
          <a:bodyPr wrap="none">
            <a:spAutoFit/>
          </a:bodyPr>
          <a:lstStyle/>
          <a:p>
            <a:pPr>
              <a:tabLst>
                <a:tab pos="182563" algn="l"/>
              </a:tabLst>
            </a:pPr>
            <a:r>
              <a:rPr lang="el-GR" sz="2200" b="1" dirty="0"/>
              <a:t>  </a:t>
            </a:r>
            <a:endParaRPr lang="en-US" sz="2200" b="1" dirty="0"/>
          </a:p>
        </p:txBody>
      </p:sp>
      <p:sp>
        <p:nvSpPr>
          <p:cNvPr id="27" name="Rectangle 26"/>
          <p:cNvSpPr/>
          <p:nvPr/>
        </p:nvSpPr>
        <p:spPr>
          <a:xfrm>
            <a:off x="2002176" y="4375187"/>
            <a:ext cx="312906" cy="430887"/>
          </a:xfrm>
          <a:prstGeom prst="rect">
            <a:avLst/>
          </a:prstGeom>
        </p:spPr>
        <p:txBody>
          <a:bodyPr wrap="none">
            <a:spAutoFit/>
          </a:bodyPr>
          <a:lstStyle/>
          <a:p>
            <a:r>
              <a:rPr lang="el-GR" sz="2200" b="1" dirty="0"/>
              <a:t>  </a:t>
            </a:r>
            <a:endParaRPr lang="en-US" sz="2200" b="1" dirty="0"/>
          </a:p>
        </p:txBody>
      </p:sp>
      <p:sp>
        <p:nvSpPr>
          <p:cNvPr id="6" name="TextBox 5">
            <a:extLst>
              <a:ext uri="{FF2B5EF4-FFF2-40B4-BE49-F238E27FC236}">
                <a16:creationId xmlns:a16="http://schemas.microsoft.com/office/drawing/2014/main" id="{1005B876-09DE-A301-40D5-36F793E1399F}"/>
              </a:ext>
            </a:extLst>
          </p:cNvPr>
          <p:cNvSpPr txBox="1"/>
          <p:nvPr/>
        </p:nvSpPr>
        <p:spPr>
          <a:xfrm>
            <a:off x="11499518" y="7502732"/>
            <a:ext cx="6125306" cy="463075"/>
          </a:xfrm>
          <a:prstGeom prst="rect">
            <a:avLst/>
          </a:prstGeom>
          <a:noFill/>
        </p:spPr>
        <p:txBody>
          <a:bodyPr wrap="square">
            <a:spAutoFit/>
          </a:bodyPr>
          <a:lstStyle/>
          <a:p>
            <a:pPr algn="ctr">
              <a:lnSpc>
                <a:spcPct val="150000"/>
              </a:lnSpc>
            </a:pPr>
            <a:r>
              <a:rPr lang="el-GR" sz="1800" b="1" dirty="0"/>
              <a:t>10:40 – 11:00 </a:t>
            </a:r>
            <a:r>
              <a:rPr lang="el-GR" sz="1800" b="1" dirty="0">
                <a:sym typeface="Wingdings" panose="05000000000000000000" pitchFamily="2" charset="2"/>
              </a:rPr>
              <a:t> </a:t>
            </a:r>
            <a:endParaRPr lang="en-GB" dirty="0"/>
          </a:p>
        </p:txBody>
      </p:sp>
      <p:sp>
        <p:nvSpPr>
          <p:cNvPr id="10" name="TextBox 9">
            <a:extLst>
              <a:ext uri="{FF2B5EF4-FFF2-40B4-BE49-F238E27FC236}">
                <a16:creationId xmlns:a16="http://schemas.microsoft.com/office/drawing/2014/main" id="{A216B52C-0723-8F6B-D95B-358F3ECC2B6A}"/>
              </a:ext>
            </a:extLst>
          </p:cNvPr>
          <p:cNvSpPr txBox="1"/>
          <p:nvPr/>
        </p:nvSpPr>
        <p:spPr>
          <a:xfrm>
            <a:off x="1587882" y="1709127"/>
            <a:ext cx="8700818" cy="464871"/>
          </a:xfrm>
          <a:prstGeom prst="rect">
            <a:avLst/>
          </a:prstGeom>
          <a:noFill/>
        </p:spPr>
        <p:txBody>
          <a:bodyPr wrap="square" rtlCol="0">
            <a:spAutoFit/>
          </a:bodyPr>
          <a:lstStyle/>
          <a:p>
            <a:pPr algn="ctr">
              <a:lnSpc>
                <a:spcPct val="150000"/>
              </a:lnSpc>
            </a:pPr>
            <a:r>
              <a:rPr lang="el-GR" sz="1800" b="1" dirty="0"/>
              <a:t> </a:t>
            </a:r>
            <a:endParaRPr lang="el-GR" sz="2200" b="1" dirty="0"/>
          </a:p>
        </p:txBody>
      </p:sp>
      <p:sp>
        <p:nvSpPr>
          <p:cNvPr id="11" name="TextBox 10">
            <a:extLst>
              <a:ext uri="{FF2B5EF4-FFF2-40B4-BE49-F238E27FC236}">
                <a16:creationId xmlns:a16="http://schemas.microsoft.com/office/drawing/2014/main" id="{79714C25-0DEF-CF28-053A-3AA37EF9E791}"/>
              </a:ext>
            </a:extLst>
          </p:cNvPr>
          <p:cNvSpPr txBox="1"/>
          <p:nvPr/>
        </p:nvSpPr>
        <p:spPr>
          <a:xfrm>
            <a:off x="170688" y="2320778"/>
            <a:ext cx="12404415" cy="497059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tabLst>
                <a:tab pos="622300" algn="l"/>
                <a:tab pos="2060575" algn="l"/>
              </a:tabLst>
            </a:pPr>
            <a:r>
              <a:rPr lang="el-GR" sz="2200" b="1" dirty="0"/>
              <a:t>09:00 – 09:30 </a:t>
            </a:r>
            <a:r>
              <a:rPr lang="el-GR" sz="2200" b="1" dirty="0">
                <a:sym typeface="Wingdings" panose="05000000000000000000" pitchFamily="2" charset="2"/>
              </a:rPr>
              <a:t>  </a:t>
            </a:r>
            <a:r>
              <a:rPr lang="el-GR" sz="2200" b="1" dirty="0">
                <a:solidFill>
                  <a:srgbClr val="168586"/>
                </a:solidFill>
              </a:rPr>
              <a:t>Εγγραφές</a:t>
            </a:r>
          </a:p>
          <a:p>
            <a:pPr marL="342900" indent="-342900">
              <a:spcBef>
                <a:spcPts val="600"/>
              </a:spcBef>
              <a:spcAft>
                <a:spcPts val="600"/>
              </a:spcAft>
              <a:buFont typeface="Arial" panose="020B0604020202020204" pitchFamily="34" charset="0"/>
              <a:buChar char="•"/>
              <a:tabLst>
                <a:tab pos="622300" algn="l"/>
              </a:tabLst>
            </a:pPr>
            <a:r>
              <a:rPr lang="el-GR" sz="2200" b="1" dirty="0"/>
              <a:t>09:30 – 10:40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Παροχή γενικών οδηγιών για διαχείριση σχεδίων (Α’ μέρος)</a:t>
            </a:r>
            <a:endParaRPr lang="el-GR" sz="2200" b="1" dirty="0">
              <a:solidFill>
                <a:srgbClr val="168586"/>
              </a:solidFill>
            </a:endParaRPr>
          </a:p>
          <a:p>
            <a:pPr marL="342900" indent="-342900">
              <a:spcBef>
                <a:spcPts val="600"/>
              </a:spcBef>
              <a:spcAft>
                <a:spcPts val="600"/>
              </a:spcAft>
              <a:buFont typeface="Arial" panose="020B0604020202020204" pitchFamily="34" charset="0"/>
              <a:buChar char="•"/>
              <a:tabLst>
                <a:tab pos="622300" algn="l"/>
              </a:tabLst>
            </a:pPr>
            <a:r>
              <a:rPr lang="el-GR" sz="2200" b="1" dirty="0"/>
              <a:t>10:40 – 11:</a:t>
            </a:r>
            <a:r>
              <a:rPr lang="en-GB" sz="2200" b="1" dirty="0"/>
              <a:t>00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«Πώς να προβάλετε το έργο σας» </a:t>
            </a:r>
            <a:r>
              <a:rPr lang="el-GR" sz="2200" b="1" dirty="0">
                <a:sym typeface="Wingdings" panose="05000000000000000000" pitchFamily="2" charset="2"/>
              </a:rPr>
              <a:t>- Μαρίνα </a:t>
            </a:r>
            <a:r>
              <a:rPr lang="el-GR" sz="2200" b="1" dirty="0" err="1">
                <a:sym typeface="Wingdings" panose="05000000000000000000" pitchFamily="2" charset="2"/>
              </a:rPr>
              <a:t>Κάφουρου</a:t>
            </a:r>
            <a:r>
              <a:rPr lang="el-GR" sz="2200" b="1" dirty="0">
                <a:sym typeface="Wingdings" panose="05000000000000000000" pitchFamily="2" charset="2"/>
              </a:rPr>
              <a:t>, </a:t>
            </a:r>
          </a:p>
          <a:p>
            <a:pPr>
              <a:spcBef>
                <a:spcPts val="600"/>
              </a:spcBef>
              <a:spcAft>
                <a:spcPts val="600"/>
              </a:spcAft>
              <a:tabLst>
                <a:tab pos="622300" algn="l"/>
              </a:tabLst>
            </a:pPr>
            <a:r>
              <a:rPr lang="el-GR" sz="2200" b="1" dirty="0">
                <a:sym typeface="Wingdings" panose="05000000000000000000" pitchFamily="2" charset="2"/>
              </a:rPr>
              <a:t>                                                                                                  Λειτουργός Επικοινωνίας ΙΔΕΠ</a:t>
            </a:r>
          </a:p>
          <a:p>
            <a:pPr marL="342900" indent="-342900">
              <a:spcBef>
                <a:spcPts val="600"/>
              </a:spcBef>
              <a:spcAft>
                <a:spcPts val="600"/>
              </a:spcAft>
              <a:buFont typeface="Arial" panose="020B0604020202020204" pitchFamily="34" charset="0"/>
              <a:buChar char="•"/>
            </a:pPr>
            <a:r>
              <a:rPr lang="el-GR" sz="2200" b="1" dirty="0"/>
              <a:t>11:00 – 11:30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Διάλειμμα</a:t>
            </a:r>
          </a:p>
          <a:p>
            <a:pPr marL="342900" indent="-342900">
              <a:spcBef>
                <a:spcPts val="600"/>
              </a:spcBef>
              <a:spcAft>
                <a:spcPts val="600"/>
              </a:spcAft>
              <a:buFont typeface="Arial" panose="020B0604020202020204" pitchFamily="34" charset="0"/>
              <a:buChar char="•"/>
            </a:pPr>
            <a:r>
              <a:rPr lang="el-GR" sz="2200" b="1" dirty="0"/>
              <a:t>11:30 – 12:00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Παροχή γενικών οδηγιών για διαχείριση σχεδίων (Β’ μέρος)</a:t>
            </a:r>
          </a:p>
          <a:p>
            <a:pPr marL="342900" indent="-342900">
              <a:spcBef>
                <a:spcPts val="600"/>
              </a:spcBef>
              <a:spcAft>
                <a:spcPts val="600"/>
              </a:spcAft>
              <a:buFont typeface="Arial" panose="020B0604020202020204" pitchFamily="34" charset="0"/>
              <a:buChar char="•"/>
            </a:pPr>
            <a:r>
              <a:rPr lang="el-GR" sz="2200" b="1" dirty="0"/>
              <a:t>12:00 – 12:40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Επίλυση αποριών</a:t>
            </a:r>
          </a:p>
          <a:p>
            <a:pPr marL="342900" indent="-342900">
              <a:spcBef>
                <a:spcPts val="600"/>
              </a:spcBef>
              <a:spcAft>
                <a:spcPts val="600"/>
              </a:spcAft>
              <a:buFont typeface="Arial" panose="020B0604020202020204" pitchFamily="34" charset="0"/>
              <a:buChar char="•"/>
            </a:pPr>
            <a:r>
              <a:rPr lang="el-GR" sz="2200" b="1" dirty="0">
                <a:sym typeface="Wingdings" panose="05000000000000000000" pitchFamily="2" charset="2"/>
              </a:rPr>
              <a:t>12:40 – 13:00   </a:t>
            </a:r>
            <a:r>
              <a:rPr lang="el-GR" sz="2200" b="1" dirty="0">
                <a:solidFill>
                  <a:srgbClr val="168586"/>
                </a:solidFill>
                <a:sym typeface="Wingdings" panose="05000000000000000000" pitchFamily="2" charset="2"/>
              </a:rPr>
              <a:t>Παρουσίαση καλής πρακτικής από δικαιούχο </a:t>
            </a:r>
            <a:r>
              <a:rPr lang="el-GR" sz="2200" b="1" dirty="0">
                <a:sym typeface="Wingdings" panose="05000000000000000000" pitchFamily="2" charset="2"/>
              </a:rPr>
              <a:t>– </a:t>
            </a:r>
            <a:r>
              <a:rPr lang="el-GR" sz="2200" b="1" dirty="0" err="1">
                <a:sym typeface="Wingdings" panose="05000000000000000000" pitchFamily="2" charset="2"/>
              </a:rPr>
              <a:t>Γιωργούλα</a:t>
            </a:r>
            <a:r>
              <a:rPr lang="el-GR" sz="2200" b="1" dirty="0">
                <a:sym typeface="Wingdings" panose="05000000000000000000" pitchFamily="2" charset="2"/>
              </a:rPr>
              <a:t> Παπαχριστοδούλου,                </a:t>
            </a:r>
          </a:p>
          <a:p>
            <a:r>
              <a:rPr lang="el-GR" sz="2200" b="1" dirty="0">
                <a:sym typeface="Wingdings" panose="05000000000000000000" pitchFamily="2" charset="2"/>
              </a:rPr>
              <a:t>                                                                                                                         Λύκειο Αγίου Νεοφύτου</a:t>
            </a:r>
            <a:endParaRPr lang="en-US" sz="2200" b="1" dirty="0"/>
          </a:p>
          <a:p>
            <a:pPr marL="2060575" indent="-2060575"/>
            <a:endParaRPr lang="el-GR" sz="2200" b="1" dirty="0">
              <a:sym typeface="Wingdings" panose="05000000000000000000" pitchFamily="2" charset="2"/>
            </a:endParaRPr>
          </a:p>
          <a:p>
            <a:pPr marL="2060575" indent="-2060575"/>
            <a:endParaRPr lang="el-GR" sz="2200" b="1" dirty="0"/>
          </a:p>
        </p:txBody>
      </p:sp>
      <p:sp>
        <p:nvSpPr>
          <p:cNvPr id="28" name="Rectangle 27">
            <a:extLst>
              <a:ext uri="{FF2B5EF4-FFF2-40B4-BE49-F238E27FC236}">
                <a16:creationId xmlns:a16="http://schemas.microsoft.com/office/drawing/2014/main" id="{37945461-F604-988D-7A6E-6E79391A4962}"/>
              </a:ext>
            </a:extLst>
          </p:cNvPr>
          <p:cNvSpPr/>
          <p:nvPr/>
        </p:nvSpPr>
        <p:spPr>
          <a:xfrm>
            <a:off x="2002175" y="5219963"/>
            <a:ext cx="312906" cy="430887"/>
          </a:xfrm>
          <a:prstGeom prst="rect">
            <a:avLst/>
          </a:prstGeom>
        </p:spPr>
        <p:txBody>
          <a:bodyPr wrap="none">
            <a:spAutoFit/>
          </a:bodyPr>
          <a:lstStyle/>
          <a:p>
            <a:r>
              <a:rPr lang="el-GR" sz="2200" b="1" dirty="0"/>
              <a:t>  </a:t>
            </a:r>
            <a:endParaRPr lang="en-US" sz="2200" b="1" dirty="0"/>
          </a:p>
        </p:txBody>
      </p:sp>
    </p:spTree>
    <p:extLst>
      <p:ext uri="{BB962C8B-B14F-4D97-AF65-F5344CB8AC3E}">
        <p14:creationId xmlns:p14="http://schemas.microsoft.com/office/powerpoint/2010/main" val="92061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(5)</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6798" y="874707"/>
            <a:ext cx="9070898"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Διάρκεια κινητικότητας σε ημέρες + 2 μέρες ταξιδιού (προαιρετικά) Χ Ημερήσιο ποσό ανά συμμετέχοντα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Οι επιλέξιμες χώρες υποδοχής χωρίζονται σε 3 κατηγορίες.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Μετά τη 15</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μέρα ο οργανισμός λαμβάνει το 70% του ημερήσιου ποσού</a:t>
            </a:r>
            <a:r>
              <a:rPr kumimoji="0" lang="el-GR" sz="23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ΕΞΟΔΑ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ΑΤΟΜΙΚΗΣ ΥΠΟΣΤΗΡΙΞΗΣ / ΔΙΑΒΙΩΣΗΣ</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1: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Αυστρία, Βέλγιο, Γαλλία, Δανία, Φινλανδία, Γερμανία, Ισλανδία, Ιρλανδία, Ιταλία, Λιχτενστάιν, Λουξεμβούργο, Ολλανδία, Νορβηγία, Σουηδία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VET&amp;ADU</a:t>
            </a:r>
            <a:endPar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2: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Κύπρος, Τσεχία, Εσθονία, Ελλάδα, Λετονία, Μάλτα, Πορτογαλία, Σλοβακία, Σλοβενία, Ισπανία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3: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Βουλγαρία, Κροατία, Ουγγαρία, Λιθουανία, Πολωνία, Ρουμανία, Σερβία, Βόρεια Μακεδονία, Τουρκία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169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127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191</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93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110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148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SCH</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85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71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(6)</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ΔΙΔΑΚΤΡΑ ΣΕΜΙΝΑΡΙΩΝ</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ΕΥΡΩ ημερησίως ανά συμμετέχοντα</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βραχύχρονη ή μακροχρόνια κινητικότητα και μόνο εάν η γλώσσα ή το απαιτούμενο επίπεδο της δεν υπάρχουν στο OLS ή εάν ο συμμετέχοντας είναι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ΟΡΓΑΝΙΣΜΟΥ ΓΙΑ ΣΥΜΜΕΤΕΧΟΝΤΕΣ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mn-cs"/>
              </a:rPr>
              <a:t>+150 ΕΥΡΩ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ανά συμμετέχοντα σε μακρόχρονη κινητικότητα</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6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(7)</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ή/και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διαβίωσης</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13501" y="4089682"/>
            <a:ext cx="6578499"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εκπαιδευομένους και συνοδούς), όταν η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έξοδα, δεν καλύπτει τουλάχιστον το 70% του πραγματικού κόστους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17DC1967-4A2B-B607-2EE6-4024595C6E5A}"/>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b="1" i="0" u="none" strike="noStrike" dirty="0">
                <a:effectLst/>
                <a:hlinkClick r:id="rId3"/>
              </a:rPr>
              <a:t>Στρατηγική του ΙΔΕΠ Διά Βίου Μάθησης για την ένταξη και την πολυμορφία στο πλαίσιο του Erasmus+</a:t>
            </a:r>
            <a:endParaRPr lang="en-US" b="1" dirty="0"/>
          </a:p>
        </p:txBody>
      </p:sp>
    </p:spTree>
    <p:extLst>
      <p:ext uri="{BB962C8B-B14F-4D97-AF65-F5344CB8AC3E}">
        <p14:creationId xmlns:p14="http://schemas.microsoft.com/office/powerpoint/2010/main" val="50453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 -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OLS</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U Academy</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παιτείται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EU Login Account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course</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Helpdesk</a:t>
            </a: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06117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71069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01892" y="94902"/>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ΣΗΜΑΝΤΙΚΑ ΟΡΟΣΗΜΑ ΓΙΑ ΤΗ ΣΥΜΦΩΝΙΑ ΕΠΙΧΟΡΗΓΗΣΗΣ</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Υπογραφή της Συμφωνίας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ισχύ με την υπογραφή του ΙΔΕΠ)</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Πρώτη προκαταβολή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80% </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ή 40% της συνολικής επιχορήγησης, εντός 30 ημερών από την υπογραφή της Συμφωνίας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L-Shape 23"/>
          <p:cNvSpPr/>
          <p:nvPr/>
        </p:nvSpPr>
        <p:spPr>
          <a:xfrm rot="5400000">
            <a:off x="7811299" y="2349646"/>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a:off x="7907130" y="2795323"/>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4. Υποβολή Τελικής Έκθεσης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ημερομηνία λήξης του σχεδίου</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8" name="Isosceles Triangle 27"/>
          <p:cNvSpPr/>
          <p:nvPr/>
        </p:nvSpPr>
        <p:spPr>
          <a:xfrm>
            <a:off x="9082029" y="2009370"/>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L-Shape 28"/>
          <p:cNvSpPr/>
          <p:nvPr/>
        </p:nvSpPr>
        <p:spPr>
          <a:xfrm rot="5400000">
            <a:off x="9841858" y="1283360"/>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5. Τελική Πληρωμή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endPar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Σημείωση</a:t>
            </a:r>
            <a:r>
              <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ο οργανισμός ενδέχεται να μην  λάβει το 20%. </a:t>
            </a:r>
            <a:endPar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679337" y="2659559"/>
            <a:ext cx="121219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ΕΝΑΡΞΗ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8470343" y="1030467"/>
            <a:ext cx="1176091"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ΛΗΞΗ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40" y="1738978"/>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871162" cy="3433355"/>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a:t>
            </a:r>
            <a:r>
              <a:rPr kumimoji="0" lang="el-G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600" dirty="0">
                <a:solidFill>
                  <a:prstClr val="black">
                    <a:lumMod val="75000"/>
                    <a:lumOff val="25000"/>
                  </a:prstClr>
                </a:solidFill>
                <a:latin typeface="Calibri" panose="020F0502020204030204"/>
              </a:rPr>
              <a:t>στις περιπτώσεις που</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058388" y="4956388"/>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Λιγότερο από 20%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C68FB7E-F1C5-0918-2C80-7C2793BFA002}"/>
              </a:ext>
            </a:extLst>
          </p:cNvPr>
          <p:cNvSpPr/>
          <p:nvPr/>
        </p:nvSpPr>
        <p:spPr>
          <a:xfrm>
            <a:off x="10703029" y="4931554"/>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Επιστροφή χρημάτων στο ΙΔΕΠ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141007" y="4580948"/>
            <a:ext cx="196952" cy="3760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890080" y="458428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7405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GB"/>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Αξιολόγηση/Μέτρηση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64704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 (βάσει αρχικού σχεδιασμού)</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ΜΕΤΡΗΣΗ ΑΝΤΙΚΤΥΠΟΥ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solidFill>
            <a:srgbClr val="9D72B5"/>
          </a:solidFill>
          <a:ln>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ΜΕΤΡΗΣΗ</a:t>
            </a:r>
          </a:p>
          <a:p>
            <a:pPr algn="ctr"/>
            <a:r>
              <a:rPr lang="el-GR" sz="2200" dirty="0">
                <a:solidFill>
                  <a:schemeClr val="tx1"/>
                </a:solidFill>
              </a:rPr>
              <a:t>ΑΝΤΙΚΤΥΠΟΥ</a:t>
            </a:r>
            <a:endParaRPr lang="en-GB" sz="2200"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259097"/>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rgbClr val="4EC48D"/>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91889"/>
            <a:ext cx="5843010"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ΔΙΑΧΥΣΗ/ΕΠΙΚΟΙΝΩΝΙΑ - ΠΑΡΑΔΕΙΓΜΑΤΑ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Παραδείγματα για </a:t>
            </a:r>
            <a:r>
              <a:rPr kumimoji="0" lang="el-GR" sz="2000" b="1" i="0" u="none" strike="noStrike" kern="1200" cap="none" spc="0" normalizeH="0" baseline="0" noProof="0" dirty="0">
                <a:ln>
                  <a:noFill/>
                </a:ln>
                <a:solidFill>
                  <a:srgbClr val="93436B"/>
                </a:solidFill>
                <a:effectLst/>
                <a:uLnTx/>
                <a:uFillTx/>
                <a:latin typeface="Calibri" panose="020F0502020204030204"/>
                <a:ea typeface="+mn-ea"/>
                <a:cs typeface="+mn-cs"/>
              </a:rPr>
              <a:t>δράσεις επικοινωνίας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Εσωτερική ενημέρωση υπόλοιπου προσωπικού / εκπαιδευομένων από τους συμμετέχοντες σε κινητικότητα (σεμινάριο, παρουσίαση, δειγματικό μάθημα </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κλπ</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Αποτελέσματα κινητικοτήτων</a:t>
            </a:r>
            <a:r>
              <a:rPr lang="el-GR" sz="2000" dirty="0">
                <a:solidFill>
                  <a:prstClr val="black"/>
                </a:solidFill>
                <a:latin typeface="Calibri" panose="020F0502020204030204"/>
              </a:rPr>
              <a:t> -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πορίσματα σε πλατφόρμες όπως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EPALE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Ε</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hlinkClick r:id="rId5"/>
              </a:rPr>
              <a:t>rasmus</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Project Results Platform</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6"/>
              </a:rPr>
              <a:t>European School Education Platform</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ιστοσελίδες, πχ εμπλεκόμενων οργανισμών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ΜΚΔ</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Εκδηλώσεις, παρουσιάσεις, εκδόσεις</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98947" y="4828679"/>
            <a:ext cx="10551245" cy="9679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Οι δικαιούχοι οργανισμοί είναι υποχρεωμένοι να αναγνωρίζουν τη χρηματοδότηση από την Ε.Ε. σε όλες τις δράσεις επικοινωνίας. Συμβουλευθείτε τον</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σχετικό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7"/>
              </a:rPr>
              <a:t>Οδηγό για το Ε+.  </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97713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ΚΑ122</a:t>
            </a:r>
            <a:endParaRPr lang="en-US" sz="2200" b="1" dirty="0"/>
          </a:p>
        </p:txBody>
      </p:sp>
      <p:sp>
        <p:nvSpPr>
          <p:cNvPr id="4" name="Rectangle 3"/>
          <p:cNvSpPr/>
          <p:nvPr/>
        </p:nvSpPr>
        <p:spPr>
          <a:xfrm>
            <a:off x="7897712" y="2444899"/>
            <a:ext cx="3757760" cy="430887"/>
          </a:xfrm>
          <a:prstGeom prst="rect">
            <a:avLst/>
          </a:prstGeom>
        </p:spPr>
        <p:txBody>
          <a:bodyPr wrap="none">
            <a:spAutoFit/>
          </a:bodyPr>
          <a:lstStyle/>
          <a:p>
            <a:r>
              <a:rPr lang="en-US" sz="2200" b="1" dirty="0"/>
              <a:t>SUPPORTING ORGANISATIONS</a:t>
            </a:r>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543873"/>
            <a:ext cx="9319397" cy="501675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 και την υποβολή της τελικής έκθεσης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τις διαχειρίζονται</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την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rPr>
              <a:t>Erasmus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 για την προγραμματική περίοδο 2021-2027 έχετε μέσω της πλατφόρμας </a:t>
            </a:r>
            <a:r>
              <a:rPr lang="el-GR" sz="2000" i="1" dirty="0">
                <a:solidFill>
                  <a:prstClr val="black"/>
                </a:solidFill>
                <a:latin typeface="Calibri" panose="020F0502020204030204"/>
                <a:hlinkClick r:id="rId3"/>
              </a:rPr>
              <a:t>Erasmus+ and European </a:t>
            </a:r>
            <a:r>
              <a:rPr lang="el-GR" sz="2000" i="1" dirty="0" err="1">
                <a:solidFill>
                  <a:prstClr val="black"/>
                </a:solidFill>
                <a:latin typeface="Calibri" panose="020F0502020204030204"/>
                <a:hlinkClick r:id="rId3"/>
              </a:rPr>
              <a:t>Solidar</a:t>
            </a:r>
            <a:r>
              <a:rPr lang="en-US" sz="2000" i="1" dirty="0">
                <a:solidFill>
                  <a:prstClr val="black"/>
                </a:solidFill>
                <a:latin typeface="Calibri" panose="020F0502020204030204"/>
                <a:hlinkClick r:id="rId3"/>
              </a:rPr>
              <a:t>it</a:t>
            </a:r>
            <a:r>
              <a:rPr lang="el-GR" sz="2000" i="1" dirty="0">
                <a:solidFill>
                  <a:prstClr val="black"/>
                </a:solidFill>
                <a:latin typeface="Calibri" panose="020F0502020204030204"/>
                <a:hlinkClick r:id="rId3"/>
              </a:rPr>
              <a:t>y </a:t>
            </a:r>
            <a:r>
              <a:rPr lang="el-GR" sz="2000" i="1" dirty="0" err="1">
                <a:solidFill>
                  <a:prstClr val="black"/>
                </a:solidFill>
                <a:latin typeface="Calibri" panose="020F0502020204030204"/>
                <a:hlinkClick r:id="rId3"/>
              </a:rPr>
              <a:t>Corps</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Single</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Entry</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756466"/>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a:t>
            </a: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βασικής συμφωνίας</a:t>
            </a:r>
            <a:r>
              <a:rPr kumimoji="0" lang="el-GR" sz="18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δεν αφορά τα σχέδια ΚΑ122</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Agreement between beneficiaries and participants for mobility of individuals </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and </a:t>
            </a:r>
            <a:r>
              <a:rPr lang="en-US" dirty="0" err="1">
                <a:solidFill>
                  <a:prstClr val="black"/>
                </a:solidFill>
              </a:rPr>
              <a:t>Europass</a:t>
            </a:r>
            <a:r>
              <a:rPr lang="en-US" dirty="0">
                <a:solidFill>
                  <a:prstClr val="black"/>
                </a:solidFill>
              </a:rPr>
              <a:t> Mobility Certificate </a:t>
            </a: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Learning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p>
          <a:p>
            <a:pPr lvl="0">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Accompanying Person Certificate (for persons accompanying individuals)</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βρίσκονται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4599272"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69429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424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015663"/>
          </a:xfrm>
          <a:prstGeom prst="rect">
            <a:avLst/>
          </a:prstGeom>
          <a:noFill/>
        </p:spPr>
        <p:txBody>
          <a:bodyPr wrap="square" rtlCol="0">
            <a:spAutoFit/>
          </a:bodyPr>
          <a:lstStyle/>
          <a:p>
            <a:r>
              <a:rPr lang="en-US" sz="2000" b="1" dirty="0"/>
              <a:t>Agreement between beneficiaries and participants for mobility of individuals : </a:t>
            </a:r>
            <a:r>
              <a:rPr lang="el-GR" sz="2000" dirty="0"/>
              <a:t>Υπογράφεται μεταξύ του συμμετέχοντα και του νόμιμου εκπροσώπου του οργανισμού αποστολής. </a:t>
            </a:r>
            <a:endParaRPr lang="en-US" sz="2000" dirty="0"/>
          </a:p>
        </p:txBody>
      </p:sp>
      <p:cxnSp>
        <p:nvCxnSpPr>
          <p:cNvPr id="9" name="Straight Connector 8"/>
          <p:cNvCxnSpPr/>
          <p:nvPr/>
        </p:nvCxnSpPr>
        <p:spPr>
          <a:xfrm>
            <a:off x="295248" y="2701373"/>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25536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86625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749056"/>
            <a:ext cx="7901464" cy="1600438"/>
          </a:xfrm>
          <a:prstGeom prst="rect">
            <a:avLst/>
          </a:prstGeom>
          <a:noFill/>
        </p:spPr>
        <p:txBody>
          <a:bodyPr wrap="square" rtlCol="0">
            <a:spAutoFit/>
          </a:bodyPr>
          <a:lstStyle/>
          <a:p>
            <a:r>
              <a:rPr lang="en-US" sz="2000" b="1" dirty="0"/>
              <a:t>Learning Agreement </a:t>
            </a:r>
            <a:r>
              <a:rPr lang="en-US" sz="2000" dirty="0"/>
              <a:t>: </a:t>
            </a:r>
            <a:r>
              <a:rPr lang="el-GR" sz="2000" dirty="0"/>
              <a:t>Υπογράφεται μεταξύ του οργανισμού αποστολής, οργανισμού υποδοχής και συμμετέχοντα</a:t>
            </a:r>
            <a:r>
              <a:rPr lang="en-GB" sz="2000" dirty="0"/>
              <a:t> (+ </a:t>
            </a:r>
            <a:r>
              <a:rPr lang="el-GR" sz="2000" dirty="0"/>
              <a:t>του γονέα/κηδεμόνα, στην περίπτωση που ο συμμετέχων είναι ανήλικος)</a:t>
            </a:r>
          </a:p>
          <a:p>
            <a:r>
              <a:rPr lang="el-GR" sz="2000" dirty="0"/>
              <a:t>- Μαθησιακά αποτελέσματα</a:t>
            </a:r>
          </a:p>
          <a:p>
            <a:endParaRPr lang="el-GR" dirty="0"/>
          </a:p>
        </p:txBody>
      </p:sp>
      <p:sp>
        <p:nvSpPr>
          <p:cNvPr id="10" name="TextBox 9"/>
          <p:cNvSpPr txBox="1"/>
          <p:nvPr/>
        </p:nvSpPr>
        <p:spPr>
          <a:xfrm>
            <a:off x="292774" y="4244462"/>
            <a:ext cx="8044405" cy="1554272"/>
          </a:xfrm>
          <a:prstGeom prst="rect">
            <a:avLst/>
          </a:prstGeom>
          <a:noFill/>
        </p:spPr>
        <p:txBody>
          <a:bodyPr wrap="square" rtlCol="0">
            <a:spAutoFit/>
          </a:bodyPr>
          <a:lstStyle/>
          <a:p>
            <a:pPr>
              <a:spcAft>
                <a:spcPts val="1800"/>
              </a:spcAft>
            </a:pPr>
            <a:r>
              <a:rPr lang="en-US" sz="2000" b="1" dirty="0"/>
              <a:t>Learning </a:t>
            </a:r>
            <a:r>
              <a:rPr lang="en-US" sz="2000" b="1" dirty="0" err="1"/>
              <a:t>Programme</a:t>
            </a:r>
            <a:r>
              <a:rPr lang="en-US" sz="2000" b="1" dirty="0"/>
              <a:t> for group activities: </a:t>
            </a:r>
            <a:r>
              <a:rPr lang="el-GR" sz="2000" dirty="0"/>
              <a:t>Υπογράφεται μεταξύ του οργανισμού αποστολής και οργανισμού υποδοχής</a:t>
            </a:r>
            <a:endParaRPr lang="en-US" sz="2000" dirty="0"/>
          </a:p>
          <a:p>
            <a:r>
              <a:rPr lang="en-US" sz="2000" dirty="0"/>
              <a:t>- </a:t>
            </a:r>
            <a:r>
              <a:rPr lang="el-GR" sz="2000" dirty="0"/>
              <a:t>Περιλαμβάνει (προαιρετικά) λίστα συμμετεχόντων, συμπεριλαμβανομένων των συνοδών</a:t>
            </a:r>
          </a:p>
        </p:txBody>
      </p:sp>
      <p:sp>
        <p:nvSpPr>
          <p:cNvPr id="11" name="TextBox 10"/>
          <p:cNvSpPr txBox="1"/>
          <p:nvPr/>
        </p:nvSpPr>
        <p:spPr>
          <a:xfrm>
            <a:off x="365704" y="5933774"/>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287346" y="1074330"/>
            <a:ext cx="3607041" cy="1538883"/>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κινητικοτήτων </a:t>
            </a:r>
          </a:p>
          <a:p>
            <a:r>
              <a:rPr lang="el-GR" dirty="0"/>
              <a:t>εκτός της </a:t>
            </a:r>
            <a:r>
              <a:rPr lang="en-US" dirty="0"/>
              <a:t>“Invited Expert”</a:t>
            </a:r>
            <a:r>
              <a:rPr lang="el-GR" dirty="0"/>
              <a:t>.</a:t>
            </a:r>
          </a:p>
          <a:p>
            <a:r>
              <a:rPr lang="el-GR" dirty="0"/>
              <a:t>Για ομαδικές κινητικότητες</a:t>
            </a:r>
            <a:r>
              <a:rPr lang="en-US" dirty="0"/>
              <a:t> </a:t>
            </a:r>
            <a:r>
              <a:rPr lang="el-GR" dirty="0"/>
              <a:t>δεν είναι υποχρεωτικό αλλά </a:t>
            </a:r>
            <a:r>
              <a:rPr lang="el-GR" b="1" dirty="0"/>
              <a:t>συστήνεται</a:t>
            </a:r>
            <a:endParaRPr lang="en-GB" dirty="0"/>
          </a:p>
        </p:txBody>
      </p:sp>
      <p:sp>
        <p:nvSpPr>
          <p:cNvPr id="23" name="TextBox 22"/>
          <p:cNvSpPr txBox="1"/>
          <p:nvPr/>
        </p:nvSpPr>
        <p:spPr>
          <a:xfrm>
            <a:off x="8304075" y="2706317"/>
            <a:ext cx="3758971" cy="1477328"/>
          </a:xfrm>
          <a:prstGeom prst="rect">
            <a:avLst/>
          </a:prstGeom>
          <a:noFill/>
        </p:spPr>
        <p:txBody>
          <a:bodyPr wrap="square" rtlCol="0">
            <a:spAutoFit/>
          </a:bodyPr>
          <a:lstStyle/>
          <a:p>
            <a:r>
              <a:rPr lang="el-GR" b="1" dirty="0"/>
              <a:t>Υποχρεωτικό</a:t>
            </a:r>
            <a:r>
              <a:rPr lang="el-GR" dirty="0"/>
              <a:t> για όλους</a:t>
            </a:r>
          </a:p>
          <a:p>
            <a:r>
              <a:rPr lang="el-GR" dirty="0"/>
              <a:t>τους τύπους ατομικών κινητικοτήτων </a:t>
            </a:r>
          </a:p>
          <a:p>
            <a:r>
              <a:rPr lang="el-GR" dirty="0"/>
              <a:t>εκτός των: </a:t>
            </a:r>
            <a:r>
              <a:rPr lang="en-US" dirty="0"/>
              <a:t>“Invited Expert”</a:t>
            </a:r>
            <a:r>
              <a:rPr lang="el-GR" dirty="0"/>
              <a:t> (ειδικό έντυπο) και </a:t>
            </a:r>
            <a:r>
              <a:rPr lang="en-GB" dirty="0"/>
              <a:t>“Courses and Training” (</a:t>
            </a:r>
            <a:r>
              <a:rPr lang="el-GR" dirty="0"/>
              <a:t>προαιρετικό).</a:t>
            </a:r>
          </a:p>
        </p:txBody>
      </p:sp>
      <p:sp>
        <p:nvSpPr>
          <p:cNvPr id="25" name="TextBox 24"/>
          <p:cNvSpPr txBox="1"/>
          <p:nvPr/>
        </p:nvSpPr>
        <p:spPr>
          <a:xfrm>
            <a:off x="8304075" y="4504771"/>
            <a:ext cx="2851678" cy="677108"/>
          </a:xfrm>
          <a:prstGeom prst="rect">
            <a:avLst/>
          </a:prstGeom>
          <a:noFill/>
        </p:spPr>
        <p:txBody>
          <a:bodyPr wrap="none" rtlCol="0">
            <a:spAutoFit/>
          </a:bodyPr>
          <a:lstStyle/>
          <a:p>
            <a:r>
              <a:rPr lang="el-GR" sz="20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385437" y="5918124"/>
            <a:ext cx="1990225" cy="677108"/>
          </a:xfrm>
          <a:prstGeom prst="rect">
            <a:avLst/>
          </a:prstGeom>
          <a:noFill/>
        </p:spPr>
        <p:txBody>
          <a:bodyPr wrap="none" rtlCol="0">
            <a:spAutoFit/>
          </a:bodyPr>
          <a:lstStyle/>
          <a:p>
            <a:r>
              <a:rPr lang="el-GR" sz="2000" b="1" dirty="0"/>
              <a:t>Υποχρεωτικό</a:t>
            </a:r>
            <a:r>
              <a:rPr lang="el-GR" dirty="0"/>
              <a:t> για </a:t>
            </a:r>
            <a:endParaRPr lang="en-US" dirty="0"/>
          </a:p>
          <a:p>
            <a:r>
              <a:rPr lang="en-US" dirty="0"/>
              <a:t>“Invited Expert”</a:t>
            </a:r>
            <a:endParaRPr lang="en-GB" dirty="0"/>
          </a:p>
        </p:txBody>
      </p:sp>
      <p:sp>
        <p:nvSpPr>
          <p:cNvPr id="7" name="TextBox 6">
            <a:extLst>
              <a:ext uri="{FF2B5EF4-FFF2-40B4-BE49-F238E27FC236}">
                <a16:creationId xmlns:a16="http://schemas.microsoft.com/office/drawing/2014/main" id="{6E4E9D17-9F4C-3986-CE7E-A9F595B56109}"/>
              </a:ext>
            </a:extLst>
          </p:cNvPr>
          <p:cNvSpPr txBox="1"/>
          <p:nvPr/>
        </p:nvSpPr>
        <p:spPr>
          <a:xfrm>
            <a:off x="311724" y="-4560"/>
            <a:ext cx="4618893" cy="492443"/>
          </a:xfrm>
          <a:prstGeom prst="rect">
            <a:avLst/>
          </a:prstGeom>
          <a:noFill/>
        </p:spPr>
        <p:txBody>
          <a:bodyPr wrap="square" rtlCol="0">
            <a:spAutoFit/>
          </a:bodyPr>
          <a:lstStyle/>
          <a:p>
            <a:r>
              <a:rPr lang="el-GR" sz="2600" b="1" dirty="0">
                <a:solidFill>
                  <a:schemeClr val="bg1"/>
                </a:solidFill>
              </a:rPr>
              <a:t>ΥΠΟΣΤΗΡΙΚΤΙΚΑ ΕΓΓΡΑΦΑ (1)</a:t>
            </a:r>
          </a:p>
        </p:txBody>
      </p:sp>
    </p:spTree>
    <p:extLst>
      <p:ext uri="{BB962C8B-B14F-4D97-AF65-F5344CB8AC3E}">
        <p14:creationId xmlns:p14="http://schemas.microsoft.com/office/powerpoint/2010/main" val="60563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76220" y="599754"/>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Μετά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287775" y="1252821"/>
            <a:ext cx="7999571" cy="5478423"/>
          </a:xfrm>
          <a:prstGeom prst="rect">
            <a:avLst/>
          </a:prstGeom>
          <a:noFill/>
        </p:spPr>
        <p:txBody>
          <a:bodyPr wrap="square" rtlCol="0">
            <a:spAutoFit/>
          </a:bodyPr>
          <a:lstStyle/>
          <a:p>
            <a:r>
              <a:rPr lang="en-US" sz="2000" b="1" dirty="0" err="1"/>
              <a:t>Europass</a:t>
            </a:r>
            <a:r>
              <a:rPr lang="en-US" sz="2000" b="1" dirty="0"/>
              <a:t> Mobility Certificate </a:t>
            </a:r>
            <a:r>
              <a:rPr lang="en-US" sz="2000" dirty="0"/>
              <a:t>: </a:t>
            </a:r>
            <a:r>
              <a:rPr lang="el-GR" sz="2000" dirty="0"/>
              <a:t>Υπογράφεται είτε από τον οργανισμό αποστολής είτε από τον οργανισμό υποδοχής. Επιβεβαιώνει τα μαθησιακά αποτελέσματα που έχουν οριστεί στο </a:t>
            </a:r>
            <a:r>
              <a:rPr lang="en-US" sz="2000" dirty="0"/>
              <a:t>Learning Agreement. </a:t>
            </a:r>
            <a:endParaRPr lang="el-GR" sz="2000" dirty="0"/>
          </a:p>
          <a:p>
            <a:r>
              <a:rPr lang="en-US" sz="2000" b="1" dirty="0"/>
              <a:t>Attendance certificate: </a:t>
            </a:r>
            <a:r>
              <a:rPr lang="el-GR" sz="2000" dirty="0"/>
              <a:t>Δίνεται από τον οργανισμό υποδοχής / τον οργανισμό διοργάνωσης της δραστηριότητας</a:t>
            </a:r>
            <a:endParaRPr lang="en-US" sz="2000" dirty="0"/>
          </a:p>
          <a:p>
            <a:r>
              <a:rPr lang="el-GR" sz="2000" dirty="0"/>
              <a:t>Στις προπαρασκευαστικές επισκέψεις πρέπει να συνοδεύεται από </a:t>
            </a:r>
            <a:r>
              <a:rPr lang="el-GR" sz="2000" b="1" dirty="0"/>
              <a:t>ατζέντα της συνάντησης</a:t>
            </a:r>
            <a:r>
              <a:rPr lang="el-GR" sz="2000" dirty="0"/>
              <a:t>. </a:t>
            </a:r>
          </a:p>
          <a:p>
            <a:endParaRPr lang="el-GR" sz="1000" dirty="0"/>
          </a:p>
          <a:p>
            <a:r>
              <a:rPr lang="en-US" sz="2000" b="1" dirty="0"/>
              <a:t>Participant Survey: </a:t>
            </a:r>
            <a:r>
              <a:rPr lang="el-GR" sz="2000" dirty="0"/>
              <a:t>Δημιουργείται αυτόματα στο ΒΜ για κάθε κινητικότητα που έχει καταχωρηθεί και έχει ολοκληρωθεί. Αποστέλλεται κατευθείαν στο </a:t>
            </a:r>
            <a:r>
              <a:rPr lang="en-US" sz="2000" dirty="0"/>
              <a:t>email </a:t>
            </a:r>
            <a:r>
              <a:rPr lang="el-GR" sz="2000" dirty="0"/>
              <a:t>του συμμετέχοντα. Συμπληρώνεται διαδικτυακά εντός ενός μήνα από την ολοκλήρωση της κινητικότητας.</a:t>
            </a:r>
            <a:r>
              <a:rPr lang="en-GB" sz="2000" dirty="0"/>
              <a:t> </a:t>
            </a:r>
            <a:r>
              <a:rPr lang="el-GR" sz="2000" dirty="0"/>
              <a:t>Για τις ομαδικές κινητικότητες συμπληρώνεται μία μόνο έκθεση από τον επικεφαλής συνοδό εκ μέρους όλης της ομάδας</a:t>
            </a:r>
            <a:endParaRPr lang="el-GR" sz="2000" b="1" dirty="0"/>
          </a:p>
          <a:p>
            <a:r>
              <a:rPr lang="en-GB" sz="2000" b="1" dirty="0"/>
              <a:t>Accompanying Person Certificate: </a:t>
            </a:r>
            <a:r>
              <a:rPr lang="el-GR" sz="2000" dirty="0"/>
              <a:t>Δυνατότητα παραγωγής του μέσω του ΒΜ για κάθε συνοδό σε ατομική κινητικότητα. Υπογράφεται είτε και από τους δύο εμπλεκόμενους οργανισμούς (αποστολής και υποδοχής) είτε από έναν εξ’ αυτών</a:t>
            </a:r>
            <a:endParaRPr lang="en-GB" sz="2000" dirty="0"/>
          </a:p>
        </p:txBody>
      </p:sp>
      <p:cxnSp>
        <p:nvCxnSpPr>
          <p:cNvPr id="9" name="Straight Connector 8"/>
          <p:cNvCxnSpPr/>
          <p:nvPr/>
        </p:nvCxnSpPr>
        <p:spPr>
          <a:xfrm>
            <a:off x="342347" y="2267679"/>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7775" y="360616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7775" y="5451179"/>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31007" y="1187419"/>
            <a:ext cx="2778902" cy="984885"/>
          </a:xfrm>
          <a:prstGeom prst="rect">
            <a:avLst/>
          </a:prstGeom>
          <a:noFill/>
        </p:spPr>
        <p:txBody>
          <a:bodyPr wrap="none" rtlCol="0">
            <a:spAutoFit/>
          </a:bodyPr>
          <a:lstStyle/>
          <a:p>
            <a:r>
              <a:rPr lang="el-GR" sz="2200" b="1" dirty="0"/>
              <a:t>Υποχρεωτικό</a:t>
            </a:r>
            <a:r>
              <a:rPr lang="el-GR" dirty="0"/>
              <a:t> για όλους</a:t>
            </a:r>
          </a:p>
          <a:p>
            <a:r>
              <a:rPr lang="el-GR" dirty="0"/>
              <a:t>τους τύπους κινητικοτήτων </a:t>
            </a:r>
          </a:p>
          <a:p>
            <a:r>
              <a:rPr lang="el-GR" dirty="0"/>
              <a:t>εκτός της ομαδικής</a:t>
            </a:r>
            <a:endParaRPr lang="en-GB" dirty="0"/>
          </a:p>
        </p:txBody>
      </p:sp>
      <p:sp>
        <p:nvSpPr>
          <p:cNvPr id="19" name="TextBox 18"/>
          <p:cNvSpPr txBox="1"/>
          <p:nvPr/>
        </p:nvSpPr>
        <p:spPr>
          <a:xfrm>
            <a:off x="8469727" y="2282729"/>
            <a:ext cx="3410549" cy="1323439"/>
          </a:xfrm>
          <a:prstGeom prst="rect">
            <a:avLst/>
          </a:prstGeom>
          <a:noFill/>
        </p:spPr>
        <p:txBody>
          <a:bodyPr wrap="none" rtlCol="0">
            <a:spAutoFit/>
          </a:bodyPr>
          <a:lstStyle/>
          <a:p>
            <a:r>
              <a:rPr lang="el-GR" sz="2200" b="1" dirty="0"/>
              <a:t>Υποχρεωτικό</a:t>
            </a:r>
            <a:r>
              <a:rPr lang="el-GR" dirty="0"/>
              <a:t> για τις </a:t>
            </a:r>
          </a:p>
          <a:p>
            <a:r>
              <a:rPr lang="el-GR" dirty="0"/>
              <a:t>προπαρασκευαστικές επισκέψεις</a:t>
            </a:r>
          </a:p>
          <a:p>
            <a:r>
              <a:rPr lang="el-GR" sz="2200" b="1" dirty="0"/>
              <a:t>Προαιρετικό</a:t>
            </a:r>
            <a:r>
              <a:rPr lang="el-GR" dirty="0"/>
              <a:t> για τις υπόλοιπες </a:t>
            </a:r>
          </a:p>
          <a:p>
            <a:r>
              <a:rPr lang="el-GR" dirty="0"/>
              <a:t>δραστηριότητες</a:t>
            </a:r>
            <a:endParaRPr lang="en-GB" dirty="0"/>
          </a:p>
        </p:txBody>
      </p:sp>
      <p:sp>
        <p:nvSpPr>
          <p:cNvPr id="23" name="TextBox 22"/>
          <p:cNvSpPr txBox="1"/>
          <p:nvPr/>
        </p:nvSpPr>
        <p:spPr>
          <a:xfrm>
            <a:off x="8483838" y="3738486"/>
            <a:ext cx="3410549" cy="1261884"/>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και </a:t>
            </a:r>
            <a:r>
              <a:rPr lang="en-US" dirty="0"/>
              <a:t>“Hosting teacher and educators in training”</a:t>
            </a:r>
            <a:endParaRPr lang="en-GB" dirty="0"/>
          </a:p>
        </p:txBody>
      </p:sp>
      <p:sp>
        <p:nvSpPr>
          <p:cNvPr id="7" name="TextBox 6">
            <a:extLst>
              <a:ext uri="{FF2B5EF4-FFF2-40B4-BE49-F238E27FC236}">
                <a16:creationId xmlns:a16="http://schemas.microsoft.com/office/drawing/2014/main" id="{FCF2471F-BB71-E695-811D-3B5A75F51187}"/>
              </a:ext>
            </a:extLst>
          </p:cNvPr>
          <p:cNvSpPr txBox="1"/>
          <p:nvPr/>
        </p:nvSpPr>
        <p:spPr>
          <a:xfrm>
            <a:off x="311724" y="-4560"/>
            <a:ext cx="4618893" cy="492443"/>
          </a:xfrm>
          <a:prstGeom prst="rect">
            <a:avLst/>
          </a:prstGeom>
          <a:noFill/>
        </p:spPr>
        <p:txBody>
          <a:bodyPr wrap="square" rtlCol="0">
            <a:spAutoFit/>
          </a:bodyPr>
          <a:lstStyle/>
          <a:p>
            <a:r>
              <a:rPr lang="el-GR" sz="2600" b="1" dirty="0">
                <a:solidFill>
                  <a:schemeClr val="bg1"/>
                </a:solidFill>
              </a:rPr>
              <a:t>ΥΠΟΣΤΗΡΙΚΤΙΚΑ ΕΓΓΡΑΦΑ (</a:t>
            </a:r>
            <a:r>
              <a:rPr lang="en-GB" sz="2600" b="1" dirty="0">
                <a:solidFill>
                  <a:schemeClr val="bg1"/>
                </a:solidFill>
              </a:rPr>
              <a:t>2</a:t>
            </a:r>
            <a:r>
              <a:rPr lang="el-GR" sz="2600" b="1" dirty="0">
                <a:solidFill>
                  <a:schemeClr val="bg1"/>
                </a:solidFill>
              </a:rPr>
              <a:t>)</a:t>
            </a:r>
          </a:p>
        </p:txBody>
      </p:sp>
      <p:sp>
        <p:nvSpPr>
          <p:cNvPr id="8" name="TextBox 7">
            <a:extLst>
              <a:ext uri="{FF2B5EF4-FFF2-40B4-BE49-F238E27FC236}">
                <a16:creationId xmlns:a16="http://schemas.microsoft.com/office/drawing/2014/main" id="{883118AC-597B-BECE-D279-802558946CD8}"/>
              </a:ext>
            </a:extLst>
          </p:cNvPr>
          <p:cNvSpPr txBox="1"/>
          <p:nvPr/>
        </p:nvSpPr>
        <p:spPr>
          <a:xfrm>
            <a:off x="8483837" y="5417879"/>
            <a:ext cx="3410549" cy="1261884"/>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και </a:t>
            </a:r>
            <a:r>
              <a:rPr lang="en-US" dirty="0"/>
              <a:t>“Hosting teacher and educators in training”</a:t>
            </a:r>
            <a:endParaRPr lang="en-GB" dirty="0"/>
          </a:p>
        </p:txBody>
      </p:sp>
    </p:spTree>
    <p:extLst>
      <p:ext uri="{BB962C8B-B14F-4D97-AF65-F5344CB8AC3E}">
        <p14:creationId xmlns:p14="http://schemas.microsoft.com/office/powerpoint/2010/main" val="2580059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297613" y="827314"/>
            <a:ext cx="11077035" cy="5442857"/>
          </a:xfrm>
          <a:prstGeom prst="roundRect">
            <a:avLst/>
          </a:prstGeom>
          <a:gradFill>
            <a:gsLst>
              <a:gs pos="0">
                <a:schemeClr val="accent6">
                  <a:lumMod val="20000"/>
                  <a:lumOff val="80000"/>
                </a:schemeClr>
              </a:gs>
              <a:gs pos="0">
                <a:schemeClr val="accent6">
                  <a:lumMod val="40000"/>
                  <a:lumOff val="6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algn="l">
              <a:spcAft>
                <a:spcPts val="1500"/>
              </a:spcAft>
            </a:pPr>
            <a:r>
              <a:rPr lang="en-GB" b="1" i="0" dirty="0">
                <a:solidFill>
                  <a:srgbClr val="546E7A"/>
                </a:solidFill>
                <a:effectLst/>
                <a:latin typeface="Roboto" panose="02000000000000000000" pitchFamily="2" charset="0"/>
              </a:rPr>
              <a:t>Learning Agreement + </a:t>
            </a:r>
            <a:r>
              <a:rPr lang="en-GB" b="1" i="0" dirty="0" err="1">
                <a:solidFill>
                  <a:srgbClr val="546E7A"/>
                </a:solidFill>
                <a:effectLst/>
                <a:latin typeface="Roboto" panose="02000000000000000000" pitchFamily="2" charset="0"/>
              </a:rPr>
              <a:t>Europass</a:t>
            </a:r>
            <a:r>
              <a:rPr lang="en-GB" b="1" i="0" dirty="0">
                <a:solidFill>
                  <a:srgbClr val="546E7A"/>
                </a:solidFill>
                <a:effectLst/>
                <a:latin typeface="Roboto" panose="02000000000000000000" pitchFamily="2" charset="0"/>
              </a:rPr>
              <a:t> Mobility Certificate for Individual Mobility - </a:t>
            </a:r>
            <a:r>
              <a:rPr lang="el-GR" b="1" i="0" dirty="0">
                <a:solidFill>
                  <a:srgbClr val="546E7A"/>
                </a:solidFill>
                <a:effectLst/>
                <a:latin typeface="Roboto" panose="02000000000000000000" pitchFamily="2" charset="0"/>
              </a:rPr>
              <a:t>Συμφωνία Εκμάθησης και Πιστοποίηση Μαθησιακών Αποτελεσμάτων για Ατομικές Κινητικότητες</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Από την Πρόσκληση του 2025 και έπειτα, η Ευρωπαϊκή Επιτροπή συστήνει όπως για κάθε ατομική κινητικότητα χρησιμοποιούνται τα έντυπα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Agreement” (συμπληρώνεται πριν από την κινητικότητα) και “</a:t>
            </a:r>
            <a:r>
              <a:rPr lang="el-GR" b="0" i="1" dirty="0" err="1">
                <a:solidFill>
                  <a:srgbClr val="546E7A"/>
                </a:solidFill>
                <a:effectLst/>
                <a:latin typeface="Roboto" panose="02000000000000000000" pitchFamily="2" charset="0"/>
              </a:rPr>
              <a:t>Europass</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Mobility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Certificate</a:t>
            </a:r>
            <a:r>
              <a:rPr lang="el-GR" b="0" i="1" dirty="0">
                <a:solidFill>
                  <a:srgbClr val="546E7A"/>
                </a:solidFill>
                <a:effectLst/>
                <a:latin typeface="Roboto" panose="02000000000000000000" pitchFamily="2" charset="0"/>
              </a:rPr>
              <a:t>” (συμπληρώνεται μετά την κινητικότητα), τα οποία παράγονται από το εργαλείο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a:t>
            </a: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Οδηγίες για τη συμπλήρωση των εντύπων μπορείτε να βρείτε</a:t>
            </a:r>
            <a:r>
              <a:rPr lang="el-GR" b="1" i="1"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3"/>
              </a:rPr>
              <a:t>εδώ</a:t>
            </a:r>
            <a:endParaRPr lang="en-GB" b="1" i="1" u="sng" strike="noStrike" dirty="0">
              <a:solidFill>
                <a:srgbClr val="546E7A"/>
              </a:solidFill>
              <a:latin typeface="Roboto" panose="02000000000000000000" pitchFamily="2" charset="0"/>
            </a:endParaRPr>
          </a:p>
          <a:p>
            <a:pPr algn="l">
              <a:spcAft>
                <a:spcPts val="1500"/>
              </a:spcAft>
            </a:pPr>
            <a:r>
              <a:rPr lang="en-GB" i="1" dirty="0">
                <a:solidFill>
                  <a:srgbClr val="546E7A"/>
                </a:solidFill>
                <a:effectLst/>
                <a:latin typeface="Roboto" panose="02000000000000000000" pitchFamily="2" charset="0"/>
              </a:rPr>
              <a:t>T</a:t>
            </a:r>
            <a:r>
              <a:rPr lang="el-GR" b="0" i="1" dirty="0" err="1">
                <a:solidFill>
                  <a:srgbClr val="546E7A"/>
                </a:solidFill>
                <a:effectLst/>
                <a:latin typeface="Roboto" panose="02000000000000000000" pitchFamily="2" charset="0"/>
              </a:rPr>
              <a:t>εχνικές</a:t>
            </a:r>
            <a:r>
              <a:rPr lang="el-GR" b="0" i="1" dirty="0">
                <a:solidFill>
                  <a:srgbClr val="546E7A"/>
                </a:solidFill>
                <a:effectLst/>
                <a:latin typeface="Roboto" panose="02000000000000000000" pitchFamily="2" charset="0"/>
              </a:rPr>
              <a:t> οδηγίες σχετικά με την παραγωγή και συμπλήρωση των εντύπων, μέσω του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μπορείτε να βρείτε</a:t>
            </a:r>
            <a:r>
              <a:rPr lang="el-GR" b="0" i="0"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4"/>
              </a:rPr>
              <a:t>εδώ</a:t>
            </a:r>
            <a:r>
              <a:rPr lang="el-GR" b="0" i="0" dirty="0">
                <a:solidFill>
                  <a:srgbClr val="546E7A"/>
                </a:solidFill>
                <a:effectLst/>
                <a:latin typeface="Roboto" panose="02000000000000000000" pitchFamily="2" charset="0"/>
              </a:rPr>
              <a:t> </a:t>
            </a:r>
            <a:r>
              <a:rPr lang="el-GR" b="1" i="0" dirty="0">
                <a:solidFill>
                  <a:srgbClr val="546E7A"/>
                </a:solidFill>
                <a:effectLst/>
                <a:latin typeface="Roboto" panose="02000000000000000000" pitchFamily="2" charset="0"/>
              </a:rPr>
              <a:t>. </a:t>
            </a:r>
            <a:endParaRPr lang="en-GB" b="1"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Για σκοπούς δικής σας αναφοράς, τα πρότυπα έντυπα διατίθενται</a:t>
            </a:r>
            <a:r>
              <a:rPr lang="el-GR" b="0" i="0" dirty="0">
                <a:solidFill>
                  <a:srgbClr val="546E7A"/>
                </a:solidFill>
                <a:effectLst/>
                <a:latin typeface="Roboto" panose="02000000000000000000" pitchFamily="2" charset="0"/>
              </a:rPr>
              <a:t> </a:t>
            </a:r>
            <a:r>
              <a:rPr lang="el-GR" b="0" i="1" u="none" strike="noStrike" dirty="0">
                <a:solidFill>
                  <a:srgbClr val="00B0FF"/>
                </a:solidFill>
                <a:effectLst/>
                <a:latin typeface="Roboto" panose="02000000000000000000" pitchFamily="2" charset="0"/>
                <a:hlinkClick r:id="rId5"/>
              </a:rPr>
              <a:t>εδώ</a:t>
            </a:r>
            <a:r>
              <a:rPr lang="el-GR" b="0" i="0" dirty="0">
                <a:solidFill>
                  <a:srgbClr val="546E7A"/>
                </a:solidFill>
                <a:effectLst/>
                <a:latin typeface="Roboto" panose="02000000000000000000" pitchFamily="2" charset="0"/>
              </a:rPr>
              <a:t> </a:t>
            </a:r>
            <a:r>
              <a:rPr lang="el-GR" b="0" i="1" dirty="0">
                <a:solidFill>
                  <a:srgbClr val="546E7A"/>
                </a:solidFill>
                <a:effectLst/>
                <a:latin typeface="Roboto" panose="02000000000000000000" pitchFamily="2" charset="0"/>
              </a:rPr>
              <a:t>(είναι και τα δύο πρότυπα έντυπα ενσωματωμένα σε ένα αρχείο, παρόλο που πρόκειται για δύο ξεχωριστά έντυπα)</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Σημείωση: Η χρήση του εντύπου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Agreement” είναι προαιρετική, η συμπλήρωσή του όμως θεωρείται καλή πρακτική για σκοπούς χρηστής διαχείρισης των ατομικών κινητικοτήτων. Η χρήση του εντύπου “</a:t>
            </a:r>
            <a:r>
              <a:rPr lang="el-GR" b="0" i="1" dirty="0" err="1">
                <a:solidFill>
                  <a:srgbClr val="546E7A"/>
                </a:solidFill>
                <a:effectLst/>
                <a:latin typeface="Roboto" panose="02000000000000000000" pitchFamily="2" charset="0"/>
              </a:rPr>
              <a:t>Europass</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Mobility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Certificate</a:t>
            </a:r>
            <a:r>
              <a:rPr lang="el-GR" b="0" i="1" dirty="0">
                <a:solidFill>
                  <a:srgbClr val="546E7A"/>
                </a:solidFill>
                <a:effectLst/>
                <a:latin typeface="Roboto" panose="02000000000000000000" pitchFamily="2" charset="0"/>
              </a:rPr>
              <a:t>” είναι υποχρεωτική.</a:t>
            </a:r>
            <a:endParaRPr lang="el-GR" b="0" i="0" dirty="0">
              <a:solidFill>
                <a:srgbClr val="546E7A"/>
              </a:solidFill>
              <a:effectLst/>
              <a:latin typeface="Roboto" panose="02000000000000000000" pitchFamily="2" charset="0"/>
            </a:endParaRPr>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143043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8EE5-8D27-7BFF-14D0-4D446848456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A2174018-BBE6-4255-CCC4-374979B71B76}"/>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7356DD1F-CEDA-D010-5FAF-F889E1B94280}"/>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863EFE8D-6297-37D4-9E94-3B7446A7506B}"/>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21B30-543B-4828-D40B-BD2F8E898517}"/>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A6A018F2-50D7-04E6-423C-E24A0086C24D}"/>
              </a:ext>
            </a:extLst>
          </p:cNvPr>
          <p:cNvSpPr/>
          <p:nvPr/>
        </p:nvSpPr>
        <p:spPr>
          <a:xfrm>
            <a:off x="1016994" y="1286137"/>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1500"/>
              </a:spcAft>
            </a:pPr>
            <a:r>
              <a:rPr lang="en-GB" b="1" i="0" dirty="0">
                <a:solidFill>
                  <a:srgbClr val="546E7A"/>
                </a:solidFill>
                <a:effectLst/>
                <a:latin typeface="Roboto" panose="02000000000000000000" pitchFamily="2" charset="0"/>
              </a:rPr>
              <a:t>Learning Programme for Group Mobility - </a:t>
            </a:r>
            <a:r>
              <a:rPr lang="el-GR" b="1" i="0" dirty="0">
                <a:solidFill>
                  <a:srgbClr val="546E7A"/>
                </a:solidFill>
                <a:effectLst/>
                <a:latin typeface="Roboto" panose="02000000000000000000" pitchFamily="2" charset="0"/>
              </a:rPr>
              <a:t> Πρόγραμμα Εκμάθησης για Ομαδικές Κινητικότητες</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Από την Πρόσκληση του 2025 και έπειτα, η Ευρωπαϊκή Επιτροπή συστήνει όπως για τις ομαδικές κινητικότητες χρησιμοποιείται το έντυπο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programme</a:t>
            </a:r>
            <a:r>
              <a:rPr lang="el-GR" b="0" i="1" dirty="0">
                <a:solidFill>
                  <a:srgbClr val="546E7A"/>
                </a:solidFill>
                <a:effectLst/>
                <a:latin typeface="Roboto" panose="02000000000000000000" pitchFamily="2" charset="0"/>
              </a:rPr>
              <a:t> for </a:t>
            </a:r>
            <a:r>
              <a:rPr lang="el-GR" b="0" i="1" dirty="0" err="1">
                <a:solidFill>
                  <a:srgbClr val="546E7A"/>
                </a:solidFill>
                <a:effectLst/>
                <a:latin typeface="Roboto" panose="02000000000000000000" pitchFamily="2" charset="0"/>
              </a:rPr>
              <a:t>group</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mobility</a:t>
            </a:r>
            <a:r>
              <a:rPr lang="el-GR" b="0" i="1" dirty="0">
                <a:solidFill>
                  <a:srgbClr val="546E7A"/>
                </a:solidFill>
                <a:effectLst/>
                <a:latin typeface="Roboto" panose="02000000000000000000" pitchFamily="2" charset="0"/>
              </a:rPr>
              <a:t>” (δεν απαιτείται η ετοιμασία ξεχωριστού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agreement</a:t>
            </a:r>
            <a:r>
              <a:rPr lang="el-GR" b="0" i="1" dirty="0">
                <a:solidFill>
                  <a:srgbClr val="546E7A"/>
                </a:solidFill>
                <a:effectLst/>
                <a:latin typeface="Roboto" panose="02000000000000000000" pitchFamily="2" charset="0"/>
              </a:rPr>
              <a:t> για κάθε συμμετέχοντα σε ομαδική κινητικότητα). </a:t>
            </a: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Τεχνικές οδηγίες σχετικά με την παραγωγή και συμπλήρωση του εντύπου, μέσω του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μπορείτε να βρείτε</a:t>
            </a:r>
            <a:r>
              <a:rPr lang="el-GR" b="0" i="0"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3"/>
              </a:rPr>
              <a:t>εδώ</a:t>
            </a:r>
            <a:br>
              <a:rPr lang="el-GR" b="0" i="1" dirty="0">
                <a:solidFill>
                  <a:srgbClr val="546E7A"/>
                </a:solidFill>
                <a:effectLst/>
                <a:latin typeface="Roboto" panose="02000000000000000000" pitchFamily="2" charset="0"/>
              </a:rPr>
            </a:b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Για σκοπούς δικής σας αναφοράς το πρότυπο έντυπο διατίθεται</a:t>
            </a:r>
            <a:r>
              <a:rPr lang="el-GR" b="0" i="0" dirty="0">
                <a:solidFill>
                  <a:srgbClr val="546E7A"/>
                </a:solidFill>
                <a:effectLst/>
                <a:latin typeface="Roboto" panose="02000000000000000000" pitchFamily="2" charset="0"/>
              </a:rPr>
              <a:t> </a:t>
            </a:r>
            <a:r>
              <a:rPr lang="el-GR" b="0" i="1" u="none" strike="noStrike" dirty="0">
                <a:solidFill>
                  <a:srgbClr val="00B0FF"/>
                </a:solidFill>
                <a:effectLst/>
                <a:latin typeface="Roboto" panose="02000000000000000000" pitchFamily="2" charset="0"/>
                <a:hlinkClick r:id="rId4"/>
              </a:rPr>
              <a:t>εδώ</a:t>
            </a:r>
            <a:r>
              <a:rPr lang="el-GR" b="1" i="1" dirty="0">
                <a:solidFill>
                  <a:srgbClr val="546E7A"/>
                </a:solidFill>
                <a:effectLst/>
                <a:latin typeface="Roboto" panose="02000000000000000000" pitchFamily="2" charset="0"/>
              </a:rPr>
              <a:t>.</a:t>
            </a:r>
            <a:endParaRPr lang="el-GR" b="0" i="0" dirty="0">
              <a:solidFill>
                <a:srgbClr val="546E7A"/>
              </a:solidFill>
              <a:effectLst/>
              <a:latin typeface="Roboto" panose="02000000000000000000" pitchFamily="2" charset="0"/>
            </a:endParaRPr>
          </a:p>
        </p:txBody>
      </p:sp>
      <p:sp>
        <p:nvSpPr>
          <p:cNvPr id="2" name="TextBox 1">
            <a:extLst>
              <a:ext uri="{FF2B5EF4-FFF2-40B4-BE49-F238E27FC236}">
                <a16:creationId xmlns:a16="http://schemas.microsoft.com/office/drawing/2014/main" id="{3FF7DE8C-D5F7-2B2D-973B-A4802B445262}"/>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pic>
        <p:nvPicPr>
          <p:cNvPr id="6" name="Picture 5">
            <a:extLst>
              <a:ext uri="{FF2B5EF4-FFF2-40B4-BE49-F238E27FC236}">
                <a16:creationId xmlns:a16="http://schemas.microsoft.com/office/drawing/2014/main" id="{79C5EBA7-8558-917D-EC02-9FCB6EE770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900904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3EA20-D07E-7EF8-C87E-C4063C73766B}"/>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A620C52-3944-BC36-3264-265573BCCFD0}"/>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3CB4C825-C93B-F5F2-E7D9-7A52CD38C192}"/>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EF553AFB-20B7-2C46-AE2C-47CA77CBEFF2}"/>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15177380-2A9D-7D9F-DCCE-D77F39207AA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FC11012D-B24A-A883-2821-F180317D7168}"/>
              </a:ext>
            </a:extLst>
          </p:cNvPr>
          <p:cNvSpPr/>
          <p:nvPr/>
        </p:nvSpPr>
        <p:spPr>
          <a:xfrm>
            <a:off x="1016994" y="1415142"/>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1500"/>
              </a:spcAft>
            </a:pPr>
            <a:r>
              <a:rPr lang="el-GR" b="1" i="0" dirty="0">
                <a:solidFill>
                  <a:srgbClr val="546E7A"/>
                </a:solidFill>
                <a:effectLst/>
                <a:latin typeface="Roboto" panose="02000000000000000000" pitchFamily="2" charset="0"/>
              </a:rPr>
              <a:t>Πιστοποιητικό Συνοδού (σε ατομική κινητικότητα)</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Από την Πρόσκληση του 2025 και έπειτα, η Ευρωπαϊκή Επιτροπή συστήνει όπως για τους συνοδούς χρησιμοποιείται το έντυπο “</a:t>
            </a:r>
            <a:r>
              <a:rPr lang="el-GR" b="0" i="1" dirty="0" err="1">
                <a:solidFill>
                  <a:srgbClr val="546E7A"/>
                </a:solidFill>
                <a:effectLst/>
                <a:latin typeface="Roboto" panose="02000000000000000000" pitchFamily="2" charset="0"/>
              </a:rPr>
              <a:t>Accompanying</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Person</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Certificate</a:t>
            </a:r>
            <a:r>
              <a:rPr lang="el-GR" b="0" i="1" dirty="0">
                <a:solidFill>
                  <a:srgbClr val="546E7A"/>
                </a:solidFill>
                <a:effectLst/>
                <a:latin typeface="Roboto" panose="02000000000000000000" pitchFamily="2" charset="0"/>
              </a:rPr>
              <a:t>”. Η επιλογή του εντύπου αυτή εμφανίζεται στο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μόνο εφόσον ένα άτομο καταχωρηθεί ως συνοδός. </a:t>
            </a: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Οδηγίες σχετικά με την παραγωγή και συμπλήρωση του εντύπου, μέσω του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μπορείτε να βρείτε</a:t>
            </a:r>
            <a:r>
              <a:rPr lang="el-GR" b="0" i="0"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3"/>
              </a:rPr>
              <a:t>εδώ</a:t>
            </a:r>
            <a:br>
              <a:rPr lang="el-GR" b="0" i="1" dirty="0">
                <a:solidFill>
                  <a:srgbClr val="546E7A"/>
                </a:solidFill>
                <a:effectLst/>
                <a:latin typeface="Roboto" panose="02000000000000000000" pitchFamily="2" charset="0"/>
              </a:rPr>
            </a:b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Για σκοπούς δικής σας αναφοράς, το πρότυπο έντυπο διατίθεται</a:t>
            </a:r>
            <a:r>
              <a:rPr lang="el-GR" b="0" i="0" dirty="0">
                <a:solidFill>
                  <a:srgbClr val="546E7A"/>
                </a:solidFill>
                <a:effectLst/>
                <a:latin typeface="Roboto" panose="02000000000000000000" pitchFamily="2" charset="0"/>
              </a:rPr>
              <a:t> </a:t>
            </a:r>
            <a:r>
              <a:rPr lang="el-GR" b="0" i="1" u="none" strike="noStrike" dirty="0">
                <a:solidFill>
                  <a:srgbClr val="00B0FF"/>
                </a:solidFill>
                <a:effectLst/>
                <a:latin typeface="Roboto" panose="02000000000000000000" pitchFamily="2" charset="0"/>
                <a:hlinkClick r:id="rId4"/>
              </a:rPr>
              <a:t>εδώ</a:t>
            </a:r>
            <a:r>
              <a:rPr lang="el-GR" b="0" i="1" u="sng" dirty="0">
                <a:solidFill>
                  <a:srgbClr val="546E7A"/>
                </a:solidFill>
                <a:effectLst/>
                <a:latin typeface="Roboto" panose="02000000000000000000" pitchFamily="2" charset="0"/>
              </a:rPr>
              <a:t>.</a:t>
            </a:r>
            <a:endParaRPr lang="el-GR" b="0" i="0" dirty="0">
              <a:solidFill>
                <a:srgbClr val="546E7A"/>
              </a:solidFill>
              <a:effectLst/>
              <a:latin typeface="Roboto" panose="02000000000000000000" pitchFamily="2" charset="0"/>
            </a:endParaRPr>
          </a:p>
        </p:txBody>
      </p:sp>
      <p:sp>
        <p:nvSpPr>
          <p:cNvPr id="2" name="TextBox 1">
            <a:extLst>
              <a:ext uri="{FF2B5EF4-FFF2-40B4-BE49-F238E27FC236}">
                <a16:creationId xmlns:a16="http://schemas.microsoft.com/office/drawing/2014/main" id="{9978EB6A-0160-CC57-E7D1-1904AC52EF37}"/>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pic>
        <p:nvPicPr>
          <p:cNvPr id="6" name="Picture 5">
            <a:extLst>
              <a:ext uri="{FF2B5EF4-FFF2-40B4-BE49-F238E27FC236}">
                <a16:creationId xmlns:a16="http://schemas.microsoft.com/office/drawing/2014/main" id="{B8714D55-77AE-2F39-7384-EC899A679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39237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E547-A7BB-0074-27A7-16224CA57A0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E2D0CAA-63DD-FE99-6919-6BB3874D827B}"/>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9901E6D1-0F7C-8CAE-D5D3-BC10B1180AEB}"/>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689FA150-8D9C-82BB-7466-7BBA3E92AFDF}"/>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BC62F-B3AD-7EB9-344F-E681BD94F1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EDF63F11-3CB4-072D-2E91-17B7FFA8DAE0}"/>
              </a:ext>
            </a:extLst>
          </p:cNvPr>
          <p:cNvSpPr/>
          <p:nvPr/>
        </p:nvSpPr>
        <p:spPr>
          <a:xfrm>
            <a:off x="1134007" y="2422071"/>
            <a:ext cx="9923986" cy="201385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1500"/>
              </a:spcAft>
            </a:pPr>
            <a:r>
              <a:rPr lang="el-GR" b="1" i="0" dirty="0">
                <a:solidFill>
                  <a:srgbClr val="546E7A"/>
                </a:solidFill>
                <a:effectLst/>
                <a:latin typeface="Roboto" panose="02000000000000000000" pitchFamily="2" charset="0"/>
              </a:rPr>
              <a:t>Συμφωνία με προσκεκλημένους εμπειρογνώμονες</a:t>
            </a:r>
            <a:endParaRPr lang="el-GR" b="0" i="0" dirty="0">
              <a:solidFill>
                <a:srgbClr val="546E7A"/>
              </a:solidFill>
              <a:effectLst/>
              <a:latin typeface="Roboto" panose="02000000000000000000" pitchFamily="2" charset="0"/>
            </a:endParaRPr>
          </a:p>
          <a:p>
            <a:pPr algn="l">
              <a:spcAft>
                <a:spcPts val="1500"/>
              </a:spcAft>
            </a:pPr>
            <a:r>
              <a:rPr lang="el-GR" b="0" i="0" u="sng" strike="noStrike" dirty="0" err="1">
                <a:solidFill>
                  <a:srgbClr val="00B0FF"/>
                </a:solidFill>
                <a:effectLst/>
                <a:latin typeface="Roboto" panose="02000000000000000000" pitchFamily="2" charset="0"/>
                <a:hlinkClick r:id="rId3"/>
              </a:rPr>
              <a:t>Learning</a:t>
            </a:r>
            <a:r>
              <a:rPr lang="el-GR" b="0" i="0" u="sng" strike="noStrike" dirty="0">
                <a:solidFill>
                  <a:srgbClr val="00B0FF"/>
                </a:solidFill>
                <a:effectLst/>
                <a:latin typeface="Roboto" panose="02000000000000000000" pitchFamily="2" charset="0"/>
                <a:hlinkClick r:id="rId3"/>
              </a:rPr>
              <a:t> Agreement </a:t>
            </a:r>
            <a:r>
              <a:rPr lang="el-GR" b="0" i="0" u="sng" strike="noStrike" dirty="0" err="1">
                <a:solidFill>
                  <a:srgbClr val="00B0FF"/>
                </a:solidFill>
                <a:effectLst/>
                <a:latin typeface="Roboto" panose="02000000000000000000" pitchFamily="2" charset="0"/>
                <a:hlinkClick r:id="rId3"/>
              </a:rPr>
              <a:t>with</a:t>
            </a:r>
            <a:r>
              <a:rPr lang="el-GR" b="0" i="0" u="sng" strike="noStrike" dirty="0">
                <a:solidFill>
                  <a:srgbClr val="00B0FF"/>
                </a:solidFill>
                <a:effectLst/>
                <a:latin typeface="Roboto" panose="02000000000000000000" pitchFamily="2" charset="0"/>
                <a:hlinkClick r:id="rId3"/>
              </a:rPr>
              <a:t> </a:t>
            </a:r>
            <a:r>
              <a:rPr lang="el-GR" b="0" i="0" u="sng" strike="noStrike" dirty="0" err="1">
                <a:solidFill>
                  <a:srgbClr val="00B0FF"/>
                </a:solidFill>
                <a:effectLst/>
                <a:latin typeface="Roboto" panose="02000000000000000000" pitchFamily="2" charset="0"/>
                <a:hlinkClick r:id="rId3"/>
              </a:rPr>
              <a:t>invited</a:t>
            </a:r>
            <a:r>
              <a:rPr lang="el-GR" b="0" i="0" u="sng" strike="noStrike" dirty="0">
                <a:solidFill>
                  <a:srgbClr val="00B0FF"/>
                </a:solidFill>
                <a:effectLst/>
                <a:latin typeface="Roboto" panose="02000000000000000000" pitchFamily="2" charset="0"/>
                <a:hlinkClick r:id="rId3"/>
              </a:rPr>
              <a:t> </a:t>
            </a:r>
            <a:r>
              <a:rPr lang="el-GR" b="0" i="0" u="sng" strike="noStrike" dirty="0" err="1">
                <a:solidFill>
                  <a:srgbClr val="00B0FF"/>
                </a:solidFill>
                <a:effectLst/>
                <a:latin typeface="Roboto" panose="02000000000000000000" pitchFamily="2" charset="0"/>
                <a:hlinkClick r:id="rId3"/>
              </a:rPr>
              <a:t>experts</a:t>
            </a:r>
            <a:r>
              <a:rPr lang="el-GR" b="0" i="0" u="sng" strike="noStrike" dirty="0">
                <a:solidFill>
                  <a:srgbClr val="00B0FF"/>
                </a:solidFill>
                <a:effectLst/>
                <a:latin typeface="Roboto" panose="02000000000000000000" pitchFamily="2" charset="0"/>
                <a:hlinkClick r:id="rId3"/>
              </a:rPr>
              <a:t> </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Σημείωση: Η πιο πάνω Συμφωνία δεν μπορεί να παραχθεί από το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επομένως εκτυπώνεται και συμπληρώνεται χειρόγραφα</a:t>
            </a:r>
            <a:endParaRPr lang="el-GR" b="0" i="0" dirty="0">
              <a:solidFill>
                <a:srgbClr val="546E7A"/>
              </a:solidFill>
              <a:effectLst/>
              <a:latin typeface="Roboto" panose="02000000000000000000" pitchFamily="2" charset="0"/>
            </a:endParaRPr>
          </a:p>
        </p:txBody>
      </p:sp>
      <p:sp>
        <p:nvSpPr>
          <p:cNvPr id="2" name="TextBox 1">
            <a:extLst>
              <a:ext uri="{FF2B5EF4-FFF2-40B4-BE49-F238E27FC236}">
                <a16:creationId xmlns:a16="http://schemas.microsoft.com/office/drawing/2014/main" id="{43CF5BFA-8A35-E726-0D69-7D3E7AA97504}"/>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pic>
        <p:nvPicPr>
          <p:cNvPr id="6" name="Picture 5">
            <a:extLst>
              <a:ext uri="{FF2B5EF4-FFF2-40B4-BE49-F238E27FC236}">
                <a16:creationId xmlns:a16="http://schemas.microsoft.com/office/drawing/2014/main" id="{0B446E95-25E0-DA51-294C-E52EB550A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278986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E547-A7BB-0074-27A7-16224CA57A0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E2D0CAA-63DD-FE99-6919-6BB3874D827B}"/>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9901E6D1-0F7C-8CAE-D5D3-BC10B1180AEB}"/>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689FA150-8D9C-82BB-7466-7BBA3E92AFDF}"/>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BC62F-B3AD-7EB9-344F-E681BD94F1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EDF63F11-3CB4-072D-2E91-17B7FFA8DAE0}"/>
              </a:ext>
            </a:extLst>
          </p:cNvPr>
          <p:cNvSpPr/>
          <p:nvPr/>
        </p:nvSpPr>
        <p:spPr>
          <a:xfrm>
            <a:off x="1016994" y="1415142"/>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i="1" dirty="0">
                <a:solidFill>
                  <a:srgbClr val="546E7A"/>
                </a:solidFill>
                <a:latin typeface="Roboto" panose="02000000000000000000" pitchFamily="2" charset="0"/>
              </a:rPr>
              <a:t>Η διαδικασία δημιουργίας των εγγράφων κινητικότητας μέσω του ΒΜ πραγματοποιείται σε 2 βήματα </a:t>
            </a:r>
            <a:r>
              <a:rPr lang="el-GR" i="1" dirty="0">
                <a:solidFill>
                  <a:srgbClr val="546E7A"/>
                </a:solidFill>
                <a:latin typeface="Roboto" panose="02000000000000000000" pitchFamily="2" charset="0"/>
              </a:rPr>
              <a:t>και είναι η ακόλουθη</a:t>
            </a:r>
            <a:r>
              <a:rPr lang="en-GB" i="1" dirty="0">
                <a:solidFill>
                  <a:srgbClr val="546E7A"/>
                </a:solidFill>
                <a:latin typeface="Roboto" panose="02000000000000000000" pitchFamily="2" charset="0"/>
              </a:rPr>
              <a:t>: </a:t>
            </a:r>
          </a:p>
          <a:p>
            <a:pPr>
              <a:buFont typeface="+mj-lt"/>
              <a:buAutoNum type="arabicPeriod"/>
            </a:pPr>
            <a:r>
              <a:rPr lang="el-GR" i="1" dirty="0">
                <a:solidFill>
                  <a:srgbClr val="546E7A"/>
                </a:solidFill>
                <a:latin typeface="Roboto" panose="02000000000000000000" pitchFamily="2" charset="0"/>
              </a:rPr>
              <a:t>Δημιουργία του </a:t>
            </a:r>
            <a:r>
              <a:rPr lang="en-GB" i="1" dirty="0">
                <a:solidFill>
                  <a:srgbClr val="546E7A"/>
                </a:solidFill>
                <a:latin typeface="Roboto" panose="02000000000000000000" pitchFamily="2" charset="0"/>
              </a:rPr>
              <a:t>draft </a:t>
            </a:r>
            <a:r>
              <a:rPr lang="el-GR" i="1" dirty="0">
                <a:solidFill>
                  <a:srgbClr val="546E7A"/>
                </a:solidFill>
                <a:latin typeface="Roboto" panose="02000000000000000000" pitchFamily="2" charset="0"/>
              </a:rPr>
              <a:t>αρχείου (</a:t>
            </a:r>
            <a:r>
              <a:rPr lang="en-GB" i="1" dirty="0">
                <a:solidFill>
                  <a:srgbClr val="546E7A"/>
                </a:solidFill>
                <a:latin typeface="Roboto" panose="02000000000000000000" pitchFamily="2" charset="0"/>
              </a:rPr>
              <a:t>“Create draft document”)</a:t>
            </a:r>
          </a:p>
          <a:p>
            <a:pPr>
              <a:buFont typeface="+mj-lt"/>
              <a:buAutoNum type="arabicPeriod"/>
            </a:pPr>
            <a:r>
              <a:rPr lang="el-GR" i="1" dirty="0">
                <a:solidFill>
                  <a:srgbClr val="546E7A"/>
                </a:solidFill>
                <a:latin typeface="Roboto" panose="02000000000000000000" pitchFamily="2" charset="0"/>
              </a:rPr>
              <a:t>Συμπλήρωση αρχείου</a:t>
            </a:r>
            <a:r>
              <a:rPr lang="en-GB" i="1" dirty="0">
                <a:solidFill>
                  <a:srgbClr val="546E7A"/>
                </a:solidFill>
                <a:latin typeface="Roboto" panose="02000000000000000000" pitchFamily="2" charset="0"/>
              </a:rPr>
              <a:t> (</a:t>
            </a:r>
            <a:r>
              <a:rPr lang="el-GR" i="1" dirty="0">
                <a:solidFill>
                  <a:srgbClr val="546E7A"/>
                </a:solidFill>
                <a:latin typeface="Roboto" panose="02000000000000000000" pitchFamily="2" charset="0"/>
              </a:rPr>
              <a:t>στο </a:t>
            </a:r>
            <a:r>
              <a:rPr lang="en-GB" i="1" dirty="0">
                <a:solidFill>
                  <a:srgbClr val="546E7A"/>
                </a:solidFill>
                <a:latin typeface="Roboto" panose="02000000000000000000" pitchFamily="2" charset="0"/>
              </a:rPr>
              <a:t>Document Editor</a:t>
            </a:r>
            <a:r>
              <a:rPr lang="el-GR" i="1" dirty="0">
                <a:solidFill>
                  <a:srgbClr val="546E7A"/>
                </a:solidFill>
                <a:latin typeface="Roboto" panose="02000000000000000000" pitchFamily="2" charset="0"/>
              </a:rPr>
              <a:t>), μέχρι το έγγραφο να φτάσει σε </a:t>
            </a:r>
            <a:r>
              <a:rPr lang="en-GB" i="1" dirty="0">
                <a:solidFill>
                  <a:srgbClr val="546E7A"/>
                </a:solidFill>
                <a:latin typeface="Roboto" panose="02000000000000000000" pitchFamily="2" charset="0"/>
              </a:rPr>
              <a:t>status “fully-encoded”</a:t>
            </a:r>
            <a:r>
              <a:rPr lang="el-GR" i="1" dirty="0">
                <a:solidFill>
                  <a:srgbClr val="546E7A"/>
                </a:solidFill>
                <a:latin typeface="Roboto" panose="02000000000000000000" pitchFamily="2" charset="0"/>
              </a:rPr>
              <a:t>, αποθήκευσή του στο ΒΜ και εξαγωγή του, δηλαδή αποθήκευσή του τοπικά σε υπολογιστή, σε μορφή</a:t>
            </a:r>
            <a:r>
              <a:rPr lang="en-GB" i="1" dirty="0">
                <a:solidFill>
                  <a:srgbClr val="546E7A"/>
                </a:solidFill>
                <a:latin typeface="Roboto" panose="02000000000000000000" pitchFamily="2" charset="0"/>
              </a:rPr>
              <a:t> pdf </a:t>
            </a:r>
            <a:r>
              <a:rPr lang="el-GR" i="1" dirty="0">
                <a:solidFill>
                  <a:srgbClr val="546E7A"/>
                </a:solidFill>
                <a:latin typeface="Roboto" panose="02000000000000000000" pitchFamily="2" charset="0"/>
              </a:rPr>
              <a:t>ή </a:t>
            </a:r>
            <a:r>
              <a:rPr lang="en-GB" i="1" dirty="0">
                <a:solidFill>
                  <a:srgbClr val="546E7A"/>
                </a:solidFill>
                <a:latin typeface="Roboto" panose="02000000000000000000" pitchFamily="2" charset="0"/>
              </a:rPr>
              <a:t>docx</a:t>
            </a:r>
            <a:r>
              <a:rPr lang="el-GR" i="1" dirty="0">
                <a:solidFill>
                  <a:srgbClr val="546E7A"/>
                </a:solidFill>
                <a:latin typeface="Roboto" panose="02000000000000000000" pitchFamily="2" charset="0"/>
              </a:rPr>
              <a:t> (</a:t>
            </a:r>
            <a:r>
              <a:rPr lang="en-GB" i="1" dirty="0">
                <a:solidFill>
                  <a:srgbClr val="546E7A"/>
                </a:solidFill>
                <a:latin typeface="Roboto" panose="02000000000000000000" pitchFamily="2" charset="0"/>
              </a:rPr>
              <a:t>Generate pdf </a:t>
            </a:r>
            <a:r>
              <a:rPr lang="el-GR" i="1" dirty="0">
                <a:solidFill>
                  <a:srgbClr val="546E7A"/>
                </a:solidFill>
                <a:latin typeface="Roboto" panose="02000000000000000000" pitchFamily="2" charset="0"/>
              </a:rPr>
              <a:t>ή </a:t>
            </a:r>
            <a:r>
              <a:rPr lang="en-GB" i="1" dirty="0">
                <a:solidFill>
                  <a:srgbClr val="546E7A"/>
                </a:solidFill>
                <a:latin typeface="Roboto" panose="02000000000000000000" pitchFamily="2" charset="0"/>
              </a:rPr>
              <a:t>Generate word)</a:t>
            </a:r>
            <a:r>
              <a:rPr lang="el-GR" i="1" dirty="0">
                <a:solidFill>
                  <a:srgbClr val="546E7A"/>
                </a:solidFill>
                <a:latin typeface="Roboto" panose="02000000000000000000" pitchFamily="2" charset="0"/>
              </a:rPr>
              <a:t>.</a:t>
            </a:r>
          </a:p>
          <a:p>
            <a:pPr>
              <a:buFont typeface="+mj-lt"/>
              <a:buAutoNum type="arabicPeriod"/>
            </a:pPr>
            <a:endParaRPr lang="el-GR" i="1" dirty="0">
              <a:solidFill>
                <a:srgbClr val="546E7A"/>
              </a:solidFill>
              <a:latin typeface="Roboto" panose="02000000000000000000" pitchFamily="2" charset="0"/>
            </a:endParaRPr>
          </a:p>
          <a:p>
            <a:r>
              <a:rPr lang="el-GR" b="1" i="1" dirty="0">
                <a:solidFill>
                  <a:srgbClr val="546E7A"/>
                </a:solidFill>
                <a:latin typeface="Roboto" panose="02000000000000000000" pitchFamily="2" charset="0"/>
              </a:rPr>
              <a:t>Σημείωση</a:t>
            </a:r>
            <a:r>
              <a:rPr lang="el-GR" i="1" dirty="0">
                <a:solidFill>
                  <a:srgbClr val="546E7A"/>
                </a:solidFill>
                <a:latin typeface="Roboto" panose="02000000000000000000" pitchFamily="2" charset="0"/>
              </a:rPr>
              <a:t>: Οι υπογραφές σε όλα τα έντυπα κινητικότητας που παράγονται μέσω του </a:t>
            </a:r>
            <a:r>
              <a:rPr lang="el-GR" i="1" dirty="0" err="1">
                <a:solidFill>
                  <a:srgbClr val="546E7A"/>
                </a:solidFill>
                <a:latin typeface="Roboto" panose="02000000000000000000" pitchFamily="2" charset="0"/>
              </a:rPr>
              <a:t>Beneficiary</a:t>
            </a:r>
            <a:r>
              <a:rPr lang="el-GR" i="1" dirty="0">
                <a:solidFill>
                  <a:srgbClr val="546E7A"/>
                </a:solidFill>
                <a:latin typeface="Roboto" panose="02000000000000000000" pitchFamily="2" charset="0"/>
              </a:rPr>
              <a:t> </a:t>
            </a:r>
            <a:r>
              <a:rPr lang="el-GR" i="1" dirty="0" err="1">
                <a:solidFill>
                  <a:srgbClr val="546E7A"/>
                </a:solidFill>
                <a:latin typeface="Roboto" panose="02000000000000000000" pitchFamily="2" charset="0"/>
              </a:rPr>
              <a:t>Module</a:t>
            </a:r>
            <a:r>
              <a:rPr lang="el-GR" i="1" dirty="0">
                <a:solidFill>
                  <a:srgbClr val="546E7A"/>
                </a:solidFill>
                <a:latin typeface="Roboto" panose="02000000000000000000" pitchFamily="2" charset="0"/>
              </a:rPr>
              <a:t> πρέπει να προστίθενται στα συμπληρωμένα έντυπα μετά από την εξαγωγή τους, είτε με φυσικό τρόπο είτε ηλεκτρονικά. </a:t>
            </a:r>
          </a:p>
          <a:p>
            <a:endParaRPr lang="el-GR" i="1" dirty="0">
              <a:solidFill>
                <a:srgbClr val="546E7A"/>
              </a:solidFill>
              <a:latin typeface="Roboto" panose="02000000000000000000" pitchFamily="2" charset="0"/>
            </a:endParaRPr>
          </a:p>
          <a:p>
            <a:r>
              <a:rPr lang="el-GR" i="1" dirty="0">
                <a:solidFill>
                  <a:srgbClr val="546E7A"/>
                </a:solidFill>
                <a:latin typeface="Roboto" panose="02000000000000000000" pitchFamily="2" charset="0"/>
              </a:rPr>
              <a:t>Φυσικός Τρόπος: Εκτύπωσή του εξαχθέντος αρχείου και τοποθέτηση υπογραφής/υπογραφών με χειρόγραφο τρόπο</a:t>
            </a:r>
          </a:p>
          <a:p>
            <a:endParaRPr lang="el-GR" i="1" dirty="0">
              <a:solidFill>
                <a:srgbClr val="546E7A"/>
              </a:solidFill>
              <a:latin typeface="Roboto" panose="02000000000000000000" pitchFamily="2" charset="0"/>
            </a:endParaRPr>
          </a:p>
          <a:p>
            <a:r>
              <a:rPr lang="el-GR" i="1" dirty="0">
                <a:solidFill>
                  <a:srgbClr val="546E7A"/>
                </a:solidFill>
                <a:latin typeface="Roboto" panose="02000000000000000000" pitchFamily="2" charset="0"/>
              </a:rPr>
              <a:t>Ηλεκτρονικά: Τοποθέτηση ηλεκτρονικής υπογραφής/ηλεκτρονικών υπογραφών πάνω στο εξαχθέν αρχείο</a:t>
            </a:r>
          </a:p>
          <a:p>
            <a:pPr algn="l"/>
            <a:endParaRPr lang="en-GB" b="0" i="0" dirty="0">
              <a:solidFill>
                <a:srgbClr val="172B4D"/>
              </a:solidFill>
              <a:effectLst/>
              <a:latin typeface="-apple-system"/>
            </a:endParaRPr>
          </a:p>
        </p:txBody>
      </p:sp>
      <p:sp>
        <p:nvSpPr>
          <p:cNvPr id="2" name="TextBox 1">
            <a:extLst>
              <a:ext uri="{FF2B5EF4-FFF2-40B4-BE49-F238E27FC236}">
                <a16:creationId xmlns:a16="http://schemas.microsoft.com/office/drawing/2014/main" id="{43CF5BFA-8A35-E726-0D69-7D3E7AA97504}"/>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7</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6" name="Picture 5">
            <a:extLst>
              <a:ext uri="{FF2B5EF4-FFF2-40B4-BE49-F238E27FC236}">
                <a16:creationId xmlns:a16="http://schemas.microsoft.com/office/drawing/2014/main" id="{0B446E95-25E0-DA51-294C-E52EB550A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357932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6076" y="2451707"/>
            <a:ext cx="4825637" cy="1477328"/>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 ΣΧΕΔΙΩΝ ΚΑ122</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912147"/>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4" name="TextBox 3">
            <a:extLst>
              <a:ext uri="{FF2B5EF4-FFF2-40B4-BE49-F238E27FC236}">
                <a16:creationId xmlns:a16="http://schemas.microsoft.com/office/drawing/2014/main" id="{CF195F5F-EE8F-57B1-0B56-70D2DA8CF28A}"/>
              </a:ext>
            </a:extLst>
          </p:cNvPr>
          <p:cNvSpPr txBox="1"/>
          <p:nvPr/>
        </p:nvSpPr>
        <p:spPr>
          <a:xfrm>
            <a:off x="444394" y="5369327"/>
            <a:ext cx="10730233" cy="323165"/>
          </a:xfrm>
          <a:prstGeom prst="rect">
            <a:avLst/>
          </a:prstGeom>
          <a:noFill/>
        </p:spPr>
        <p:txBody>
          <a:bodyPr wrap="square" rtlCol="0">
            <a:spAutoFit/>
          </a:bodyPr>
          <a:lstStyle/>
          <a:p>
            <a:pPr marL="342900" indent="-342900" algn="just">
              <a:buFont typeface="Arial" panose="020B0604020202020204" pitchFamily="34" charset="0"/>
              <a:buChar char="•"/>
            </a:pPr>
            <a:r>
              <a:rPr lang="el-GR" sz="1500" dirty="0">
                <a:solidFill>
                  <a:schemeClr val="tx1">
                    <a:lumMod val="75000"/>
                    <a:lumOff val="25000"/>
                  </a:schemeClr>
                </a:solidFill>
              </a:rPr>
              <a:t>Δεν μπορεί να αφαιρεθεί κείμενο από τα έντυπα</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l-GR" sz="1500" dirty="0">
                <a:solidFill>
                  <a:schemeClr val="tx1">
                    <a:lumMod val="75000"/>
                    <a:lumOff val="25000"/>
                  </a:schemeClr>
                </a:solidFill>
              </a:rPr>
              <a:t>  μπορεί να</a:t>
            </a:r>
            <a:r>
              <a:rPr lang="en-US" sz="1500" dirty="0">
                <a:solidFill>
                  <a:schemeClr val="tx1">
                    <a:lumMod val="75000"/>
                    <a:lumOff val="25000"/>
                  </a:schemeClr>
                </a:solidFill>
              </a:rPr>
              <a:t> </a:t>
            </a:r>
            <a:r>
              <a:rPr lang="el-GR" sz="1500" dirty="0">
                <a:solidFill>
                  <a:schemeClr val="tx1">
                    <a:lumMod val="75000"/>
                    <a:lumOff val="25000"/>
                  </a:schemeClr>
                </a:solidFill>
              </a:rPr>
              <a:t>ωστόσο να προστεθεί για καλύτερη κατανόηση</a:t>
            </a:r>
          </a:p>
        </p:txBody>
      </p:sp>
      <p:sp>
        <p:nvSpPr>
          <p:cNvPr id="3" name="TextBox 2">
            <a:extLst>
              <a:ext uri="{FF2B5EF4-FFF2-40B4-BE49-F238E27FC236}">
                <a16:creationId xmlns:a16="http://schemas.microsoft.com/office/drawing/2014/main" id="{E374B4C8-F36C-47A4-12C3-A271DB837536}"/>
              </a:ext>
            </a:extLst>
          </p:cNvPr>
          <p:cNvSpPr txBox="1"/>
          <p:nvPr/>
        </p:nvSpPr>
        <p:spPr>
          <a:xfrm>
            <a:off x="208972" y="-31400"/>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l-GR" dirty="0">
                <a:solidFill>
                  <a:prstClr val="white"/>
                </a:solidFill>
                <a:latin typeface="Calibri" panose="020F0502020204030204"/>
              </a:rPr>
              <a:t>8</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A3CDED28-224F-9BC9-8AC1-FB65A408A18D}"/>
              </a:ext>
            </a:extLst>
          </p:cNvPr>
          <p:cNvPicPr>
            <a:picLocks noChangeAspect="1"/>
          </p:cNvPicPr>
          <p:nvPr/>
        </p:nvPicPr>
        <p:blipFill>
          <a:blip r:embed="rId3"/>
          <a:stretch>
            <a:fillRect/>
          </a:stretch>
        </p:blipFill>
        <p:spPr>
          <a:xfrm>
            <a:off x="0" y="889574"/>
            <a:ext cx="12192000" cy="3606889"/>
          </a:xfrm>
          <a:prstGeom prst="rect">
            <a:avLst/>
          </a:prstGeom>
        </p:spPr>
      </p:pic>
    </p:spTree>
    <p:extLst>
      <p:ext uri="{BB962C8B-B14F-4D97-AF65-F5344CB8AC3E}">
        <p14:creationId xmlns:p14="http://schemas.microsoft.com/office/powerpoint/2010/main" val="2542548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464689" y="-40005"/>
            <a:ext cx="7781169"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ΣΥΜΠΛΗΡΩΣΗ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GA – FINANCIAL SUPPORT (ARTICLE 3.4)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3.4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1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EUR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1875</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2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θα αναλάβει να οργανώσει και να διευθετήσει όλα τα έξοδα εκ μέρους του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direct provision of the needed support services. The organisation will ensure that this direct provision of services will meet the necessary quality and safety standards.</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3]</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παρέχει μέρος της υποστήριξης με πληρωμή του μοναδιαίου κόστος και μέρος με παροχή υπηρεσιών.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the following amount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Χ</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EUR and in the form of direct provision of [travel/ individual support/ linguistic support/ course fees/ inclusion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ensure that the direct provision of services will meet the necessary quality and safety standards.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unit costs)</a:t>
            </a: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61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6724854"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IDEP.ORG.CY</a:t>
            </a:r>
            <a:r>
              <a:rPr lang="el-GR" dirty="0"/>
              <a:t> – ΕΝΟΤΗΤΑ ΔΙΑΧΕΙΡΙΣΗΣ ΣΧΕΔΙΩΝ</a:t>
            </a:r>
            <a:r>
              <a:rPr lang="en-US" dirty="0"/>
              <a:t>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4" name="Picture 3">
            <a:extLst>
              <a:ext uri="{FF2B5EF4-FFF2-40B4-BE49-F238E27FC236}">
                <a16:creationId xmlns:a16="http://schemas.microsoft.com/office/drawing/2014/main" id="{99ABEAF9-9BA7-C487-CF5A-AC8D126E9F4B}"/>
              </a:ext>
            </a:extLst>
          </p:cNvPr>
          <p:cNvPicPr>
            <a:picLocks noChangeAspect="1"/>
          </p:cNvPicPr>
          <p:nvPr/>
        </p:nvPicPr>
        <p:blipFill>
          <a:blip r:embed="rId4"/>
          <a:stretch>
            <a:fillRect/>
          </a:stretch>
        </p:blipFill>
        <p:spPr>
          <a:xfrm>
            <a:off x="131395" y="566235"/>
            <a:ext cx="9743429" cy="5309755"/>
          </a:xfrm>
          <a:prstGeom prst="rect">
            <a:avLst/>
          </a:prstGeom>
        </p:spPr>
      </p:pic>
      <p:sp>
        <p:nvSpPr>
          <p:cNvPr id="7" name="Rectangle 6">
            <a:extLst>
              <a:ext uri="{FF2B5EF4-FFF2-40B4-BE49-F238E27FC236}">
                <a16:creationId xmlns:a16="http://schemas.microsoft.com/office/drawing/2014/main" id="{1743AFEA-7F93-9F40-8620-225641F2AA43}"/>
              </a:ext>
            </a:extLst>
          </p:cNvPr>
          <p:cNvSpPr/>
          <p:nvPr/>
        </p:nvSpPr>
        <p:spPr>
          <a:xfrm>
            <a:off x="1246909" y="5133109"/>
            <a:ext cx="2171700" cy="52993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861137DC-9ECA-C860-69FE-ECE51B21434C}"/>
              </a:ext>
            </a:extLst>
          </p:cNvPr>
          <p:cNvSpPr/>
          <p:nvPr/>
        </p:nvSpPr>
        <p:spPr>
          <a:xfrm>
            <a:off x="973281" y="2380349"/>
            <a:ext cx="1998519" cy="75770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833C8EF-4062-8B40-023D-75F9159AABF5}"/>
              </a:ext>
            </a:extLst>
          </p:cNvPr>
          <p:cNvSpPr/>
          <p:nvPr/>
        </p:nvSpPr>
        <p:spPr>
          <a:xfrm>
            <a:off x="6096001" y="1466085"/>
            <a:ext cx="1312718" cy="27958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26D65EC-5FD0-BBD5-144C-C3F6F1D4F0B6}"/>
              </a:ext>
            </a:extLst>
          </p:cNvPr>
          <p:cNvSpPr txBox="1"/>
          <p:nvPr/>
        </p:nvSpPr>
        <p:spPr>
          <a:xfrm>
            <a:off x="1620731" y="6288347"/>
            <a:ext cx="8562359" cy="369332"/>
          </a:xfrm>
          <a:prstGeom prst="rect">
            <a:avLst/>
          </a:prstGeom>
          <a:noFill/>
        </p:spPr>
        <p:txBody>
          <a:bodyPr wrap="square">
            <a:spAutoFit/>
          </a:bodyPr>
          <a:lstStyle/>
          <a:p>
            <a:r>
              <a:rPr lang="el-GR" i="1" dirty="0">
                <a:highlight>
                  <a:srgbClr val="FFFF00"/>
                </a:highlight>
                <a:hlinkClick r:id="rId5"/>
              </a:rPr>
              <a:t>Διαχείριση Εγκεκριμένων Σχεδίων Σχέδια Κινητικότητας Διαπιστευμένων Οργανισμών</a:t>
            </a:r>
            <a:endParaRPr lang="en-US" i="1" dirty="0">
              <a:highlight>
                <a:srgbClr val="FFFF00"/>
              </a:highlight>
            </a:endParaRPr>
          </a:p>
        </p:txBody>
      </p:sp>
      <p:sp>
        <p:nvSpPr>
          <p:cNvPr id="11" name="Right Brace 10">
            <a:extLst>
              <a:ext uri="{FF2B5EF4-FFF2-40B4-BE49-F238E27FC236}">
                <a16:creationId xmlns:a16="http://schemas.microsoft.com/office/drawing/2014/main" id="{39D275E3-3775-2575-AB83-8518C24CBFC5}"/>
              </a:ext>
            </a:extLst>
          </p:cNvPr>
          <p:cNvSpPr/>
          <p:nvPr/>
        </p:nvSpPr>
        <p:spPr>
          <a:xfrm>
            <a:off x="9705108" y="1745673"/>
            <a:ext cx="623455" cy="42441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F373ECA-F5DE-AC71-7E09-611A52781A03}"/>
              </a:ext>
            </a:extLst>
          </p:cNvPr>
          <p:cNvSpPr txBox="1"/>
          <p:nvPr/>
        </p:nvSpPr>
        <p:spPr>
          <a:xfrm>
            <a:off x="10505209" y="3138054"/>
            <a:ext cx="1555396" cy="1477328"/>
          </a:xfrm>
          <a:prstGeom prst="rect">
            <a:avLst/>
          </a:prstGeom>
          <a:noFill/>
        </p:spPr>
        <p:txBody>
          <a:bodyPr wrap="square" rtlCol="0">
            <a:spAutoFit/>
          </a:bodyPr>
          <a:lstStyle/>
          <a:p>
            <a:r>
              <a:rPr lang="el-GR" dirty="0"/>
              <a:t>Προχωρήστε προς τα κάτω μέχρι να βρείτε τα Σχέδια 2025</a:t>
            </a:r>
            <a:endParaRPr lang="en-US" dirty="0"/>
          </a:p>
        </p:txBody>
      </p:sp>
    </p:spTree>
    <p:extLst>
      <p:ext uri="{BB962C8B-B14F-4D97-AF65-F5344CB8AC3E}">
        <p14:creationId xmlns:p14="http://schemas.microsoft.com/office/powerpoint/2010/main" val="2131331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52708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533327" y="1394780"/>
            <a:ext cx="5979266" cy="466127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ΟΙ</a:t>
            </a:r>
            <a:r>
              <a:rPr lang="en-US" altLang="en-US" sz="2000" dirty="0">
                <a:solidFill>
                  <a:schemeClr val="tx1">
                    <a:lumMod val="75000"/>
                    <a:lumOff val="25000"/>
                  </a:schemeClr>
                </a:solidFill>
              </a:rPr>
              <a:t>D Number</a:t>
            </a:r>
            <a:r>
              <a:rPr lang="el-GR" altLang="en-US" sz="2000" dirty="0">
                <a:solidFill>
                  <a:schemeClr val="tx1">
                    <a:lumMod val="75000"/>
                    <a:lumOff val="25000"/>
                  </a:schemeClr>
                </a:solidFill>
              </a:rPr>
              <a:t> </a:t>
            </a:r>
            <a:endParaRPr lang="en-US"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Κωδικούς πρόσβασης στην πλατφόρμα</a:t>
            </a:r>
            <a:r>
              <a:rPr lang="en-GB" altLang="en-US" sz="2000" dirty="0">
                <a:solidFill>
                  <a:schemeClr val="tx1">
                    <a:lumMod val="75000"/>
                    <a:lumOff val="25000"/>
                  </a:schemeClr>
                </a:solidFill>
              </a:rPr>
              <a:t> </a:t>
            </a:r>
            <a:r>
              <a:rPr lang="el-GR" altLang="en-US" sz="2000" dirty="0">
                <a:solidFill>
                  <a:schemeClr val="tx1">
                    <a:lumMod val="75000"/>
                    <a:lumOff val="25000"/>
                  </a:schemeClr>
                </a:solidFill>
              </a:rPr>
              <a:t>(</a:t>
            </a:r>
            <a:r>
              <a:rPr lang="en-US" altLang="en-US" sz="2000" dirty="0">
                <a:solidFill>
                  <a:schemeClr val="tx1">
                    <a:lumMod val="75000"/>
                    <a:lumOff val="25000"/>
                  </a:schemeClr>
                </a:solidFill>
              </a:rPr>
              <a:t>EU Login Accounts)</a:t>
            </a:r>
            <a:endParaRPr lang="el-GR"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a:t>
            </a:r>
            <a:r>
              <a:rPr lang="el-GR" altLang="en-US" sz="2000" dirty="0" err="1">
                <a:solidFill>
                  <a:schemeClr val="tx1">
                    <a:lumMod val="75000"/>
                    <a:lumOff val="25000"/>
                  </a:schemeClr>
                </a:solidFill>
              </a:rPr>
              <a:t>Εντυπα</a:t>
            </a:r>
            <a:r>
              <a:rPr lang="el-GR" altLang="en-US" sz="2000" dirty="0">
                <a:solidFill>
                  <a:schemeClr val="tx1">
                    <a:lumMod val="75000"/>
                    <a:lumOff val="25000"/>
                  </a:schemeClr>
                </a:solidFill>
              </a:rPr>
              <a:t> κινητικότητας για όλες τις κινητικότητες (υπογεγραμμένα)</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rPr>
              <a:t>Γραπτές διαδικασίες και κριτήρια επιλογής συμμετεχόντων</a:t>
            </a:r>
          </a:p>
          <a:p>
            <a:pPr>
              <a:lnSpc>
                <a:spcPct val="150000"/>
              </a:lnSpc>
              <a:defRPr/>
            </a:pPr>
            <a:endParaRPr lang="el-GR" altLang="en-US" sz="2000" dirty="0">
              <a:solidFill>
                <a:schemeClr val="tx1">
                  <a:lumMod val="75000"/>
                  <a:lumOff val="25000"/>
                </a:schemeClr>
              </a:solidFill>
            </a:endParaRPr>
          </a:p>
        </p:txBody>
      </p:sp>
      <p:sp>
        <p:nvSpPr>
          <p:cNvPr id="7" name="Rectangle 6"/>
          <p:cNvSpPr/>
          <p:nvPr/>
        </p:nvSpPr>
        <p:spPr>
          <a:xfrm>
            <a:off x="6996312" y="1537960"/>
            <a:ext cx="4710767" cy="5232202"/>
          </a:xfrm>
          <a:prstGeom prst="rect">
            <a:avLst/>
          </a:prstGeom>
        </p:spPr>
        <p:txBody>
          <a:bodyPr wrap="square">
            <a:spAutoFit/>
          </a:bodyPr>
          <a:lstStyle/>
          <a:p>
            <a:pPr marL="342900" indent="-342900">
              <a:buFont typeface="Arial" panose="020B0604020202020204" pitchFamily="34" charset="0"/>
              <a:buChar char="•"/>
              <a:defRPr/>
            </a:pPr>
            <a:r>
              <a:rPr lang="el-GR" altLang="en-US" sz="20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Αεροπορικές κάρτες επιβίβασης</a:t>
            </a:r>
          </a:p>
          <a:p>
            <a:pP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2000" dirty="0">
              <a:solidFill>
                <a:schemeClr val="tx1">
                  <a:lumMod val="75000"/>
                  <a:lumOff val="25000"/>
                </a:schemeClr>
              </a:solidFill>
            </a:endParaRPr>
          </a:p>
          <a:p>
            <a:pPr marL="171450" indent="-17145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Προαιρετικά: φωτογραφικό υλικό από τις κινητικότητες και άλλες δραστηριότητες</a:t>
            </a: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Tree>
    <p:extLst>
      <p:ext uri="{BB962C8B-B14F-4D97-AF65-F5344CB8AC3E}">
        <p14:creationId xmlns:p14="http://schemas.microsoft.com/office/powerpoint/2010/main" val="2621003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a:t>
            </a:r>
            <a:r>
              <a:rPr lang="en-US" sz="3000" b="1" dirty="0">
                <a:solidFill>
                  <a:schemeClr val="bg1"/>
                </a:solidFill>
              </a:rPr>
              <a:t>SUPPORTING ORGANISATIONS</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477532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662976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C5ABF345-C5EB-4747-77D6-1354500976D8}"/>
              </a:ext>
            </a:extLst>
          </p:cNvPr>
          <p:cNvSpPr txBox="1"/>
          <p:nvPr/>
        </p:nvSpPr>
        <p:spPr>
          <a:xfrm>
            <a:off x="8717280" y="3652739"/>
            <a:ext cx="3135814" cy="1477328"/>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στο σχέδιο σας, αυτοί θα πρέπει να δηλωθούν στο </a:t>
            </a:r>
            <a:r>
              <a:rPr lang="en-US" b="1" i="1" dirty="0"/>
              <a:t>Beneficiary Module. </a:t>
            </a:r>
            <a:endParaRPr lang="en-GB" b="1" i="1" dirty="0"/>
          </a:p>
        </p:txBody>
      </p:sp>
      <p:sp>
        <p:nvSpPr>
          <p:cNvPr id="4" name="TextBox 3">
            <a:extLst>
              <a:ext uri="{FF2B5EF4-FFF2-40B4-BE49-F238E27FC236}">
                <a16:creationId xmlns:a16="http://schemas.microsoft.com/office/drawing/2014/main" id="{84503BA7-6306-88F9-A272-12FD146A7F1D}"/>
              </a:ext>
            </a:extLst>
          </p:cNvPr>
          <p:cNvSpPr txBox="1"/>
          <p:nvPr/>
        </p:nvSpPr>
        <p:spPr>
          <a:xfrm>
            <a:off x="2291085" y="1737272"/>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
        <p:nvSpPr>
          <p:cNvPr id="5" name="TextBox 4">
            <a:extLst>
              <a:ext uri="{FF2B5EF4-FFF2-40B4-BE49-F238E27FC236}">
                <a16:creationId xmlns:a16="http://schemas.microsoft.com/office/drawing/2014/main" id="{875A8B8F-1DAF-7A70-C7E2-8AF145D01619}"/>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spTree>
    <p:extLst>
      <p:ext uri="{BB962C8B-B14F-4D97-AF65-F5344CB8AC3E}">
        <p14:creationId xmlns:p14="http://schemas.microsoft.com/office/powerpoint/2010/main" val="662802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a:t>
            </a:r>
            <a:r>
              <a:rPr lang="el-GR" sz="2200" b="1" dirty="0">
                <a:solidFill>
                  <a:schemeClr val="tx1">
                    <a:lumMod val="75000"/>
                    <a:lumOff val="25000"/>
                  </a:schemeClr>
                </a:solidFill>
                <a:sym typeface="Wingdings" panose="05000000000000000000" pitchFamily="2" charset="2"/>
                <a:hlinkClick r:id="rId3"/>
              </a:rPr>
              <a:t>οργανισμοί υποστήριξης</a:t>
            </a:r>
            <a:r>
              <a:rPr lang="el-GR" sz="2200" b="1" dirty="0">
                <a:solidFill>
                  <a:schemeClr val="tx1">
                    <a:lumMod val="75000"/>
                    <a:lumOff val="25000"/>
                  </a:schemeClr>
                </a:solidFill>
                <a:sym typeface="Wingdings" panose="05000000000000000000" pitchFamily="2" charset="2"/>
              </a:rPr>
              <a:t>: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Η αμοιβή που θα δοθεί στον υποστηρικτικό οργανισμό (εάν εφαρμόζεται)</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F12CC257-89CD-7638-EC68-EB9B9907EA0C}"/>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spTree>
    <p:extLst>
      <p:ext uri="{BB962C8B-B14F-4D97-AF65-F5344CB8AC3E}">
        <p14:creationId xmlns:p14="http://schemas.microsoft.com/office/powerpoint/2010/main" val="926443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1013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651967" cy="492443"/>
          </a:xfrm>
          <a:prstGeom prst="rect">
            <a:avLst/>
          </a:prstGeom>
          <a:noFill/>
        </p:spPr>
        <p:txBody>
          <a:bodyPr wrap="none" rtlCol="0">
            <a:spAutoFit/>
          </a:bodyPr>
          <a:lstStyle/>
          <a:p>
            <a:r>
              <a:rPr lang="el-GR" sz="2600" b="1" dirty="0">
                <a:solidFill>
                  <a:schemeClr val="bg1"/>
                </a:solidFill>
              </a:rPr>
              <a:t>ΒΑΣΙΚΑ ΧΑΡΑΚΤΗΡΙΣΤΙΚΑ ΣΧΕΔΙΩΝ ΜΙΚΡΗΣ ΔΙΑΡΚΕΙΑΣ</a:t>
            </a:r>
            <a:endParaRPr lang="en-GB" sz="2600" b="1" dirty="0">
              <a:solidFill>
                <a:schemeClr val="bg1"/>
              </a:solidFill>
            </a:endParaRPr>
          </a:p>
        </p:txBody>
      </p:sp>
      <p:sp>
        <p:nvSpPr>
          <p:cNvPr id="22" name="TextBox 21"/>
          <p:cNvSpPr txBox="1"/>
          <p:nvPr/>
        </p:nvSpPr>
        <p:spPr>
          <a:xfrm>
            <a:off x="2854960" y="1432337"/>
            <a:ext cx="8289833" cy="369332"/>
          </a:xfrm>
          <a:prstGeom prst="rect">
            <a:avLst/>
          </a:prstGeom>
          <a:noFill/>
        </p:spPr>
        <p:txBody>
          <a:bodyPr wrap="none" rtlCol="0">
            <a:spAutoFit/>
          </a:bodyPr>
          <a:lstStyle/>
          <a:p>
            <a:r>
              <a:rPr lang="el-GR" dirty="0"/>
              <a:t>Νεοεισερχόμενοι / Οργανισμοί που θέλουν να υλοποιήσουν μικρής εμβέλειας σχέδια</a:t>
            </a:r>
            <a:endParaRPr lang="en-GB" dirty="0"/>
          </a:p>
        </p:txBody>
      </p:sp>
      <p:grpSp>
        <p:nvGrpSpPr>
          <p:cNvPr id="27" name="Group 26"/>
          <p:cNvGrpSpPr/>
          <p:nvPr/>
        </p:nvGrpSpPr>
        <p:grpSpPr>
          <a:xfrm>
            <a:off x="354674" y="3012032"/>
            <a:ext cx="11534608" cy="704852"/>
            <a:chOff x="359779" y="1560828"/>
            <a:chExt cx="11534608" cy="704852"/>
          </a:xfrm>
        </p:grpSpPr>
        <p:sp>
          <p:nvSpPr>
            <p:cNvPr id="11" name="Rectangle 1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9779" y="2139380"/>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59779" y="1290899"/>
            <a:ext cx="11534608" cy="704852"/>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54674" y="3871313"/>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933787" y="2299174"/>
            <a:ext cx="459043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6-18 μήνες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933787" y="3059073"/>
            <a:ext cx="8319232" cy="646331"/>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30 συμμετέχοντες ανά σχέδιο, εξαιρουμένων των συνοδών και των συμμετεχόντων σε προπαρασκευαστικές επισκέψεις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933787" y="4032768"/>
            <a:ext cx="10348459" cy="369332"/>
          </a:xfrm>
          <a:prstGeom prst="rect">
            <a:avLst/>
          </a:prstGeom>
        </p:spPr>
        <p:txBody>
          <a:bodyPr wrap="square">
            <a:spAutoFit/>
          </a:bodyPr>
          <a:lstStyle/>
          <a:p>
            <a:r>
              <a:rPr lang="el-GR" dirty="0">
                <a:highlight>
                  <a:srgbClr val="FFFFFF"/>
                </a:highlight>
                <a:latin typeface="Calibri" panose="020F0502020204030204" pitchFamily="34" charset="0"/>
                <a:ea typeface="Calibri" panose="020F0502020204030204" pitchFamily="34" charset="0"/>
                <a:cs typeface="Calibri" panose="020F0502020204030204" pitchFamily="34" charset="0"/>
              </a:rPr>
              <a:t>Συνάφεια με τους στόχους του οργανισμού, όπως περιγράφονται στην αίτηση</a:t>
            </a:r>
            <a:endParaRPr lang="en-GB"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4" y="1988369"/>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4" y="2846311"/>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58310" y="3719424"/>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flipV="1">
            <a:off x="354674" y="4910378"/>
            <a:ext cx="11539713" cy="4571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187568" y="2224750"/>
            <a:ext cx="11805139" cy="4131900"/>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Κατά κανόνα, υποβάλλεται </a:t>
            </a:r>
            <a:r>
              <a:rPr lang="el-GR" sz="2100" dirty="0">
                <a:solidFill>
                  <a:schemeClr val="accent2">
                    <a:lumMod val="75000"/>
                  </a:schemeClr>
                </a:solidFill>
              </a:rPr>
              <a:t>εντός 60 ημερών από τη λήξη του Σχεδίου</a:t>
            </a:r>
            <a:r>
              <a:rPr lang="el-GR" sz="2100" dirty="0">
                <a:solidFill>
                  <a:schemeClr val="tx1">
                    <a:lumMod val="75000"/>
                    <a:lumOff val="25000"/>
                  </a:schemeClr>
                </a:solidFill>
              </a:rPr>
              <a:t>. </a:t>
            </a:r>
          </a:p>
          <a:p>
            <a:pPr marL="285750" indent="-285750" algn="just">
              <a:buClr>
                <a:schemeClr val="tx1"/>
              </a:buClr>
              <a:buFont typeface="Wingdings" panose="05000000000000000000" pitchFamily="2" charset="2"/>
              <a:buChar char="§"/>
            </a:pPr>
            <a:r>
              <a:rPr lang="el-GR" sz="2100" dirty="0">
                <a:solidFill>
                  <a:schemeClr val="accent2">
                    <a:lumMod val="75000"/>
                  </a:schemeClr>
                </a:solidFill>
              </a:rPr>
              <a:t>Εάν έχετε ολοκληρώσει νωρίτερα τις κινητικότητες σας, μπορείτε να υποβάλετε την έκθεσή σας πριν από τη λήξη του Σχεδίου </a:t>
            </a:r>
            <a:r>
              <a:rPr lang="el-GR" sz="2100" dirty="0"/>
              <a:t>(νοουμένου ότι τηρείται η ελάχιστη διάρκεια για τον συγκεκριμένο τύπο σχεδίων)</a:t>
            </a: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έχουν υποβληθεί προηγουμένως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στη βάση πραγματικών εξόδων (όλες τα υπόλοιπα αποδεικτικά όπως και τα έγγραφα κινητικότητας θα πρέπει να τηρούνται στον ηλεκτρονικό φάκελο που έχει δημιουργήσει ο οργανισμός και να διατίθενται στην ΕΥ, σε περίπτωση ελέγχου)</a:t>
            </a: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εφαρμόζεται αναλογικά αποκοπή στα επιλέξιμα οργανωτικά έξοδα.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3" y="447826"/>
            <a:ext cx="11364583" cy="6701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στην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lang="el-GR" sz="2000" dirty="0">
                <a:solidFill>
                  <a:prstClr val="black">
                    <a:lumMod val="75000"/>
                    <a:lumOff val="25000"/>
                  </a:prstClr>
                </a:solidFill>
                <a:latin typeface="Calibri" panose="020F0502020204030204"/>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πλημμελούς ή μερικής ή καθυστερημένης εφαρμογής του Σχεδίου</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υποβολής των απαραίτητων εγγράφων / στοιχείων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χαμηλής βαθμολογίας τελικής έκθεσης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μικρότερο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293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415891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3072829"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a:t>
            </a:r>
            <a:endParaRPr lang="en-GB" dirty="0"/>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3" name="Group 2"/>
          <p:cNvGrpSpPr/>
          <p:nvPr/>
        </p:nvGrpSpPr>
        <p:grpSpPr>
          <a:xfrm>
            <a:off x="406070" y="699727"/>
            <a:ext cx="5325155" cy="900379"/>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444394" y="1763742"/>
            <a:ext cx="5220163" cy="4988646"/>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r>
              <a:rPr lang="el-GR" sz="2000" dirty="0">
                <a:solidFill>
                  <a:srgbClr val="9D72B5"/>
                </a:solidFill>
              </a:rPr>
              <a:t>Αλλαγή συντονιστή</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 (απαιτείται επίσης ενημέρωση του </a:t>
            </a:r>
            <a:r>
              <a:rPr lang="en-US" sz="2000" dirty="0">
                <a:solidFill>
                  <a:srgbClr val="9D72B5"/>
                </a:solidFill>
              </a:rPr>
              <a:t>ORS)</a:t>
            </a:r>
            <a:endParaRPr lang="el-GR" sz="2000"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Αλλαγές στον αριθμό, τύπο και διάρκεια των δραστηριοτήτων εφόσον συνεχίζουν να συμβάλλουν στην επίτευξη των στόχων. </a:t>
            </a:r>
            <a:r>
              <a:rPr lang="el-GR" sz="2000" i="1" u="sng" dirty="0">
                <a:solidFill>
                  <a:srgbClr val="9D72B5"/>
                </a:solidFill>
              </a:rPr>
              <a:t>Οι τελικές επιλέξιμες υλοποιημένες δραστηριότητες θα καθορίσουν και το τελικό ποσό επιχορήγησης με ανώτατο συνολικό ποσό αυτό που αναγράφεται στη Συμφωνία</a:t>
            </a:r>
          </a:p>
          <a:p>
            <a:pPr marL="342900" indent="-342900">
              <a:spcAft>
                <a:spcPts val="1000"/>
              </a:spcAft>
              <a:buFont typeface="Wingdings" panose="05000000000000000000" pitchFamily="2" charset="2"/>
              <a:buChar char="§"/>
            </a:pPr>
            <a:r>
              <a:rPr lang="el-GR" sz="2000" dirty="0">
                <a:solidFill>
                  <a:srgbClr val="9D72B5"/>
                </a:solidFill>
              </a:rPr>
              <a:t>Μεταφορές κονδυλίων (χωρίς τροποποίηση)</a:t>
            </a:r>
          </a:p>
          <a:p>
            <a:pPr marL="342900" indent="-342900">
              <a:spcAft>
                <a:spcPts val="1000"/>
              </a:spcAft>
              <a:buFont typeface="Wingdings" panose="05000000000000000000" pitchFamily="2" charset="2"/>
              <a:buChar char="§"/>
            </a:pPr>
            <a:endParaRPr lang="el-GR" sz="2200" dirty="0">
              <a:solidFill>
                <a:srgbClr val="9D72B5"/>
              </a:solidFill>
            </a:endParaRPr>
          </a:p>
        </p:txBody>
      </p:sp>
      <p:sp>
        <p:nvSpPr>
          <p:cNvPr id="12" name="Rounded Rectangle 11"/>
          <p:cNvSpPr/>
          <p:nvPr/>
        </p:nvSpPr>
        <p:spPr>
          <a:xfrm>
            <a:off x="6441039" y="739730"/>
            <a:ext cx="5143606" cy="860376"/>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935840" y="815975"/>
            <a:ext cx="4154004" cy="707886"/>
          </a:xfrm>
          <a:prstGeom prst="rect">
            <a:avLst/>
          </a:prstGeom>
          <a:noFill/>
        </p:spPr>
        <p:txBody>
          <a:bodyPr wrap="square" rtlCol="0">
            <a:spAutoFit/>
          </a:bodyPr>
          <a:lstStyle/>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ΑΠΑΙΤΕΙΤΑΙ ΤΡΟΠΟΠΟΙΗΣΗ </a:t>
            </a:r>
          </a:p>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ΤΗΣ ΣΥΜΦΩΝΙΑΣ</a:t>
            </a:r>
          </a:p>
        </p:txBody>
      </p:sp>
      <p:sp>
        <p:nvSpPr>
          <p:cNvPr id="15" name="Rectangle 14"/>
          <p:cNvSpPr/>
          <p:nvPr/>
        </p:nvSpPr>
        <p:spPr>
          <a:xfrm>
            <a:off x="6441039" y="1676351"/>
            <a:ext cx="5143606" cy="3298466"/>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l-GR" sz="2200" dirty="0">
                <a:solidFill>
                  <a:srgbClr val="1EA7AE"/>
                </a:solidFill>
              </a:rPr>
              <a:t>Αλλαγή τραπεζικών στοιχείων</a:t>
            </a:r>
          </a:p>
          <a:p>
            <a:r>
              <a:rPr lang="el-GR" sz="2200" dirty="0">
                <a:solidFill>
                  <a:srgbClr val="1EA7AE"/>
                </a:solidFill>
              </a:rPr>
              <a:t>      (απαιτείται επίσης ενημέρωση του </a:t>
            </a:r>
            <a:r>
              <a:rPr lang="en-US" sz="2200" dirty="0">
                <a:solidFill>
                  <a:srgbClr val="1EA7AE"/>
                </a:solidFill>
              </a:rPr>
              <a:t>ORS)</a:t>
            </a:r>
          </a:p>
          <a:p>
            <a:pPr marL="342900" indent="-342900">
              <a:buFont typeface="Wingdings" panose="05000000000000000000" pitchFamily="2" charset="2"/>
              <a:buChar char="§"/>
            </a:pPr>
            <a:endParaRPr lang="en-US" sz="2200" dirty="0">
              <a:solidFill>
                <a:srgbClr val="1EA7AE"/>
              </a:solidFill>
            </a:endParaRPr>
          </a:p>
          <a:p>
            <a:pPr marL="342900" indent="-342900">
              <a:buFont typeface="Wingdings" panose="05000000000000000000" pitchFamily="2" charset="2"/>
              <a:buChar char="§"/>
            </a:pPr>
            <a:r>
              <a:rPr lang="el-GR" sz="2200" dirty="0">
                <a:solidFill>
                  <a:srgbClr val="1EA7AE"/>
                </a:solidFill>
              </a:rPr>
              <a:t>Μετακινήσεις κονδυλίων με τροποποίηση (συμβουλεύεστε πάντοτε τη Συμφωνία Επιχορήγησης)</a:t>
            </a:r>
          </a:p>
          <a:p>
            <a:endParaRPr lang="el-GR" sz="2200" dirty="0">
              <a:solidFill>
                <a:srgbClr val="1EA7AE"/>
              </a:solidFill>
            </a:endParaRPr>
          </a:p>
          <a:p>
            <a:pPr marL="342900" indent="-342900">
              <a:buFont typeface="Wingdings" panose="05000000000000000000" pitchFamily="2" charset="2"/>
              <a:buChar char="§"/>
            </a:pPr>
            <a:r>
              <a:rPr lang="el-GR" sz="2200" dirty="0">
                <a:solidFill>
                  <a:srgbClr val="1EA7AE"/>
                </a:solidFill>
              </a:rPr>
              <a:t>Αλλαγή στη διάρκεια του σχεδίου με μέγιστη συνολική διάρκεια τους 18 μήνες</a:t>
            </a:r>
            <a:endParaRPr lang="en-US" sz="2200" dirty="0">
              <a:solidFill>
                <a:srgbClr val="1EA7A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873072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525269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202067" y="750518"/>
            <a:ext cx="11419115" cy="515012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p>
          <a:p>
            <a:pPr marL="324000" marR="0" lvl="0" indent="-342900" algn="just" defTabSz="914400" rtl="0" eaLnBrk="1" fontAlgn="auto" latinLnBrk="0" hangingPunct="1">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0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ΑΠΌ ΤΗΝ ΕΘΝΙΚΗ ΥΠΗΡΕΣΙΑ (1)</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D378D5EA-C1F2-7790-C2A4-C78B18CE7265}"/>
              </a:ext>
            </a:extLst>
          </p:cNvPr>
          <p:cNvSpPr txBox="1"/>
          <p:nvPr/>
        </p:nvSpPr>
        <p:spPr>
          <a:xfrm>
            <a:off x="85392" y="5500800"/>
            <a:ext cx="12021216" cy="646331"/>
          </a:xfrm>
          <a:prstGeom prst="rect">
            <a:avLst/>
          </a:prstGeom>
          <a:solidFill>
            <a:srgbClr val="4472C4">
              <a:alpha val="20000"/>
            </a:srgbClr>
          </a:solidFill>
        </p:spPr>
        <p:txBody>
          <a:bodyPr wrap="squar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r>
              <a:rPr lang="el-GR" i="1" dirty="0"/>
              <a:t>. 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2183058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4147289"/>
          </a:xfrm>
          <a:prstGeom prst="rect">
            <a:avLst/>
          </a:prstGeom>
        </p:spPr>
        <p:txBody>
          <a:bodyPr wrap="square">
            <a:spAutoFit/>
          </a:bodyPr>
          <a:lstStyle/>
          <a:p>
            <a:pPr marR="64135" algn="just">
              <a:lnSpc>
                <a:spcPct val="150000"/>
              </a:lnSpc>
              <a:spcBef>
                <a:spcPts val="495"/>
              </a:spcBef>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53013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4401205"/>
          </a:xfrm>
          <a:prstGeom prst="rect">
            <a:avLst/>
          </a:prstGeom>
        </p:spPr>
        <p:txBody>
          <a:bodyPr wrap="square">
            <a:spAutoFit/>
          </a:bodyPr>
          <a:lstStyle/>
          <a:p>
            <a:endParaRPr lang="el-GR" sz="1400" dirty="0">
              <a:hlinkClick r:id="rId4"/>
            </a:endParaRPr>
          </a:p>
          <a:p>
            <a:endParaRPr lang="el-GR" sz="1400" dirty="0">
              <a:hlinkClick r:id="rId4"/>
            </a:endParaRPr>
          </a:p>
          <a:p>
            <a:r>
              <a:rPr lang="el-GR" sz="1400" dirty="0">
                <a:hlinkClick r:id="rId4"/>
              </a:rPr>
              <a:t>Οδηγός Προγράμματος 2025</a:t>
            </a:r>
            <a:endParaRPr lang="el-GR" sz="1400" dirty="0">
              <a:hlinkClick r:id="rId5"/>
            </a:endParaRPr>
          </a:p>
          <a:p>
            <a:r>
              <a:rPr lang="el-GR" sz="1400" dirty="0">
                <a:hlinkClick r:id="rId6"/>
              </a:rPr>
              <a:t>Διαχείριση Εγκεκριμένων Σχεδίων </a:t>
            </a:r>
            <a:endParaRPr lang="en-GB" sz="1400" dirty="0"/>
          </a:p>
          <a:p>
            <a:r>
              <a:rPr lang="en-US" sz="1400" dirty="0">
                <a:hlinkClick r:id="rId7"/>
              </a:rPr>
              <a:t>Erasmus Quality Standards</a:t>
            </a:r>
            <a:endParaRPr lang="en-US" sz="1400" dirty="0"/>
          </a:p>
          <a:p>
            <a:r>
              <a:rPr lang="el-GR" sz="1400" dirty="0">
                <a:hlinkClick r:id="rId8"/>
              </a:rPr>
              <a:t>Πρότυπα Ποιότητας για σεμινάρια κάτω από τη ΒΔ1</a:t>
            </a:r>
            <a:endParaRPr lang="el-GR" sz="1400" dirty="0"/>
          </a:p>
          <a:p>
            <a:r>
              <a:rPr lang="el-GR" sz="1400" dirty="0">
                <a:hlinkClick r:id="rId9"/>
              </a:rPr>
              <a:t>Εργαλεία Ε</a:t>
            </a:r>
            <a:r>
              <a:rPr lang="en-US" sz="1400" dirty="0" err="1">
                <a:hlinkClick r:id="rId9"/>
              </a:rPr>
              <a:t>rasmus</a:t>
            </a:r>
            <a:r>
              <a:rPr lang="en-US" sz="1400" dirty="0">
                <a:hlinkClick r:id="rId9"/>
              </a:rPr>
              <a:t> – I</a:t>
            </a:r>
            <a:r>
              <a:rPr lang="el-GR" sz="1400" dirty="0" err="1">
                <a:hlinkClick r:id="rId9"/>
              </a:rPr>
              <a:t>στοσελίδα</a:t>
            </a:r>
            <a:r>
              <a:rPr lang="el-GR" sz="1400" dirty="0">
                <a:hlinkClick r:id="rId9"/>
              </a:rPr>
              <a:t> ΙΔΕΠ</a:t>
            </a:r>
            <a:endParaRPr lang="en-US" sz="1400" dirty="0"/>
          </a:p>
          <a:p>
            <a:r>
              <a:rPr lang="el-GR" sz="1400" dirty="0">
                <a:hlinkClick r:id="rId10"/>
              </a:rPr>
              <a:t>Εργαλείο υπολογισμού απόστασης </a:t>
            </a:r>
            <a:r>
              <a:rPr lang="en-US" sz="1400" dirty="0">
                <a:hlinkClick r:id="rId10"/>
              </a:rPr>
              <a:t>Erasmus+ </a:t>
            </a:r>
            <a:r>
              <a:rPr lang="en-US" sz="1400" dirty="0"/>
              <a:t> (Distance Calculator)</a:t>
            </a:r>
          </a:p>
          <a:p>
            <a:r>
              <a:rPr lang="el-GR" sz="1400" b="0" i="0" u="none" strike="noStrike" dirty="0">
                <a:solidFill>
                  <a:srgbClr val="FFFFFF"/>
                </a:solidFill>
                <a:effectLst/>
                <a:hlinkClick r:id="rId11"/>
              </a:rPr>
              <a:t>Στρατηγική του ΙΔΕΠ Διά Βίου Μάθησης για την ένταξη και την πολυμορφία στο πλαίσιο του Erasmus+</a:t>
            </a:r>
            <a:endParaRPr lang="el-GR" sz="1400" dirty="0">
              <a:highlight>
                <a:srgbClr val="FFFF00"/>
              </a:highlight>
            </a:endParaRPr>
          </a:p>
          <a:p>
            <a:r>
              <a:rPr lang="el-GR" sz="1400" dirty="0">
                <a:hlinkClick r:id="rId12"/>
              </a:rPr>
              <a:t>Οδηγός για συνεργασίες με υποστηρικτικούς οργανισμούς (</a:t>
            </a:r>
            <a:r>
              <a:rPr lang="en-US" sz="1400" dirty="0">
                <a:hlinkClick r:id="rId12"/>
              </a:rPr>
              <a:t>supporting </a:t>
            </a:r>
            <a:r>
              <a:rPr lang="en-US" sz="1400" dirty="0" err="1">
                <a:hlinkClick r:id="rId12"/>
              </a:rPr>
              <a:t>organisations</a:t>
            </a:r>
            <a:r>
              <a:rPr lang="en-US" sz="1400" dirty="0">
                <a:hlinkClick r:id="rId12"/>
              </a:rPr>
              <a:t>) </a:t>
            </a:r>
            <a:endParaRPr lang="el-GR" sz="1400" dirty="0"/>
          </a:p>
          <a:p>
            <a:r>
              <a:rPr lang="en-US" sz="1400" dirty="0">
                <a:hlinkClick r:id="rId13"/>
              </a:rPr>
              <a:t>EPALE</a:t>
            </a:r>
            <a:r>
              <a:rPr lang="en-US" sz="1400" dirty="0"/>
              <a:t> </a:t>
            </a:r>
            <a:r>
              <a:rPr lang="el-GR" sz="1400" dirty="0"/>
              <a:t> (Ηλεκτρονική Πλατφόρμα για την Εκπαίδευση Ενηλίκων στην Ευρώπη) </a:t>
            </a:r>
          </a:p>
          <a:p>
            <a:r>
              <a:rPr lang="en-US" sz="1400" baseline="0" dirty="0">
                <a:hlinkClick r:id="rId14"/>
              </a:rPr>
              <a:t>European School platform </a:t>
            </a:r>
            <a:endParaRPr lang="en-US" sz="2000" dirty="0"/>
          </a:p>
          <a:p>
            <a:r>
              <a:rPr lang="en-GB" sz="1400" dirty="0">
                <a:hlinkClick r:id="rId15"/>
              </a:rPr>
              <a:t>Erasmus+ Project Results Platform</a:t>
            </a:r>
            <a:endParaRPr lang="el-GR" sz="1400" dirty="0">
              <a:hlinkClick r:id="rId15"/>
            </a:endParaRPr>
          </a:p>
          <a:p>
            <a:r>
              <a:rPr lang="en-US" sz="1400" dirty="0">
                <a:hlinkClick r:id="rId16"/>
              </a:rPr>
              <a:t>EU Academy </a:t>
            </a:r>
            <a:r>
              <a:rPr lang="en-US" sz="1400" dirty="0"/>
              <a:t>(</a:t>
            </a:r>
            <a:r>
              <a:rPr lang="el-GR" sz="1400" dirty="0"/>
              <a:t>Πρόσβαση στο εργαλείο </a:t>
            </a:r>
            <a:r>
              <a:rPr lang="en-US" sz="1400" dirty="0"/>
              <a:t>Online Linguistic Support) </a:t>
            </a:r>
            <a:endParaRPr lang="el-GR" sz="1400" dirty="0"/>
          </a:p>
          <a:p>
            <a:r>
              <a:rPr lang="el-GR" sz="1400" dirty="0">
                <a:hlinkClick r:id="rId17"/>
              </a:rPr>
              <a:t>Οδηγός για επικοινωνία και διάχυση Ε+ </a:t>
            </a:r>
            <a:endParaRPr lang="el-GR" sz="1400" dirty="0"/>
          </a:p>
          <a:p>
            <a:r>
              <a:rPr lang="en-US" sz="1400" dirty="0">
                <a:hlinkClick r:id="rId18"/>
              </a:rPr>
              <a:t>IMPACTTOOL</a:t>
            </a:r>
            <a:r>
              <a:rPr lang="en-US" sz="1400" dirty="0"/>
              <a:t> (</a:t>
            </a:r>
            <a:r>
              <a:rPr lang="el-GR" sz="1400" dirty="0"/>
              <a:t>Εργαλείο για μέτρηση αντικτύπου των δραστηριοτήτων / σχεδίων</a:t>
            </a:r>
            <a:r>
              <a:rPr lang="en-US" sz="1400" dirty="0"/>
              <a:t>)</a:t>
            </a:r>
          </a:p>
          <a:p>
            <a:r>
              <a:rPr lang="en-US" sz="1400" dirty="0">
                <a:hlinkClick r:id="rId19"/>
              </a:rPr>
              <a:t>Beneficiary Module </a:t>
            </a:r>
            <a:endParaRPr lang="en-US" sz="1400" dirty="0"/>
          </a:p>
          <a:p>
            <a:r>
              <a:rPr lang="en-US" sz="1400" dirty="0">
                <a:hlinkClick r:id="rId20"/>
              </a:rPr>
              <a:t>Organisation Registration System (ORS)</a:t>
            </a:r>
            <a:endParaRPr lang="en-US" sz="1400" dirty="0"/>
          </a:p>
          <a:p>
            <a:r>
              <a:rPr lang="en-US" sz="1400" dirty="0">
                <a:hlinkClick r:id="rId21"/>
              </a:rPr>
              <a:t>OID</a:t>
            </a:r>
            <a:endParaRPr lang="en-US" sz="1400" dirty="0"/>
          </a:p>
          <a:p>
            <a:r>
              <a:rPr lang="en-US" sz="1400" dirty="0">
                <a:hlinkClick r:id="rId22"/>
              </a:rPr>
              <a:t>EU LOGIN ACCOUNT</a:t>
            </a:r>
            <a:endParaRPr lang="en-US" sz="1400" dirty="0"/>
          </a:p>
        </p:txBody>
      </p:sp>
      <p:sp>
        <p:nvSpPr>
          <p:cNvPr id="6" name="Rectangle 5">
            <a:extLst>
              <a:ext uri="{FF2B5EF4-FFF2-40B4-BE49-F238E27FC236}">
                <a16:creationId xmlns:a16="http://schemas.microsoft.com/office/drawing/2014/main" id="{19496695-8825-F6CA-900A-C09E49262302}"/>
              </a:ext>
            </a:extLst>
          </p:cNvPr>
          <p:cNvSpPr/>
          <p:nvPr/>
        </p:nvSpPr>
        <p:spPr>
          <a:xfrm>
            <a:off x="679604" y="944265"/>
            <a:ext cx="10541544" cy="446276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1772063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39199" y="4893230"/>
            <a:ext cx="7012497" cy="400110"/>
          </a:xfrm>
          <a:prstGeom prst="rect">
            <a:avLst/>
          </a:prstGeom>
          <a:noFill/>
        </p:spPr>
        <p:txBody>
          <a:bodyPr wrap="none" rtlCol="0">
            <a:spAutoFit/>
          </a:bodyPr>
          <a:lstStyle/>
          <a:p>
            <a:r>
              <a:rPr lang="el-GR" sz="2000" i="1" dirty="0"/>
              <a:t>Για περισσότερες πληροφορίες επισκεφθείτε </a:t>
            </a:r>
            <a:r>
              <a:rPr lang="el-GR" sz="2000" i="1" dirty="0">
                <a:hlinkClick r:id="rId4"/>
              </a:rPr>
              <a:t>την ιστοσελίδα μας </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241030" y="766973"/>
            <a:ext cx="6176874" cy="1742578"/>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l-GR"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Μαρία Χριστοφίδου</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(ΚΑ122)</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22448831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mchristofidou@idep.org.cy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ΣΤΟΙΧΕΙΑ ΕΠΙΚΟΙΝΩΝΙΑΣ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5044273" y="628832"/>
            <a:ext cx="6176875"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5044272" y="2460411"/>
            <a:ext cx="6099349"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64E5EBC-F14C-E83B-EE1A-501C2A01CC88}"/>
              </a:ext>
            </a:extLst>
          </p:cNvPr>
          <p:cNvSpPr/>
          <p:nvPr/>
        </p:nvSpPr>
        <p:spPr>
          <a:xfrm>
            <a:off x="5316528" y="2621968"/>
            <a:ext cx="5402204" cy="1675431"/>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Αννίτα </a:t>
            </a:r>
            <a:r>
              <a:rPr kumimoji="0" lang="el-G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Παφίτη</a:t>
            </a:r>
            <a:endPar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22448843</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a:t>
            </a:r>
            <a:r>
              <a:rPr lang="en-GB" sz="2000" u="sng" dirty="0">
                <a:solidFill>
                  <a:schemeClr val="accent1"/>
                </a:solidFill>
                <a:latin typeface="Roboto" panose="02000000000000000000" pitchFamily="2" charset="0"/>
              </a:rPr>
              <a:t>apafiti@idep.org.cy</a:t>
            </a:r>
            <a:r>
              <a:rPr lang="el-GR" sz="2000" u="sng" dirty="0">
                <a:solidFill>
                  <a:schemeClr val="accent1"/>
                </a:solidFill>
                <a:latin typeface="Roboto" panose="02000000000000000000" pitchFamily="2" charset="0"/>
              </a:rPr>
              <a:t> </a:t>
            </a:r>
            <a:endParaRPr kumimoji="0" lang="en-US" sz="2000" b="0" i="0" u="sng" strike="noStrike" kern="1200" cap="none" spc="0" normalizeH="0" baseline="0" noProof="0" dirty="0">
              <a:ln>
                <a:noFill/>
              </a:ln>
              <a:solidFill>
                <a:schemeClr val="accent1"/>
              </a:solidFill>
              <a:effectLst/>
              <a:uLnTx/>
              <a:uFillTx/>
              <a:latin typeface="Calibri" panose="020F0502020204030204"/>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E262076-214E-A9E5-7526-E2F9B99EB16F}"/>
              </a:ext>
            </a:extLst>
          </p:cNvPr>
          <p:cNvSpPr/>
          <p:nvPr/>
        </p:nvSpPr>
        <p:spPr>
          <a:xfrm>
            <a:off x="5005508" y="4427269"/>
            <a:ext cx="6176875" cy="2048252"/>
          </a:xfrm>
          <a:prstGeom prst="roundRect">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D14CEBD-E8A3-4938-6E24-ED44C10A7A91}"/>
              </a:ext>
            </a:extLst>
          </p:cNvPr>
          <p:cNvSpPr/>
          <p:nvPr/>
        </p:nvSpPr>
        <p:spPr>
          <a:xfrm>
            <a:off x="5316528" y="4288679"/>
            <a:ext cx="5265854" cy="167543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Μαριάννα </a:t>
            </a:r>
            <a:r>
              <a:rPr kumimoji="0" lang="el-G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Αραούζου</a:t>
            </a: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14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22448861</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6"/>
              </a:rPr>
              <a:t>maraouzou@idep.org.cy</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599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323713"/>
          </a:xfrm>
          <a:prstGeom prst="rect">
            <a:avLst/>
          </a:prstGeom>
        </p:spPr>
        <p:txBody>
          <a:bodyPr wrap="square">
            <a:spAutoFit/>
          </a:bodyPr>
          <a:lstStyle/>
          <a:p>
            <a:pPr algn="ctr"/>
            <a:r>
              <a:rPr lang="el-GR" sz="2500" b="1" dirty="0">
                <a:solidFill>
                  <a:srgbClr val="FF0000"/>
                </a:solidFill>
              </a:rPr>
              <a:t>!</a:t>
            </a:r>
            <a:r>
              <a:rPr lang="el-GR" sz="1500" dirty="0"/>
              <a:t>Η ελάχιστη και μέγιστη διάρκεια των δραστηριοτήτων</a:t>
            </a:r>
            <a:r>
              <a:rPr lang="en-US" sz="1500" dirty="0"/>
              <a:t>, </a:t>
            </a:r>
            <a:endParaRPr lang="el-GR" sz="1500" dirty="0"/>
          </a:p>
          <a:p>
            <a:pPr algn="ctr"/>
            <a:r>
              <a:rPr lang="el-GR" sz="1500" dirty="0"/>
              <a:t>όπως αυτή ορίζεται στον Οδηγό του Προγράμματος, </a:t>
            </a:r>
          </a:p>
          <a:p>
            <a:pPr algn="ctr"/>
            <a:r>
              <a:rPr lang="el-GR" sz="1500" dirty="0"/>
              <a:t>αφορά μόνο το φυσικό κομμάτι των δραστηριοτήτων</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7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859183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ΠΡΟΣΩΠΙΚΟΥ</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8" name="Content Placeholder 4">
            <a:extLst>
              <a:ext uri="{FF2B5EF4-FFF2-40B4-BE49-F238E27FC236}">
                <a16:creationId xmlns:a16="http://schemas.microsoft.com/office/drawing/2014/main" id="{CD62F043-43DE-C563-F55A-7BDDC48DCA3A}"/>
              </a:ext>
            </a:extLst>
          </p:cNvPr>
          <p:cNvGraphicFramePr>
            <a:graphicFrameLocks/>
          </p:cNvGraphicFramePr>
          <p:nvPr>
            <p:extLst>
              <p:ext uri="{D42A27DB-BD31-4B8C-83A1-F6EECF244321}">
                <p14:modId xmlns:p14="http://schemas.microsoft.com/office/powerpoint/2010/main" val="2325459591"/>
              </p:ext>
            </p:extLst>
          </p:nvPr>
        </p:nvGraphicFramePr>
        <p:xfrm>
          <a:off x="1630384" y="825791"/>
          <a:ext cx="8509202" cy="3931920"/>
        </p:xfrm>
        <a:graphic>
          <a:graphicData uri="http://schemas.openxmlformats.org/drawingml/2006/table">
            <a:tbl>
              <a:tblPr firstRow="1" bandRow="1">
                <a:tableStyleId>{93296810-A885-4BE3-A3E7-6D5BEEA58F35}</a:tableStyleId>
              </a:tblPr>
              <a:tblGrid>
                <a:gridCol w="880262">
                  <a:extLst>
                    <a:ext uri="{9D8B030D-6E8A-4147-A177-3AD203B41FA5}">
                      <a16:colId xmlns:a16="http://schemas.microsoft.com/office/drawing/2014/main" val="20000"/>
                    </a:ext>
                  </a:extLst>
                </a:gridCol>
                <a:gridCol w="2909551">
                  <a:extLst>
                    <a:ext uri="{9D8B030D-6E8A-4147-A177-3AD203B41FA5}">
                      <a16:colId xmlns:a16="http://schemas.microsoft.com/office/drawing/2014/main" val="20001"/>
                    </a:ext>
                  </a:extLst>
                </a:gridCol>
                <a:gridCol w="4719389">
                  <a:extLst>
                    <a:ext uri="{9D8B030D-6E8A-4147-A177-3AD203B41FA5}">
                      <a16:colId xmlns:a16="http://schemas.microsoft.com/office/drawing/2014/main" val="20002"/>
                    </a:ext>
                  </a:extLst>
                </a:gridCol>
              </a:tblGrid>
              <a:tr h="836709">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Ενηλίκων</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Επαγγελματική</a:t>
                      </a:r>
                      <a:r>
                        <a:rPr lang="el-GR" sz="1800" kern="1200" baseline="0" dirty="0">
                          <a:latin typeface="Calibri" panose="020F0502020204030204" pitchFamily="34" charset="0"/>
                          <a:ea typeface="Calibri" panose="020F0502020204030204" pitchFamily="34" charset="0"/>
                          <a:cs typeface="Calibri" panose="020F0502020204030204" pitchFamily="34" charset="0"/>
                        </a:rPr>
                        <a:t> Εκπαίδευση &amp; Κατάρτιση </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82544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8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Σκιώδης Εργασία (</a:t>
                      </a: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Job shadowing)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8254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Άσκηση καθηκόντων διδασκαλίας</a:t>
                      </a:r>
                      <a:r>
                        <a:rPr lang="en-US" sz="1800" kern="1200" dirty="0">
                          <a:latin typeface="Calibri" panose="020F0502020204030204" pitchFamily="34" charset="0"/>
                          <a:ea typeface="Calibri" panose="020F0502020204030204" pitchFamily="34" charset="0"/>
                          <a:cs typeface="Calibri" panose="020F0502020204030204" pitchFamily="34" charset="0"/>
                        </a:rPr>
                        <a:t> (Teaching or training assignment)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a:t>
                      </a:r>
                      <a:r>
                        <a:rPr lang="el-GR" sz="1600" kern="1200" baseline="0" dirty="0">
                          <a:latin typeface="Calibri" panose="020F0502020204030204" pitchFamily="34" charset="0"/>
                          <a:ea typeface="Calibri" panose="020F0502020204030204" pitchFamily="34" charset="0"/>
                          <a:cs typeface="Calibri" panose="020F0502020204030204" pitchFamily="34" charset="0"/>
                        </a:rPr>
                        <a:t> 365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0730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Συμμετοχή σε σεμινάρια επιμόρφωσης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courses</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 &amp;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training</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GB" sz="1600" kern="1200" baseline="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ημέρες</a:t>
                      </a:r>
                      <a:r>
                        <a:rPr lang="en-US" sz="1600" kern="1200" baseline="0" dirty="0">
                          <a:latin typeface="+mn-lt"/>
                          <a:ea typeface="Verdana" panose="020B060403050404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AD307D24-7A6E-1EFD-F078-CAC1B93974CA}"/>
              </a:ext>
            </a:extLst>
          </p:cNvPr>
          <p:cNvSpPr/>
          <p:nvPr/>
        </p:nvSpPr>
        <p:spPr>
          <a:xfrm>
            <a:off x="2552057" y="5831914"/>
            <a:ext cx="7587530" cy="923330"/>
          </a:xfrm>
          <a:prstGeom prst="rect">
            <a:avLst/>
          </a:prstGeom>
          <a:solidFill>
            <a:srgbClr val="70AD47">
              <a:lumMod val="75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 οργανισμός θα πρέπει να είναι σε θέση να αποδείξει τη σχέση του με το προσωπικό που συμμετέχει σε κινητικότητες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payroll/</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συμβόλαιο</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εργοδότησης</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κτλ.)</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80A640-22BD-BE11-D23F-B97AEE1893E7}"/>
              </a:ext>
            </a:extLst>
          </p:cNvPr>
          <p:cNvSpPr txBox="1"/>
          <p:nvPr/>
        </p:nvSpPr>
        <p:spPr>
          <a:xfrm>
            <a:off x="10500527" y="1780291"/>
            <a:ext cx="1393859" cy="2308324"/>
          </a:xfrm>
          <a:prstGeom prst="rect">
            <a:avLst/>
          </a:prstGeom>
          <a:solidFill>
            <a:srgbClr val="70AD47">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p>
        </p:txBody>
      </p:sp>
      <p:sp>
        <p:nvSpPr>
          <p:cNvPr id="12" name="TextBox 11">
            <a:extLst>
              <a:ext uri="{FF2B5EF4-FFF2-40B4-BE49-F238E27FC236}">
                <a16:creationId xmlns:a16="http://schemas.microsoft.com/office/drawing/2014/main" id="{D306CD9B-5ED6-8C02-1247-B96883736A04}"/>
              </a:ext>
            </a:extLst>
          </p:cNvPr>
          <p:cNvSpPr txBox="1"/>
          <p:nvPr/>
        </p:nvSpPr>
        <p:spPr>
          <a:xfrm>
            <a:off x="2552056" y="4800067"/>
            <a:ext cx="7587530" cy="307777"/>
          </a:xfrm>
          <a:prstGeom prst="rect">
            <a:avLst/>
          </a:prstGeom>
          <a:solidFill>
            <a:srgbClr val="359FC0">
              <a:alpha val="50000"/>
            </a:srgbClr>
          </a:solidFill>
          <a:ln w="19050">
            <a:solidFill>
              <a:srgbClr val="359FC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Course catalogue (ESEP)</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Curved Up Arrow 6">
            <a:extLst>
              <a:ext uri="{FF2B5EF4-FFF2-40B4-BE49-F238E27FC236}">
                <a16:creationId xmlns:a16="http://schemas.microsoft.com/office/drawing/2014/main" id="{8581A9DB-95BA-B8B6-21CF-50FA41F0E82E}"/>
              </a:ext>
            </a:extLst>
          </p:cNvPr>
          <p:cNvSpPr/>
          <p:nvPr/>
        </p:nvSpPr>
        <p:spPr>
          <a:xfrm rot="5400000">
            <a:off x="1649031" y="4716421"/>
            <a:ext cx="1084168" cy="553544"/>
          </a:xfrm>
          <a:prstGeom prst="curvedUpArrow">
            <a:avLst/>
          </a:prstGeom>
          <a:solidFill>
            <a:srgbClr val="359FC0"/>
          </a:solidFill>
          <a:ln>
            <a:solidFill>
              <a:srgbClr val="359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7" name="Rectangle 6"/>
          <p:cNvSpPr/>
          <p:nvPr/>
        </p:nvSpPr>
        <p:spPr>
          <a:xfrm>
            <a:off x="1074791" y="1259175"/>
            <a:ext cx="10180110" cy="5386090"/>
          </a:xfrm>
          <a:prstGeom prst="rect">
            <a:avLst/>
          </a:prstGeom>
        </p:spPr>
        <p:txBody>
          <a:bodyPr wrap="square">
            <a:spAutoFit/>
          </a:bodyPr>
          <a:lstStyle/>
          <a:p>
            <a:pPr algn="just">
              <a:defRPr/>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επιλογή των «μαθημάτων και καταρτίσεων» είναι αποκλειστική ευθύνη του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αιτητή</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Εντούτοις, ειδικά σχεδιασμένα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πρότυπα ποιότητας</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βοηθούν τους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αιτητές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να επιλέξουν τους κατάλληλους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παρόχους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τέτοιων μαθημάτων.</a:t>
            </a: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Τα συνέδρια, οι εκθέσεις και οι διαλέξεις δεν θεωρούνται επιλέξιμες δραστηριότητες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20 000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τη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συνολική επιχορήγησή</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τους για «Μαθήματα και Κατάρτιση». 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από 20 001 έως 40 000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20 000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ενώ 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άνω των 40 000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το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50% της συνολικής τους επιχορήγησης</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l-GR"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Εξαιρούνται τα σχέδια στον Τομέα της Εκπαίδευσης Ενηλίκων</a:t>
            </a:r>
            <a:endParaRPr lang="el-GR"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τρία  άτομα</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κατ’ ανώτατο όριο από τον ίδιο οργανισμό αποστολής μπορούν να  λάβουν χρηματοδότηση για να παρακολουθήσουν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ταυτόχρονα το ίδιο μάθημα</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182563" algn="just">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Κάθε άτομο μπορεί να συμμετάσχει σε ένα μόνο μάθημα ανά σχέδιο</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D02FE0A5-F71C-8C92-ADE7-066C3F1DDB5A}"/>
              </a:ext>
            </a:extLst>
          </p:cNvPr>
          <p:cNvSpPr/>
          <p:nvPr/>
        </p:nvSpPr>
        <p:spPr>
          <a:xfrm>
            <a:off x="0" y="-18794"/>
            <a:ext cx="12192000" cy="1135981"/>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4C97CFF-B871-FF7D-6683-27F8B0DBE938}"/>
              </a:ext>
            </a:extLst>
          </p:cNvPr>
          <p:cNvSpPr txBox="1">
            <a:spLocks/>
          </p:cNvSpPr>
          <p:nvPr/>
        </p:nvSpPr>
        <p:spPr>
          <a:xfrm>
            <a:off x="1981200" y="251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bg1"/>
                </a:solidFill>
                <a:latin typeface="Calibri" panose="020F0502020204030204" pitchFamily="34" charset="0"/>
                <a:ea typeface="Calibri" panose="020F0502020204030204" pitchFamily="34" charset="0"/>
                <a:cs typeface="Calibri" panose="020F0502020204030204" pitchFamily="34" charset="0"/>
              </a:rPr>
              <a:t>Διευκρινίσεις που αφορούν τον τύπο δραστηριότητας «Μαθήματα και Κατάρτιση»</a:t>
            </a:r>
            <a:endPar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F5BBDC5-8E6E-D6FC-0980-860F82D58A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Tree>
    <p:extLst>
      <p:ext uri="{BB962C8B-B14F-4D97-AF65-F5344CB8AC3E}">
        <p14:creationId xmlns:p14="http://schemas.microsoft.com/office/powerpoint/2010/main" val="364888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1130835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ΕΚΠΑΙΔΕΥΟΜΕΝΩΝ/ΜΑΘΗΤΩΝ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9A8875D-7A6C-CBF4-AB8C-D144D2E83948}"/>
              </a:ext>
            </a:extLst>
          </p:cNvPr>
          <p:cNvSpPr txBox="1"/>
          <p:nvPr/>
        </p:nvSpPr>
        <p:spPr>
          <a:xfrm>
            <a:off x="2479015" y="5881201"/>
            <a:ext cx="7416824" cy="461665"/>
          </a:xfrm>
          <a:prstGeom prst="rect">
            <a:avLst/>
          </a:prstGeom>
          <a:solidFill>
            <a:srgbClr val="70AD47">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κινητικότητα μπορεί να είναι 2 – 89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08D7A47-959A-4740-49BA-D75D2172BF41}"/>
              </a:ext>
            </a:extLst>
          </p:cNvPr>
          <p:cNvSpPr txBox="1"/>
          <p:nvPr/>
        </p:nvSpPr>
        <p:spPr>
          <a:xfrm>
            <a:off x="2034776" y="4315001"/>
            <a:ext cx="8305303" cy="147732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kumimoji="0" lang="el-GR"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πραγματοποιούνται</a:t>
            </a:r>
            <a:r>
              <a:rPr lang="en-US" kern="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Tree>
    <p:extLst>
      <p:ext uri="{BB962C8B-B14F-4D97-AF65-F5344CB8AC3E}">
        <p14:creationId xmlns:p14="http://schemas.microsoft.com/office/powerpoint/2010/main" val="1323887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5169</TotalTime>
  <Words>7223</Words>
  <Application>Microsoft Office PowerPoint</Application>
  <PresentationFormat>Widescreen</PresentationFormat>
  <Paragraphs>866</Paragraphs>
  <Slides>59</Slides>
  <Notes>59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-apple-system</vt:lpstr>
      <vt:lpstr>Arial</vt:lpstr>
      <vt:lpstr>Calibri</vt:lpstr>
      <vt:lpstr>Calibri Light</vt:lpstr>
      <vt:lpstr>Century Gothic</vt:lpstr>
      <vt:lpstr>Noto Sans Symbols</vt:lpstr>
      <vt:lpstr>Roboto</vt:lpstr>
      <vt:lpstr>Segoe UI</vt:lpstr>
      <vt:lpstr>Times New Roman</vt:lpstr>
      <vt:lpstr>Times New Roman Bold</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Stella Leonidou</cp:lastModifiedBy>
  <cp:revision>1405</cp:revision>
  <dcterms:created xsi:type="dcterms:W3CDTF">2023-07-18T06:23:09Z</dcterms:created>
  <dcterms:modified xsi:type="dcterms:W3CDTF">2025-06-30T12:11:41Z</dcterms:modified>
</cp:coreProperties>
</file>