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37" r:id="rId2"/>
    <p:sldId id="674" r:id="rId3"/>
    <p:sldId id="257" r:id="rId4"/>
    <p:sldId id="320" r:id="rId5"/>
    <p:sldId id="258" r:id="rId6"/>
    <p:sldId id="293" r:id="rId7"/>
    <p:sldId id="366" r:id="rId8"/>
    <p:sldId id="531" r:id="rId9"/>
    <p:sldId id="532" r:id="rId10"/>
    <p:sldId id="533" r:id="rId11"/>
    <p:sldId id="313" r:id="rId12"/>
    <p:sldId id="344" r:id="rId13"/>
    <p:sldId id="367" r:id="rId14"/>
    <p:sldId id="321" r:id="rId15"/>
    <p:sldId id="266" r:id="rId16"/>
    <p:sldId id="265" r:id="rId17"/>
    <p:sldId id="534" r:id="rId18"/>
    <p:sldId id="268" r:id="rId19"/>
    <p:sldId id="269" r:id="rId20"/>
    <p:sldId id="271" r:id="rId21"/>
    <p:sldId id="272" r:id="rId22"/>
    <p:sldId id="319" r:id="rId23"/>
    <p:sldId id="322" r:id="rId24"/>
    <p:sldId id="277" r:id="rId25"/>
    <p:sldId id="281" r:id="rId26"/>
    <p:sldId id="282" r:id="rId27"/>
    <p:sldId id="283" r:id="rId28"/>
    <p:sldId id="285" r:id="rId29"/>
    <p:sldId id="286" r:id="rId30"/>
    <p:sldId id="287" r:id="rId31"/>
    <p:sldId id="289" r:id="rId32"/>
    <p:sldId id="340" r:id="rId33"/>
    <p:sldId id="298" r:id="rId34"/>
    <p:sldId id="307" r:id="rId35"/>
    <p:sldId id="308" r:id="rId36"/>
    <p:sldId id="309" r:id="rId37"/>
    <p:sldId id="284" r:id="rId38"/>
    <p:sldId id="299" r:id="rId39"/>
    <p:sldId id="323" r:id="rId40"/>
    <p:sldId id="354" r:id="rId41"/>
    <p:sldId id="359" r:id="rId42"/>
    <p:sldId id="324" r:id="rId43"/>
    <p:sldId id="260" r:id="rId44"/>
    <p:sldId id="669" r:id="rId45"/>
    <p:sldId id="355" r:id="rId46"/>
    <p:sldId id="664" r:id="rId47"/>
    <p:sldId id="665" r:id="rId48"/>
    <p:sldId id="666" r:id="rId49"/>
    <p:sldId id="276" r:id="rId50"/>
    <p:sldId id="310" r:id="rId51"/>
    <p:sldId id="341" r:id="rId52"/>
    <p:sldId id="325" r:id="rId53"/>
    <p:sldId id="317" r:id="rId54"/>
    <p:sldId id="303" r:id="rId55"/>
    <p:sldId id="326" r:id="rId56"/>
    <p:sldId id="304" r:id="rId57"/>
    <p:sldId id="305" r:id="rId58"/>
    <p:sldId id="327" r:id="rId59"/>
    <p:sldId id="295" r:id="rId60"/>
    <p:sldId id="358" r:id="rId61"/>
    <p:sldId id="328" r:id="rId62"/>
    <p:sldId id="280" r:id="rId63"/>
    <p:sldId id="336" r:id="rId64"/>
    <p:sldId id="329" r:id="rId65"/>
    <p:sldId id="342" r:id="rId66"/>
    <p:sldId id="262" r:id="rId67"/>
    <p:sldId id="311" r:id="rId68"/>
    <p:sldId id="318" r:id="rId69"/>
    <p:sldId id="315" r:id="rId70"/>
    <p:sldId id="345" r:id="rId71"/>
    <p:sldId id="312" r:id="rId7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E69C6-C784-B06C-1F10-3D2AD891EEBF}" name="Mariannia Araouzou" initials="MA" userId="S-1-5-21-3568006075-2543245199-2713714311-5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3A3"/>
    <a:srgbClr val="4472C4"/>
    <a:srgbClr val="9D72B5"/>
    <a:srgbClr val="93436B"/>
    <a:srgbClr val="168586"/>
    <a:srgbClr val="4EC48D"/>
    <a:srgbClr val="359FC0"/>
    <a:srgbClr val="FDFCFD"/>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63791" autoAdjust="0"/>
  </p:normalViewPr>
  <p:slideViewPr>
    <p:cSldViewPr snapToGrid="0">
      <p:cViewPr varScale="1">
        <p:scale>
          <a:sx n="51" d="100"/>
          <a:sy n="51" d="100"/>
        </p:scale>
        <p:origin x="1786" y="48"/>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A64E5628-8C17-4082-A8BF-845CCB1B7E64}">
      <dgm:prSet phldrT="[Text]" custT="1"/>
      <dgm:spPr/>
      <dgm:t>
        <a:bodyPr/>
        <a:lstStyle/>
        <a:p>
          <a:r>
            <a:rPr lang="el-GR" sz="2800" b="1" dirty="0"/>
            <a:t>ΔΡΑΣΤΗΡΙΟΤΗΤΕΣ</a:t>
          </a:r>
          <a:endParaRPr lang="el-GR" sz="2800" dirty="0"/>
        </a:p>
      </dgm:t>
    </dgm:pt>
    <dgm:pt modelId="{B785CBAF-74EC-4788-A03F-C325B2F12EAE}" type="parTrans" cxnId="{64B222DC-1C5E-4B49-AD20-E56A1000B308}">
      <dgm:prSet/>
      <dgm:spPr/>
      <dgm:t>
        <a:bodyPr/>
        <a:lstStyle/>
        <a:p>
          <a:endParaRPr lang="el-GR"/>
        </a:p>
      </dgm:t>
    </dgm:pt>
    <dgm:pt modelId="{1F2F0637-078F-4FD0-ABA0-75243B3275C9}" type="sibTrans" cxnId="{64B222DC-1C5E-4B49-AD20-E56A1000B308}">
      <dgm:prSet/>
      <dgm:spPr/>
      <dgm:t>
        <a:bodyPr/>
        <a:lstStyle/>
        <a:p>
          <a:endParaRPr lang="el-GR"/>
        </a:p>
      </dgm:t>
    </dgm:pt>
    <dgm:pt modelId="{26CCF388-3C28-4196-9BA6-440AF6BC4EAC}">
      <dgm:prSet phldrT="[Text]"/>
      <dgm:spPr/>
      <dgm:t>
        <a:bodyPr/>
        <a:lstStyle/>
        <a:p>
          <a:r>
            <a:rPr lang="el-GR" b="1"/>
            <a:t>ΠΑΡΑΚΟΛΟΥΘΗΣΗ ΕΡΓΑΣΙΑΣ</a:t>
          </a:r>
          <a:r>
            <a:rPr lang="en-US" b="1"/>
            <a:t> </a:t>
          </a:r>
        </a:p>
        <a:p>
          <a:r>
            <a:rPr lang="el-GR"/>
            <a:t>2 – 60 ημέρες</a:t>
          </a:r>
          <a:endParaRPr lang="el-GR" dirty="0"/>
        </a:p>
      </dgm:t>
    </dgm:pt>
    <dgm:pt modelId="{4613308F-B1C7-4349-BCE4-A7327DE117CA}" type="parTrans" cxnId="{0F6FD1CC-AAF7-4C4C-BE08-35E7D3FA6FFF}">
      <dgm:prSet/>
      <dgm:spPr/>
      <dgm:t>
        <a:bodyPr/>
        <a:lstStyle/>
        <a:p>
          <a:endParaRPr lang="el-GR"/>
        </a:p>
      </dgm:t>
    </dgm:pt>
    <dgm:pt modelId="{CF2E0C5A-D41C-4596-B5B1-E4BB0FBFE12F}" type="sibTrans" cxnId="{0F6FD1CC-AAF7-4C4C-BE08-35E7D3FA6FFF}">
      <dgm:prSet/>
      <dgm:spPr/>
      <dgm:t>
        <a:bodyPr/>
        <a:lstStyle/>
        <a:p>
          <a:endParaRPr lang="el-GR"/>
        </a:p>
      </dgm:t>
    </dgm:pt>
    <dgm:pt modelId="{37A1108E-FDBB-480E-91D9-4494A9F68E93}">
      <dgm:prSet/>
      <dgm:spPr/>
      <dgm:t>
        <a:bodyPr/>
        <a:lstStyle/>
        <a:p>
          <a:r>
            <a:rPr lang="el-GR" b="1" dirty="0"/>
            <a:t>ΕΡΓΑΣΙΕΣ ΔΙΔΑΣΚΑΛΙΑΣ Η’ ΚΑΤΑΡΤΙΣΗΣ</a:t>
          </a:r>
          <a:endParaRPr lang="en-US" b="1" dirty="0"/>
        </a:p>
        <a:p>
          <a:r>
            <a:rPr lang="en-US" b="1" dirty="0"/>
            <a:t> </a:t>
          </a:r>
          <a:r>
            <a:rPr lang="el-GR" dirty="0"/>
            <a:t>2 – 365</a:t>
          </a:r>
          <a:r>
            <a:rPr lang="el-GR" b="1" dirty="0"/>
            <a:t> </a:t>
          </a:r>
          <a:r>
            <a:rPr lang="el-GR" dirty="0"/>
            <a:t>ημέρες</a:t>
          </a:r>
        </a:p>
      </dgm:t>
    </dgm:pt>
    <dgm:pt modelId="{EFF2BDE8-C2F9-4887-901F-43193203C116}" type="parTrans" cxnId="{AD5099E1-A209-4467-9313-16A79EE52F0C}">
      <dgm:prSet/>
      <dgm:spPr/>
      <dgm:t>
        <a:bodyPr/>
        <a:lstStyle/>
        <a:p>
          <a:endParaRPr lang="el-GR"/>
        </a:p>
      </dgm:t>
    </dgm:pt>
    <dgm:pt modelId="{08A19961-550C-4BE2-9793-26660085F31C}" type="sibTrans" cxnId="{AD5099E1-A209-4467-9313-16A79EE52F0C}">
      <dgm:prSet/>
      <dgm:spPr/>
      <dgm:t>
        <a:bodyPr/>
        <a:lstStyle/>
        <a:p>
          <a:endParaRPr lang="el-GR"/>
        </a:p>
      </dgm:t>
    </dgm:pt>
    <dgm:pt modelId="{D15FE39A-3BFC-4BDE-BF93-87F2A3515ABF}">
      <dgm:prSet/>
      <dgm:spPr/>
      <dgm:t>
        <a:bodyPr/>
        <a:lstStyle/>
        <a:p>
          <a:r>
            <a:rPr lang="el-GR" b="1" dirty="0"/>
            <a:t>ΜΑΘΗΜΑΤΑ &amp; ΚΑΤΑΡΤΙΣΗ</a:t>
          </a:r>
          <a:endParaRPr lang="en-US" b="1" dirty="0"/>
        </a:p>
        <a:p>
          <a:r>
            <a:rPr lang="el-GR" dirty="0"/>
            <a:t>ΣΥΜΜΕΤΟΧΗ ΣΕ ΠΡΟΓΡΑΜΜΑΤΑ ΕΚΠΑΙΔΕΥΣΗΣ ΚΑΙ ΚΑΤΑΡΤΙΣΗΣ</a:t>
          </a:r>
          <a:endParaRPr lang="en-US" dirty="0"/>
        </a:p>
        <a:p>
          <a:r>
            <a:rPr lang="el-GR" dirty="0"/>
            <a:t>2 – </a:t>
          </a:r>
          <a:r>
            <a:rPr lang="en-US" dirty="0"/>
            <a:t>1</a:t>
          </a:r>
          <a:r>
            <a:rPr lang="el-GR" dirty="0"/>
            <a:t>0 ημέρες </a:t>
          </a:r>
          <a:r>
            <a:rPr lang="en-US" dirty="0"/>
            <a:t>*</a:t>
          </a:r>
          <a:endParaRPr lang="el-GR" dirty="0"/>
        </a:p>
      </dgm:t>
    </dgm:pt>
    <dgm:pt modelId="{8A305A7F-363C-4FE3-8B59-52281174FB1F}" type="parTrans" cxnId="{A07D8415-738A-4471-9478-DF682AD44E20}">
      <dgm:prSet/>
      <dgm:spPr/>
      <dgm:t>
        <a:bodyPr/>
        <a:lstStyle/>
        <a:p>
          <a:endParaRPr lang="el-GR"/>
        </a:p>
      </dgm:t>
    </dgm:pt>
    <dgm:pt modelId="{545D4984-C27E-46A9-92A8-66A76DEAD8B1}" type="sibTrans" cxnId="{A07D8415-738A-4471-9478-DF682AD44E20}">
      <dgm:prSet/>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2000" dirty="0">
            <a:solidFill>
              <a:srgbClr val="FF0000"/>
            </a:solidFill>
            <a:latin typeface="Verdana" panose="020B0604030504040204" pitchFamily="34" charset="0"/>
            <a:ea typeface="Verdana" panose="020B0604030504040204" pitchFamily="34" charset="0"/>
          </a:endParaRPr>
        </a:p>
        <a:p>
          <a:r>
            <a:rPr lang="el-GR" sz="2000" dirty="0">
              <a:solidFill>
                <a:srgbClr val="FF0000"/>
              </a:solidFill>
              <a:latin typeface="Verdana" panose="020B0604030504040204" pitchFamily="34" charset="0"/>
              <a:ea typeface="Verdana" panose="020B0604030504040204" pitchFamily="34" charset="0"/>
            </a:rPr>
            <a:t>Διευκρινίσεις</a:t>
          </a:r>
          <a:endParaRPr lang="el-GR" sz="1200" dirty="0">
            <a:latin typeface="Verdana" panose="020B0604030504040204" pitchFamily="34" charset="0"/>
            <a:ea typeface="Verdana" panose="020B0604030504040204" pitchFamily="34" charset="0"/>
          </a:endParaRPr>
        </a:p>
        <a:p>
          <a:r>
            <a:rPr lang="el-GR" sz="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dirty="0">
              <a:latin typeface="Verdana" panose="020B0604030504040204" pitchFamily="34" charset="0"/>
              <a:ea typeface="Verdana" panose="020B0604030504040204" pitchFamily="34" charset="0"/>
            </a:rPr>
            <a:t>payroll/</a:t>
          </a:r>
          <a:r>
            <a:rPr lang="el-GR" sz="1200" dirty="0">
              <a:latin typeface="Verdana" panose="020B0604030504040204" pitchFamily="34" charset="0"/>
              <a:ea typeface="Verdana" panose="020B0604030504040204" pitchFamily="34" charset="0"/>
            </a:rPr>
            <a:t>συμβόλαιο</a:t>
          </a:r>
          <a:r>
            <a:rPr lang="en-US" sz="1200" dirty="0">
              <a:latin typeface="Verdana" panose="020B0604030504040204" pitchFamily="34" charset="0"/>
              <a:ea typeface="Verdana" panose="020B0604030504040204" pitchFamily="34" charset="0"/>
            </a:rPr>
            <a:t> </a:t>
          </a:r>
          <a:r>
            <a:rPr lang="el-GR" sz="1200" dirty="0" err="1">
              <a:latin typeface="Verdana" panose="020B0604030504040204" pitchFamily="34" charset="0"/>
              <a:ea typeface="Verdana" panose="020B0604030504040204" pitchFamily="34" charset="0"/>
            </a:rPr>
            <a:t>εργοδότησης</a:t>
          </a:r>
          <a:r>
            <a:rPr lang="en-US"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κτλ.)</a:t>
          </a:r>
        </a:p>
        <a:p>
          <a:pPr>
            <a:buFont typeface="Arial" panose="020B0604020202020204" pitchFamily="34" charset="0"/>
            <a:buChar char="•"/>
          </a:pPr>
          <a:endParaRPr lang="el-GR" sz="1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dirty="0">
              <a:latin typeface="Verdana" panose="020B0604030504040204" pitchFamily="34" charset="0"/>
              <a:ea typeface="Verdana" panose="020B0604030504040204" pitchFamily="34" charset="0"/>
            </a:rPr>
            <a:t>“blended activities”)</a:t>
          </a:r>
          <a:endParaRPr lang="el-GR" sz="1200" dirty="0">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dirty="0" err="1">
              <a:latin typeface="Verdana" panose="020B0604030504040204" pitchFamily="34" charset="0"/>
              <a:ea typeface="Verdana" panose="020B0604030504040204" pitchFamily="34" charset="0"/>
            </a:rPr>
            <a:t>αιτητή</a:t>
          </a:r>
          <a:r>
            <a:rPr lang="el-GR" sz="1200" i="1" dirty="0">
              <a:latin typeface="Verdana" panose="020B0604030504040204" pitchFamily="34" charset="0"/>
              <a:ea typeface="Verdana" panose="020B0604030504040204" pitchFamily="34" charset="0"/>
            </a:rPr>
            <a:t>. Εντούτοις,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dirty="0">
              <a:latin typeface="Verdana" panose="020B0604030504040204" pitchFamily="34" charset="0"/>
              <a:ea typeface="Verdana" panose="020B0604030504040204" pitchFamily="34" charset="0"/>
            </a:rPr>
            <a:t> βοηθούν στην επιλογή κατάλληλων </a:t>
          </a:r>
          <a:r>
            <a:rPr lang="el-GR" sz="1200" i="1" dirty="0" err="1">
              <a:latin typeface="Verdana" panose="020B0604030504040204" pitchFamily="34" charset="0"/>
              <a:ea typeface="Verdana" panose="020B0604030504040204" pitchFamily="34" charset="0"/>
            </a:rPr>
            <a:t>παρόχων</a:t>
          </a:r>
          <a:r>
            <a:rPr lang="el-GR" sz="1200" i="1" dirty="0">
              <a:latin typeface="Verdana" panose="020B0604030504040204" pitchFamily="34" charset="0"/>
              <a:ea typeface="Verdana" panose="020B0604030504040204" pitchFamily="34" charset="0"/>
            </a:rPr>
            <a:t>.</a:t>
          </a: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a:buFont typeface="Arial" panose="020B0604020202020204" pitchFamily="34" charset="0"/>
            <a:buChar char="•"/>
          </a:pPr>
          <a:endParaRPr lang="el-GR"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a:buFont typeface="Arial" panose="020B0604020202020204" pitchFamily="34" charset="0"/>
            <a:buChar char="•"/>
          </a:pPr>
          <a:endParaRPr lang="el-GR" sz="1200" u="sng" dirty="0">
            <a:effectLst/>
            <a:latin typeface="Verdana" panose="020B0604030504040204" pitchFamily="34" charset="0"/>
            <a:ea typeface="Verdana" panose="020B0604030504040204" pitchFamily="34" charset="0"/>
            <a:hlinkClick xmlns:r="http://schemas.openxmlformats.org/officeDocument/2006/relationships" r:id="" action="ppaction://noaction"/>
          </a:endParaRPr>
        </a:p>
        <a:p>
          <a:pPr>
            <a:buFont typeface="Arial" panose="020B0604020202020204" pitchFamily="34" charset="0"/>
            <a:buChar char="•"/>
          </a:pPr>
          <a:r>
            <a:rPr lang="el-GR" sz="1200" u="sng" dirty="0">
              <a:effectLst/>
              <a:latin typeface="Verdana" panose="020B0604030504040204" pitchFamily="34" charset="0"/>
              <a:ea typeface="Verdana" panose="020B0604030504040204" pitchFamily="34" charset="0"/>
              <a:hlinkClick xmlns:r="http://schemas.openxmlformats.org/officeDocument/2006/relationships" r:id="" action="ppaction://noaction"/>
            </a:rPr>
            <a:t>Ε</a:t>
          </a:r>
          <a:r>
            <a:rPr lang="en-US" sz="1200" u="sng"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41CD2C81-5987-4AA1-995D-5F5A08F1F76C}" type="pres">
      <dgm:prSet presAssocID="{A64E5628-8C17-4082-A8BF-845CCB1B7E64}" presName="compNode" presStyleCnt="0"/>
      <dgm:spPr/>
    </dgm:pt>
    <dgm:pt modelId="{0C1EE24C-B9C9-4733-B3A9-DF241279CE1D}" type="pres">
      <dgm:prSet presAssocID="{A64E5628-8C17-4082-A8BF-845CCB1B7E64}" presName="aNode" presStyleLbl="bgShp" presStyleIdx="0" presStyleCnt="2" custLinFactNeighborX="-37783" custLinFactNeighborY="-21304"/>
      <dgm:spPr/>
    </dgm:pt>
    <dgm:pt modelId="{E0892A05-22D9-4F03-B79F-14C2E66AF833}" type="pres">
      <dgm:prSet presAssocID="{A64E5628-8C17-4082-A8BF-845CCB1B7E64}" presName="textNode" presStyleLbl="bgShp" presStyleIdx="0" presStyleCnt="2"/>
      <dgm:spPr/>
    </dgm:pt>
    <dgm:pt modelId="{E2E1E377-006C-4112-AE9F-D43FADA9648C}" type="pres">
      <dgm:prSet presAssocID="{A64E5628-8C17-4082-A8BF-845CCB1B7E64}" presName="compChildNode" presStyleCnt="0"/>
      <dgm:spPr/>
    </dgm:pt>
    <dgm:pt modelId="{6FD5521A-84E7-4E4B-A767-4D1E2B967EBB}" type="pres">
      <dgm:prSet presAssocID="{A64E5628-8C17-4082-A8BF-845CCB1B7E64}" presName="theInnerList" presStyleCnt="0"/>
      <dgm:spPr/>
    </dgm:pt>
    <dgm:pt modelId="{C26A50AF-7A14-45D6-812E-E72A7490887E}" type="pres">
      <dgm:prSet presAssocID="{26CCF388-3C28-4196-9BA6-440AF6BC4EAC}" presName="childNode" presStyleLbl="node1" presStyleIdx="0" presStyleCnt="3" custLinFactY="-31858" custLinFactNeighborX="1988" custLinFactNeighborY="-100000">
        <dgm:presLayoutVars>
          <dgm:bulletEnabled val="1"/>
        </dgm:presLayoutVars>
      </dgm:prSet>
      <dgm:spPr/>
    </dgm:pt>
    <dgm:pt modelId="{B46A7ED0-197F-4A07-B3A6-14FD25CECF73}" type="pres">
      <dgm:prSet presAssocID="{26CCF388-3C28-4196-9BA6-440AF6BC4EAC}" presName="aSpace2" presStyleCnt="0"/>
      <dgm:spPr/>
    </dgm:pt>
    <dgm:pt modelId="{480ECB51-947F-4A82-A0E3-A4D0EC0593D2}" type="pres">
      <dgm:prSet presAssocID="{37A1108E-FDBB-480E-91D9-4494A9F68E93}" presName="childNode" presStyleLbl="node1" presStyleIdx="1" presStyleCnt="3" custLinFactY="-28637" custLinFactNeighborX="1988" custLinFactNeighborY="-100000">
        <dgm:presLayoutVars>
          <dgm:bulletEnabled val="1"/>
        </dgm:presLayoutVars>
      </dgm:prSet>
      <dgm:spPr/>
    </dgm:pt>
    <dgm:pt modelId="{3D546746-102E-4F34-BFE4-FFFC56C95B5F}" type="pres">
      <dgm:prSet presAssocID="{37A1108E-FDBB-480E-91D9-4494A9F68E93}" presName="aSpace2" presStyleCnt="0"/>
      <dgm:spPr/>
    </dgm:pt>
    <dgm:pt modelId="{528F4CD5-9748-4431-8359-30972AD7DCD9}" type="pres">
      <dgm:prSet presAssocID="{D15FE39A-3BFC-4BDE-BF93-87F2A3515ABF}" presName="childNode" presStyleLbl="node1" presStyleIdx="2" presStyleCnt="3" custLinFactY="-24342" custLinFactNeighborX="1988" custLinFactNeighborY="-100000">
        <dgm:presLayoutVars>
          <dgm:bulletEnabled val="1"/>
        </dgm:presLayoutVars>
      </dgm:prSet>
      <dgm:spPr/>
    </dgm:pt>
    <dgm:pt modelId="{51E1CF4C-34DE-4609-8848-934D821B25B7}" type="pres">
      <dgm:prSet presAssocID="{A64E5628-8C17-4082-A8BF-845CCB1B7E64}" presName="aSpace" presStyleCnt="0"/>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1" presStyleCnt="2" custLinFactNeighborX="104" custLinFactNeighborY="-29"/>
      <dgm:spPr/>
    </dgm:pt>
    <dgm:pt modelId="{D6A032C2-6561-4656-8D1B-2B356ABA632B}" type="pres">
      <dgm:prSet presAssocID="{8013C0FA-2FB8-4E0D-B060-33616FF3404D}" presName="textNode" presStyleLbl="bgShp" presStyleIdx="1" presStyleCnt="2"/>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A07D8415-738A-4471-9478-DF682AD44E20}" srcId="{A64E5628-8C17-4082-A8BF-845CCB1B7E64}" destId="{D15FE39A-3BFC-4BDE-BF93-87F2A3515ABF}" srcOrd="2" destOrd="0" parTransId="{8A305A7F-363C-4FE3-8B59-52281174FB1F}" sibTransId="{545D4984-C27E-46A9-92A8-66A76DEAD8B1}"/>
    <dgm:cxn modelId="{7F587B31-5DBF-4E39-99B3-13CA04D4AFA1}" type="presOf" srcId="{8013C0FA-2FB8-4E0D-B060-33616FF3404D}" destId="{6F8A4DF7-BC76-4FA2-91BA-619F5B6CEB9B}" srcOrd="0" destOrd="0" presId="urn:microsoft.com/office/officeart/2005/8/layout/lProcess2"/>
    <dgm:cxn modelId="{9842E95C-F854-47E9-B0AF-DA7261A7651E}" type="presOf" srcId="{A64E5628-8C17-4082-A8BF-845CCB1B7E64}" destId="{E0892A05-22D9-4F03-B79F-14C2E66AF833}" srcOrd="1" destOrd="0" presId="urn:microsoft.com/office/officeart/2005/8/layout/lProcess2"/>
    <dgm:cxn modelId="{AE7EC94A-1A20-4D26-AD51-4A6CBFC57BF8}" type="presOf" srcId="{26CCF388-3C28-4196-9BA6-440AF6BC4EAC}" destId="{C26A50AF-7A14-45D6-812E-E72A7490887E}" srcOrd="0" destOrd="0" presId="urn:microsoft.com/office/officeart/2005/8/layout/lProcess2"/>
    <dgm:cxn modelId="{BA371886-52CE-45D2-B6FE-D8C74EDDE45C}" type="presOf" srcId="{A64E5628-8C17-4082-A8BF-845CCB1B7E64}" destId="{0C1EE24C-B9C9-4733-B3A9-DF241279CE1D}"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06DA4DB0-009F-4D94-85EF-2B1DFD78759F}" type="presOf" srcId="{D15FE39A-3BFC-4BDE-BF93-87F2A3515ABF}" destId="{528F4CD5-9748-4431-8359-30972AD7DCD9}" srcOrd="0" destOrd="0" presId="urn:microsoft.com/office/officeart/2005/8/layout/lProcess2"/>
    <dgm:cxn modelId="{0F6FD1CC-AAF7-4C4C-BE08-35E7D3FA6FFF}" srcId="{A64E5628-8C17-4082-A8BF-845CCB1B7E64}" destId="{26CCF388-3C28-4196-9BA6-440AF6BC4EAC}" srcOrd="0" destOrd="0" parTransId="{4613308F-B1C7-4349-BCE4-A7327DE117CA}" sibTransId="{CF2E0C5A-D41C-4596-B5B1-E4BB0FBFE12F}"/>
    <dgm:cxn modelId="{36C2C2D7-DA5C-4887-8F7B-7AB5C5319A42}" srcId="{C6697425-2737-4F5E-B267-A963C1D37266}" destId="{8013C0FA-2FB8-4E0D-B060-33616FF3404D}" srcOrd="1" destOrd="0" parTransId="{085C9761-EEC2-4D75-93BA-272767BE7B24}" sibTransId="{890D7BEC-5467-4F0F-A63C-6E0A1F050489}"/>
    <dgm:cxn modelId="{64B222DC-1C5E-4B49-AD20-E56A1000B308}" srcId="{C6697425-2737-4F5E-B267-A963C1D37266}" destId="{A64E5628-8C17-4082-A8BF-845CCB1B7E64}" srcOrd="0" destOrd="0" parTransId="{B785CBAF-74EC-4788-A03F-C325B2F12EAE}" sibTransId="{1F2F0637-078F-4FD0-ABA0-75243B3275C9}"/>
    <dgm:cxn modelId="{AD5099E1-A209-4467-9313-16A79EE52F0C}" srcId="{A64E5628-8C17-4082-A8BF-845CCB1B7E64}" destId="{37A1108E-FDBB-480E-91D9-4494A9F68E93}" srcOrd="1" destOrd="0" parTransId="{EFF2BDE8-C2F9-4887-901F-43193203C116}" sibTransId="{08A19961-550C-4BE2-9793-26660085F31C}"/>
    <dgm:cxn modelId="{02B04FF4-35BD-4706-AE94-8D304679630A}" type="presOf" srcId="{37A1108E-FDBB-480E-91D9-4494A9F68E93}" destId="{480ECB51-947F-4A82-A0E3-A4D0EC0593D2}" srcOrd="0" destOrd="0" presId="urn:microsoft.com/office/officeart/2005/8/layout/lProcess2"/>
    <dgm:cxn modelId="{7021EF57-E7DD-4B11-B2BF-C4618D539F67}" type="presParOf" srcId="{F9EB68B9-B824-4C28-B1CB-161573CAF29E}" destId="{41CD2C81-5987-4AA1-995D-5F5A08F1F76C}" srcOrd="0" destOrd="0" presId="urn:microsoft.com/office/officeart/2005/8/layout/lProcess2"/>
    <dgm:cxn modelId="{F1D058C2-086C-4425-9324-678ACB6293EC}" type="presParOf" srcId="{41CD2C81-5987-4AA1-995D-5F5A08F1F76C}" destId="{0C1EE24C-B9C9-4733-B3A9-DF241279CE1D}" srcOrd="0" destOrd="0" presId="urn:microsoft.com/office/officeart/2005/8/layout/lProcess2"/>
    <dgm:cxn modelId="{315FD9E2-5813-4A7E-9855-56AB5E6B49F2}" type="presParOf" srcId="{41CD2C81-5987-4AA1-995D-5F5A08F1F76C}" destId="{E0892A05-22D9-4F03-B79F-14C2E66AF833}" srcOrd="1" destOrd="0" presId="urn:microsoft.com/office/officeart/2005/8/layout/lProcess2"/>
    <dgm:cxn modelId="{695C4971-DC67-4019-BBCB-5DDB5A485A9E}" type="presParOf" srcId="{41CD2C81-5987-4AA1-995D-5F5A08F1F76C}" destId="{E2E1E377-006C-4112-AE9F-D43FADA9648C}" srcOrd="2" destOrd="0" presId="urn:microsoft.com/office/officeart/2005/8/layout/lProcess2"/>
    <dgm:cxn modelId="{05D1DD72-54EF-4438-9F9C-E943AF621333}" type="presParOf" srcId="{E2E1E377-006C-4112-AE9F-D43FADA9648C}" destId="{6FD5521A-84E7-4E4B-A767-4D1E2B967EBB}" srcOrd="0" destOrd="0" presId="urn:microsoft.com/office/officeart/2005/8/layout/lProcess2"/>
    <dgm:cxn modelId="{2711B5E4-1EE9-4BEE-8B06-FD799208F2C5}" type="presParOf" srcId="{6FD5521A-84E7-4E4B-A767-4D1E2B967EBB}" destId="{C26A50AF-7A14-45D6-812E-E72A7490887E}" srcOrd="0" destOrd="0" presId="urn:microsoft.com/office/officeart/2005/8/layout/lProcess2"/>
    <dgm:cxn modelId="{913417F4-EF54-4429-8D37-3E8D548A9689}" type="presParOf" srcId="{6FD5521A-84E7-4E4B-A767-4D1E2B967EBB}" destId="{B46A7ED0-197F-4A07-B3A6-14FD25CECF73}" srcOrd="1" destOrd="0" presId="urn:microsoft.com/office/officeart/2005/8/layout/lProcess2"/>
    <dgm:cxn modelId="{DF48C03D-44A4-45F6-9CA5-1F53EBB2C99D}" type="presParOf" srcId="{6FD5521A-84E7-4E4B-A767-4D1E2B967EBB}" destId="{480ECB51-947F-4A82-A0E3-A4D0EC0593D2}" srcOrd="2" destOrd="0" presId="urn:microsoft.com/office/officeart/2005/8/layout/lProcess2"/>
    <dgm:cxn modelId="{063930BE-32C0-4C23-9548-1F4301E10702}" type="presParOf" srcId="{6FD5521A-84E7-4E4B-A767-4D1E2B967EBB}" destId="{3D546746-102E-4F34-BFE4-FFFC56C95B5F}" srcOrd="3" destOrd="0" presId="urn:microsoft.com/office/officeart/2005/8/layout/lProcess2"/>
    <dgm:cxn modelId="{F9BE44A1-F0D0-4DF1-A8D9-55E19358AC10}" type="presParOf" srcId="{6FD5521A-84E7-4E4B-A767-4D1E2B967EBB}" destId="{528F4CD5-9748-4431-8359-30972AD7DCD9}" srcOrd="4" destOrd="0" presId="urn:microsoft.com/office/officeart/2005/8/layout/lProcess2"/>
    <dgm:cxn modelId="{BDC3C880-FD21-4323-B825-E570C0899894}" type="presParOf" srcId="{F9EB68B9-B824-4C28-B1CB-161573CAF29E}" destId="{51E1CF4C-34DE-4609-8848-934D821B25B7}" srcOrd="1" destOrd="0" presId="urn:microsoft.com/office/officeart/2005/8/layout/lProcess2"/>
    <dgm:cxn modelId="{D22862CD-F48B-454F-BCEC-FB60C8D201EF}" type="presParOf" srcId="{F9EB68B9-B824-4C28-B1CB-161573CAF29E}" destId="{22A819BD-E891-43FA-99C4-19389477AB04}" srcOrd="2"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r>
            <a:rPr lang="el-GR" sz="2000" b="1" dirty="0">
              <a:solidFill>
                <a:srgbClr val="FF0000"/>
              </a:solidFill>
              <a:latin typeface="Verdana" panose="020B0604030504040204" pitchFamily="34" charset="0"/>
              <a:ea typeface="Verdana" panose="020B0604030504040204" pitchFamily="34" charset="0"/>
            </a:rPr>
            <a:t>Διευκρινίσεις 2025</a:t>
          </a: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0" presStyleCnt="1" custLinFactNeighborX="-49" custLinFactNeighborY="-9575"/>
      <dgm:spPr/>
    </dgm:pt>
    <dgm:pt modelId="{D6A032C2-6561-4656-8D1B-2B356ABA632B}" type="pres">
      <dgm:prSet presAssocID="{8013C0FA-2FB8-4E0D-B060-33616FF3404D}" presName="textNode" presStyleLbl="bgShp" presStyleIdx="0" presStyleCnt="1"/>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7F587B31-5DBF-4E39-99B3-13CA04D4AFA1}" type="presOf" srcId="{8013C0FA-2FB8-4E0D-B060-33616FF3404D}" destId="{6F8A4DF7-BC76-4FA2-91BA-619F5B6CEB9B}"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36C2C2D7-DA5C-4887-8F7B-7AB5C5319A42}" srcId="{C6697425-2737-4F5E-B267-A963C1D37266}" destId="{8013C0FA-2FB8-4E0D-B060-33616FF3404D}" srcOrd="0" destOrd="0" parTransId="{085C9761-EEC2-4D75-93BA-272767BE7B24}" sibTransId="{890D7BEC-5467-4F0F-A63C-6E0A1F050489}"/>
    <dgm:cxn modelId="{D22862CD-F48B-454F-BCEC-FB60C8D201EF}" type="presParOf" srcId="{F9EB68B9-B824-4C28-B1CB-161573CAF29E}" destId="{22A819BD-E891-43FA-99C4-19389477AB04}" srcOrd="0"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9EC2D-F220-4F80-97EA-AC7F4B8BDFB5}"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n-US"/>
        </a:p>
      </dgm:t>
    </dgm:pt>
    <dgm:pt modelId="{E69C7369-01E8-4D85-B334-C5E5D17D986E}">
      <dgm:prSet phldrT="[Text]"/>
      <dgm:spPr/>
      <dgm:t>
        <a:bodyPr/>
        <a:lstStyle/>
        <a:p>
          <a:r>
            <a:rPr lang="el-GR" dirty="0"/>
            <a:t>Τι αξιολογείτε;</a:t>
          </a:r>
          <a:endParaRPr lang="en-US" dirty="0"/>
        </a:p>
      </dgm:t>
    </dgm:pt>
    <dgm:pt modelId="{E9A45330-F800-4E94-8C5E-4B1AD1AC6A99}" type="parTrans" cxnId="{0F474636-C2F7-404D-877B-4196AEC57E62}">
      <dgm:prSet/>
      <dgm:spPr/>
      <dgm:t>
        <a:bodyPr/>
        <a:lstStyle/>
        <a:p>
          <a:endParaRPr lang="en-US"/>
        </a:p>
      </dgm:t>
    </dgm:pt>
    <dgm:pt modelId="{7EA2D7FC-7CFF-496E-9B82-E21A0E73BC7D}" type="sibTrans" cxnId="{0F474636-C2F7-404D-877B-4196AEC57E62}">
      <dgm:prSet/>
      <dgm:spPr/>
      <dgm:t>
        <a:bodyPr/>
        <a:lstStyle/>
        <a:p>
          <a:endParaRPr lang="en-US"/>
        </a:p>
      </dgm:t>
    </dgm:pt>
    <dgm:pt modelId="{4A71CC9E-B366-4850-AC21-8CA86A7A1813}">
      <dgm:prSet phldrT="[Text]"/>
      <dgm:spPr/>
      <dgm:t>
        <a:bodyPr/>
        <a:lstStyle/>
        <a:p>
          <a:r>
            <a:rPr lang="el-GR" dirty="0"/>
            <a:t>Ποιοι θα πρέπει να εμπλακούν σε αυτή τη διαδικασία;</a:t>
          </a:r>
          <a:endParaRPr lang="en-US" dirty="0"/>
        </a:p>
      </dgm:t>
    </dgm:pt>
    <dgm:pt modelId="{98E8DE6E-FBEC-4A73-8CFD-8539E0F1FCE4}" type="parTrans" cxnId="{D9CA48DF-282C-479E-A089-7F134941011B}">
      <dgm:prSet/>
      <dgm:spPr/>
      <dgm:t>
        <a:bodyPr/>
        <a:lstStyle/>
        <a:p>
          <a:endParaRPr lang="en-US"/>
        </a:p>
      </dgm:t>
    </dgm:pt>
    <dgm:pt modelId="{B64238F8-09D1-4A74-89E6-D37CDDEDDBC9}" type="sibTrans" cxnId="{D9CA48DF-282C-479E-A089-7F134941011B}">
      <dgm:prSet/>
      <dgm:spPr/>
      <dgm:t>
        <a:bodyPr/>
        <a:lstStyle/>
        <a:p>
          <a:endParaRPr lang="en-US"/>
        </a:p>
      </dgm:t>
    </dgm:pt>
    <dgm:pt modelId="{542F1232-CCC4-4A9A-9E5E-0536282FCE25}">
      <dgm:prSet phldrT="[Text]"/>
      <dgm:spPr/>
      <dgm:t>
        <a:bodyPr/>
        <a:lstStyle/>
        <a:p>
          <a:r>
            <a:rPr lang="el-GR" dirty="0"/>
            <a:t>Ποιες μέθοδοι αξιολόγησης θα είναι πιο αποτελεσματικές;</a:t>
          </a:r>
          <a:endParaRPr lang="en-US" dirty="0"/>
        </a:p>
      </dgm:t>
    </dgm:pt>
    <dgm:pt modelId="{D413DF1B-54A8-4A4B-ADFE-83B452D45BEB}" type="parTrans" cxnId="{C3D5E00F-B550-447D-A464-CC7D4A86DD6E}">
      <dgm:prSet/>
      <dgm:spPr/>
      <dgm:t>
        <a:bodyPr/>
        <a:lstStyle/>
        <a:p>
          <a:endParaRPr lang="en-US"/>
        </a:p>
      </dgm:t>
    </dgm:pt>
    <dgm:pt modelId="{9BB5FE1D-9F43-4BFC-A256-67612C68B29C}" type="sibTrans" cxnId="{C3D5E00F-B550-447D-A464-CC7D4A86DD6E}">
      <dgm:prSet/>
      <dgm:spPr/>
      <dgm:t>
        <a:bodyPr/>
        <a:lstStyle/>
        <a:p>
          <a:endParaRPr lang="en-US"/>
        </a:p>
      </dgm:t>
    </dgm:pt>
    <dgm:pt modelId="{B3A886F6-99AB-4D19-9819-F1332CE74A19}">
      <dgm:prSet phldrT="[Text]"/>
      <dgm:spPr/>
      <dgm:t>
        <a:bodyPr/>
        <a:lstStyle/>
        <a:p>
          <a:r>
            <a:rPr lang="el-GR" dirty="0"/>
            <a:t>Σε ποιο χρονικό σημείο πρέπει να λάβει χώρα η αξιολόγηση;</a:t>
          </a:r>
          <a:endParaRPr lang="en-US" dirty="0"/>
        </a:p>
      </dgm:t>
    </dgm:pt>
    <dgm:pt modelId="{C0E8F39D-9997-4AB1-9984-3A60B13578B3}" type="parTrans" cxnId="{0831686E-7E17-441F-8738-6B77C77C487A}">
      <dgm:prSet/>
      <dgm:spPr/>
      <dgm:t>
        <a:bodyPr/>
        <a:lstStyle/>
        <a:p>
          <a:endParaRPr lang="en-US"/>
        </a:p>
      </dgm:t>
    </dgm:pt>
    <dgm:pt modelId="{0D2F089F-3EA8-4909-93CF-853E15B31400}" type="sibTrans" cxnId="{0831686E-7E17-441F-8738-6B77C77C487A}">
      <dgm:prSet/>
      <dgm:spPr/>
      <dgm:t>
        <a:bodyPr/>
        <a:lstStyle/>
        <a:p>
          <a:endParaRPr lang="en-US"/>
        </a:p>
      </dgm:t>
    </dgm:pt>
    <dgm:pt modelId="{36C43A18-4A3B-4199-97ED-888FB2C85D77}">
      <dgm:prSet phldrT="[Text]"/>
      <dgm:spPr/>
      <dgm:t>
        <a:bodyPr/>
        <a:lstStyle/>
        <a:p>
          <a:r>
            <a:rPr lang="el-GR" dirty="0"/>
            <a:t>Πώς θα πρέπει να αξιοποιήσετε τα αποτελέσματα της αξιολόγησης;</a:t>
          </a:r>
          <a:endParaRPr lang="en-US" dirty="0"/>
        </a:p>
      </dgm:t>
    </dgm:pt>
    <dgm:pt modelId="{77FC803D-1C27-47C8-9AB2-1A490237310D}" type="parTrans" cxnId="{41D0516B-206D-4D1D-9596-F8D341EC49AC}">
      <dgm:prSet/>
      <dgm:spPr/>
      <dgm:t>
        <a:bodyPr/>
        <a:lstStyle/>
        <a:p>
          <a:endParaRPr lang="en-US"/>
        </a:p>
      </dgm:t>
    </dgm:pt>
    <dgm:pt modelId="{540B4006-73A3-41DE-B794-153803832A4E}" type="sibTrans" cxnId="{41D0516B-206D-4D1D-9596-F8D341EC49AC}">
      <dgm:prSet/>
      <dgm:spPr/>
      <dgm:t>
        <a:bodyPr/>
        <a:lstStyle/>
        <a:p>
          <a:endParaRPr lang="en-US"/>
        </a:p>
      </dgm:t>
    </dgm:pt>
    <dgm:pt modelId="{10B6A39B-AAC1-450D-912A-CBA89D626492}" type="pres">
      <dgm:prSet presAssocID="{7D39EC2D-F220-4F80-97EA-AC7F4B8BDFB5}" presName="cycle" presStyleCnt="0">
        <dgm:presLayoutVars>
          <dgm:dir/>
          <dgm:resizeHandles val="exact"/>
        </dgm:presLayoutVars>
      </dgm:prSet>
      <dgm:spPr/>
    </dgm:pt>
    <dgm:pt modelId="{2DA9AADF-7578-4F06-9B42-D58E3EA7B03F}" type="pres">
      <dgm:prSet presAssocID="{E69C7369-01E8-4D85-B334-C5E5D17D986E}" presName="node" presStyleLbl="node1" presStyleIdx="0" presStyleCnt="5">
        <dgm:presLayoutVars>
          <dgm:bulletEnabled val="1"/>
        </dgm:presLayoutVars>
      </dgm:prSet>
      <dgm:spPr/>
    </dgm:pt>
    <dgm:pt modelId="{800E9942-8BE6-4EA1-9420-A7E374F7DCBF}" type="pres">
      <dgm:prSet presAssocID="{E69C7369-01E8-4D85-B334-C5E5D17D986E}" presName="spNode" presStyleCnt="0"/>
      <dgm:spPr/>
    </dgm:pt>
    <dgm:pt modelId="{C5E118CC-4C70-47F4-9C5A-7FF090EAB597}" type="pres">
      <dgm:prSet presAssocID="{7EA2D7FC-7CFF-496E-9B82-E21A0E73BC7D}" presName="sibTrans" presStyleLbl="sibTrans1D1" presStyleIdx="0" presStyleCnt="5"/>
      <dgm:spPr/>
    </dgm:pt>
    <dgm:pt modelId="{5924FF82-9410-441E-B529-BAD7AAE59324}" type="pres">
      <dgm:prSet presAssocID="{4A71CC9E-B366-4850-AC21-8CA86A7A1813}" presName="node" presStyleLbl="node1" presStyleIdx="1" presStyleCnt="5">
        <dgm:presLayoutVars>
          <dgm:bulletEnabled val="1"/>
        </dgm:presLayoutVars>
      </dgm:prSet>
      <dgm:spPr/>
    </dgm:pt>
    <dgm:pt modelId="{5FFE1142-2FC8-4CC0-824E-6076FCED4A03}" type="pres">
      <dgm:prSet presAssocID="{4A71CC9E-B366-4850-AC21-8CA86A7A1813}" presName="spNode" presStyleCnt="0"/>
      <dgm:spPr/>
    </dgm:pt>
    <dgm:pt modelId="{3835E33E-5371-46B8-8FFE-802850BDD916}" type="pres">
      <dgm:prSet presAssocID="{B64238F8-09D1-4A74-89E6-D37CDDEDDBC9}" presName="sibTrans" presStyleLbl="sibTrans1D1" presStyleIdx="1" presStyleCnt="5"/>
      <dgm:spPr/>
    </dgm:pt>
    <dgm:pt modelId="{319B871D-ECBA-4468-8CAB-1A2F58ECAB02}" type="pres">
      <dgm:prSet presAssocID="{542F1232-CCC4-4A9A-9E5E-0536282FCE25}" presName="node" presStyleLbl="node1" presStyleIdx="2" presStyleCnt="5">
        <dgm:presLayoutVars>
          <dgm:bulletEnabled val="1"/>
        </dgm:presLayoutVars>
      </dgm:prSet>
      <dgm:spPr/>
    </dgm:pt>
    <dgm:pt modelId="{45F9A614-577B-48FF-B6A8-426C1C6519FC}" type="pres">
      <dgm:prSet presAssocID="{542F1232-CCC4-4A9A-9E5E-0536282FCE25}" presName="spNode" presStyleCnt="0"/>
      <dgm:spPr/>
    </dgm:pt>
    <dgm:pt modelId="{0D2054B9-0019-4A32-8748-AE858030DEEF}" type="pres">
      <dgm:prSet presAssocID="{9BB5FE1D-9F43-4BFC-A256-67612C68B29C}" presName="sibTrans" presStyleLbl="sibTrans1D1" presStyleIdx="2" presStyleCnt="5"/>
      <dgm:spPr/>
    </dgm:pt>
    <dgm:pt modelId="{08F9791C-A81E-4ED4-99CB-156FEA92BFFE}" type="pres">
      <dgm:prSet presAssocID="{B3A886F6-99AB-4D19-9819-F1332CE74A19}" presName="node" presStyleLbl="node1" presStyleIdx="3" presStyleCnt="5">
        <dgm:presLayoutVars>
          <dgm:bulletEnabled val="1"/>
        </dgm:presLayoutVars>
      </dgm:prSet>
      <dgm:spPr/>
    </dgm:pt>
    <dgm:pt modelId="{39DF13D1-9D27-4F03-81C9-68E378419383}" type="pres">
      <dgm:prSet presAssocID="{B3A886F6-99AB-4D19-9819-F1332CE74A19}" presName="spNode" presStyleCnt="0"/>
      <dgm:spPr/>
    </dgm:pt>
    <dgm:pt modelId="{1F45EC3A-3897-4D3E-8660-13D35BD6D12B}" type="pres">
      <dgm:prSet presAssocID="{0D2F089F-3EA8-4909-93CF-853E15B31400}" presName="sibTrans" presStyleLbl="sibTrans1D1" presStyleIdx="3" presStyleCnt="5"/>
      <dgm:spPr/>
    </dgm:pt>
    <dgm:pt modelId="{59C28603-04CC-40E0-B4EC-20C90B684CB9}" type="pres">
      <dgm:prSet presAssocID="{36C43A18-4A3B-4199-97ED-888FB2C85D77}" presName="node" presStyleLbl="node1" presStyleIdx="4" presStyleCnt="5">
        <dgm:presLayoutVars>
          <dgm:bulletEnabled val="1"/>
        </dgm:presLayoutVars>
      </dgm:prSet>
      <dgm:spPr/>
    </dgm:pt>
    <dgm:pt modelId="{FA0B410D-A973-4E0D-BA4C-EA9510A59BED}" type="pres">
      <dgm:prSet presAssocID="{36C43A18-4A3B-4199-97ED-888FB2C85D77}" presName="spNode" presStyleCnt="0"/>
      <dgm:spPr/>
    </dgm:pt>
    <dgm:pt modelId="{73FB900E-7007-4DB1-89DB-C22FAA80F200}" type="pres">
      <dgm:prSet presAssocID="{540B4006-73A3-41DE-B794-153803832A4E}" presName="sibTrans" presStyleLbl="sibTrans1D1" presStyleIdx="4" presStyleCnt="5"/>
      <dgm:spPr/>
    </dgm:pt>
  </dgm:ptLst>
  <dgm:cxnLst>
    <dgm:cxn modelId="{C3D5E00F-B550-447D-A464-CC7D4A86DD6E}" srcId="{7D39EC2D-F220-4F80-97EA-AC7F4B8BDFB5}" destId="{542F1232-CCC4-4A9A-9E5E-0536282FCE25}" srcOrd="2" destOrd="0" parTransId="{D413DF1B-54A8-4A4B-ADFE-83B452D45BEB}" sibTransId="{9BB5FE1D-9F43-4BFC-A256-67612C68B29C}"/>
    <dgm:cxn modelId="{CC03431D-72E1-41F2-ADF2-CD6E0A5A6E84}" type="presOf" srcId="{B64238F8-09D1-4A74-89E6-D37CDDEDDBC9}" destId="{3835E33E-5371-46B8-8FFE-802850BDD916}" srcOrd="0" destOrd="0" presId="urn:microsoft.com/office/officeart/2005/8/layout/cycle6"/>
    <dgm:cxn modelId="{BAEA1123-154D-4825-8C1D-01707F5F3BA7}" type="presOf" srcId="{B3A886F6-99AB-4D19-9819-F1332CE74A19}" destId="{08F9791C-A81E-4ED4-99CB-156FEA92BFFE}" srcOrd="0" destOrd="0" presId="urn:microsoft.com/office/officeart/2005/8/layout/cycle6"/>
    <dgm:cxn modelId="{F8125D2A-7AD1-42E1-B751-C22088BCD17C}" type="presOf" srcId="{E69C7369-01E8-4D85-B334-C5E5D17D986E}" destId="{2DA9AADF-7578-4F06-9B42-D58E3EA7B03F}" srcOrd="0" destOrd="0" presId="urn:microsoft.com/office/officeart/2005/8/layout/cycle6"/>
    <dgm:cxn modelId="{0F474636-C2F7-404D-877B-4196AEC57E62}" srcId="{7D39EC2D-F220-4F80-97EA-AC7F4B8BDFB5}" destId="{E69C7369-01E8-4D85-B334-C5E5D17D986E}" srcOrd="0" destOrd="0" parTransId="{E9A45330-F800-4E94-8C5E-4B1AD1AC6A99}" sibTransId="{7EA2D7FC-7CFF-496E-9B82-E21A0E73BC7D}"/>
    <dgm:cxn modelId="{FBA34447-5C69-409F-B168-C659BA94CEA2}" type="presOf" srcId="{7D39EC2D-F220-4F80-97EA-AC7F4B8BDFB5}" destId="{10B6A39B-AAC1-450D-912A-CBA89D626492}" srcOrd="0" destOrd="0" presId="urn:microsoft.com/office/officeart/2005/8/layout/cycle6"/>
    <dgm:cxn modelId="{41D0516B-206D-4D1D-9596-F8D341EC49AC}" srcId="{7D39EC2D-F220-4F80-97EA-AC7F4B8BDFB5}" destId="{36C43A18-4A3B-4199-97ED-888FB2C85D77}" srcOrd="4" destOrd="0" parTransId="{77FC803D-1C27-47C8-9AB2-1A490237310D}" sibTransId="{540B4006-73A3-41DE-B794-153803832A4E}"/>
    <dgm:cxn modelId="{1A0A666D-3CB5-47A7-AF63-9ADE27F858BD}" type="presOf" srcId="{36C43A18-4A3B-4199-97ED-888FB2C85D77}" destId="{59C28603-04CC-40E0-B4EC-20C90B684CB9}" srcOrd="0" destOrd="0" presId="urn:microsoft.com/office/officeart/2005/8/layout/cycle6"/>
    <dgm:cxn modelId="{A7CBEB4D-40EA-43AA-9A8B-8D754B1F81DD}" type="presOf" srcId="{540B4006-73A3-41DE-B794-153803832A4E}" destId="{73FB900E-7007-4DB1-89DB-C22FAA80F200}" srcOrd="0" destOrd="0" presId="urn:microsoft.com/office/officeart/2005/8/layout/cycle6"/>
    <dgm:cxn modelId="{0831686E-7E17-441F-8738-6B77C77C487A}" srcId="{7D39EC2D-F220-4F80-97EA-AC7F4B8BDFB5}" destId="{B3A886F6-99AB-4D19-9819-F1332CE74A19}" srcOrd="3" destOrd="0" parTransId="{C0E8F39D-9997-4AB1-9984-3A60B13578B3}" sibTransId="{0D2F089F-3EA8-4909-93CF-853E15B31400}"/>
    <dgm:cxn modelId="{6AB34772-C304-4C37-9BCF-6C63FD3BD0D6}" type="presOf" srcId="{9BB5FE1D-9F43-4BFC-A256-67612C68B29C}" destId="{0D2054B9-0019-4A32-8748-AE858030DEEF}" srcOrd="0" destOrd="0" presId="urn:microsoft.com/office/officeart/2005/8/layout/cycle6"/>
    <dgm:cxn modelId="{5A5DD389-5E65-4FA7-BB1E-F24674C2272E}" type="presOf" srcId="{0D2F089F-3EA8-4909-93CF-853E15B31400}" destId="{1F45EC3A-3897-4D3E-8660-13D35BD6D12B}" srcOrd="0" destOrd="0" presId="urn:microsoft.com/office/officeart/2005/8/layout/cycle6"/>
    <dgm:cxn modelId="{A1E5BEC9-B40B-4D2D-9137-1B4C9358EBFC}" type="presOf" srcId="{4A71CC9E-B366-4850-AC21-8CA86A7A1813}" destId="{5924FF82-9410-441E-B529-BAD7AAE59324}" srcOrd="0" destOrd="0" presId="urn:microsoft.com/office/officeart/2005/8/layout/cycle6"/>
    <dgm:cxn modelId="{B867B6DB-8EE2-4B67-A2AB-2FF74C48B0F1}" type="presOf" srcId="{542F1232-CCC4-4A9A-9E5E-0536282FCE25}" destId="{319B871D-ECBA-4468-8CAB-1A2F58ECAB02}" srcOrd="0" destOrd="0" presId="urn:microsoft.com/office/officeart/2005/8/layout/cycle6"/>
    <dgm:cxn modelId="{D9CA48DF-282C-479E-A089-7F134941011B}" srcId="{7D39EC2D-F220-4F80-97EA-AC7F4B8BDFB5}" destId="{4A71CC9E-B366-4850-AC21-8CA86A7A1813}" srcOrd="1" destOrd="0" parTransId="{98E8DE6E-FBEC-4A73-8CFD-8539E0F1FCE4}" sibTransId="{B64238F8-09D1-4A74-89E6-D37CDDEDDBC9}"/>
    <dgm:cxn modelId="{5F9806F9-B176-45CE-B3E6-8FCF3A40EE85}" type="presOf" srcId="{7EA2D7FC-7CFF-496E-9B82-E21A0E73BC7D}" destId="{C5E118CC-4C70-47F4-9C5A-7FF090EAB597}" srcOrd="0" destOrd="0" presId="urn:microsoft.com/office/officeart/2005/8/layout/cycle6"/>
    <dgm:cxn modelId="{C296E1BB-17D3-46D3-9118-F6D3E5F60D9B}" type="presParOf" srcId="{10B6A39B-AAC1-450D-912A-CBA89D626492}" destId="{2DA9AADF-7578-4F06-9B42-D58E3EA7B03F}" srcOrd="0" destOrd="0" presId="urn:microsoft.com/office/officeart/2005/8/layout/cycle6"/>
    <dgm:cxn modelId="{56C730E9-64FA-4912-A489-9DCA9A2741FC}" type="presParOf" srcId="{10B6A39B-AAC1-450D-912A-CBA89D626492}" destId="{800E9942-8BE6-4EA1-9420-A7E374F7DCBF}" srcOrd="1" destOrd="0" presId="urn:microsoft.com/office/officeart/2005/8/layout/cycle6"/>
    <dgm:cxn modelId="{E93BD1B8-5C18-4D44-9DC8-8FA433904A7D}" type="presParOf" srcId="{10B6A39B-AAC1-450D-912A-CBA89D626492}" destId="{C5E118CC-4C70-47F4-9C5A-7FF090EAB597}" srcOrd="2" destOrd="0" presId="urn:microsoft.com/office/officeart/2005/8/layout/cycle6"/>
    <dgm:cxn modelId="{AB15E853-4489-4F5D-B753-43C0CA76DD26}" type="presParOf" srcId="{10B6A39B-AAC1-450D-912A-CBA89D626492}" destId="{5924FF82-9410-441E-B529-BAD7AAE59324}" srcOrd="3" destOrd="0" presId="urn:microsoft.com/office/officeart/2005/8/layout/cycle6"/>
    <dgm:cxn modelId="{24A0C8B3-8494-424F-9416-31D2F635E8CA}" type="presParOf" srcId="{10B6A39B-AAC1-450D-912A-CBA89D626492}" destId="{5FFE1142-2FC8-4CC0-824E-6076FCED4A03}" srcOrd="4" destOrd="0" presId="urn:microsoft.com/office/officeart/2005/8/layout/cycle6"/>
    <dgm:cxn modelId="{94A06D54-2C5C-49E3-9A54-598DAB04D776}" type="presParOf" srcId="{10B6A39B-AAC1-450D-912A-CBA89D626492}" destId="{3835E33E-5371-46B8-8FFE-802850BDD916}" srcOrd="5" destOrd="0" presId="urn:microsoft.com/office/officeart/2005/8/layout/cycle6"/>
    <dgm:cxn modelId="{27709683-EED6-484F-B52C-1158F70609CD}" type="presParOf" srcId="{10B6A39B-AAC1-450D-912A-CBA89D626492}" destId="{319B871D-ECBA-4468-8CAB-1A2F58ECAB02}" srcOrd="6" destOrd="0" presId="urn:microsoft.com/office/officeart/2005/8/layout/cycle6"/>
    <dgm:cxn modelId="{32A63356-A89D-42DC-A75D-E443E8BC0429}" type="presParOf" srcId="{10B6A39B-AAC1-450D-912A-CBA89D626492}" destId="{45F9A614-577B-48FF-B6A8-426C1C6519FC}" srcOrd="7" destOrd="0" presId="urn:microsoft.com/office/officeart/2005/8/layout/cycle6"/>
    <dgm:cxn modelId="{AFD597B8-4360-4118-B41C-841984366560}" type="presParOf" srcId="{10B6A39B-AAC1-450D-912A-CBA89D626492}" destId="{0D2054B9-0019-4A32-8748-AE858030DEEF}" srcOrd="8" destOrd="0" presId="urn:microsoft.com/office/officeart/2005/8/layout/cycle6"/>
    <dgm:cxn modelId="{2A732FF3-5BE6-4624-9D6C-8A3A9F8F7921}" type="presParOf" srcId="{10B6A39B-AAC1-450D-912A-CBA89D626492}" destId="{08F9791C-A81E-4ED4-99CB-156FEA92BFFE}" srcOrd="9" destOrd="0" presId="urn:microsoft.com/office/officeart/2005/8/layout/cycle6"/>
    <dgm:cxn modelId="{C26E21AF-7683-4225-A8AE-2A912CB0B8D7}" type="presParOf" srcId="{10B6A39B-AAC1-450D-912A-CBA89D626492}" destId="{39DF13D1-9D27-4F03-81C9-68E378419383}" srcOrd="10" destOrd="0" presId="urn:microsoft.com/office/officeart/2005/8/layout/cycle6"/>
    <dgm:cxn modelId="{54AAF670-0089-43B4-ABEF-7F29B5549F8B}" type="presParOf" srcId="{10B6A39B-AAC1-450D-912A-CBA89D626492}" destId="{1F45EC3A-3897-4D3E-8660-13D35BD6D12B}" srcOrd="11" destOrd="0" presId="urn:microsoft.com/office/officeart/2005/8/layout/cycle6"/>
    <dgm:cxn modelId="{CE24C242-3E80-4371-A284-82BC6E37572F}" type="presParOf" srcId="{10B6A39B-AAC1-450D-912A-CBA89D626492}" destId="{59C28603-04CC-40E0-B4EC-20C90B684CB9}" srcOrd="12" destOrd="0" presId="urn:microsoft.com/office/officeart/2005/8/layout/cycle6"/>
    <dgm:cxn modelId="{ABA05DF2-AA7D-46BE-A215-25BBD53C1EAE}" type="presParOf" srcId="{10B6A39B-AAC1-450D-912A-CBA89D626492}" destId="{FA0B410D-A973-4E0D-BA4C-EA9510A59BED}" srcOrd="13" destOrd="0" presId="urn:microsoft.com/office/officeart/2005/8/layout/cycle6"/>
    <dgm:cxn modelId="{0EA5E6B2-EE82-44E2-AFD4-1050942FF964}" type="presParOf" srcId="{10B6A39B-AAC1-450D-912A-CBA89D626492}" destId="{73FB900E-7007-4DB1-89DB-C22FAA80F20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E24C-B9C9-4733-B3A9-DF241279CE1D}">
      <dsp:nvSpPr>
        <dsp:cNvPr id="0" name=""/>
        <dsp:cNvSpPr/>
      </dsp:nvSpPr>
      <dsp:spPr>
        <a:xfrm>
          <a:off x="0"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ΔΡΑΣΤΗΡΙΟΤΗΤΕΣ</a:t>
          </a:r>
          <a:endParaRPr lang="el-GR" sz="2800" kern="1200" dirty="0"/>
        </a:p>
      </dsp:txBody>
      <dsp:txXfrm>
        <a:off x="0" y="0"/>
        <a:ext cx="3913187" cy="1625600"/>
      </dsp:txXfrm>
    </dsp:sp>
    <dsp:sp modelId="{C26A50AF-7A14-45D6-812E-E72A7490887E}">
      <dsp:nvSpPr>
        <dsp:cNvPr id="0" name=""/>
        <dsp:cNvSpPr/>
      </dsp:nvSpPr>
      <dsp:spPr>
        <a:xfrm>
          <a:off x="457622" y="1123141"/>
          <a:ext cx="3130549" cy="10645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a:t>ΠΑΡΑΚΟΛΟΥΘΗΣΗ ΕΡΓΑΣΙΑΣ</a:t>
          </a:r>
          <a:r>
            <a:rPr lang="en-US" sz="1400" b="1" kern="1200"/>
            <a:t> </a:t>
          </a:r>
        </a:p>
        <a:p>
          <a:pPr marL="0" lvl="0" indent="0" algn="ctr" defTabSz="622300">
            <a:lnSpc>
              <a:spcPct val="90000"/>
            </a:lnSpc>
            <a:spcBef>
              <a:spcPct val="0"/>
            </a:spcBef>
            <a:spcAft>
              <a:spcPct val="35000"/>
            </a:spcAft>
            <a:buNone/>
          </a:pPr>
          <a:r>
            <a:rPr lang="el-GR" sz="1400" kern="1200"/>
            <a:t>2 – 60 ημέρες</a:t>
          </a:r>
          <a:endParaRPr lang="el-GR" sz="1400" kern="1200" dirty="0"/>
        </a:p>
      </dsp:txBody>
      <dsp:txXfrm>
        <a:off x="488802" y="1154321"/>
        <a:ext cx="3068189" cy="1002191"/>
      </dsp:txXfrm>
    </dsp:sp>
    <dsp:sp modelId="{480ECB51-947F-4A82-A0E3-A4D0EC0593D2}">
      <dsp:nvSpPr>
        <dsp:cNvPr id="0" name=""/>
        <dsp:cNvSpPr/>
      </dsp:nvSpPr>
      <dsp:spPr>
        <a:xfrm>
          <a:off x="457622" y="2385758"/>
          <a:ext cx="3130549" cy="106455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ΕΡΓΑΣΙΕΣ ΔΙΔΑΣΚΑΛΙΑΣ Η’ ΚΑΤΑΡΤΙΣΗΣ</a:t>
          </a:r>
          <a:endParaRPr lang="en-US" sz="1400" b="1" kern="1200" dirty="0"/>
        </a:p>
        <a:p>
          <a:pPr marL="0" lvl="0" indent="0" algn="ctr" defTabSz="622300">
            <a:lnSpc>
              <a:spcPct val="90000"/>
            </a:lnSpc>
            <a:spcBef>
              <a:spcPct val="0"/>
            </a:spcBef>
            <a:spcAft>
              <a:spcPct val="35000"/>
            </a:spcAft>
            <a:buNone/>
          </a:pPr>
          <a:r>
            <a:rPr lang="en-US" sz="1400" b="1" kern="1200" dirty="0"/>
            <a:t> </a:t>
          </a:r>
          <a:r>
            <a:rPr lang="el-GR" sz="1400" kern="1200" dirty="0"/>
            <a:t>2 – 365</a:t>
          </a:r>
          <a:r>
            <a:rPr lang="el-GR" sz="1400" b="1" kern="1200" dirty="0"/>
            <a:t> </a:t>
          </a:r>
          <a:r>
            <a:rPr lang="el-GR" sz="1400" kern="1200" dirty="0"/>
            <a:t>ημέρες</a:t>
          </a:r>
        </a:p>
      </dsp:txBody>
      <dsp:txXfrm>
        <a:off x="488802" y="2416938"/>
        <a:ext cx="3068189" cy="1002191"/>
      </dsp:txXfrm>
    </dsp:sp>
    <dsp:sp modelId="{528F4CD5-9748-4431-8359-30972AD7DCD9}">
      <dsp:nvSpPr>
        <dsp:cNvPr id="0" name=""/>
        <dsp:cNvSpPr/>
      </dsp:nvSpPr>
      <dsp:spPr>
        <a:xfrm>
          <a:off x="457622" y="3659809"/>
          <a:ext cx="3130549" cy="106455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ΜΑΘΗΜΑΤΑ &amp; ΚΑΤΑΡΤΙΣΗ</a:t>
          </a:r>
          <a:endParaRPr lang="en-US" sz="1400" b="1" kern="1200" dirty="0"/>
        </a:p>
        <a:p>
          <a:pPr marL="0" lvl="0" indent="0" algn="ctr" defTabSz="622300">
            <a:lnSpc>
              <a:spcPct val="90000"/>
            </a:lnSpc>
            <a:spcBef>
              <a:spcPct val="0"/>
            </a:spcBef>
            <a:spcAft>
              <a:spcPct val="35000"/>
            </a:spcAft>
            <a:buNone/>
          </a:pPr>
          <a:r>
            <a:rPr lang="el-GR" sz="1400" kern="1200" dirty="0"/>
            <a:t>ΣΥΜΜΕΤΟΧΗ ΣΕ ΠΡΟΓΡΑΜΜΑΤΑ ΕΚΠΑΙΔΕΥΣΗΣ ΚΑΙ ΚΑΤΑΡΤΙΣΗΣ</a:t>
          </a:r>
          <a:endParaRPr lang="en-US" sz="1400" kern="1200" dirty="0"/>
        </a:p>
        <a:p>
          <a:pPr marL="0" lvl="0" indent="0" algn="ctr" defTabSz="622300">
            <a:lnSpc>
              <a:spcPct val="90000"/>
            </a:lnSpc>
            <a:spcBef>
              <a:spcPct val="0"/>
            </a:spcBef>
            <a:spcAft>
              <a:spcPct val="35000"/>
            </a:spcAft>
            <a:buNone/>
          </a:pPr>
          <a:r>
            <a:rPr lang="el-GR" sz="1400" kern="1200" dirty="0"/>
            <a:t>2 – </a:t>
          </a:r>
          <a:r>
            <a:rPr lang="en-US" sz="1400" kern="1200" dirty="0"/>
            <a:t>1</a:t>
          </a:r>
          <a:r>
            <a:rPr lang="el-GR" sz="1400" kern="1200" dirty="0"/>
            <a:t>0 ημέρες </a:t>
          </a:r>
          <a:r>
            <a:rPr lang="en-US" sz="1400" kern="1200" dirty="0"/>
            <a:t>*</a:t>
          </a:r>
          <a:endParaRPr lang="el-GR" sz="1400" kern="1200" dirty="0"/>
        </a:p>
      </dsp:txBody>
      <dsp:txXfrm>
        <a:off x="488802" y="3690989"/>
        <a:ext cx="3068189" cy="1002191"/>
      </dsp:txXfrm>
    </dsp:sp>
    <dsp:sp modelId="{6F8A4DF7-BC76-4FA2-91BA-619F5B6CEB9B}">
      <dsp:nvSpPr>
        <dsp:cNvPr id="0" name=""/>
        <dsp:cNvSpPr/>
      </dsp:nvSpPr>
      <dsp:spPr>
        <a:xfrm>
          <a:off x="4214812"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2000" kern="1200" dirty="0">
            <a:solidFill>
              <a:srgbClr val="FF0000"/>
            </a:solidFill>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kern="1200" dirty="0">
              <a:solidFill>
                <a:srgbClr val="FF0000"/>
              </a:solidFill>
              <a:latin typeface="Verdana" panose="020B0604030504040204" pitchFamily="34" charset="0"/>
              <a:ea typeface="Verdana" panose="020B0604030504040204" pitchFamily="34" charset="0"/>
            </a:rPr>
            <a:t>Διευκρινίσεις</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1200" kern="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kern="1200" dirty="0">
              <a:latin typeface="Verdana" panose="020B0604030504040204" pitchFamily="34" charset="0"/>
              <a:ea typeface="Verdana" panose="020B0604030504040204" pitchFamily="34" charset="0"/>
            </a:rPr>
            <a:t>payroll/</a:t>
          </a:r>
          <a:r>
            <a:rPr lang="el-GR" sz="1200" kern="1200" dirty="0">
              <a:latin typeface="Verdana" panose="020B0604030504040204" pitchFamily="34" charset="0"/>
              <a:ea typeface="Verdana" panose="020B0604030504040204" pitchFamily="34" charset="0"/>
            </a:rPr>
            <a:t>συμβόλαιο</a:t>
          </a:r>
          <a:r>
            <a:rPr lang="en-US" sz="1200" kern="1200" dirty="0">
              <a:latin typeface="Verdana" panose="020B0604030504040204" pitchFamily="34" charset="0"/>
              <a:ea typeface="Verdana" panose="020B0604030504040204" pitchFamily="34" charset="0"/>
            </a:rPr>
            <a:t> </a:t>
          </a:r>
          <a:r>
            <a:rPr lang="el-GR" sz="1200" kern="1200" dirty="0" err="1">
              <a:latin typeface="Verdana" panose="020B0604030504040204" pitchFamily="34" charset="0"/>
              <a:ea typeface="Verdana" panose="020B0604030504040204" pitchFamily="34" charset="0"/>
            </a:rPr>
            <a:t>εργοδότησης</a:t>
          </a:r>
          <a:r>
            <a:rPr lang="en-US" sz="1200" kern="1200" dirty="0">
              <a:latin typeface="Verdana" panose="020B0604030504040204" pitchFamily="34" charset="0"/>
              <a:ea typeface="Verdana" panose="020B0604030504040204" pitchFamily="34" charset="0"/>
            </a:rPr>
            <a:t> </a:t>
          </a:r>
          <a:r>
            <a:rPr lang="el-GR" sz="1200" kern="1200" dirty="0">
              <a:latin typeface="Verdana" panose="020B0604030504040204" pitchFamily="34" charset="0"/>
              <a:ea typeface="Verdana" panose="020B0604030504040204" pitchFamily="34" charset="0"/>
            </a:rPr>
            <a:t>κτλ.)</a:t>
          </a:r>
        </a:p>
        <a:p>
          <a:pPr marL="0" lvl="0" indent="0" algn="ctr" defTabSz="533400">
            <a:lnSpc>
              <a:spcPct val="90000"/>
            </a:lnSpc>
            <a:spcBef>
              <a:spcPct val="0"/>
            </a:spcBef>
            <a:spcAft>
              <a:spcPct val="35000"/>
            </a:spcAft>
            <a:buFont typeface="Arial" panose="020B0604020202020204" pitchFamily="34" charset="0"/>
            <a:buNone/>
          </a:pPr>
          <a:endParaRPr lang="el-GR" sz="10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kern="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kern="1200" dirty="0">
              <a:latin typeface="Verdana" panose="020B0604030504040204" pitchFamily="34" charset="0"/>
              <a:ea typeface="Verdana" panose="020B0604030504040204" pitchFamily="34" charset="0"/>
            </a:rPr>
            <a:t>“blended activities”)</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kern="1200" dirty="0" err="1">
              <a:latin typeface="Verdana" panose="020B0604030504040204" pitchFamily="34" charset="0"/>
              <a:ea typeface="Verdana" panose="020B0604030504040204" pitchFamily="34" charset="0"/>
            </a:rPr>
            <a:t>αιτητή</a:t>
          </a:r>
          <a:r>
            <a:rPr lang="el-GR" sz="1200" i="1" kern="1200" dirty="0">
              <a:latin typeface="Verdana" panose="020B0604030504040204" pitchFamily="34" charset="0"/>
              <a:ea typeface="Verdana" panose="020B0604030504040204" pitchFamily="34" charset="0"/>
            </a:rPr>
            <a:t>. Εντούτοις,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kern="1200" dirty="0">
              <a:latin typeface="Verdana" panose="020B0604030504040204" pitchFamily="34" charset="0"/>
              <a:ea typeface="Verdana" panose="020B0604030504040204" pitchFamily="34" charset="0"/>
            </a:rPr>
            <a:t> βοηθούν στην επιλογή κατάλληλων </a:t>
          </a:r>
          <a:r>
            <a:rPr lang="el-GR" sz="1200" i="1" kern="1200" dirty="0" err="1">
              <a:latin typeface="Verdana" panose="020B0604030504040204" pitchFamily="34" charset="0"/>
              <a:ea typeface="Verdana" panose="020B0604030504040204" pitchFamily="34" charset="0"/>
            </a:rPr>
            <a:t>παρόχων</a:t>
          </a:r>
          <a:r>
            <a:rPr lang="el-GR" sz="1200" i="1" kern="1200" dirty="0">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marL="0" lvl="0" indent="0" algn="ctr" defTabSz="533400">
            <a:lnSpc>
              <a:spcPct val="90000"/>
            </a:lnSpc>
            <a:spcBef>
              <a:spcPct val="0"/>
            </a:spcBef>
            <a:spcAft>
              <a:spcPct val="35000"/>
            </a:spcAft>
            <a:buFont typeface="Arial" panose="020B0604020202020204" pitchFamily="34" charset="0"/>
            <a:buNone/>
          </a:pPr>
          <a:endParaRPr lang="el-GR"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marL="0" lvl="0" indent="0" algn="ctr" defTabSz="533400">
            <a:lnSpc>
              <a:spcPct val="90000"/>
            </a:lnSpc>
            <a:spcBef>
              <a:spcPct val="0"/>
            </a:spcBef>
            <a:spcAft>
              <a:spcPct val="35000"/>
            </a:spcAft>
            <a:buFont typeface="Arial" panose="020B0604020202020204" pitchFamily="34" charset="0"/>
            <a:buNone/>
          </a:pPr>
          <a:endParaRPr lang="el-GR" sz="1200" u="sng" kern="1200" dirty="0">
            <a:effectLst/>
            <a:latin typeface="Verdana" panose="020B0604030504040204" pitchFamily="34" charset="0"/>
            <a:ea typeface="Verdana" panose="020B0604030504040204" pitchFamily="34" charset="0"/>
            <a:hlinkClick xmlns:r="http://schemas.openxmlformats.org/officeDocument/2006/relationships" r:id="" action="ppaction://noaction"/>
          </a:endParaRPr>
        </a:p>
        <a:p>
          <a:pPr marL="0" lvl="0" indent="0" algn="ctr" defTabSz="533400">
            <a:lnSpc>
              <a:spcPct val="90000"/>
            </a:lnSpc>
            <a:spcBef>
              <a:spcPct val="0"/>
            </a:spcBef>
            <a:spcAft>
              <a:spcPct val="35000"/>
            </a:spcAft>
            <a:buFont typeface="Arial" panose="020B0604020202020204" pitchFamily="34" charset="0"/>
            <a:buNone/>
          </a:pPr>
          <a:r>
            <a:rPr lang="el-GR" sz="1200" u="sng" kern="1200" dirty="0">
              <a:effectLst/>
              <a:latin typeface="Verdana" panose="020B0604030504040204" pitchFamily="34" charset="0"/>
              <a:ea typeface="Verdana" panose="020B0604030504040204" pitchFamily="34" charset="0"/>
              <a:hlinkClick xmlns:r="http://schemas.openxmlformats.org/officeDocument/2006/relationships" r:id="" action="ppaction://noaction"/>
            </a:rPr>
            <a:t>Ε</a:t>
          </a:r>
          <a:r>
            <a:rPr lang="en-US" sz="1200" u="sng" kern="1200"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kern="1200" dirty="0">
            <a:latin typeface="Verdana" panose="020B0604030504040204" pitchFamily="34" charset="0"/>
            <a:ea typeface="Verdana" panose="020B0604030504040204" pitchFamily="34" charset="0"/>
          </a:endParaRPr>
        </a:p>
      </dsp:txBody>
      <dsp:txXfrm>
        <a:off x="4214812" y="0"/>
        <a:ext cx="3913187" cy="162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4DF7-BC76-4FA2-91BA-619F5B6CEB9B}">
      <dsp:nvSpPr>
        <dsp:cNvPr id="0" name=""/>
        <dsp:cNvSpPr/>
      </dsp:nvSpPr>
      <dsp:spPr>
        <a:xfrm>
          <a:off x="0" y="0"/>
          <a:ext cx="8120062" cy="7734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b="1" kern="1200" dirty="0">
              <a:solidFill>
                <a:srgbClr val="FF0000"/>
              </a:solidFill>
              <a:latin typeface="Verdana" panose="020B0604030504040204" pitchFamily="34" charset="0"/>
              <a:ea typeface="Verdana" panose="020B0604030504040204" pitchFamily="34" charset="0"/>
            </a:rPr>
            <a:t>Διευκρινίσεις 2025</a:t>
          </a: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n-US" sz="2000" b="1" kern="1200" dirty="0">
            <a:solidFill>
              <a:srgbClr val="FF0000"/>
            </a:solidFill>
            <a:highlight>
              <a:srgbClr val="FFFF00"/>
            </a:highlight>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dsp:txBody>
      <dsp:txXfrm>
        <a:off x="0" y="0"/>
        <a:ext cx="8120062" cy="232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ADF-7578-4F06-9B42-D58E3EA7B03F}">
      <dsp:nvSpPr>
        <dsp:cNvPr id="0" name=""/>
        <dsp:cNvSpPr/>
      </dsp:nvSpPr>
      <dsp:spPr>
        <a:xfrm>
          <a:off x="3174007" y="3160"/>
          <a:ext cx="1779984" cy="115698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Τι αξιολογείτε;</a:t>
          </a:r>
          <a:endParaRPr lang="en-US" sz="1600" kern="1200" dirty="0"/>
        </a:p>
      </dsp:txBody>
      <dsp:txXfrm>
        <a:off x="3230487" y="59640"/>
        <a:ext cx="1667024" cy="1044029"/>
      </dsp:txXfrm>
    </dsp:sp>
    <dsp:sp modelId="{C5E118CC-4C70-47F4-9C5A-7FF090EAB59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4FF82-9410-441E-B529-BAD7AAE59324}">
      <dsp:nvSpPr>
        <dsp:cNvPr id="0" name=""/>
        <dsp:cNvSpPr/>
      </dsp:nvSpPr>
      <dsp:spPr>
        <a:xfrm>
          <a:off x="5371068"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Ποιοι θα πρέπει να εμπλακούν σε αυτή τη διαδικασία;</a:t>
          </a:r>
          <a:endParaRPr lang="en-US" sz="1600" kern="1200" dirty="0"/>
        </a:p>
      </dsp:txBody>
      <dsp:txXfrm>
        <a:off x="5427548" y="1655898"/>
        <a:ext cx="1667024" cy="1044029"/>
      </dsp:txXfrm>
    </dsp:sp>
    <dsp:sp modelId="{3835E33E-5371-46B8-8FFE-802850BDD916}">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9B871D-ECBA-4468-8CAB-1A2F58ECAB02}">
      <dsp:nvSpPr>
        <dsp:cNvPr id="0" name=""/>
        <dsp:cNvSpPr/>
      </dsp:nvSpPr>
      <dsp:spPr>
        <a:xfrm>
          <a:off x="4531865"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Ποιες μέθοδοι αξιολόγησης θα είναι πιο αποτελεσματικές;</a:t>
          </a:r>
          <a:endParaRPr lang="en-US" sz="1600" kern="1200" dirty="0"/>
        </a:p>
      </dsp:txBody>
      <dsp:txXfrm>
        <a:off x="4588345" y="4238698"/>
        <a:ext cx="1667024" cy="1044029"/>
      </dsp:txXfrm>
    </dsp:sp>
    <dsp:sp modelId="{0D2054B9-0019-4A32-8748-AE858030DEE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9791C-A81E-4ED4-99CB-156FEA92BFFE}">
      <dsp:nvSpPr>
        <dsp:cNvPr id="0" name=""/>
        <dsp:cNvSpPr/>
      </dsp:nvSpPr>
      <dsp:spPr>
        <a:xfrm>
          <a:off x="1816149"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 ποιο χρονικό σημείο πρέπει να λάβει χώρα η αξιολόγηση;</a:t>
          </a:r>
          <a:endParaRPr lang="en-US" sz="1600" kern="1200" dirty="0"/>
        </a:p>
      </dsp:txBody>
      <dsp:txXfrm>
        <a:off x="1872629" y="4238698"/>
        <a:ext cx="1667024" cy="1044029"/>
      </dsp:txXfrm>
    </dsp:sp>
    <dsp:sp modelId="{1F45EC3A-3897-4D3E-8660-13D35BD6D12B}">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C28603-04CC-40E0-B4EC-20C90B684CB9}">
      <dsp:nvSpPr>
        <dsp:cNvPr id="0" name=""/>
        <dsp:cNvSpPr/>
      </dsp:nvSpPr>
      <dsp:spPr>
        <a:xfrm>
          <a:off x="976947"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Πώς θα πρέπει να αξιοποιήσετε τα αποτελέσματα της αξιολόγησης;</a:t>
          </a:r>
          <a:endParaRPr lang="en-US" sz="1600" kern="1200" dirty="0"/>
        </a:p>
      </dsp:txBody>
      <dsp:txXfrm>
        <a:off x="1033427" y="1655898"/>
        <a:ext cx="1667024" cy="1044029"/>
      </dsp:txXfrm>
    </dsp:sp>
    <dsp:sp modelId="{73FB900E-7007-4DB1-89DB-C22FAA80F200}">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ABDC3F-24DF-4031-A992-BB5035A9E71A}" type="datetimeFigureOut">
              <a:rPr lang="en-GB" smtClean="0"/>
              <a:t>30/06/2025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174247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5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dirty="0"/>
          </a:p>
          <a:p>
            <a:pPr defTabSz="931774">
              <a:defRPr/>
            </a:pPr>
            <a:endParaRPr lang="el-GR" dirty="0"/>
          </a:p>
          <a:p>
            <a:pPr defTabSz="931774">
              <a:defRPr/>
            </a:pPr>
            <a:r>
              <a:rPr lang="el-GR" dirty="0"/>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400110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l-GR" dirty="0">
                <a:latin typeface="+mn-lt"/>
                <a:ea typeface="Calibri"/>
                <a:cs typeface="Calibri"/>
                <a:sym typeface="Calibri"/>
              </a:rPr>
              <a:t>Οι κινητικότητες που θα υλοποιήσετε μπορούν να πραγματοποιηθούν στα 27 κράτη μέλη της ΕΕ, σε τρίτες χώρες που είναι συνδεδεμένες με το πρόγραμμα, η Ισλανδία, Λιχτενστάιν, Νορβηγία, Τουρκία, Βόρεια Μακεδονία και Σερβία</a:t>
            </a:r>
          </a:p>
          <a:p>
            <a:r>
              <a:rPr lang="el-GR" dirty="0">
                <a:latin typeface="+mn-lt"/>
                <a:ea typeface="Calibri"/>
                <a:cs typeface="Calibri"/>
                <a:sym typeface="Calibri"/>
              </a:rPr>
              <a:t>Τρίτες Χώρες, μη συνδεδεμένες με το Πρόγραμμα: </a:t>
            </a:r>
            <a:endParaRPr lang="el-GR" b="0" dirty="0"/>
          </a:p>
          <a:p>
            <a:r>
              <a:rPr lang="el-GR" dirty="0" err="1">
                <a:latin typeface="+mn-lt"/>
                <a:ea typeface="Calibri"/>
                <a:cs typeface="Calibri"/>
                <a:sym typeface="Calibri"/>
              </a:rPr>
              <a:t>Π.χ</a:t>
            </a:r>
            <a:r>
              <a:rPr lang="el-GR" dirty="0">
                <a:latin typeface="+mn-lt"/>
                <a:ea typeface="Calibri"/>
                <a:cs typeface="Calibri"/>
                <a:sym typeface="Calibri"/>
              </a:rPr>
              <a:t> Αλβανία, Αρμενία, Ρωσία, Κίνα, Ιαπωνία, Κορέα, Ηνωμένα Αραβικά Εμιράτα, Κατάρ, Αυστραλία, Νέα Ζηλανδία, Κένυα, Αργεντινή, Βραζιλία, Αϊτή, Ηνωμένες Πολιτείες Αμερικής, Καναδάς, Μονακό, Ελβετία, Ηνωμένο Βασίλειο </a:t>
            </a:r>
            <a:r>
              <a:rPr lang="el-GR" dirty="0" err="1">
                <a:latin typeface="+mn-lt"/>
                <a:ea typeface="Calibri"/>
                <a:cs typeface="Calibri"/>
                <a:sym typeface="Calibri"/>
              </a:rPr>
              <a:t>κτ΄λ</a:t>
            </a:r>
            <a:r>
              <a:rPr lang="el-GR" dirty="0">
                <a:latin typeface="+mn-lt"/>
                <a:ea typeface="Calibri"/>
                <a:cs typeface="Calibri"/>
                <a:sym typeface="Calibri"/>
              </a:rPr>
              <a:t>.</a:t>
            </a:r>
          </a:p>
          <a:p>
            <a:endParaRPr lang="el-GR" dirty="0"/>
          </a:p>
          <a:p>
            <a:pPr>
              <a:buClr>
                <a:schemeClr val="dk1"/>
              </a:buClr>
              <a:buSzPts val="1100"/>
            </a:pPr>
            <a:r>
              <a:rPr lang="el-GR" b="1" dirty="0"/>
              <a:t>!!! Το Η.Β. είναι επιλέξιμη χώρα υποδοχής ή αποστολής </a:t>
            </a:r>
            <a:r>
              <a:rPr lang="el-GR" b="1" u="sng" dirty="0"/>
              <a:t>ΜΟΝΟ για το VET </a:t>
            </a:r>
            <a:r>
              <a:rPr lang="el-GR" b="1" dirty="0"/>
              <a:t>- θεωρείται τρίτη χώρα μη συνδεδεμένη με το πρόγραμμα και ανήκει στην περιφέρεια 14 </a:t>
            </a:r>
            <a:r>
              <a:rPr lang="el-GR" b="1" dirty="0">
                <a:sym typeface="Wingdings" panose="05000000000000000000" pitchFamily="2" charset="2"/>
              </a:rPr>
              <a:t> στο πλαίσιο</a:t>
            </a:r>
            <a:r>
              <a:rPr lang="el-GR" b="1" dirty="0"/>
              <a:t> διεθνούς κινητικότητας και μπορεί να καλύψει μέχρι και το 20% της συνολικής χρηματοδότησης. Για το SC &amp; AD το Η.Β. δεν είναι επιλέξιμη χώρα υποδοχής ή αποστολής και δεν καλύπτεται από τους μηχανισμούς εξωτερικής δράσης. !!! </a:t>
            </a:r>
          </a:p>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89436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pPr algn="just">
              <a:defRPr/>
            </a:pPr>
            <a:endParaRPr lang="el-GR" sz="11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rPr>
              <a:t>Τα </a:t>
            </a:r>
            <a:r>
              <a:rPr kumimoji="0" lang="el-GR" sz="1200" b="1" i="0" u="none" strike="noStrike" kern="1200" cap="none" spc="0" normalizeH="0" baseline="0" noProof="0" dirty="0">
                <a:ln>
                  <a:noFill/>
                </a:ln>
                <a:solidFill>
                  <a:prstClr val="white"/>
                </a:solidFill>
                <a:effectLst/>
                <a:uLnTx/>
                <a:uFillTx/>
                <a:latin typeface="+mn-lt"/>
                <a:ea typeface="+mn-ea"/>
                <a:cs typeface="+mn-cs"/>
              </a:rPr>
              <a:t>ΤΑΞΙΔΙΩΤΙΚΑ ΕΞΟΔΑ </a:t>
            </a:r>
            <a:r>
              <a:rPr lang="el-GR" sz="1200" dirty="0">
                <a:effectLst/>
                <a:latin typeface="Segoe UI" panose="020B0502040204020203" pitchFamily="34" charset="0"/>
              </a:rPr>
              <a:t>καλύπτουν και μεταφορά από και προς το αεροδρόμιο τόσο στη χώρα αποστολής όσο και στη χώρα υποδοχής. </a:t>
            </a:r>
            <a:endParaRPr lang="el-GR"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Segoe UI" panose="020B0502040204020203" pitchFamily="34" charset="0"/>
              </a:rPr>
              <a:t>Τα </a:t>
            </a:r>
            <a:r>
              <a:rPr lang="el-GR" sz="1200" dirty="0" err="1">
                <a:effectLst/>
                <a:latin typeface="Segoe UI" panose="020B0502040204020203" pitchFamily="34" charset="0"/>
              </a:rPr>
              <a:t>εξοδα</a:t>
            </a:r>
            <a:r>
              <a:rPr lang="el-GR" sz="1200" dirty="0">
                <a:effectLst/>
                <a:latin typeface="Segoe UI" panose="020B0502040204020203" pitchFamily="34" charset="0"/>
              </a:rPr>
              <a:t> μετακίνησης των συμμετεχόντων και των συνοδών τους, κατά τη διάρκεια της δραστηριότητας στη χώρα υποδοχής, κανονικά δεν καλύπτονται από αυτήν τη κατηγορία εξόδων, αλλά από την κατηγορία εξόδων ατομικής στήριξης.</a:t>
            </a:r>
            <a:endParaRPr lang="el-GR"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221942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sz="1800" dirty="0">
                <a:latin typeface="Arial" panose="020B0604020202020204" pitchFamily="34" charset="0"/>
              </a:rPr>
              <a:t>σε </a:t>
            </a:r>
            <a:r>
              <a:rPr lang="el-GR" sz="1800" dirty="0" err="1">
                <a:latin typeface="Arial" panose="020B0604020202020204" pitchFamily="34" charset="0"/>
              </a:rPr>
              <a:t>περίπτωσεις</a:t>
            </a:r>
            <a:r>
              <a:rPr lang="el-GR" sz="1800" dirty="0">
                <a:latin typeface="Arial" panose="020B0604020202020204" pitchFamily="34" charset="0"/>
              </a:rPr>
              <a:t> όπου ο συμμετέχοντας επιθυμεί να παραμείνει στη χώρα φιλοξενίας περισσότερες ημέρες από τις ημέρες της κινητικότητας (για προσωπικούς λόγους πχ) τότε δεν μπορεί το πρόγραμμα να καλύψει τις επιπλέον ημέρες διαμονής του αλλά πραγματοποιείται με δικά του προσωπικά έξοδα. </a:t>
            </a:r>
          </a:p>
          <a:p>
            <a:pPr marL="174708" indent="-174708" defTabSz="931774">
              <a:buFont typeface="Arial" panose="020B0604020202020204" pitchFamily="34" charset="0"/>
              <a:buChar char="•"/>
              <a:defRPr/>
            </a:pPr>
            <a:endParaRPr lang="el-GR" sz="1800" dirty="0">
              <a:latin typeface="Arial" panose="020B0604020202020204" pitchFamily="34" charset="0"/>
            </a:endParaRPr>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19</a:t>
            </a:fld>
            <a:endParaRPr lang="en-GB"/>
          </a:p>
        </p:txBody>
      </p:sp>
    </p:spTree>
    <p:extLst>
      <p:ext uri="{BB962C8B-B14F-4D97-AF65-F5344CB8AC3E}">
        <p14:creationId xmlns:p14="http://schemas.microsoft.com/office/powerpoint/2010/main" val="187567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1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dirty="0">
                <a:solidFill>
                  <a:prstClr val="black"/>
                </a:solidFill>
                <a:latin typeface="Calibri" panose="020F0502020204030204"/>
              </a:rPr>
              <a:t>Στη περίπτωση συμμετοχής ατόμων με λιγότερες ευκαιρίες, ο οργανισμός λαμβάνει στη βάση </a:t>
            </a:r>
            <a:r>
              <a:rPr lang="el-GR" dirty="0" err="1">
                <a:solidFill>
                  <a:prstClr val="black"/>
                </a:solidFill>
                <a:latin typeface="Calibri" panose="020F0502020204030204"/>
              </a:rPr>
              <a:t>μοναδιαίου</a:t>
            </a:r>
            <a:r>
              <a:rPr lang="el-GR" dirty="0">
                <a:solidFill>
                  <a:prstClr val="black"/>
                </a:solidFill>
                <a:latin typeface="Calibri" panose="020F0502020204030204"/>
              </a:rPr>
              <a:t> κόστους, το ποσό των 150 ευρώ για κάθε συμμετέχοντα. </a:t>
            </a:r>
            <a:r>
              <a:rPr lang="el-GR" sz="1800" dirty="0">
                <a:latin typeface="Aptos" panose="020B0004020202020204" pitchFamily="34" charset="0"/>
                <a:ea typeface="Times New Roman" panose="02020603050405020304" pitchFamily="18" charset="0"/>
              </a:rPr>
              <a:t>Το </a:t>
            </a:r>
            <a:r>
              <a:rPr lang="en-US" sz="1800" dirty="0">
                <a:latin typeface="Aptos" panose="020B0004020202020204" pitchFamily="34" charset="0"/>
                <a:ea typeface="Times New Roman" panose="02020603050405020304" pitchFamily="18" charset="0"/>
              </a:rPr>
              <a:t>Inclusion support for </a:t>
            </a:r>
            <a:r>
              <a:rPr lang="en-US" sz="1800" dirty="0" err="1">
                <a:latin typeface="Aptos" panose="020B0004020202020204" pitchFamily="34" charset="0"/>
                <a:ea typeface="Times New Roman" panose="02020603050405020304" pitchFamily="18" charset="0"/>
              </a:rPr>
              <a:t>organisations</a:t>
            </a:r>
            <a:r>
              <a:rPr lang="en-US" sz="1800" dirty="0">
                <a:latin typeface="Aptos" panose="020B0004020202020204" pitchFamily="34" charset="0"/>
                <a:ea typeface="Times New Roman" panose="02020603050405020304" pitchFamily="18" charset="0"/>
              </a:rPr>
              <a:t> </a:t>
            </a:r>
            <a:r>
              <a:rPr lang="el-GR" sz="1800" dirty="0">
                <a:latin typeface="Aptos" panose="020B0004020202020204" pitchFamily="34" charset="0"/>
                <a:ea typeface="Times New Roman" panose="02020603050405020304" pitchFamily="18" charset="0"/>
              </a:rPr>
              <a:t>αφορά τη στήριξη των οργανισμών για την οργάνωση και προετοιμασία των συμμετεχόντων που εμπίπτουν στη κατηγορία </a:t>
            </a:r>
            <a:r>
              <a:rPr lang="en-US" sz="1800" dirty="0">
                <a:latin typeface="Aptos" panose="020B0004020202020204" pitchFamily="34" charset="0"/>
                <a:ea typeface="Times New Roman" panose="02020603050405020304" pitchFamily="18" charset="0"/>
              </a:rPr>
              <a:t>fewer opportunities</a:t>
            </a:r>
            <a:r>
              <a:rPr lang="el-GR" sz="1800" dirty="0">
                <a:latin typeface="Aptos" panose="020B0004020202020204" pitchFamily="34" charset="0"/>
                <a:ea typeface="Times New Roman" panose="02020603050405020304" pitchFamily="18" charset="0"/>
              </a:rPr>
              <a:t>. Είναι επιπλέον υποστήριξη ουσιαστικά για τον οργανισμό, στη βάση </a:t>
            </a:r>
            <a:r>
              <a:rPr lang="el-GR" sz="1800" dirty="0" err="1">
                <a:latin typeface="Aptos" panose="020B0004020202020204" pitchFamily="34" charset="0"/>
                <a:ea typeface="Times New Roman" panose="02020603050405020304" pitchFamily="18" charset="0"/>
              </a:rPr>
              <a:t>μοναδιαίου</a:t>
            </a:r>
            <a:r>
              <a:rPr lang="el-GR" sz="1800" dirty="0">
                <a:latin typeface="Aptos" panose="020B0004020202020204" pitchFamily="34" charset="0"/>
                <a:ea typeface="Times New Roman" panose="02020603050405020304" pitchFamily="18" charset="0"/>
              </a:rPr>
              <a:t> κόστους, για άτομα με λιγότερες ευκαιρίες- με τη λογική των οργανωτικών. Δίνονται επιπλέον 125 ευρώ για κάθε συμμετέχοντα στον οργανισμό (πέραν των οργανωτικών) για στήριξη οποιασδήποτε ανάγκης προκύψει για την οργάνωση της κινητικότητας τους. </a:t>
            </a:r>
            <a:endParaRPr lang="el-GR" dirty="0">
              <a:solidFill>
                <a:prstClr val="black"/>
              </a:solidFill>
              <a:latin typeface="Calibri" panose="020F0502020204030204"/>
            </a:endParaRPr>
          </a:p>
          <a:p>
            <a:pPr defTabSz="931774">
              <a:defRP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20</a:t>
            </a:fld>
            <a:endParaRPr lang="en-GB"/>
          </a:p>
        </p:txBody>
      </p:sp>
    </p:spTree>
    <p:extLst>
      <p:ext uri="{BB962C8B-B14F-4D97-AF65-F5344CB8AC3E}">
        <p14:creationId xmlns:p14="http://schemas.microsoft.com/office/powerpoint/2010/main" val="245382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Η χρηματοδότηση βάσει των πραγματικών εξόδων με τη προσκόμιση αποδείξεων δηλαδή κατά την υποβολή της τελικής σας έκθεσης, αφορά τη στήριξη συμμετεχόντων με λιγότερες ευκαιρίες.</a:t>
            </a:r>
            <a:r>
              <a:rPr lang="el-GR" dirty="0"/>
              <a:t> Πρόκειται για επιπλέον έξοδα που μπορεί να προκύψουν κατά τη διάρκεια της κινητικότητας, που δεν καλύπτονται από τις κατηγορίες </a:t>
            </a:r>
            <a:r>
              <a:rPr lang="el-GR" dirty="0" err="1"/>
              <a:t>ταξιδίου</a:t>
            </a:r>
            <a:r>
              <a:rPr lang="el-GR" dirty="0"/>
              <a:t> και ατομικής υποστήριξης. Υπάρχει κάλυψη </a:t>
            </a:r>
            <a:r>
              <a:rPr lang="el-GR" b="1" dirty="0"/>
              <a:t>100% και μπορεί να αφορούν για παράδειγμα </a:t>
            </a:r>
            <a:r>
              <a:rPr lang="el-GR" dirty="0"/>
              <a:t>: πχ για ενοικίαση ειδικά διαμορφωμένου και εξοπλισμένου αυτοκινήτου, ή δωματίου ή κάλυψη ιατρικών εξόδων, ιατροφαρμακευτική περίθαλψη κλπ. </a:t>
            </a:r>
            <a:r>
              <a:rPr lang="el-GR" dirty="0" err="1"/>
              <a:t>Γι</a:t>
            </a:r>
            <a:r>
              <a:rPr lang="el-GR" dirty="0"/>
              <a:t> αυτά πρέπει να </a:t>
            </a:r>
            <a:r>
              <a:rPr lang="el-GR" b="1" dirty="0"/>
              <a:t>κρατάτε αποδείξεις οι οποίες θα υποβληθούν </a:t>
            </a:r>
            <a:r>
              <a:rPr lang="el-GR" dirty="0"/>
              <a:t>(στο ΒΜ) με την τελική έκθεση και θα πληρωθούν στο τέλος του σχεδίου. </a:t>
            </a:r>
          </a:p>
          <a:p>
            <a:pPr marL="174708" indent="-174708">
              <a:buFont typeface="Arial" panose="020B0604020202020204" pitchFamily="34" charset="0"/>
              <a:buChar char="•"/>
            </a:pPr>
            <a:r>
              <a:rPr lang="el-GR" dirty="0"/>
              <a:t>Θα ήθελα να σημειώσω εδώ πως, υπάρχει η δυνατότητα να ζητήσετε ένα εκτιμώμενο ποσό στήριξης συμμετεχόντων από την αρχή της αίτησης σας και η ΕΥ να το εγκρίνει εάν γνωρίζεται εκ των προτέρων την ανάγκη αυτή. Ωστόσο, εάν προκύψει αυτή η ανάγκη κατά τη διάρκεια υλοποίησης του σχεδίου μπορείτε να αιτηθείτε αλλά θα πρέπει να αιτήστε γραπτώς την ΕΥ με το ποσό που θα χρειαστείτε </a:t>
            </a:r>
            <a:r>
              <a:rPr lang="el-GR" b="1" dirty="0"/>
              <a:t>πριν από τη πραγματοποίηση της κινητικότητας </a:t>
            </a:r>
            <a:r>
              <a:rPr lang="el-GR" dirty="0"/>
              <a:t> προκειμένου να μπορεί η ΕΥ να εξετάσει το αίτημα σας και στη συνέχεια να το εγκρίνει. Είναι πολύ σημαντικό να το έχετε υπόψη σας προκειμένου να γνωρίζει η ΕΥ το ποσό που θα χρειαστείτε αλλά και επίσης να μπορεί να σας το παραχωρήσει πριν τη κινητικότητα εάν αυτό καταστεί αναγκαίο για τη στήριξη ατόμων με λιγότερες ευκαιρίες. </a:t>
            </a:r>
          </a:p>
          <a:p>
            <a:pPr defTabSz="931774">
              <a:defRPr/>
            </a:pPr>
            <a:r>
              <a:rPr lang="el-GR" dirty="0"/>
              <a:t>Σε αυτό το σημείο είναι πολύ σημαντικό να αναφέρουμε για τη στήριξη συμμετεχόντων με λιγότερες ευκαιρίες πως το ΙΔΕΠ Δια Βίου Μάθησης έχει δημιουργήσει τη δική του στρατηγική για την ένταξη και πολυμορφία κάτω από τα πλαίσια του προγράμματος, όπου αναλύονται τα είδη των ατόμων με λιγότερες ευκαιρίες, ο ορισμός τους δηλαδή, μπορείτε να βρείτε το σχετικό σύνδεσμο σε αυτή τη διαφάνεια καθώς και στην ιστοσελίδα του ΙΔΕΠ. Μπαίνοντας σε αυτό το σύνδεσμο θα μπορείτε να βρείτε, όχι μόνο τον ορισμό αλλά και τα έντυπα που θα πρέπει να διατηρήσετε στο αρχείο του οργανισμού που να αποδεικνύουν πως τα άτομα αυτά όντως εμπίπτουν κάτω από τη κατηγορία των ατόμων με λιγότερες ευκαιρίες. </a:t>
            </a:r>
            <a:endParaRPr lang="en-GB" dirty="0"/>
          </a:p>
          <a:p>
            <a:endParaRPr lang="el-GR" dirty="0"/>
          </a:p>
          <a:p>
            <a:r>
              <a:rPr lang="el-GR" b="1" dirty="0"/>
              <a:t>Επίσης, βάσει πραγματικών εξόδων δίδεται το 80% </a:t>
            </a:r>
            <a:r>
              <a:rPr lang="el-GR" dirty="0"/>
              <a:t>για ακριβά ταξίδια για το προσωπικό τους εκπαιδευομένους και τους συνοδούς τους όταν η χρηματοδότηση για τα ταξιδιωτικά ταξίδια (που δίνεται στη βάση μοναδιαίου κόστους) δεν καλύπτει τουλάχιστον το 70% του πραγματικού κόστους. </a:t>
            </a:r>
          </a:p>
          <a:p>
            <a:r>
              <a:rPr lang="el-GR" dirty="0"/>
              <a:t>Και επίσης καλύπτεται 100% των πραγματικών εξόδων, για άδειες παραμονής, θεωρήσεις εσόδου, </a:t>
            </a:r>
            <a:r>
              <a:rPr lang="el-GR" dirty="0" err="1"/>
              <a:t>εμβολιασμόύς</a:t>
            </a:r>
            <a:r>
              <a:rPr lang="el-GR" dirty="0"/>
              <a:t>, ιατρικές βεβαιώσεις κλπ. </a:t>
            </a:r>
          </a:p>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9327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2530429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a:t>Το σημαντικότερο κομμάτι για την υλοποίηση των κινητικοτήτων που έχετε εγκριθεί, την απορρόφηση του εγκεκριμένου κονδυλίου, και την επίτευξη των στόχων που έχετε θέσει μέσα στο </a:t>
            </a:r>
            <a:r>
              <a:rPr lang="en-US" baseline="0" dirty="0"/>
              <a:t>Erasmus Plan </a:t>
            </a:r>
            <a:r>
              <a:rPr lang="el-GR" baseline="0" dirty="0"/>
              <a:t>σας, είναι η σωστή και η αποτελεσματική διαχείριση του σχεδίου σας. </a:t>
            </a:r>
          </a:p>
          <a:p>
            <a:pPr marL="174708" indent="-174708">
              <a:buFont typeface="Wingdings" panose="05000000000000000000" pitchFamily="2" charset="2"/>
              <a:buChar char="à"/>
            </a:pPr>
            <a:r>
              <a:rPr lang="el-GR" baseline="0" dirty="0"/>
              <a:t>Άρα, είναι πολύ σημαντικό να έχετε ξεκάθαρη εικόνα των στόχων του οργανισμού σας και όσα έχετε θέσει στην αίτηση σας για διαπίστευση. Είναι η αίτηση με κωδικό αριθμό ΚΑ120 όπου έχετε αξιολογηθεί ποιοτικά, λάβατε ανατροφοδότηση από </a:t>
            </a:r>
            <a:r>
              <a:rPr lang="el-GR" baseline="0" dirty="0" err="1"/>
              <a:t>αξιολογητές</a:t>
            </a:r>
            <a:r>
              <a:rPr lang="el-GR" baseline="0" dirty="0"/>
              <a:t>, επομένως πρέπει να έχετε ξεκάθαρη εικόνα του τι πρόκειται και θέλετε να πετύχετε με τη διαπίστευση σας. </a:t>
            </a:r>
          </a:p>
          <a:p>
            <a:pPr marL="174708" indent="-174708">
              <a:buFont typeface="Arial" panose="020B0604020202020204" pitchFamily="34" charset="0"/>
              <a:buChar char="•"/>
            </a:pPr>
            <a:r>
              <a:rPr lang="el-GR" baseline="0" dirty="0"/>
              <a:t>Σημαντικό επίσης είναι να θέσετε μια ομάδα διαχείρισης του σχεδίου και των συμμετεχόντων. Είναι πολύ σημαντικό όταν είναι εφικτό να μην ασχολείται μόνο ένα άτομο με τη διαχείριση όλου του σχεδίου ιδιαίτερα όταν έχετε και μεγάλο αριθμό κινητικοτήτων να πραγματοποιήσετε. </a:t>
            </a:r>
          </a:p>
          <a:p>
            <a:pPr marL="174708" indent="-174708">
              <a:buFont typeface="Arial" panose="020B0604020202020204" pitchFamily="34" charset="0"/>
              <a:buChar char="•"/>
            </a:pPr>
            <a:r>
              <a:rPr lang="el-GR" baseline="0" dirty="0"/>
              <a:t>Πολύ σημαντικό είναι να ενημερώσετε σχετικά εντός και εκτός του οργανισμού, σε διαφορετικές φάσεις υλοποίησης του σχεδίου σας</a:t>
            </a:r>
          </a:p>
          <a:p>
            <a:pPr marL="174708" indent="-174708">
              <a:buFont typeface="Arial" panose="020B0604020202020204" pitchFamily="34" charset="0"/>
              <a:buChar char="•"/>
            </a:pPr>
            <a:r>
              <a:rPr lang="el-GR" baseline="0" dirty="0"/>
              <a:t>Να διαμορφώσετε εσωτερικές διαδικασίες διαχείρισης τόσο για την επιλογή των συμμετεχόντων, όσο και για την υλοποίηση ποιοτικών δραστηριοτήτων που θα επιφέρουν το μέγιστο αντίκτυπο στον οργανισμό σας. </a:t>
            </a:r>
          </a:p>
          <a:p>
            <a:pPr marL="174708" indent="-174708">
              <a:buFont typeface="Arial" panose="020B0604020202020204" pitchFamily="34" charset="0"/>
              <a:buChar char="•"/>
            </a:pPr>
            <a:r>
              <a:rPr lang="el-GR" baseline="0" dirty="0"/>
              <a:t>Επίσης αναγκαίο και σημαντικό είναι να δημιουργήσετε διαδικασίες ελέγχου και αξιολόγησης λαμβάνοντας πάντα υπόψη σας τους στόχους του </a:t>
            </a:r>
            <a:r>
              <a:rPr lang="en-US" baseline="0" dirty="0"/>
              <a:t>Erasmus Plan </a:t>
            </a:r>
            <a:r>
              <a:rPr lang="el-GR" baseline="0" dirty="0"/>
              <a:t>καθώς και τα </a:t>
            </a:r>
            <a:r>
              <a:rPr lang="en-US" baseline="0" dirty="0"/>
              <a:t>Erasmus quality standards </a:t>
            </a:r>
            <a:r>
              <a:rPr lang="el-GR" baseline="0" dirty="0"/>
              <a:t>με τα οποία έχετε δεσμευθεί </a:t>
            </a:r>
          </a:p>
          <a:p>
            <a:pPr marL="174708" indent="-174708">
              <a:buFont typeface="Arial" panose="020B0604020202020204" pitchFamily="34" charset="0"/>
              <a:buChar char="•"/>
            </a:pPr>
            <a:r>
              <a:rPr lang="el-GR" baseline="0" dirty="0"/>
              <a:t>Πρέπει να έχετε ξεκάθαρη εικόνα του προϋπολογισμού σας στα πλαίσια ενός σχεδίου, των δυνατοτήτων που έχετε για μεταφορές βάση του συμβολαίου που έχετε υπογράψει με την ΕΥ αλλά και των κανονισμών του προγράμματος. </a:t>
            </a:r>
          </a:p>
          <a:p>
            <a:pPr marL="174708" indent="-174708">
              <a:buFont typeface="Arial" panose="020B0604020202020204" pitchFamily="34" charset="0"/>
              <a:buChar char="•"/>
            </a:pPr>
            <a:r>
              <a:rPr lang="el-GR" baseline="0" dirty="0"/>
              <a:t>Τέλος, πολύ σημαντικό να προγραμματίσετε όλες τις φάσεις του σχέδιού σας και των κινητικοτήτων σας διαμορφώνοντας ένα χρονοδιάγραμμα για να μπορείτε να ξέρετε σε ποια φάση βρίσκεστε κατά τη διάρκεια της υλοποίησης του σχεδίου σας, σε ποιο σημείο επίτευξης των στόχων σας βρίσκεστε, ανάλογα με τη διάρκεια που έχετε θέσει για κάθε στόχο μέσα στην αίτηση σας, καθορίζοντας έτσι τις ανάγκες σας για την ολοκλήρωση ενός στόχου. </a:t>
            </a:r>
          </a:p>
          <a:p>
            <a:r>
              <a:rPr lang="el-GR" baseline="0" dirty="0"/>
              <a:t>Επομένως η αίτηση της διαπίστευσης είναι μια βάση για τη διαχείριση των σχεδίων σας- με βάση το τι έχετε θέσει κατά τη διάρκεια της αίτησης της διαπίστευσης σας, ζητάτε κάθε Φεβρουάριο σχετικούς αριθμούς και πρέπει να διαμορφώσετε σχετικές διαδικασίες μαζί με την ομάδα και τον οργανισμό σας που θα σας βοηθήσει να ΄βλέπετε αν έχετε ολοκληρώσει έναν στόχο, και ταυτόχρονα θα έχετε και ξεκάθαρη εικόνα αριθμητικά των κινητικοτήτων που θα πρέπει αν ζητήσετε την επόμενη χρονιά για χρηματοδότηση. Είναι σημαντικό να έχετε επίγνωση του κονδυλίου που μπορείτε και πρέπει να διαχειρίζεστε και όχι να δεσμεύετε μεγαλύτερο από αυτό που μπορείτε να διαχειριστείτε.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47997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σχέδιο σας ουσιαστικά ξεκινά επίσημα με την υπογραφή της συμφωνίας, ωστόσο οι ημερομηνίες έναρξης και λήξης για τους </a:t>
            </a:r>
            <a:r>
              <a:rPr lang="el-GR" baseline="0" dirty="0" err="1"/>
              <a:t>διαπιστεύμένους</a:t>
            </a:r>
            <a:r>
              <a:rPr lang="el-GR" baseline="0" dirty="0"/>
              <a:t> οργανισμούς είναι σταθερές, άρα το σχέδιο σας ξεκίνησε την 1</a:t>
            </a:r>
            <a:r>
              <a:rPr lang="el-GR" baseline="30000" dirty="0"/>
              <a:t>η</a:t>
            </a:r>
            <a:r>
              <a:rPr lang="el-GR" baseline="0" dirty="0"/>
              <a:t> Ιουνίου 2025και πρόκειται να ολοκληρωθεί στις 31 Αυγούστου 2026, μετά από 15 μήνες, εκτός και εάν ζητηθεί παράταση σχεδίου σε 24 μήνες (όταν ειδοποιηθείτε από την ΕΥ). </a:t>
            </a:r>
          </a:p>
          <a:p>
            <a:r>
              <a:rPr lang="el-GR" baseline="0" dirty="0"/>
              <a:t>Έχετε λάβει τη προκαταβολή σας, είτε το 40 είτε το 80% της συνολικής επιχορήγησης. Όσοι έχετε </a:t>
            </a:r>
            <a:r>
              <a:rPr lang="el-GR" baseline="0" dirty="0" err="1"/>
              <a:t>λαβει</a:t>
            </a:r>
            <a:r>
              <a:rPr lang="el-GR" baseline="0" dirty="0"/>
              <a:t> το 40% της </a:t>
            </a:r>
            <a:r>
              <a:rPr lang="el-GR" baseline="0" dirty="0" err="1"/>
              <a:t>επιχόρήγησης</a:t>
            </a:r>
            <a:r>
              <a:rPr lang="el-GR" baseline="0" dirty="0"/>
              <a:t> αφού έχε δαπανηθεί το 70% της 1</a:t>
            </a:r>
            <a:r>
              <a:rPr lang="el-GR" baseline="30000" dirty="0"/>
              <a:t>ης</a:t>
            </a:r>
            <a:r>
              <a:rPr lang="el-GR" baseline="0" dirty="0"/>
              <a:t> δόσης θα πρέπει να προχωρήσετε στην υποβολή της περιοδικής έκθεσης που ουσιαστικά αποτελεί και το αίτημα σας για τη 2</a:t>
            </a:r>
            <a:r>
              <a:rPr lang="el-GR" baseline="30000" dirty="0"/>
              <a:t>η</a:t>
            </a:r>
            <a:r>
              <a:rPr lang="el-GR" baseline="0" dirty="0"/>
              <a:t> προκαταβολή. Έστω και αν δεν έχετε δαπανήσει το 70% της πρώτης δόσης, η περιοδική έκθεση θα πρέπει να υποβληθεί το αργότερο μέχρι την ημερομηνία που αναγράφεται στη συμφωνία επιχορήγησης σας στο σημείο </a:t>
            </a:r>
            <a:r>
              <a:rPr lang="en-US" baseline="0" dirty="0"/>
              <a:t>data sheet. </a:t>
            </a:r>
            <a:r>
              <a:rPr lang="el-GR" baseline="0" dirty="0"/>
              <a:t>Σε περίπτωση που δεν έχει δαπανηθεί το 70% τότε θα πρέπει να υποβληθεί η περιοδική έκθεση χωρίς να αιτήστε τη 2</a:t>
            </a:r>
            <a:r>
              <a:rPr lang="el-GR" baseline="30000" dirty="0"/>
              <a:t>η</a:t>
            </a:r>
            <a:r>
              <a:rPr lang="el-GR" baseline="0" dirty="0"/>
              <a:t> προκαταβολή και μόλις δαπανήσετε αυτό το 70% τότε θα αιτηθείτε για να υποβληθεί το υπόλοιπο ποσό της προκαταβολής. </a:t>
            </a:r>
          </a:p>
          <a:p>
            <a:r>
              <a:rPr lang="el-GR" baseline="0" dirty="0"/>
              <a:t>Με τη λήξη του σχεδίου σας θα πρέπει να υποβάλετε τη τελική σας έκθεση μέσω του εργαλείου ΒΜ συνοδευόμενη από όλα τα σχετικά αποδεικτικά, όπου έχετε 60 ημέρες από την ημερομηνία λήξης του σχεδίου. Αφού αξιολογηθεί θα λάβετε το υπόλοιπο ποσό που σας αναλογεί. Να αναφέρουμε εδώ πως, κανονικά η τελική πληρωμή γίνεται σε διάστημα εντός 60 ημερών από την παραλαβή της τελικής έκθεσης. Ωστόσο, αυτό μπορεί να διαμορφωθεί ή να καθυστερήσει εάν ζητηθούν από την ΕΥ επιπλέον έγγραφα και αποδείξεις. </a:t>
            </a:r>
          </a:p>
          <a:p>
            <a:r>
              <a:rPr lang="el-GR" baseline="0" dirty="0"/>
              <a:t>Επίσης, δεν είναι απαραίτητο πως ο οργανισμός θα λάβει σίγουρα το 20% της χρηματοδότησης. Υπάρχουν οι πιθανότητες, ένας οργανισμός να λάβει λιγότερο από το 20%, πράγμα που σημαίνει ότι δεν απορρόφησε πλήρως το κονδύλι που του επιχορηγήθηκε είτε ότι κάποιες από τις κινητικότητες ή δραστηριότητες δεν ήταν επιλέξιμες. Και τέλος, υπάρχει η πιθανότητα ο δικαιούχος οργανισμός να πρέπει να επιστρέψει χρήματα στην ΕΥ όταν δεν μπόρεσε να χρησιμοποιήσει ούτε το 80% της προχρηματοδότησης που του παραχωρήθηκε από την ΕΥ. </a:t>
            </a:r>
          </a:p>
          <a:p>
            <a:r>
              <a:rPr lang="el-GR" baseline="0" dirty="0"/>
              <a:t>Οπότε είναι πολύ σημαντικό ο κάθε οργανισμός να απορροφά πλήρως το κονδύλι που του επιχορηγείται από την ΕΥ με τις σωστές και επιλέξιμες </a:t>
            </a:r>
            <a:r>
              <a:rPr lang="el-GR" baseline="0" dirty="0" err="1"/>
              <a:t>δραστηρίότητες</a:t>
            </a:r>
            <a:r>
              <a:rPr lang="el-GR" baseline="0" dirty="0"/>
              <a:t> προκειμένου να μπορεί να διεκδικήσει το υπόλοιπο 20% με το τέλος του σχεδίου. Επίσης, η πλήρης απορρόφηση του κονδυλίου </a:t>
            </a:r>
            <a:r>
              <a:rPr lang="el-GR" baseline="0" dirty="0" err="1"/>
              <a:t>πρημοδοτείται</a:t>
            </a:r>
            <a:r>
              <a:rPr lang="el-GR" baseline="0" dirty="0"/>
              <a:t> θετικά για τη χρηματοδότηση σας στα επόμενα μελλοντικά σας σχέδια. </a:t>
            </a:r>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43092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119344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245788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latin typeface="Century Gothic" panose="020B0502020202020204" pitchFamily="34" charset="0"/>
              </a:rPr>
              <a:t>mentoring</a:t>
            </a: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183667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Ως διαπιστευμένοι οργανισμοί έχετε το δικαίωμα να αξιοποιήσετε τις δυνατότητες που προσφέρει το πρόγραμμα Ε+ κατά τη διάρκεια όλης της προγραμματικής περιόδου. Έχετε ουσιαστικά αξιολογηθεί μια φορά ποιοτικά και έτσι μπορείτε με απλοποιημένες διαδικασίες να ζητάτε κάθε χρόνο χρηματοδότηση για τους αριθμούς των κινητικοτήτων και δραστηριοτήτων που θέλετε να υλοποιήσετε. </a:t>
            </a:r>
          </a:p>
          <a:p>
            <a:r>
              <a:rPr lang="el-GR" dirty="0"/>
              <a:t>Οι απαιτήσεις όμως του προγράμματος και ο τρόπος αξιολόγησης σας στο επίπεδο της Διαπίστευσης ΄πρέπει να έχετε υπόψη σας πως είναι πιο απαιτητικός. Έχετε </a:t>
            </a:r>
            <a:r>
              <a:rPr lang="el-GR" dirty="0" err="1"/>
              <a:t>διαπιστευθεί</a:t>
            </a:r>
            <a:r>
              <a:rPr lang="el-GR" dirty="0"/>
              <a:t> σε επίπεδο ποιότητας οπότε στόχος σας είναι μέσα από τη διαχείριση σχεδίων να υλοποιείται ποιοτικές δραστηριότητες και να έχετε ποιοτικές διαδικασίες, αποτελέσματα με αντίκτυπο εντός του οργανισμού, και σαφώς πλήρη απορρόφηση του επιχορηγούμενου κονδυλίου. </a:t>
            </a:r>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30</a:t>
            </a:fld>
            <a:endParaRPr lang="en-GB"/>
          </a:p>
        </p:txBody>
      </p:sp>
    </p:spTree>
    <p:extLst>
      <p:ext uri="{BB962C8B-B14F-4D97-AF65-F5344CB8AC3E}">
        <p14:creationId xmlns:p14="http://schemas.microsoft.com/office/powerpoint/2010/main" val="981923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31</a:t>
            </a:fld>
            <a:endParaRPr lang="en-GB"/>
          </a:p>
        </p:txBody>
      </p:sp>
    </p:spTree>
    <p:extLst>
      <p:ext uri="{BB962C8B-B14F-4D97-AF65-F5344CB8AC3E}">
        <p14:creationId xmlns:p14="http://schemas.microsoft.com/office/powerpoint/2010/main" val="3555201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Επομένως για να διασφαλίσετε τη ποιότητα του σχεδίου σας πρέπει να γίνονται δράσεις αξιολόγησης.</a:t>
            </a:r>
          </a:p>
          <a:p>
            <a:endParaRPr lang="el-GR" baseline="0" dirty="0"/>
          </a:p>
          <a:p>
            <a:r>
              <a:rPr lang="el-GR" baseline="0" dirty="0"/>
              <a:t>Πρέπει να ξεκαθαρίσετε από την αρχή τι αξιολογείτε, ποιοι πρόκειται να εμπλακούν σε αυτή τη διαδικασία, ποιες μέθοδοι αξιολόγησης θα είναι πιο αποτελεσματικές σύμφωνα με τον τύπο δραστηριοτήτων ή τους στόχους σας, σε ποιο χρονικό σημείο θα πραγματοποιηθεί η αξιολόγηση,  </a:t>
            </a:r>
            <a:r>
              <a:rPr lang="el-GR" baseline="0" dirty="0" err="1"/>
              <a:t>καθως</a:t>
            </a:r>
            <a:r>
              <a:rPr lang="el-GR" baseline="0" dirty="0"/>
              <a:t> και πως θα πρέπει να </a:t>
            </a:r>
            <a:r>
              <a:rPr lang="el-GR" baseline="0" dirty="0" err="1"/>
              <a:t>αξιοποίησετε</a:t>
            </a:r>
            <a:r>
              <a:rPr lang="el-GR" baseline="0" dirty="0"/>
              <a:t> τα αποτελέσματα της αξιολόγησης που θα λάβετε σε μελλοντικά σας σχέδια;</a:t>
            </a:r>
          </a:p>
          <a:p>
            <a:endParaRPr lang="el-GR" baseline="0" dirty="0"/>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385053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419893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3040526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72513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Ένα πολύ χρήσιμο εργαλείο το οποίο μπορεί να σας υποστηρίξει </a:t>
            </a:r>
            <a:r>
              <a:rPr lang="el-GR" baseline="0" dirty="0" err="1"/>
              <a:t>οσον</a:t>
            </a:r>
            <a:r>
              <a:rPr lang="el-GR" baseline="0" dirty="0"/>
              <a:t> αφορά τον αντίκτυπο των δραστηριοτήτων σας είναι το </a:t>
            </a:r>
            <a:r>
              <a:rPr lang="en-US" baseline="0" dirty="0"/>
              <a:t>impact tool.</a:t>
            </a:r>
            <a:r>
              <a:rPr lang="el-GR" baseline="0" dirty="0"/>
              <a:t> </a:t>
            </a:r>
          </a:p>
          <a:p>
            <a:r>
              <a:rPr lang="el-GR" baseline="0" dirty="0"/>
              <a:t>Έχουμε ποσοτικά και ποιοτικά δεδομένα, και καλό είναι να </a:t>
            </a:r>
            <a:r>
              <a:rPr lang="el-GR" baseline="0" dirty="0" err="1"/>
              <a:t>ύπάρχει</a:t>
            </a:r>
            <a:r>
              <a:rPr lang="el-GR" baseline="0" dirty="0"/>
              <a:t> ξεκάθαρος διαχωρισμός των 2 για να ξέρετε που βαδίζετε και που θέλετε να επικεντρωθείτε. Σχετικά παραδείγματα μπορείτε να δείτε και σε αυτή τη διαφάνεια. </a:t>
            </a:r>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βλέπουμε ένα σχέδιο 15 μηνών πως θα μπορούσε να σχεδιαστεί, βλέπετε τα διάφορα στάδια που αναφέραμε, δράσεις επικοινωνίας, αξιολόγησης κλπ. </a:t>
            </a:r>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3249403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38</a:t>
            </a:fld>
            <a:endParaRPr lang="en-GB"/>
          </a:p>
        </p:txBody>
      </p:sp>
    </p:spTree>
    <p:extLst>
      <p:ext uri="{BB962C8B-B14F-4D97-AF65-F5344CB8AC3E}">
        <p14:creationId xmlns:p14="http://schemas.microsoft.com/office/powerpoint/2010/main" val="71896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39</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3476526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040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The pre-mobility version of </a:t>
            </a:r>
            <a:r>
              <a:rPr lang="en-GB" b="0" baseline="0" dirty="0" err="1"/>
              <a:t>Europass</a:t>
            </a:r>
            <a:r>
              <a:rPr lang="en-GB" b="0" baseline="0" dirty="0"/>
              <a:t> Mobility serves as a learning agreement. It states the agreement between sending and hosting organisations as well as the participant on expected learning outcomes, mentoring, evaluation, contact details, etc. and thus ensures the quality of the mobility. It can thus be a rather long document including many details the parties want to agree upon.</a:t>
            </a:r>
          </a:p>
          <a:p>
            <a:endParaRPr lang="en-GB" b="0" baseline="0" dirty="0"/>
          </a:p>
          <a:p>
            <a:r>
              <a:rPr lang="en-GB" b="0" baseline="0" dirty="0"/>
              <a:t>In the post-mobility version, the document certifies the completed mobility period abroad and the achieved learning outcomes. </a:t>
            </a:r>
          </a:p>
          <a:p>
            <a:endParaRPr lang="en-GB" b="0" baseline="0" dirty="0"/>
          </a:p>
          <a:p>
            <a:r>
              <a:rPr lang="el-GR" b="0" baseline="0" dirty="0"/>
              <a:t>Εάν ο δικαιούχος επιλέξει να χρησιμοποιήσει άλλα έντυπα, τα έντυπα αυτά θα πρέπει να περιέχουν τουλάχιστον την πληροφόρηση που περιέχουν τα  έντυπα που συστήνονται από την ΕΕ.</a:t>
            </a:r>
            <a:br>
              <a:rPr lang="el-GR" b="0" baseline="0" dirty="0"/>
            </a:br>
            <a:endParaRPr lang="en-GB" b="0" baseline="0" dirty="0"/>
          </a:p>
          <a:p>
            <a:endParaRPr lang="el-GR"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7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131A-BBE6-7B8F-3C06-58A928014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716D9-EBAD-307D-938F-503835276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541C7-ECB9-9B1B-45EB-B87278F97E8F}"/>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l-GR" b="0" baseline="0" dirty="0"/>
          </a:p>
        </p:txBody>
      </p:sp>
      <p:sp>
        <p:nvSpPr>
          <p:cNvPr id="4" name="Slide Number Placeholder 3">
            <a:extLst>
              <a:ext uri="{FF2B5EF4-FFF2-40B4-BE49-F238E27FC236}">
                <a16:creationId xmlns:a16="http://schemas.microsoft.com/office/drawing/2014/main" id="{5DF4A2FA-1DD2-D432-FA73-3BE8E4FB6F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256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3D91-C816-C6CA-CC09-06E8DE60A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24582-1EE1-1C15-FDE1-AA80A7E4C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C54F8-FCA6-36CC-B824-4D88997325AB}"/>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n-GB" b="0" baseline="0" dirty="0"/>
          </a:p>
          <a:p>
            <a:r>
              <a:rPr lang="el-GR" b="0" baseline="0" dirty="0"/>
              <a:t>Για τις ατομικές κινητικότητες, το όνομα του συνοδού/τα ονόματα των συνοδών περιλαμβάνονται, επίσης, στο </a:t>
            </a:r>
            <a:r>
              <a:rPr lang="en-GB" b="0" baseline="0" dirty="0"/>
              <a:t>“Learning Agreement”</a:t>
            </a:r>
            <a:r>
              <a:rPr lang="el-GR" b="0" baseline="0" dirty="0"/>
              <a:t>, που είναι το </a:t>
            </a:r>
            <a:r>
              <a:rPr lang="en-GB" b="0" baseline="0" dirty="0"/>
              <a:t>pre-mobility document</a:t>
            </a:r>
            <a:endParaRPr lang="el-GR" b="0" baseline="0" dirty="0"/>
          </a:p>
          <a:p>
            <a:endParaRPr lang="en-GB" b="0" baseline="0" dirty="0"/>
          </a:p>
          <a:p>
            <a:r>
              <a:rPr lang="el-GR" b="0" baseline="0" dirty="0"/>
              <a:t>Για τις ομαδικές κινητικότητες, το όνομα του συνοδού/τα ονόματα των συνοδών περιλαμβάνονται στο </a:t>
            </a:r>
            <a:r>
              <a:rPr lang="en-GB" b="0" baseline="0" dirty="0"/>
              <a:t>“Learning Programme for Group Mobility”</a:t>
            </a:r>
            <a:r>
              <a:rPr lang="el-GR" b="0" baseline="0" dirty="0"/>
              <a:t>, ενώ ως πιστοποίηση ότι ο συνοδός συμμετείχε, θεωρείται η συμπερίληψη του ονόματός του στο </a:t>
            </a:r>
            <a:r>
              <a:rPr lang="en-GB" b="0" baseline="0" dirty="0"/>
              <a:t>participants’ list</a:t>
            </a:r>
            <a:r>
              <a:rPr lang="el-GR" b="0" baseline="0" dirty="0"/>
              <a:t>. Η λίστα αυτή είτε εκδίδεται ξεχωριστά είτε αποτελεί ενότητα</a:t>
            </a:r>
            <a:r>
              <a:rPr lang="en-GB" b="0" baseline="0" dirty="0"/>
              <a:t> </a:t>
            </a:r>
            <a:r>
              <a:rPr lang="el-GR" b="0" baseline="0" dirty="0"/>
              <a:t>του </a:t>
            </a:r>
            <a:r>
              <a:rPr lang="en-GB" b="0" baseline="0" dirty="0"/>
              <a:t>“Learning Programme for Group Mobility”</a:t>
            </a:r>
            <a:r>
              <a:rPr lang="el-GR" b="0" baseline="0" dirty="0"/>
              <a:t> (εάν αυτή η ενότητα του εντύπου ενεργοποιηθεί).</a:t>
            </a:r>
          </a:p>
        </p:txBody>
      </p:sp>
      <p:sp>
        <p:nvSpPr>
          <p:cNvPr id="4" name="Slide Number Placeholder 3">
            <a:extLst>
              <a:ext uri="{FF2B5EF4-FFF2-40B4-BE49-F238E27FC236}">
                <a16:creationId xmlns:a16="http://schemas.microsoft.com/office/drawing/2014/main" id="{C4B960BF-EB77-20CD-2284-090366EEDC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33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10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Η ΕΥ ουσιαστικά ορίζει ένα συγκεκριμένο ποσό χρηματοδότησης χωρίς ωστόσο να σας υποδεικνύει ποιες χώρες, ή ποια είδη κινητικοτήτων πρέπει να υλοποιήσετε.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Ουσιαστικά σχετικά με τη χρηματοδότηση, είναι εξασφαλισμένη μέχρι και το 2027, και κάθε Φεβρουάριο συνήθως υποβάλετε τις αιτήσεις για τους αριθμούς των κινητικοτήτων που θέλετε να υλοποιήσετε για την κάθε χρονιά. Εδώ πρέπει να αναφέρουμε πως, αν και η χρηματοδότηση είναι εξασφαλισμένη, αυτό δεν μεταφράζεται πως είναι και αυξανόμενη κάθε χρονιά. Η ΕΥ χρησιμοποιεί συγκεκριμένες φόρμουλες και διαδικασίες για τους διαπιστευμένους οργανισμούς θέτοντας συγκεκριμένα κριτήρια όπου δεν μπορεί να παρέμβει. Αυτό θα ήθελα να το έχετε υπόψη σας για κάθε χρονιά που ανακοινώνονται τα αποτελέσματα μιας και οι διαπιστευμένοι οργανισμοί αυξάνονται. Αυτό ωστόσο, δεν σημαίνει πως η χρηματοδότηση θα είναι μειωμένη κάθε πρόσκληση. </a:t>
            </a:r>
          </a:p>
          <a:p>
            <a:pPr marL="0" indent="0">
              <a:buFont typeface="Arial" panose="020B0604020202020204" pitchFamily="34" charset="0"/>
              <a:buNone/>
            </a:pPr>
            <a:endParaRPr lang="el-GR" dirty="0"/>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prstClr val="black"/>
                </a:solidFill>
                <a:latin typeface="Calibri" panose="020F0502020204030204"/>
              </a:rPr>
              <a:t>Το πιο πάνω αποτελεί κομμάτι του </a:t>
            </a:r>
            <a:r>
              <a:rPr lang="en-US" dirty="0">
                <a:solidFill>
                  <a:prstClr val="black"/>
                </a:solidFill>
                <a:latin typeface="Calibri" panose="020F0502020204030204"/>
              </a:rPr>
              <a:t>agreement</a:t>
            </a:r>
            <a:r>
              <a:rPr lang="el-GR" dirty="0">
                <a:solidFill>
                  <a:prstClr val="black"/>
                </a:solidFill>
                <a:latin typeface="Calibri" panose="020F0502020204030204"/>
              </a:rPr>
              <a:t> που πρέπει να υπογράψετε με το δικαιούχο συμμετέχοντα. Μιας και </a:t>
            </a:r>
            <a:r>
              <a:rPr lang="el-GR" dirty="0" err="1">
                <a:solidFill>
                  <a:prstClr val="black"/>
                </a:solidFill>
                <a:latin typeface="Calibri" panose="020F0502020204030204"/>
              </a:rPr>
              <a:t>ερωτούμαστε</a:t>
            </a:r>
            <a:r>
              <a:rPr lang="el-GR" dirty="0">
                <a:solidFill>
                  <a:prstClr val="black"/>
                </a:solidFill>
                <a:latin typeface="Calibri" panose="020F0502020204030204"/>
              </a:rPr>
              <a:t> αρκετά συχνά για το συγκεκριμένο άρθρο και πως αυτό συμπληρώνεται θα θέλαμε να διευκρινίσουμε τις επιλογές που βλέπετε. Καλείστε να επιλέξετε μία από τις πιο πάνω επιλογές που περιγράφει τον τρόπο με τον οποίο θα δοθεί η οικονομική στήριξη στον συμμετέχοντα:</a:t>
            </a:r>
          </a:p>
          <a:p>
            <a:pPr marL="232943" indent="-232943" defTabSz="931774">
              <a:buFont typeface="+mj-lt"/>
              <a:buAutoNum type="arabicPeriod"/>
              <a:defRPr/>
            </a:pPr>
            <a:r>
              <a:rPr lang="el-GR" dirty="0">
                <a:solidFill>
                  <a:prstClr val="black"/>
                </a:solidFill>
                <a:latin typeface="Calibri" panose="020F0502020204030204"/>
              </a:rPr>
              <a:t>Στην πρώτη περίπτωση ο ΟΑ </a:t>
            </a:r>
            <a:r>
              <a:rPr lang="el-GR" dirty="0">
                <a:solidFill>
                  <a:srgbClr val="FF0000"/>
                </a:solidFill>
                <a:latin typeface="Calibri" panose="020F0502020204030204"/>
              </a:rPr>
              <a:t>παραχωρεί στον συμμετέχοντα όλο το ποσό που του αναλογεί ώστε να προγραμματίσει και να διευθετήσει ο ίδιος όλα τα σχετικά έξοδα. Στο σημείο που πρέπει να συμπληρωθεί η πληρωμή, θα πρέπει να υπολογίσετε το σύνολο του ποσού που αφορά στα ταξιδιωτικά έξοδα, έξοδα διαβίωσης, δίδακτρα σεμιναρίων </a:t>
            </a:r>
            <a:r>
              <a:rPr lang="el-GR" dirty="0" err="1">
                <a:solidFill>
                  <a:srgbClr val="FF0000"/>
                </a:solidFill>
                <a:latin typeface="Calibri" panose="020F0502020204030204"/>
              </a:rPr>
              <a:t>κλπ</a:t>
            </a:r>
            <a:r>
              <a:rPr lang="el-GR" dirty="0">
                <a:solidFill>
                  <a:srgbClr val="FF0000"/>
                </a:solidFill>
                <a:latin typeface="Calibri" panose="020F0502020204030204"/>
              </a:rPr>
              <a:t> βάσει του μοναδιαίου κόστους του Προγράμματος όπως το είδαμε στην αρχή της παρουσίασης. ΔΕΝ ΠΡΕΠΕΙ ΝΑ ΣΥΜΠΛΗΡΩΘΕΙ ΤΟ ΠΡΑΓΜΑΤΙΚΟ ΚΟΣΤΟΣ ΤΑΞΙΔΙΟΥ.</a:t>
            </a:r>
          </a:p>
          <a:p>
            <a:pPr marL="232943" indent="-232943" defTabSz="931774">
              <a:buFont typeface="+mj-lt"/>
              <a:buAutoNum type="arabicPeriod"/>
              <a:defRPr/>
            </a:pPr>
            <a:r>
              <a:rPr lang="el-GR" dirty="0">
                <a:solidFill>
                  <a:srgbClr val="FF0000"/>
                </a:solidFill>
                <a:latin typeface="Calibri" panose="020F0502020204030204"/>
              </a:rPr>
              <a:t>Στην δεύτερη περίπτωση ο ΟΑ θα αναλάβει να οργανώσει και να διευθετήσει όλα τα έξοδα εκ μέρους του συμμετέχοντα.</a:t>
            </a:r>
          </a:p>
          <a:p>
            <a:pPr defTabSz="931774">
              <a:defRPr/>
            </a:pPr>
            <a:r>
              <a:rPr lang="el-GR" dirty="0">
                <a:solidFill>
                  <a:srgbClr val="FF0000"/>
                </a:solidFill>
                <a:latin typeface="Calibri" panose="020F0502020204030204"/>
              </a:rPr>
              <a:t>Αυτή η επιλογή είναι κάπως ανοικτή. Εδώ εμπίπτουν διάφοροι τρόποι αποζημίωσης των συμμετεχόντων, </a:t>
            </a:r>
            <a:r>
              <a:rPr lang="el-GR" dirty="0" err="1">
                <a:solidFill>
                  <a:srgbClr val="FF0000"/>
                </a:solidFill>
                <a:latin typeface="Calibri" panose="020F0502020204030204"/>
              </a:rPr>
              <a:t>π.χ</a:t>
            </a:r>
            <a:r>
              <a:rPr lang="el-GR" dirty="0">
                <a:solidFill>
                  <a:srgbClr val="FF0000"/>
                </a:solidFill>
                <a:latin typeface="Calibri" panose="020F0502020204030204"/>
              </a:rPr>
              <a:t>:</a:t>
            </a:r>
          </a:p>
          <a:p>
            <a:pPr defTabSz="931774">
              <a:defRPr/>
            </a:pPr>
            <a:r>
              <a:rPr lang="el-GR" dirty="0">
                <a:solidFill>
                  <a:srgbClr val="FF0000"/>
                </a:solidFill>
                <a:latin typeface="Calibri" panose="020F0502020204030204"/>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defTabSz="931774">
              <a:defRPr/>
            </a:pPr>
            <a:r>
              <a:rPr lang="el-GR" dirty="0">
                <a:solidFill>
                  <a:srgbClr val="FF0000"/>
                </a:solidFill>
                <a:latin typeface="Calibri" panose="020F0502020204030204"/>
              </a:rPr>
              <a:t>Β. Ο συμμετέχων αναλαμβάνει τα έξοδα και πληρώνεται στη βάση αποδείξεων, με την επιστροφή του από την κινητικότητα (αποζημίωση στη βάση πραγματικού κόστους), πρακτική που δεν είναι η ιδανική για τους συμμετέχοντες. </a:t>
            </a:r>
          </a:p>
          <a:p>
            <a:pPr defTabSz="931774">
              <a:defRPr/>
            </a:pPr>
            <a:r>
              <a:rPr lang="el-GR" dirty="0">
                <a:solidFill>
                  <a:srgbClr val="FF0000"/>
                </a:solidFill>
                <a:latin typeface="Calibri" panose="020F0502020204030204"/>
              </a:rPr>
              <a:t>Γ. Ο συμμετέχων λαμβάνει ένα ποσό από τον οργανισμό πριν την κινητικότητα (αυτό θα μπορούσε να υπολογιστεί είτε στη βάση μοναδιαίου κόστους είτε στη βάση της εκτίμησης των πραγματικών εξόδων)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defTabSz="931774">
              <a:defRPr/>
            </a:pPr>
            <a:r>
              <a:rPr lang="el-GR" dirty="0" err="1">
                <a:solidFill>
                  <a:srgbClr val="FF0000"/>
                </a:solidFill>
                <a:latin typeface="Calibri" panose="020F0502020204030204"/>
              </a:rPr>
              <a:t>Όποιαδήποτε</a:t>
            </a:r>
            <a:r>
              <a:rPr lang="el-GR" dirty="0">
                <a:solidFill>
                  <a:srgbClr val="FF0000"/>
                </a:solidFill>
                <a:latin typeface="Calibri" panose="020F0502020204030204"/>
              </a:rPr>
              <a:t> άλλη διευθέτηση εξυπηρετεί το σχολείο και τους συμμετέχοντες, δεδομένου ότι υπάρχει πλήρης διαφάνεια και τεκμηρίωση και δεδομένου ότι υπάρχει ίση μεταχείριση των συμμετεχόντων.</a:t>
            </a:r>
          </a:p>
          <a:p>
            <a:pPr defTabSz="931774">
              <a:defRPr/>
            </a:pPr>
            <a:endParaRPr lang="el-GR" dirty="0">
              <a:solidFill>
                <a:srgbClr val="FF0000"/>
              </a:solidFill>
              <a:latin typeface="Calibri" panose="020F0502020204030204"/>
            </a:endParaRPr>
          </a:p>
          <a:p>
            <a:pPr defTabSz="931774">
              <a:defRPr/>
            </a:pPr>
            <a:r>
              <a:rPr lang="el-GR" dirty="0">
                <a:solidFill>
                  <a:srgbClr val="FF0000"/>
                </a:solidFill>
                <a:latin typeface="Calibri" panose="020F0502020204030204"/>
              </a:rPr>
              <a:t>3. Και η Τρίτη είναι ένας Ο ΟΑ παρέχει μέρος της υποστήριξης με πληρωμή και μέρος με παροχή υπηρεσιών. </a:t>
            </a:r>
          </a:p>
          <a:p>
            <a:pPr defTabSz="931774">
              <a:defRPr/>
            </a:pPr>
            <a:endParaRPr lang="el-GR" dirty="0">
              <a:solidFill>
                <a:srgbClr val="FF0000"/>
              </a:solidFill>
              <a:latin typeface="Calibri" panose="020F0502020204030204"/>
            </a:endParaRPr>
          </a:p>
          <a:p>
            <a:pPr defTabSz="931774">
              <a:defRPr/>
            </a:pPr>
            <a:r>
              <a:rPr lang="el-GR" dirty="0">
                <a:solidFill>
                  <a:srgbClr val="FF0000"/>
                </a:solidFill>
                <a:latin typeface="Calibri" panose="020F0502020204030204"/>
              </a:rPr>
              <a:t>ΝΑ ΔΙΑΒΑΣΩ ΤΟ ΠΛΑΙΣΙΟ</a:t>
            </a:r>
          </a:p>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959071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διαδικασία είναι </a:t>
            </a:r>
            <a:r>
              <a:rPr lang="el-GR" baseline="0" dirty="0" err="1"/>
              <a:t>πλεόν</a:t>
            </a:r>
            <a:r>
              <a:rPr lang="el-GR" baseline="0" dirty="0"/>
              <a:t> ηλεκτρονικά. </a:t>
            </a:r>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έχουμε συμπεριλάβει τι θα μπορούσατε να φυλάξετε στο αρχείο σας </a:t>
            </a:r>
          </a:p>
          <a:p>
            <a:r>
              <a:rPr lang="el-GR" baseline="0" dirty="0"/>
              <a:t>Το </a:t>
            </a:r>
            <a:r>
              <a:rPr lang="en-US" baseline="0" dirty="0"/>
              <a:t>OID number </a:t>
            </a:r>
            <a:r>
              <a:rPr lang="el-GR" baseline="0" dirty="0"/>
              <a:t>σας, για όσους δεν το θυμάστε είναι ο μοναδικός αριθμός ταυτοποίησης του οργανισμού σας, και ξεκινά από το γράμμα Ε και ακολουθούν 8 ψηφία. </a:t>
            </a:r>
          </a:p>
          <a:p>
            <a:r>
              <a:rPr lang="el-GR" baseline="0" dirty="0"/>
              <a:t>Πολύ σημαντικό να διατηρείτε το </a:t>
            </a:r>
            <a:r>
              <a:rPr lang="en-US" baseline="0" dirty="0"/>
              <a:t>EU login account</a:t>
            </a:r>
            <a:r>
              <a:rPr lang="el-GR" baseline="0" dirty="0"/>
              <a:t> ή ακόμα και περισσότερα εάν είναι συνδεδεμένα με την αίτηση και τον οργανισμό. Όπως σας προτρέπουμε πάντα, είναι μια πολύ καλή πρακτική να συνδέεται το </a:t>
            </a:r>
            <a:r>
              <a:rPr lang="en-US" baseline="0" dirty="0"/>
              <a:t>EU login account</a:t>
            </a:r>
            <a:r>
              <a:rPr lang="el-GR" baseline="0" dirty="0"/>
              <a:t> με ένα γενικό </a:t>
            </a:r>
            <a:r>
              <a:rPr lang="en-US" baseline="0" dirty="0"/>
              <a:t>email </a:t>
            </a:r>
            <a:r>
              <a:rPr lang="el-GR" baseline="0" dirty="0"/>
              <a:t>του οργανισμού προκειμένου ανά πάσα στιγμή οποιοσδήποτε συνάδελφος εμπλακεί στο σχέδιο να έχει πρόσβαση στα διάφορα εργαλεία της Ευρωπαϊκής Επιτροπής. </a:t>
            </a:r>
          </a:p>
          <a:p>
            <a:r>
              <a:rPr lang="el-GR" baseline="0" dirty="0"/>
              <a:t>Η αίτηση επίσης είναι σημαντικό να αρχειοθετείται. Παρατηρούμε πως πολλές φορές δεν έχετε κρατήσει αντίγραφο της αίτησης που έχετε υποβάλει</a:t>
            </a:r>
          </a:p>
          <a:p>
            <a:r>
              <a:rPr lang="el-GR" baseline="0" dirty="0"/>
              <a:t>Σημαντική αλληλογραφία</a:t>
            </a:r>
          </a:p>
          <a:p>
            <a:r>
              <a:rPr lang="el-GR" baseline="0" dirty="0"/>
              <a:t>Συμφωνίες επιχορήγησης ή τροποποιήσεις- σημαντικό να τη μελετάτε και να τη συμβουλεύεστε. </a:t>
            </a:r>
          </a:p>
          <a:p>
            <a:r>
              <a:rPr lang="el-GR" baseline="0" dirty="0"/>
              <a:t>Κλπ. (να τα διαβάσω) </a:t>
            </a:r>
          </a:p>
          <a:p>
            <a:endParaRPr lang="el-GR" baseline="0" dirty="0"/>
          </a:p>
          <a:p>
            <a:r>
              <a:rPr lang="el-GR" baseline="0" dirty="0"/>
              <a:t>Τέλος, πολλές φορές σας ζητάμε το κωδικό αίτησης οπότε εδώ μπορείτε να δείτε τη μορφή που έχει ο κωδικός αίτησης, ξεκινάει πάντα με το έτος επιχορήγησης, ο κύκλος της πρόσκλησης που λάβατε τη χρηματοδότηση, το </a:t>
            </a:r>
            <a:r>
              <a:rPr lang="en-US" baseline="0" dirty="0"/>
              <a:t>CY01 </a:t>
            </a:r>
            <a:r>
              <a:rPr lang="el-GR" baseline="0" dirty="0"/>
              <a:t>που είναι η ταυτότητα της ΕΥ, ΚΑ121 που είναι οι διαπιστευμένοι οργανισμοί, ο τομέας είτε είστε </a:t>
            </a:r>
            <a:r>
              <a:rPr lang="en-US" baseline="0" dirty="0"/>
              <a:t>school adult </a:t>
            </a:r>
            <a:r>
              <a:rPr lang="el-GR" baseline="0" dirty="0"/>
              <a:t>ή </a:t>
            </a:r>
            <a:r>
              <a:rPr lang="en-US" baseline="0" dirty="0"/>
              <a:t>vet, </a:t>
            </a:r>
            <a:r>
              <a:rPr lang="el-GR" baseline="0" dirty="0"/>
              <a:t>και μετά υπάρχουν κάποια στοιχεία όπου είναι και αυτά που ζητάμε τις περισσότερες φορές όταν επικοινωνούμε για να μπορέσουμε να εντοπίσουμε από τις δικές μας πλατφόρμες το έργο σας. </a:t>
            </a:r>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55</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Εάν η έκθεσή σας βαθμολογηθεί με κάτω από 60/100 τότε θα εφαρμοστεί αναλογικά αποκοπή στα οργανωτικά έξοδα, ως ακολούθως:</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10% </a:t>
            </a:r>
            <a:r>
              <a:rPr lang="el-GR" sz="1800" dirty="0">
                <a:effectLst/>
                <a:latin typeface="Times New Roman" panose="02020603050405020304" pitchFamily="18" charset="0"/>
                <a:ea typeface="Calibri" panose="020F0502020204030204" pitchFamily="34" charset="0"/>
              </a:rPr>
              <a:t>αν η τελική έκθεση λάβει μεταξύ </a:t>
            </a:r>
            <a:r>
              <a:rPr lang="en-GB" sz="1800" dirty="0">
                <a:effectLst/>
                <a:latin typeface="Times New Roman" panose="02020603050405020304" pitchFamily="18" charset="0"/>
                <a:ea typeface="Calibri" panose="020F0502020204030204" pitchFamily="34" charset="0"/>
              </a:rPr>
              <a:t>50 </a:t>
            </a:r>
            <a:r>
              <a:rPr lang="el-GR" sz="1800" dirty="0">
                <a:effectLst/>
                <a:latin typeface="Times New Roman" panose="02020603050405020304" pitchFamily="18" charset="0"/>
                <a:ea typeface="Calibri" panose="020F0502020204030204" pitchFamily="34" charset="0"/>
              </a:rPr>
              <a:t>και </a:t>
            </a:r>
            <a:r>
              <a:rPr lang="en-GB" sz="1800" dirty="0">
                <a:effectLst/>
                <a:latin typeface="Times New Roman" panose="02020603050405020304" pitchFamily="18" charset="0"/>
                <a:ea typeface="Calibri" panose="020F0502020204030204" pitchFamily="34" charset="0"/>
              </a:rPr>
              <a:t>60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25% </a:t>
            </a:r>
            <a:r>
              <a:rPr lang="el-GR" sz="1800" dirty="0">
                <a:effectLst/>
                <a:latin typeface="Times New Roman" panose="02020603050405020304" pitchFamily="18" charset="0"/>
                <a:ea typeface="Calibri" panose="020F0502020204030204" pitchFamily="34" charset="0"/>
              </a:rPr>
              <a:t>αν η τελική έκθεση λάβει μεταξύ 4</a:t>
            </a:r>
            <a:r>
              <a:rPr lang="en-GB" sz="1800" dirty="0">
                <a:effectLst/>
                <a:latin typeface="Times New Roman" panose="02020603050405020304" pitchFamily="18" charset="0"/>
                <a:ea typeface="Calibri" panose="020F0502020204030204" pitchFamily="34" charset="0"/>
              </a:rPr>
              <a:t>0 </a:t>
            </a:r>
            <a:r>
              <a:rPr lang="el-GR" sz="1800" dirty="0">
                <a:effectLst/>
                <a:latin typeface="Times New Roman" panose="02020603050405020304" pitchFamily="18" charset="0"/>
                <a:ea typeface="Calibri" panose="020F0502020204030204" pitchFamily="34" charset="0"/>
              </a:rPr>
              <a:t>και 49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50%</a:t>
            </a:r>
            <a:r>
              <a:rPr lang="el-GR" sz="1800" dirty="0">
                <a:effectLst/>
                <a:latin typeface="Times New Roman" panose="02020603050405020304" pitchFamily="18" charset="0"/>
                <a:ea typeface="Calibri" panose="020F0502020204030204" pitchFamily="34" charset="0"/>
              </a:rPr>
              <a:t> αν η τελική έκθεση λάβει μεταξύ 25</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και 39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75%</a:t>
            </a:r>
            <a:r>
              <a:rPr lang="el-GR" sz="1800" dirty="0">
                <a:effectLst/>
                <a:latin typeface="Times New Roman" panose="02020603050405020304" pitchFamily="18" charset="0"/>
                <a:ea typeface="Calibri" panose="020F0502020204030204" pitchFamily="34" charset="0"/>
              </a:rPr>
              <a:t> </a:t>
            </a:r>
            <a:r>
              <a:rPr lang="el-GR" sz="1200" dirty="0">
                <a:effectLst/>
                <a:latin typeface="Times New Roman" panose="02020603050405020304" pitchFamily="18" charset="0"/>
                <a:ea typeface="Calibri" panose="020F0502020204030204" pitchFamily="34" charset="0"/>
              </a:rPr>
              <a:t>αν η τελική έκθεση λάβει κάτω από 25 βαθμούς</a:t>
            </a:r>
          </a:p>
          <a:p>
            <a:pPr marL="342900" lvl="0" indent="-342900" algn="just">
              <a:lnSpc>
                <a:spcPct val="115000"/>
              </a:lnSpc>
              <a:spcAft>
                <a:spcPts val="1000"/>
              </a:spcAft>
              <a:buFont typeface="Arial" panose="020B0604020202020204" pitchFamily="34" charset="0"/>
              <a:buChar char="-"/>
            </a:pPr>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59</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Η περίπτωση μια κινητικότητα να πραγματοποιηθεί μόνο εικονικά/διαδικτυακά δεν καλύπτεται από το πρόγραμμα και άρα εάν πραγματοποιηθεί τότε δεν μπορεί να χρηματοδοτηθεί</a:t>
            </a:r>
            <a:endParaRPr lang="en-US" baseline="0" dirty="0"/>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60</a:t>
            </a:fld>
            <a:endParaRPr lang="en-GB">
              <a:solidFill>
                <a:prstClr val="black"/>
              </a:solidFill>
              <a:latin typeface="Calibri" panose="020F0502020204030204"/>
            </a:endParaRPr>
          </a:p>
        </p:txBody>
      </p:sp>
    </p:spTree>
    <p:extLst>
      <p:ext uri="{BB962C8B-B14F-4D97-AF65-F5344CB8AC3E}">
        <p14:creationId xmlns:p14="http://schemas.microsoft.com/office/powerpoint/2010/main" val="2687197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61</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62</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1095" indent="-1141095" algn="just">
              <a:spcBef>
                <a:spcPts val="1000"/>
              </a:spcBef>
              <a:spcAft>
                <a:spcPts val="1000"/>
              </a:spcAft>
            </a:pPr>
            <a:r>
              <a:rPr lang="en-US" baseline="0" dirty="0"/>
              <a:t>*</a:t>
            </a:r>
            <a:r>
              <a:rPr lang="el-GR" b="1" baseline="0" dirty="0"/>
              <a:t>Για τις μετακινήσεις κονδυλίων θα πρέπει πάντα να συμβουλεύεστε τη ΣΕ σας, γιατί στην περίπτωση που κάνετε μεταφορές από τη μια κατηγορία στην άλλη οι οποίες δεν επιτρέπονται, ενδέχεται να έχετε μη επιλέξιμες δαπάνες. Στο παράρτημα 5 της Συμφωνίας Επιχορήγησης του 2025, αναφέρεται το εξής: </a:t>
            </a:r>
            <a:r>
              <a:rPr lang="en-GB"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Budget flexibility (— Article 5.5)</a:t>
            </a:r>
            <a:r>
              <a:rPr lang="el-GR"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regard to Article 5.5, an amendment is required if </a:t>
            </a:r>
            <a:r>
              <a:rPr lang="en-US" sz="1800" dirty="0">
                <a:effectLst/>
                <a:latin typeface="Times New Roman" panose="02020603050405020304" pitchFamily="18" charset="0"/>
                <a:ea typeface="Times New Roman" panose="02020603050405020304" pitchFamily="18" charset="0"/>
              </a:rPr>
              <a:t>budget transfers from budget category </a:t>
            </a:r>
            <a:r>
              <a:rPr lang="en-US" sz="1800" b="1" i="1" dirty="0">
                <a:effectLst/>
                <a:latin typeface="Times New Roman" panose="02020603050405020304" pitchFamily="18" charset="0"/>
                <a:ea typeface="Times New Roman" panose="02020603050405020304" pitchFamily="18" charset="0"/>
              </a:rPr>
              <a:t>Inclusion support for participants </a:t>
            </a:r>
            <a:r>
              <a:rPr lang="en-US" sz="1800" dirty="0">
                <a:effectLst/>
                <a:latin typeface="Times New Roman" panose="02020603050405020304" pitchFamily="18" charset="0"/>
                <a:ea typeface="Times New Roman" panose="02020603050405020304" pitchFamily="18" charset="0"/>
              </a:rPr>
              <a:t>exceed 15% of the total funds in that category. </a:t>
            </a:r>
            <a:endParaRPr lang="en-GB" sz="1800" dirty="0">
              <a:effectLst/>
              <a:latin typeface="Times New Roman" panose="02020603050405020304" pitchFamily="18" charset="0"/>
              <a:ea typeface="Times New Roman" panose="02020603050405020304" pitchFamily="18" charset="0"/>
            </a:endParaRPr>
          </a:p>
          <a:p>
            <a:pPr marL="0" indent="0">
              <a:spcAft>
                <a:spcPts val="1000"/>
              </a:spcAft>
              <a:buFont typeface="Wingdings" panose="05000000000000000000" pitchFamily="2" charset="2"/>
              <a:buNone/>
            </a:pPr>
            <a:endParaRPr lang="en-US" b="1" baseline="0" dirty="0"/>
          </a:p>
          <a:p>
            <a:r>
              <a:rPr lang="el-GR" baseline="0" dirty="0"/>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63</a:t>
            </a:fld>
            <a:endParaRPr lang="en-GB"/>
          </a:p>
        </p:txBody>
      </p:sp>
    </p:spTree>
    <p:extLst>
      <p:ext uri="{BB962C8B-B14F-4D97-AF65-F5344CB8AC3E}">
        <p14:creationId xmlns:p14="http://schemas.microsoft.com/office/powerpoint/2010/main" val="9123607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διεξάγει διάφορους ελέγχους στα σχέδια και τους δικαιούχους οργανισμούς, με στόχο τη διασφάλιση της ποιότητας του Προγράμματος</a:t>
            </a:r>
          </a:p>
          <a:p>
            <a:r>
              <a:rPr lang="el-GR" dirty="0"/>
              <a:t>Αυτοί αναφέρονται στη ΣΕ σας</a:t>
            </a:r>
          </a:p>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64</a:t>
            </a:fld>
            <a:endParaRPr lang="en-GB"/>
          </a:p>
        </p:txBody>
      </p:sp>
    </p:spTree>
    <p:extLst>
      <p:ext uri="{BB962C8B-B14F-4D97-AF65-F5344CB8AC3E}">
        <p14:creationId xmlns:p14="http://schemas.microsoft.com/office/powerpoint/2010/main" val="3297428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Έλεγχος (εκτός από τον έλεγχο τελικής έκθεσης) μπορεί να προκύψει για κάποιον οργανισμό με έναν από τους τρεις ακόλουθους τρόπους:</a:t>
            </a:r>
          </a:p>
          <a:p>
            <a:pPr marL="228600" indent="-228600">
              <a:buAutoNum type="arabicPeriod"/>
            </a:pPr>
            <a:r>
              <a:rPr lang="el-GR" baseline="0" dirty="0"/>
              <a:t>Επειδή ανήκει στους επανεμφανιζόμενους οργανισμούς που έχουν λάβει και συνεχίζουν να λαμβάνουν πολλές χρηματοδοτήσεις </a:t>
            </a:r>
          </a:p>
          <a:p>
            <a:pPr marL="228600" indent="-228600">
              <a:buAutoNum type="arabicPeriod"/>
            </a:pPr>
            <a:r>
              <a:rPr lang="el-GR" baseline="0" dirty="0"/>
              <a:t>Στη βάση εκτίμησης κινδύνου που γίνεται από την Εθνική Υπηρεσία</a:t>
            </a:r>
          </a:p>
          <a:p>
            <a:pPr marL="228600" indent="-228600">
              <a:buAutoNum type="arabicPeriod"/>
            </a:pPr>
            <a:r>
              <a:rPr lang="el-GR" baseline="0" dirty="0"/>
              <a:t>Επειδή ανήκει στο τυχαίο δείγμα οργανισμών που πρέπει να ελεγχθούν, το οποίο καθορίζεται σε ετήσια βάση από την ΕΕ</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65</a:t>
            </a:fld>
            <a:endParaRPr lang="en-GB"/>
          </a:p>
        </p:txBody>
      </p:sp>
    </p:spTree>
    <p:extLst>
      <p:ext uri="{BB962C8B-B14F-4D97-AF65-F5344CB8AC3E}">
        <p14:creationId xmlns:p14="http://schemas.microsoft.com/office/powerpoint/2010/main" val="3089907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Ήδη μερικές εκθέσεις προόδου έχουν ήδη αρχίσει να αποστέλλονται να κατατίθενται από τους οργανισμούς. </a:t>
            </a:r>
            <a:endParaRPr lang="en-US" dirty="0"/>
          </a:p>
        </p:txBody>
      </p:sp>
      <p:sp>
        <p:nvSpPr>
          <p:cNvPr id="4" name="Slide Number Placeholder 3"/>
          <p:cNvSpPr>
            <a:spLocks noGrp="1"/>
          </p:cNvSpPr>
          <p:nvPr>
            <p:ph type="sldNum" sz="quarter" idx="10"/>
          </p:nvPr>
        </p:nvSpPr>
        <p:spPr/>
        <p:txBody>
          <a:bodyPr/>
          <a:lstStyle/>
          <a:p>
            <a:fld id="{C05BEA0F-6C61-4412-98B4-3B1B2AF6C74C}" type="slidenum">
              <a:rPr lang="en-GB" smtClean="0"/>
              <a:t>66</a:t>
            </a:fld>
            <a:endParaRPr lang="en-GB"/>
          </a:p>
        </p:txBody>
      </p:sp>
    </p:spTree>
    <p:extLst>
      <p:ext uri="{BB962C8B-B14F-4D97-AF65-F5344CB8AC3E}">
        <p14:creationId xmlns:p14="http://schemas.microsoft.com/office/powerpoint/2010/main" val="2998692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67</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Βρίσκεται πλέον κάτω από τα ΄βραβεία ΕΙΤΑ-</a:t>
            </a:r>
          </a:p>
        </p:txBody>
      </p:sp>
      <p:sp>
        <p:nvSpPr>
          <p:cNvPr id="4" name="Slide Number Placeholder 3"/>
          <p:cNvSpPr>
            <a:spLocks noGrp="1"/>
          </p:cNvSpPr>
          <p:nvPr>
            <p:ph type="sldNum" sz="quarter" idx="10"/>
          </p:nvPr>
        </p:nvSpPr>
        <p:spPr/>
        <p:txBody>
          <a:bodyPr/>
          <a:lstStyle/>
          <a:p>
            <a:fld id="{C05BEA0F-6C61-4412-98B4-3B1B2AF6C74C}" type="slidenum">
              <a:rPr lang="en-GB" smtClean="0"/>
              <a:t>68</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69</a:t>
            </a:fld>
            <a:endParaRPr lang="en-GB"/>
          </a:p>
        </p:txBody>
      </p:sp>
    </p:spTree>
    <p:extLst>
      <p:ext uri="{BB962C8B-B14F-4D97-AF65-F5344CB8AC3E}">
        <p14:creationId xmlns:p14="http://schemas.microsoft.com/office/powerpoint/2010/main" val="340816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sz="1100" dirty="0">
                <a:latin typeface="Verdana" panose="020B0604030504040204" pitchFamily="34" charset="0"/>
                <a:ea typeface="Verdana" panose="020B0604030504040204" pitchFamily="34" charset="0"/>
              </a:rPr>
              <a:t>Οι εξερχόμενες κινητικότητες που μπορείτε να υλοποιήσετε είναι διαφορετικές ανάλογα με το αν θα συμμετάσχει </a:t>
            </a:r>
            <a:r>
              <a:rPr lang="el-GR" sz="1100" b="1" dirty="0">
                <a:latin typeface="Verdana" panose="020B0604030504040204" pitchFamily="34" charset="0"/>
                <a:ea typeface="Verdana" panose="020B0604030504040204" pitchFamily="34" charset="0"/>
              </a:rPr>
              <a:t>το προσωπικό </a:t>
            </a:r>
            <a:r>
              <a:rPr lang="el-GR" sz="1100" dirty="0">
                <a:latin typeface="Verdana" panose="020B0604030504040204" pitchFamily="34" charset="0"/>
                <a:ea typeface="Verdana" panose="020B0604030504040204" pitchFamily="34" charset="0"/>
              </a:rPr>
              <a:t>ή </a:t>
            </a:r>
            <a:r>
              <a:rPr lang="el-GR" sz="1100" b="1" dirty="0">
                <a:latin typeface="Verdana" panose="020B0604030504040204" pitchFamily="34" charset="0"/>
                <a:ea typeface="Verdana" panose="020B0604030504040204" pitchFamily="34" charset="0"/>
              </a:rPr>
              <a:t>οι εκπαιδευόμενοι </a:t>
            </a:r>
            <a:r>
              <a:rPr lang="el-GR" sz="1100" dirty="0">
                <a:latin typeface="Verdana" panose="020B0604030504040204" pitchFamily="34" charset="0"/>
                <a:ea typeface="Verdana" panose="020B0604030504040204" pitchFamily="34" charset="0"/>
              </a:rPr>
              <a:t>σας. </a:t>
            </a:r>
          </a:p>
          <a:p>
            <a:pPr defTabSz="931774">
              <a:defRPr/>
            </a:pPr>
            <a:r>
              <a:rPr lang="el-GR" sz="1100" b="1" u="sng" dirty="0">
                <a:latin typeface="Verdana" panose="020B0604030504040204" pitchFamily="34" charset="0"/>
                <a:ea typeface="Verdana" panose="020B0604030504040204" pitchFamily="34" charset="0"/>
              </a:rPr>
              <a:t>Όσον αφορά το προσωπικό υπάρχουν οι εξής δραστηριότητες</a:t>
            </a:r>
            <a:r>
              <a:rPr lang="el-GR" sz="1100" dirty="0">
                <a:latin typeface="Verdana" panose="020B0604030504040204" pitchFamily="34" charset="0"/>
                <a:ea typeface="Verdana" panose="020B0604030504040204" pitchFamily="34" charset="0"/>
              </a:rPr>
              <a:t>:</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παρακολούθηση εργασίας </a:t>
            </a:r>
            <a:r>
              <a:rPr lang="el-GR" sz="1100" dirty="0">
                <a:latin typeface="Verdana" panose="020B0604030504040204" pitchFamily="34" charset="0"/>
                <a:ea typeface="Verdana" panose="020B0604030504040204" pitchFamily="34" charset="0"/>
              </a:rPr>
              <a:t>(</a:t>
            </a:r>
            <a:r>
              <a:rPr lang="en-US" sz="1100" dirty="0">
                <a:latin typeface="Verdana" panose="020B0604030504040204" pitchFamily="34" charset="0"/>
                <a:ea typeface="Verdana" panose="020B0604030504040204" pitchFamily="34" charset="0"/>
              </a:rPr>
              <a:t>job shadowing)</a:t>
            </a:r>
            <a:r>
              <a:rPr lang="el-GR" sz="1100" dirty="0">
                <a:latin typeface="Verdana" panose="020B0604030504040204" pitchFamily="34" charset="0"/>
                <a:ea typeface="Verdana" panose="020B0604030504040204" pitchFamily="34" charset="0"/>
              </a:rPr>
              <a:t>, διάρκειας από 2 μέχρι 60 μέρες, ο συμμετέχοντας έχει τη δυνατότητα να παρακολουθήσει έναν ομότιμο του στο εξωτερικό εν ώρα εργασίας. </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Εργασίες διδασκαλίας ή κατάρτισης</a:t>
            </a:r>
            <a:r>
              <a:rPr lang="el-GR" sz="1100" dirty="0">
                <a:latin typeface="Verdana" panose="020B0604030504040204" pitchFamily="34" charset="0"/>
                <a:ea typeface="Verdana" panose="020B0604030504040204" pitchFamily="34" charset="0"/>
              </a:rPr>
              <a:t>, διάρκειας 2-365 ημέρες, ο συμμετέχοντας μπορεί να διδάξει ή να προσφέρει κατάρτιση σε εκπαιδευομένους σε έναν οργανισμό στο εξωτερικό</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b="1" dirty="0">
                <a:latin typeface="Verdana" panose="020B0604030504040204" pitchFamily="34" charset="0"/>
                <a:ea typeface="Verdana" panose="020B0604030504040204" pitchFamily="34" charset="0"/>
              </a:rPr>
              <a:t>Συμμετοχή σε προγράμματα εκπαίδευσης και κατάρτισης</a:t>
            </a:r>
            <a:r>
              <a:rPr lang="el-GR" sz="1100" dirty="0">
                <a:latin typeface="Verdana" panose="020B0604030504040204" pitchFamily="34" charset="0"/>
                <a:ea typeface="Verdana" panose="020B0604030504040204" pitchFamily="34" charset="0"/>
              </a:rPr>
              <a:t>, διάρκειας 2-30 ημέρες. Ο συμμετέχοντας μπορεί να παρακολουθήσει </a:t>
            </a:r>
            <a:r>
              <a:rPr lang="el-GR" sz="1100" b="1" dirty="0">
                <a:latin typeface="Verdana" panose="020B0604030504040204" pitchFamily="34" charset="0"/>
                <a:ea typeface="Verdana" panose="020B0604030504040204" pitchFamily="34" charset="0"/>
              </a:rPr>
              <a:t>δομημένο πρόγραμμα εκπαίδευσης και κατάρτισης</a:t>
            </a:r>
            <a:r>
              <a:rPr lang="el-GR" sz="1100" dirty="0">
                <a:latin typeface="Verdana" panose="020B0604030504040204" pitchFamily="34" charset="0"/>
                <a:ea typeface="Verdana" panose="020B0604030504040204" pitchFamily="34" charset="0"/>
              </a:rPr>
              <a:t>, με κατά το μέγιστο 10 ημέρες διδάκτρων ανά συμμετέχοντα. </a:t>
            </a:r>
          </a:p>
          <a:p>
            <a:pPr defTabSz="931774">
              <a:defRPr/>
            </a:pPr>
            <a:endParaRPr lang="el-GR" sz="1100" dirty="0">
              <a:latin typeface="Verdana" panose="020B0604030504040204" pitchFamily="34" charset="0"/>
              <a:ea typeface="Verdana" panose="020B0604030504040204" pitchFamily="34" charset="0"/>
            </a:endParaRPr>
          </a:p>
          <a:p>
            <a:pPr defTabSz="931774">
              <a:defRPr/>
            </a:pPr>
            <a:r>
              <a:rPr lang="el-GR" sz="1100" b="1" u="sng" kern="1200" dirty="0">
                <a:solidFill>
                  <a:schemeClr val="tx1"/>
                </a:solidFill>
                <a:latin typeface="Verdana" panose="020B0604030504040204" pitchFamily="34" charset="0"/>
                <a:ea typeface="Verdana" panose="020B0604030504040204" pitchFamily="34" charset="0"/>
                <a:cs typeface="+mn-cs"/>
              </a:rPr>
              <a:t>Όσον αφορά τα σεμινάρια θα πρέπει να έχετε υπόψη σας ότι:</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Θα πρέπει να προσφέρονται από ειδικευμένους επαγγελματίες και να βασίζονται σε προκαθορισμένο πρόγραμμα μάθησης με μαθησιακά αποτελέσματα.</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Η κατάρτιση πρέπει να περιλαμβάνει συμμετέχοντες από τουλάχιστον δύο διαφορετικές χώρες και να επιτρέπει στους συμμετέχοντες να </a:t>
            </a:r>
            <a:r>
              <a:rPr lang="el-GR" sz="1100" kern="1200" dirty="0" err="1">
                <a:solidFill>
                  <a:schemeClr val="tx1"/>
                </a:solidFill>
                <a:latin typeface="Verdana" panose="020B0604030504040204" pitchFamily="34" charset="0"/>
                <a:ea typeface="Verdana" panose="020B0604030504040204" pitchFamily="34" charset="0"/>
                <a:cs typeface="+mn-cs"/>
              </a:rPr>
              <a:t>αλληλεπιδρούν</a:t>
            </a:r>
            <a:r>
              <a:rPr lang="el-GR" sz="1100" kern="1200" dirty="0">
                <a:solidFill>
                  <a:schemeClr val="tx1"/>
                </a:solidFill>
                <a:latin typeface="Verdana" panose="020B0604030504040204" pitchFamily="34" charset="0"/>
                <a:ea typeface="Verdana" panose="020B0604030504040204" pitchFamily="34" charset="0"/>
                <a:cs typeface="+mn-cs"/>
              </a:rPr>
              <a:t> μεταξύ τους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Πλήρως παθητικές δραστηριότητες, όπως η ακρόαση διαλέξεων, ομιλιών ή μαζικών διασκέψεων, δεν υποστηρίζονται.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Επίσης, είναι σημαντικό να έχετε υπόψη σας ότι όλοι οι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προγραμμάτων σπουδών είναι εντελώς ανεξάρτητοι από το πρόγραμμα Erasmus+ και ενεργούν ως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υπηρεσιών σε μια ελεύθερη αγορά. Ως εκ τούτου, η επιλογή των σεμιναρίων αποτελεί αποκλειστική ευθύνη του δικαιούχου οργανισμού, ενώ υπάρχουν συγκεκριμένα πρότυπα ποιότητας που μπορούν να σας υποστηρίξουν στην επιλογή σας. Τα πρότυπα είναι αναρτημένα εδώ και στο τέλος της παρουσίασής μας.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Συστήνεται όπως αποφεύγονται οι ταυτόχρονες συμμετοχές σε σεμινάρια εκτός σε δεόντως αιτιολογημένες περιπτώσεις. Απώτερος στόχος είναι τα άτομα που συμμετέχουν να λειτουργούν ως πολλαπλασιαστές της γνώσης.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Τέλος, πάνω στη διαφάνεια βλέπετε ότι υπάρχει σύνδεσμος για Κατάλογο Σεμιναρίων από την πλατφόρμα </a:t>
            </a:r>
            <a:r>
              <a:rPr lang="en-US" sz="1100" kern="1200" dirty="0">
                <a:solidFill>
                  <a:schemeClr val="tx1"/>
                </a:solidFill>
                <a:latin typeface="Verdana" panose="020B0604030504040204" pitchFamily="34" charset="0"/>
                <a:ea typeface="Verdana" panose="020B0604030504040204" pitchFamily="34" charset="0"/>
                <a:cs typeface="+mn-cs"/>
              </a:rPr>
              <a:t>European School Education Platform,</a:t>
            </a:r>
            <a:r>
              <a:rPr lang="el-GR" sz="1100" kern="1200" dirty="0">
                <a:solidFill>
                  <a:schemeClr val="tx1"/>
                </a:solidFill>
                <a:latin typeface="Verdana" panose="020B0604030504040204" pitchFamily="34" charset="0"/>
                <a:ea typeface="Verdana" panose="020B0604030504040204" pitchFamily="34" charset="0"/>
                <a:cs typeface="+mn-cs"/>
              </a:rPr>
              <a:t> όπου μπορείτε να βρείτε σεμινάρια που προσφέρονται και μπορεί να σας ενδιαφέρουν</a:t>
            </a:r>
            <a:r>
              <a:rPr lang="en-US" sz="1100" kern="1200" dirty="0">
                <a:solidFill>
                  <a:schemeClr val="tx1"/>
                </a:solidFill>
                <a:latin typeface="Verdana" panose="020B0604030504040204" pitchFamily="34" charset="0"/>
                <a:ea typeface="Verdana" panose="020B0604030504040204" pitchFamily="34" charset="0"/>
                <a:cs typeface="+mn-cs"/>
              </a:rPr>
              <a:t>. </a:t>
            </a:r>
            <a:r>
              <a:rPr lang="el-GR" sz="1100" kern="1200" dirty="0">
                <a:solidFill>
                  <a:schemeClr val="tx1"/>
                </a:solidFill>
                <a:latin typeface="Verdana" panose="020B0604030504040204" pitchFamily="34" charset="0"/>
                <a:ea typeface="Verdana" panose="020B0604030504040204" pitchFamily="34" charset="0"/>
                <a:cs typeface="+mn-cs"/>
              </a:rPr>
              <a:t>Προσοχή θα πρέπει να επιλέξετε τα </a:t>
            </a:r>
            <a:r>
              <a:rPr lang="en-US" sz="1100" kern="1200" dirty="0">
                <a:solidFill>
                  <a:schemeClr val="tx1"/>
                </a:solidFill>
                <a:latin typeface="Verdana" panose="020B0604030504040204" pitchFamily="34" charset="0"/>
                <a:ea typeface="Verdana" panose="020B0604030504040204" pitchFamily="34" charset="0"/>
                <a:cs typeface="+mn-cs"/>
              </a:rPr>
              <a:t>onsite courses </a:t>
            </a:r>
            <a:r>
              <a:rPr lang="el-GR" sz="1100" kern="1200" dirty="0">
                <a:solidFill>
                  <a:schemeClr val="tx1"/>
                </a:solidFill>
                <a:latin typeface="Verdana" panose="020B0604030504040204" pitchFamily="34" charset="0"/>
                <a:ea typeface="Verdana" panose="020B0604030504040204" pitchFamily="34" charset="0"/>
                <a:cs typeface="+mn-cs"/>
              </a:rPr>
              <a:t>γιατί υπάρχουν και ο</a:t>
            </a:r>
            <a:r>
              <a:rPr lang="en-US" sz="1100" kern="1200" dirty="0" err="1">
                <a:solidFill>
                  <a:schemeClr val="tx1"/>
                </a:solidFill>
                <a:latin typeface="Verdana" panose="020B0604030504040204" pitchFamily="34" charset="0"/>
                <a:ea typeface="Verdana" panose="020B0604030504040204" pitchFamily="34" charset="0"/>
                <a:cs typeface="+mn-cs"/>
              </a:rPr>
              <a:t>nline</a:t>
            </a:r>
            <a:r>
              <a:rPr lang="en-US" sz="1100" kern="1200" dirty="0">
                <a:solidFill>
                  <a:schemeClr val="tx1"/>
                </a:solidFill>
                <a:latin typeface="Verdana" panose="020B0604030504040204" pitchFamily="34" charset="0"/>
                <a:ea typeface="Verdana" panose="020B0604030504040204" pitchFamily="34" charset="0"/>
                <a:cs typeface="+mn-cs"/>
              </a:rPr>
              <a:t> courses.</a:t>
            </a:r>
            <a:endParaRPr lang="el-GR" sz="11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1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100" dirty="0"/>
              <a:t>Σχολική Εκπαίδευση αναφορικά με εγκυκλίους ΠΟΛΎ ΣΗΜΑΝΤΙΚΟ</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100" kern="1200" dirty="0">
              <a:solidFill>
                <a:schemeClr val="tx1"/>
              </a:solidFill>
              <a:latin typeface="Verdana" panose="020B0604030504040204" pitchFamily="34" charset="0"/>
              <a:ea typeface="Verdana" panose="020B0604030504040204" pitchFamily="34" charset="0"/>
              <a:cs typeface="+mn-cs"/>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27155537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70</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71</a:t>
            </a:fld>
            <a:endParaRPr lang="en-GB"/>
          </a:p>
        </p:txBody>
      </p:sp>
    </p:spTree>
    <p:extLst>
      <p:ext uri="{BB962C8B-B14F-4D97-AF65-F5344CB8AC3E}">
        <p14:creationId xmlns:p14="http://schemas.microsoft.com/office/powerpoint/2010/main" val="101386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6EAA-DB65-BE87-6884-0B19B35A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4BA9A-060E-F99F-2129-0109231C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E667-D932-4710-FEFC-F205005D20C8}"/>
              </a:ext>
            </a:extLst>
          </p:cNvPr>
          <p:cNvSpPr>
            <a:spLocks noGrp="1"/>
          </p:cNvSpPr>
          <p:nvPr>
            <p:ph type="body" idx="1"/>
          </p:nvPr>
        </p:nvSpPr>
        <p:spPr/>
        <p:txBody>
          <a:bodyPr/>
          <a:lstStyle/>
          <a:p>
            <a:r>
              <a:rPr lang="el-GR" dirty="0"/>
              <a:t>Δηλαδή </a:t>
            </a:r>
            <a:r>
              <a:rPr lang="en-US" dirty="0"/>
              <a:t>: </a:t>
            </a:r>
            <a:r>
              <a:rPr lang="el-GR" dirty="0"/>
              <a:t>για σχέδια με συνολική επιχορήγηση μέχρι και 20 000 Ευρώ μπορούν να χρησιμοποιηθούν όλα τα χρήματα για </a:t>
            </a:r>
            <a:r>
              <a:rPr lang="en-US" dirty="0"/>
              <a:t>courses &amp; training. </a:t>
            </a:r>
            <a:r>
              <a:rPr lang="el-GR" dirty="0"/>
              <a:t>Για Σχέδια με συνολική επιχορήγηση μεταξύ 20 001 Ευρώ και 40 000 μπορούν να χρησιμοποιηθούν μέχρι 20 000. Για σχέδια με συνολική επιχορήγηση 40,001 ευρώ και πάνω, το ανώτατο όριο επιχορήγησης για τη συγκεκριμένη κατηγορία περιορίζεται στο μισό της συνολικής επιχορήγησης του σχεδίου. </a:t>
            </a:r>
          </a:p>
          <a:p>
            <a:r>
              <a:rPr lang="el-GR" dirty="0"/>
              <a:t>Αυτό αφορά ωστόσο, μόνο τους τομείς της σχολικής εκπαίδευσης και επαγγελματικής εκπαίδευσης, όχι τον τομέα της εκπαίδευσης ενηλίκων- τουλάχιστον σε αυτή τη πρόσκληση. </a:t>
            </a:r>
          </a:p>
          <a:p>
            <a:endParaRPr lang="el-GR" dirty="0"/>
          </a:p>
          <a:p>
            <a:r>
              <a:rPr lang="el-GR" dirty="0"/>
              <a:t>Όσον αφορά όλους τους τομείς εκπαίδευσης, σχετικά με τη κατηγορία </a:t>
            </a:r>
            <a:r>
              <a:rPr lang="en-US" dirty="0"/>
              <a:t>courses and training, </a:t>
            </a:r>
            <a:r>
              <a:rPr lang="el-GR" dirty="0"/>
              <a:t>μπορούν να λάβουν επιχορήγηση σε ένα σχέδιο έως τρία άτομα από τον ίδιο οργανισμό και δέκα άτομα από την ίδια κοινοπραξία, για να παρακολουθήσουν από κοινού το ίδιο μάθημα. </a:t>
            </a:r>
          </a:p>
          <a:p>
            <a:r>
              <a:rPr lang="el-GR" dirty="0"/>
              <a:t>Είναι πολύ σημαντικό να έχετε υπόψη πως, κάθε άτομο μπορεί να συμμετάσχει σε ένα μόνο μάθημα </a:t>
            </a:r>
            <a:r>
              <a:rPr lang="el-GR" dirty="0" err="1"/>
              <a:t>ανα</a:t>
            </a:r>
            <a:r>
              <a:rPr lang="el-GR" dirty="0"/>
              <a:t> σχέδιο. </a:t>
            </a:r>
          </a:p>
          <a:p>
            <a:r>
              <a:rPr lang="el-GR" dirty="0"/>
              <a:t>Άρα εάν ένα σχέδιο μέχρι 20,000 ευρώ αποφασίσει να δαπανήσει όλο το ποσό σε κινητικότητες </a:t>
            </a:r>
            <a:r>
              <a:rPr lang="en-US" dirty="0"/>
              <a:t>courses and training, </a:t>
            </a:r>
            <a:r>
              <a:rPr lang="el-GR" dirty="0"/>
              <a:t>τότε, θα πρέπει να παρακολουθήσουν μαθήματα διαφορετικά άτομα του οργανισμού και σε ένα </a:t>
            </a:r>
            <a:r>
              <a:rPr lang="en-US" dirty="0"/>
              <a:t>course, </a:t>
            </a:r>
            <a:r>
              <a:rPr lang="el-GR" dirty="0"/>
              <a:t>μπορούν να το παρακολουθήσουν μέχρι 3 άτομα.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Στα τρία άτομα δεν συνυπολογίζονται οι συνοδοί σε κινητικότητα</a:t>
            </a:r>
          </a:p>
          <a:p>
            <a:endParaRPr lang="en-GB" dirty="0"/>
          </a:p>
        </p:txBody>
      </p:sp>
      <p:sp>
        <p:nvSpPr>
          <p:cNvPr id="4" name="Slide Number Placeholder 3">
            <a:extLst>
              <a:ext uri="{FF2B5EF4-FFF2-40B4-BE49-F238E27FC236}">
                <a16:creationId xmlns:a16="http://schemas.microsoft.com/office/drawing/2014/main" id="{EE04B511-FBB4-AB00-F495-E241D50AA0A8}"/>
              </a:ext>
            </a:extLst>
          </p:cNvPr>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17235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Εδώ να διευκρινίσουμε ότι η διαφορά μεταξύ ατομικών κινητικοτήτων μικρής ή μεγάλης διάρκειας και ομαδικών κινητικοτήτων δεν έγκειται στο πόσα άτομα ταξιδεύουν ταυτόχρονα ή φιλοξενούνται ταυτόχρονα στην χώρα υποδοχής, αλλά στο κατά πόσον υπάρχει για τον κάθε εκπαιδευόμενο ξεχωριστό πρόγραμμα μάθησης-εργασίας.</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lumMod val="75000"/>
                    <a:lumOff val="25000"/>
                  </a:schemeClr>
                </a:solidFill>
              </a:rPr>
              <a:t>Για τον τομέα της </a:t>
            </a:r>
            <a:r>
              <a:rPr lang="el-GR" b="1" dirty="0">
                <a:solidFill>
                  <a:schemeClr val="accent6">
                    <a:lumMod val="75000"/>
                  </a:schemeClr>
                </a:solidFill>
              </a:rPr>
              <a:t>ΕΕΚ</a:t>
            </a:r>
            <a:r>
              <a:rPr lang="el-GR" dirty="0">
                <a:solidFill>
                  <a:schemeClr val="tx1">
                    <a:lumMod val="75000"/>
                    <a:lumOff val="25000"/>
                  </a:schemeClr>
                </a:solidFill>
              </a:rPr>
              <a:t>, οι κινητικότητες σύντομης / μεγάλης διάρκειας πραγματοποιούνται σε </a:t>
            </a:r>
            <a:r>
              <a:rPr lang="el-GR" dirty="0" err="1">
                <a:solidFill>
                  <a:schemeClr val="tx1">
                    <a:lumMod val="75000"/>
                    <a:lumOff val="25000"/>
                  </a:schemeClr>
                </a:solidFill>
              </a:rPr>
              <a:t>παρόχους</a:t>
            </a:r>
            <a:r>
              <a:rPr lang="el-GR" dirty="0">
                <a:solidFill>
                  <a:schemeClr val="tx1">
                    <a:lumMod val="75000"/>
                    <a:lumOff val="25000"/>
                  </a:schemeClr>
                </a:solidFill>
              </a:rPr>
              <a:t> ή/και επιχειρήσεις ΕΕΚ. </a:t>
            </a:r>
            <a:r>
              <a:rPr lang="el-GR" b="1" dirty="0">
                <a:solidFill>
                  <a:schemeClr val="accent6">
                    <a:lumMod val="75000"/>
                  </a:schemeClr>
                </a:solidFill>
              </a:rPr>
              <a:t>Έμφαση για κατάρτιση στο χώρο εργασία</a:t>
            </a:r>
            <a:r>
              <a:rPr lang="el-GR" dirty="0">
                <a:solidFill>
                  <a:schemeClr val="tx1">
                    <a:lumMod val="75000"/>
                    <a:lumOff val="25000"/>
                  </a:schemeClr>
                </a:solidFill>
              </a:rPr>
              <a:t>ς με τη μορφή τοποθέτησης σε μία επιχείρηση.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30/06/2025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30/06/2025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30/06/2025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30/06/2025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idep.org.cy/stratigiki-tou-ide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erasmus-plus.ec.europa.eu/resources-and-tools/quality-standards-key-action-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hyperlink" Target="https://erasmusplus.idep.org.cy/diacheirisi-schedion/simprakseis-mikris-klimaka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rasmusplus.idep.org.cy/wp-content/uploads/2025/06/AE_SE_VET-Europass-Learning-agreement-and-certificate-of-learning-outcomes-User-guidance-2.docx"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ikis.ec.europa.eu/download/attachments/164267599/BM%20Learning%20agreement%20and%20Europass%20Mobility%20template%20%28individual%29.docx?version=1&amp;modificationDate=1742468812072&amp;api=v2" TargetMode="External"/><Relationship Id="rId4" Type="http://schemas.openxmlformats.org/officeDocument/2006/relationships/hyperlink" Target="https://wikis.ec.europa.eu/spaces/NAITDOC/pages/164267599/How+to+manage+mobility+document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ikis.ec.europa.eu/download/attachments/164267599/BM%20Group%20learning%20programme.docx?version=1&amp;modificationDate=1742468809763&amp;api=v2"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ikis.ec.europa.eu/download/attachments/164267599/BM%20Accompanying%20person%20certificate.docx?version=1&amp;modificationDate=1742468807008&amp;api=v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rasmusplus.idep.org.cy/wp-content/uploads/2025/06/AE-SE-VET-Learning-programme-provided-by-an-invited-expert.docx"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hyperlink" Target="https://erasmusplus.idep.org.cy/diacheirisi-schedion/simprakseis-mikris-klimakas/" TargetMode="Externa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chrome-extension://efaidnbmnnnibpcajpcglclefindmkaj/https:/idep.org.cy/wp-content/uploads/Guidance-for-working-with-supporting-organisations-call-2023.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education.ec.europa.eu/focus-topics/improving-quality/multilingualism/european-language-initiatives"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erasmusplus.idep.org.cy/wp-content/uploads/2025/06/Annex-III-VET-2.docx" TargetMode="External"/><Relationship Id="rId13" Type="http://schemas.openxmlformats.org/officeDocument/2006/relationships/hyperlink" Target="https://erasmusplus.idep.org.cy/wp-content/uploads/2025/06/AE-SE-VET-Learning-programme-provided-by-an-invited-expert-2.docx" TargetMode="External"/><Relationship Id="rId3" Type="http://schemas.openxmlformats.org/officeDocument/2006/relationships/image" Target="../media/image3.jpeg"/><Relationship Id="rId7" Type="http://schemas.openxmlformats.org/officeDocument/2006/relationships/hyperlink" Target="https://erasmusplus.idep.org.cy/wp-content/uploads/2025/06/Annex-III-AE-2.docx" TargetMode="External"/><Relationship Id="rId12" Type="http://schemas.openxmlformats.org/officeDocument/2006/relationships/hyperlink" Target="https://wikis.ec.europa.eu/download/attachments/164267599/BM%20Group%20learning%20programme.docx?version=1&amp;modificationDate=1742468809763&amp;api=v2"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hyperlink" Target="https://erasmusplus.idep.org.cy/wp-content/uploads/2025/06/Annex-III-SE-2.docx" TargetMode="External"/><Relationship Id="rId11" Type="http://schemas.openxmlformats.org/officeDocument/2006/relationships/hyperlink" Target="https://wikis.ec.europa.eu/spaces/NAITDOC/pages/164267599/How+to+manage+mobility+documents" TargetMode="External"/><Relationship Id="rId5" Type="http://schemas.openxmlformats.org/officeDocument/2006/relationships/hyperlink" Target="https://idep.org.cy/wp-content/uploads/KA121-Annex-II.docx" TargetMode="External"/><Relationship Id="rId10" Type="http://schemas.openxmlformats.org/officeDocument/2006/relationships/hyperlink" Target="https://erasmusplus.idep.org.cy/wp-content/uploads/2025/06/SE-AE-VET-Grant-Agreement-with-participants-2024-final-for-publication-v2-2.docx" TargetMode="External"/><Relationship Id="rId4" Type="http://schemas.openxmlformats.org/officeDocument/2006/relationships/hyperlink" Target="https://erasmusplus.idep.org.cy/wp-content/uploads/2025/06/Annex-II-2.docx" TargetMode="External"/><Relationship Id="rId9" Type="http://schemas.openxmlformats.org/officeDocument/2006/relationships/hyperlink" Target="https://erasmusplus.idep.org.cy/wp-content/uploads/2025/06/Annex-V-2.docx"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8" Type="http://schemas.openxmlformats.org/officeDocument/2006/relationships/hyperlink" Target="https://erasmus-plus.ec.europa.eu/resources-and-tools/quality-standards-key-action-1" TargetMode="External"/><Relationship Id="rId13" Type="http://schemas.openxmlformats.org/officeDocument/2006/relationships/hyperlink" Target="https://epale.ec.europa.eu/el" TargetMode="External"/><Relationship Id="rId18" Type="http://schemas.openxmlformats.org/officeDocument/2006/relationships/hyperlink" Target="https://www.erasmusplus.nl/en/impacttool-mobility" TargetMode="External"/><Relationship Id="rId3" Type="http://schemas.openxmlformats.org/officeDocument/2006/relationships/image" Target="../media/image3.jpeg"/><Relationship Id="rId21" Type="http://schemas.openxmlformats.org/officeDocument/2006/relationships/hyperlink" Target="https://idep.org.cy/wp-content/uploads/Odigos-gia-OID.pdf" TargetMode="External"/><Relationship Id="rId7" Type="http://schemas.openxmlformats.org/officeDocument/2006/relationships/hyperlink" Target="https://erasmus-plus.ec.europa.eu/document/erasmus-quality-standards-mobility-projects-vet-adults-schools" TargetMode="External"/><Relationship Id="rId12" Type="http://schemas.openxmlformats.org/officeDocument/2006/relationships/hyperlink" Target="https://idep.org.cy/wp-content/uploads/Guidance-for-working-with-supporting-organisations-call-2023.pdf" TargetMode="External"/><Relationship Id="rId1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70.xml"/><Relationship Id="rId16" Type="http://schemas.openxmlformats.org/officeDocument/2006/relationships/hyperlink" Target="https://academy.europa.eu/" TargetMode="External"/><Relationship Id="rId20" Type="http://schemas.openxmlformats.org/officeDocument/2006/relationships/hyperlink" Target="https://webgate.ec.europa.eu/erasmus-esc/index/organisations/register-my-organisation" TargetMode="External"/><Relationship Id="rId1" Type="http://schemas.openxmlformats.org/officeDocument/2006/relationships/slideLayout" Target="../slideLayouts/slideLayout1.xml"/><Relationship Id="rId6" Type="http://schemas.openxmlformats.org/officeDocument/2006/relationships/hyperlink" Target="https://erasmusplus.idep.org.cy/diacheirisi-schedion/simprakseis-mikris-klimakas/" TargetMode="External"/><Relationship Id="rId11" Type="http://schemas.openxmlformats.org/officeDocument/2006/relationships/hyperlink" Target="https://idep.org.cy/stratigiki-tou-idep/"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erasmus-plus.ec.europa.eu/projects" TargetMode="External"/><Relationship Id="rId10" Type="http://schemas.openxmlformats.org/officeDocument/2006/relationships/hyperlink" Target="https://erasmus-plus.ec.europa.eu/resources-and-tools/distance-calculator" TargetMode="External"/><Relationship Id="rId19" Type="http://schemas.openxmlformats.org/officeDocument/2006/relationships/hyperlink" Target="https://webgate.ec.europa.eu/beneficiary-module/project/" TargetMode="External"/><Relationship Id="rId4" Type="http://schemas.openxmlformats.org/officeDocument/2006/relationships/hyperlink" Target="https://erasmusplus.idep.org.cy/wp-content/uploads/2025/02/erasmus-programme-guide-v2.2025_en-1.pdf" TargetMode="External"/><Relationship Id="rId9" Type="http://schemas.openxmlformats.org/officeDocument/2006/relationships/hyperlink" Target="https://erasmusplus.idep.org.cy/ergaleia/" TargetMode="External"/><Relationship Id="rId14" Type="http://schemas.openxmlformats.org/officeDocument/2006/relationships/hyperlink" Target="https://school-education.ec.europa.eu/en" TargetMode="External"/><Relationship Id="rId22" Type="http://schemas.openxmlformats.org/officeDocument/2006/relationships/hyperlink" Target="https://idep.org.cy/wp-content/uploads/Odigos-EU-LOGIN-EL.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hyperlink" Target="mailto:apafiti@idep.org.cy" TargetMode="External"/><Relationship Id="rId5" Type="http://schemas.openxmlformats.org/officeDocument/2006/relationships/image" Target="../media/image24.png"/><Relationship Id="rId4" Type="http://schemas.openxmlformats.org/officeDocument/2006/relationships/hyperlink" Target="mailto:maraouzou@idep.org.cy"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4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4200" b="1" dirty="0">
                <a:latin typeface="Roboto" panose="02000000000000000000" pitchFamily="2" charset="0"/>
                <a:ea typeface="Roboto" panose="02000000000000000000" pitchFamily="2" charset="0"/>
              </a:rPr>
              <a:t>ΔΙΑΧΕΙΡΙΣΗ ΔΙΑΠΙΣΤΕΥΜΕΝΩΝ</a:t>
            </a:r>
          </a:p>
          <a:p>
            <a:r>
              <a:rPr lang="el-GR" sz="4200" b="1" dirty="0">
                <a:latin typeface="Roboto" panose="02000000000000000000" pitchFamily="2" charset="0"/>
                <a:ea typeface="Roboto" panose="02000000000000000000" pitchFamily="2" charset="0"/>
              </a:rPr>
              <a:t>ΣΧΕΔΙΩΝ (ΚΑ121)</a:t>
            </a:r>
          </a:p>
          <a:p>
            <a:r>
              <a:rPr lang="el-GR" sz="3600" dirty="0">
                <a:latin typeface="Roboto" panose="02000000000000000000" pitchFamily="2" charset="0"/>
                <a:ea typeface="Roboto" panose="02000000000000000000" pitchFamily="2" charset="0"/>
              </a:rPr>
              <a:t> </a:t>
            </a:r>
            <a:endParaRPr lang="el-GR" sz="3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504638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Σύντομες επισκέψεις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1-2 μέρες</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σε έναν υποψήφιο οργανισμό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3 άτομα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επίσκεψη και 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 επίσκεψη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οργανισμό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Για διασφάλιση της ποιότητας των επερχόμενων κινητικοτήτων ή τη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διευκόλυνση νέας συνεργασίας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με κάποιον οργανισμό υποδοχής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Αξιοποιούνται συνήθως πριν από κινητικότητες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ατόμων με λιγότερες ευκαιρίες και μακράς διάρκειας κινητικότητες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95291" y="1139651"/>
            <a:ext cx="3759609" cy="44991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ΠΟΙΟΙ ΣΥΜΜΕΤΕΧΟΥΝ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Μέλη του προσωπικού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Άτομα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 λιγότερες ευκαιρίες που θα συμμετάσχουν στην κινητικότητα που θα συνδεθεί με τον εν λόγω οργανισμό φιλοξενίας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Εκπαιδευόμενοι σε μεγάλης διάρκειας κινητικότητες που θα πραγματοποιηθούν στον εν λόγω οργανισμό φιλοξενίας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116898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Verdana" panose="020B0604030504040204" pitchFamily="34" charset="0"/>
                <a:ea typeface="Verdana" panose="020B060403050404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Ο εγκεκριμένος οργανισμός λειτουργεί</a:t>
            </a:r>
            <a:r>
              <a:rPr lang="en-US" sz="22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ως </a:t>
            </a:r>
            <a:r>
              <a:rPr lang="el-GR" sz="2200" b="1" dirty="0">
                <a:solidFill>
                  <a:schemeClr val="bg1"/>
                </a:solidFill>
                <a:latin typeface="Verdana" panose="020B0604030504040204" pitchFamily="34" charset="0"/>
                <a:ea typeface="Verdana" panose="020B0604030504040204" pitchFamily="34" charset="0"/>
                <a:cs typeface="Calibri" panose="020F0502020204030204" pitchFamily="34" charset="0"/>
              </a:rPr>
              <a:t>ΟΡΓΑΝΙΣΜΟΣ ΥΠΟΔΟΧΗΣ</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70C0"/>
                </a:solidFill>
                <a:latin typeface="Verdana" panose="020B0604030504040204" pitchFamily="34" charset="0"/>
                <a:ea typeface="Verdana" panose="020B0604030504040204" pitchFamily="34" charset="0"/>
              </a:rPr>
              <a:t>1. ΠΡΟΣΚΕΚΛΗΜΕΝΟΙ ΕΜΠΕΙΡΟΓΝΩΜΟΝΕΣ</a:t>
            </a:r>
            <a:endParaRPr lang="en-US" b="1" dirty="0">
              <a:solidFill>
                <a:srgbClr val="0070C0"/>
              </a:solidFill>
              <a:latin typeface="Verdana" panose="020B0604030504040204" pitchFamily="34" charset="0"/>
              <a:ea typeface="Verdana" panose="020B0604030504040204" pitchFamily="34" charset="0"/>
            </a:endParaRPr>
          </a:p>
          <a:p>
            <a:pPr algn="ctr"/>
            <a:r>
              <a:rPr lang="en-GB" i="1" dirty="0">
                <a:solidFill>
                  <a:srgbClr val="0070C0"/>
                </a:solidFill>
                <a:latin typeface="Verdana" panose="020B0604030504040204" pitchFamily="34" charset="0"/>
                <a:ea typeface="Verdana" panose="020B0604030504040204" pitchFamily="34" charset="0"/>
              </a:rPr>
              <a:t>(</a:t>
            </a:r>
            <a:r>
              <a:rPr lang="el-GR" i="1" dirty="0">
                <a:solidFill>
                  <a:srgbClr val="0070C0"/>
                </a:solidFill>
                <a:latin typeface="Verdana" panose="020B0604030504040204" pitchFamily="34" charset="0"/>
                <a:ea typeface="Verdana" panose="020B0604030504040204" pitchFamily="34" charset="0"/>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ΟΥ -&gt; ΔΙΚΑΙΟΥΧΟΣ ΟΡΓΑΝΙΣΜΟΣ)</a:t>
            </a:r>
          </a:p>
          <a:p>
            <a:pPr algn="ctr"/>
            <a:r>
              <a:rPr lang="el-GR" b="1" dirty="0">
                <a:solidFill>
                  <a:srgbClr val="0070C0"/>
                </a:solidFill>
                <a:latin typeface="Verdana" panose="020B0604030504040204" pitchFamily="34" charset="0"/>
                <a:ea typeface="Verdana" panose="020B0604030504040204" pitchFamily="34" charset="0"/>
              </a:rPr>
              <a:t>2 – 60 ημέρες</a:t>
            </a:r>
            <a:endParaRPr lang="en-US" b="1" dirty="0">
              <a:solidFill>
                <a:srgbClr val="0070C0"/>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2. ΥΠΟΔΟΧΗ ΕΚΠΑΙΔΕΥΤΙΚΩΝ ΚΑΙ ΕΚΠΑΙΔΕΥΤΩΝ ΓΙΑ ΣΚΟΠΟΥΣ ΚΑΤΑΡΤΙΣΗΣ</a:t>
            </a:r>
          </a:p>
          <a:p>
            <a:pPr algn="ctr"/>
            <a:r>
              <a:rPr lang="el-GR" i="1" dirty="0">
                <a:solidFill>
                  <a:srgbClr val="168586"/>
                </a:solidFill>
                <a:latin typeface="Verdana" panose="020B0604030504040204" pitchFamily="34" charset="0"/>
                <a:ea typeface="Verdana" panose="020B0604030504040204" pitchFamily="34" charset="0"/>
              </a:rPr>
              <a:t>(Συμμετέχοντες εγγεγραμμένοι σε Προγράμματα σπουδών που οδηγούν σε καριέρα εκπαιδευτικού ή εκπαιδευτή ή προσφάτως απόφοιτοι τέτοιων Προγραμμάτων)</a:t>
            </a:r>
            <a:r>
              <a:rPr lang="en-US" i="1" dirty="0">
                <a:solidFill>
                  <a:srgbClr val="168586"/>
                </a:solidFill>
                <a:latin typeface="Verdana" panose="020B0604030504040204" pitchFamily="34" charset="0"/>
                <a:ea typeface="Verdana" panose="020B0604030504040204" pitchFamily="34" charset="0"/>
              </a:rPr>
              <a:t> </a:t>
            </a:r>
            <a:endParaRPr lang="el-GR" i="1" dirty="0">
              <a:solidFill>
                <a:srgbClr val="168586"/>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10 – 365 ημέρες</a:t>
            </a:r>
            <a:endParaRPr lang="en-US" b="1" dirty="0">
              <a:solidFill>
                <a:srgbClr val="168586"/>
              </a:solidFill>
              <a:latin typeface="Verdana" panose="020B0604030504040204" pitchFamily="34" charset="0"/>
              <a:ea typeface="Verdana" panose="020B0604030504040204" pitchFamily="34" charset="0"/>
            </a:endParaRPr>
          </a:p>
          <a:p>
            <a:pPr algn="ctr"/>
            <a:endParaRPr lang="el-GR" b="1" dirty="0">
              <a:solidFill>
                <a:srgbClr val="168586"/>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FF0000"/>
                </a:solidFill>
                <a:latin typeface="Verdana" panose="020B0604030504040204" pitchFamily="34" charset="0"/>
                <a:ea typeface="Verdana" panose="020B0604030504040204" pitchFamily="34" charset="0"/>
              </a:rPr>
              <a:t>! </a:t>
            </a:r>
            <a:r>
              <a:rPr lang="el-GR" b="1" dirty="0">
                <a:solidFill>
                  <a:srgbClr val="168586"/>
                </a:solidFill>
                <a:latin typeface="Verdana" panose="020B0604030504040204" pitchFamily="34" charset="0"/>
                <a:ea typeface="Verdana" panose="020B0604030504040204" pitchFamily="34" charset="0"/>
              </a:rPr>
              <a:t>Προβλέπονται οργανωτικά έξοδα για τον δικαιούχο οργανισμό. </a:t>
            </a:r>
          </a:p>
          <a:p>
            <a:pPr algn="ctr"/>
            <a:r>
              <a:rPr lang="el-GR" b="1" dirty="0">
                <a:solidFill>
                  <a:srgbClr val="168586"/>
                </a:solidFill>
                <a:latin typeface="Verdana" panose="020B0604030504040204" pitchFamily="34" charset="0"/>
                <a:ea typeface="Verdana" panose="020B0604030504040204" pitchFamily="34" charset="0"/>
              </a:rPr>
              <a:t>Διαμονή και διατροφή καλύπτονται από τον οργανισμό αποστολής</a:t>
            </a:r>
            <a:r>
              <a:rPr lang="el-GR" dirty="0">
                <a:solidFill>
                  <a:schemeClr val="tx1"/>
                </a:solidFill>
                <a:latin typeface="Verdana" panose="020B0604030504040204" pitchFamily="34" charset="0"/>
                <a:ea typeface="Verdana" panose="020B0604030504040204" pitchFamily="34" charset="0"/>
              </a:rPr>
              <a:t>. </a:t>
            </a:r>
          </a:p>
          <a:p>
            <a:pPr algn="ctr"/>
            <a:endParaRPr lang="el-GR" sz="2200" dirty="0">
              <a:solidFill>
                <a:srgbClr val="1EA7AE"/>
              </a:solidFill>
            </a:endParaRPr>
          </a:p>
        </p:txBody>
      </p:sp>
      <p:sp>
        <p:nvSpPr>
          <p:cNvPr id="4" name="Rectangle 3">
            <a:extLst>
              <a:ext uri="{FF2B5EF4-FFF2-40B4-BE49-F238E27FC236}">
                <a16:creationId xmlns:a16="http://schemas.microsoft.com/office/drawing/2014/main" id="{0CECB84A-1558-4863-E9E1-F06352B9380E}"/>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557F75-05CD-4CCD-A277-E35D3E6D90DC}"/>
              </a:ext>
            </a:extLst>
          </p:cNvPr>
          <p:cNvSpPr txBox="1"/>
          <p:nvPr/>
        </p:nvSpPr>
        <p:spPr>
          <a:xfrm>
            <a:off x="434234" y="71560"/>
            <a:ext cx="6575903" cy="492443"/>
          </a:xfrm>
          <a:prstGeom prst="rect">
            <a:avLst/>
          </a:prstGeom>
          <a:noFill/>
        </p:spPr>
        <p:txBody>
          <a:bodyPr wrap="none" rtlCol="0">
            <a:spAutoFit/>
          </a:bodyPr>
          <a:lstStyle/>
          <a:p>
            <a:r>
              <a:rPr lang="el-GR" sz="2600" b="1" dirty="0">
                <a:solidFill>
                  <a:schemeClr val="bg1"/>
                </a:solidFill>
              </a:rPr>
              <a:t>ΕΙΣΕΡΧΟΜΕΝΕΣ ΕΠΙΛΕΞΙΜΕΣ ΔΡΑΣΤΗΡΙΟΤΗΤΕΣ</a:t>
            </a:r>
            <a:endParaRPr lang="en-GB" sz="2600" b="1" dirty="0">
              <a:solidFill>
                <a:schemeClr val="bg1"/>
              </a:solidFill>
            </a:endParaRPr>
          </a:p>
        </p:txBody>
      </p:sp>
      <p:sp>
        <p:nvSpPr>
          <p:cNvPr id="2" name="Arrow: Down 1">
            <a:extLst>
              <a:ext uri="{FF2B5EF4-FFF2-40B4-BE49-F238E27FC236}">
                <a16:creationId xmlns:a16="http://schemas.microsoft.com/office/drawing/2014/main" id="{C90670A2-74D6-5AEF-BF73-8C1D98B16153}"/>
              </a:ext>
            </a:extLst>
          </p:cNvPr>
          <p:cNvSpPr/>
          <p:nvPr/>
        </p:nvSpPr>
        <p:spPr>
          <a:xfrm>
            <a:off x="5972537" y="5104435"/>
            <a:ext cx="358815" cy="38196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6081112"/>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Calibri"/>
              <a:buAutoNum type="alphaUcParen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12700" marR="0" lvl="0" indent="0" algn="l" defTabSz="914400" rtl="0" eaLnBrk="1" fontAlgn="auto" latinLnBrk="0" hangingPunct="1">
              <a:lnSpc>
                <a:spcPct val="100000"/>
              </a:lnSpc>
              <a:spcBef>
                <a:spcPts val="1995"/>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Β) Χώρες που μπορούν να συμμετέχουν σε κάποιες μόνο Δράσεις: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12800" marR="0" lvl="1" indent="-342900" algn="l" defTabSz="914400" rtl="0" eaLnBrk="1" fontAlgn="auto" latinLnBrk="0" hangingPunct="1">
              <a:lnSpc>
                <a:spcPct val="100000"/>
              </a:lnSpc>
              <a:spcBef>
                <a:spcPts val="19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μη συνδεδεμένες με το Πρόγραμμα: </a:t>
            </a: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el-GR" sz="1600" kern="0" dirty="0">
              <a:solidFill>
                <a:srgbClr val="000000"/>
              </a:solidFill>
              <a:highlight>
                <a:srgbClr val="00FF00"/>
              </a:highlight>
              <a:latin typeface="Calibri"/>
              <a:ea typeface="Calibri" panose="020F0502020204030204" pitchFamily="34" charset="0"/>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0" u="none" strike="noStrike" kern="1200" cap="none" spc="0" normalizeH="0" baseline="0" noProof="0" dirty="0">
                <a:ln>
                  <a:noFill/>
                </a:ln>
                <a:solidFill>
                  <a:srgbClr val="FF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Το Η.Β. θεωρείται τρίτη χώρα, μη συνδεδεμένη με το Πρόγραμμα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(Λειτουργεί ως χώρα υποδοχής μόνο στην περίπτωση της διεθνούς κινητικότητας, στα</a:t>
            </a: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πλαίσια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σχεδίων</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ΒΔ1 ΕΕΚ)</a:t>
            </a:r>
            <a:endParaRPr kumimoji="0" lang="el-GR" sz="16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3">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ΧΩΡΕΣ ΠΟΥ ΜΠΟΡΟΥΝ ΝΑ ΣΥΜΜΕΤΕΧΟΥΝ ΣΤΟ ΠΡΟΓΡΑΜΜΑ</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μας 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ΟΡΓΑΝΙΣΜΩΝ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a:t>
            </a:r>
          </a:p>
          <a:p>
            <a:pPr algn="r"/>
            <a:r>
              <a:rPr lang="el-GR" sz="2000" b="1" dirty="0">
                <a:solidFill>
                  <a:schemeClr val="bg1"/>
                </a:solidFill>
              </a:rPr>
              <a:t>(ΚΑ121)</a:t>
            </a:r>
          </a:p>
        </p:txBody>
      </p:sp>
    </p:spTree>
    <p:extLst>
      <p:ext uri="{BB962C8B-B14F-4D97-AF65-F5344CB8AC3E}">
        <p14:creationId xmlns:p14="http://schemas.microsoft.com/office/powerpoint/2010/main" val="340383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μοναδιαίου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8932"/>
            <a:ext cx="3198568" cy="492443"/>
          </a:xfrm>
          <a:prstGeom prst="rect">
            <a:avLst/>
          </a:prstGeom>
          <a:noFill/>
        </p:spPr>
        <p:txBody>
          <a:bodyPr wrap="none" rtlCol="0">
            <a:spAutoFit/>
          </a:bodyPr>
          <a:lstStyle/>
          <a:p>
            <a:r>
              <a:rPr lang="el-GR" sz="2600" b="1" dirty="0">
                <a:solidFill>
                  <a:schemeClr val="bg1"/>
                </a:solidFill>
              </a:rPr>
              <a:t>ΧΡΗΜΑΤΟΔΟΤΗΣΗ (2)</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μοναδιαίου κόστους</a:t>
              </a:r>
              <a:endParaRPr lang="en-US" sz="2700" kern="1200" dirty="0"/>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dirty="0"/>
              <a:t>Οργανωτικά έξοδα </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Ταξιδιωτικά έξοδα</a:t>
            </a:r>
            <a:endParaRPr lang="en-US" sz="2000" dirty="0"/>
          </a:p>
          <a:p>
            <a:pPr marL="800100" lvl="1" indent="-342900" defTabSz="755650">
              <a:lnSpc>
                <a:spcPct val="150000"/>
              </a:lnSpc>
              <a:spcBef>
                <a:spcPct val="0"/>
              </a:spcBef>
              <a:spcAft>
                <a:spcPct val="20000"/>
              </a:spcAft>
              <a:buFont typeface="Wingdings" panose="05000000000000000000" pitchFamily="2" charset="2"/>
              <a:buChar char="q"/>
            </a:pPr>
            <a:r>
              <a:rPr lang="el-GR" sz="2000" dirty="0"/>
              <a:t>Έξοδα ατομικής στήριξης (διαβίωσης)</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Γλωσσική στήριξη</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Δίδακτρα σεμιναρίων</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Προπαρασκευαστικές επισκέψεις</a:t>
            </a:r>
            <a:endParaRPr lang="en-US" sz="2000" dirty="0"/>
          </a:p>
          <a:p>
            <a:pPr marL="800100" lvl="1" indent="-342900">
              <a:lnSpc>
                <a:spcPct val="150000"/>
              </a:lnSpc>
              <a:buFont typeface="Wingdings" panose="05000000000000000000" pitchFamily="2" charset="2"/>
              <a:buChar char="q"/>
            </a:pPr>
            <a:r>
              <a:rPr lang="en-US" sz="2000" dirty="0" err="1"/>
              <a:t>Στήριξη</a:t>
            </a:r>
            <a:r>
              <a:rPr lang="en-US" sz="2000" dirty="0"/>
              <a:t> </a:t>
            </a:r>
            <a:r>
              <a:rPr lang="el-GR" sz="2000" dirty="0"/>
              <a:t>οργανισμού για συμμετέχοντες </a:t>
            </a:r>
            <a:r>
              <a:rPr lang="en-US" sz="2000" dirty="0" err="1"/>
              <a:t>με</a:t>
            </a:r>
            <a:r>
              <a:rPr lang="en-US" sz="2000" dirty="0"/>
              <a:t> </a:t>
            </a:r>
            <a:r>
              <a:rPr lang="en-US" sz="2000" dirty="0" err="1"/>
              <a:t>λιγότερες</a:t>
            </a:r>
            <a:r>
              <a:rPr lang="en-US" sz="2000" dirty="0"/>
              <a:t> </a:t>
            </a:r>
            <a:r>
              <a:rPr lang="en-US" sz="2000" dirty="0" err="1"/>
              <a:t>ευκ</a:t>
            </a:r>
            <a:r>
              <a:rPr lang="en-US" sz="2000" dirty="0"/>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πραγματικών εξόδων</a:t>
              </a:r>
              <a:endParaRPr lang="en-US" sz="2700" kern="1200" dirty="0"/>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b="1" dirty="0"/>
              <a:t>Στήριξη συμμετεχόντων με λιγότερες ευκαιρίες</a:t>
            </a:r>
            <a:r>
              <a:rPr lang="en-US" sz="2000" b="1" dirty="0"/>
              <a:t> &amp; </a:t>
            </a:r>
            <a:r>
              <a:rPr lang="el-GR" sz="2000" b="1" dirty="0"/>
              <a:t>συνοδών τους</a:t>
            </a:r>
            <a:r>
              <a:rPr lang="en-US" sz="2000" dirty="0"/>
              <a:t>: 100% </a:t>
            </a:r>
            <a:r>
              <a:rPr lang="el-GR" sz="2000" dirty="0"/>
              <a:t>των επιλέξιμων δαπανών</a:t>
            </a:r>
          </a:p>
          <a:p>
            <a:pPr marL="800100" lvl="1" indent="-342900">
              <a:lnSpc>
                <a:spcPct val="150000"/>
              </a:lnSpc>
              <a:buFont typeface="Wingdings" panose="05000000000000000000" pitchFamily="2" charset="2"/>
              <a:buChar char="q"/>
            </a:pPr>
            <a:r>
              <a:rPr lang="el-GR" sz="2000" dirty="0"/>
              <a:t>Έκτακτες δαπάνες</a:t>
            </a:r>
            <a:r>
              <a:rPr lang="en-US" sz="2000" dirty="0"/>
              <a:t>: </a:t>
            </a:r>
            <a:endParaRPr lang="el-GR" sz="2000" dirty="0"/>
          </a:p>
          <a:p>
            <a:pPr marL="800100" lvl="1" indent="-342900">
              <a:lnSpc>
                <a:spcPct val="150000"/>
              </a:lnSpc>
              <a:buFont typeface="Arial" panose="020B0604020202020204" pitchFamily="34" charset="0"/>
              <a:buChar char="•"/>
            </a:pPr>
            <a:r>
              <a:rPr lang="el-GR" b="1" dirty="0"/>
              <a:t>Δαπάνες οικονομικής εγγύησης</a:t>
            </a:r>
            <a:r>
              <a:rPr lang="el-GR" dirty="0"/>
              <a:t>: 80 % των επιλέξιμων δαπανών </a:t>
            </a:r>
          </a:p>
          <a:p>
            <a:pPr marL="800100" lvl="1" indent="-342900">
              <a:lnSpc>
                <a:spcPct val="150000"/>
              </a:lnSpc>
              <a:buFont typeface="Arial" panose="020B0604020202020204" pitchFamily="34" charset="0"/>
              <a:buChar char="•"/>
            </a:pPr>
            <a:r>
              <a:rPr lang="el-GR" b="1" dirty="0"/>
              <a:t>Υψηλές δαπάνες μετακίνησης</a:t>
            </a:r>
            <a:r>
              <a:rPr lang="el-GR" dirty="0"/>
              <a:t>: 80 % των επιλέξιμων δαπανών</a:t>
            </a:r>
          </a:p>
          <a:p>
            <a:pPr marL="800100" lvl="1" indent="-342900">
              <a:lnSpc>
                <a:spcPct val="150000"/>
              </a:lnSpc>
              <a:buFont typeface="Arial" panose="020B0604020202020204" pitchFamily="34" charset="0"/>
              <a:buChar char="•"/>
            </a:pPr>
            <a:r>
              <a:rPr lang="el-GR" b="1" dirty="0"/>
              <a:t>Θεώρηση (</a:t>
            </a:r>
            <a:r>
              <a:rPr lang="en-US" b="1" dirty="0"/>
              <a:t>visa)</a:t>
            </a:r>
            <a:r>
              <a:rPr lang="el-GR" b="1" dirty="0"/>
              <a:t> και σχετικές δαπάνες, άδειες παραμονής, εμβολιασμοί, ιατρικές βεβαιώσεις</a:t>
            </a:r>
            <a:r>
              <a:rPr lang="el-GR" dirty="0"/>
              <a:t>: 100 % των επιλέξιμων δαπανών </a:t>
            </a:r>
            <a:endParaRPr lang="en-US" dirty="0"/>
          </a:p>
        </p:txBody>
      </p:sp>
    </p:spTree>
    <p:extLst>
      <p:ext uri="{BB962C8B-B14F-4D97-AF65-F5344CB8AC3E}">
        <p14:creationId xmlns:p14="http://schemas.microsoft.com/office/powerpoint/2010/main" val="358709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62748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(4)</a:t>
            </a:r>
            <a:endParaRPr lang="en-GB" sz="2600" b="1" dirty="0">
              <a:solidFill>
                <a:schemeClr val="bg1"/>
              </a:solidFill>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r>
              <a:rPr lang="el-GR" sz="2000" dirty="0"/>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lang="el-GR" sz="2000" b="1" dirty="0"/>
              <a:t>ίδιες για προσωπικό και για</a:t>
            </a:r>
            <a:r>
              <a:rPr lang="en-GB" sz="2000" b="1" dirty="0"/>
              <a:t> </a:t>
            </a:r>
            <a:r>
              <a:rPr lang="el-GR" sz="2000" b="1" dirty="0"/>
              <a:t>εκπαιδευόμενους.  </a:t>
            </a:r>
            <a:endParaRPr lang="en-GB" sz="2000" b="1" dirty="0"/>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100 – 499 ΧΛΜ</a:t>
              </a:r>
              <a:endParaRPr lang="en-GB" sz="2200" b="1" dirty="0"/>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500" b="1" dirty="0"/>
                <a:t>ΤΑΞΙΔΙΩΤΙΚΑ ΕΞΟΔΑ</a:t>
              </a:r>
              <a:endParaRPr lang="en-GB" sz="2500" b="1" dirty="0"/>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211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5</a:t>
              </a:r>
              <a:r>
                <a:rPr lang="el-GR" sz="2200" b="1" dirty="0">
                  <a:solidFill>
                    <a:schemeClr val="bg1"/>
                  </a:solidFill>
                </a:rPr>
                <a:t>00 – </a:t>
              </a:r>
              <a:r>
                <a:rPr lang="en-GB" sz="2200" b="1" dirty="0">
                  <a:solidFill>
                    <a:schemeClr val="bg1"/>
                  </a:solidFill>
                </a:rPr>
                <a:t>19</a:t>
              </a:r>
              <a:r>
                <a:rPr lang="el-GR" sz="2200" b="1" dirty="0">
                  <a:solidFill>
                    <a:schemeClr val="bg1"/>
                  </a:solidFill>
                </a:rPr>
                <a:t>99 ΧΛΜ</a:t>
              </a:r>
              <a:endParaRPr lang="en-GB" sz="2200" b="1" dirty="0">
                <a:solidFill>
                  <a:schemeClr val="bg1"/>
                </a:solidFill>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309 ΕΥΡΩ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20</a:t>
              </a:r>
              <a:r>
                <a:rPr lang="el-GR" sz="2200" b="1" dirty="0"/>
                <a:t>00 – </a:t>
              </a:r>
              <a:r>
                <a:rPr lang="en-GB" sz="2200" b="1" dirty="0"/>
                <a:t>29</a:t>
              </a:r>
              <a:r>
                <a:rPr lang="el-GR" sz="2200" b="1" dirty="0"/>
                <a:t>99 ΧΛΜ</a:t>
              </a:r>
              <a:endParaRPr lang="en-GB" sz="2200" b="1" dirty="0"/>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395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30</a:t>
              </a:r>
              <a:r>
                <a:rPr lang="el-GR" sz="2200" b="1" dirty="0"/>
                <a:t>00 – </a:t>
              </a:r>
              <a:r>
                <a:rPr lang="en-GB" sz="2200" b="1" dirty="0"/>
                <a:t>39</a:t>
              </a:r>
              <a:r>
                <a:rPr lang="el-GR" sz="2200" b="1" dirty="0"/>
                <a:t>99 ΧΛΜ</a:t>
              </a:r>
              <a:endParaRPr lang="en-GB" sz="2200" b="1" dirty="0"/>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580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40</a:t>
              </a:r>
              <a:r>
                <a:rPr lang="el-GR" sz="2200" b="1" dirty="0"/>
                <a:t>00 – </a:t>
              </a:r>
              <a:r>
                <a:rPr lang="en-GB" sz="2200" b="1" dirty="0"/>
                <a:t>79</a:t>
              </a:r>
              <a:r>
                <a:rPr lang="el-GR" sz="2200" b="1" dirty="0"/>
                <a:t>99 ΧΛΜ</a:t>
              </a:r>
              <a:endParaRPr lang="en-GB" sz="2200" b="1" dirty="0"/>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1188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a:t>
              </a:r>
              <a:r>
                <a:rPr lang="el-GR" sz="2200" b="1" dirty="0"/>
                <a:t> </a:t>
              </a:r>
              <a:r>
                <a:rPr lang="en-GB" sz="2200" b="1" dirty="0"/>
                <a:t>8000 </a:t>
              </a:r>
              <a:r>
                <a:rPr lang="el-GR" sz="2200" b="1" dirty="0"/>
                <a:t>ΧΛΜ</a:t>
              </a:r>
              <a:endParaRPr lang="en-GB" sz="2200" b="1" dirty="0"/>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1735ΕΥΡΩ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10-99 </a:t>
              </a:r>
              <a:r>
                <a:rPr lang="el-GR" sz="2200" b="1" dirty="0"/>
                <a:t>ΧΛΜ	</a:t>
              </a:r>
              <a:endParaRPr lang="en-GB" sz="2200" b="1" dirty="0"/>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Η απόσταση υπολογίζεται από τον οργανισμό αποστολής προς τον οργανισμό υποδοχής μέσω του </a:t>
            </a:r>
            <a:r>
              <a:rPr lang="en-US" b="1" dirty="0">
                <a:hlinkClick r:id="rId4"/>
              </a:rPr>
              <a:t>Distance Calculator</a:t>
            </a:r>
            <a:endParaRPr lang="en-US" b="1" dirty="0"/>
          </a:p>
        </p:txBody>
      </p:sp>
    </p:spTree>
    <p:extLst>
      <p:ext uri="{BB962C8B-B14F-4D97-AF65-F5344CB8AC3E}">
        <p14:creationId xmlns:p14="http://schemas.microsoft.com/office/powerpoint/2010/main" val="229758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r>
              <a:rPr lang="el-GR" sz="2600" b="1" dirty="0">
                <a:solidFill>
                  <a:schemeClr val="bg1"/>
                </a:solidFill>
              </a:rPr>
              <a:t>ΧΡΗΜΑΤΟΔΟΤΗΣΗ (5)</a:t>
            </a:r>
            <a:endParaRPr lang="en-GB" sz="2600" b="1" dirty="0">
              <a:solidFill>
                <a:schemeClr val="bg1"/>
              </a:solidFill>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r>
              <a:rPr lang="el-GR" sz="2000" dirty="0"/>
              <a:t>Διάρκεια κινητικότητας + 2 μέρες ταξιδιού (προαιρετικά)</a:t>
            </a:r>
          </a:p>
          <a:p>
            <a:r>
              <a:rPr lang="el-GR" sz="2000" dirty="0"/>
              <a:t>Οι επιλέξιμες χώρες υποδοχής χωρίζονται σε 3 κατηγορίες. </a:t>
            </a:r>
          </a:p>
          <a:p>
            <a:r>
              <a:rPr lang="el-GR" sz="2000" b="1" dirty="0"/>
              <a:t>Ποσό βάσει κατηγορίας, ανά μέρα και ανά συμμετέχοντα. </a:t>
            </a:r>
          </a:p>
          <a:p>
            <a:r>
              <a:rPr lang="el-GR" sz="2000" dirty="0"/>
              <a:t>Μετά τη 15</a:t>
            </a:r>
            <a:r>
              <a:rPr lang="el-GR" sz="2000" baseline="30000" dirty="0"/>
              <a:t>η</a:t>
            </a:r>
            <a:r>
              <a:rPr lang="el-GR" sz="2000" dirty="0"/>
              <a:t> μέρα ο οργανισμός λαμβάνει το 70% του ποσού</a:t>
            </a:r>
            <a:r>
              <a:rPr lang="el-GR" sz="2300" dirty="0"/>
              <a:t>.</a:t>
            </a:r>
            <a:endParaRPr lang="en-GB" sz="2300" dirty="0"/>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ΕΞΟΔΑ</a:t>
              </a:r>
            </a:p>
            <a:p>
              <a:pPr algn="ctr"/>
              <a:r>
                <a:rPr lang="el-GR" sz="2200" b="1" dirty="0"/>
                <a:t>ΑΤΟΜΙΚΗΣ ΥΠΟΣΤΗΡΙΞΗΣ / ΔΙΑΒΙΩΣΗΣ</a:t>
              </a:r>
              <a:endParaRPr lang="en-GB" sz="2200" b="1" dirty="0"/>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1: </a:t>
              </a:r>
              <a:endParaRPr lang="en-US" sz="2000" b="1" dirty="0"/>
            </a:p>
            <a:p>
              <a:pPr algn="ctr"/>
              <a:r>
                <a:rPr lang="el-GR" sz="1600" b="1" dirty="0"/>
                <a:t>Αυστρία, Βέλγιο, Γαλλία, Δανία, Φινλανδία, Γερμανία, Ισλανδία, Ιρλανδία, Ιταλία, Λιχτενστάιν, Λουξεμβούργο, Ολλανδία, Νορβηγία, Σουηδία </a:t>
              </a:r>
              <a:endParaRPr lang="en-GB" sz="1600" b="1" dirty="0"/>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VET&amp;ADU</a:t>
            </a:r>
            <a:endParaRPr lang="en-GB" sz="1400"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2: </a:t>
              </a:r>
              <a:endParaRPr lang="en-US" sz="2000" b="1" dirty="0"/>
            </a:p>
            <a:p>
              <a:pPr algn="ctr"/>
              <a:r>
                <a:rPr lang="el-GR" sz="1600" b="1" dirty="0"/>
                <a:t>Κύπρος, Τσεχία, Εσθονία, Ελλάδα, Λετονία, Μάλτα, Πορτογαλία, Σλοβακία, Σλοβενία, Ισπανία </a:t>
              </a:r>
              <a:endParaRPr lang="en-GB" sz="1600" b="1" dirty="0"/>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3: </a:t>
              </a:r>
              <a:endParaRPr lang="en-US" sz="2000" b="1" dirty="0"/>
            </a:p>
            <a:p>
              <a:pPr lvl="1" algn="ctr"/>
              <a:r>
                <a:rPr lang="el-GR" sz="1600" b="1" dirty="0"/>
                <a:t>Βουλγαρία, Κροατία, Ουγγαρία, Λιθουανία, Πολωνία, Ρουμανία, Σερβία, Βόρεια Μακεδονία, Τουρκία </a:t>
              </a:r>
              <a:endParaRPr lang="en-GB" sz="1600" b="1" dirty="0"/>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169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127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191</a:t>
            </a:r>
            <a:r>
              <a:rPr lang="en-US" sz="2200" dirty="0">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93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110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148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SCH</a:t>
            </a:r>
            <a:r>
              <a:rPr lang="el-GR" b="1" dirty="0">
                <a:latin typeface="Calibri" panose="020F0502020204030204" pitchFamily="34" charset="0"/>
                <a:ea typeface="Calibri" panose="020F0502020204030204" pitchFamily="34" charset="0"/>
                <a:cs typeface="Calibri" panose="020F0502020204030204" pitchFamily="34" charset="0"/>
              </a:rPr>
              <a:t> </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85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74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64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73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3" name="Rectangle 22"/>
          <p:cNvSpPr/>
          <p:nvPr/>
        </p:nvSpPr>
        <p:spPr>
          <a:xfrm>
            <a:off x="-273376" y="906553"/>
            <a:ext cx="12677792" cy="243573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2600" b="1" i="1" u="sng" strike="noStrike" kern="1200" cap="none" spc="0" normalizeH="0" baseline="0" noProof="0" dirty="0">
                <a:ln>
                  <a:noFill/>
                </a:ln>
                <a:solidFill>
                  <a:prstClr val="black"/>
                </a:solidFill>
                <a:effectLst/>
                <a:uLnTx/>
                <a:uFillTx/>
                <a:latin typeface="Calibri" panose="020F0502020204030204"/>
                <a:ea typeface="+mn-ea"/>
                <a:cs typeface="+mn-cs"/>
              </a:rPr>
              <a:t>Ημερίδα παροχής οδηγιών για διαχείριση εγκεκριμένων διαπιστευμένων σχεδίων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2600" b="1" i="1" u="sng" strike="noStrike" kern="1200" cap="none" spc="0" normalizeH="0" baseline="0" noProof="0" dirty="0">
                <a:ln>
                  <a:noFill/>
                </a:ln>
                <a:solidFill>
                  <a:prstClr val="black"/>
                </a:solidFill>
                <a:effectLst/>
                <a:uLnTx/>
                <a:uFillTx/>
                <a:latin typeface="Calibri" panose="020F0502020204030204"/>
                <a:ea typeface="+mn-ea"/>
                <a:cs typeface="+mn-cs"/>
              </a:rPr>
              <a:t>Πρόσκληση 2025</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2002176" y="3549229"/>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2002176" y="4375187"/>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16B52C-0723-8F6B-D95B-358F3ECC2B6A}"/>
              </a:ext>
            </a:extLst>
          </p:cNvPr>
          <p:cNvSpPr txBox="1"/>
          <p:nvPr/>
        </p:nvSpPr>
        <p:spPr>
          <a:xfrm>
            <a:off x="1587882" y="1709127"/>
            <a:ext cx="8700818" cy="4648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9714C25-0DEF-CF28-053A-3AA37EF9E791}"/>
              </a:ext>
            </a:extLst>
          </p:cNvPr>
          <p:cNvSpPr txBox="1"/>
          <p:nvPr/>
        </p:nvSpPr>
        <p:spPr>
          <a:xfrm>
            <a:off x="170688" y="2320778"/>
            <a:ext cx="12404415" cy="47859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622300" algn="l"/>
                <a:tab pos="2060575"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09:00 – 09:30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rPr>
              <a:t>Εγγραφές</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622300"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09:30 – 10:40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Παροχή γενικών οδηγιών για διαχείριση σχεδίων (Α’ μέρος)</a:t>
            </a:r>
            <a:endPar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622300"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10:40 – 11:</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00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«Πώς να προβάλετε το έργο σας»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Μαρίνα </a:t>
            </a:r>
            <a:r>
              <a:rPr kumimoji="0" lang="el-GR" sz="22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Κάφουρου</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p>
          <a:p>
            <a:pPr marL="0" marR="0" lvl="0" indent="0" algn="l" defTabSz="914400" rtl="0" eaLnBrk="1" fontAlgn="auto" latinLnBrk="0" hangingPunct="1">
              <a:lnSpc>
                <a:spcPct val="100000"/>
              </a:lnSpc>
              <a:spcBef>
                <a:spcPts val="600"/>
              </a:spcBef>
              <a:spcAft>
                <a:spcPts val="600"/>
              </a:spcAft>
              <a:buClrTx/>
              <a:buSzTx/>
              <a:buFontTx/>
              <a:buNone/>
              <a:tabLst>
                <a:tab pos="622300"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Λειτουργός Επικοινωνίας ΙΔΕΠ</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11:00 – 11:30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Διάλειμμα</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11:30 – 12:00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Παροχή γενικών οδηγιών για διαχείριση σχεδίων (Β’ μέρος)</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12:00 – 12:40 </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Επίλυση αποριών</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12:40 – 13:00   </a:t>
            </a:r>
            <a:r>
              <a:rPr kumimoji="0" lang="el-GR" sz="22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Παρουσίαση καλής πρακτικής από δικαιούχο </a:t>
            </a:r>
            <a:r>
              <a:rPr lang="en-US" sz="2200" b="1" dirty="0">
                <a:solidFill>
                  <a:prstClr val="black"/>
                </a:solidFill>
                <a:latin typeface="Calibri" panose="020F0502020204030204"/>
                <a:sym typeface="Wingdings" panose="05000000000000000000" pitchFamily="2" charset="2"/>
              </a:rPr>
              <a:t>- </a:t>
            </a:r>
            <a:r>
              <a:rPr lang="el-GR" sz="2200" b="1" dirty="0" err="1">
                <a:solidFill>
                  <a:prstClr val="black"/>
                </a:solidFill>
                <a:latin typeface="Calibri" panose="020F0502020204030204"/>
                <a:sym typeface="Wingdings" panose="05000000000000000000" pitchFamily="2" charset="2"/>
              </a:rPr>
              <a:t>Σεβάκ</a:t>
            </a:r>
            <a:r>
              <a:rPr lang="el-GR" sz="2200" b="1" dirty="0">
                <a:solidFill>
                  <a:prstClr val="black"/>
                </a:solidFill>
                <a:latin typeface="Calibri" panose="020F0502020204030204"/>
                <a:sym typeface="Wingdings" panose="05000000000000000000" pitchFamily="2" charset="2"/>
              </a:rPr>
              <a:t> </a:t>
            </a:r>
            <a:r>
              <a:rPr lang="el-GR" sz="2200" b="1" dirty="0" err="1">
                <a:solidFill>
                  <a:prstClr val="black"/>
                </a:solidFill>
                <a:latin typeface="Calibri" panose="020F0502020204030204"/>
                <a:sym typeface="Wingdings" panose="05000000000000000000" pitchFamily="2" charset="2"/>
              </a:rPr>
              <a:t>Βοσκεριτσιάν</a:t>
            </a:r>
            <a:endParaRPr lang="en-US" sz="2200" b="1" dirty="0">
              <a:solidFill>
                <a:prstClr val="black"/>
              </a:solidFill>
              <a:latin typeface="Calibri" panose="020F0502020204030204"/>
              <a:sym typeface="Wingdings" panose="05000000000000000000" pitchFamily="2" charset="2"/>
            </a:endParaRPr>
          </a:p>
          <a:p>
            <a:pPr marR="0" lvl="0" algn="l" defTabSz="914400" rtl="0" eaLnBrk="1" fontAlgn="auto" latinLnBrk="0" hangingPunct="1">
              <a:lnSpc>
                <a:spcPct val="100000"/>
              </a:lnSpc>
              <a:spcBef>
                <a:spcPts val="600"/>
              </a:spcBef>
              <a:spcAft>
                <a:spcPts val="600"/>
              </a:spcAft>
              <a:buClrTx/>
              <a:buSzTx/>
              <a:tabLst/>
              <a:defRPr/>
            </a:pPr>
            <a:r>
              <a:rPr lang="en-US" sz="2200" b="1" dirty="0">
                <a:solidFill>
                  <a:prstClr val="black"/>
                </a:solidFill>
                <a:latin typeface="Calibri" panose="020F0502020204030204"/>
                <a:sym typeface="Wingdings" panose="05000000000000000000" pitchFamily="2" charset="2"/>
              </a:rPr>
              <a:t>                                                                                                                        </a:t>
            </a:r>
            <a:r>
              <a:rPr lang="el-GR" sz="2200" b="1" dirty="0">
                <a:solidFill>
                  <a:prstClr val="black"/>
                </a:solidFill>
                <a:latin typeface="Calibri" panose="020F0502020204030204"/>
                <a:sym typeface="Wingdings" panose="05000000000000000000" pitchFamily="2" charset="2"/>
              </a:rPr>
              <a:t>Α’ ΤΕΣΕΚ ΛΕΜΕΣΟΥ </a:t>
            </a:r>
          </a:p>
          <a:p>
            <a:pPr marL="2060575" marR="0" lvl="0" indent="-2060575" algn="l" defTabSz="914400" rtl="0" eaLnBrk="1" fontAlgn="auto" latinLnBrk="0" hangingPunct="1">
              <a:lnSpc>
                <a:spcPct val="100000"/>
              </a:lnSpc>
              <a:spcBef>
                <a:spcPts val="0"/>
              </a:spcBef>
              <a:spcAft>
                <a:spcPts val="0"/>
              </a:spcAft>
              <a:buClrTx/>
              <a:buSzTx/>
              <a:buFontTx/>
              <a:buNone/>
              <a:tabLst/>
              <a:defRPr/>
            </a:pPr>
            <a:endPar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7945461-F604-988D-7A6E-6E79391A4962}"/>
              </a:ext>
            </a:extLst>
          </p:cNvPr>
          <p:cNvSpPr/>
          <p:nvPr/>
        </p:nvSpPr>
        <p:spPr>
          <a:xfrm>
            <a:off x="2002175" y="5219963"/>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61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(6)</a:t>
            </a:r>
            <a:endParaRPr lang="en-GB" sz="2600" b="1" dirty="0">
              <a:solidFill>
                <a:schemeClr val="bg1"/>
              </a:solidFill>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ΔΙΔΑΚΤΡΑ ΣΕΜΙΝΑΡΙΩΝ</a:t>
              </a:r>
              <a:endParaRPr lang="en-GB" sz="2400" b="1" dirty="0"/>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r>
              <a:rPr lang="el-GR" sz="2000" dirty="0">
                <a:latin typeface="Calibri" panose="020F0502020204030204" pitchFamily="34" charset="0"/>
                <a:ea typeface="Calibri" panose="020F0502020204030204" pitchFamily="34" charset="0"/>
                <a:cs typeface="Calibri" panose="020F0502020204030204" pitchFamily="34" charset="0"/>
              </a:rPr>
              <a:t>80 ΕΥΡΩ ανά συμμετέχοντα (με μέγιστο αριθμό 10 μέρες) </a:t>
            </a:r>
          </a:p>
          <a:p>
            <a:r>
              <a:rPr lang="el-GR" sz="2000" dirty="0">
                <a:latin typeface="Calibri" panose="020F0502020204030204" pitchFamily="34" charset="0"/>
                <a:ea typeface="Calibri" panose="020F0502020204030204" pitchFamily="34" charset="0"/>
                <a:cs typeface="Calibri" panose="020F0502020204030204" pitchFamily="34" charset="0"/>
              </a:rPr>
              <a:t>Μέγιστο ποσό </a:t>
            </a:r>
            <a:r>
              <a:rPr lang="el-GR" sz="2000" b="1" dirty="0">
                <a:latin typeface="Calibri" panose="020F0502020204030204" pitchFamily="34" charset="0"/>
                <a:ea typeface="Calibri" panose="020F0502020204030204" pitchFamily="34" charset="0"/>
                <a:cs typeface="Calibri" panose="020F0502020204030204" pitchFamily="34" charset="0"/>
              </a:rPr>
              <a:t>800 ΕΥΡΩ </a:t>
            </a: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ΠΡΟΠΑΡΑΣΚΕΥΑΣΤΙΚΕΣ ΕΠΙΣΚΕΨΕΙΣ</a:t>
              </a:r>
              <a:endParaRPr lang="en-GB" sz="2400" b="1" dirty="0"/>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r>
              <a:rPr lang="el-GR" sz="2000" b="1" dirty="0">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ΓΛΩΣΣΙΚΗ ΥΠΟΣΤΗΡΙΞΗ</a:t>
              </a:r>
              <a:endParaRPr lang="en-GB" sz="2400" b="1" dirty="0"/>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r>
              <a:rPr lang="el-GR" sz="1400" dirty="0">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εάν η γλώσσα ή το απαιτούμενο επίπεδο της δεν υπάρχουν στο OLS ή εάν ο συμμετέχοντας είναι με λιγότερες ευκαιρίες </a:t>
            </a:r>
          </a:p>
          <a:p>
            <a:r>
              <a:rPr lang="el-GR" sz="2000" b="1" dirty="0">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ΟΡΓΑΝΙΣΜΟΥ ΓΙΑ ΣΥΜΜΕΤΕΧΟΝΤΕΣ ΜΕ ΛΙΓΟΤΕΡΕΣ ΕΥΚΑΙΡΙΕΣ</a:t>
              </a:r>
              <a:endParaRPr lang="en-GB" sz="2400" b="1" dirty="0"/>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lang="el-GR" sz="2000" dirty="0">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b="1" dirty="0"/>
              <a:t>+150 ΕΥΡΩ </a:t>
            </a:r>
            <a:r>
              <a:rPr lang="el-GR" sz="1400" dirty="0">
                <a:solidFill>
                  <a:schemeClr val="tx1"/>
                </a:solidFill>
              </a:rPr>
              <a:t>ανά συμμετέχοντα σε μακρόχρονη κινητικότητα</a:t>
            </a:r>
            <a:endParaRPr lang="en-US" sz="1400" dirty="0">
              <a:solidFill>
                <a:schemeClr val="tx1"/>
              </a:solidFill>
            </a:endParaRPr>
          </a:p>
        </p:txBody>
      </p:sp>
    </p:spTree>
    <p:extLst>
      <p:ext uri="{BB962C8B-B14F-4D97-AF65-F5344CB8AC3E}">
        <p14:creationId xmlns:p14="http://schemas.microsoft.com/office/powerpoint/2010/main" val="356582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r>
              <a:rPr lang="el-GR" sz="2600" b="1" dirty="0">
                <a:solidFill>
                  <a:schemeClr val="bg1"/>
                </a:solidFill>
              </a:rPr>
              <a:t>ΧΡΗΜΑΤΟΔΟΤΗΣΗ (7)</a:t>
            </a:r>
            <a:endParaRPr lang="en-GB" sz="2600" b="1" dirty="0">
              <a:solidFill>
                <a:schemeClr val="bg1"/>
              </a:solidFill>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ΣΥΜΜΕΤΕΧΟΝΤΩΝ ΜΕ ΛΙΓΟΤΕΡΕΣ ΕΥΚΑΙΡΙΕΣ</a:t>
              </a:r>
              <a:endParaRPr lang="en-GB" sz="2400" b="1" dirty="0"/>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100% </a:t>
            </a:r>
            <a:r>
              <a:rPr lang="el-GR" sz="2000" dirty="0">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lang="el-GR" sz="2000" b="1" dirty="0">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lang="el-GR" sz="2000" dirty="0">
                <a:latin typeface="Calibri" panose="020F0502020204030204" pitchFamily="34" charset="0"/>
                <a:ea typeface="Calibri" panose="020F0502020204030204" pitchFamily="34" charset="0"/>
                <a:cs typeface="Calibri" panose="020F0502020204030204" pitchFamily="34" charset="0"/>
              </a:rPr>
              <a:t> και τον </a:t>
            </a:r>
            <a:r>
              <a:rPr lang="el-GR" sz="2000" b="1" dirty="0">
                <a:latin typeface="Calibri" panose="020F0502020204030204" pitchFamily="34" charset="0"/>
                <a:ea typeface="Calibri" panose="020F0502020204030204" pitchFamily="34" charset="0"/>
                <a:cs typeface="Calibri" panose="020F0502020204030204" pitchFamily="34" charset="0"/>
              </a:rPr>
              <a:t>συνοδό</a:t>
            </a:r>
            <a:r>
              <a:rPr lang="el-GR" sz="2000" dirty="0">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lang="el-GR" sz="2000" b="1" dirty="0">
                <a:latin typeface="Calibri" panose="020F0502020204030204" pitchFamily="34" charset="0"/>
                <a:ea typeface="Calibri" panose="020F0502020204030204" pitchFamily="34" charset="0"/>
                <a:cs typeface="Calibri" panose="020F0502020204030204" pitchFamily="34" charset="0"/>
              </a:rPr>
              <a:t>ταξιδιωτικά</a:t>
            </a:r>
            <a:r>
              <a:rPr lang="el-GR" sz="2000" dirty="0">
                <a:latin typeface="Calibri" panose="020F0502020204030204" pitchFamily="34" charset="0"/>
                <a:ea typeface="Calibri" panose="020F0502020204030204" pitchFamily="34" charset="0"/>
                <a:cs typeface="Calibri" panose="020F0502020204030204" pitchFamily="34" charset="0"/>
              </a:rPr>
              <a:t> ή/και </a:t>
            </a:r>
            <a:r>
              <a:rPr lang="el-GR" sz="2000" b="1" dirty="0">
                <a:latin typeface="Calibri" panose="020F0502020204030204" pitchFamily="34" charset="0"/>
                <a:ea typeface="Calibri" panose="020F0502020204030204" pitchFamily="34" charset="0"/>
                <a:cs typeface="Calibri" panose="020F0502020204030204" pitchFamily="34" charset="0"/>
              </a:rPr>
              <a:t>έξοδα</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b="1" dirty="0">
                <a:latin typeface="Calibri" panose="020F0502020204030204" pitchFamily="34" charset="0"/>
                <a:ea typeface="Calibri" panose="020F0502020204030204" pitchFamily="34" charset="0"/>
                <a:cs typeface="Calibri" panose="020F0502020204030204" pitchFamily="34" charset="0"/>
              </a:rPr>
              <a:t>διαβίωσης</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ΕΚΤΑΚΤΕΣ ΔΑΠΑΝΕΣ</a:t>
              </a:r>
              <a:endParaRPr lang="en-GB" sz="2400" b="1" dirty="0"/>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6" cy="2031325"/>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80% των πραγματικών εξόδων</a:t>
            </a:r>
          </a:p>
          <a:p>
            <a:r>
              <a:rPr lang="el-GR" dirty="0">
                <a:latin typeface="Calibri" panose="020F0502020204030204" pitchFamily="34" charset="0"/>
                <a:ea typeface="Calibri" panose="020F0502020204030204" pitchFamily="34" charset="0"/>
                <a:cs typeface="Calibri" panose="020F0502020204030204" pitchFamily="34" charset="0"/>
              </a:rPr>
              <a:t>Για ακριβά ταξίδια</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err="1">
                <a:latin typeface="Calibri" panose="020F0502020204030204" pitchFamily="34" charset="0"/>
                <a:ea typeface="Calibri" panose="020F0502020204030204" pitchFamily="34" charset="0"/>
                <a:cs typeface="Calibri" panose="020F0502020204030204" pitchFamily="34" charset="0"/>
              </a:rPr>
              <a:t>μοναδιαία</a:t>
            </a:r>
            <a:r>
              <a:rPr lang="el-GR" dirty="0">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endParaRPr lang="el-GR" b="1" dirty="0">
              <a:latin typeface="Calibri" panose="020F0502020204030204" pitchFamily="34" charset="0"/>
              <a:ea typeface="Calibri" panose="020F0502020204030204" pitchFamily="34" charset="0"/>
              <a:cs typeface="Calibri" panose="020F0502020204030204" pitchFamily="34" charset="0"/>
            </a:endParaRPr>
          </a:p>
          <a:p>
            <a:r>
              <a:rPr lang="el-GR" b="1" dirty="0">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r>
              <a:rPr lang="el-GR" dirty="0">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r>
              <a:rPr lang="el-GR" sz="2600" b="1" dirty="0">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lang="en-GB" sz="26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10" name="Picture 9" descr="A hand cursor with a black background&#10;&#10;Description automatically generated">
            <a:extLst>
              <a:ext uri="{FF2B5EF4-FFF2-40B4-BE49-F238E27FC236}">
                <a16:creationId xmlns:a16="http://schemas.microsoft.com/office/drawing/2014/main" id="{543582E1-2E24-B5CC-7DF8-682A20A53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771094" y="3694749"/>
            <a:ext cx="806824" cy="806824"/>
          </a:xfrm>
          <a:prstGeom prst="rect">
            <a:avLst/>
          </a:prstGeom>
        </p:spPr>
      </p:pic>
    </p:spTree>
    <p:extLst>
      <p:ext uri="{BB962C8B-B14F-4D97-AF65-F5344CB8AC3E}">
        <p14:creationId xmlns:p14="http://schemas.microsoft.com/office/powerpoint/2010/main" val="272861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ΓΛΩΣΣΙΚΗ ΥΠΟΣΤΗΡΙΞΗ - </a:t>
            </a:r>
            <a:r>
              <a:rPr lang="en-US" dirty="0"/>
              <a:t>OLS</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algn="just">
              <a:lnSpc>
                <a:spcPct val="150000"/>
              </a:lnSpc>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Ε</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U Academy</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lnSpc>
                <a:spcPct val="150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a:t>
            </a:r>
            <a:r>
              <a:rPr lang="el-GR"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παιτείται</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 Login Account</a:t>
            </a: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course</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εκπαίδευσή τους.</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rPr>
              <a:t>Helpdesk</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3985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0AF006-B875-FAD0-219F-7FDB6B9D5E15}"/>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710696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979DEB-8231-0643-6134-0CF254375F7D}"/>
              </a:ext>
            </a:extLst>
          </p:cNvPr>
          <p:cNvSpPr txBox="1"/>
          <p:nvPr/>
        </p:nvSpPr>
        <p:spPr>
          <a:xfrm>
            <a:off x="10371354" y="4727784"/>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3" name="TextBox 2">
            <a:extLst>
              <a:ext uri="{FF2B5EF4-FFF2-40B4-BE49-F238E27FC236}">
                <a16:creationId xmlns:a16="http://schemas.microsoft.com/office/drawing/2014/main" id="{EF89A22E-5A6F-52E5-CB34-73CA868CBBD0}"/>
              </a:ext>
            </a:extLst>
          </p:cNvPr>
          <p:cNvSpPr txBox="1"/>
          <p:nvPr/>
        </p:nvSpPr>
        <p:spPr>
          <a:xfrm>
            <a:off x="10313045" y="3660492"/>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cxnSp>
        <p:nvCxnSpPr>
          <p:cNvPr id="114" name="Google Shape;58;p15"/>
          <p:cNvCxnSpPr/>
          <p:nvPr/>
        </p:nvCxnSpPr>
        <p:spPr>
          <a:xfrm flipH="1">
            <a:off x="7961943" y="4053661"/>
            <a:ext cx="2351102" cy="1078531"/>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58;p15"/>
          <p:cNvCxnSpPr>
            <a:stCxn id="121" idx="1"/>
          </p:cNvCxnSpPr>
          <p:nvPr/>
        </p:nvCxnSpPr>
        <p:spPr>
          <a:xfrm flipH="1" flipV="1">
            <a:off x="8565958" y="4903735"/>
            <a:ext cx="1863704" cy="213372"/>
          </a:xfrm>
          <a:prstGeom prst="straightConnector1">
            <a:avLst/>
          </a:prstGeom>
          <a:noFill/>
          <a:ln w="9525" cap="flat" cmpd="sng">
            <a:solidFill>
              <a:srgbClr val="000000"/>
            </a:solidFill>
            <a:prstDash val="solid"/>
            <a:round/>
            <a:headEnd type="none" w="med" len="med"/>
            <a:tailEnd type="none" w="med" len="med"/>
          </a:ln>
        </p:spPr>
      </p:cxnSp>
      <p:cxnSp>
        <p:nvCxnSpPr>
          <p:cNvPr id="60" name="Google Shape;70;p15"/>
          <p:cNvCxnSpPr/>
          <p:nvPr/>
        </p:nvCxnSpPr>
        <p:spPr>
          <a:xfrm flipH="1">
            <a:off x="5629058" y="3749257"/>
            <a:ext cx="69125" cy="1781076"/>
          </a:xfrm>
          <a:prstGeom prst="straightConnector1">
            <a:avLst/>
          </a:prstGeom>
          <a:noFill/>
          <a:ln w="9525" cap="flat" cmpd="sng">
            <a:solidFill>
              <a:srgbClr val="000000"/>
            </a:solidFill>
            <a:prstDash val="solid"/>
            <a:round/>
            <a:headEnd type="none" w="med" len="med"/>
            <a:tailEnd type="none" w="med" len="med"/>
          </a:ln>
        </p:spPr>
      </p:cxn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3368"/>
            <a:ext cx="6157133" cy="492443"/>
          </a:xfrm>
          <a:prstGeom prst="rect">
            <a:avLst/>
          </a:prstGeom>
          <a:noFill/>
        </p:spPr>
        <p:txBody>
          <a:bodyPr wrap="square" rtlCol="0">
            <a:spAutoFit/>
          </a:bodyPr>
          <a:lstStyle/>
          <a:p>
            <a:r>
              <a:rPr lang="el-GR" sz="2600" b="1" dirty="0">
                <a:solidFill>
                  <a:schemeClr val="bg1"/>
                </a:solidFill>
              </a:rPr>
              <a:t>ΔΙΑΧΕΙΡΙΣΗ ΣΧΕΔΙΩΝ</a:t>
            </a:r>
            <a:endParaRPr lang="en-GB" sz="2600" b="1" dirty="0">
              <a:solidFill>
                <a:schemeClr val="bg1"/>
              </a:solidFill>
            </a:endParaRPr>
          </a:p>
        </p:txBody>
      </p:sp>
      <p:grpSp>
        <p:nvGrpSpPr>
          <p:cNvPr id="18" name="Group 17"/>
          <p:cNvGrpSpPr/>
          <p:nvPr/>
        </p:nvGrpSpPr>
        <p:grpSpPr>
          <a:xfrm rot="10800000">
            <a:off x="4635647" y="-3367"/>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cxnSp>
        <p:nvCxnSpPr>
          <p:cNvPr id="13" name="Google Shape;58;p15"/>
          <p:cNvCxnSpPr/>
          <p:nvPr/>
        </p:nvCxnSpPr>
        <p:spPr>
          <a:xfrm flipH="1" flipV="1">
            <a:off x="5855740" y="3199562"/>
            <a:ext cx="2956353" cy="2122005"/>
          </a:xfrm>
          <a:prstGeom prst="straightConnector1">
            <a:avLst/>
          </a:prstGeom>
          <a:noFill/>
          <a:ln w="9525" cap="flat" cmpd="sng">
            <a:solidFill>
              <a:srgbClr val="000000"/>
            </a:solidFill>
            <a:prstDash val="solid"/>
            <a:round/>
            <a:headEnd type="none" w="med" len="med"/>
            <a:tailEnd type="none" w="med" len="med"/>
          </a:ln>
        </p:spPr>
      </p:cxnSp>
      <p:sp>
        <p:nvSpPr>
          <p:cNvPr id="14" name="Google Shape;59;p15"/>
          <p:cNvSpPr/>
          <p:nvPr/>
        </p:nvSpPr>
        <p:spPr>
          <a:xfrm rot="1578645" flipH="1">
            <a:off x="7620762" y="3826429"/>
            <a:ext cx="2115632" cy="2115633"/>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6" name="Google Shape;61;p15"/>
          <p:cNvCxnSpPr/>
          <p:nvPr/>
        </p:nvCxnSpPr>
        <p:spPr>
          <a:xfrm rot="13628328" flipH="1">
            <a:off x="3307431" y="2920811"/>
            <a:ext cx="952345" cy="3003334"/>
          </a:xfrm>
          <a:prstGeom prst="straightConnector1">
            <a:avLst/>
          </a:prstGeom>
          <a:noFill/>
          <a:ln w="9525" cap="flat" cmpd="sng">
            <a:solidFill>
              <a:srgbClr val="000000"/>
            </a:solidFill>
            <a:prstDash val="solid"/>
            <a:round/>
            <a:headEnd type="none" w="med" len="med"/>
            <a:tailEnd type="none" w="med" len="med"/>
          </a:ln>
        </p:spPr>
      </p:cxnSp>
      <p:sp>
        <p:nvSpPr>
          <p:cNvPr id="17" name="Google Shape;62;p15"/>
          <p:cNvSpPr/>
          <p:nvPr/>
        </p:nvSpPr>
        <p:spPr>
          <a:xfrm rot="2828328" flipH="1">
            <a:off x="1558604" y="3890200"/>
            <a:ext cx="2311094" cy="2311095"/>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8" name="Google Shape;67;p15"/>
          <p:cNvCxnSpPr/>
          <p:nvPr/>
        </p:nvCxnSpPr>
        <p:spPr>
          <a:xfrm>
            <a:off x="2616847" y="2465628"/>
            <a:ext cx="3090502" cy="901450"/>
          </a:xfrm>
          <a:prstGeom prst="straightConnector1">
            <a:avLst/>
          </a:prstGeom>
          <a:noFill/>
          <a:ln w="9525" cap="flat" cmpd="sng">
            <a:solidFill>
              <a:srgbClr val="000000"/>
            </a:solidFill>
            <a:prstDash val="solid"/>
            <a:round/>
            <a:headEnd type="none" w="med" len="med"/>
            <a:tailEnd type="none" w="med" len="med"/>
          </a:ln>
        </p:spPr>
      </p:cxnSp>
      <p:sp>
        <p:nvSpPr>
          <p:cNvPr id="29" name="Google Shape;68;p15"/>
          <p:cNvSpPr/>
          <p:nvPr/>
        </p:nvSpPr>
        <p:spPr>
          <a:xfrm rot="643606" flipH="1">
            <a:off x="1636003" y="1198483"/>
            <a:ext cx="2270542" cy="2270543"/>
          </a:xfrm>
          <a:prstGeom prst="ellipse">
            <a:avLst/>
          </a:prstGeom>
          <a:solidFill>
            <a:srgbClr val="AF4F7F"/>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1" name="Google Shape;70;p15"/>
          <p:cNvCxnSpPr/>
          <p:nvPr/>
        </p:nvCxnSpPr>
        <p:spPr>
          <a:xfrm flipH="1">
            <a:off x="5705577" y="1899514"/>
            <a:ext cx="2581769" cy="1764630"/>
          </a:xfrm>
          <a:prstGeom prst="straightConnector1">
            <a:avLst/>
          </a:prstGeom>
          <a:noFill/>
          <a:ln w="9525" cap="flat" cmpd="sng">
            <a:solidFill>
              <a:srgbClr val="000000"/>
            </a:solidFill>
            <a:prstDash val="solid"/>
            <a:round/>
            <a:headEnd type="none" w="med" len="med"/>
            <a:tailEnd type="none" w="med" len="med"/>
          </a:ln>
        </p:spPr>
      </p:cxnSp>
      <p:sp>
        <p:nvSpPr>
          <p:cNvPr id="32" name="Google Shape;71;p15"/>
          <p:cNvSpPr/>
          <p:nvPr/>
        </p:nvSpPr>
        <p:spPr>
          <a:xfrm rot="21219247" flipH="1">
            <a:off x="7452251" y="645703"/>
            <a:ext cx="2593547" cy="2597922"/>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4" name="Google Shape;73;p15"/>
          <p:cNvCxnSpPr/>
          <p:nvPr/>
        </p:nvCxnSpPr>
        <p:spPr>
          <a:xfrm flipH="1" flipV="1">
            <a:off x="5379248" y="1826286"/>
            <a:ext cx="633148" cy="2601283"/>
          </a:xfrm>
          <a:prstGeom prst="straightConnector1">
            <a:avLst/>
          </a:prstGeom>
          <a:noFill/>
          <a:ln w="9525" cap="flat" cmpd="sng">
            <a:solidFill>
              <a:srgbClr val="000000"/>
            </a:solidFill>
            <a:prstDash val="solid"/>
            <a:round/>
            <a:headEnd type="none" w="med" len="med"/>
            <a:tailEnd type="none" w="med" len="med"/>
          </a:ln>
        </p:spPr>
      </p:cxnSp>
      <p:sp>
        <p:nvSpPr>
          <p:cNvPr id="35" name="Google Shape;74;p15"/>
          <p:cNvSpPr/>
          <p:nvPr/>
        </p:nvSpPr>
        <p:spPr>
          <a:xfrm rot="1578645" flipH="1">
            <a:off x="4709588" y="567543"/>
            <a:ext cx="1446186" cy="1446186"/>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6" name="Google Shape;85;p15"/>
          <p:cNvSpPr/>
          <p:nvPr/>
        </p:nvSpPr>
        <p:spPr>
          <a:xfrm rot="1578645" flipH="1">
            <a:off x="4580935" y="2293370"/>
            <a:ext cx="2393480" cy="239348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p15"/>
          <p:cNvSpPr/>
          <p:nvPr/>
        </p:nvSpPr>
        <p:spPr>
          <a:xfrm rot="1578645" flipH="1">
            <a:off x="4687621" y="2394604"/>
            <a:ext cx="2185809" cy="2185809"/>
          </a:xfrm>
          <a:prstGeom prst="ellipse">
            <a:avLst/>
          </a:prstGeom>
          <a:solidFill>
            <a:srgbClr val="9D72B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sp>
        <p:nvSpPr>
          <p:cNvPr id="5" name="TextBox 4"/>
          <p:cNvSpPr txBox="1"/>
          <p:nvPr/>
        </p:nvSpPr>
        <p:spPr>
          <a:xfrm>
            <a:off x="4759316" y="3148833"/>
            <a:ext cx="2072812" cy="707886"/>
          </a:xfrm>
          <a:prstGeom prst="rect">
            <a:avLst/>
          </a:prstGeom>
          <a:noFill/>
        </p:spPr>
        <p:txBody>
          <a:bodyPr wrap="none" rtlCol="0">
            <a:spAutoFit/>
          </a:bodyPr>
          <a:lstStyle/>
          <a:p>
            <a:pPr algn="ctr"/>
            <a:r>
              <a:rPr lang="el-GR" sz="2000" b="1" dirty="0">
                <a:solidFill>
                  <a:schemeClr val="bg1"/>
                </a:solidFill>
              </a:rPr>
              <a:t>ΒΑΣΙΚΟΙ ΤΟΜΕΙΣ </a:t>
            </a:r>
          </a:p>
          <a:p>
            <a:pPr algn="ctr"/>
            <a:r>
              <a:rPr lang="el-GR" sz="2000" b="1" dirty="0">
                <a:solidFill>
                  <a:schemeClr val="bg1"/>
                </a:solidFill>
              </a:rPr>
              <a:t>ΤΟΥ ΣΧΕΔΙΟΥ ΣΑΣ </a:t>
            </a:r>
            <a:endParaRPr lang="en-GB" sz="2000" b="1" dirty="0">
              <a:solidFill>
                <a:schemeClr val="bg1"/>
              </a:solidFill>
            </a:endParaRPr>
          </a:p>
        </p:txBody>
      </p:sp>
      <p:sp>
        <p:nvSpPr>
          <p:cNvPr id="6" name="TextBox 5"/>
          <p:cNvSpPr txBox="1"/>
          <p:nvPr/>
        </p:nvSpPr>
        <p:spPr>
          <a:xfrm>
            <a:off x="1773874" y="1803125"/>
            <a:ext cx="2112438" cy="369332"/>
          </a:xfrm>
          <a:prstGeom prst="rect">
            <a:avLst/>
          </a:prstGeom>
          <a:noFill/>
        </p:spPr>
        <p:txBody>
          <a:bodyPr wrap="none" rtlCol="0">
            <a:spAutoFit/>
          </a:bodyPr>
          <a:lstStyle/>
          <a:p>
            <a:r>
              <a:rPr lang="el-GR" b="1" dirty="0">
                <a:solidFill>
                  <a:schemeClr val="bg1"/>
                </a:solidFill>
              </a:rPr>
              <a:t>ΧΡΟΝΟΔΙΑΓΡΑΜΜΑ</a:t>
            </a:r>
            <a:endParaRPr lang="en-GB" b="1" dirty="0">
              <a:solidFill>
                <a:schemeClr val="bg1"/>
              </a:solidFill>
            </a:endParaRPr>
          </a:p>
        </p:txBody>
      </p:sp>
      <p:sp>
        <p:nvSpPr>
          <p:cNvPr id="51" name="TextBox 50"/>
          <p:cNvSpPr txBox="1"/>
          <p:nvPr/>
        </p:nvSpPr>
        <p:spPr>
          <a:xfrm>
            <a:off x="1586042" y="4746838"/>
            <a:ext cx="2244653" cy="707886"/>
          </a:xfrm>
          <a:prstGeom prst="rect">
            <a:avLst/>
          </a:prstGeom>
          <a:noFill/>
        </p:spPr>
        <p:txBody>
          <a:bodyPr wrap="none" rtlCol="0">
            <a:spAutoFit/>
          </a:bodyPr>
          <a:lstStyle/>
          <a:p>
            <a:pPr algn="ctr"/>
            <a:r>
              <a:rPr lang="el-GR" sz="2000" b="1" dirty="0">
                <a:solidFill>
                  <a:schemeClr val="bg1"/>
                </a:solidFill>
              </a:rPr>
              <a:t>ΠΡΟΫΠΟΛΟΓΙΣΜΟΣ</a:t>
            </a:r>
          </a:p>
          <a:p>
            <a:pPr algn="ctr"/>
            <a:endParaRPr lang="en-GB" sz="2000" b="1" dirty="0">
              <a:solidFill>
                <a:schemeClr val="bg1"/>
              </a:solidFill>
            </a:endParaRPr>
          </a:p>
        </p:txBody>
      </p:sp>
      <p:sp>
        <p:nvSpPr>
          <p:cNvPr id="52" name="TextBox 51"/>
          <p:cNvSpPr txBox="1"/>
          <p:nvPr/>
        </p:nvSpPr>
        <p:spPr>
          <a:xfrm>
            <a:off x="4879361" y="840906"/>
            <a:ext cx="1120820" cy="461665"/>
          </a:xfrm>
          <a:prstGeom prst="rect">
            <a:avLst/>
          </a:prstGeom>
          <a:noFill/>
        </p:spPr>
        <p:txBody>
          <a:bodyPr wrap="none" rtlCol="0">
            <a:spAutoFit/>
          </a:bodyPr>
          <a:lstStyle/>
          <a:p>
            <a:r>
              <a:rPr lang="el-GR" sz="2400" b="1" dirty="0">
                <a:solidFill>
                  <a:schemeClr val="bg1"/>
                </a:solidFill>
              </a:rPr>
              <a:t>ΣΤΟΧΟΙ</a:t>
            </a:r>
            <a:endParaRPr lang="en-GB" sz="2400" b="1" dirty="0">
              <a:solidFill>
                <a:schemeClr val="bg1"/>
              </a:solidFill>
            </a:endParaRPr>
          </a:p>
        </p:txBody>
      </p:sp>
      <p:sp>
        <p:nvSpPr>
          <p:cNvPr id="53" name="TextBox 52"/>
          <p:cNvSpPr txBox="1"/>
          <p:nvPr/>
        </p:nvSpPr>
        <p:spPr>
          <a:xfrm>
            <a:off x="7560876" y="1310309"/>
            <a:ext cx="2412840" cy="1015663"/>
          </a:xfrm>
          <a:prstGeom prst="rect">
            <a:avLst/>
          </a:prstGeom>
          <a:noFill/>
        </p:spPr>
        <p:txBody>
          <a:bodyPr wrap="none" rtlCol="0">
            <a:spAutoFit/>
          </a:bodyPr>
          <a:lstStyle/>
          <a:p>
            <a:pPr algn="ctr"/>
            <a:r>
              <a:rPr lang="el-GR" sz="2000" b="1" dirty="0">
                <a:solidFill>
                  <a:schemeClr val="bg1"/>
                </a:solidFill>
              </a:rPr>
              <a:t>ΟΜΑΔΑ ΔΙΑΧΕΙΡΙΣΗΣ</a:t>
            </a:r>
          </a:p>
          <a:p>
            <a:pPr algn="ctr"/>
            <a:r>
              <a:rPr lang="el-GR" sz="2000" b="1" dirty="0">
                <a:solidFill>
                  <a:schemeClr val="bg1"/>
                </a:solidFill>
              </a:rPr>
              <a:t>ΣΧΕΔΙΟΥ ΚΑΙ</a:t>
            </a:r>
          </a:p>
          <a:p>
            <a:pPr algn="ctr"/>
            <a:r>
              <a:rPr lang="el-GR" sz="2000" b="1" dirty="0">
                <a:solidFill>
                  <a:schemeClr val="bg1"/>
                </a:solidFill>
              </a:rPr>
              <a:t>ΣΥΜΜΕΤΕΧΟΝΤΕΣ</a:t>
            </a:r>
            <a:endParaRPr lang="en-GB" sz="2000" b="1" dirty="0">
              <a:solidFill>
                <a:schemeClr val="bg1"/>
              </a:solidFill>
            </a:endParaRPr>
          </a:p>
        </p:txBody>
      </p:sp>
      <p:sp>
        <p:nvSpPr>
          <p:cNvPr id="56" name="Google Shape;71;p15"/>
          <p:cNvSpPr/>
          <p:nvPr/>
        </p:nvSpPr>
        <p:spPr>
          <a:xfrm rot="21219247" flipH="1">
            <a:off x="4668990" y="4828300"/>
            <a:ext cx="1986050" cy="1989400"/>
          </a:xfrm>
          <a:prstGeom prst="ellipse">
            <a:avLst/>
          </a:prstGeom>
          <a:solidFill>
            <a:srgbClr val="2D9BBD"/>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TextBox 56"/>
          <p:cNvSpPr txBox="1"/>
          <p:nvPr/>
        </p:nvSpPr>
        <p:spPr>
          <a:xfrm>
            <a:off x="4597535" y="5099096"/>
            <a:ext cx="2155250" cy="969496"/>
          </a:xfrm>
          <a:prstGeom prst="rect">
            <a:avLst/>
          </a:prstGeom>
          <a:noFill/>
        </p:spPr>
        <p:txBody>
          <a:bodyPr wrap="square" rtlCol="0">
            <a:spAutoFit/>
          </a:bodyPr>
          <a:lstStyle/>
          <a:p>
            <a:pPr algn="ctr"/>
            <a:r>
              <a:rPr lang="el-GR" sz="1900" b="1" dirty="0">
                <a:solidFill>
                  <a:schemeClr val="bg1"/>
                </a:solidFill>
              </a:rPr>
              <a:t>ΠΟΙΟΤΗΤΑ ΔΡΑΣΤΗΡΙΟΤΗΤΩΝ ΚΑΙ ΣΧΕΔΙΟΥ</a:t>
            </a:r>
            <a:endParaRPr lang="en-GB" sz="1900" b="1" dirty="0">
              <a:solidFill>
                <a:schemeClr val="bg1"/>
              </a:solidFill>
            </a:endParaRPr>
          </a:p>
        </p:txBody>
      </p:sp>
      <p:sp>
        <p:nvSpPr>
          <p:cNvPr id="65" name="TextBox 64"/>
          <p:cNvSpPr txBox="1"/>
          <p:nvPr/>
        </p:nvSpPr>
        <p:spPr>
          <a:xfrm>
            <a:off x="7834481" y="4251905"/>
            <a:ext cx="1706493" cy="707886"/>
          </a:xfrm>
          <a:prstGeom prst="rect">
            <a:avLst/>
          </a:prstGeom>
          <a:noFill/>
        </p:spPr>
        <p:txBody>
          <a:bodyPr wrap="none" rtlCol="0">
            <a:spAutoFit/>
          </a:bodyPr>
          <a:lstStyle/>
          <a:p>
            <a:pPr algn="ctr"/>
            <a:r>
              <a:rPr lang="el-GR" sz="2000" b="1" dirty="0">
                <a:solidFill>
                  <a:schemeClr val="bg1"/>
                </a:solidFill>
              </a:rPr>
              <a:t>ΔΙΑΧΥΣΗ ΚΑΙ</a:t>
            </a:r>
          </a:p>
          <a:p>
            <a:pPr algn="ctr"/>
            <a:r>
              <a:rPr lang="el-GR" sz="2000" b="1" dirty="0">
                <a:solidFill>
                  <a:schemeClr val="bg1"/>
                </a:solidFill>
              </a:rPr>
              <a:t> ΕΠΙΚΟΙΝΩΝΙΑ</a:t>
            </a:r>
            <a:endParaRPr lang="en-GB" sz="2000" b="1" dirty="0">
              <a:solidFill>
                <a:schemeClr val="bg1"/>
              </a:solidFill>
            </a:endParaRPr>
          </a:p>
        </p:txBody>
      </p:sp>
      <p:grpSp>
        <p:nvGrpSpPr>
          <p:cNvPr id="67" name="Google Shape;267;p19"/>
          <p:cNvGrpSpPr/>
          <p:nvPr/>
        </p:nvGrpSpPr>
        <p:grpSpPr>
          <a:xfrm>
            <a:off x="2473664" y="2360702"/>
            <a:ext cx="598239" cy="598239"/>
            <a:chOff x="3271200" y="1435075"/>
            <a:chExt cx="481825" cy="481825"/>
          </a:xfrm>
        </p:grpSpPr>
        <p:sp>
          <p:nvSpPr>
            <p:cNvPr id="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333;p20"/>
          <p:cNvGrpSpPr/>
          <p:nvPr/>
        </p:nvGrpSpPr>
        <p:grpSpPr>
          <a:xfrm>
            <a:off x="8382600" y="5053029"/>
            <a:ext cx="672994" cy="673719"/>
            <a:chOff x="3235438" y="1970604"/>
            <a:chExt cx="354363" cy="354745"/>
          </a:xfrm>
        </p:grpSpPr>
        <p:sp>
          <p:nvSpPr>
            <p:cNvPr id="72" name="Google Shape;334;p20"/>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0"/>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0"/>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0"/>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0"/>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0"/>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0"/>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1;p20"/>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2;p20"/>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p20"/>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p20"/>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p20"/>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p20"/>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352;p20"/>
          <p:cNvGrpSpPr/>
          <p:nvPr/>
        </p:nvGrpSpPr>
        <p:grpSpPr>
          <a:xfrm>
            <a:off x="8434728" y="2409874"/>
            <a:ext cx="677055" cy="497493"/>
            <a:chOff x="1306445" y="3397829"/>
            <a:chExt cx="367255" cy="269855"/>
          </a:xfrm>
        </p:grpSpPr>
        <p:sp>
          <p:nvSpPr>
            <p:cNvPr id="86" name="Google Shape;353;p2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4;p2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p2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6;p2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7;p2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8;p2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3;p26"/>
          <p:cNvSpPr/>
          <p:nvPr/>
        </p:nvSpPr>
        <p:spPr>
          <a:xfrm>
            <a:off x="5307285" y="6116274"/>
            <a:ext cx="488437" cy="489092"/>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4;p26"/>
          <p:cNvSpPr/>
          <p:nvPr/>
        </p:nvSpPr>
        <p:spPr>
          <a:xfrm>
            <a:off x="5470316" y="6249415"/>
            <a:ext cx="194885" cy="168921"/>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5;p26"/>
          <p:cNvSpPr/>
          <p:nvPr/>
        </p:nvSpPr>
        <p:spPr>
          <a:xfrm>
            <a:off x="5439771" y="6318904"/>
            <a:ext cx="183212" cy="15588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6;p26"/>
          <p:cNvSpPr/>
          <p:nvPr/>
        </p:nvSpPr>
        <p:spPr>
          <a:xfrm>
            <a:off x="5615783" y="6424119"/>
            <a:ext cx="328625" cy="32862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7;p26"/>
          <p:cNvSpPr/>
          <p:nvPr/>
        </p:nvSpPr>
        <p:spPr>
          <a:xfrm>
            <a:off x="5722252" y="6533207"/>
            <a:ext cx="111760" cy="111760"/>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8;p26"/>
          <p:cNvSpPr/>
          <p:nvPr/>
        </p:nvSpPr>
        <p:spPr>
          <a:xfrm>
            <a:off x="5491751" y="6301341"/>
            <a:ext cx="121468" cy="122177"/>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0;p33"/>
          <p:cNvSpPr/>
          <p:nvPr/>
        </p:nvSpPr>
        <p:spPr>
          <a:xfrm>
            <a:off x="5205568" y="1275327"/>
            <a:ext cx="529495" cy="52779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p:cNvSpPr txBox="1"/>
          <p:nvPr/>
        </p:nvSpPr>
        <p:spPr>
          <a:xfrm>
            <a:off x="2349959" y="5238292"/>
            <a:ext cx="651140" cy="461665"/>
          </a:xfrm>
          <a:prstGeom prst="rect">
            <a:avLst/>
          </a:prstGeom>
          <a:noFill/>
        </p:spPr>
        <p:txBody>
          <a:bodyPr wrap="none" rtlCol="0">
            <a:spAutoFit/>
          </a:bodyPr>
          <a:lstStyle/>
          <a:p>
            <a:r>
              <a:rPr lang="en-GB" sz="2400" b="1" dirty="0">
                <a:solidFill>
                  <a:schemeClr val="bg1"/>
                </a:solidFill>
              </a:rPr>
              <a:t>€€€</a:t>
            </a:r>
          </a:p>
        </p:txBody>
      </p:sp>
      <p:sp>
        <p:nvSpPr>
          <p:cNvPr id="120" name="TextBox 119"/>
          <p:cNvSpPr txBox="1"/>
          <p:nvPr/>
        </p:nvSpPr>
        <p:spPr>
          <a:xfrm>
            <a:off x="10313045" y="3693775"/>
            <a:ext cx="1544141" cy="646331"/>
          </a:xfrm>
          <a:prstGeom prst="rect">
            <a:avLst/>
          </a:prstGeom>
          <a:noFill/>
        </p:spPr>
        <p:txBody>
          <a:bodyPr wrap="none" rtlCol="0">
            <a:spAutoFit/>
          </a:bodyPr>
          <a:lstStyle/>
          <a:p>
            <a:pPr algn="ctr"/>
            <a:r>
              <a:rPr lang="en-US" b="1" dirty="0"/>
              <a:t> </a:t>
            </a:r>
            <a:r>
              <a:rPr lang="el-GR" b="1" dirty="0"/>
              <a:t>ΕΝΤΟΣ ΤΟΥ</a:t>
            </a:r>
          </a:p>
          <a:p>
            <a:pPr algn="ctr"/>
            <a:r>
              <a:rPr lang="el-GR" b="1" dirty="0"/>
              <a:t> ΟΡΓΑΝΙΣΜΟΥ</a:t>
            </a:r>
            <a:endParaRPr lang="en-GB" b="1" dirty="0"/>
          </a:p>
        </p:txBody>
      </p:sp>
      <p:sp>
        <p:nvSpPr>
          <p:cNvPr id="121" name="TextBox 120"/>
          <p:cNvSpPr txBox="1"/>
          <p:nvPr/>
        </p:nvSpPr>
        <p:spPr>
          <a:xfrm>
            <a:off x="10429662" y="4793941"/>
            <a:ext cx="1544141" cy="646331"/>
          </a:xfrm>
          <a:prstGeom prst="rect">
            <a:avLst/>
          </a:prstGeom>
          <a:noFill/>
        </p:spPr>
        <p:txBody>
          <a:bodyPr wrap="none" rtlCol="0">
            <a:spAutoFit/>
          </a:bodyPr>
          <a:lstStyle/>
          <a:p>
            <a:pPr algn="ctr"/>
            <a:r>
              <a:rPr lang="en-US" b="1" dirty="0"/>
              <a:t> </a:t>
            </a:r>
            <a:r>
              <a:rPr lang="el-GR" b="1" dirty="0"/>
              <a:t>ΕΚΤΟΣ ΤΟΥ</a:t>
            </a:r>
          </a:p>
          <a:p>
            <a:pPr algn="ctr"/>
            <a:r>
              <a:rPr lang="el-GR" b="1" dirty="0"/>
              <a:t> ΟΡΓΑΝΙΣΜΟΥ</a:t>
            </a:r>
            <a:endParaRPr lang="en-GB" b="1" dirty="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794" y="6071073"/>
            <a:ext cx="800068" cy="685416"/>
          </a:xfrm>
          <a:prstGeom prst="rect">
            <a:avLst/>
          </a:prstGeom>
        </p:spPr>
      </p:pic>
    </p:spTree>
    <p:extLst>
      <p:ext uri="{BB962C8B-B14F-4D97-AF65-F5344CB8AC3E}">
        <p14:creationId xmlns:p14="http://schemas.microsoft.com/office/powerpoint/2010/main" val="64005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01892" y="94902"/>
            <a:ext cx="12232515" cy="492443"/>
          </a:xfrm>
          <a:prstGeom prst="rect">
            <a:avLst/>
          </a:prstGeom>
          <a:noFill/>
        </p:spPr>
        <p:txBody>
          <a:bodyPr wrap="square" rtlCol="0">
            <a:spAutoFit/>
          </a:bodyPr>
          <a:lstStyle/>
          <a:p>
            <a:r>
              <a:rPr lang="el-GR" sz="2600" b="1" dirty="0">
                <a:solidFill>
                  <a:schemeClr val="bg1"/>
                </a:solidFill>
              </a:rPr>
              <a:t>ΣΗΜΑΝΤΙΚΑ ΟΡΟΣΗΜΑ ΓΙΑ ΤΗ ΣΥΜΦΩΝΙΑ ΕΠΙΧΟΡΗΓΗΣΗΣ</a:t>
            </a:r>
            <a:endParaRPr lang="el-GR" sz="2600" dirty="0">
              <a:solidFill>
                <a:schemeClr val="bg1"/>
              </a:solidFill>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1. Υπογραφή της Συμφωνίας</a:t>
            </a:r>
          </a:p>
          <a:p>
            <a:pPr lvl="0" algn="l" defTabSz="800100">
              <a:lnSpc>
                <a:spcPct val="90000"/>
              </a:lnSpc>
              <a:spcBef>
                <a:spcPct val="0"/>
              </a:spcBef>
              <a:spcAft>
                <a:spcPct val="35000"/>
              </a:spcAft>
            </a:pPr>
            <a:r>
              <a:rPr lang="el-GR" sz="1800" kern="1200" dirty="0">
                <a:solidFill>
                  <a:schemeClr val="tx1">
                    <a:lumMod val="75000"/>
                    <a:lumOff val="25000"/>
                  </a:schemeClr>
                </a:solidFill>
                <a:latin typeface="+mn-lt"/>
              </a:rPr>
              <a:t>(σε ισχύ με την υπογραφή του ΙΔΕΠ)</a:t>
            </a:r>
            <a:endParaRPr lang="en-US" sz="1800" kern="1200" dirty="0">
              <a:solidFill>
                <a:schemeClr val="tx1">
                  <a:lumMod val="75000"/>
                  <a:lumOff val="25000"/>
                </a:schemeClr>
              </a:solidFill>
              <a:latin typeface="+mn-lt"/>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endParaRPr lang="en-US"/>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2. Πρώτη προκαταβολή </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80% </a:t>
            </a:r>
            <a:r>
              <a:rPr lang="en-US" sz="1600" kern="1200" dirty="0">
                <a:solidFill>
                  <a:schemeClr val="tx1">
                    <a:lumMod val="75000"/>
                    <a:lumOff val="25000"/>
                  </a:schemeClr>
                </a:solidFill>
                <a:latin typeface="+mn-lt"/>
              </a:rPr>
              <a:t> </a:t>
            </a:r>
            <a:r>
              <a:rPr lang="el-GR" sz="1600" kern="1200" dirty="0">
                <a:solidFill>
                  <a:schemeClr val="tx1">
                    <a:lumMod val="75000"/>
                    <a:lumOff val="25000"/>
                  </a:schemeClr>
                </a:solidFill>
                <a:latin typeface="+mn-lt"/>
              </a:rPr>
              <a:t>ή 40% της συνολικής επιχορήγησης, εντός 30 ημερών από την υπογραφή της Συμφωνίας</a:t>
            </a:r>
            <a:r>
              <a:rPr lang="en-US" sz="1600" kern="1200" dirty="0">
                <a:solidFill>
                  <a:schemeClr val="tx1">
                    <a:lumMod val="75000"/>
                    <a:lumOff val="25000"/>
                  </a:schemeClr>
                </a:solidFill>
                <a:latin typeface="+mn-lt"/>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4. Υποβολή Τελικής Έκθεσης</a:t>
            </a:r>
          </a:p>
          <a:p>
            <a:pPr lvl="0" algn="l" defTabSz="800100">
              <a:lnSpc>
                <a:spcPct val="90000"/>
              </a:lnSpc>
              <a:spcBef>
                <a:spcPct val="0"/>
              </a:spcBef>
              <a:spcAft>
                <a:spcPct val="35000"/>
              </a:spcAft>
            </a:pPr>
            <a:r>
              <a:rPr lang="el-GR" sz="1600" b="0" kern="1200" dirty="0">
                <a:solidFill>
                  <a:schemeClr val="tx1">
                    <a:lumMod val="75000"/>
                    <a:lumOff val="25000"/>
                  </a:schemeClr>
                </a:solidFill>
                <a:latin typeface="+mn-lt"/>
              </a:rPr>
              <a:t>Εντός 60 ημερών από την ημερομηνία λήξης του σχεδίου</a:t>
            </a:r>
            <a:endParaRPr lang="en-US" sz="1600" kern="1200" dirty="0">
              <a:solidFill>
                <a:schemeClr val="tx1">
                  <a:lumMod val="75000"/>
                  <a:lumOff val="25000"/>
                </a:schemeClr>
              </a:solidFill>
              <a:latin typeface="+mn-lt"/>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29" name="L-Shape 28"/>
          <p:cNvSpPr/>
          <p:nvPr/>
        </p:nvSpPr>
        <p:spPr>
          <a:xfrm rot="5400000">
            <a:off x="9777398" y="1294054"/>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5. Τελική Πληρωμή</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Εντός 60 ημερών από την παραλαβή της Τελικής Έκθεσης</a:t>
            </a:r>
            <a:r>
              <a:rPr lang="en-US" sz="1600" kern="1200" dirty="0">
                <a:solidFill>
                  <a:schemeClr val="tx1">
                    <a:lumMod val="75000"/>
                    <a:lumOff val="25000"/>
                  </a:schemeClr>
                </a:solidFill>
                <a:latin typeface="+mn-lt"/>
              </a:rPr>
              <a:t>. </a:t>
            </a:r>
            <a:r>
              <a:rPr lang="el-GR" sz="1600" i="1" kern="1200" dirty="0">
                <a:solidFill>
                  <a:schemeClr val="tx1">
                    <a:lumMod val="75000"/>
                    <a:lumOff val="25000"/>
                  </a:schemeClr>
                </a:solidFill>
                <a:latin typeface="+mn-lt"/>
              </a:rPr>
              <a:t>Ση</a:t>
            </a:r>
            <a:r>
              <a:rPr lang="el-GR" sz="1600" i="1" dirty="0">
                <a:solidFill>
                  <a:schemeClr val="tx1">
                    <a:lumMod val="75000"/>
                    <a:lumOff val="25000"/>
                  </a:schemeClr>
                </a:solidFill>
              </a:rPr>
              <a:t>μείωση</a:t>
            </a:r>
            <a:r>
              <a:rPr lang="en-US" sz="1600" i="1" dirty="0">
                <a:solidFill>
                  <a:schemeClr val="tx1">
                    <a:lumMod val="75000"/>
                    <a:lumOff val="25000"/>
                  </a:schemeClr>
                </a:solidFill>
              </a:rPr>
              <a:t>:</a:t>
            </a:r>
            <a:r>
              <a:rPr lang="el-GR" sz="1600" i="1" dirty="0">
                <a:solidFill>
                  <a:schemeClr val="tx1">
                    <a:lumMod val="75000"/>
                    <a:lumOff val="25000"/>
                  </a:schemeClr>
                </a:solidFill>
              </a:rPr>
              <a:t> δεν είναι απαραίτητα πως ο οργανισμός θα λάβει το 20%. </a:t>
            </a:r>
            <a:endParaRPr lang="en-US" sz="1600" i="1" kern="1200" dirty="0">
              <a:solidFill>
                <a:schemeClr val="tx1">
                  <a:lumMod val="75000"/>
                  <a:lumOff val="25000"/>
                </a:schemeClr>
              </a:solidFill>
              <a:latin typeface="+mn-lt"/>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679337" y="2659559"/>
            <a:ext cx="1212191" cy="769441"/>
          </a:xfrm>
          <a:prstGeom prst="rect">
            <a:avLst/>
          </a:prstGeom>
        </p:spPr>
        <p:txBody>
          <a:bodyPr wrap="none">
            <a:spAutoFit/>
          </a:bodyPr>
          <a:lstStyle/>
          <a:p>
            <a:r>
              <a:rPr lang="el-GR" sz="2200" b="1" dirty="0"/>
              <a:t>ΕΝΑΡΞΗ </a:t>
            </a:r>
          </a:p>
          <a:p>
            <a:r>
              <a:rPr lang="el-GR" sz="2200" b="1" dirty="0"/>
              <a:t>ΣΧΕΔΙΟΥ</a:t>
            </a:r>
            <a:endParaRPr lang="en-GB" sz="2200" b="1" dirty="0"/>
          </a:p>
        </p:txBody>
      </p:sp>
      <p:sp>
        <p:nvSpPr>
          <p:cNvPr id="37" name="Rectangle 36"/>
          <p:cNvSpPr/>
          <p:nvPr/>
        </p:nvSpPr>
        <p:spPr>
          <a:xfrm>
            <a:off x="8160322" y="1018083"/>
            <a:ext cx="1176091" cy="769441"/>
          </a:xfrm>
          <a:prstGeom prst="rect">
            <a:avLst/>
          </a:prstGeom>
        </p:spPr>
        <p:txBody>
          <a:bodyPr wrap="none">
            <a:spAutoFit/>
          </a:bodyPr>
          <a:lstStyle/>
          <a:p>
            <a:pPr algn="ctr"/>
            <a:r>
              <a:rPr lang="el-GR" sz="2200" b="1" dirty="0"/>
              <a:t>ΛΗΞΗ </a:t>
            </a:r>
          </a:p>
          <a:p>
            <a:pPr algn="ctr"/>
            <a:r>
              <a:rPr lang="el-GR" sz="2200" b="1" dirty="0"/>
              <a:t>ΣΧΕΔΙΟΥ</a:t>
            </a:r>
            <a:endParaRPr lang="en-GB" sz="2200" b="1"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684104" cy="3255938"/>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3.</a:t>
            </a:r>
            <a:r>
              <a:rPr lang="el-GR" sz="1600" b="1" dirty="0">
                <a:solidFill>
                  <a:schemeClr val="tx1">
                    <a:lumMod val="75000"/>
                    <a:lumOff val="25000"/>
                  </a:schemeClr>
                </a:solidFill>
              </a:rPr>
              <a:t> </a:t>
            </a:r>
            <a:r>
              <a:rPr lang="en-US" sz="1600" b="1" dirty="0">
                <a:solidFill>
                  <a:schemeClr val="tx1">
                    <a:lumMod val="75000"/>
                    <a:lumOff val="25000"/>
                  </a:schemeClr>
                </a:solidFill>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500" dirty="0">
                <a:solidFill>
                  <a:prstClr val="black">
                    <a:lumMod val="75000"/>
                    <a:lumOff val="25000"/>
                  </a:prstClr>
                </a:solidFill>
                <a:latin typeface="Calibri" panose="020F0502020204030204"/>
              </a:rPr>
              <a:t>στις περιπτώσεις που</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5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82029" y="4559911"/>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l-GR" dirty="0"/>
              <a:t>Λιγότερο από 20%</a:t>
            </a:r>
            <a:endParaRPr lang="en-US" dirty="0"/>
          </a:p>
        </p:txBody>
      </p:sp>
      <p:sp>
        <p:nvSpPr>
          <p:cNvPr id="12" name="Oval 11">
            <a:extLst>
              <a:ext uri="{FF2B5EF4-FFF2-40B4-BE49-F238E27FC236}">
                <a16:creationId xmlns:a16="http://schemas.microsoft.com/office/drawing/2014/main" id="{FC68FB7E-F1C5-0918-2C80-7C2793BFA002}"/>
              </a:ext>
            </a:extLst>
          </p:cNvPr>
          <p:cNvSpPr/>
          <p:nvPr/>
        </p:nvSpPr>
        <p:spPr>
          <a:xfrm>
            <a:off x="10718540" y="4602580"/>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dirty="0"/>
              <a:t>Επιστροφή λεφτών στο ΙΔΕΠ (</a:t>
            </a:r>
            <a:r>
              <a:rPr lang="en-US" sz="1400" dirty="0"/>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281684" y="4253215"/>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790920" y="424051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5327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 (1)</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2470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12959" y="73770"/>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2</a:t>
            </a:r>
            <a:r>
              <a:rPr lang="en-US" sz="2600" b="1" dirty="0">
                <a:solidFill>
                  <a:schemeClr val="bg1"/>
                </a:solidFill>
              </a:rPr>
              <a:t>)</a:t>
            </a:r>
            <a:r>
              <a:rPr lang="el-GR" sz="2600" b="1" dirty="0">
                <a:solidFill>
                  <a:schemeClr val="bg1"/>
                </a:solidFill>
              </a:rPr>
              <a:t> – ΣΧΕΔΙΑΣΜΟΣ</a:t>
            </a:r>
            <a:endParaRPr lang="el-GR" sz="2600" dirty="0">
              <a:solidFill>
                <a:schemeClr val="bg1"/>
              </a:solidFill>
            </a:endParaRPr>
          </a:p>
        </p:txBody>
      </p:sp>
      <p:grpSp>
        <p:nvGrpSpPr>
          <p:cNvPr id="4" name="Group 3"/>
          <p:cNvGrpSpPr/>
          <p:nvPr/>
        </p:nvGrpSpPr>
        <p:grpSpPr>
          <a:xfrm>
            <a:off x="674378" y="953798"/>
            <a:ext cx="10516181" cy="549319"/>
            <a:chOff x="735299" y="1047532"/>
            <a:chExt cx="10516181" cy="549319"/>
          </a:xfrm>
        </p:grpSpPr>
        <p:sp>
          <p:nvSpPr>
            <p:cNvPr id="31" name="Isosceles Triangle 30"/>
            <p:cNvSpPr/>
            <p:nvPr/>
          </p:nvSpPr>
          <p:spPr>
            <a:xfrm rot="2665343">
              <a:off x="2209104" y="1229822"/>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2" name="Rectangle 31"/>
            <p:cNvSpPr/>
            <p:nvPr/>
          </p:nvSpPr>
          <p:spPr>
            <a:xfrm>
              <a:off x="735299" y="1047532"/>
              <a:ext cx="10516181"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r>
                <a:rPr lang="el-GR" sz="2200" b="1" dirty="0"/>
                <a:t>ΣΧΕΔΙΑΣΜΟΣ</a:t>
              </a:r>
              <a:endParaRPr lang="en-GB" sz="2200" b="1" dirty="0"/>
            </a:p>
          </p:txBody>
        </p:sp>
      </p:grpSp>
      <p:sp>
        <p:nvSpPr>
          <p:cNvPr id="43" name="Freeform 42"/>
          <p:cNvSpPr/>
          <p:nvPr/>
        </p:nvSpPr>
        <p:spPr>
          <a:xfrm>
            <a:off x="563515" y="1644568"/>
            <a:ext cx="10979142" cy="4744562"/>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Ενημερώστε το προσωπικό του οργανισμού για το Σχέδιο, τους στόχους του </a:t>
            </a:r>
            <a:r>
              <a:rPr lang="el-GR" sz="2000" b="1" dirty="0" err="1">
                <a:solidFill>
                  <a:schemeClr val="tx1"/>
                </a:solidFill>
              </a:rPr>
              <a:t>κλπ</a:t>
            </a:r>
            <a:r>
              <a:rPr lang="el-GR" sz="2000" b="1" dirty="0">
                <a:solidFill>
                  <a:schemeClr val="tx1"/>
                </a:solidFill>
              </a:rPr>
              <a:t> – Ιστοσελίδα </a:t>
            </a: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Ορίστε</a:t>
            </a:r>
            <a:r>
              <a:rPr lang="el-GR" sz="2000" b="1" dirty="0">
                <a:solidFill>
                  <a:schemeClr val="tx1">
                    <a:lumMod val="75000"/>
                    <a:lumOff val="25000"/>
                  </a:schemeClr>
                </a:solidFill>
              </a:rPr>
              <a:t> </a:t>
            </a:r>
            <a:r>
              <a:rPr lang="el-GR" sz="2000" b="1" dirty="0">
                <a:solidFill>
                  <a:schemeClr val="accent6">
                    <a:lumMod val="75000"/>
                  </a:schemeClr>
                </a:solidFill>
              </a:rPr>
              <a:t>ομάδα διαχείρισης του σχεδίου</a:t>
            </a:r>
            <a:r>
              <a:rPr lang="en-US" sz="2000" b="1" dirty="0">
                <a:solidFill>
                  <a:schemeClr val="accent6">
                    <a:lumMod val="75000"/>
                  </a:schemeClr>
                </a:solidFill>
              </a:rPr>
              <a:t> </a:t>
            </a:r>
            <a:r>
              <a:rPr lang="en-US" sz="2000" b="1" dirty="0">
                <a:solidFill>
                  <a:schemeClr val="tx1"/>
                </a:solidFill>
              </a:rPr>
              <a:t>(</a:t>
            </a:r>
            <a:r>
              <a:rPr lang="el-GR" sz="2000" b="1" dirty="0">
                <a:solidFill>
                  <a:schemeClr val="tx1"/>
                </a:solidFill>
              </a:rPr>
              <a:t>ομάδα </a:t>
            </a:r>
            <a:r>
              <a:rPr lang="en-US" sz="2000" b="1" dirty="0">
                <a:solidFill>
                  <a:schemeClr val="tx1"/>
                </a:solidFill>
              </a:rPr>
              <a:t>Erasmus)</a:t>
            </a:r>
            <a:r>
              <a:rPr lang="el-GR" sz="2000" b="1" dirty="0">
                <a:solidFill>
                  <a:schemeClr val="tx1"/>
                </a:solidFill>
              </a:rPr>
              <a:t>, τον συντονιστή της ομάδας και τους ρόλους του κάθε ατόμου</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Βάσει των στόχων του σχεδίου, αποφασίστε ποιοι </a:t>
            </a:r>
            <a:r>
              <a:rPr lang="el-GR" sz="2000" b="1" dirty="0">
                <a:solidFill>
                  <a:schemeClr val="accent6">
                    <a:lumMod val="75000"/>
                  </a:schemeClr>
                </a:solidFill>
              </a:rPr>
              <a:t>τύποι δραστηριοτήτων </a:t>
            </a:r>
            <a:r>
              <a:rPr lang="el-GR" sz="2000" b="1" dirty="0">
                <a:solidFill>
                  <a:schemeClr val="tx1"/>
                </a:solidFill>
              </a:rPr>
              <a:t>θα φέρουν τα καλύτερα αποτελέσματα</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Δημιουργήστε ένα </a:t>
            </a:r>
            <a:r>
              <a:rPr lang="el-GR" sz="2000" b="1" dirty="0">
                <a:solidFill>
                  <a:schemeClr val="accent6">
                    <a:lumMod val="75000"/>
                  </a:schemeClr>
                </a:solidFill>
              </a:rPr>
              <a:t>αρχικό χρονοδιάγραμμα</a:t>
            </a:r>
            <a:r>
              <a:rPr lang="el-GR" sz="2000" b="1" dirty="0">
                <a:solidFill>
                  <a:schemeClr val="tx1">
                    <a:lumMod val="75000"/>
                    <a:lumOff val="25000"/>
                  </a:schemeClr>
                </a:solidFill>
              </a:rPr>
              <a:t>, </a:t>
            </a:r>
            <a:r>
              <a:rPr lang="el-GR" sz="2000" b="1" dirty="0">
                <a:solidFill>
                  <a:schemeClr val="tx1"/>
                </a:solidFill>
              </a:rPr>
              <a:t>λαμβάνοντας υπόψη τα σημαντικά ορόσημα του σχεδίου.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Στον σχεδιασμό σας, εντάξετε τις </a:t>
            </a:r>
            <a:r>
              <a:rPr lang="el-GR" sz="2000" b="1" dirty="0">
                <a:solidFill>
                  <a:schemeClr val="accent6">
                    <a:lumMod val="75000"/>
                  </a:schemeClr>
                </a:solidFill>
              </a:rPr>
              <a:t>δράσεις επικοινωνίας και διάχυσης</a:t>
            </a:r>
            <a:r>
              <a:rPr lang="el-GR" sz="2000" b="1" dirty="0">
                <a:solidFill>
                  <a:schemeClr val="tx1">
                    <a:lumMod val="75000"/>
                    <a:lumOff val="25000"/>
                  </a:schemeClr>
                </a:solidFill>
              </a:rPr>
              <a:t>.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lumMod val="75000"/>
                    <a:lumOff val="25000"/>
                  </a:schemeClr>
                </a:solidFill>
              </a:rPr>
              <a:t>Βεβαιωθείτε ότι στον σχεδιασμό σας λαμβάνεται υπόψη τα </a:t>
            </a:r>
            <a:r>
              <a:rPr lang="en-US" sz="2000" b="1" dirty="0">
                <a:solidFill>
                  <a:schemeClr val="accent6">
                    <a:lumMod val="75000"/>
                  </a:schemeClr>
                </a:solidFill>
              </a:rPr>
              <a:t>E+ Quality Standards</a:t>
            </a:r>
            <a:endParaRPr lang="el-GR" sz="2000" b="1" dirty="0">
              <a:solidFill>
                <a:schemeClr val="accent6">
                  <a:lumMod val="7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p:txBody>
      </p:sp>
      <p:grpSp>
        <p:nvGrpSpPr>
          <p:cNvPr id="3" name="Group 2"/>
          <p:cNvGrpSpPr/>
          <p:nvPr/>
        </p:nvGrpSpPr>
        <p:grpSpPr>
          <a:xfrm rot="20652882">
            <a:off x="9527297" y="4514045"/>
            <a:ext cx="2010834" cy="1852570"/>
            <a:chOff x="9848805" y="4874105"/>
            <a:chExt cx="1785810" cy="1645257"/>
          </a:xfrm>
        </p:grpSpPr>
        <p:grpSp>
          <p:nvGrpSpPr>
            <p:cNvPr id="10" name="Google Shape;672;p26"/>
            <p:cNvGrpSpPr/>
            <p:nvPr/>
          </p:nvGrpSpPr>
          <p:grpSpPr>
            <a:xfrm rot="7338741">
              <a:off x="10607881" y="5492629"/>
              <a:ext cx="1027261" cy="1026206"/>
              <a:chOff x="2497275" y="2744159"/>
              <a:chExt cx="370930" cy="370549"/>
            </a:xfrm>
          </p:grpSpPr>
          <p:sp>
            <p:nvSpPr>
              <p:cNvPr id="1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 name="Google Shape;672;p26"/>
            <p:cNvGrpSpPr/>
            <p:nvPr/>
          </p:nvGrpSpPr>
          <p:grpSpPr>
            <a:xfrm>
              <a:off x="9848805" y="4874105"/>
              <a:ext cx="1027261" cy="1026206"/>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731" y="6144676"/>
            <a:ext cx="624655" cy="535140"/>
          </a:xfrm>
          <a:prstGeom prst="rect">
            <a:avLst/>
          </a:prstGeom>
        </p:spPr>
      </p:pic>
    </p:spTree>
    <p:extLst>
      <p:ext uri="{BB962C8B-B14F-4D97-AF65-F5344CB8AC3E}">
        <p14:creationId xmlns:p14="http://schemas.microsoft.com/office/powerpoint/2010/main" val="1299091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105612"/>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3</a:t>
            </a:r>
            <a:r>
              <a:rPr lang="en-US" sz="2600" b="1" dirty="0">
                <a:solidFill>
                  <a:schemeClr val="bg1"/>
                </a:solidFill>
              </a:rPr>
              <a:t>)</a:t>
            </a:r>
            <a:r>
              <a:rPr lang="el-GR" sz="2600" dirty="0">
                <a:solidFill>
                  <a:schemeClr val="bg1"/>
                </a:solidFill>
              </a:rPr>
              <a:t> </a:t>
            </a:r>
            <a:r>
              <a:rPr lang="el-GR" sz="2600" b="1" dirty="0">
                <a:solidFill>
                  <a:schemeClr val="bg1"/>
                </a:solidFill>
              </a:rPr>
              <a:t>– ΠΡΟΕΤΟΙΜΑΣΙΑ</a:t>
            </a:r>
            <a:endParaRPr lang="el-GR" sz="2600" dirty="0">
              <a:solidFill>
                <a:schemeClr val="bg1"/>
              </a:solidFill>
            </a:endParaRPr>
          </a:p>
        </p:txBody>
      </p:sp>
      <p:sp>
        <p:nvSpPr>
          <p:cNvPr id="43" name="Freeform 42"/>
          <p:cNvSpPr/>
          <p:nvPr/>
        </p:nvSpPr>
        <p:spPr>
          <a:xfrm>
            <a:off x="552159" y="1348790"/>
            <a:ext cx="11193288" cy="4443571"/>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Εντοπίστε τον/ τους οργανισμούς υποδοχής και επικοινωνήστε μαζί τους. Καταρτίστε από κοινού </a:t>
            </a:r>
            <a:r>
              <a:rPr lang="el-GR" sz="2000" b="1" dirty="0">
                <a:solidFill>
                  <a:srgbClr val="93436B"/>
                </a:solidFill>
              </a:rPr>
              <a:t>πρόγραμμα εργασιών</a:t>
            </a:r>
            <a:r>
              <a:rPr lang="el-GR" sz="2000" b="1" dirty="0">
                <a:solidFill>
                  <a:schemeClr val="tx1">
                    <a:lumMod val="75000"/>
                    <a:lumOff val="25000"/>
                  </a:schemeClr>
                </a:solidFill>
              </a:rPr>
              <a:t>. </a:t>
            </a:r>
            <a:r>
              <a:rPr lang="el-GR" sz="2000" b="1" dirty="0">
                <a:solidFill>
                  <a:schemeClr val="tx1"/>
                </a:solidFill>
              </a:rPr>
              <a:t>Ορίστε τα </a:t>
            </a:r>
            <a:r>
              <a:rPr lang="el-GR" sz="2000" b="1" dirty="0">
                <a:solidFill>
                  <a:srgbClr val="93436B"/>
                </a:solidFill>
              </a:rPr>
              <a:t>μαθησιακά αποτελέσματα </a:t>
            </a:r>
            <a:r>
              <a:rPr lang="el-GR" sz="2000" b="1" dirty="0">
                <a:solidFill>
                  <a:schemeClr val="tx1"/>
                </a:solidFill>
              </a:rPr>
              <a:t>της κάθε δραστηριότητας.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Καθορίστε</a:t>
            </a:r>
            <a:r>
              <a:rPr lang="el-GR" sz="2000" b="1" dirty="0">
                <a:solidFill>
                  <a:schemeClr val="tx1">
                    <a:lumMod val="75000"/>
                    <a:lumOff val="25000"/>
                  </a:schemeClr>
                </a:solidFill>
              </a:rPr>
              <a:t> </a:t>
            </a:r>
            <a:r>
              <a:rPr lang="el-GR" sz="2000" b="1" dirty="0">
                <a:solidFill>
                  <a:srgbClr val="93436B"/>
                </a:solidFill>
              </a:rPr>
              <a:t>δίκαιη και διαφανή διαδικασία επιλογής </a:t>
            </a:r>
            <a:r>
              <a:rPr lang="el-GR" sz="2000" b="1" dirty="0">
                <a:solidFill>
                  <a:schemeClr val="tx1"/>
                </a:solidFill>
              </a:rPr>
              <a:t>των συμμετεχόντων. Θέστε αντικειμενικά κριτήρια πριν την επιλογή.</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Προχωρήστε στις </a:t>
            </a:r>
            <a:r>
              <a:rPr lang="el-GR" sz="2000" b="1" dirty="0">
                <a:solidFill>
                  <a:srgbClr val="93436B"/>
                </a:solidFill>
              </a:rPr>
              <a:t>πρακτικές ρυθμίσεις </a:t>
            </a:r>
            <a:r>
              <a:rPr lang="el-GR" sz="2000" b="1" dirty="0">
                <a:solidFill>
                  <a:schemeClr val="tx1"/>
                </a:solidFill>
              </a:rPr>
              <a:t>πριν την κινητικότητα: </a:t>
            </a:r>
            <a:r>
              <a:rPr lang="el-GR" sz="2000" b="1" dirty="0">
                <a:solidFill>
                  <a:srgbClr val="93436B"/>
                </a:solidFill>
              </a:rPr>
              <a:t>Μετακινήσεις, διαμονή, ασφάλιση </a:t>
            </a:r>
            <a:r>
              <a:rPr lang="el-GR" sz="2000" b="1" dirty="0" err="1">
                <a:solidFill>
                  <a:srgbClr val="93436B"/>
                </a:solidFill>
              </a:rPr>
              <a:t>κλπ</a:t>
            </a:r>
            <a:endParaRPr lang="el-GR" sz="2000" b="1" dirty="0">
              <a:solidFill>
                <a:srgbClr val="93436B"/>
              </a:solidFill>
            </a:endParaRP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Υπογράψτε τις απαιτούμενες </a:t>
            </a:r>
            <a:r>
              <a:rPr lang="el-GR" sz="2000" b="1" dirty="0">
                <a:solidFill>
                  <a:srgbClr val="93436B"/>
                </a:solidFill>
              </a:rPr>
              <a:t>συμφωνίες</a:t>
            </a:r>
            <a:r>
              <a:rPr lang="el-GR" sz="2000" b="1" dirty="0">
                <a:solidFill>
                  <a:schemeClr val="tx1">
                    <a:lumMod val="75000"/>
                    <a:lumOff val="25000"/>
                  </a:schemeClr>
                </a:solidFill>
              </a:rPr>
              <a:t> και όλα τα </a:t>
            </a:r>
            <a:r>
              <a:rPr lang="el-GR" sz="2000" b="1" dirty="0">
                <a:solidFill>
                  <a:srgbClr val="93436B"/>
                </a:solidFill>
              </a:rPr>
              <a:t>υποστηρικτικά έγγραφα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Ορίστε</a:t>
            </a:r>
            <a:r>
              <a:rPr lang="el-GR" sz="2000" b="1" dirty="0">
                <a:solidFill>
                  <a:srgbClr val="93436B"/>
                </a:solidFill>
              </a:rPr>
              <a:t> άτομα επαφής </a:t>
            </a:r>
            <a:r>
              <a:rPr lang="el-GR" sz="2000" b="1" dirty="0">
                <a:solidFill>
                  <a:schemeClr val="tx1"/>
                </a:solidFill>
              </a:rPr>
              <a:t>από κάθε οργανισμό και ενημερώστε τους συμμετέχοντες.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Προετοιμάστε κατάλληλα τον συμμετέχοντα: </a:t>
            </a:r>
            <a:r>
              <a:rPr lang="el-GR" sz="2000" b="1" dirty="0">
                <a:solidFill>
                  <a:srgbClr val="93436B"/>
                </a:solidFill>
              </a:rPr>
              <a:t>Γλωσσική, πολιτισμική, εκπαιδευτικό πρόγραμμα κλπ.</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Καταχώρηση κινητικοτήτων στο εργαλείο διαχείρισης </a:t>
            </a:r>
            <a:r>
              <a:rPr lang="en-US" sz="2000" b="1" dirty="0">
                <a:solidFill>
                  <a:srgbClr val="93436B"/>
                </a:solidFill>
              </a:rPr>
              <a:t>Beneficiary Module</a:t>
            </a:r>
            <a:r>
              <a:rPr lang="el-GR" sz="2000" b="1" dirty="0">
                <a:solidFill>
                  <a:srgbClr val="93436B"/>
                </a:solidFill>
              </a:rPr>
              <a:t> </a:t>
            </a:r>
            <a:r>
              <a:rPr lang="el-GR" sz="2000" b="1" dirty="0">
                <a:solidFill>
                  <a:schemeClr val="tx1"/>
                </a:solidFill>
              </a:rPr>
              <a:t>(πριν την υλοποίηση τους)</a:t>
            </a:r>
          </a:p>
          <a:p>
            <a:pPr marL="285750" indent="-285750" defTabSz="800100">
              <a:spcBef>
                <a:spcPct val="0"/>
              </a:spcBef>
              <a:buFont typeface="Wingdings" panose="05000000000000000000" pitchFamily="2" charset="2"/>
              <a:buChar char="§"/>
            </a:pPr>
            <a:endParaRPr lang="el-GR" sz="2000" i="1" dirty="0">
              <a:solidFill>
                <a:schemeClr val="tx1">
                  <a:lumMod val="75000"/>
                  <a:lumOff val="25000"/>
                </a:schemeClr>
              </a:solidFill>
            </a:endParaRPr>
          </a:p>
          <a:p>
            <a:pPr defTabSz="800100">
              <a:spcBef>
                <a:spcPct val="0"/>
              </a:spcBef>
            </a:pPr>
            <a:endParaRPr lang="el-GR" b="1" i="1" dirty="0">
              <a:solidFill>
                <a:schemeClr val="tx1"/>
              </a:solidFill>
            </a:endParaRPr>
          </a:p>
          <a:p>
            <a:pPr defTabSz="800100">
              <a:spcBef>
                <a:spcPct val="0"/>
              </a:spcBef>
            </a:pPr>
            <a:r>
              <a:rPr lang="el-GR" b="1" dirty="0">
                <a:solidFill>
                  <a:srgbClr val="FF0000"/>
                </a:solidFill>
              </a:rPr>
              <a:t>!  </a:t>
            </a:r>
            <a:r>
              <a:rPr lang="el-GR" b="1" i="1" dirty="0">
                <a:solidFill>
                  <a:schemeClr val="tx1"/>
                </a:solidFill>
              </a:rPr>
              <a:t>Συμμόρφωση με </a:t>
            </a:r>
            <a:r>
              <a:rPr lang="el-GR" b="1" i="1" dirty="0">
                <a:solidFill>
                  <a:schemeClr val="tx1"/>
                </a:solidFill>
                <a:hlinkClick r:id="rId3"/>
              </a:rPr>
              <a:t>Ε+</a:t>
            </a:r>
            <a:r>
              <a:rPr lang="en-US" b="1" i="1" dirty="0">
                <a:solidFill>
                  <a:schemeClr val="tx1"/>
                </a:solidFill>
                <a:hlinkClick r:id="rId3"/>
              </a:rPr>
              <a:t> Quality Standards </a:t>
            </a:r>
            <a:r>
              <a:rPr lang="el-GR" b="1" i="1" dirty="0">
                <a:solidFill>
                  <a:schemeClr val="tx1">
                    <a:lumMod val="75000"/>
                    <a:lumOff val="25000"/>
                  </a:schemeClr>
                </a:solidFill>
              </a:rPr>
              <a:t>και </a:t>
            </a:r>
            <a:r>
              <a:rPr lang="el-GR" b="1" i="1" dirty="0">
                <a:solidFill>
                  <a:schemeClr val="tx1"/>
                </a:solidFill>
                <a:hlinkClick r:id="rId4"/>
              </a:rPr>
              <a:t>Πρότυπα Ποιότητας Σεμιναρίων για τη ΒΔ1</a:t>
            </a:r>
            <a:endParaRPr lang="el-GR" b="1" i="1" dirty="0">
              <a:solidFill>
                <a:srgbClr val="93436B"/>
              </a:solidFill>
            </a:endParaRPr>
          </a:p>
          <a:p>
            <a:pPr defTabSz="800100">
              <a:spcBef>
                <a:spcPct val="0"/>
              </a:spcBef>
            </a:pPr>
            <a:endParaRPr lang="el-GR" b="1" i="1" dirty="0">
              <a:solidFill>
                <a:schemeClr val="tx1"/>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a:off x="596795" y="862293"/>
            <a:ext cx="11009660" cy="396578"/>
            <a:chOff x="929663" y="902933"/>
            <a:chExt cx="10217704" cy="396578"/>
          </a:xfrm>
        </p:grpSpPr>
        <p:sp>
          <p:nvSpPr>
            <p:cNvPr id="15" name="Isosceles Triangle 14"/>
            <p:cNvSpPr/>
            <p:nvPr/>
          </p:nvSpPr>
          <p:spPr>
            <a:xfrm rot="2708150">
              <a:off x="6018166" y="734511"/>
              <a:ext cx="367029" cy="762971"/>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6" name="Rectangle 15"/>
            <p:cNvSpPr/>
            <p:nvPr/>
          </p:nvSpPr>
          <p:spPr>
            <a:xfrm>
              <a:off x="929663" y="902933"/>
              <a:ext cx="10217704"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ΠΡΟΕΤΟΙΜΑΣΙΑ</a:t>
              </a:r>
              <a:endParaRPr lang="en-GB" sz="2200" b="1" dirty="0"/>
            </a:p>
          </p:txBody>
        </p:sp>
      </p:grpSp>
    </p:spTree>
    <p:extLst>
      <p:ext uri="{BB962C8B-B14F-4D97-AF65-F5344CB8AC3E}">
        <p14:creationId xmlns:p14="http://schemas.microsoft.com/office/powerpoint/2010/main" val="89293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7669" y="121745"/>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4</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7" name="Rectangle 16"/>
          <p:cNvSpPr/>
          <p:nvPr/>
        </p:nvSpPr>
        <p:spPr>
          <a:xfrm>
            <a:off x="735300" y="896563"/>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ΚΑΤΑ ΤΗΝ ΚΙΝΗΤΙΚΟΤΗΤΑ </a:t>
            </a:r>
            <a:endParaRPr lang="en-GB" sz="2200" b="1" dirty="0"/>
          </a:p>
        </p:txBody>
      </p:sp>
      <p:sp>
        <p:nvSpPr>
          <p:cNvPr id="18" name="Isosceles Triangle 17"/>
          <p:cNvSpPr/>
          <p:nvPr/>
        </p:nvSpPr>
        <p:spPr>
          <a:xfrm rot="2665343">
            <a:off x="9626993" y="107230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9" name="Freeform 18"/>
          <p:cNvSpPr/>
          <p:nvPr/>
        </p:nvSpPr>
        <p:spPr>
          <a:xfrm>
            <a:off x="716473" y="148367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Υλοποιήστε τις δραστηριότητες βάσει του σχεδιασμού σας</a:t>
            </a:r>
            <a:endParaRPr lang="en-GB" sz="2000" b="1" dirty="0">
              <a:solidFill>
                <a:schemeClr val="tx1"/>
              </a:solidFill>
            </a:endParaRPr>
          </a:p>
          <a:p>
            <a:pPr defTabSz="800100">
              <a:spcBef>
                <a:spcPct val="0"/>
              </a:spcBef>
            </a:pPr>
            <a:endParaRPr lang="en-GB" sz="2000" b="1" dirty="0">
              <a:solidFill>
                <a:schemeClr val="tx1"/>
              </a:solidFill>
            </a:endParaRPr>
          </a:p>
          <a:p>
            <a:pPr marL="285750" indent="-285750" defTabSz="800100">
              <a:spcBef>
                <a:spcPct val="0"/>
              </a:spcBef>
              <a:buFont typeface="Wingdings" panose="05000000000000000000" pitchFamily="2" charset="2"/>
              <a:buChar char="§"/>
            </a:pPr>
            <a:r>
              <a:rPr lang="en-GB" sz="2000" b="1" dirty="0">
                <a:solidFill>
                  <a:schemeClr val="tx1"/>
                </a:solidFill>
              </a:rPr>
              <a:t>E</a:t>
            </a:r>
            <a:r>
              <a:rPr lang="el-GR" sz="2000" b="1" dirty="0" err="1">
                <a:solidFill>
                  <a:schemeClr val="tx1"/>
                </a:solidFill>
              </a:rPr>
              <a:t>πίλυση</a:t>
            </a:r>
            <a:r>
              <a:rPr lang="el-GR" sz="2000" b="1" dirty="0">
                <a:solidFill>
                  <a:schemeClr val="tx1"/>
                </a:solidFill>
              </a:rPr>
              <a:t> προβλημάτων που ενδέχεται να προκύψουν </a:t>
            </a:r>
            <a:endParaRPr lang="en-GB" sz="2000" b="1" dirty="0">
              <a:solidFill>
                <a:schemeClr val="tx1"/>
              </a:solidFill>
            </a:endParaRPr>
          </a:p>
          <a:p>
            <a:pPr defTabSz="800100">
              <a:spcBef>
                <a:spcPct val="0"/>
              </a:spcBef>
            </a:pPr>
            <a:endParaRPr lang="el-GR" sz="2000" b="1" dirty="0">
              <a:solidFill>
                <a:schemeClr val="tx1"/>
              </a:solidFill>
            </a:endParaRPr>
          </a:p>
          <a:p>
            <a:pPr marL="285750" indent="-285750" defTabSz="800100">
              <a:spcBef>
                <a:spcPct val="0"/>
              </a:spcBef>
              <a:buFont typeface="Wingdings" panose="05000000000000000000" pitchFamily="2" charset="2"/>
              <a:buChar char="§"/>
            </a:pPr>
            <a:r>
              <a:rPr lang="el-GR" sz="2000" b="1" dirty="0">
                <a:solidFill>
                  <a:srgbClr val="43AFC0"/>
                </a:solidFill>
              </a:rPr>
              <a:t>Συνεχής υποστήριξη συμμετέχοντα </a:t>
            </a:r>
            <a:r>
              <a:rPr lang="el-GR" sz="2000" b="1" dirty="0">
                <a:solidFill>
                  <a:schemeClr val="tx1"/>
                </a:solidFill>
              </a:rPr>
              <a:t>από τον Οργανισμό. Ο οργανισμός αποστολής επικοινωνεί με τους συμμετέχοντες και τον οργανισμό υποδοχής για:</a:t>
            </a:r>
          </a:p>
          <a:p>
            <a:pPr marL="342900" indent="-342900" algn="just">
              <a:lnSpc>
                <a:spcPct val="150000"/>
              </a:lnSpc>
              <a:buFont typeface="Wingdings" panose="05000000000000000000" pitchFamily="2" charset="2"/>
              <a:buChar char="ü"/>
            </a:pPr>
            <a:r>
              <a:rPr lang="el-GR" sz="2000" b="1" dirty="0">
                <a:solidFill>
                  <a:schemeClr val="tx1"/>
                </a:solidFill>
              </a:rPr>
              <a:t>λήψη ανατροφοδότησης</a:t>
            </a:r>
          </a:p>
          <a:p>
            <a:pPr marL="342900" indent="-342900" algn="just">
              <a:lnSpc>
                <a:spcPct val="150000"/>
              </a:lnSpc>
              <a:buFont typeface="Wingdings" panose="05000000000000000000" pitchFamily="2" charset="2"/>
              <a:buChar char="ü"/>
            </a:pPr>
            <a:r>
              <a:rPr lang="el-GR" sz="2000" b="1" dirty="0">
                <a:solidFill>
                  <a:schemeClr val="tx1"/>
                </a:solidFill>
              </a:rPr>
              <a:t>αναπροσαρμογή του προγράμματος δραστηριοτήτων, όταν αυτό κρίνεται αναγκαίο</a:t>
            </a:r>
          </a:p>
          <a:p>
            <a:pPr algn="just"/>
            <a:endParaRPr lang="el-GR" sz="2000" b="1" dirty="0">
              <a:solidFill>
                <a:schemeClr val="tx1"/>
              </a:solidFill>
            </a:endParaRPr>
          </a:p>
          <a:p>
            <a:pPr marL="342900" indent="-342900" algn="just">
              <a:buFont typeface="Wingdings" panose="05000000000000000000" pitchFamily="2" charset="2"/>
              <a:buChar char="§"/>
            </a:pPr>
            <a:r>
              <a:rPr lang="el-GR" sz="2000" b="1" dirty="0">
                <a:solidFill>
                  <a:schemeClr val="tx1"/>
                </a:solidFill>
              </a:rPr>
              <a:t>Ορίστε υπεύθυνο άτομο που θα υποστηρίζει τον συμμετέχοντα και θα λειτουργεί ως μέντορας για τη </a:t>
            </a:r>
            <a:r>
              <a:rPr lang="el-GR" sz="2000" b="1" dirty="0">
                <a:solidFill>
                  <a:srgbClr val="43AFC0"/>
                </a:solidFill>
              </a:rPr>
              <a:t>διασφάλιση της επίτευξης των μαθησιακών αποτελεσμάτων</a:t>
            </a:r>
            <a:r>
              <a:rPr lang="el-GR" sz="2000" b="1" dirty="0">
                <a:solidFill>
                  <a:schemeClr val="tx1"/>
                </a:solidFill>
              </a:rPr>
              <a:t>. </a:t>
            </a:r>
          </a:p>
          <a:p>
            <a:pPr marL="285750" indent="-285750" defTabSz="800100">
              <a:spcBef>
                <a:spcPct val="0"/>
              </a:spcBef>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5" name="Group 4"/>
          <p:cNvGrpSpPr/>
          <p:nvPr/>
        </p:nvGrpSpPr>
        <p:grpSpPr>
          <a:xfrm>
            <a:off x="3758268" y="5167992"/>
            <a:ext cx="4062788" cy="1652838"/>
            <a:chOff x="668423" y="5178434"/>
            <a:chExt cx="4553742" cy="1852570"/>
          </a:xfrm>
          <a:noFill/>
        </p:grpSpPr>
        <p:grpSp>
          <p:nvGrpSpPr>
            <p:cNvPr id="10" name="Google Shape;672;p26"/>
            <p:cNvGrpSpPr/>
            <p:nvPr/>
          </p:nvGrpSpPr>
          <p:grpSpPr>
            <a:xfrm rot="5320287">
              <a:off x="3632376" y="5728882"/>
              <a:ext cx="1156703" cy="1155515"/>
              <a:chOff x="2497275" y="2744159"/>
              <a:chExt cx="370930" cy="370549"/>
            </a:xfrm>
            <a:grpFill/>
          </p:grpSpPr>
          <p:sp>
            <p:nvSpPr>
              <p:cNvPr id="2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8"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9"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sp>
          <p:nvSpPr>
            <p:cNvPr id="15" name="Google Shape;676;p26"/>
            <p:cNvSpPr/>
            <p:nvPr/>
          </p:nvSpPr>
          <p:spPr>
            <a:xfrm rot="19581546">
              <a:off x="3202958" y="5979522"/>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16" name="Google Shape;677;p26"/>
            <p:cNvSpPr/>
            <p:nvPr/>
          </p:nvSpPr>
          <p:spPr>
            <a:xfrm rot="19581546">
              <a:off x="3397509" y="6179346"/>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nvGrpSpPr>
            <p:cNvPr id="30" name="Group 29"/>
            <p:cNvGrpSpPr/>
            <p:nvPr/>
          </p:nvGrpSpPr>
          <p:grpSpPr>
            <a:xfrm rot="19581546">
              <a:off x="668423" y="5178434"/>
              <a:ext cx="2010834" cy="1852570"/>
              <a:chOff x="9848805" y="4874105"/>
              <a:chExt cx="1785810" cy="1645257"/>
            </a:xfrm>
            <a:grpFill/>
          </p:grpSpPr>
          <p:grpSp>
            <p:nvGrpSpPr>
              <p:cNvPr id="31" name="Google Shape;672;p26"/>
              <p:cNvGrpSpPr/>
              <p:nvPr/>
            </p:nvGrpSpPr>
            <p:grpSpPr>
              <a:xfrm rot="7338741">
                <a:off x="10607881" y="5492629"/>
                <a:ext cx="1027261" cy="1026206"/>
                <a:chOff x="2497275" y="2744159"/>
                <a:chExt cx="370930" cy="370549"/>
              </a:xfrm>
              <a:grpFill/>
            </p:grpSpPr>
            <p:sp>
              <p:nvSpPr>
                <p:cNvPr id="39"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3"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nvGrpSpPr>
              <p:cNvPr id="32" name="Google Shape;672;p26"/>
              <p:cNvGrpSpPr/>
              <p:nvPr/>
            </p:nvGrpSpPr>
            <p:grpSpPr>
              <a:xfrm>
                <a:off x="9848805" y="4874105"/>
                <a:ext cx="1027261" cy="1026206"/>
                <a:chOff x="2497275" y="2744159"/>
                <a:chExt cx="370930" cy="370549"/>
              </a:xfrm>
              <a:grpFill/>
            </p:grpSpPr>
            <p:sp>
              <p:nvSpPr>
                <p:cNvPr id="33"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4"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5"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7"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8"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sp>
          <p:nvSpPr>
            <p:cNvPr id="45" name="Google Shape;676;p26"/>
            <p:cNvSpPr/>
            <p:nvPr/>
          </p:nvSpPr>
          <p:spPr>
            <a:xfrm rot="20011893">
              <a:off x="2674793" y="5946118"/>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6" name="Google Shape;677;p26"/>
            <p:cNvSpPr/>
            <p:nvPr/>
          </p:nvSpPr>
          <p:spPr>
            <a:xfrm rot="20011893">
              <a:off x="2869344" y="6145942"/>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7" name="Google Shape;676;p26"/>
            <p:cNvSpPr/>
            <p:nvPr/>
          </p:nvSpPr>
          <p:spPr>
            <a:xfrm rot="20130330">
              <a:off x="4647107" y="5593949"/>
              <a:ext cx="575058" cy="61037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8" name="Google Shape;677;p26"/>
            <p:cNvSpPr/>
            <p:nvPr/>
          </p:nvSpPr>
          <p:spPr>
            <a:xfrm rot="20130330">
              <a:off x="4839136" y="5791232"/>
              <a:ext cx="195567" cy="207578"/>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94799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a:t>
            </a:r>
            <a:r>
              <a:rPr lang="en-US" sz="2200" b="1" dirty="0"/>
              <a:t>1</a:t>
            </a:r>
          </a:p>
        </p:txBody>
      </p:sp>
      <p:sp>
        <p:nvSpPr>
          <p:cNvPr id="4" name="Rectangle 3"/>
          <p:cNvSpPr/>
          <p:nvPr/>
        </p:nvSpPr>
        <p:spPr>
          <a:xfrm>
            <a:off x="7897712" y="2444899"/>
            <a:ext cx="3752437" cy="430887"/>
          </a:xfrm>
          <a:prstGeom prst="rect">
            <a:avLst/>
          </a:prstGeom>
        </p:spPr>
        <p:txBody>
          <a:bodyPr wrap="none">
            <a:spAutoFit/>
          </a:bodyPr>
          <a:lstStyle/>
          <a:p>
            <a:r>
              <a:rPr lang="el-GR" sz="2200" b="1" dirty="0"/>
              <a:t>ΥΠΟΣΤΗΡΙΚΤΙΚΟΙ ΟΡΓΑΝΙΣΜΟΙ</a:t>
            </a:r>
            <a:endParaRPr lang="en-US" sz="2200" b="1" dirty="0"/>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5</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9" name="Freeform 18"/>
          <p:cNvSpPr/>
          <p:nvPr/>
        </p:nvSpPr>
        <p:spPr>
          <a:xfrm>
            <a:off x="716473" y="149389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Οι συμμετέχοντες παραλαμβάνουν </a:t>
            </a:r>
            <a:r>
              <a:rPr lang="el-GR" sz="2000" b="1" dirty="0">
                <a:solidFill>
                  <a:srgbClr val="43AFC0"/>
                </a:solidFill>
              </a:rPr>
              <a:t>αποδεικτικά</a:t>
            </a:r>
            <a:r>
              <a:rPr lang="el-GR" sz="2000" b="1" dirty="0">
                <a:solidFill>
                  <a:schemeClr val="tx1"/>
                </a:solidFill>
              </a:rPr>
              <a:t> ανάλογα με τον τύπο δραστηριότητας. </a:t>
            </a:r>
          </a:p>
          <a:p>
            <a:pPr lvl="0" defTabSz="800100">
              <a:lnSpc>
                <a:spcPct val="90000"/>
              </a:lnSpc>
              <a:spcBef>
                <a:spcPct val="0"/>
              </a:spcBef>
              <a:spcAft>
                <a:spcPct val="35000"/>
              </a:spcAft>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Αναγνώριση μαθησιακών αποτελεσμάτων. Συστήνεται η έκδοση του </a:t>
            </a:r>
            <a:r>
              <a:rPr lang="en-US" sz="2000" b="1" dirty="0" err="1">
                <a:solidFill>
                  <a:schemeClr val="tx1"/>
                </a:solidFill>
              </a:rPr>
              <a:t>Europass</a:t>
            </a:r>
            <a:r>
              <a:rPr lang="en-US" sz="2000" b="1" dirty="0">
                <a:solidFill>
                  <a:schemeClr val="tx1"/>
                </a:solidFill>
              </a:rPr>
              <a:t> Mobility. </a:t>
            </a: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 </a:t>
            </a:r>
            <a:r>
              <a:rPr lang="el-GR" sz="2000" b="1" dirty="0">
                <a:solidFill>
                  <a:srgbClr val="43AFC0"/>
                </a:solidFill>
              </a:rPr>
              <a:t>Ενσωμάτωση αποτελεσμάτων</a:t>
            </a:r>
            <a:r>
              <a:rPr lang="el-GR" sz="2000" b="1" dirty="0">
                <a:solidFill>
                  <a:srgbClr val="93436B"/>
                </a:solidFill>
              </a:rPr>
              <a:t> </a:t>
            </a:r>
            <a:r>
              <a:rPr lang="el-GR" sz="2000" b="1" dirty="0">
                <a:solidFill>
                  <a:schemeClr val="tx1"/>
                </a:solidFill>
              </a:rPr>
              <a:t>κινητικότητας στον οργανισμό. </a:t>
            </a:r>
          </a:p>
          <a:p>
            <a:pPr marL="800100" lvl="1"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Διάχυση αποτελεσμάτων</a:t>
            </a:r>
            <a:r>
              <a:rPr lang="el-GR" sz="2000" b="1" dirty="0">
                <a:solidFill>
                  <a:srgbClr val="93436B"/>
                </a:solidFill>
              </a:rPr>
              <a:t> </a:t>
            </a:r>
            <a:r>
              <a:rPr lang="el-GR" sz="2000" b="1" dirty="0">
                <a:solidFill>
                  <a:schemeClr val="tx1"/>
                </a:solidFill>
              </a:rPr>
              <a:t>εκτός του οργανισμού.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Συμπλήρωση </a:t>
            </a:r>
            <a:r>
              <a:rPr lang="en-US" sz="2000" b="1" dirty="0">
                <a:solidFill>
                  <a:srgbClr val="43AFC0"/>
                </a:solidFill>
              </a:rPr>
              <a:t>Participant survey</a:t>
            </a:r>
            <a:r>
              <a:rPr lang="en-US" sz="2000" b="1" dirty="0">
                <a:solidFill>
                  <a:srgbClr val="93436B"/>
                </a:solidFill>
              </a:rPr>
              <a:t> </a:t>
            </a:r>
            <a:r>
              <a:rPr lang="el-GR" sz="2000" b="1" dirty="0">
                <a:solidFill>
                  <a:schemeClr val="tx1"/>
                </a:solidFill>
              </a:rPr>
              <a:t>εντός ενός μήνα από την ολοκλήρωση της κινητικότητας</a:t>
            </a:r>
            <a:r>
              <a:rPr lang="en-US" sz="2000" b="1" dirty="0">
                <a:solidFill>
                  <a:schemeClr val="tx1"/>
                </a:solidFill>
              </a:rPr>
              <a:t>– Beneficiary Module. </a:t>
            </a:r>
            <a:r>
              <a:rPr lang="el-GR" sz="2000" b="1" dirty="0">
                <a:solidFill>
                  <a:srgbClr val="FF0000"/>
                </a:solidFill>
              </a:rPr>
              <a:t>Η συμπλήρωση &amp; υποβολή είναι υποχρεωτική και αποτελεί προϋπόθεση για παροχή της χρηματοδότησης από την ΕΥ.  </a:t>
            </a:r>
            <a:endParaRPr lang="en-US" sz="2000" b="1" dirty="0">
              <a:solidFill>
                <a:srgbClr val="FF0000"/>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Αρχειοθέτηση</a:t>
            </a:r>
            <a:r>
              <a:rPr lang="el-GR" sz="2000" b="1" dirty="0">
                <a:solidFill>
                  <a:schemeClr val="tx1"/>
                </a:solidFill>
              </a:rPr>
              <a:t>: Συμφωνίες, αντίγραφα αποδεικτικών που απαιτούνται από το Πρόγραμμα, κάρτες επιβίβασης και άλλες αποδείξεις.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3043844"/>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3" name="Rectangle 32"/>
          <p:cNvSpPr/>
          <p:nvPr/>
        </p:nvSpPr>
        <p:spPr>
          <a:xfrm>
            <a:off x="674378" y="828046"/>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ΜΕΤΑ ΤΗΝ ΚΙΝΗΤΙΚΟΤΗΤΑ </a:t>
            </a:r>
            <a:endParaRPr lang="en-GB" sz="2200" b="1" dirty="0"/>
          </a:p>
        </p:txBody>
      </p:sp>
      <p:sp>
        <p:nvSpPr>
          <p:cNvPr id="34" name="Isosceles Triangle 33"/>
          <p:cNvSpPr/>
          <p:nvPr/>
        </p:nvSpPr>
        <p:spPr>
          <a:xfrm rot="2665343">
            <a:off x="9566071" y="10037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44171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grpSp>
        <p:nvGrpSpPr>
          <p:cNvPr id="4" name="Group 3"/>
          <p:cNvGrpSpPr/>
          <p:nvPr/>
        </p:nvGrpSpPr>
        <p:grpSpPr>
          <a:xfrm>
            <a:off x="937706" y="909132"/>
            <a:ext cx="10615918" cy="541007"/>
            <a:chOff x="937706" y="909132"/>
            <a:chExt cx="10615918" cy="541007"/>
          </a:xfrm>
        </p:grpSpPr>
        <p:sp>
          <p:nvSpPr>
            <p:cNvPr id="61" name="Isosceles Triangle 60"/>
            <p:cNvSpPr/>
            <p:nvPr/>
          </p:nvSpPr>
          <p:spPr>
            <a:xfrm rot="2701830">
              <a:off x="6027489" y="1083110"/>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62" name="Rectangle 61"/>
            <p:cNvSpPr/>
            <p:nvPr/>
          </p:nvSpPr>
          <p:spPr>
            <a:xfrm>
              <a:off x="937706" y="909132"/>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ΠΑΡΑΚΟΛΟΥΘΗΣΗ</a:t>
              </a:r>
              <a:endParaRPr lang="en-GB" sz="2200" b="1" dirty="0"/>
            </a:p>
          </p:txBody>
        </p:sp>
      </p:grpSp>
      <p:sp>
        <p:nvSpPr>
          <p:cNvPr id="50" name="Freeform 49"/>
          <p:cNvSpPr/>
          <p:nvPr/>
        </p:nvSpPr>
        <p:spPr>
          <a:xfrm>
            <a:off x="959941" y="1671263"/>
            <a:ext cx="1061591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2200" b="1" dirty="0">
                <a:solidFill>
                  <a:srgbClr val="FF0000"/>
                </a:solidFill>
              </a:rPr>
              <a:t>ΣΤΟΧΟΣ</a:t>
            </a:r>
            <a:r>
              <a:rPr lang="el-GR" sz="2200" b="1" dirty="0">
                <a:solidFill>
                  <a:schemeClr val="tx1"/>
                </a:solidFill>
              </a:rPr>
              <a:t> των δράσεων ελέγχου και παρακολούθησης είναι η διασφάλιση ποιότητας των κινητικοτήτων και του σχεδίου στην ολότητά του</a:t>
            </a:r>
          </a:p>
          <a:p>
            <a:pPr lvl="0" algn="ctr" defTabSz="800100">
              <a:lnSpc>
                <a:spcPct val="90000"/>
              </a:lnSpc>
              <a:spcBef>
                <a:spcPct val="0"/>
              </a:spcBef>
              <a:spcAft>
                <a:spcPct val="35000"/>
              </a:spcAft>
            </a:pPr>
            <a:endParaRPr lang="el-GR" sz="2200" dirty="0">
              <a:solidFill>
                <a:schemeClr val="tx1">
                  <a:lumMod val="75000"/>
                  <a:lumOff val="25000"/>
                </a:schemeClr>
              </a:solidFill>
            </a:endParaRPr>
          </a:p>
          <a:p>
            <a:pPr defTabSz="800100">
              <a:lnSpc>
                <a:spcPct val="90000"/>
              </a:lnSpc>
              <a:spcBef>
                <a:spcPct val="0"/>
              </a:spcBef>
              <a:spcAft>
                <a:spcPct val="35000"/>
              </a:spcAft>
            </a:pPr>
            <a:r>
              <a:rPr lang="el-GR" sz="2200" dirty="0">
                <a:solidFill>
                  <a:schemeClr val="tx1"/>
                </a:solidFill>
                <a:sym typeface="Wingdings" panose="05000000000000000000" pitchFamily="2" charset="2"/>
              </a:rPr>
              <a:t> Επίτευξη των στόχων και απαιτήσεις Προγράμματος</a:t>
            </a:r>
          </a:p>
          <a:p>
            <a:pPr defTabSz="800100">
              <a:lnSpc>
                <a:spcPct val="90000"/>
              </a:lnSpc>
              <a:spcBef>
                <a:spcPct val="0"/>
              </a:spcBef>
              <a:spcAft>
                <a:spcPct val="35000"/>
              </a:spcAft>
            </a:pPr>
            <a:endParaRPr lang="el-GR" sz="2000" dirty="0">
              <a:solidFill>
                <a:schemeClr val="tx1"/>
              </a:solidFill>
              <a:sym typeface="Wingdings" panose="05000000000000000000" pitchFamily="2" charset="2"/>
            </a:endParaRPr>
          </a:p>
          <a:p>
            <a:pPr defTabSz="800100">
              <a:lnSpc>
                <a:spcPct val="90000"/>
              </a:lnSpc>
              <a:spcBef>
                <a:spcPct val="0"/>
              </a:spcBef>
              <a:spcAft>
                <a:spcPct val="35000"/>
              </a:spcAft>
            </a:pPr>
            <a:r>
              <a:rPr lang="el-GR" sz="2000" b="1" dirty="0">
                <a:solidFill>
                  <a:schemeClr val="tx1"/>
                </a:solidFill>
                <a:sym typeface="Wingdings" panose="05000000000000000000" pitchFamily="2" charset="2"/>
              </a:rPr>
              <a:t>Παραδείγματα: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της απόδοσης της κάθε κινητικότητας και του σχεδίου σε όλη τη διάρκειά του και στο τέλος (Καλή πρακτική: Να εμπλέκονται όλοι όσοι είχαν κάποιο ρόλο στο σχέδιο)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Ενσωμάτωση αποτελεσμάτων των κινητικοτήτων στις καθημερινές εργασίες του οργανισμού</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Μέτρηση αντίκτυπου του σχεδίου</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Εντοπισμός βασικών βελτιώσεων που πρέπει να γίνουν σε επόμενα σχέδια </a:t>
            </a: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dirty="0">
              <a:solidFill>
                <a:schemeClr val="tx1">
                  <a:lumMod val="75000"/>
                  <a:lumOff val="25000"/>
                </a:schemeClr>
              </a:solidFill>
              <a:sym typeface="Wingdings" panose="05000000000000000000" pitchFamily="2" charset="2"/>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lvl="0" algn="l" defTabSz="800100">
              <a:lnSpc>
                <a:spcPct val="90000"/>
              </a:lnSpc>
              <a:spcBef>
                <a:spcPct val="0"/>
              </a:spcBef>
              <a:spcAft>
                <a:spcPct val="35000"/>
              </a:spcAft>
            </a:pPr>
            <a:r>
              <a:rPr lang="el-GR" sz="2000" kern="1200" dirty="0">
                <a:solidFill>
                  <a:schemeClr val="tx1">
                    <a:lumMod val="75000"/>
                    <a:lumOff val="25000"/>
                  </a:schemeClr>
                </a:solidFill>
              </a:rPr>
              <a:t> </a:t>
            </a:r>
            <a:endParaRPr lang="en-US" sz="2000" kern="1200" dirty="0">
              <a:solidFill>
                <a:schemeClr val="tx1">
                  <a:lumMod val="75000"/>
                  <a:lumOff val="25000"/>
                </a:schemeClr>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Tree>
    <p:extLst>
      <p:ext uri="{BB962C8B-B14F-4D97-AF65-F5344CB8AC3E}">
        <p14:creationId xmlns:p14="http://schemas.microsoft.com/office/powerpoint/2010/main" val="240121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5" name="Rectangle 4">
            <a:extLst>
              <a:ext uri="{FF2B5EF4-FFF2-40B4-BE49-F238E27FC236}">
                <a16:creationId xmlns:a16="http://schemas.microsoft.com/office/drawing/2014/main" id="{D418C17C-5F6A-E231-1935-B688230A0066}"/>
              </a:ext>
            </a:extLst>
          </p:cNvPr>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6" name="Isosceles Triangle 5">
            <a:extLst>
              <a:ext uri="{FF2B5EF4-FFF2-40B4-BE49-F238E27FC236}">
                <a16:creationId xmlns:a16="http://schemas.microsoft.com/office/drawing/2014/main" id="{75BF3B42-2923-B429-E83B-35C6CAD4EE5F}"/>
              </a:ext>
            </a:extLst>
          </p:cNvPr>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a:extLst>
              <a:ext uri="{FF2B5EF4-FFF2-40B4-BE49-F238E27FC236}">
                <a16:creationId xmlns:a16="http://schemas.microsoft.com/office/drawing/2014/main" id="{71300F0D-C50B-F155-C9AD-BE30590EBBC0}"/>
              </a:ext>
            </a:extLst>
          </p:cNvPr>
          <p:cNvGraphicFramePr/>
          <p:nvPr>
            <p:extLst>
              <p:ext uri="{D42A27DB-BD31-4B8C-83A1-F6EECF244321}">
                <p14:modId xmlns:p14="http://schemas.microsoft.com/office/powerpoint/2010/main" val="32953288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288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4443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(7) – ΠΑΡΑΚΟΛΟΥΘΗΣΗ</a:t>
            </a:r>
            <a:endParaRPr lang="el-GR" sz="2600" dirty="0">
              <a:solidFill>
                <a:schemeClr val="bg1"/>
              </a:solidFill>
            </a:endParaRPr>
          </a:p>
        </p:txBody>
      </p:sp>
      <p:sp>
        <p:nvSpPr>
          <p:cNvPr id="64" name="Freeform 63"/>
          <p:cNvSpPr/>
          <p:nvPr/>
        </p:nvSpPr>
        <p:spPr>
          <a:xfrm>
            <a:off x="1634652" y="4471188"/>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20177549">
            <a:off x="11116401" y="696627"/>
            <a:ext cx="715290" cy="746610"/>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866118" y="6383815"/>
            <a:ext cx="371912" cy="388596"/>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248420" y="6296994"/>
            <a:ext cx="397468" cy="41529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130307"/>
            <a:ext cx="610373" cy="522905"/>
          </a:xfrm>
          <a:prstGeom prst="rect">
            <a:avLst/>
          </a:prstGeom>
        </p:spPr>
      </p:pic>
      <p:sp>
        <p:nvSpPr>
          <p:cNvPr id="38" name="Rectangle 37"/>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4" name="Isosceles Triangle 3"/>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04144" y="1759408"/>
            <a:ext cx="3344728" cy="114833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Τι</a:t>
            </a:r>
            <a:r>
              <a:rPr lang="el-GR" sz="2400" dirty="0"/>
              <a:t> αξιολογείτε;</a:t>
            </a:r>
            <a:endParaRPr lang="en-GB" sz="2400" dirty="0"/>
          </a:p>
        </p:txBody>
      </p:sp>
      <p:sp>
        <p:nvSpPr>
          <p:cNvPr id="42" name="Rounded Rectangle 41"/>
          <p:cNvSpPr/>
          <p:nvPr/>
        </p:nvSpPr>
        <p:spPr>
          <a:xfrm>
            <a:off x="3240569" y="1761036"/>
            <a:ext cx="8624544" cy="1146708"/>
          </a:xfrm>
          <a:prstGeom prst="round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70AD47"/>
                </a:solidFill>
              </a:rPr>
              <a:t>Αξιολογείται η κάθε δραστηριότητα ξεχωριστά αλλά και το σχέδιο στο σύνολό του. </a:t>
            </a:r>
            <a:endParaRPr lang="en-GB" sz="2200" dirty="0">
              <a:solidFill>
                <a:srgbClr val="70AD47"/>
              </a:solidFill>
            </a:endParaRPr>
          </a:p>
        </p:txBody>
      </p:sp>
      <p:sp>
        <p:nvSpPr>
          <p:cNvPr id="46" name="Rounded Rectangle 45"/>
          <p:cNvSpPr/>
          <p:nvPr/>
        </p:nvSpPr>
        <p:spPr>
          <a:xfrm>
            <a:off x="304144" y="3148489"/>
            <a:ext cx="3344728" cy="1148336"/>
          </a:xfrm>
          <a:prstGeom prst="roundRect">
            <a:avLst/>
          </a:prstGeom>
          <a:solidFill>
            <a:srgbClr val="48B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Πότε</a:t>
            </a:r>
            <a:r>
              <a:rPr lang="el-GR" sz="2400" dirty="0"/>
              <a:t> πρέπει να γίνεται αξιολόγηση;</a:t>
            </a:r>
            <a:endParaRPr lang="en-GB" sz="2400" dirty="0"/>
          </a:p>
        </p:txBody>
      </p:sp>
      <p:sp>
        <p:nvSpPr>
          <p:cNvPr id="47" name="Rounded Rectangle 46"/>
          <p:cNvSpPr/>
          <p:nvPr/>
        </p:nvSpPr>
        <p:spPr>
          <a:xfrm>
            <a:off x="3240569" y="3148489"/>
            <a:ext cx="8624543" cy="1148336"/>
          </a:xfrm>
          <a:prstGeom prst="roundRect">
            <a:avLst/>
          </a:prstGeom>
          <a:noFill/>
          <a:ln>
            <a:solidFill>
              <a:srgbClr val="48B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8BB4F"/>
                </a:solidFill>
              </a:rPr>
              <a:t>Κάθε δραστηριότητα πρέπει να αξιολογείται αμέσως μετά το τέλος της. Μετά το τέλος του σχεδίου, πρέπει να γίνεται συνολική αξιολόγηση του σχεδίου.</a:t>
            </a:r>
            <a:endParaRPr lang="en-GB" sz="2200" dirty="0">
              <a:solidFill>
                <a:srgbClr val="5B9BD5"/>
              </a:solidFill>
            </a:endParaRPr>
          </a:p>
        </p:txBody>
      </p:sp>
      <p:sp>
        <p:nvSpPr>
          <p:cNvPr id="48" name="Rounded Rectangle 47"/>
          <p:cNvSpPr/>
          <p:nvPr/>
        </p:nvSpPr>
        <p:spPr>
          <a:xfrm>
            <a:off x="304144" y="4572324"/>
            <a:ext cx="3344728" cy="1466109"/>
          </a:xfrm>
          <a:prstGeom prst="roundRect">
            <a:avLst/>
          </a:prstGeom>
          <a:solidFill>
            <a:srgbClr val="4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Ποιοι</a:t>
            </a:r>
            <a:r>
              <a:rPr lang="el-GR" sz="2400" dirty="0"/>
              <a:t> πρέπει να εμπλακούν στη διαδικασία αυτή;</a:t>
            </a:r>
            <a:endParaRPr lang="en-GB" sz="2400" dirty="0"/>
          </a:p>
        </p:txBody>
      </p:sp>
      <p:sp>
        <p:nvSpPr>
          <p:cNvPr id="49" name="Rounded Rectangle 48"/>
          <p:cNvSpPr/>
          <p:nvPr/>
        </p:nvSpPr>
        <p:spPr>
          <a:xfrm>
            <a:off x="3240569" y="4573952"/>
            <a:ext cx="8624543" cy="1460279"/>
          </a:xfrm>
          <a:prstGeom prst="roundRect">
            <a:avLst/>
          </a:prstGeom>
          <a:noFill/>
          <a:ln>
            <a:solidFill>
              <a:srgbClr val="4DC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DC58D"/>
                </a:solidFill>
              </a:rPr>
              <a:t>Για να υπάρχει ολοκληρωμένη πληροφόρηση, πρέπει να συμμετέχουν όλα τα μέρη που είχαν κάποιο ρόλο (συμμετέχοντες, οργανισμός αποστολής / υποδοχής, μέντορες, εκπαιδευτές κλπ.)</a:t>
            </a:r>
            <a:endParaRPr lang="en-GB" sz="2200" dirty="0">
              <a:solidFill>
                <a:srgbClr val="4DC58D"/>
              </a:solidFill>
            </a:endParaRPr>
          </a:p>
        </p:txBody>
      </p:sp>
      <p:grpSp>
        <p:nvGrpSpPr>
          <p:cNvPr id="51" name="Google Shape;672;p26"/>
          <p:cNvGrpSpPr/>
          <p:nvPr/>
        </p:nvGrpSpPr>
        <p:grpSpPr>
          <a:xfrm rot="19543285">
            <a:off x="1061532" y="6005150"/>
            <a:ext cx="867485" cy="905469"/>
            <a:chOff x="2497275" y="2744159"/>
            <a:chExt cx="370930" cy="370549"/>
          </a:xfrm>
        </p:grpSpPr>
        <p:sp>
          <p:nvSpPr>
            <p:cNvPr id="52"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5" name="TextBox 4"/>
          <p:cNvSpPr txBox="1"/>
          <p:nvPr/>
        </p:nvSpPr>
        <p:spPr>
          <a:xfrm>
            <a:off x="3135316" y="800215"/>
            <a:ext cx="7251239" cy="784830"/>
          </a:xfrm>
          <a:prstGeom prst="rect">
            <a:avLst/>
          </a:prstGeom>
          <a:solidFill>
            <a:schemeClr val="accent1">
              <a:alpha val="30000"/>
            </a:schemeClr>
          </a:solidFill>
        </p:spPr>
        <p:txBody>
          <a:bodyPr wrap="square" rtlCol="0">
            <a:spAutoFit/>
          </a:bodyPr>
          <a:lstStyle/>
          <a:p>
            <a:r>
              <a:rPr lang="el-GR" sz="1500" i="1" dirty="0"/>
              <a:t>Τα πιο κάτω είναι παραδείγματα καλής πρακτικής. Δεν υποχρεούστε να ακολουθήσετε όλα αυτά τα βήματα, αλλά μπορείτε να αξιολογείτε τις δραστηριότητες και το σχέδιο σας με τις διαδικασίες που θεωρείτε πιο κατάλληλες για το δικό σας σχέδιο ή οργανισμό. </a:t>
            </a:r>
            <a:endParaRPr lang="en-GB" sz="1500" i="1" dirty="0"/>
          </a:p>
        </p:txBody>
      </p:sp>
    </p:spTree>
    <p:extLst>
      <p:ext uri="{BB962C8B-B14F-4D97-AF65-F5344CB8AC3E}">
        <p14:creationId xmlns:p14="http://schemas.microsoft.com/office/powerpoint/2010/main" val="110068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61812" y="1430825"/>
            <a:ext cx="9212029" cy="4377702"/>
          </a:xfrm>
          <a:prstGeom prst="round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15000"/>
              </a:lnSpc>
            </a:pPr>
            <a:r>
              <a:rPr lang="el-GR" sz="2400" b="1" dirty="0">
                <a:solidFill>
                  <a:srgbClr val="5B9BD5"/>
                </a:solidFill>
              </a:rPr>
              <a:t>Φόρμα αξιολόγησης: </a:t>
            </a:r>
            <a:r>
              <a:rPr lang="el-GR" sz="2200" dirty="0">
                <a:solidFill>
                  <a:srgbClr val="5B9BD5"/>
                </a:solidFill>
              </a:rPr>
              <a:t>Συμπληρώνεται από τους συμμετέχοντες και άλλους εμπλεκόμενους για να αξιολογήσουν διάφορες πτυχές της κινητικότητας/ δραστηριότητας, καθώς και τον αντίκτυπο της. Ζητήστε από τους συμμετέχοντες να συμπληρώσουν φόρμες σε διαφορετικά στάδια του σχεδίου, ώστε να μπορούν να μετρήσουν καλύτερα την εξέλιξή τους και τις διαφορές κάθε σταδίου.</a:t>
            </a:r>
          </a:p>
          <a:p>
            <a:pPr lvl="2" algn="just">
              <a:lnSpc>
                <a:spcPct val="115000"/>
              </a:lnSpc>
            </a:pPr>
            <a:endParaRPr lang="el-GR" sz="2400" dirty="0">
              <a:solidFill>
                <a:srgbClr val="5B9BD5"/>
              </a:solidFill>
            </a:endParaRPr>
          </a:p>
          <a:p>
            <a:pPr lvl="2">
              <a:lnSpc>
                <a:spcPct val="115000"/>
              </a:lnSpc>
            </a:pPr>
            <a:r>
              <a:rPr lang="el-GR" sz="2400" b="1" dirty="0">
                <a:solidFill>
                  <a:srgbClr val="5B9BD5"/>
                </a:solidFill>
              </a:rPr>
              <a:t>Ατομικές συνεντεύξεις: </a:t>
            </a:r>
            <a:r>
              <a:rPr lang="el-GR" sz="2200" dirty="0">
                <a:solidFill>
                  <a:srgbClr val="5B9BD5"/>
                </a:solidFill>
              </a:rPr>
              <a:t>Μπορείτε να χρησιμοποιήσετε αυτή τη μέθοδο εάν έχετε μικρό αριθμό εμπλεκομένων.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(8)– ΠΑΡΑΚΟΛΟΥΘΗΣΗ</a:t>
            </a:r>
            <a:endParaRPr lang="el-GR" sz="2600" dirty="0">
              <a:solidFill>
                <a:schemeClr val="bg1"/>
              </a:solidFill>
            </a:endParaRPr>
          </a:p>
        </p:txBody>
      </p:sp>
      <p:grpSp>
        <p:nvGrpSpPr>
          <p:cNvPr id="12" name="Google Shape;672;p26"/>
          <p:cNvGrpSpPr/>
          <p:nvPr/>
        </p:nvGrpSpPr>
        <p:grpSpPr>
          <a:xfrm rot="19543285">
            <a:off x="809909" y="5893865"/>
            <a:ext cx="980558" cy="1023493"/>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 name="Group 2"/>
          <p:cNvGrpSpPr/>
          <p:nvPr/>
        </p:nvGrpSpPr>
        <p:grpSpPr>
          <a:xfrm rot="411762">
            <a:off x="1982547" y="5930137"/>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3" name="Group 32"/>
          <p:cNvGrpSpPr/>
          <p:nvPr/>
        </p:nvGrpSpPr>
        <p:grpSpPr>
          <a:xfrm rot="411762">
            <a:off x="2525806" y="6347508"/>
            <a:ext cx="367280" cy="383756"/>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29112" y="1422115"/>
            <a:ext cx="3460567" cy="438641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Ποιες μέθοδοι αξιολόγησης </a:t>
            </a:r>
            <a:r>
              <a:rPr lang="el-GR" sz="2400" dirty="0"/>
              <a:t>είναι αποτελεσματικές; </a:t>
            </a:r>
            <a:r>
              <a:rPr lang="el-GR" sz="2400" dirty="0">
                <a:solidFill>
                  <a:srgbClr val="5B9BD5"/>
                </a:solidFill>
              </a:rPr>
              <a:t>Ο </a:t>
            </a:r>
          </a:p>
          <a:p>
            <a:pPr algn="ctr"/>
            <a:endParaRPr lang="el-GR" sz="2400" i="1" dirty="0">
              <a:solidFill>
                <a:srgbClr val="5B9BD5"/>
              </a:solidFill>
            </a:endParaRPr>
          </a:p>
          <a:p>
            <a:pPr algn="ctr"/>
            <a:r>
              <a:rPr lang="el-GR" i="1" dirty="0">
                <a:solidFill>
                  <a:schemeClr val="bg1"/>
                </a:solidFill>
              </a:rPr>
              <a:t>Κάθε οργανισμός μπορεί να επιλέξει τις μεθόδους που ικανοποιούν καλύτερα τις ανάγκες του σχεδίου του, του οργανισμού του κλπ.  </a:t>
            </a:r>
          </a:p>
          <a:p>
            <a:pPr algn="ct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519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14106" y="1470820"/>
            <a:ext cx="9346305" cy="4096158"/>
          </a:xfrm>
          <a:prstGeom prst="roundRect">
            <a:avLst/>
          </a:prstGeom>
          <a:noFill/>
          <a:ln>
            <a:solidFill>
              <a:srgbClr val="54C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lnSpc>
                <a:spcPct val="115000"/>
              </a:lnSpc>
              <a:buFont typeface="Wingdings" panose="05000000000000000000" pitchFamily="2" charset="2"/>
              <a:buChar char="ü"/>
            </a:pPr>
            <a:r>
              <a:rPr lang="el-GR" sz="2100" dirty="0">
                <a:solidFill>
                  <a:srgbClr val="2FA3A3"/>
                </a:solidFill>
              </a:rPr>
              <a:t>Καταγράψτε τα αποτελέσματα της αξιολόγησης της δραστηριότητας</a:t>
            </a:r>
            <a:r>
              <a:rPr lang="en-US" sz="2100" dirty="0">
                <a:solidFill>
                  <a:srgbClr val="2FA3A3"/>
                </a:solidFill>
              </a:rPr>
              <a:t>. </a:t>
            </a:r>
            <a:endParaRPr lang="el-GR" sz="2100" dirty="0">
              <a:solidFill>
                <a:srgbClr val="2FA3A3"/>
              </a:solidFill>
            </a:endParaRPr>
          </a:p>
          <a:p>
            <a:pPr marL="1257300" lvl="2" indent="-342900">
              <a:lnSpc>
                <a:spcPct val="115000"/>
              </a:lnSpc>
              <a:buFont typeface="Wingdings" panose="05000000000000000000" pitchFamily="2" charset="2"/>
              <a:buChar char="ü"/>
            </a:pPr>
            <a:r>
              <a:rPr lang="el-GR" sz="2100" dirty="0">
                <a:solidFill>
                  <a:srgbClr val="2FA3A3"/>
                </a:solidFill>
              </a:rPr>
              <a:t>Καταγράψτε τον αντίκτυπο που είχε η δραστηριότητα. </a:t>
            </a:r>
          </a:p>
          <a:p>
            <a:pPr marL="1257300" lvl="2" indent="-342900">
              <a:lnSpc>
                <a:spcPct val="115000"/>
              </a:lnSpc>
              <a:buFont typeface="Wingdings" panose="05000000000000000000" pitchFamily="2" charset="2"/>
              <a:buChar char="ü"/>
            </a:pPr>
            <a:r>
              <a:rPr lang="el-GR" sz="2100" dirty="0">
                <a:solidFill>
                  <a:srgbClr val="2FA3A3"/>
                </a:solidFill>
              </a:rPr>
              <a:t>Κοινοποιήστε τα αποτελέσματα στους εμπλεκόμενους (ομάδα διαχείρισης του σχεδίου, διεύθυνση, συμμετέχοντες κλπ.) </a:t>
            </a:r>
          </a:p>
          <a:p>
            <a:pPr marL="1257300" lvl="2" indent="-342900">
              <a:lnSpc>
                <a:spcPct val="115000"/>
              </a:lnSpc>
              <a:buFont typeface="Wingdings" panose="05000000000000000000" pitchFamily="2" charset="2"/>
              <a:buChar char="ü"/>
            </a:pPr>
            <a:r>
              <a:rPr lang="el-GR" sz="2100" dirty="0">
                <a:solidFill>
                  <a:srgbClr val="2FA3A3"/>
                </a:solidFill>
              </a:rPr>
              <a:t>Προσδιορίστε τις βασικές βελτιώσεις που χρειάζεται </a:t>
            </a:r>
            <a:endParaRPr lang="en-US" sz="2100" dirty="0">
              <a:solidFill>
                <a:srgbClr val="2FA3A3"/>
              </a:solidFill>
            </a:endParaRPr>
          </a:p>
          <a:p>
            <a:pPr lvl="2">
              <a:lnSpc>
                <a:spcPct val="115000"/>
              </a:lnSpc>
            </a:pPr>
            <a:r>
              <a:rPr lang="el-GR" sz="2100" dirty="0">
                <a:solidFill>
                  <a:srgbClr val="2FA3A3"/>
                </a:solidFill>
              </a:rPr>
              <a:t>να γίνουν για την επόμενη δραστηριότητα. </a:t>
            </a:r>
          </a:p>
          <a:p>
            <a:pPr lvl="2">
              <a:lnSpc>
                <a:spcPct val="115000"/>
              </a:lnSpc>
            </a:pPr>
            <a:endParaRPr lang="el-GR" sz="2100" dirty="0">
              <a:solidFill>
                <a:srgbClr val="2FA3A3"/>
              </a:solidFill>
            </a:endParaRPr>
          </a:p>
          <a:p>
            <a:pPr lvl="2" algn="ctr">
              <a:lnSpc>
                <a:spcPct val="115000"/>
              </a:lnSpc>
            </a:pPr>
            <a:r>
              <a:rPr lang="el-GR" sz="2100" dirty="0">
                <a:solidFill>
                  <a:srgbClr val="2FA3A3"/>
                </a:solidFill>
              </a:rPr>
              <a:t>Σε </a:t>
            </a:r>
            <a:r>
              <a:rPr lang="el-GR" sz="2100" b="1" dirty="0">
                <a:solidFill>
                  <a:srgbClr val="2FA3A3"/>
                </a:solidFill>
              </a:rPr>
              <a:t>επίπεδο σχεδίου </a:t>
            </a:r>
            <a:r>
              <a:rPr lang="el-GR" sz="2100" dirty="0">
                <a:solidFill>
                  <a:srgbClr val="2FA3A3"/>
                </a:solidFill>
              </a:rPr>
              <a:t>(μετά τη λήξη του), καταγράψτε τα αποτελέσματα και τον αντίκτυπο συνολικά, κοινοποιήστε τα αποτελέσματα, προσδιορίστε βελτιώσεις και αλλαγές </a:t>
            </a:r>
            <a:endParaRPr lang="en-GB" sz="2100" dirty="0">
              <a:solidFill>
                <a:srgbClr val="2FA3A3"/>
              </a:solidFill>
            </a:endParaRPr>
          </a:p>
          <a:p>
            <a:pPr lvl="2" algn="ctr">
              <a:lnSpc>
                <a:spcPct val="115000"/>
              </a:lnSpc>
            </a:pPr>
            <a:r>
              <a:rPr lang="el-GR" sz="2100" dirty="0">
                <a:solidFill>
                  <a:srgbClr val="2FA3A3"/>
                </a:solidFill>
              </a:rPr>
              <a:t>που χρειάζεται να γίνουν σε επόμενο σχέδιο.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(9) – ΠΑΡΑΚΟΛΟΥΘΗΣΗ</a:t>
            </a:r>
            <a:endParaRPr lang="el-GR" sz="2600" dirty="0">
              <a:solidFill>
                <a:schemeClr val="bg1"/>
              </a:solidFill>
            </a:endParaRPr>
          </a:p>
        </p:txBody>
      </p:sp>
      <p:grpSp>
        <p:nvGrpSpPr>
          <p:cNvPr id="12" name="Google Shape;672;p26"/>
          <p:cNvGrpSpPr/>
          <p:nvPr/>
        </p:nvGrpSpPr>
        <p:grpSpPr>
          <a:xfrm rot="19543285">
            <a:off x="571170" y="6098395"/>
            <a:ext cx="745643" cy="778292"/>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480954" y="6224628"/>
            <a:ext cx="360163" cy="376320"/>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1947483" y="6331659"/>
            <a:ext cx="277046" cy="289474"/>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12872" y="1447330"/>
            <a:ext cx="3460567" cy="4119648"/>
          </a:xfrm>
          <a:prstGeom prst="round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Πώς</a:t>
            </a:r>
            <a:r>
              <a:rPr lang="el-GR" sz="2400" dirty="0"/>
              <a:t> θα αξιοποιήσετε τα αποτελέσματα της αξιολόγησης;</a:t>
            </a: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965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ΑΝΤΙΚΤΥΠΟΣ ΣΧΕΔΙΟΥ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200" b="1" dirty="0">
                <a:solidFill>
                  <a:schemeClr val="tx1"/>
                </a:solidFill>
              </a:rPr>
              <a:t>ΜΕΤΡΗΣΗ</a:t>
            </a:r>
          </a:p>
          <a:p>
            <a:pPr algn="ctr"/>
            <a:r>
              <a:rPr lang="el-GR" sz="2200" b="1" dirty="0">
                <a:solidFill>
                  <a:schemeClr val="tx1"/>
                </a:solidFill>
              </a:rPr>
              <a:t>ΑΝΤΙΚΤΥΠΟΥ</a:t>
            </a:r>
            <a:endParaRPr lang="en-GB" sz="2200" b="1"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896195"/>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Συνεργασία οργανισμού με 2 οργανισμούς υποδοχής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chemeClr val="accent2">
              <a:lumMod val="20000"/>
              <a:lumOff val="80000"/>
            </a:schemeClr>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407924" y="1449125"/>
            <a:ext cx="1797668" cy="365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805162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ΣΧΕΔΙΑΣΜΟΥ (Σχέδιο διάρκειας 1</a:t>
            </a:r>
            <a:r>
              <a:rPr lang="en-US" dirty="0"/>
              <a:t>5</a:t>
            </a:r>
            <a:r>
              <a:rPr lang="el-GR" dirty="0"/>
              <a:t> μηνών) </a:t>
            </a:r>
          </a:p>
        </p:txBody>
      </p:sp>
      <p:sp>
        <p:nvSpPr>
          <p:cNvPr id="18" name="Rectangle 17"/>
          <p:cNvSpPr/>
          <p:nvPr/>
        </p:nvSpPr>
        <p:spPr>
          <a:xfrm>
            <a:off x="445439" y="2157429"/>
            <a:ext cx="885179" cy="553998"/>
          </a:xfrm>
          <a:prstGeom prst="rect">
            <a:avLst/>
          </a:prstGeom>
        </p:spPr>
        <p:txBody>
          <a:bodyPr wrap="none">
            <a:spAutoFit/>
          </a:bodyPr>
          <a:lstStyle/>
          <a:p>
            <a:pPr algn="ctr"/>
            <a:r>
              <a:rPr lang="el-GR" sz="1500" b="1" dirty="0">
                <a:solidFill>
                  <a:srgbClr val="FF0000"/>
                </a:solidFill>
              </a:rPr>
              <a:t>ΕΝΑΡΞΗ </a:t>
            </a:r>
          </a:p>
          <a:p>
            <a:pPr algn="ctr"/>
            <a:r>
              <a:rPr lang="el-GR" sz="1500" b="1" dirty="0">
                <a:solidFill>
                  <a:srgbClr val="FF0000"/>
                </a:solidFill>
              </a:rPr>
              <a:t>ΣΧΕΔΙΟΥ</a:t>
            </a:r>
            <a:endParaRPr lang="en-GB" sz="1500" b="1" dirty="0">
              <a:solidFill>
                <a:srgbClr val="FF0000"/>
              </a:solidFill>
            </a:endParaRPr>
          </a:p>
        </p:txBody>
      </p:sp>
      <p:sp>
        <p:nvSpPr>
          <p:cNvPr id="19" name="Rectangle 18"/>
          <p:cNvSpPr/>
          <p:nvPr/>
        </p:nvSpPr>
        <p:spPr>
          <a:xfrm>
            <a:off x="8800497" y="2114235"/>
            <a:ext cx="858826" cy="553998"/>
          </a:xfrm>
          <a:prstGeom prst="rect">
            <a:avLst/>
          </a:prstGeom>
        </p:spPr>
        <p:txBody>
          <a:bodyPr wrap="none">
            <a:spAutoFit/>
          </a:bodyPr>
          <a:lstStyle/>
          <a:p>
            <a:pPr algn="ctr"/>
            <a:r>
              <a:rPr lang="el-GR" sz="1500" b="1" dirty="0">
                <a:solidFill>
                  <a:srgbClr val="FF0000"/>
                </a:solidFill>
              </a:rPr>
              <a:t>ΛΗΞΗ </a:t>
            </a:r>
          </a:p>
          <a:p>
            <a:pPr algn="ctr"/>
            <a:r>
              <a:rPr lang="el-GR" sz="1500" b="1" dirty="0">
                <a:solidFill>
                  <a:srgbClr val="FF0000"/>
                </a:solidFill>
              </a:rPr>
              <a:t>ΣΧΕΔΙΟΥ</a:t>
            </a:r>
            <a:endParaRPr lang="en-GB" sz="1500" b="1" dirty="0">
              <a:solidFill>
                <a:srgbClr val="FF0000"/>
              </a:solidFill>
            </a:endParaRPr>
          </a:p>
        </p:txBody>
      </p:sp>
      <p:sp>
        <p:nvSpPr>
          <p:cNvPr id="29" name="Isosceles Triangle 28"/>
          <p:cNvSpPr/>
          <p:nvPr/>
        </p:nvSpPr>
        <p:spPr>
          <a:xfrm rot="2708150">
            <a:off x="670306" y="1613921"/>
            <a:ext cx="367029" cy="367029"/>
          </a:xfrm>
          <a:prstGeom prst="triangle">
            <a:avLst>
              <a:gd name="adj" fmla="val 100000"/>
            </a:avLst>
          </a:prstGeom>
          <a:solidFill>
            <a:srgbClr val="70AD47"/>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0" name="Isosceles Triangle 29"/>
          <p:cNvSpPr/>
          <p:nvPr/>
        </p:nvSpPr>
        <p:spPr>
          <a:xfrm rot="2708150">
            <a:off x="8964881" y="16234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3" name="Isosceles Triangle 32"/>
          <p:cNvSpPr/>
          <p:nvPr/>
        </p:nvSpPr>
        <p:spPr>
          <a:xfrm rot="2708150">
            <a:off x="10755880" y="1623030"/>
            <a:ext cx="367029" cy="367029"/>
          </a:xfrm>
          <a:prstGeom prst="triangle">
            <a:avLst>
              <a:gd name="adj" fmla="val 100000"/>
            </a:avLst>
          </a:prstGeom>
          <a:solidFill>
            <a:srgbClr val="7F7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4" name="Rectangle 33"/>
          <p:cNvSpPr/>
          <p:nvPr/>
        </p:nvSpPr>
        <p:spPr>
          <a:xfrm>
            <a:off x="10378808" y="2157429"/>
            <a:ext cx="1038041" cy="784830"/>
          </a:xfrm>
          <a:prstGeom prst="rect">
            <a:avLst/>
          </a:prstGeom>
        </p:spPr>
        <p:txBody>
          <a:bodyPr wrap="none">
            <a:spAutoFit/>
          </a:bodyPr>
          <a:lstStyle/>
          <a:p>
            <a:pPr algn="ctr"/>
            <a:r>
              <a:rPr lang="el-GR" sz="1500" dirty="0"/>
              <a:t>ΚΑΤΑΘΕΣΗ </a:t>
            </a:r>
          </a:p>
          <a:p>
            <a:pPr algn="ctr"/>
            <a:r>
              <a:rPr lang="el-GR" sz="1500" dirty="0"/>
              <a:t>ΤΕΛΙΚΗΣ</a:t>
            </a:r>
          </a:p>
          <a:p>
            <a:pPr algn="ctr"/>
            <a:r>
              <a:rPr lang="el-GR" sz="1500" dirty="0"/>
              <a:t>ΕΚΘΕΣΗΣ</a:t>
            </a:r>
            <a:endParaRPr lang="en-GB" sz="1500" dirty="0"/>
          </a:p>
        </p:txBody>
      </p:sp>
      <p:sp>
        <p:nvSpPr>
          <p:cNvPr id="37" name="TextBox 36"/>
          <p:cNvSpPr txBox="1"/>
          <p:nvPr/>
        </p:nvSpPr>
        <p:spPr>
          <a:xfrm>
            <a:off x="3605824" y="2035698"/>
            <a:ext cx="1472583" cy="323165"/>
          </a:xfrm>
          <a:prstGeom prst="rect">
            <a:avLst/>
          </a:prstGeom>
          <a:noFill/>
        </p:spPr>
        <p:txBody>
          <a:bodyPr wrap="none" rtlCol="0">
            <a:spAutoFit/>
          </a:bodyPr>
          <a:lstStyle/>
          <a:p>
            <a:r>
              <a:rPr lang="el-GR" sz="1500" dirty="0"/>
              <a:t>ΚΙΝΗΤΙΚΟΤΗΤΑ 1</a:t>
            </a:r>
            <a:endParaRPr lang="en-GB" sz="1500" dirty="0"/>
          </a:p>
        </p:txBody>
      </p:sp>
      <p:sp>
        <p:nvSpPr>
          <p:cNvPr id="40" name="Rectangle 39"/>
          <p:cNvSpPr/>
          <p:nvPr/>
        </p:nvSpPr>
        <p:spPr>
          <a:xfrm>
            <a:off x="4232541" y="1447979"/>
            <a:ext cx="5175383" cy="36871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Rectangle 40"/>
          <p:cNvSpPr/>
          <p:nvPr/>
        </p:nvSpPr>
        <p:spPr>
          <a:xfrm>
            <a:off x="593594" y="1450889"/>
            <a:ext cx="2382639"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Rectangle 41"/>
          <p:cNvSpPr/>
          <p:nvPr/>
        </p:nvSpPr>
        <p:spPr>
          <a:xfrm>
            <a:off x="2192279" y="1451507"/>
            <a:ext cx="2040262"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 name="TextBox 2"/>
          <p:cNvSpPr txBox="1"/>
          <p:nvPr/>
        </p:nvSpPr>
        <p:spPr>
          <a:xfrm>
            <a:off x="577393" y="1428103"/>
            <a:ext cx="1083951" cy="369332"/>
          </a:xfrm>
          <a:prstGeom prst="rect">
            <a:avLst/>
          </a:prstGeom>
          <a:noFill/>
        </p:spPr>
        <p:txBody>
          <a:bodyPr wrap="none" rtlCol="0">
            <a:spAutoFit/>
          </a:bodyPr>
          <a:lstStyle/>
          <a:p>
            <a:r>
              <a:rPr lang="el-GR" dirty="0">
                <a:solidFill>
                  <a:schemeClr val="bg1"/>
                </a:solidFill>
              </a:rPr>
              <a:t>ΜΗΝΑΣ 1</a:t>
            </a:r>
            <a:endParaRPr lang="en-GB" dirty="0">
              <a:solidFill>
                <a:schemeClr val="bg1"/>
              </a:solidFill>
            </a:endParaRPr>
          </a:p>
        </p:txBody>
      </p:sp>
      <p:sp>
        <p:nvSpPr>
          <p:cNvPr id="44" name="TextBox 43"/>
          <p:cNvSpPr txBox="1"/>
          <p:nvPr/>
        </p:nvSpPr>
        <p:spPr>
          <a:xfrm>
            <a:off x="5394295" y="2053736"/>
            <a:ext cx="1472583" cy="323165"/>
          </a:xfrm>
          <a:prstGeom prst="rect">
            <a:avLst/>
          </a:prstGeom>
          <a:noFill/>
        </p:spPr>
        <p:txBody>
          <a:bodyPr wrap="none" rtlCol="0">
            <a:spAutoFit/>
          </a:bodyPr>
          <a:lstStyle/>
          <a:p>
            <a:r>
              <a:rPr lang="el-GR" sz="1500" dirty="0"/>
              <a:t>ΚΙΝΗΤΙΚΟΤΗΤΑ 2</a:t>
            </a:r>
            <a:endParaRPr lang="en-GB" sz="1500" dirty="0"/>
          </a:p>
        </p:txBody>
      </p:sp>
      <p:sp>
        <p:nvSpPr>
          <p:cNvPr id="45" name="TextBox 44"/>
          <p:cNvSpPr txBox="1"/>
          <p:nvPr/>
        </p:nvSpPr>
        <p:spPr>
          <a:xfrm>
            <a:off x="7182766" y="2053736"/>
            <a:ext cx="1472583" cy="323165"/>
          </a:xfrm>
          <a:prstGeom prst="rect">
            <a:avLst/>
          </a:prstGeom>
          <a:noFill/>
        </p:spPr>
        <p:txBody>
          <a:bodyPr wrap="none" rtlCol="0">
            <a:spAutoFit/>
          </a:bodyPr>
          <a:lstStyle/>
          <a:p>
            <a:r>
              <a:rPr lang="el-GR" sz="1500" dirty="0"/>
              <a:t>ΚΙΝΗΤΙΚΟΤΗΤΑ 3</a:t>
            </a:r>
            <a:endParaRPr lang="en-GB" sz="1500" dirty="0"/>
          </a:p>
        </p:txBody>
      </p:sp>
      <p:sp>
        <p:nvSpPr>
          <p:cNvPr id="46" name="TextBox 45"/>
          <p:cNvSpPr txBox="1"/>
          <p:nvPr/>
        </p:nvSpPr>
        <p:spPr>
          <a:xfrm>
            <a:off x="4232541" y="1434723"/>
            <a:ext cx="1083951" cy="369332"/>
          </a:xfrm>
          <a:prstGeom prst="rect">
            <a:avLst/>
          </a:prstGeom>
          <a:noFill/>
        </p:spPr>
        <p:txBody>
          <a:bodyPr wrap="none" rtlCol="0">
            <a:spAutoFit/>
          </a:bodyPr>
          <a:lstStyle/>
          <a:p>
            <a:r>
              <a:rPr lang="el-GR" dirty="0">
                <a:solidFill>
                  <a:schemeClr val="bg1"/>
                </a:solidFill>
              </a:rPr>
              <a:t>ΜΗΝΑΣ 5</a:t>
            </a:r>
            <a:endParaRPr lang="en-GB" dirty="0">
              <a:solidFill>
                <a:schemeClr val="bg1"/>
              </a:solidFill>
            </a:endParaRPr>
          </a:p>
        </p:txBody>
      </p:sp>
      <p:sp>
        <p:nvSpPr>
          <p:cNvPr id="47" name="TextBox 46"/>
          <p:cNvSpPr txBox="1"/>
          <p:nvPr/>
        </p:nvSpPr>
        <p:spPr>
          <a:xfrm>
            <a:off x="2261568" y="1449125"/>
            <a:ext cx="1083951" cy="369332"/>
          </a:xfrm>
          <a:prstGeom prst="rect">
            <a:avLst/>
          </a:prstGeom>
          <a:noFill/>
        </p:spPr>
        <p:txBody>
          <a:bodyPr wrap="none" rtlCol="0">
            <a:spAutoFit/>
          </a:bodyPr>
          <a:lstStyle/>
          <a:p>
            <a:r>
              <a:rPr lang="el-GR" dirty="0">
                <a:solidFill>
                  <a:schemeClr val="bg1"/>
                </a:solidFill>
              </a:rPr>
              <a:t>ΜΗΝΑΣ 3</a:t>
            </a:r>
            <a:endParaRPr lang="en-GB" dirty="0">
              <a:solidFill>
                <a:schemeClr val="bg1"/>
              </a:solidFill>
            </a:endParaRPr>
          </a:p>
        </p:txBody>
      </p:sp>
      <p:sp>
        <p:nvSpPr>
          <p:cNvPr id="16" name="TextBox 15"/>
          <p:cNvSpPr txBox="1"/>
          <p:nvPr/>
        </p:nvSpPr>
        <p:spPr>
          <a:xfrm>
            <a:off x="8261556" y="1455476"/>
            <a:ext cx="1200970" cy="369332"/>
          </a:xfrm>
          <a:prstGeom prst="rect">
            <a:avLst/>
          </a:prstGeom>
          <a:noFill/>
        </p:spPr>
        <p:txBody>
          <a:bodyPr wrap="none" rtlCol="0">
            <a:spAutoFit/>
          </a:bodyPr>
          <a:lstStyle/>
          <a:p>
            <a:r>
              <a:rPr lang="el-GR" dirty="0">
                <a:solidFill>
                  <a:schemeClr val="bg1"/>
                </a:solidFill>
              </a:rPr>
              <a:t>ΜΗΝΑΣ 15</a:t>
            </a:r>
            <a:endParaRPr lang="en-GB" dirty="0">
              <a:solidFill>
                <a:schemeClr val="bg1"/>
              </a:solidFill>
            </a:endParaRPr>
          </a:p>
        </p:txBody>
      </p:sp>
      <p:sp>
        <p:nvSpPr>
          <p:cNvPr id="17" name="TextBox 16"/>
          <p:cNvSpPr txBox="1"/>
          <p:nvPr/>
        </p:nvSpPr>
        <p:spPr>
          <a:xfrm>
            <a:off x="10004622" y="1455476"/>
            <a:ext cx="1200970" cy="369332"/>
          </a:xfrm>
          <a:prstGeom prst="rect">
            <a:avLst/>
          </a:prstGeom>
          <a:noFill/>
        </p:spPr>
        <p:txBody>
          <a:bodyPr wrap="none" rtlCol="0">
            <a:spAutoFit/>
          </a:bodyPr>
          <a:lstStyle/>
          <a:p>
            <a:r>
              <a:rPr lang="el-GR" dirty="0">
                <a:solidFill>
                  <a:schemeClr val="bg1"/>
                </a:solidFill>
              </a:rPr>
              <a:t>ΜΗΝΑΣ 17</a:t>
            </a:r>
            <a:endParaRPr lang="en-GB" dirty="0">
              <a:solidFill>
                <a:schemeClr val="bg1"/>
              </a:solidFill>
            </a:endParaRPr>
          </a:p>
        </p:txBody>
      </p:sp>
      <p:sp>
        <p:nvSpPr>
          <p:cNvPr id="48" name="TextBox 47"/>
          <p:cNvSpPr txBox="1"/>
          <p:nvPr/>
        </p:nvSpPr>
        <p:spPr>
          <a:xfrm>
            <a:off x="685360" y="750995"/>
            <a:ext cx="1476048" cy="707886"/>
          </a:xfrm>
          <a:prstGeom prst="rect">
            <a:avLst/>
          </a:prstGeom>
          <a:noFill/>
        </p:spPr>
        <p:txBody>
          <a:bodyPr wrap="square" rtlCol="0">
            <a:spAutoFit/>
          </a:bodyPr>
          <a:lstStyle/>
          <a:p>
            <a:pPr algn="ctr"/>
            <a:r>
              <a:rPr lang="el-GR" sz="2000" dirty="0"/>
              <a:t>Στάδιο σχεδιασμού</a:t>
            </a:r>
            <a:endParaRPr lang="en-GB" sz="2000" dirty="0"/>
          </a:p>
        </p:txBody>
      </p:sp>
      <p:sp>
        <p:nvSpPr>
          <p:cNvPr id="49" name="TextBox 48"/>
          <p:cNvSpPr txBox="1"/>
          <p:nvPr/>
        </p:nvSpPr>
        <p:spPr>
          <a:xfrm>
            <a:off x="2274909" y="758787"/>
            <a:ext cx="1764733" cy="707886"/>
          </a:xfrm>
          <a:prstGeom prst="rect">
            <a:avLst/>
          </a:prstGeom>
          <a:noFill/>
        </p:spPr>
        <p:txBody>
          <a:bodyPr wrap="square" rtlCol="0">
            <a:spAutoFit/>
          </a:bodyPr>
          <a:lstStyle/>
          <a:p>
            <a:pPr algn="ctr"/>
            <a:r>
              <a:rPr lang="el-GR" sz="2000" dirty="0"/>
              <a:t>Στάδιο προετοιμασίας</a:t>
            </a:r>
            <a:endParaRPr lang="en-GB" sz="2000" dirty="0"/>
          </a:p>
        </p:txBody>
      </p:sp>
      <p:sp>
        <p:nvSpPr>
          <p:cNvPr id="51" name="TextBox 50"/>
          <p:cNvSpPr txBox="1"/>
          <p:nvPr/>
        </p:nvSpPr>
        <p:spPr>
          <a:xfrm>
            <a:off x="4165563" y="2937661"/>
            <a:ext cx="2032929" cy="323165"/>
          </a:xfrm>
          <a:prstGeom prst="rect">
            <a:avLst/>
          </a:prstGeom>
          <a:noFill/>
        </p:spPr>
        <p:txBody>
          <a:bodyPr wrap="none" rtlCol="0">
            <a:spAutoFit/>
          </a:bodyPr>
          <a:lstStyle/>
          <a:p>
            <a:r>
              <a:rPr lang="el-GR" sz="1500" dirty="0"/>
              <a:t>ΔΡΑΣΗ ΕΠΙΚΟΙΝΩΝΙΑΣ 1</a:t>
            </a:r>
            <a:endParaRPr lang="en-GB" sz="1500" dirty="0"/>
          </a:p>
        </p:txBody>
      </p:sp>
      <p:sp>
        <p:nvSpPr>
          <p:cNvPr id="52" name="TextBox 51"/>
          <p:cNvSpPr txBox="1"/>
          <p:nvPr/>
        </p:nvSpPr>
        <p:spPr>
          <a:xfrm>
            <a:off x="6056132" y="2580964"/>
            <a:ext cx="2032929" cy="323165"/>
          </a:xfrm>
          <a:prstGeom prst="rect">
            <a:avLst/>
          </a:prstGeom>
          <a:noFill/>
        </p:spPr>
        <p:txBody>
          <a:bodyPr wrap="none" rtlCol="0">
            <a:spAutoFit/>
          </a:bodyPr>
          <a:lstStyle/>
          <a:p>
            <a:r>
              <a:rPr lang="el-GR" sz="1500" dirty="0"/>
              <a:t>ΔΡΑΣΗ ΕΠΙΚΟΙΝΩΝΙΑΣ 2</a:t>
            </a:r>
            <a:endParaRPr lang="en-GB" sz="1500" dirty="0"/>
          </a:p>
        </p:txBody>
      </p:sp>
      <p:sp>
        <p:nvSpPr>
          <p:cNvPr id="53" name="TextBox 52"/>
          <p:cNvSpPr txBox="1"/>
          <p:nvPr/>
        </p:nvSpPr>
        <p:spPr>
          <a:xfrm>
            <a:off x="7688612" y="2919834"/>
            <a:ext cx="2032929" cy="323165"/>
          </a:xfrm>
          <a:prstGeom prst="rect">
            <a:avLst/>
          </a:prstGeom>
          <a:noFill/>
        </p:spPr>
        <p:txBody>
          <a:bodyPr wrap="none" rtlCol="0">
            <a:spAutoFit/>
          </a:bodyPr>
          <a:lstStyle/>
          <a:p>
            <a:r>
              <a:rPr lang="el-GR" sz="1500" dirty="0"/>
              <a:t>ΔΡΑΣΗ ΕΠΙΚΟΙΝΩΝΙΑΣ 3</a:t>
            </a:r>
            <a:endParaRPr lang="en-GB" sz="1500" dirty="0"/>
          </a:p>
        </p:txBody>
      </p:sp>
      <p:sp>
        <p:nvSpPr>
          <p:cNvPr id="54" name="Isosceles Triangle 53"/>
          <p:cNvSpPr/>
          <p:nvPr/>
        </p:nvSpPr>
        <p:spPr>
          <a:xfrm rot="2708150">
            <a:off x="4290918" y="1624865"/>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5" name="Isosceles Triangle 54"/>
          <p:cNvSpPr/>
          <p:nvPr/>
        </p:nvSpPr>
        <p:spPr>
          <a:xfrm rot="2708150">
            <a:off x="5989175" y="162648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6" name="Isosceles Triangle 55"/>
          <p:cNvSpPr/>
          <p:nvPr/>
        </p:nvSpPr>
        <p:spPr>
          <a:xfrm rot="2708150">
            <a:off x="7768276" y="1620540"/>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 name="Down Arrow 5"/>
          <p:cNvSpPr/>
          <p:nvPr/>
        </p:nvSpPr>
        <p:spPr>
          <a:xfrm>
            <a:off x="5238129" y="1806788"/>
            <a:ext cx="214908"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54105" y="1612769"/>
            <a:ext cx="209478" cy="1011937"/>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own Arrow 57"/>
          <p:cNvSpPr/>
          <p:nvPr/>
        </p:nvSpPr>
        <p:spPr>
          <a:xfrm>
            <a:off x="8631460" y="1806788"/>
            <a:ext cx="215830"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09627" y="751063"/>
            <a:ext cx="6096000" cy="707886"/>
          </a:xfrm>
          <a:prstGeom prst="rect">
            <a:avLst/>
          </a:prstGeom>
        </p:spPr>
        <p:txBody>
          <a:bodyPr>
            <a:spAutoFit/>
          </a:bodyPr>
          <a:lstStyle/>
          <a:p>
            <a:pPr algn="ctr"/>
            <a:r>
              <a:rPr lang="el-GR" sz="2000" dirty="0"/>
              <a:t>Στάδιο </a:t>
            </a:r>
          </a:p>
          <a:p>
            <a:pPr algn="ctr"/>
            <a:r>
              <a:rPr lang="el-GR" sz="2000" dirty="0"/>
              <a:t>υλοποίησης</a:t>
            </a:r>
            <a:endParaRPr lang="en-GB" sz="2000" dirty="0"/>
          </a:p>
        </p:txBody>
      </p:sp>
      <p:sp>
        <p:nvSpPr>
          <p:cNvPr id="62" name="Rectangle 61"/>
          <p:cNvSpPr/>
          <p:nvPr/>
        </p:nvSpPr>
        <p:spPr>
          <a:xfrm>
            <a:off x="685360" y="3418850"/>
            <a:ext cx="8801010" cy="365804"/>
          </a:xfrm>
          <a:prstGeom prst="rect">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r>
              <a:rPr lang="en-US" b="1" dirty="0"/>
              <a:t> </a:t>
            </a:r>
            <a:r>
              <a:rPr lang="el-GR" b="1" dirty="0"/>
              <a:t>ΚΑΘ’ ΟΛΗ ΤΗ ΔΙΑΡΚΕΙΑ ΤΟΥ ΣΧΕΔΙΟΥ</a:t>
            </a:r>
            <a:endParaRPr lang="en-GB" b="1"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1" name="Down Arrow 60"/>
          <p:cNvSpPr/>
          <p:nvPr/>
        </p:nvSpPr>
        <p:spPr>
          <a:xfrm>
            <a:off x="2167455" y="3784654"/>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a:off x="4986745" y="3784653"/>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own Arrow 64"/>
          <p:cNvSpPr/>
          <p:nvPr/>
        </p:nvSpPr>
        <p:spPr>
          <a:xfrm>
            <a:off x="6721112" y="3773479"/>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own Arrow 65"/>
          <p:cNvSpPr/>
          <p:nvPr/>
        </p:nvSpPr>
        <p:spPr>
          <a:xfrm>
            <a:off x="9287099" y="3773478"/>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588270"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2" name="Down Arrow 71"/>
          <p:cNvSpPr/>
          <p:nvPr/>
        </p:nvSpPr>
        <p:spPr>
          <a:xfrm>
            <a:off x="8211319" y="3757720"/>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417413"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4" name="TextBox 73"/>
          <p:cNvSpPr txBox="1"/>
          <p:nvPr/>
        </p:nvSpPr>
        <p:spPr>
          <a:xfrm>
            <a:off x="6198492" y="4686800"/>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5" name="TextBox 74"/>
          <p:cNvSpPr txBox="1"/>
          <p:nvPr/>
        </p:nvSpPr>
        <p:spPr>
          <a:xfrm>
            <a:off x="7691292"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6" name="TextBox 75"/>
          <p:cNvSpPr txBox="1"/>
          <p:nvPr/>
        </p:nvSpPr>
        <p:spPr>
          <a:xfrm>
            <a:off x="9053089"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Tree>
    <p:extLst>
      <p:ext uri="{BB962C8B-B14F-4D97-AF65-F5344CB8AC3E}">
        <p14:creationId xmlns:p14="http://schemas.microsoft.com/office/powerpoint/2010/main" val="2708912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354513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ΔΙΑΧΥΣΗ - ΕΠΙΚΟΙΝΩΝΙΑ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a:lnSpc>
                <a:spcPct val="150000"/>
              </a:lnSpc>
            </a:pPr>
            <a:r>
              <a:rPr lang="el-GR" sz="2000" dirty="0"/>
              <a:t>Παραδείγματα για </a:t>
            </a:r>
            <a:r>
              <a:rPr lang="el-GR" sz="2000" b="1" dirty="0">
                <a:solidFill>
                  <a:srgbClr val="93436B"/>
                </a:solidFill>
              </a:rPr>
              <a:t>δράσεις επικοινωνίας</a:t>
            </a:r>
            <a:r>
              <a:rPr lang="el-GR" sz="2000" dirty="0"/>
              <a:t>:</a:t>
            </a:r>
          </a:p>
          <a:p>
            <a:pPr marL="342900" indent="-342900">
              <a:lnSpc>
                <a:spcPct val="150000"/>
              </a:lnSpc>
              <a:buFont typeface="Wingdings" panose="05000000000000000000" pitchFamily="2" charset="2"/>
              <a:buChar char="§"/>
            </a:pPr>
            <a:r>
              <a:rPr lang="el-GR" sz="2000" dirty="0"/>
              <a:t>Εσωτερική ενημέρωση υπόλοιπου προσωπικού / εκπαιδευομένων από τους συμμετέχοντες σε κινητικότητα (σεμινάριο, παρουσίαση, δειγματικό μάθημα </a:t>
            </a:r>
            <a:r>
              <a:rPr lang="el-GR" sz="2000" dirty="0" err="1"/>
              <a:t>κλπ</a:t>
            </a:r>
            <a:r>
              <a:rPr lang="el-GR" sz="2000" dirty="0"/>
              <a:t>)</a:t>
            </a:r>
          </a:p>
          <a:p>
            <a:pPr marL="342900" indent="-342900">
              <a:lnSpc>
                <a:spcPct val="150000"/>
              </a:lnSpc>
              <a:buFont typeface="Wingdings" panose="05000000000000000000" pitchFamily="2" charset="2"/>
              <a:buChar char="§"/>
            </a:pPr>
            <a:r>
              <a:rPr lang="el-GR" sz="2000" dirty="0"/>
              <a:t>Αποτελέσματα κινητικοτήτων, συμπεράσματα σε πλατφόρμες όπως </a:t>
            </a:r>
            <a:r>
              <a:rPr lang="en-US" sz="2000" dirty="0">
                <a:hlinkClick r:id="rId4"/>
              </a:rPr>
              <a:t>EPALE</a:t>
            </a:r>
            <a:r>
              <a:rPr lang="en-US" sz="2000" dirty="0"/>
              <a:t>, </a:t>
            </a:r>
            <a:r>
              <a:rPr lang="el-GR" sz="2000" b="1" dirty="0">
                <a:solidFill>
                  <a:schemeClr val="tx1">
                    <a:lumMod val="75000"/>
                    <a:lumOff val="25000"/>
                  </a:schemeClr>
                </a:solidFill>
                <a:hlinkClick r:id="rId5"/>
              </a:rPr>
              <a:t>Ε</a:t>
            </a:r>
            <a:r>
              <a:rPr lang="en-US" sz="2000" b="1" dirty="0" err="1">
                <a:solidFill>
                  <a:schemeClr val="tx1">
                    <a:lumMod val="75000"/>
                    <a:lumOff val="25000"/>
                  </a:schemeClr>
                </a:solidFill>
                <a:hlinkClick r:id="rId5"/>
              </a:rPr>
              <a:t>rasmus</a:t>
            </a:r>
            <a:r>
              <a:rPr lang="en-US" sz="2000" b="1" dirty="0">
                <a:solidFill>
                  <a:schemeClr val="tx1">
                    <a:lumMod val="75000"/>
                    <a:lumOff val="25000"/>
                  </a:schemeClr>
                </a:solidFill>
                <a:hlinkClick r:id="rId5"/>
              </a:rPr>
              <a:t>+</a:t>
            </a:r>
            <a:r>
              <a:rPr lang="el-GR" sz="2000" b="1" dirty="0">
                <a:solidFill>
                  <a:schemeClr val="tx1">
                    <a:lumMod val="75000"/>
                    <a:lumOff val="25000"/>
                  </a:schemeClr>
                </a:solidFill>
                <a:hlinkClick r:id="rId5"/>
              </a:rPr>
              <a:t> </a:t>
            </a:r>
            <a:r>
              <a:rPr lang="en-US" sz="2000" b="1" dirty="0">
                <a:solidFill>
                  <a:schemeClr val="tx1">
                    <a:lumMod val="75000"/>
                    <a:lumOff val="25000"/>
                  </a:schemeClr>
                </a:solidFill>
                <a:hlinkClick r:id="rId5"/>
              </a:rPr>
              <a:t>Project Results Platform</a:t>
            </a:r>
            <a:r>
              <a:rPr lang="en-US" sz="2000" dirty="0">
                <a:solidFill>
                  <a:schemeClr val="tx1">
                    <a:lumMod val="75000"/>
                    <a:lumOff val="25000"/>
                  </a:schemeClr>
                </a:solidFill>
                <a:hlinkClick r:id="rId5"/>
              </a:rPr>
              <a:t> </a:t>
            </a:r>
            <a:r>
              <a:rPr lang="el-GR" sz="2000" dirty="0">
                <a:solidFill>
                  <a:schemeClr val="tx1">
                    <a:lumMod val="75000"/>
                    <a:lumOff val="25000"/>
                  </a:schemeClr>
                </a:solidFill>
              </a:rPr>
              <a:t> , </a:t>
            </a:r>
            <a:r>
              <a:rPr lang="en-US" sz="2000" b="1" dirty="0">
                <a:solidFill>
                  <a:schemeClr val="tx1">
                    <a:lumMod val="75000"/>
                    <a:lumOff val="25000"/>
                  </a:schemeClr>
                </a:solidFill>
                <a:hlinkClick r:id="rId6"/>
              </a:rPr>
              <a:t>European School Education Platform</a:t>
            </a:r>
            <a:endParaRPr lang="en-US" sz="2000" b="1" dirty="0"/>
          </a:p>
          <a:p>
            <a:pPr marL="342900" indent="-342900">
              <a:lnSpc>
                <a:spcPct val="150000"/>
              </a:lnSpc>
              <a:buFont typeface="Wingdings" panose="05000000000000000000" pitchFamily="2" charset="2"/>
              <a:buChar char="§"/>
            </a:pPr>
            <a:r>
              <a:rPr lang="el-GR" sz="2000" dirty="0"/>
              <a:t>Ανακοινώσεις σε ιστοσελίδες πχ εμπλεκόμενων οργανισμών</a:t>
            </a:r>
          </a:p>
          <a:p>
            <a:pPr marL="342900" indent="-342900">
              <a:lnSpc>
                <a:spcPct val="150000"/>
              </a:lnSpc>
              <a:buFont typeface="Wingdings" panose="05000000000000000000" pitchFamily="2" charset="2"/>
              <a:buChar char="§"/>
            </a:pPr>
            <a:r>
              <a:rPr lang="el-GR" sz="2000" dirty="0"/>
              <a:t>Ανακοινώσεις σε ΜΚΔ</a:t>
            </a:r>
          </a:p>
          <a:p>
            <a:pPr marL="342900" indent="-342900">
              <a:lnSpc>
                <a:spcPct val="150000"/>
              </a:lnSpc>
              <a:buFont typeface="Wingdings" panose="05000000000000000000" pitchFamily="2" charset="2"/>
              <a:buChar char="§"/>
            </a:pPr>
            <a:r>
              <a:rPr lang="el-GR" sz="2000" dirty="0"/>
              <a:t>Εκδηλώσεις, παρουσιάσεις, εκδόσεις</a:t>
            </a:r>
          </a:p>
          <a:p>
            <a:pPr marL="342900" indent="-342900">
              <a:buFont typeface="Wingdings" panose="05000000000000000000" pitchFamily="2" charset="2"/>
              <a:buChar char="§"/>
            </a:pPr>
            <a:endParaRPr lang="el-GR" dirty="0"/>
          </a:p>
        </p:txBody>
      </p:sp>
      <p:sp>
        <p:nvSpPr>
          <p:cNvPr id="18" name="TextBox 17"/>
          <p:cNvSpPr txBox="1"/>
          <p:nvPr/>
        </p:nvSpPr>
        <p:spPr>
          <a:xfrm>
            <a:off x="698947" y="4828679"/>
            <a:ext cx="10551245" cy="967957"/>
          </a:xfrm>
          <a:prstGeom prst="rect">
            <a:avLst/>
          </a:prstGeom>
          <a:noFill/>
        </p:spPr>
        <p:txBody>
          <a:bodyPr wrap="square" rtlCol="0">
            <a:spAutoFit/>
          </a:bodyPr>
          <a:lstStyle/>
          <a:p>
            <a:pPr>
              <a:lnSpc>
                <a:spcPct val="150000"/>
              </a:lnSpc>
            </a:pPr>
            <a:r>
              <a:rPr lang="en-US" sz="2000" b="1" i="1" dirty="0">
                <a:solidFill>
                  <a:srgbClr val="FF0000"/>
                </a:solidFill>
              </a:rPr>
              <a:t>!</a:t>
            </a:r>
            <a:r>
              <a:rPr lang="en-US" sz="2000" i="1" dirty="0"/>
              <a:t> </a:t>
            </a:r>
            <a:r>
              <a:rPr lang="el-GR" sz="2000" i="1" dirty="0"/>
              <a:t>Οι δικαιούχοι οργανισμοί είναι υποχρεωμένοι να αναγνωρίζουν τη χρηματοδότηση από την Ε.Ε. σε όλες τις δράσεις επικοινωνίας. Συμβουλευθείτε τον</a:t>
            </a:r>
            <a:r>
              <a:rPr lang="en-US" sz="2000" i="1" dirty="0"/>
              <a:t> </a:t>
            </a:r>
            <a:r>
              <a:rPr lang="el-GR" sz="2000" i="1" dirty="0"/>
              <a:t>σχετικό </a:t>
            </a:r>
            <a:r>
              <a:rPr lang="el-GR" sz="2000" i="1" dirty="0">
                <a:hlinkClick r:id="rId7"/>
              </a:rPr>
              <a:t>Οδηγό για το Ε+.  </a:t>
            </a:r>
            <a:endParaRPr lang="el-GR" sz="2000" i="1" dirty="0"/>
          </a:p>
        </p:txBody>
      </p:sp>
    </p:spTree>
    <p:extLst>
      <p:ext uri="{BB962C8B-B14F-4D97-AF65-F5344CB8AC3E}">
        <p14:creationId xmlns:p14="http://schemas.microsoft.com/office/powerpoint/2010/main" val="1710583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F9BAFAD-39EA-C75D-5EA8-389E39DD5103}"/>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197713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1706448"/>
            <a:ext cx="4825637" cy="2098267"/>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ΔΙΑΠΙΣΤΕΥΜΕΝΩΝ ΣΧΕΔΙΩΝ ΚΑ12</a:t>
            </a:r>
            <a:r>
              <a:rPr lang="en-US" sz="3000" b="1" dirty="0">
                <a:solidFill>
                  <a:schemeClr val="bg1"/>
                </a:solidFill>
              </a:rPr>
              <a:t>1</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470898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a:t>
            </a:r>
            <a:r>
              <a:rPr lang="el-GR" sz="2000" dirty="0">
                <a:solidFill>
                  <a:prstClr val="black"/>
                </a:solidFill>
                <a:latin typeface="Calibri" panose="020F0502020204030204"/>
              </a:rPr>
              <a:t>τις δ</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ιαχειρίζοντ</a:t>
            </a:r>
            <a:r>
              <a:rPr lang="el-GR" sz="2000" dirty="0">
                <a:solidFill>
                  <a:prstClr val="black"/>
                </a:solidFill>
                <a:latin typeface="Calibri" panose="020F0502020204030204"/>
              </a:rPr>
              <a:t>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Erasmus+ για την προγραμματική περίοδο 2021-2027 έχετε μέσω της πλατφόρμας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Erasmus+ and European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Solidar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it</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y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Corps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Single</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Entry</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βασικής συμφωνίας 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n-US" sz="1800" i="0" u="none" strike="sng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and </a:t>
            </a:r>
            <a:r>
              <a:rPr lang="en-US" dirty="0" err="1">
                <a:solidFill>
                  <a:prstClr val="black"/>
                </a:solidFill>
              </a:rPr>
              <a:t>Europass</a:t>
            </a:r>
            <a:r>
              <a:rPr lang="en-US" dirty="0">
                <a:solidFill>
                  <a:prstClr val="black"/>
                </a:solidFill>
              </a:rPr>
              <a:t> Mobility Certificate </a:t>
            </a: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αποτελούν μέρος της απεσταλμένης Συμφωνίας Επιχορήγησης, αλλά βρίσκονται και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1424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(1)</a:t>
            </a:r>
            <a:endParaRPr lang="en-GB" dirty="0"/>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 </a:t>
            </a:r>
            <a:r>
              <a:rPr lang="en-US" sz="2000" dirty="0"/>
              <a:t>: </a:t>
            </a:r>
            <a:r>
              <a:rPr lang="el-GR" sz="2000" dirty="0"/>
              <a:t>Υπογράφεται μεταξύ του οργανισμού αποστολής, οργανισμού υποδοχής και συμμετέχοντα</a:t>
            </a:r>
            <a:r>
              <a:rPr lang="en-GB" sz="2000" dirty="0"/>
              <a:t> (+ </a:t>
            </a:r>
            <a:r>
              <a:rPr lang="el-GR" sz="2000" dirty="0"/>
              <a:t>του γονέα/κηδεμόνα, στην περίπτωση που ο συμμετέχων είναι ανήλικος)</a:t>
            </a:r>
          </a:p>
          <a:p>
            <a:r>
              <a:rPr lang="el-GR" sz="2000" dirty="0"/>
              <a:t>- Μαθησιακά αποτελέσματα</a:t>
            </a:r>
          </a:p>
          <a:p>
            <a:endParaRPr lang="el-GR" dirty="0"/>
          </a:p>
        </p:txBody>
      </p:sp>
      <p:sp>
        <p:nvSpPr>
          <p:cNvPr id="10" name="TextBox 9"/>
          <p:cNvSpPr txBox="1"/>
          <p:nvPr/>
        </p:nvSpPr>
        <p:spPr>
          <a:xfrm>
            <a:off x="292774" y="4244462"/>
            <a:ext cx="8044405" cy="1431161"/>
          </a:xfrm>
          <a:prstGeom prst="rect">
            <a:avLst/>
          </a:prstGeom>
          <a:noFill/>
        </p:spPr>
        <p:txBody>
          <a:bodyPr wrap="square" rtlCol="0">
            <a:spAutoFit/>
          </a:bodyPr>
          <a:lstStyle/>
          <a:p>
            <a:pPr>
              <a:spcAft>
                <a:spcPts val="1800"/>
              </a:spcAft>
            </a:pPr>
            <a:r>
              <a:rPr lang="en-US" b="1" dirty="0"/>
              <a:t>Learning </a:t>
            </a:r>
            <a:r>
              <a:rPr lang="en-US" b="1" dirty="0" err="1"/>
              <a:t>Programme</a:t>
            </a:r>
            <a:r>
              <a:rPr lang="en-US" b="1" dirty="0"/>
              <a:t> for group activities: </a:t>
            </a:r>
            <a:r>
              <a:rPr lang="el-GR" dirty="0"/>
              <a:t>Υπογράφεται μεταξύ του οργανισμού αποστολής, οργανισμού υποδοχής και </a:t>
            </a:r>
            <a:r>
              <a:rPr lang="en-US" dirty="0"/>
              <a:t> </a:t>
            </a:r>
            <a:r>
              <a:rPr lang="el-GR" dirty="0"/>
              <a:t>επικεφαλής της ομαδικής κινητικότητας</a:t>
            </a:r>
            <a:r>
              <a:rPr lang="en-US" dirty="0"/>
              <a:t>. </a:t>
            </a:r>
          </a:p>
          <a:p>
            <a:pPr>
              <a:spcAft>
                <a:spcPts val="1800"/>
              </a:spcAft>
            </a:pPr>
            <a:r>
              <a:rPr lang="el-GR" dirty="0"/>
              <a:t>Περιλαμβάνει (προαιρετικά) λίστα συμμετεχόντων, συμπεριλαμβανομένων των συνοδών</a:t>
            </a:r>
          </a:p>
        </p:txBody>
      </p:sp>
      <p:sp>
        <p:nvSpPr>
          <p:cNvPr id="11" name="TextBox 10"/>
          <p:cNvSpPr txBox="1"/>
          <p:nvPr/>
        </p:nvSpPr>
        <p:spPr>
          <a:xfrm>
            <a:off x="295695" y="5898073"/>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304076" y="2706317"/>
            <a:ext cx="3748016" cy="1846659"/>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ατομικών κινητικοτήτων </a:t>
            </a:r>
          </a:p>
          <a:p>
            <a:r>
              <a:rPr lang="el-GR" dirty="0"/>
              <a:t>εκτός των: </a:t>
            </a:r>
            <a:r>
              <a:rPr lang="en-US" dirty="0"/>
              <a:t>“Invited Expert”</a:t>
            </a:r>
            <a:r>
              <a:rPr lang="el-GR" dirty="0"/>
              <a:t> (ειδικό έντυπο) και </a:t>
            </a:r>
            <a:r>
              <a:rPr lang="en-GB" dirty="0"/>
              <a:t>“Courses and Training” (</a:t>
            </a:r>
            <a:r>
              <a:rPr lang="el-GR" dirty="0"/>
              <a:t>προαιρετικό).</a:t>
            </a:r>
          </a:p>
          <a:p>
            <a:endParaRPr lang="en-GB" dirty="0"/>
          </a:p>
        </p:txBody>
      </p:sp>
      <p:sp>
        <p:nvSpPr>
          <p:cNvPr id="25" name="TextBox 24"/>
          <p:cNvSpPr txBox="1"/>
          <p:nvPr/>
        </p:nvSpPr>
        <p:spPr>
          <a:xfrm>
            <a:off x="8337179" y="4516494"/>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385437" y="5918124"/>
            <a:ext cx="1990225" cy="677108"/>
          </a:xfrm>
          <a:prstGeom prst="rect">
            <a:avLst/>
          </a:prstGeom>
          <a:noFill/>
        </p:spPr>
        <p:txBody>
          <a:bodyPr wrap="none" rtlCol="0">
            <a:spAutoFit/>
          </a:bodyPr>
          <a:lstStyle/>
          <a:p>
            <a:r>
              <a:rPr lang="el-GR" sz="2000" b="1" dirty="0"/>
              <a:t>Υποχρεωτικό</a:t>
            </a:r>
            <a:r>
              <a:rPr lang="el-GR" dirty="0"/>
              <a:t> για </a:t>
            </a:r>
            <a:endParaRPr lang="en-US" dirty="0"/>
          </a:p>
          <a:p>
            <a:r>
              <a:rPr lang="en-US" dirty="0"/>
              <a:t>“Invited Expert”</a:t>
            </a:r>
            <a:endParaRPr lang="en-GB" dirty="0"/>
          </a:p>
        </p:txBody>
      </p:sp>
    </p:spTree>
    <p:extLst>
      <p:ext uri="{BB962C8B-B14F-4D97-AF65-F5344CB8AC3E}">
        <p14:creationId xmlns:p14="http://schemas.microsoft.com/office/powerpoint/2010/main" val="2509932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276220" y="599754"/>
            <a:ext cx="8544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287775" y="1252821"/>
            <a:ext cx="7999571"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Europass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Mobility Certificate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Υπογράφεται είτε από τον οργανισμό αποστολής είτε από τον οργανισμό υποδοχής. Επιβεβαιώνει τα μαθησιακά αποτελέσματα που έχουν οριστεί στο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Learning Agreement.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Attendance certificate: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Δίνεται από τον οργανισμό υποδοχής / τον οργανισμό διοργάνωσης της δραστηριότητας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Στις προπαρασκευαστικές επισκέψεις πρέπει να συνοδεύεται από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ατζέντα της συνάντησης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Δημιουργείται αυτόματα στο ΒΜ για κάθε κινητικότητα που έχει καταχωρηθεί και έχει ολοκληρωθεί. Αποστέλλεται κατευθείαν στο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του συμμετέχοντα. Συμπληρώνεται διαδικτυακά εντός ενός μήνα από την ολοκλήρωση της κινητικότητας.</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Για τις ομαδικές κινητικότητες συμπληρώνεται μία μόνο έκθεση από τον επικεφαλής συνοδό εκ μέρους όλης της ομάδας</a:t>
            </a: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Accompanying Person Certificate: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Δυνατότητα παραγωγής του μέσω του ΒΜ για κάθε συνοδό σε ατομική κινητικότητα. Υπογράφεται είτε και από τους δύο εμπλεκόμενους οργανισμούς (αποστολής και υποδοχής) είτε από έναν εξ’ αυτών</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p:cNvCxnSpPr/>
          <p:nvPr/>
        </p:nvCxnSpPr>
        <p:spPr>
          <a:xfrm>
            <a:off x="342347" y="22676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7775" y="360616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775" y="54511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31007" y="1187419"/>
            <a:ext cx="2778902"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όλους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τους τύπους κινητικοτήτων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εκτός της ομαδικής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8469727" y="2282729"/>
            <a:ext cx="341054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τις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Προαιρετικό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τις υπόλοιπες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δραστηριότητες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8483838" y="3738486"/>
            <a:ext cx="341054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όλες τις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κινητικότητες εκτός της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“Invited Expert”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“Hosting teacher and educators in training”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F2471F-BB71-E695-811D-3B5A75F51187}"/>
              </a:ext>
            </a:extLst>
          </p:cNvPr>
          <p:cNvSpPr txBox="1"/>
          <p:nvPr/>
        </p:nvSpPr>
        <p:spPr>
          <a:xfrm>
            <a:off x="311724" y="-4560"/>
            <a:ext cx="461889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 (</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883118AC-597B-BECE-D279-802558946CD8}"/>
              </a:ext>
            </a:extLst>
          </p:cNvPr>
          <p:cNvSpPr txBox="1"/>
          <p:nvPr/>
        </p:nvSpPr>
        <p:spPr>
          <a:xfrm>
            <a:off x="8483837" y="5417879"/>
            <a:ext cx="341054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όλες τις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κινητικότητες εκτός της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“Invited Expert”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“Hosting teacher and educators in training”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5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297613" y="827314"/>
            <a:ext cx="11077035" cy="5442857"/>
          </a:xfrm>
          <a:prstGeom prst="roundRect">
            <a:avLst/>
          </a:prstGeom>
          <a:gradFill>
            <a:gsLst>
              <a:gs pos="0">
                <a:schemeClr val="accent6">
                  <a:lumMod val="20000"/>
                  <a:lumOff val="80000"/>
                </a:schemeClr>
              </a:gs>
              <a:gs pos="0">
                <a:schemeClr val="accent6">
                  <a:lumMod val="40000"/>
                  <a:lumOff val="6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Learning Agreement + </a:t>
            </a:r>
            <a:r>
              <a:rPr kumimoji="0" lang="en-GB" sz="1800" b="1" i="0"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Europass</a:t>
            </a:r>
            <a:r>
              <a:rPr kumimoji="0" lang="en-GB"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Mobility Certificate for Individual Mobility - </a:t>
            </a:r>
            <a:r>
              <a:rPr kumimoji="0" lang="el-GR"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Συμφωνία Εκμάθησης και Πιστοποίηση Μαθησιακών Αποτελεσμάτων για Ατομικές Κινητικότητες</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Από την Πρόσκληση του 2025 και έπειτα, η Ευρωπαϊκή Επιτροπή συστήνει όπως για κάθε ατομική κινητικότητα χρησιμοποιούνται τα έντυπα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Learning</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Agreement” (συμπληρώνεται πριν από την κινητικότητα) και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Europass</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Mobility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Certificate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(συμπληρώνεται μετά την κινητικότητα), τα οποία παράγονται από το εργαλείο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endPar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Οδηγίες για τη συμπλήρωση των εντύπων μπορείτε να βρείτε</a:t>
            </a:r>
            <a:r>
              <a:rPr kumimoji="0" lang="el-GR" sz="1800" b="1"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εδώ</a:t>
            </a:r>
            <a:endParaRPr kumimoji="0" lang="en-GB" sz="1800" b="1" i="1" u="sng"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T</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εχνικές</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οδηγίες σχετικά με την παραγωγή και συμπλήρωση των εντύπων, μέσω του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μπορείτε να βρείτε</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4"/>
              </a:rPr>
              <a:t>εδώ</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endParaRPr kumimoji="0" lang="en-GB"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Για σκοπούς δικής σας αναφοράς, τα πρότυπα έντυπα διατίθενται</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5"/>
              </a:rPr>
              <a:t>εδώ</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(είναι και τα δύο πρότυπα έντυπα ενσωματωμένα σε ένα αρχείο, παρόλο που πρόκειται για δύο ξεχωριστά έντυπα)</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Σημείωση: Η χρήση του εντύπου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Learning</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Agreement” είναι προαιρετική, η συμπλήρωσή του όμως θεωρείται καλή πρακτική για σκοπούς χρηστής διαχείρισης των ατομικών κινητικοτήτων. Η χρήση του εντύπου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Europass</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Mobility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Certificate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είναι υποχρεωτική.</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14304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8EE5-8D27-7BFF-14D0-4D446848456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2174018-BBE6-4255-CCC4-374979B71B76}"/>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7356DD1F-CEDA-D010-5FAF-F889E1B94280}"/>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863EFE8D-6297-37D4-9E94-3B7446A7506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21B30-543B-4828-D40B-BD2F8E898517}"/>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A6A018F2-50D7-04E6-423C-E24A0086C24D}"/>
              </a:ext>
            </a:extLst>
          </p:cNvPr>
          <p:cNvSpPr/>
          <p:nvPr/>
        </p:nvSpPr>
        <p:spPr>
          <a:xfrm>
            <a:off x="985821" y="903514"/>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Learning Programme for Group Mobility - </a:t>
            </a:r>
            <a:r>
              <a:rPr kumimoji="0" lang="el-GR"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Πρόγραμμα Εκμάθησης για Ομαδικές Κινητικότητες</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Από την Πρόσκληση του 2025 και έπειτα, η Ευρωπαϊκή Επιτροπή συστήνει όπως για τις ομαδικές κινητικότητες χρησιμοποιείται το έντυπο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Learning</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programme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for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group</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mobility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(δεν απαιτείται η ετοιμασία ξεχωριστού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learning</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agreement</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για κάθε συμμετέχοντα σε ομαδική κινητικότητα). </a:t>
            </a:r>
            <a:endPar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Τεχνικές οδηγίες σχετικά με την παραγωγή και συμπλήρωση του εντύπου, μέσω του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μπορείτε να βρείτε</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εδώ</a:t>
            </a:r>
            <a:b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br>
            <a:endPar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Για σκοπούς δικής σας αναφοράς το πρότυπο έντυπο διατίθεται</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4"/>
              </a:rPr>
              <a:t>εδώ</a:t>
            </a:r>
            <a:r>
              <a:rPr kumimoji="0" lang="el-GR" sz="1800" b="1"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p:txBody>
      </p:sp>
      <p:sp>
        <p:nvSpPr>
          <p:cNvPr id="2" name="TextBox 1">
            <a:extLst>
              <a:ext uri="{FF2B5EF4-FFF2-40B4-BE49-F238E27FC236}">
                <a16:creationId xmlns:a16="http://schemas.microsoft.com/office/drawing/2014/main" id="{3FF7DE8C-D5F7-2B2D-973B-A4802B445262}"/>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pic>
        <p:nvPicPr>
          <p:cNvPr id="6" name="Picture 5">
            <a:extLst>
              <a:ext uri="{FF2B5EF4-FFF2-40B4-BE49-F238E27FC236}">
                <a16:creationId xmlns:a16="http://schemas.microsoft.com/office/drawing/2014/main" id="{79C5EBA7-8558-917D-EC02-9FCB6EE77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900904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EA20-D07E-7EF8-C87E-C4063C73766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A620C52-3944-BC36-3264-265573BCCFD0}"/>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3CB4C825-C93B-F5F2-E7D9-7A52CD38C192}"/>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EF553AFB-20B7-2C46-AE2C-47CA77CBEFF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15177380-2A9D-7D9F-DCCE-D77F39207AA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FC11012D-B24A-A883-2821-F180317D7168}"/>
              </a:ext>
            </a:extLst>
          </p:cNvPr>
          <p:cNvSpPr/>
          <p:nvPr/>
        </p:nvSpPr>
        <p:spPr>
          <a:xfrm>
            <a:off x="1134007" y="903514"/>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Πιστοποιητικό Συνοδού (σε ατομική κινητικότητα)</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Από την Πρόσκληση του 2025 και έπειτα, η Ευρωπαϊκή Επιτροπή συστήνει όπως για τους συνοδούς χρησιμοποιείται το έντυπο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Accompanying</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Person</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Certificate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Η επιλογή του εντύπου αυτή εμφανίζεται στο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μόνο εφόσον ένα άτομο καταχωρηθεί ως συνοδός. </a:t>
            </a:r>
            <a:endPar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Οδηγίες σχετικά με την παραγωγή και συμπλήρωση του εντύπου, μέσω του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μπορείτε να βρείτε</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εδώ</a:t>
            </a:r>
            <a:b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br>
            <a:endParaRPr kumimoji="0" lang="en-GB"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Για σκοπούς δικής σας αναφοράς, το πρότυπο έντυπο διατίθεται</a:t>
            </a:r>
            <a:r>
              <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4"/>
              </a:rPr>
              <a:t>εδώ</a:t>
            </a:r>
            <a:r>
              <a:rPr kumimoji="0" lang="el-GR" sz="1800" b="0" i="1" u="sng" strike="noStrike" kern="1200" cap="none" spc="0" normalizeH="0" baseline="0" noProof="0" dirty="0">
                <a:ln>
                  <a:noFill/>
                </a:ln>
                <a:solidFill>
                  <a:srgbClr val="546E7A"/>
                </a:solidFill>
                <a:effectLst/>
                <a:uLnTx/>
                <a:uFillTx/>
                <a:latin typeface="Roboto" panose="02000000000000000000" pitchFamily="2" charset="0"/>
                <a:ea typeface="+mn-ea"/>
                <a:cs typeface="+mn-cs"/>
              </a:rPr>
              <a:t>.</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p:txBody>
      </p:sp>
      <p:sp>
        <p:nvSpPr>
          <p:cNvPr id="2" name="TextBox 1">
            <a:extLst>
              <a:ext uri="{FF2B5EF4-FFF2-40B4-BE49-F238E27FC236}">
                <a16:creationId xmlns:a16="http://schemas.microsoft.com/office/drawing/2014/main" id="{9978EB6A-0160-CC57-E7D1-1904AC52EF37}"/>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pic>
        <p:nvPicPr>
          <p:cNvPr id="6" name="Picture 5">
            <a:extLst>
              <a:ext uri="{FF2B5EF4-FFF2-40B4-BE49-F238E27FC236}">
                <a16:creationId xmlns:a16="http://schemas.microsoft.com/office/drawing/2014/main" id="{B8714D55-77AE-2F39-7384-EC899A679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392379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EDF63F11-3CB4-072D-2E91-17B7FFA8DAE0}"/>
              </a:ext>
            </a:extLst>
          </p:cNvPr>
          <p:cNvSpPr/>
          <p:nvPr/>
        </p:nvSpPr>
        <p:spPr>
          <a:xfrm>
            <a:off x="1134007" y="2422071"/>
            <a:ext cx="9923986" cy="201385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1" i="0" u="none" strike="noStrike" kern="1200" cap="none" spc="0" normalizeH="0" baseline="0" noProof="0" dirty="0">
                <a:ln>
                  <a:noFill/>
                </a:ln>
                <a:solidFill>
                  <a:srgbClr val="546E7A"/>
                </a:solidFill>
                <a:effectLst/>
                <a:uLnTx/>
                <a:uFillTx/>
                <a:latin typeface="Roboto" panose="02000000000000000000" pitchFamily="2" charset="0"/>
                <a:ea typeface="+mn-ea"/>
                <a:cs typeface="+mn-cs"/>
              </a:rPr>
              <a:t>Συμφωνία με προσκεκλημένους εμπειρογνώμονες</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0" u="sng" strike="noStrike" kern="1200" cap="none" spc="0" normalizeH="0" baseline="0" noProof="0" dirty="0" err="1">
                <a:ln>
                  <a:noFill/>
                </a:ln>
                <a:solidFill>
                  <a:srgbClr val="00B0FF"/>
                </a:solidFill>
                <a:effectLst/>
                <a:uLnTx/>
                <a:uFillTx/>
                <a:latin typeface="Roboto" panose="02000000000000000000" pitchFamily="2" charset="0"/>
                <a:ea typeface="+mn-ea"/>
                <a:cs typeface="+mn-cs"/>
                <a:hlinkClick r:id="rId3"/>
              </a:rPr>
              <a:t>Learning</a:t>
            </a:r>
            <a:r>
              <a:rPr kumimoji="0" lang="el-GR" sz="1800" b="0" i="0"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 Agreement </a:t>
            </a:r>
            <a:r>
              <a:rPr kumimoji="0" lang="el-GR" sz="1800" b="0" i="0" u="sng" strike="noStrike" kern="1200" cap="none" spc="0" normalizeH="0" baseline="0" noProof="0" dirty="0" err="1">
                <a:ln>
                  <a:noFill/>
                </a:ln>
                <a:solidFill>
                  <a:srgbClr val="00B0FF"/>
                </a:solidFill>
                <a:effectLst/>
                <a:uLnTx/>
                <a:uFillTx/>
                <a:latin typeface="Roboto" panose="02000000000000000000" pitchFamily="2" charset="0"/>
                <a:ea typeface="+mn-ea"/>
                <a:cs typeface="+mn-cs"/>
                <a:hlinkClick r:id="rId3"/>
              </a:rPr>
              <a:t>with</a:t>
            </a:r>
            <a:r>
              <a:rPr kumimoji="0" lang="el-GR" sz="1800" b="0" i="0"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 </a:t>
            </a:r>
            <a:r>
              <a:rPr kumimoji="0" lang="el-GR" sz="1800" b="0" i="0" u="sng" strike="noStrike" kern="1200" cap="none" spc="0" normalizeH="0" baseline="0" noProof="0" dirty="0" err="1">
                <a:ln>
                  <a:noFill/>
                </a:ln>
                <a:solidFill>
                  <a:srgbClr val="00B0FF"/>
                </a:solidFill>
                <a:effectLst/>
                <a:uLnTx/>
                <a:uFillTx/>
                <a:latin typeface="Roboto" panose="02000000000000000000" pitchFamily="2" charset="0"/>
                <a:ea typeface="+mn-ea"/>
                <a:cs typeface="+mn-cs"/>
                <a:hlinkClick r:id="rId3"/>
              </a:rPr>
              <a:t>invited</a:t>
            </a:r>
            <a:r>
              <a:rPr kumimoji="0" lang="el-GR" sz="1800" b="0" i="0"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 </a:t>
            </a:r>
            <a:r>
              <a:rPr kumimoji="0" lang="el-GR" sz="1800" b="0" i="0" u="sng" strike="noStrike" kern="1200" cap="none" spc="0" normalizeH="0" baseline="0" noProof="0" dirty="0" err="1">
                <a:ln>
                  <a:noFill/>
                </a:ln>
                <a:solidFill>
                  <a:srgbClr val="00B0FF"/>
                </a:solidFill>
                <a:effectLst/>
                <a:uLnTx/>
                <a:uFillTx/>
                <a:latin typeface="Roboto" panose="02000000000000000000" pitchFamily="2" charset="0"/>
                <a:ea typeface="+mn-ea"/>
                <a:cs typeface="+mn-cs"/>
                <a:hlinkClick r:id="rId3"/>
              </a:rPr>
              <a:t>experts</a:t>
            </a:r>
            <a:r>
              <a:rPr kumimoji="0" lang="el-GR" sz="1800" b="0" i="0" u="sng" strike="noStrike" kern="1200" cap="none" spc="0" normalizeH="0" baseline="0" noProof="0" dirty="0">
                <a:ln>
                  <a:noFill/>
                </a:ln>
                <a:solidFill>
                  <a:srgbClr val="00B0FF"/>
                </a:solidFill>
                <a:effectLst/>
                <a:uLnTx/>
                <a:uFillTx/>
                <a:latin typeface="Roboto" panose="02000000000000000000" pitchFamily="2" charset="0"/>
                <a:ea typeface="+mn-ea"/>
                <a:cs typeface="+mn-cs"/>
                <a:hlinkClick r:id="rId3"/>
              </a:rPr>
              <a:t> </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Σημείωση: Η πιο πάνω Συμφωνία δεν μπορεί να παραχθεί από το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Beneficiary</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a:t>
            </a:r>
            <a:r>
              <a:rPr kumimoji="0" lang="el-GR" sz="1800" b="0" i="1" u="none" strike="noStrike" kern="1200" cap="none" spc="0" normalizeH="0" baseline="0" noProof="0" dirty="0" err="1">
                <a:ln>
                  <a:noFill/>
                </a:ln>
                <a:solidFill>
                  <a:srgbClr val="546E7A"/>
                </a:solidFill>
                <a:effectLst/>
                <a:uLnTx/>
                <a:uFillTx/>
                <a:latin typeface="Roboto" panose="02000000000000000000" pitchFamily="2" charset="0"/>
                <a:ea typeface="+mn-ea"/>
                <a:cs typeface="+mn-cs"/>
              </a:rPr>
              <a:t>Module</a:t>
            </a:r>
            <a:r>
              <a:rPr kumimoji="0" lang="el-GR" sz="1800" b="0" i="1" u="none" strike="noStrike" kern="1200" cap="none" spc="0" normalizeH="0" baseline="0" noProof="0" dirty="0">
                <a:ln>
                  <a:noFill/>
                </a:ln>
                <a:solidFill>
                  <a:srgbClr val="546E7A"/>
                </a:solidFill>
                <a:effectLst/>
                <a:uLnTx/>
                <a:uFillTx/>
                <a:latin typeface="Roboto" panose="02000000000000000000" pitchFamily="2" charset="0"/>
                <a:ea typeface="+mn-ea"/>
                <a:cs typeface="+mn-cs"/>
              </a:rPr>
              <a:t>, επομένως εκτυπώνεται και συμπληρώνεται χειρόγραφα</a:t>
            </a:r>
            <a:endParaRPr kumimoji="0" lang="el-GR" sz="1800" b="0" i="0" u="none" strike="noStrike" kern="1200" cap="none" spc="0" normalizeH="0" baseline="0" noProof="0" dirty="0">
              <a:ln>
                <a:noFill/>
              </a:ln>
              <a:solidFill>
                <a:srgbClr val="546E7A"/>
              </a:solidFill>
              <a:effectLst/>
              <a:uLnTx/>
              <a:uFillTx/>
              <a:latin typeface="Roboto" panose="02000000000000000000" pitchFamily="2" charset="0"/>
              <a:ea typeface="+mn-ea"/>
              <a:cs typeface="+mn-cs"/>
            </a:endParaRPr>
          </a:p>
        </p:txBody>
      </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2789861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(3)</a:t>
            </a:r>
            <a:endParaRPr lang="en-GB" dirty="0"/>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4" name="TextBox 3">
            <a:extLst>
              <a:ext uri="{FF2B5EF4-FFF2-40B4-BE49-F238E27FC236}">
                <a16:creationId xmlns:a16="http://schemas.microsoft.com/office/drawing/2014/main" id="{CF195F5F-EE8F-57B1-0B56-70D2DA8CF28A}"/>
              </a:ext>
            </a:extLst>
          </p:cNvPr>
          <p:cNvSpPr txBox="1"/>
          <p:nvPr/>
        </p:nvSpPr>
        <p:spPr>
          <a:xfrm>
            <a:off x="444394" y="5369327"/>
            <a:ext cx="10730233" cy="323165"/>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a:t>
            </a:r>
            <a:r>
              <a:rPr lang="en-US" sz="1500" dirty="0">
                <a:solidFill>
                  <a:schemeClr val="tx1">
                    <a:lumMod val="75000"/>
                    <a:lumOff val="25000"/>
                  </a:schemeClr>
                </a:solidFill>
              </a:rPr>
              <a:t> </a:t>
            </a:r>
            <a:r>
              <a:rPr lang="el-GR" sz="1500" dirty="0">
                <a:solidFill>
                  <a:schemeClr val="tx1">
                    <a:lumMod val="75000"/>
                    <a:lumOff val="25000"/>
                  </a:schemeClr>
                </a:solidFill>
              </a:rPr>
              <a:t>ωστόσο να προστεθεί για καλύτερη κατανόηση</a:t>
            </a:r>
          </a:p>
        </p:txBody>
      </p:sp>
      <p:pic>
        <p:nvPicPr>
          <p:cNvPr id="5" name="Picture 4">
            <a:extLst>
              <a:ext uri="{FF2B5EF4-FFF2-40B4-BE49-F238E27FC236}">
                <a16:creationId xmlns:a16="http://schemas.microsoft.com/office/drawing/2014/main" id="{231F25F5-B1CC-B8D3-0069-90E860497585}"/>
              </a:ext>
            </a:extLst>
          </p:cNvPr>
          <p:cNvPicPr>
            <a:picLocks noChangeAspect="1"/>
          </p:cNvPicPr>
          <p:nvPr/>
        </p:nvPicPr>
        <p:blipFill>
          <a:blip r:embed="rId3"/>
          <a:stretch>
            <a:fillRect/>
          </a:stretch>
        </p:blipFill>
        <p:spPr>
          <a:xfrm>
            <a:off x="0" y="889574"/>
            <a:ext cx="12192000" cy="3606889"/>
          </a:xfrm>
          <a:prstGeom prst="rect">
            <a:avLst/>
          </a:prstGeom>
        </p:spPr>
      </p:pic>
    </p:spTree>
    <p:extLst>
      <p:ext uri="{BB962C8B-B14F-4D97-AF65-F5344CB8AC3E}">
        <p14:creationId xmlns:p14="http://schemas.microsoft.com/office/powerpoint/2010/main" val="252184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8567282" cy="492443"/>
          </a:xfrm>
          <a:prstGeom prst="rect">
            <a:avLst/>
          </a:prstGeom>
          <a:noFill/>
        </p:spPr>
        <p:txBody>
          <a:bodyPr wrap="none" rtlCol="0">
            <a:spAutoFit/>
          </a:bodyPr>
          <a:lstStyle/>
          <a:p>
            <a:r>
              <a:rPr lang="el-GR" sz="2600" b="1" dirty="0">
                <a:solidFill>
                  <a:schemeClr val="bg1"/>
                </a:solidFill>
              </a:rPr>
              <a:t>ΒΑΣΙΚΑ ΧΑΡΑΚΤΗΡΙΣΤΙΚΑ ΔΙΑΠΙΣΤΕΥΜΕΝΩΝ ΣΧΕΔΙΩΝ-ΚΑ121</a:t>
            </a:r>
            <a:endParaRPr lang="en-GB" sz="2600" b="1" dirty="0">
              <a:solidFill>
                <a:schemeClr val="bg1"/>
              </a:solidFill>
            </a:endParaRPr>
          </a:p>
        </p:txBody>
      </p:sp>
      <p:sp>
        <p:nvSpPr>
          <p:cNvPr id="22" name="TextBox 21"/>
          <p:cNvSpPr txBox="1"/>
          <p:nvPr/>
        </p:nvSpPr>
        <p:spPr>
          <a:xfrm>
            <a:off x="2854960" y="979950"/>
            <a:ext cx="4993355" cy="369332"/>
          </a:xfrm>
          <a:prstGeom prst="rect">
            <a:avLst/>
          </a:prstGeom>
          <a:noFill/>
        </p:spPr>
        <p:txBody>
          <a:bodyPr wrap="none" rtlCol="0">
            <a:spAutoFit/>
          </a:bodyPr>
          <a:lstStyle/>
          <a:p>
            <a:r>
              <a:rPr lang="el-GR" dirty="0"/>
              <a:t>Απαιτείται 2 χρόνια δραστηριοποίησης στον τομέα</a:t>
            </a:r>
            <a:endParaRPr lang="en-GB" dirty="0"/>
          </a:p>
        </p:txBody>
      </p:sp>
      <p:grpSp>
        <p:nvGrpSpPr>
          <p:cNvPr id="27" name="Group 26"/>
          <p:cNvGrpSpPr/>
          <p:nvPr/>
        </p:nvGrpSpPr>
        <p:grpSpPr>
          <a:xfrm>
            <a:off x="357226" y="2539327"/>
            <a:ext cx="11566960" cy="704852"/>
            <a:chOff x="327427" y="1560589"/>
            <a:chExt cx="11566960" cy="704852"/>
          </a:xfrm>
        </p:grpSpPr>
        <p:sp>
          <p:nvSpPr>
            <p:cNvPr id="11" name="Rectangle 10"/>
            <p:cNvSpPr/>
            <p:nvPr/>
          </p:nvSpPr>
          <p:spPr>
            <a:xfrm>
              <a:off x="327427" y="1560589"/>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3303" y="1696756"/>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49568" y="809207"/>
            <a:ext cx="11539714" cy="704852"/>
            <a:chOff x="354673" y="1549655"/>
            <a:chExt cx="11539714" cy="704852"/>
          </a:xfrm>
        </p:grpSpPr>
        <p:sp>
          <p:nvSpPr>
            <p:cNvPr id="37" name="Rectangle 36"/>
            <p:cNvSpPr/>
            <p:nvPr/>
          </p:nvSpPr>
          <p:spPr>
            <a:xfrm>
              <a:off x="354673" y="1549655"/>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48198" y="3420267"/>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606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57226" y="4297105"/>
            <a:ext cx="11566960" cy="704852"/>
            <a:chOff x="327427" y="1569888"/>
            <a:chExt cx="11566960" cy="704852"/>
          </a:xfrm>
        </p:grpSpPr>
        <p:sp>
          <p:nvSpPr>
            <p:cNvPr id="45" name="Rectangle 44"/>
            <p:cNvSpPr/>
            <p:nvPr/>
          </p:nvSpPr>
          <p:spPr>
            <a:xfrm>
              <a:off x="327427" y="156988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ΧΡΗΜΑΤΟΔΟΤΗΣΗ</a:t>
              </a:r>
              <a:endParaRPr lang="en-GB" sz="2000" b="1" dirty="0"/>
            </a:p>
          </p:txBody>
        </p:sp>
        <p:cxnSp>
          <p:nvCxnSpPr>
            <p:cNvPr id="46" name="Straight Connector 45"/>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854960" y="1836356"/>
            <a:ext cx="5557070"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15 μήνες με δυνατότητα παράτασης στους 24 μήνες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854960" y="2738644"/>
            <a:ext cx="8319232"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Δεν υπάρχει περιορισμός στον αριθμό συμμετεχόντων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854960" y="3470232"/>
            <a:ext cx="8955495" cy="584775"/>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Ευελιξία στον αριθμό, τύπο, διάρκεια και είδος κινητικοτήτων, εφόσον παραμένουν σχετικές με τους στόχους του </a:t>
            </a:r>
            <a:r>
              <a:rPr lang="en-US" sz="1600" dirty="0">
                <a:latin typeface="Calibri" panose="020F0502020204030204" pitchFamily="34" charset="0"/>
                <a:ea typeface="Calibri" panose="020F0502020204030204" pitchFamily="34" charset="0"/>
                <a:cs typeface="Calibri" panose="020F0502020204030204" pitchFamily="34" charset="0"/>
              </a:rPr>
              <a:t>Erasmus Plan. </a:t>
            </a:r>
            <a:r>
              <a:rPr lang="el-GR" sz="1600"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 </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854960" y="4443639"/>
            <a:ext cx="5124991"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Εξασφαλισμένη χρηματοδότηση μέχρι το 2027</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3" y="152639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2" y="2394443"/>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8198" y="325694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54672" y="413781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grpSp>
        <p:nvGrpSpPr>
          <p:cNvPr id="3" name="Group 2">
            <a:extLst>
              <a:ext uri="{FF2B5EF4-FFF2-40B4-BE49-F238E27FC236}">
                <a16:creationId xmlns:a16="http://schemas.microsoft.com/office/drawing/2014/main" id="{4B76885A-092C-4C6B-D11C-FF160E749F60}"/>
              </a:ext>
            </a:extLst>
          </p:cNvPr>
          <p:cNvGrpSpPr/>
          <p:nvPr/>
        </p:nvGrpSpPr>
        <p:grpSpPr>
          <a:xfrm>
            <a:off x="348198" y="5166240"/>
            <a:ext cx="11534608" cy="704852"/>
            <a:chOff x="359779" y="1560828"/>
            <a:chExt cx="11534608" cy="704852"/>
          </a:xfrm>
        </p:grpSpPr>
        <p:sp>
          <p:nvSpPr>
            <p:cNvPr id="4" name="Rectangle 3">
              <a:extLst>
                <a:ext uri="{FF2B5EF4-FFF2-40B4-BE49-F238E27FC236}">
                  <a16:creationId xmlns:a16="http://schemas.microsoft.com/office/drawing/2014/main" id="{FE8B4BB2-D661-F331-F514-7628C0886321}"/>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ΚΟΙΝΟΠΡΑΞΙΕΣ</a:t>
              </a:r>
              <a:endParaRPr lang="en-GB" sz="2000" b="1" dirty="0"/>
            </a:p>
          </p:txBody>
        </p:sp>
        <p:cxnSp>
          <p:nvCxnSpPr>
            <p:cNvPr id="5" name="Straight Connector 4">
              <a:extLst>
                <a:ext uri="{FF2B5EF4-FFF2-40B4-BE49-F238E27FC236}">
                  <a16:creationId xmlns:a16="http://schemas.microsoft.com/office/drawing/2014/main" id="{B9A35811-E235-9DFB-6D5E-3E0C733D82A8}"/>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74CC95-76D3-A5E9-30A4-63F434016C9E}"/>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1D86AD9-37EA-8606-B3C7-9E4B1FD8AA10}"/>
              </a:ext>
            </a:extLst>
          </p:cNvPr>
          <p:cNvSpPr/>
          <p:nvPr/>
        </p:nvSpPr>
        <p:spPr>
          <a:xfrm>
            <a:off x="2854960" y="5279270"/>
            <a:ext cx="737582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Δυνατότητα μετατροπής της μεμονωμένης διαπίστευσης σε κοινοπραξία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8E4743F-3EAB-3CA1-11B1-56F41ADA6736}"/>
              </a:ext>
            </a:extLst>
          </p:cNvPr>
          <p:cNvSpPr/>
          <p:nvPr/>
        </p:nvSpPr>
        <p:spPr>
          <a:xfrm>
            <a:off x="354672" y="501583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17CDD8A8-E001-3CFD-B185-AB1F954F4075}"/>
              </a:ext>
            </a:extLst>
          </p:cNvPr>
          <p:cNvGrpSpPr/>
          <p:nvPr/>
        </p:nvGrpSpPr>
        <p:grpSpPr>
          <a:xfrm>
            <a:off x="357224" y="5921329"/>
            <a:ext cx="11534608" cy="704852"/>
            <a:chOff x="359779" y="1560828"/>
            <a:chExt cx="11534608" cy="704852"/>
          </a:xfrm>
        </p:grpSpPr>
        <p:sp>
          <p:nvSpPr>
            <p:cNvPr id="14" name="Rectangle 13">
              <a:extLst>
                <a:ext uri="{FF2B5EF4-FFF2-40B4-BE49-F238E27FC236}">
                  <a16:creationId xmlns:a16="http://schemas.microsoft.com/office/drawing/2014/main" id="{FCB21F95-FBA5-6B34-A632-346883167823}"/>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ΠΕΡΙΟΡΙΣΜΟΙ</a:t>
              </a:r>
              <a:endParaRPr lang="en-GB" sz="2000" b="1" dirty="0"/>
            </a:p>
          </p:txBody>
        </p:sp>
        <p:cxnSp>
          <p:nvCxnSpPr>
            <p:cNvPr id="15" name="Straight Connector 14">
              <a:extLst>
                <a:ext uri="{FF2B5EF4-FFF2-40B4-BE49-F238E27FC236}">
                  <a16:creationId xmlns:a16="http://schemas.microsoft.com/office/drawing/2014/main" id="{C03AE349-75DF-4A73-433D-EEB407E64954}"/>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FAAB7C-44AE-3590-77DD-45C6392EAE9D}"/>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F3A89E9-DD71-C384-B634-F6E72B9CA9BB}"/>
              </a:ext>
            </a:extLst>
          </p:cNvPr>
          <p:cNvSpPr/>
          <p:nvPr/>
        </p:nvSpPr>
        <p:spPr>
          <a:xfrm>
            <a:off x="2854960" y="6070889"/>
            <a:ext cx="8279999"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Μια αίτηση Διαπίστευσης για κάθε τομέα δραστηριοποίησης &amp; Μέλος Κοινοπραξίας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1029307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ΓΙΑ ΣΥΜΠΛΗΡΩΣΗ </a:t>
            </a:r>
            <a:r>
              <a:rPr lang="en-US" dirty="0"/>
              <a:t>GA – FINANCIAL SUPPORT (ARTICLE 3.4)</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r>
              <a:rPr lang="en-GB" dirty="0"/>
              <a:t>3.4	</a:t>
            </a:r>
            <a:r>
              <a:rPr lang="en-US" i="1" dirty="0"/>
              <a:t>[Option 1 </a:t>
            </a:r>
            <a:r>
              <a:rPr lang="en-US" i="1" dirty="0">
                <a:solidFill>
                  <a:srgbClr val="FF0000"/>
                </a:solidFill>
              </a:rPr>
              <a:t>= </a:t>
            </a:r>
            <a:r>
              <a:rPr lang="el-GR" i="1" dirty="0">
                <a:solidFill>
                  <a:srgbClr val="FF0000"/>
                </a:solidFill>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lang="en-GB" dirty="0">
              <a:solidFill>
                <a:srgbClr val="FF0000"/>
              </a:solidFill>
            </a:endParaRPr>
          </a:p>
          <a:p>
            <a:r>
              <a:rPr lang="en-GB" dirty="0"/>
              <a:t>The organisation will provide the participant with the required support in the form of a payment of EUR </a:t>
            </a:r>
            <a:r>
              <a:rPr lang="el-GR" dirty="0">
                <a:solidFill>
                  <a:srgbClr val="FF0000"/>
                </a:solidFill>
              </a:rPr>
              <a:t>1875</a:t>
            </a:r>
            <a:r>
              <a:rPr lang="el-GR" dirty="0"/>
              <a:t>]</a:t>
            </a:r>
            <a:endParaRPr lang="el-GR" i="1" dirty="0"/>
          </a:p>
          <a:p>
            <a:endParaRPr lang="en-GB" dirty="0"/>
          </a:p>
          <a:p>
            <a:r>
              <a:rPr lang="en-US" i="1" dirty="0"/>
              <a:t>[Option 2 </a:t>
            </a:r>
            <a:r>
              <a:rPr lang="en-US" i="1" dirty="0">
                <a:solidFill>
                  <a:srgbClr val="FF0000"/>
                </a:solidFill>
              </a:rPr>
              <a:t>= </a:t>
            </a:r>
            <a:r>
              <a:rPr lang="el-GR" i="1" dirty="0">
                <a:solidFill>
                  <a:srgbClr val="FF0000"/>
                </a:solidFill>
              </a:rPr>
              <a:t>Ο ΟΑ θα αναλάβει να οργανώσει και να διευθετήσει όλα τα έξοδα εκ μέρους του συμμετέχοντα</a:t>
            </a:r>
            <a:endParaRPr lang="en-GB" dirty="0"/>
          </a:p>
          <a:p>
            <a:r>
              <a:rPr lang="en-GB" dirty="0"/>
              <a:t>The organisation will provide the participant with the required support in the form of direct provision of the needed support services. The organisation will ensure that this direct provision of services will meet the necessary quality and safety standards.</a:t>
            </a:r>
            <a:r>
              <a:rPr lang="en-GB" i="1" dirty="0"/>
              <a:t> </a:t>
            </a:r>
            <a:r>
              <a:rPr lang="en-US" i="1" dirty="0"/>
              <a:t>]</a:t>
            </a:r>
            <a:endParaRPr lang="el-GR" i="1" dirty="0"/>
          </a:p>
          <a:p>
            <a:endParaRPr lang="en-GB" dirty="0"/>
          </a:p>
          <a:p>
            <a:r>
              <a:rPr lang="en-US" i="1" dirty="0"/>
              <a:t>[Option 3]</a:t>
            </a:r>
            <a:r>
              <a:rPr lang="el-GR" i="1" dirty="0"/>
              <a:t> </a:t>
            </a:r>
            <a:r>
              <a:rPr lang="en-US" i="1" dirty="0">
                <a:solidFill>
                  <a:srgbClr val="FF0000"/>
                </a:solidFill>
              </a:rPr>
              <a:t>= </a:t>
            </a:r>
            <a:r>
              <a:rPr lang="el-GR" i="1" dirty="0">
                <a:solidFill>
                  <a:srgbClr val="FF0000"/>
                </a:solidFill>
              </a:rPr>
              <a:t>Ο ΟΑ παρέχει μέρος της υποστήριξης με πληρωμή του μοναδιαίου κόστος και μέρος με παροχή υπηρεσιών. </a:t>
            </a:r>
            <a:endParaRPr lang="en-GB" dirty="0"/>
          </a:p>
          <a:p>
            <a:r>
              <a:rPr lang="en-GB" dirty="0"/>
              <a:t>The organisation will provide the participant with the required support in the form of a payment of the following amount [</a:t>
            </a:r>
            <a:r>
              <a:rPr lang="el-GR" dirty="0">
                <a:solidFill>
                  <a:srgbClr val="FF0000"/>
                </a:solidFill>
              </a:rPr>
              <a:t>Χ</a:t>
            </a:r>
            <a:r>
              <a:rPr lang="en-GB" dirty="0"/>
              <a:t>] EUR and in the form of direct provision of [travel/ individual support/ linguistic support/ course fees/ inclusion support]</a:t>
            </a:r>
          </a:p>
          <a:p>
            <a:r>
              <a:rPr lang="en-GB" dirty="0"/>
              <a:t>The organisation will ensure that the direct provision of services will meet the necessary quality and safety standards. </a:t>
            </a:r>
            <a:r>
              <a:rPr lang="en-US" i="1" dirty="0"/>
              <a:t>]</a:t>
            </a:r>
            <a:r>
              <a:rPr lang="en-US" dirty="0"/>
              <a:t> </a:t>
            </a:r>
            <a:endParaRPr lang="en-GB" dirty="0"/>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unit costs)</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97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200458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99ABEAF9-9BA7-C487-CF5A-AC8D126E9F4B}"/>
              </a:ext>
            </a:extLst>
          </p:cNvPr>
          <p:cNvPicPr>
            <a:picLocks noChangeAspect="1"/>
          </p:cNvPicPr>
          <p:nvPr/>
        </p:nvPicPr>
        <p:blipFill>
          <a:blip r:embed="rId4"/>
          <a:stretch>
            <a:fillRect/>
          </a:stretch>
        </p:blipFill>
        <p:spPr>
          <a:xfrm>
            <a:off x="131395" y="566235"/>
            <a:ext cx="9743429" cy="5309755"/>
          </a:xfrm>
          <a:prstGeom prst="rect">
            <a:avLst/>
          </a:prstGeom>
        </p:spPr>
      </p:pic>
      <p:sp>
        <p:nvSpPr>
          <p:cNvPr id="7" name="Rectangle 6">
            <a:extLst>
              <a:ext uri="{FF2B5EF4-FFF2-40B4-BE49-F238E27FC236}">
                <a16:creationId xmlns:a16="http://schemas.microsoft.com/office/drawing/2014/main" id="{1743AFEA-7F93-9F40-8620-225641F2AA43}"/>
              </a:ext>
            </a:extLst>
          </p:cNvPr>
          <p:cNvSpPr/>
          <p:nvPr/>
        </p:nvSpPr>
        <p:spPr>
          <a:xfrm>
            <a:off x="1246909" y="5133109"/>
            <a:ext cx="2171700" cy="52993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61137DC-9ECA-C860-69FE-ECE51B21434C}"/>
              </a:ext>
            </a:extLst>
          </p:cNvPr>
          <p:cNvSpPr/>
          <p:nvPr/>
        </p:nvSpPr>
        <p:spPr>
          <a:xfrm>
            <a:off x="973281" y="2380349"/>
            <a:ext cx="1998519" cy="75770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833C8EF-4062-8B40-023D-75F9159AABF5}"/>
              </a:ext>
            </a:extLst>
          </p:cNvPr>
          <p:cNvSpPr/>
          <p:nvPr/>
        </p:nvSpPr>
        <p:spPr>
          <a:xfrm>
            <a:off x="6096001" y="1466085"/>
            <a:ext cx="1312718" cy="27958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6D65EC-5FD0-BBD5-144C-C3F6F1D4F0B6}"/>
              </a:ext>
            </a:extLst>
          </p:cNvPr>
          <p:cNvSpPr txBox="1"/>
          <p:nvPr/>
        </p:nvSpPr>
        <p:spPr>
          <a:xfrm>
            <a:off x="1620731" y="6288347"/>
            <a:ext cx="8562359" cy="369332"/>
          </a:xfrm>
          <a:prstGeom prst="rect">
            <a:avLst/>
          </a:prstGeom>
          <a:noFill/>
        </p:spPr>
        <p:txBody>
          <a:bodyPr wrap="square">
            <a:spAutoFit/>
          </a:bodyPr>
          <a:lstStyle/>
          <a:p>
            <a:r>
              <a:rPr lang="el-GR" i="1" dirty="0">
                <a:highlight>
                  <a:srgbClr val="FFFF00"/>
                </a:highlight>
                <a:hlinkClick r:id="rId5"/>
              </a:rPr>
              <a:t>Διαχείριση Εγκεκριμένων Σχεδίων Σχέδια Κινητικότητας Διαπιστευμένων Οργανισμών</a:t>
            </a:r>
            <a:endParaRPr lang="en-US" i="1" dirty="0">
              <a:highlight>
                <a:srgbClr val="FFFF00"/>
              </a:highlight>
            </a:endParaRPr>
          </a:p>
        </p:txBody>
      </p:sp>
      <p:sp>
        <p:nvSpPr>
          <p:cNvPr id="11" name="Right Brace 10">
            <a:extLst>
              <a:ext uri="{FF2B5EF4-FFF2-40B4-BE49-F238E27FC236}">
                <a16:creationId xmlns:a16="http://schemas.microsoft.com/office/drawing/2014/main" id="{39D275E3-3775-2575-AB83-8518C24CBFC5}"/>
              </a:ext>
            </a:extLst>
          </p:cNvPr>
          <p:cNvSpPr/>
          <p:nvPr/>
        </p:nvSpPr>
        <p:spPr>
          <a:xfrm>
            <a:off x="9705108" y="1745673"/>
            <a:ext cx="623455" cy="42441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F373ECA-F5DE-AC71-7E09-611A52781A03}"/>
              </a:ext>
            </a:extLst>
          </p:cNvPr>
          <p:cNvSpPr txBox="1"/>
          <p:nvPr/>
        </p:nvSpPr>
        <p:spPr>
          <a:xfrm>
            <a:off x="10505209" y="3138054"/>
            <a:ext cx="1555396" cy="1477328"/>
          </a:xfrm>
          <a:prstGeom prst="rect">
            <a:avLst/>
          </a:prstGeom>
          <a:noFill/>
        </p:spPr>
        <p:txBody>
          <a:bodyPr wrap="square" rtlCol="0">
            <a:spAutoFit/>
          </a:bodyPr>
          <a:lstStyle/>
          <a:p>
            <a:r>
              <a:rPr lang="el-GR" dirty="0"/>
              <a:t>Προχωρήστε προς τα κάτω μέχρι να βρείτε τα Σχέδια 2025</a:t>
            </a:r>
            <a:endParaRPr lang="en-US" dirty="0"/>
          </a:p>
        </p:txBody>
      </p:sp>
    </p:spTree>
    <p:extLst>
      <p:ext uri="{BB962C8B-B14F-4D97-AF65-F5344CB8AC3E}">
        <p14:creationId xmlns:p14="http://schemas.microsoft.com/office/powerpoint/2010/main" val="2268862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52708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5122941"/>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Συμφωνία Επιχορήγησης και πιθανές τροποποιήσεις</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Συμφωνίες συμμετεχόντων (με πρωτότυπη υπογραφή οργανισμού και συμμετέχοντα)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marL="342900" indent="-342900">
              <a:lnSpc>
                <a:spcPct val="150000"/>
              </a:lnSpc>
              <a:buFont typeface="Arial" panose="020B0604020202020204" pitchFamily="34" charset="0"/>
              <a:buChar char="•"/>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endParaRPr lang="en-US" altLang="en-US" sz="2000" dirty="0">
              <a:solidFill>
                <a:schemeClr val="tx1">
                  <a:lumMod val="75000"/>
                  <a:lumOff val="25000"/>
                </a:schemeClr>
              </a:solidFill>
            </a:endParaRP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
        <p:nvSpPr>
          <p:cNvPr id="3" name="TextBox 2">
            <a:extLst>
              <a:ext uri="{FF2B5EF4-FFF2-40B4-BE49-F238E27FC236}">
                <a16:creationId xmlns:a16="http://schemas.microsoft.com/office/drawing/2014/main" id="{AB82A912-696F-4CA0-1A1E-C27ECFF78D8B}"/>
              </a:ext>
            </a:extLst>
          </p:cNvPr>
          <p:cNvSpPr txBox="1"/>
          <p:nvPr/>
        </p:nvSpPr>
        <p:spPr>
          <a:xfrm>
            <a:off x="3408577" y="6013942"/>
            <a:ext cx="4743200"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a:highlight>
                  <a:srgbClr val="FFFF00"/>
                </a:highlight>
              </a:rPr>
              <a:t>Κωδικός Αίτησης</a:t>
            </a:r>
            <a:r>
              <a:rPr lang="en-US" dirty="0"/>
              <a:t>: </a:t>
            </a:r>
            <a:r>
              <a:rPr lang="el-GR" b="1" dirty="0"/>
              <a:t>2024-1-</a:t>
            </a:r>
            <a:r>
              <a:rPr lang="en-US" b="1" dirty="0"/>
              <a:t>CY01-KA121-SCH/VET/ADU-000</a:t>
            </a:r>
            <a:r>
              <a:rPr lang="en-US" b="1" dirty="0">
                <a:solidFill>
                  <a:srgbClr val="FF0000"/>
                </a:solidFill>
              </a:rPr>
              <a:t>XXXXXX</a:t>
            </a:r>
            <a:endParaRPr lang="en-US" dirty="0">
              <a:solidFill>
                <a:srgbClr val="FF0000"/>
              </a:solidFill>
            </a:endParaRPr>
          </a:p>
        </p:txBody>
      </p:sp>
    </p:spTree>
    <p:extLst>
      <p:ext uri="{BB962C8B-B14F-4D97-AF65-F5344CB8AC3E}">
        <p14:creationId xmlns:p14="http://schemas.microsoft.com/office/powerpoint/2010/main" val="262100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ΥΠΟΣΤΗΡΙΚΤΙΚΟΙ ΟΡΓΑΝΙΣΜΟΙ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477532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5001369"/>
          </a:xfrm>
          <a:prstGeom prst="rect">
            <a:avLst/>
          </a:prstGeom>
        </p:spPr>
        <p:txBody>
          <a:bodyPr wrap="square">
            <a:spAutoFit/>
          </a:bodyPr>
          <a:lstStyle/>
          <a:p>
            <a:pPr marL="342900" indent="-342900" algn="just">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 νέα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27" name="TextBox 26"/>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2419896" y="5479861"/>
            <a:ext cx="6764297" cy="923330"/>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θα πρέπει να δηλωθούν στο </a:t>
            </a:r>
            <a:r>
              <a:rPr lang="en-US" b="1" i="1" dirty="0"/>
              <a:t>Beneficiary Module. </a:t>
            </a:r>
            <a:endParaRPr lang="en-GB" b="1" i="1" dirty="0"/>
          </a:p>
        </p:txBody>
      </p:sp>
      <p:sp>
        <p:nvSpPr>
          <p:cNvPr id="6" name="TextBox 5">
            <a:extLst>
              <a:ext uri="{FF2B5EF4-FFF2-40B4-BE49-F238E27FC236}">
                <a16:creationId xmlns:a16="http://schemas.microsoft.com/office/drawing/2014/main" id="{75592754-19C7-7645-C43F-DF11F46312AE}"/>
              </a:ext>
            </a:extLst>
          </p:cNvPr>
          <p:cNvSpPr txBox="1"/>
          <p:nvPr/>
        </p:nvSpPr>
        <p:spPr>
          <a:xfrm>
            <a:off x="2291085" y="1453771"/>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Tree>
    <p:extLst>
      <p:ext uri="{BB962C8B-B14F-4D97-AF65-F5344CB8AC3E}">
        <p14:creationId xmlns:p14="http://schemas.microsoft.com/office/powerpoint/2010/main" val="662802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οργανισμοί υποστήριξης: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 </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r>
              <a:rPr lang="en-US" sz="2200" dirty="0">
                <a:solidFill>
                  <a:schemeClr val="tx1">
                    <a:lumMod val="75000"/>
                    <a:lumOff val="25000"/>
                  </a:schemeClr>
                </a:solidFill>
              </a:rPr>
              <a:t> </a:t>
            </a:r>
            <a:r>
              <a:rPr lang="el-GR" sz="2200" dirty="0">
                <a:solidFill>
                  <a:schemeClr val="tx1">
                    <a:lumMod val="75000"/>
                    <a:lumOff val="25000"/>
                  </a:schemeClr>
                </a:solidFill>
              </a:rPr>
              <a:t>των υπηρεσιών που παρέχουν οι οργανισμοί</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sp>
        <p:nvSpPr>
          <p:cNvPr id="11" name="TextBox 10"/>
          <p:cNvSpPr txBox="1"/>
          <p:nvPr/>
        </p:nvSpPr>
        <p:spPr>
          <a:xfrm>
            <a:off x="444393" y="-22885"/>
            <a:ext cx="931524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926443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310135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616991" y="2224750"/>
            <a:ext cx="11030348" cy="4131900"/>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Κατά κανόνα, υποβάλλεται </a:t>
            </a:r>
            <a:r>
              <a:rPr lang="el-GR" sz="2100" dirty="0">
                <a:solidFill>
                  <a:schemeClr val="accent2">
                    <a:lumMod val="75000"/>
                  </a:schemeClr>
                </a:solidFill>
              </a:rPr>
              <a:t>εντός 60 ημερών από τη λήξη του Σχεδίου</a:t>
            </a:r>
            <a:r>
              <a:rPr lang="el-GR" sz="2100" dirty="0">
                <a:solidFill>
                  <a:schemeClr val="tx1">
                    <a:lumMod val="75000"/>
                    <a:lumOff val="25000"/>
                  </a:schemeClr>
                </a:solidFill>
              </a:rPr>
              <a:t>. </a:t>
            </a:r>
          </a:p>
          <a:p>
            <a:pPr marL="285750" indent="-285750" algn="just">
              <a:buClr>
                <a:schemeClr val="tx1"/>
              </a:buClr>
              <a:buFont typeface="Wingdings" panose="05000000000000000000" pitchFamily="2" charset="2"/>
              <a:buChar char="§"/>
            </a:pPr>
            <a:r>
              <a:rPr lang="el-GR" sz="2100" dirty="0">
                <a:solidFill>
                  <a:schemeClr val="accent2">
                    <a:lumMod val="75000"/>
                  </a:schemeClr>
                </a:solidFill>
              </a:rPr>
              <a:t>Εάν έχετε ολοκληρώσει νωρίτερα τις κινητικότητες σας, μπορείτε να υποβάλετε την έκθεσή σας πριν από τη λήξη του Σχεδίου </a:t>
            </a:r>
            <a:r>
              <a:rPr lang="el-GR" sz="2100" dirty="0"/>
              <a:t>(νοουμένου ότι τηρείται η ελάχιστη διάρκεια για τον συγκεκριμένο τύπο σχεδίων)</a:t>
            </a:r>
            <a:endParaRPr lang="el-GR" sz="2100" dirty="0">
              <a:solidFill>
                <a:schemeClr val="tx1">
                  <a:lumMod val="75000"/>
                  <a:lumOff val="25000"/>
                </a:schemeClr>
              </a:solidFill>
            </a:endParaRP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υποβληθούν αρχικά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τα </a:t>
            </a:r>
            <a:r>
              <a:rPr lang="el-GR" sz="2100" dirty="0">
                <a:solidFill>
                  <a:srgbClr val="E96B15"/>
                </a:solidFill>
              </a:rPr>
              <a:t>απαραίτητα έγγραφα </a:t>
            </a:r>
            <a:r>
              <a:rPr lang="el-GR" sz="2100" dirty="0">
                <a:solidFill>
                  <a:schemeClr val="tx1">
                    <a:lumMod val="75000"/>
                    <a:lumOff val="25000"/>
                  </a:schemeClr>
                </a:solidFill>
              </a:rPr>
              <a:t>ανάλογα με τον τύπο δραστηριότητας και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βάσει πραγματικών εξόδων. </a:t>
            </a:r>
          </a:p>
          <a:p>
            <a:pPr marL="285750" indent="-285750" algn="just">
              <a:buClr>
                <a:schemeClr val="tx1"/>
              </a:buClr>
              <a:buFont typeface="Wingdings" panose="05000000000000000000" pitchFamily="2" charset="2"/>
              <a:buChar cha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εφαρμόζεται αποκοπή από την τελική πληρωμή στα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5761702" y="3981242"/>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grpSp>
        <p:nvGrpSpPr>
          <p:cNvPr id="38" name="Group 37"/>
          <p:cNvGrpSpPr/>
          <p:nvPr/>
        </p:nvGrpSpPr>
        <p:grpSpPr>
          <a:xfrm>
            <a:off x="756813" y="3981242"/>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799217" y="1134482"/>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5821244" y="1134482"/>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4867651"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654DC15-D90B-2D7C-B467-FC8BAC98C5C5}"/>
              </a:ext>
            </a:extLst>
          </p:cNvPr>
          <p:cNvSpPr/>
          <p:nvPr/>
        </p:nvSpPr>
        <p:spPr>
          <a:xfrm>
            <a:off x="9538872" y="1908083"/>
            <a:ext cx="2141936" cy="3416320"/>
          </a:xfrm>
          <a:prstGeom prst="rect">
            <a:avLst/>
          </a:prstGeom>
        </p:spPr>
        <p:txBody>
          <a:bodyPr wrap="square">
            <a:spAutoFit/>
          </a:bodyPr>
          <a:lstStyle/>
          <a:p>
            <a:pPr algn="ctr"/>
            <a:r>
              <a:rPr lang="el-GR" b="1" dirty="0">
                <a:solidFill>
                  <a:srgbClr val="FF0000"/>
                </a:solidFill>
              </a:rPr>
              <a:t>! </a:t>
            </a:r>
            <a:r>
              <a:rPr lang="el-GR" b="1" dirty="0"/>
              <a:t>Στην ελάχιστη και μέγιστη διάρκεια των δραστηριοτήτων</a:t>
            </a:r>
            <a:r>
              <a:rPr lang="en-US" b="1" dirty="0"/>
              <a:t>,</a:t>
            </a:r>
            <a:r>
              <a:rPr lang="el-GR" b="1" dirty="0"/>
              <a:t> όπως αυτή ορίζεται στον Οδηγό </a:t>
            </a:r>
          </a:p>
          <a:p>
            <a:pPr algn="ctr"/>
            <a:r>
              <a:rPr lang="el-GR" b="1" dirty="0"/>
              <a:t>του Προγράμματος, δεν συμπεριλαμβάνεται η διάρκεια των εικονικών δραστηριοτήτων.</a:t>
            </a:r>
          </a:p>
        </p:txBody>
      </p: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4" y="447826"/>
            <a:ext cx="11030348"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και βάσει του ποσοστού απορρόφησης της συνολικής επιχορήγησης.</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λιγότερο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415891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0800000">
            <a:off x="6482862" y="24"/>
            <a:ext cx="5709138"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812709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 ΧΩΡΙΣ ΤΡΟΠΟΠΟΙΗΣΗ ΣΥΜΦΩΝΙΑΣ</a:t>
            </a:r>
            <a:endParaRPr lang="en-GB" dirty="0"/>
          </a:p>
        </p:txBody>
      </p:sp>
      <p:grpSp>
        <p:nvGrpSpPr>
          <p:cNvPr id="3" name="Group 2"/>
          <p:cNvGrpSpPr/>
          <p:nvPr/>
        </p:nvGrpSpPr>
        <p:grpSpPr>
          <a:xfrm>
            <a:off x="406070" y="699727"/>
            <a:ext cx="10815078" cy="685417"/>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749362" y="2139814"/>
            <a:ext cx="10471786" cy="3229180"/>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endParaRPr lang="el-GR" sz="22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a:t>
            </a: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Right Brace 3">
            <a:extLst>
              <a:ext uri="{FF2B5EF4-FFF2-40B4-BE49-F238E27FC236}">
                <a16:creationId xmlns:a16="http://schemas.microsoft.com/office/drawing/2014/main" id="{8E2EC885-63D1-8FCB-868F-F5E83B6382D8}"/>
              </a:ext>
            </a:extLst>
          </p:cNvPr>
          <p:cNvSpPr/>
          <p:nvPr/>
        </p:nvSpPr>
        <p:spPr>
          <a:xfrm>
            <a:off x="6330462" y="2343693"/>
            <a:ext cx="271065" cy="88490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5B58D0B-9D2F-5FCC-FF79-502D00F0BE9C}"/>
              </a:ext>
            </a:extLst>
          </p:cNvPr>
          <p:cNvSpPr txBox="1"/>
          <p:nvPr/>
        </p:nvSpPr>
        <p:spPr>
          <a:xfrm>
            <a:off x="7019226" y="2462978"/>
            <a:ext cx="2448233" cy="646331"/>
          </a:xfrm>
          <a:prstGeom prst="rect">
            <a:avLst/>
          </a:prstGeom>
          <a:noFill/>
        </p:spPr>
        <p:txBody>
          <a:bodyPr wrap="square" rtlCol="0">
            <a:spAutoFit/>
          </a:bodyPr>
          <a:lstStyle/>
          <a:p>
            <a:r>
              <a:rPr lang="el-GR" b="1" dirty="0"/>
              <a:t>Απαιτείται αλλαγή και στο σύστημα </a:t>
            </a:r>
            <a:r>
              <a:rPr lang="en-US" b="1" dirty="0"/>
              <a:t>ORS</a:t>
            </a:r>
          </a:p>
        </p:txBody>
      </p:sp>
    </p:spTree>
    <p:extLst>
      <p:ext uri="{BB962C8B-B14F-4D97-AF65-F5344CB8AC3E}">
        <p14:creationId xmlns:p14="http://schemas.microsoft.com/office/powerpoint/2010/main" val="3873072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0800000">
            <a:off x="6684050" y="24"/>
            <a:ext cx="5507949"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774558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 ΜΕ ΤΡΟΠΟΠΟΙΗΣΗ ΣΥΜΦΩΝΙΑΣ</a:t>
            </a:r>
            <a:endParaRPr lang="en-GB" dirty="0"/>
          </a:p>
        </p:txBody>
      </p:sp>
      <p:sp>
        <p:nvSpPr>
          <p:cNvPr id="12" name="Rounded Rectangle 11"/>
          <p:cNvSpPr/>
          <p:nvPr/>
        </p:nvSpPr>
        <p:spPr>
          <a:xfrm>
            <a:off x="637500" y="730735"/>
            <a:ext cx="10947145" cy="523220"/>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93820" y="792290"/>
            <a:ext cx="9431866" cy="400110"/>
          </a:xfrm>
          <a:prstGeom prst="rect">
            <a:avLst/>
          </a:prstGeom>
          <a:noFill/>
        </p:spPr>
        <p:txBody>
          <a:bodyPr wrap="square" rtlCol="0">
            <a:spAutoFit/>
          </a:bodyPr>
          <a:lstStyle/>
          <a:p>
            <a:pP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Η ΤΡΟΠΟΠΟΙΗΣΗ ΓΙΝΕΤΑΙ</a:t>
            </a:r>
            <a:r>
              <a:rPr lang="en-US" sz="2000" b="1" dirty="0">
                <a:solidFill>
                  <a:srgbClr val="1EA7AE"/>
                </a:solidFill>
                <a:latin typeface="Calibri" panose="020F0502020204030204" pitchFamily="34" charset="0"/>
                <a:ea typeface="Calibri" panose="020F0502020204030204" pitchFamily="34" charset="0"/>
                <a:cs typeface="Calibri" panose="020F0502020204030204" pitchFamily="34" charset="0"/>
              </a:rPr>
              <a:t>: </a:t>
            </a:r>
            <a:endPar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637500" y="1325080"/>
            <a:ext cx="10947145" cy="4207840"/>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solidFill>
                  <a:srgbClr val="1EA7AE"/>
                </a:solidFill>
              </a:rPr>
              <a:t>ΚΑΘΟΛΗ ΤΗ ΔΙΑΡΚΕΙΑ ΤΟΥ ΣΧΕΔΙΟΥ</a:t>
            </a:r>
            <a:r>
              <a:rPr lang="en-US" sz="2000" b="1" dirty="0">
                <a:solidFill>
                  <a:srgbClr val="1EA7AE"/>
                </a:solidFill>
              </a:rPr>
              <a:t>:</a:t>
            </a:r>
          </a:p>
          <a:p>
            <a:pPr marL="342900" indent="-342900">
              <a:buFont typeface="Wingdings" panose="05000000000000000000" pitchFamily="2" charset="2"/>
              <a:buChar char="§"/>
            </a:pPr>
            <a:r>
              <a:rPr lang="el-GR" dirty="0">
                <a:solidFill>
                  <a:srgbClr val="1EA7AE"/>
                </a:solidFill>
              </a:rPr>
              <a:t>Τροποποιήσεις στη σύνθεση της κοινοπραξίας (εάν υπάρχει)</a:t>
            </a:r>
          </a:p>
          <a:p>
            <a:pPr marL="342900" indent="-342900">
              <a:buFont typeface="Wingdings" panose="05000000000000000000" pitchFamily="2" charset="2"/>
              <a:buChar char="§"/>
            </a:pPr>
            <a:r>
              <a:rPr lang="el-GR" dirty="0">
                <a:solidFill>
                  <a:srgbClr val="1EA7AE"/>
                </a:solidFill>
              </a:rPr>
              <a:t>Αλλαγή τραπεζικών στοιχείων (απαιτείται επίσης ενημέρωση του </a:t>
            </a:r>
            <a:r>
              <a:rPr lang="en-US" dirty="0">
                <a:solidFill>
                  <a:srgbClr val="1EA7AE"/>
                </a:solidFill>
              </a:rPr>
              <a:t>ORS)</a:t>
            </a:r>
          </a:p>
          <a:p>
            <a:pPr marL="342900" indent="-342900">
              <a:buFont typeface="Wingdings" panose="05000000000000000000" pitchFamily="2" charset="2"/>
              <a:buChar char="§"/>
            </a:pPr>
            <a:r>
              <a:rPr lang="el-GR" dirty="0">
                <a:solidFill>
                  <a:srgbClr val="1EA7AE"/>
                </a:solidFill>
              </a:rPr>
              <a:t>Μεταφορές κονδυλίων (με τροποποίηση) Το αίτημα για τροποποίηση αποστέλλεται γραπτώς στο ΙΔΕΠ εγκαίρως (πριν από την υλοποίηση της αλλαγής την οποία αιτήστε). – </a:t>
            </a:r>
            <a:r>
              <a:rPr lang="el-GR" dirty="0">
                <a:solidFill>
                  <a:srgbClr val="FF0000"/>
                </a:solidFill>
              </a:rPr>
              <a:t>*</a:t>
            </a:r>
            <a:r>
              <a:rPr lang="en-US" i="1" dirty="0">
                <a:solidFill>
                  <a:srgbClr val="FF0000"/>
                </a:solidFill>
              </a:rPr>
              <a:t>Article 5.5</a:t>
            </a:r>
            <a:r>
              <a:rPr lang="el-GR" i="1" dirty="0">
                <a:solidFill>
                  <a:srgbClr val="FF0000"/>
                </a:solidFill>
              </a:rPr>
              <a:t>. Για μεταφορά μεγαλύτερη του 15% του συνολικού ποσού που αντιστοιχεί στη κατηγορία Στήριξη Ένταξης Συμμετεχόντων σε οποιαδήποτε άλλη κατηγορία εξόδων</a:t>
            </a:r>
          </a:p>
          <a:p>
            <a:pPr marL="342900" indent="-342900">
              <a:buFont typeface="Wingdings" panose="05000000000000000000" pitchFamily="2" charset="2"/>
              <a:buChar char="§"/>
            </a:pPr>
            <a:r>
              <a:rPr lang="el-GR" dirty="0">
                <a:solidFill>
                  <a:srgbClr val="1EA7AE"/>
                </a:solidFill>
              </a:rPr>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i="1" dirty="0">
              <a:solidFill>
                <a:srgbClr val="FF0000"/>
              </a:solidFill>
            </a:endParaRPr>
          </a:p>
          <a:p>
            <a:pPr marL="342900" indent="-342900">
              <a:buFont typeface="Wingdings" panose="05000000000000000000" pitchFamily="2" charset="2"/>
              <a:buChar char="§"/>
            </a:pPr>
            <a:endParaRPr lang="el-GR" dirty="0">
              <a:solidFill>
                <a:srgbClr val="1EA7AE"/>
              </a:solidFill>
            </a:endParaRPr>
          </a:p>
          <a:p>
            <a:r>
              <a:rPr lang="el-GR" b="1" dirty="0">
                <a:solidFill>
                  <a:srgbClr val="1EA7AE"/>
                </a:solidFill>
              </a:rPr>
              <a:t>ΜΕΤΑ ΤΟΥΣ 12 ΜΗΝΕΣ ΥΛΟΠΟΙΗΣΗΣ ΤΟΥ ΣΧΕΔΙΟΥ</a:t>
            </a:r>
            <a:r>
              <a:rPr lang="en-US" b="1" dirty="0">
                <a:solidFill>
                  <a:srgbClr val="1EA7AE"/>
                </a:solidFill>
              </a:rPr>
              <a:t>:</a:t>
            </a:r>
          </a:p>
          <a:p>
            <a:pPr marL="342900" indent="-342900">
              <a:buFont typeface="Wingdings" panose="05000000000000000000" pitchFamily="2" charset="2"/>
              <a:buChar char="§"/>
            </a:pPr>
            <a:r>
              <a:rPr lang="el-GR" dirty="0">
                <a:solidFill>
                  <a:srgbClr val="1EA7AE"/>
                </a:solidFill>
              </a:rPr>
              <a:t>Παράταση της διάρκειας συμφωνίας σε 24 μήνες</a:t>
            </a:r>
          </a:p>
          <a:p>
            <a:pPr marL="342900" indent="-342900">
              <a:buFont typeface="Wingdings" panose="05000000000000000000" pitchFamily="2" charset="2"/>
              <a:buChar char="§"/>
            </a:pPr>
            <a:r>
              <a:rPr lang="el-GR" dirty="0">
                <a:solidFill>
                  <a:srgbClr val="1EA7AE"/>
                </a:solidFill>
              </a:rPr>
              <a:t>Αίτημα πρόσθετης χρηματοδότησης (εάν και εφόσον η ΕΥ διαθέτει αναξιοποίητα κονδύλια)</a:t>
            </a:r>
          </a:p>
          <a:p>
            <a:pPr marL="342900" indent="-342900">
              <a:buFont typeface="Wingdings" panose="05000000000000000000" pitchFamily="2" charset="2"/>
              <a:buChar char="§"/>
            </a:pPr>
            <a:r>
              <a:rPr lang="el-GR" dirty="0">
                <a:solidFill>
                  <a:srgbClr val="1EA7AE"/>
                </a:solidFill>
              </a:rPr>
              <a:t>Αίτημα επιστροφής μέρους της χορηγηθείσας χρηματοδότησης (έσχατη λύση, σαφής αιτιολόγηση)</a:t>
            </a:r>
          </a:p>
          <a:p>
            <a:pPr marL="342900" indent="-342900">
              <a:buFont typeface="Wingdings" panose="05000000000000000000" pitchFamily="2" charset="2"/>
              <a:buChar char="§"/>
            </a:pPr>
            <a:r>
              <a:rPr lang="el-GR" dirty="0">
                <a:solidFill>
                  <a:srgbClr val="1EA7AE"/>
                </a:solidFill>
              </a:rPr>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i="1"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TextBox 3">
            <a:extLst>
              <a:ext uri="{FF2B5EF4-FFF2-40B4-BE49-F238E27FC236}">
                <a16:creationId xmlns:a16="http://schemas.microsoft.com/office/drawing/2014/main" id="{8C7202FB-FFC0-E892-8DAA-5D05789EE5C1}"/>
              </a:ext>
            </a:extLst>
          </p:cNvPr>
          <p:cNvSpPr txBox="1"/>
          <p:nvPr/>
        </p:nvSpPr>
        <p:spPr>
          <a:xfrm>
            <a:off x="596794" y="5675170"/>
            <a:ext cx="10583648" cy="1077218"/>
          </a:xfrm>
          <a:prstGeom prst="rect">
            <a:avLst/>
          </a:prstGeom>
          <a:noFill/>
        </p:spPr>
        <p:txBody>
          <a:bodyPr wrap="square" rtlCol="0">
            <a:spAutoFit/>
          </a:bodyPr>
          <a:lstStyle/>
          <a:p>
            <a:pPr algn="just"/>
            <a:r>
              <a:rPr lang="el-GR" sz="1600" b="1" i="1" dirty="0"/>
              <a:t>Σημαντική Σημείωση</a:t>
            </a:r>
            <a:r>
              <a:rPr lang="en-US" sz="1600" b="1" i="1" dirty="0"/>
              <a:t>: </a:t>
            </a:r>
            <a:r>
              <a:rPr lang="el-GR" sz="1600" i="1" dirty="0"/>
              <a:t>Αναμένεται ότι ως Διαπιστευμένοι οργανισμοί θα αξιοποιήσετε όλες τις δυνατές λύσεις για την ολοκλήρωση των δραστηριοτήτων σας και για τη πλήρη απορρόφηση της χρηματοδότησης που σας έχει δοθεί. Εάν αυτό δεν καταστεί εφικτό, τότε θα προσμετρήσει αρνητικά κατά την αξιολόγησή σας και ενδέχεται να επηρεάσει τη χρηματοδότηση σας σε μελλοντικές προσκλήσεις. </a:t>
            </a:r>
            <a:endParaRPr lang="en-US" sz="1600" b="1" i="1" dirty="0"/>
          </a:p>
        </p:txBody>
      </p:sp>
    </p:spTree>
    <p:extLst>
      <p:ext uri="{BB962C8B-B14F-4D97-AF65-F5344CB8AC3E}">
        <p14:creationId xmlns:p14="http://schemas.microsoft.com/office/powerpoint/2010/main" val="3714146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1123632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596794" y="556438"/>
            <a:ext cx="10963812" cy="541686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1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1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a:t>
            </a:r>
          </a:p>
          <a:p>
            <a:pPr algn="just"/>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και παροχή συμβουλών στους δικαιούχους.</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32286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828800" y="5891232"/>
            <a:ext cx="8170891" cy="646331"/>
          </a:xfrm>
          <a:prstGeom prst="rect">
            <a:avLst/>
          </a:prstGeom>
          <a:solidFill>
            <a:srgbClr val="4472C4">
              <a:alpha val="20000"/>
            </a:srgbClr>
          </a:solidFill>
        </p:spPr>
        <p:txBody>
          <a:bodyPr wrap="non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p>
          <a:p>
            <a:r>
              <a:rPr lang="el-GR" i="1" dirty="0"/>
              <a:t>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3945547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7823" y="62967"/>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ΕΚΘΕΣΕΙΣ ΣΕ ΕΠΙΠΕΔΟ ΔΙΑΠΙΣΤΕΥΣΗΣ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με λιγότερες ευκαιρίες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sp>
        <p:nvSpPr>
          <p:cNvPr id="17" name="Rectangle 16"/>
          <p:cNvSpPr/>
          <p:nvPr/>
        </p:nvSpPr>
        <p:spPr>
          <a:xfrm>
            <a:off x="346289" y="1012954"/>
            <a:ext cx="11269605" cy="5786199"/>
          </a:xfrm>
          <a:prstGeom prst="rect">
            <a:avLst/>
          </a:prstGeom>
        </p:spPr>
        <p:txBody>
          <a:bodyPr wrap="square">
            <a:spAutoFit/>
          </a:bodyPr>
          <a:lstStyle/>
          <a:p>
            <a:pPr marL="342900" indent="-342900">
              <a:buFont typeface="Arial" panose="020B0604020202020204" pitchFamily="34" charset="0"/>
              <a:buChar char="•"/>
            </a:pPr>
            <a:r>
              <a:rPr lang="el-GR" sz="2000" b="1" dirty="0"/>
              <a:t>Έκθεση περάτωσης- </a:t>
            </a:r>
            <a:r>
              <a:rPr lang="el-GR" sz="2000" dirty="0"/>
              <a:t>Τελική Έκθεση</a:t>
            </a:r>
            <a:r>
              <a:rPr lang="en-US" sz="2000" dirty="0"/>
              <a:t>: </a:t>
            </a:r>
            <a:r>
              <a:rPr lang="el-GR" sz="2000" dirty="0"/>
              <a:t>Υποβάλλεται με τη λήξη κάθε συμφωνίας επιχορήγησης μαζί με τα </a:t>
            </a:r>
            <a:r>
              <a:rPr lang="en-US" sz="2000" dirty="0"/>
              <a:t>Participants survey </a:t>
            </a:r>
            <a:r>
              <a:rPr lang="el-GR" sz="2000" dirty="0"/>
              <a:t>και τα απαιτούμενα αποδεικτικά και βαθμολογείται με ανώτατη βαθμολογία το 100. </a:t>
            </a:r>
          </a:p>
          <a:p>
            <a:endParaRPr lang="el-GR" sz="2000" b="1" dirty="0"/>
          </a:p>
          <a:p>
            <a:pPr marL="342900" indent="-342900">
              <a:buFont typeface="Arial" panose="020B0604020202020204" pitchFamily="34" charset="0"/>
              <a:buChar char="•"/>
            </a:pPr>
            <a:r>
              <a:rPr lang="el-GR" sz="2000" b="1" dirty="0"/>
              <a:t>Έκθεση Προόδου σχετικά με τη Διαπίστευση </a:t>
            </a:r>
          </a:p>
          <a:p>
            <a:r>
              <a:rPr lang="el-GR" dirty="0"/>
              <a:t>Οι διαπιστευμένοι οργανισμοί θα πρέπει να υποβάλουν έκθεση προόδου </a:t>
            </a:r>
            <a:r>
              <a:rPr lang="el-GR" b="1" dirty="0"/>
              <a:t>τουλάχιστον μια φορά εντός διαστήματος πέντε ετών. </a:t>
            </a:r>
          </a:p>
          <a:p>
            <a:endParaRPr lang="el-GR" b="1" dirty="0"/>
          </a:p>
          <a:p>
            <a:r>
              <a:rPr lang="el-GR" dirty="0"/>
              <a:t>Η έκθεση θα καλύπτει τον τρόπο με τον οποίο διασφαλίζεται</a:t>
            </a:r>
            <a:r>
              <a:rPr lang="en-US" dirty="0"/>
              <a:t>:</a:t>
            </a:r>
          </a:p>
          <a:p>
            <a:endParaRPr lang="el-GR" dirty="0"/>
          </a:p>
          <a:p>
            <a:pPr marL="285750" indent="-285750">
              <a:buFont typeface="Arial" panose="020B0604020202020204" pitchFamily="34" charset="0"/>
              <a:buChar char="•"/>
            </a:pPr>
            <a:r>
              <a:rPr lang="el-GR" dirty="0"/>
              <a:t>η τήρηση των προτύπων ποιότητας του Προγράμματος </a:t>
            </a:r>
            <a:r>
              <a:rPr lang="en-US" dirty="0"/>
              <a:t>Erasmus, </a:t>
            </a:r>
          </a:p>
          <a:p>
            <a:pPr marL="285750" indent="-285750">
              <a:buFont typeface="Arial" panose="020B0604020202020204" pitchFamily="34" charset="0"/>
              <a:buChar char="•"/>
            </a:pPr>
            <a:r>
              <a:rPr lang="el-GR" dirty="0"/>
              <a:t>η πρόοδος ως προς την επίτευξη των στόχων του </a:t>
            </a:r>
            <a:r>
              <a:rPr lang="en-US" dirty="0"/>
              <a:t>Erasmus Plan, </a:t>
            </a:r>
            <a:endParaRPr lang="el-GR" dirty="0"/>
          </a:p>
          <a:p>
            <a:pPr marL="285750" indent="-285750">
              <a:buFont typeface="Arial" panose="020B0604020202020204" pitchFamily="34" charset="0"/>
              <a:buChar char="•"/>
            </a:pPr>
            <a:r>
              <a:rPr lang="el-GR" dirty="0"/>
              <a:t>η επικαιροποίηση του </a:t>
            </a:r>
            <a:r>
              <a:rPr lang="en-US" dirty="0"/>
              <a:t>Erasmus Plan</a:t>
            </a:r>
          </a:p>
          <a:p>
            <a:pPr marL="285750" indent="-285750">
              <a:buFont typeface="Arial" panose="020B0604020202020204" pitchFamily="34" charset="0"/>
              <a:buChar char="•"/>
            </a:pPr>
            <a:endParaRPr lang="en-US" dirty="0"/>
          </a:p>
          <a:p>
            <a:r>
              <a:rPr lang="el-GR" dirty="0"/>
              <a:t>*</a:t>
            </a:r>
            <a:r>
              <a:rPr lang="en-US" i="1" dirty="0">
                <a:sym typeface="Wingdings" panose="05000000000000000000" pitchFamily="2" charset="2"/>
              </a:rPr>
              <a:t>H </a:t>
            </a:r>
            <a:r>
              <a:rPr lang="el-GR" i="1" dirty="0">
                <a:sym typeface="Wingdings" panose="05000000000000000000" pitchFamily="2" charset="2"/>
              </a:rPr>
              <a:t>ΕΥ καθορίζει το χρονικό σημείο κατά το οποίο υποβάλλεται η έκθεση προόδου κάθε οργανισμού και δύναται να αυξηθεί ο αριθμός των εκθέσεων αναλόγως των επιδόσεων του οργανισμού </a:t>
            </a:r>
            <a:endParaRPr lang="el-GR" i="1" dirty="0"/>
          </a:p>
          <a:p>
            <a:endParaRPr lang="en-US" i="1" dirty="0"/>
          </a:p>
          <a:p>
            <a:r>
              <a:rPr lang="en-US" dirty="0"/>
              <a:t>H</a:t>
            </a:r>
            <a:r>
              <a:rPr lang="el-GR" dirty="0"/>
              <a:t> Εθνική Υπηρεσία (ΕΥ) μπορεί να διοργανώσει επίσημους ελέγχους, επισκέψεις παρακολούθησης ή άλλες δραστηριότητες για τη παρακολούθηση της προόδου των διαπιστευμένων οργανισμών, τη διασφάλιση των προτύπων ποιότητας και την παροχή στήριξης. </a:t>
            </a:r>
            <a:endParaRPr lang="el-GR" sz="1600" dirty="0"/>
          </a:p>
        </p:txBody>
      </p:sp>
      <p:sp>
        <p:nvSpPr>
          <p:cNvPr id="2" name="Rectangle: Rounded Corners 1">
            <a:extLst>
              <a:ext uri="{FF2B5EF4-FFF2-40B4-BE49-F238E27FC236}">
                <a16:creationId xmlns:a16="http://schemas.microsoft.com/office/drawing/2014/main" id="{EDE18C0C-54E9-4D3F-A192-D9943AD2BACE}"/>
              </a:ext>
            </a:extLst>
          </p:cNvPr>
          <p:cNvSpPr/>
          <p:nvPr/>
        </p:nvSpPr>
        <p:spPr>
          <a:xfrm>
            <a:off x="346289" y="2573139"/>
            <a:ext cx="11148063" cy="663192"/>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3701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6088846"/>
          </a:xfrm>
          <a:prstGeom prst="rect">
            <a:avLst/>
          </a:prstGeom>
        </p:spPr>
        <p:txBody>
          <a:bodyPr wrap="square">
            <a:spAutoFit/>
          </a:bodyPr>
          <a:lstStyle/>
          <a:p>
            <a:pPr marR="64135" algn="just">
              <a:lnSpc>
                <a:spcPct val="150000"/>
              </a:lnSpc>
              <a:spcBef>
                <a:spcPts val="495"/>
              </a:spcBef>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της Διαπίστευσης για σχέδια ΚΑ121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Αναστολή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των οποίων η διαπίστευση έχει ανασταλεί δεν μπορούν να υποβάλουν αίτηση στα πλαίσια της ΒΔ1</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περίπτωση συνεχούς μη συμμόρφωσης, πολύ χαμηλών επιδόσεων ή σε περίπτωση επανειλημμένων ή σημαντικών παραβάσεων των κανόνων.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50240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012" y="6019370"/>
            <a:ext cx="709203" cy="607572"/>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6398098" cy="400110"/>
          </a:xfrm>
          <a:prstGeom prst="rect">
            <a:avLst/>
          </a:prstGeom>
          <a:noFill/>
        </p:spPr>
        <p:txBody>
          <a:bodyPr wrap="none" rtlCol="0">
            <a:spAutoFit/>
          </a:bodyPr>
          <a:lstStyle/>
          <a:p>
            <a:r>
              <a:rPr lang="el-GR" sz="2000" i="1" dirty="0"/>
              <a:t>Για περισσότερες πληροφορίες επισκεφθείτε το </a:t>
            </a:r>
            <a:r>
              <a:rPr lang="el-GR" sz="2000" i="1" dirty="0">
                <a:hlinkClick r:id="rId4"/>
              </a:rPr>
              <a:t>σύνδεσμο</a:t>
            </a:r>
            <a:r>
              <a:rPr lang="el-GR" sz="2000" i="1" dirty="0"/>
              <a:t>.</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(1)</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444393" y="1734618"/>
            <a:ext cx="10541544" cy="3293209"/>
          </a:xfrm>
          <a:prstGeom prst="rect">
            <a:avLst/>
          </a:prstGeom>
        </p:spPr>
        <p:txBody>
          <a:bodyPr wrap="square">
            <a:spAutoFit/>
          </a:bodyPr>
          <a:lstStyle/>
          <a:p>
            <a:r>
              <a:rPr lang="el-GR" sz="1600" b="1" u="sng" dirty="0"/>
              <a:t>ΠΑΡΑΡΤΗΜΑΤΑ ΣΥΜΦΩΝΙΑΣ ΕΠΙΧΟΡΗΓΗΣΗΣ:</a:t>
            </a:r>
            <a:endParaRPr lang="en-US" sz="1600" b="1" u="sng" dirty="0"/>
          </a:p>
          <a:p>
            <a:r>
              <a:rPr lang="en-GB" sz="1600" dirty="0"/>
              <a:t>GA Annex 2: </a:t>
            </a:r>
            <a:r>
              <a:rPr lang="en-GB" sz="1600" dirty="0">
                <a:hlinkClick r:id="rId4"/>
              </a:rPr>
              <a:t>Applicable rules to eligible costs </a:t>
            </a:r>
            <a:br>
              <a:rPr lang="en-GB" sz="1600" dirty="0">
                <a:hlinkClick r:id="rId5"/>
              </a:rPr>
            </a:br>
            <a:r>
              <a:rPr lang="en-GB" sz="1600" dirty="0"/>
              <a:t>GA Annex 3: Applicable rates  </a:t>
            </a:r>
            <a:r>
              <a:rPr lang="en-US" sz="1600" b="0" i="0" u="none" strike="noStrike" dirty="0">
                <a:effectLst/>
                <a:hlinkClick r:id="rId6"/>
              </a:rPr>
              <a:t>School Education</a:t>
            </a:r>
            <a:r>
              <a:rPr lang="en-US" sz="1600" b="0" i="0" dirty="0">
                <a:solidFill>
                  <a:srgbClr val="7A7A7A"/>
                </a:solidFill>
                <a:effectLst/>
                <a:hlinkClick r:id="rId6"/>
              </a:rPr>
              <a:t> </a:t>
            </a:r>
            <a:r>
              <a:rPr lang="en-US" sz="1600" b="0" i="0" dirty="0">
                <a:solidFill>
                  <a:srgbClr val="7A7A7A"/>
                </a:solidFill>
                <a:effectLst/>
              </a:rPr>
              <a:t>| </a:t>
            </a:r>
            <a:r>
              <a:rPr lang="en-US" sz="1600" b="0" i="0" u="none" strike="noStrike" dirty="0">
                <a:effectLst/>
                <a:hlinkClick r:id="rId7"/>
              </a:rPr>
              <a:t>Adult Education</a:t>
            </a:r>
            <a:r>
              <a:rPr lang="en-US" sz="1600" b="0" i="0" dirty="0">
                <a:solidFill>
                  <a:srgbClr val="7A7A7A"/>
                </a:solidFill>
                <a:effectLst/>
                <a:hlinkClick r:id="rId7"/>
              </a:rPr>
              <a:t> </a:t>
            </a:r>
            <a:r>
              <a:rPr lang="en-US" sz="1600" b="0" i="0" dirty="0">
                <a:solidFill>
                  <a:srgbClr val="7A7A7A"/>
                </a:solidFill>
                <a:effectLst/>
              </a:rPr>
              <a:t>| </a:t>
            </a:r>
            <a:r>
              <a:rPr lang="en-US" sz="1600" b="0" i="0" u="none" strike="noStrike" dirty="0">
                <a:effectLst/>
                <a:hlinkClick r:id="rId8"/>
              </a:rPr>
              <a:t>Vocational Education and Training</a:t>
            </a:r>
            <a:endParaRPr lang="en-US" sz="1600" b="0" i="0" u="none" strike="noStrike" dirty="0">
              <a:effectLst/>
            </a:endParaRPr>
          </a:p>
          <a:p>
            <a:r>
              <a:rPr lang="en-US" sz="1600" dirty="0"/>
              <a:t>GA Annex 4: Accession Forms (if applicable)</a:t>
            </a:r>
          </a:p>
          <a:p>
            <a:r>
              <a:rPr lang="en-US" sz="1600" dirty="0"/>
              <a:t>GA Annex 5: </a:t>
            </a:r>
            <a:r>
              <a:rPr lang="en-US" sz="1600" dirty="0">
                <a:hlinkClick r:id="rId9"/>
              </a:rPr>
              <a:t>Specific Rules </a:t>
            </a:r>
            <a:br>
              <a:rPr lang="en-GB" sz="1600" dirty="0"/>
            </a:br>
            <a:r>
              <a:rPr lang="en-GB" sz="1600" dirty="0"/>
              <a:t>GA Annex 6: Templates for agreements to be used between beneficiary and participants</a:t>
            </a:r>
          </a:p>
          <a:p>
            <a:r>
              <a:rPr lang="en-GB" sz="1600" dirty="0">
                <a:hlinkClick r:id="rId10"/>
              </a:rPr>
              <a:t>Agreement between beneficiaries and participants for mobility of individuals </a:t>
            </a:r>
            <a:endParaRPr lang="en-GB" sz="1600" dirty="0"/>
          </a:p>
          <a:p>
            <a:pPr algn="l"/>
            <a:r>
              <a:rPr lang="en-GB" sz="1600" dirty="0">
                <a:hlinkClick r:id="rId11"/>
              </a:rPr>
              <a:t>Learning Agreement </a:t>
            </a:r>
            <a:endParaRPr lang="en-GB" sz="1600" dirty="0"/>
          </a:p>
          <a:p>
            <a:r>
              <a:rPr lang="en-GB" sz="1600" dirty="0">
                <a:hlinkClick r:id="rId11"/>
              </a:rPr>
              <a:t>Learning Agreement Complement </a:t>
            </a:r>
            <a:endParaRPr lang="en-GB" sz="1600" dirty="0"/>
          </a:p>
          <a:p>
            <a:r>
              <a:rPr lang="en-GB" sz="1600" dirty="0">
                <a:hlinkClick r:id="rId12"/>
              </a:rPr>
              <a:t>Learning Programme for Group Activities  (</a:t>
            </a:r>
            <a:r>
              <a:rPr lang="el-GR" sz="1600" dirty="0">
                <a:hlinkClick r:id="rId12"/>
              </a:rPr>
              <a:t>για ομαδικές κινητικότητες εκπαιδευομένων</a:t>
            </a:r>
            <a:r>
              <a:rPr lang="en-US" sz="1600" dirty="0">
                <a:hlinkClick r:id="rId12"/>
              </a:rPr>
              <a:t>/ </a:t>
            </a:r>
            <a:r>
              <a:rPr lang="el-GR" sz="1600" dirty="0">
                <a:hlinkClick r:id="rId12"/>
              </a:rPr>
              <a:t>μαθητών) </a:t>
            </a:r>
            <a:endParaRPr lang="el-GR" sz="1600" dirty="0"/>
          </a:p>
          <a:p>
            <a:r>
              <a:rPr lang="en-GB" sz="1600" dirty="0">
                <a:hlinkClick r:id="rId13"/>
              </a:rPr>
              <a:t>Learning Agreement with invited experts </a:t>
            </a:r>
            <a:endParaRPr lang="el-GR" sz="1600" dirty="0"/>
          </a:p>
          <a:p>
            <a:endParaRPr lang="el-GR" sz="1600" dirty="0"/>
          </a:p>
          <a:p>
            <a:endParaRPr lang="el-GR" sz="1600" dirty="0"/>
          </a:p>
        </p:txBody>
      </p:sp>
      <p:sp>
        <p:nvSpPr>
          <p:cNvPr id="5" name="Rectangle 4">
            <a:extLst>
              <a:ext uri="{FF2B5EF4-FFF2-40B4-BE49-F238E27FC236}">
                <a16:creationId xmlns:a16="http://schemas.microsoft.com/office/drawing/2014/main" id="{521C5F4E-A4D2-2D32-543E-D0143DFE8956}"/>
              </a:ext>
            </a:extLst>
          </p:cNvPr>
          <p:cNvSpPr/>
          <p:nvPr/>
        </p:nvSpPr>
        <p:spPr>
          <a:xfrm>
            <a:off x="444393" y="1760098"/>
            <a:ext cx="10541544" cy="30388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37455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a:extLst>
              <a:ext uri="{FF2B5EF4-FFF2-40B4-BE49-F238E27FC236}">
                <a16:creationId xmlns:a16="http://schemas.microsoft.com/office/drawing/2014/main" id="{BB9E2E57-6207-4543-E5D4-CD625290A8CB}"/>
              </a:ext>
            </a:extLst>
          </p:cNvPr>
          <p:cNvSpPr txBox="1"/>
          <p:nvPr/>
        </p:nvSpPr>
        <p:spPr>
          <a:xfrm>
            <a:off x="2265915" y="6346150"/>
            <a:ext cx="3474286" cy="338554"/>
          </a:xfrm>
          <a:prstGeom prst="rect">
            <a:avLst/>
          </a:prstGeom>
          <a:noFill/>
          <a:ln>
            <a:solidFill>
              <a:srgbClr val="5B9BD5"/>
            </a:solidFill>
          </a:ln>
        </p:spPr>
        <p:txBody>
          <a:bodyPr wrap="square" rtlCol="0">
            <a:spAutoFit/>
          </a:bodyPr>
          <a:lstStyle/>
          <a:p>
            <a:pPr algn="ctr"/>
            <a:r>
              <a:rPr lang="el-GR" sz="1600" dirty="0"/>
              <a:t>Διάρκεια Φυσικής Δραστηριότητας </a:t>
            </a:r>
            <a:endParaRPr lang="en-US" sz="1600" dirty="0"/>
          </a:p>
        </p:txBody>
      </p:sp>
      <p:graphicFrame>
        <p:nvGraphicFramePr>
          <p:cNvPr id="3" name="Diagram 2">
            <a:extLst>
              <a:ext uri="{FF2B5EF4-FFF2-40B4-BE49-F238E27FC236}">
                <a16:creationId xmlns:a16="http://schemas.microsoft.com/office/drawing/2014/main" id="{5D2B4A2B-336C-8C8E-98C3-A464AB30BB6C}"/>
              </a:ext>
            </a:extLst>
          </p:cNvPr>
          <p:cNvGraphicFramePr/>
          <p:nvPr/>
        </p:nvGraphicFramePr>
        <p:xfrm>
          <a:off x="2032000" y="75889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7667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462760"/>
          </a:xfrm>
          <a:prstGeom prst="rect">
            <a:avLst/>
          </a:prstGeom>
        </p:spPr>
        <p:txBody>
          <a:bodyPr wrap="square">
            <a:spAutoFit/>
          </a:bodyPr>
          <a:lstStyle/>
          <a:p>
            <a:endParaRPr lang="el-GR" sz="1600" dirty="0"/>
          </a:p>
          <a:p>
            <a:r>
              <a:rPr lang="el-GR" sz="1600" b="1" u="sng" dirty="0"/>
              <a:t>ΑΛΛΟΙ ΧΡΗΣΙΜΟΙ ΣΥΝΔΕΣΜΟΙ: </a:t>
            </a:r>
          </a:p>
          <a:p>
            <a:r>
              <a:rPr lang="el-GR" sz="1400" dirty="0">
                <a:hlinkClick r:id="rId4"/>
              </a:rPr>
              <a:t>Οδηγός Προγράμματος 2025</a:t>
            </a:r>
            <a:endParaRPr lang="el-GR" sz="1400" dirty="0">
              <a:hlinkClick r:id="rId5"/>
            </a:endParaRPr>
          </a:p>
          <a:p>
            <a:r>
              <a:rPr lang="el-GR" sz="1400" dirty="0">
                <a:hlinkClick r:id="rId6"/>
              </a:rPr>
              <a:t>Διαχείριση Εγκεκριμένων Σχεδίων </a:t>
            </a:r>
            <a:endParaRPr lang="en-GB" sz="1400" dirty="0"/>
          </a:p>
          <a:p>
            <a:r>
              <a:rPr lang="en-US" sz="1400" dirty="0">
                <a:hlinkClick r:id="rId7"/>
              </a:rPr>
              <a:t>Erasmus Quality Standards</a:t>
            </a:r>
            <a:endParaRPr lang="en-US" sz="1400" dirty="0"/>
          </a:p>
          <a:p>
            <a:r>
              <a:rPr lang="el-GR" sz="1400" dirty="0">
                <a:hlinkClick r:id="rId8"/>
              </a:rPr>
              <a:t>Πρότυπα Ποιότητας για σεμινάρια κάτω από τη ΒΔ1</a:t>
            </a:r>
            <a:endParaRPr lang="el-GR" sz="1400" dirty="0"/>
          </a:p>
          <a:p>
            <a:r>
              <a:rPr lang="el-GR" sz="1400" dirty="0">
                <a:hlinkClick r:id="rId9"/>
              </a:rPr>
              <a:t>Εργαλεία Ε</a:t>
            </a:r>
            <a:r>
              <a:rPr lang="en-US" sz="1400" dirty="0" err="1">
                <a:hlinkClick r:id="rId9"/>
              </a:rPr>
              <a:t>rasmus</a:t>
            </a:r>
            <a:r>
              <a:rPr lang="en-US" sz="1400" dirty="0">
                <a:hlinkClick r:id="rId9"/>
              </a:rPr>
              <a:t> – I</a:t>
            </a:r>
            <a:r>
              <a:rPr lang="el-GR" sz="1400" dirty="0" err="1">
                <a:hlinkClick r:id="rId9"/>
              </a:rPr>
              <a:t>στοσελίδα</a:t>
            </a:r>
            <a:r>
              <a:rPr lang="el-GR" sz="1400" dirty="0">
                <a:hlinkClick r:id="rId9"/>
              </a:rPr>
              <a:t> ΙΔΕΠ</a:t>
            </a:r>
            <a:endParaRPr lang="en-US" sz="1400" dirty="0"/>
          </a:p>
          <a:p>
            <a:r>
              <a:rPr lang="el-GR" sz="1400" dirty="0">
                <a:hlinkClick r:id="rId10"/>
              </a:rPr>
              <a:t>Εργαλείο υπολογισμού απόστασης </a:t>
            </a:r>
            <a:r>
              <a:rPr lang="en-US" sz="1400" dirty="0">
                <a:hlinkClick r:id="rId10"/>
              </a:rPr>
              <a:t>Erasmus+ </a:t>
            </a:r>
            <a:r>
              <a:rPr lang="en-US" sz="1400" dirty="0"/>
              <a:t> (Distance Calculator)</a:t>
            </a:r>
          </a:p>
          <a:p>
            <a:r>
              <a:rPr lang="el-GR" sz="1400" b="0" i="0" u="none" strike="noStrike" dirty="0">
                <a:solidFill>
                  <a:srgbClr val="FFFFFF"/>
                </a:solidFill>
                <a:effectLst/>
                <a:hlinkClick r:id="rId11"/>
              </a:rPr>
              <a:t>Στρατηγική του ΙΔΕΠ Διά Βίου Μάθησης για την ένταξη και την πολυμορφία στο πλαίσιο του Erasmus+</a:t>
            </a:r>
            <a:endParaRPr lang="el-GR" sz="1400" dirty="0">
              <a:highlight>
                <a:srgbClr val="FFFF00"/>
              </a:highlight>
            </a:endParaRPr>
          </a:p>
          <a:p>
            <a:r>
              <a:rPr lang="el-GR" sz="1400" dirty="0">
                <a:hlinkClick r:id="rId12"/>
              </a:rPr>
              <a:t>Οδηγός για συνεργασίες με υποστηρικτικούς οργανισμούς (</a:t>
            </a:r>
            <a:r>
              <a:rPr lang="en-US" sz="1400" dirty="0">
                <a:hlinkClick r:id="rId12"/>
              </a:rPr>
              <a:t>supporting </a:t>
            </a:r>
            <a:r>
              <a:rPr lang="en-US" sz="1400" dirty="0" err="1">
                <a:hlinkClick r:id="rId12"/>
              </a:rPr>
              <a:t>organisations</a:t>
            </a:r>
            <a:r>
              <a:rPr lang="en-US" sz="1400" dirty="0">
                <a:hlinkClick r:id="rId12"/>
              </a:rPr>
              <a:t>) </a:t>
            </a:r>
            <a:endParaRPr lang="el-GR" sz="1400" dirty="0"/>
          </a:p>
          <a:p>
            <a:r>
              <a:rPr lang="en-US" sz="1400" dirty="0">
                <a:hlinkClick r:id="rId13"/>
              </a:rPr>
              <a:t>EPALE</a:t>
            </a:r>
            <a:r>
              <a:rPr lang="en-US" sz="1400" dirty="0"/>
              <a:t> </a:t>
            </a:r>
            <a:r>
              <a:rPr lang="el-GR" sz="1400" dirty="0"/>
              <a:t> (Ηλεκτρονική Πλατφόρμα για την Εκπαίδευση Ενηλίκων στην Ευρώπη) </a:t>
            </a:r>
          </a:p>
          <a:p>
            <a:r>
              <a:rPr lang="en-US" sz="1400" baseline="0" dirty="0">
                <a:hlinkClick r:id="rId14"/>
              </a:rPr>
              <a:t>European School platform </a:t>
            </a:r>
            <a:endParaRPr lang="en-US" sz="2000" dirty="0"/>
          </a:p>
          <a:p>
            <a:r>
              <a:rPr lang="en-GB" sz="1400" dirty="0">
                <a:hlinkClick r:id="rId15"/>
              </a:rPr>
              <a:t>Erasmus+ Project Results Platform</a:t>
            </a:r>
            <a:endParaRPr lang="el-GR" sz="1400" dirty="0">
              <a:hlinkClick r:id="rId15"/>
            </a:endParaRPr>
          </a:p>
          <a:p>
            <a:r>
              <a:rPr lang="en-US" sz="1400" dirty="0">
                <a:hlinkClick r:id="rId16"/>
              </a:rPr>
              <a:t>EU Academy </a:t>
            </a:r>
            <a:r>
              <a:rPr lang="en-US" sz="1400" dirty="0"/>
              <a:t>(</a:t>
            </a:r>
            <a:r>
              <a:rPr lang="el-GR" sz="1400" dirty="0"/>
              <a:t>Πρόσβαση στο εργαλείο </a:t>
            </a:r>
            <a:r>
              <a:rPr lang="en-US" sz="1400" dirty="0"/>
              <a:t>Online Linguistic Support) </a:t>
            </a:r>
            <a:endParaRPr lang="el-GR" sz="1400" dirty="0"/>
          </a:p>
          <a:p>
            <a:r>
              <a:rPr lang="el-GR" sz="1400" dirty="0">
                <a:hlinkClick r:id="rId17"/>
              </a:rPr>
              <a:t>Οδηγός για επικοινωνία και διάχυση Ε+ </a:t>
            </a:r>
            <a:endParaRPr lang="el-GR" sz="1400" dirty="0"/>
          </a:p>
          <a:p>
            <a:r>
              <a:rPr lang="en-US" sz="1400" dirty="0">
                <a:hlinkClick r:id="rId18"/>
              </a:rPr>
              <a:t>IMPACTTOOL</a:t>
            </a:r>
            <a:r>
              <a:rPr lang="en-US" sz="1400" dirty="0"/>
              <a:t> (</a:t>
            </a:r>
            <a:r>
              <a:rPr lang="el-GR" sz="1400" dirty="0"/>
              <a:t>Εργαλείο για μέτρηση αντικτύπου των δραστηριοτήτων / σχεδίων</a:t>
            </a:r>
            <a:r>
              <a:rPr lang="en-US" sz="1400" dirty="0"/>
              <a:t>)</a:t>
            </a:r>
          </a:p>
          <a:p>
            <a:r>
              <a:rPr lang="en-US" sz="1400" dirty="0">
                <a:hlinkClick r:id="rId19"/>
              </a:rPr>
              <a:t>Beneficiary Module </a:t>
            </a:r>
            <a:endParaRPr lang="en-US" sz="1400" dirty="0"/>
          </a:p>
          <a:p>
            <a:r>
              <a:rPr lang="en-US" sz="1400" dirty="0">
                <a:hlinkClick r:id="rId20"/>
              </a:rPr>
              <a:t>Organisation Registration System (ORS)</a:t>
            </a:r>
            <a:endParaRPr lang="en-US" sz="1400" dirty="0"/>
          </a:p>
          <a:p>
            <a:r>
              <a:rPr lang="en-US" sz="1400" dirty="0">
                <a:hlinkClick r:id="rId21"/>
              </a:rPr>
              <a:t>OID</a:t>
            </a:r>
            <a:endParaRPr lang="en-US" sz="1400" dirty="0"/>
          </a:p>
          <a:p>
            <a:r>
              <a:rPr lang="en-US" sz="1400" dirty="0">
                <a:hlinkClick r:id="rId22"/>
              </a:rPr>
              <a:t>EU LOGIN ACCOUNT</a:t>
            </a:r>
            <a:endParaRPr lang="en-US" sz="1400" dirty="0"/>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46276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2283217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044273" y="1686422"/>
            <a:ext cx="6176874" cy="1742578"/>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Μαριάννα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Αραούζου</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22448861</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000" dirty="0">
                <a:latin typeface="Calibri" panose="020F0502020204030204" pitchFamily="34" charset="0"/>
                <a:ea typeface="Calibri" panose="020F0502020204030204" pitchFamily="34" charset="0"/>
                <a:cs typeface="Calibri" panose="020F0502020204030204" pitchFamily="34" charset="0"/>
                <a:hlinkClick r:id="rId4"/>
              </a:rPr>
              <a:t>maraouzou@idep.org.cy</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ΣΤΟΙΧΕΙΑ ΕΠΙΚΟΙΝΩΝΙΑΣ</a:t>
            </a:r>
            <a:endParaRPr lang="en-GB" dirty="0"/>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4880150" y="1611670"/>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4880150" y="3667638"/>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angle 6">
            <a:extLst>
              <a:ext uri="{FF2B5EF4-FFF2-40B4-BE49-F238E27FC236}">
                <a16:creationId xmlns:a16="http://schemas.microsoft.com/office/drawing/2014/main" id="{064E5EBC-F14C-E83B-EE1A-501C2A01CC88}"/>
              </a:ext>
            </a:extLst>
          </p:cNvPr>
          <p:cNvSpPr/>
          <p:nvPr/>
        </p:nvSpPr>
        <p:spPr>
          <a:xfrm>
            <a:off x="5044273" y="3744056"/>
            <a:ext cx="5402204" cy="1675431"/>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Αννίτα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Παφίτη</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22448843</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19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6"/>
              </a:rPr>
              <a:t>apafiti@idep.org.cy</a:t>
            </a:r>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1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6BF9-7BC6-9703-5CE0-4E46207FE8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7F601D1-AF5C-F577-1C30-351C282914D4}"/>
              </a:ext>
            </a:extLst>
          </p:cNvPr>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64D252-EC09-7C38-CBB4-15D6DEED49FD}"/>
              </a:ext>
            </a:extLst>
          </p:cNvPr>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a:extLst>
              <a:ext uri="{FF2B5EF4-FFF2-40B4-BE49-F238E27FC236}">
                <a16:creationId xmlns:a16="http://schemas.microsoft.com/office/drawing/2014/main" id="{6C78B069-F87C-C73F-953C-AB3A1A670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aphicFrame>
        <p:nvGraphicFramePr>
          <p:cNvPr id="3" name="Diagram 2">
            <a:extLst>
              <a:ext uri="{FF2B5EF4-FFF2-40B4-BE49-F238E27FC236}">
                <a16:creationId xmlns:a16="http://schemas.microsoft.com/office/drawing/2014/main" id="{FBD2A09E-AA23-5E2A-BC9D-F3291D59022E}"/>
              </a:ext>
            </a:extLst>
          </p:cNvPr>
          <p:cNvGraphicFramePr/>
          <p:nvPr/>
        </p:nvGraphicFramePr>
        <p:xfrm>
          <a:off x="1934445" y="719667"/>
          <a:ext cx="8128000" cy="773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Warning outline">
            <a:extLst>
              <a:ext uri="{FF2B5EF4-FFF2-40B4-BE49-F238E27FC236}">
                <a16:creationId xmlns:a16="http://schemas.microsoft.com/office/drawing/2014/main" id="{C478024D-FF45-EF69-EE1F-CD05F50AB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5451" y="719667"/>
            <a:ext cx="773468" cy="773468"/>
          </a:xfrm>
          <a:prstGeom prst="rect">
            <a:avLst/>
          </a:prstGeom>
        </p:spPr>
      </p:pic>
      <p:sp>
        <p:nvSpPr>
          <p:cNvPr id="8" name="TextBox 7">
            <a:extLst>
              <a:ext uri="{FF2B5EF4-FFF2-40B4-BE49-F238E27FC236}">
                <a16:creationId xmlns:a16="http://schemas.microsoft.com/office/drawing/2014/main" id="{6F056785-D768-3505-CE2E-946A9A58F27D}"/>
              </a:ext>
            </a:extLst>
          </p:cNvPr>
          <p:cNvSpPr txBox="1"/>
          <p:nvPr/>
        </p:nvSpPr>
        <p:spPr>
          <a:xfrm>
            <a:off x="975156" y="1823402"/>
            <a:ext cx="4383922" cy="3139321"/>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&amp; VET</a:t>
            </a:r>
            <a:endParaRPr lang="el-GR" sz="1800" b="1" dirty="0">
              <a:solidFill>
                <a:schemeClr val="tx1"/>
              </a:solidFill>
              <a:latin typeface="Verdana" panose="020B0604030504040204" pitchFamily="34" charset="0"/>
              <a:ea typeface="Verdana" panose="020B0604030504040204" pitchFamily="34" charset="0"/>
            </a:endParaRPr>
          </a:p>
          <a:p>
            <a:pPr lvl="0"/>
            <a:endParaRPr lang="en-US" dirty="0">
              <a:latin typeface="Verdana" panose="020B0604030504040204" pitchFamily="34" charset="0"/>
              <a:ea typeface="Verdana" panose="020B0604030504040204" pitchFamily="34" charset="0"/>
            </a:endParaRPr>
          </a:p>
          <a:p>
            <a:pPr lvl="0"/>
            <a:endParaRPr lang="el-GR" dirty="0">
              <a:latin typeface="Verdana" panose="020B0604030504040204" pitchFamily="34" charset="0"/>
              <a:ea typeface="Verdana" panose="020B0604030504040204" pitchFamily="34" charset="0"/>
            </a:endParaRPr>
          </a:p>
          <a:p>
            <a:pPr lvl="0"/>
            <a:r>
              <a:rPr lang="el-GR" sz="1800" dirty="0">
                <a:solidFill>
                  <a:schemeClr val="tx1"/>
                </a:solidFill>
                <a:latin typeface="Verdana" panose="020B0604030504040204" pitchFamily="34" charset="0"/>
                <a:ea typeface="Verdana" panose="020B0604030504040204" pitchFamily="34" charset="0"/>
              </a:rPr>
              <a:t>Η συνολική επιχορήγηση για την κατηγορία «</a:t>
            </a:r>
            <a:r>
              <a:rPr lang="en-US" sz="1800" dirty="0">
                <a:solidFill>
                  <a:schemeClr val="tx1"/>
                </a:solidFill>
                <a:latin typeface="Verdana" panose="020B0604030504040204" pitchFamily="34" charset="0"/>
                <a:ea typeface="Verdana" panose="020B0604030504040204" pitchFamily="34" charset="0"/>
              </a:rPr>
              <a:t>Courses &amp; training</a:t>
            </a:r>
            <a:r>
              <a:rPr lang="el-GR" sz="1800" dirty="0">
                <a:solidFill>
                  <a:schemeClr val="tx1"/>
                </a:solidFill>
                <a:latin typeface="Verdana" panose="020B0604030504040204" pitchFamily="34" charset="0"/>
                <a:ea typeface="Verdana" panose="020B0604030504040204" pitchFamily="34" charset="0"/>
              </a:rPr>
              <a:t>» περιορίζεται στο 50% κατ’ ανώτατο όριο της επιχορήγησης του σχεδίου Κατ’ εξαίρεση, για σχέδια με συνολική επιχορήγηση έως 40 000 EUR, το όριο αυτό θα οριστεί σε 20 000 EUR. </a:t>
            </a:r>
            <a:endParaRPr lang="en-US" sz="1800" dirty="0">
              <a:solidFill>
                <a:schemeClr val="tx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156C569-7A58-0963-6F7C-CC461CFB2F65}"/>
              </a:ext>
            </a:extLst>
          </p:cNvPr>
          <p:cNvSpPr txBox="1"/>
          <p:nvPr/>
        </p:nvSpPr>
        <p:spPr>
          <a:xfrm>
            <a:off x="5828993" y="1823402"/>
            <a:ext cx="4233452" cy="3970318"/>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VET, ADU </a:t>
            </a:r>
            <a:endParaRPr lang="en-US" sz="1800" b="1" dirty="0">
              <a:solidFill>
                <a:schemeClr val="tx1"/>
              </a:solidFill>
              <a:latin typeface="Verdana" panose="020B0604030504040204" pitchFamily="34" charset="0"/>
              <a:ea typeface="Verdana" panose="020B0604030504040204" pitchFamily="34" charset="0"/>
            </a:endParaRPr>
          </a:p>
          <a:p>
            <a:pPr lvl="0"/>
            <a:endParaRPr lang="en-US" b="1" u="sng" dirty="0">
              <a:latin typeface="Verdana" panose="020B0604030504040204" pitchFamily="34" charset="0"/>
              <a:ea typeface="Verdana" panose="020B0604030504040204" pitchFamily="34" charset="0"/>
            </a:endParaRPr>
          </a:p>
          <a:p>
            <a:pPr lvl="0"/>
            <a:r>
              <a:rPr lang="el-GR" sz="1800" b="1" u="sng" dirty="0">
                <a:solidFill>
                  <a:schemeClr val="tx1"/>
                </a:solidFill>
                <a:latin typeface="Verdana" panose="020B0604030504040204" pitchFamily="34" charset="0"/>
                <a:ea typeface="Verdana" panose="020B0604030504040204" pitchFamily="34" charset="0"/>
              </a:rPr>
              <a:t>Έως τρία άτομα </a:t>
            </a:r>
            <a:r>
              <a:rPr lang="el-GR" sz="1800" dirty="0">
                <a:solidFill>
                  <a:schemeClr val="tx1"/>
                </a:solidFill>
                <a:latin typeface="Verdana" panose="020B0604030504040204" pitchFamily="34" charset="0"/>
                <a:ea typeface="Verdana" panose="020B0604030504040204" pitchFamily="34" charset="0"/>
              </a:rPr>
              <a:t>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a:t>
            </a:r>
          </a:p>
          <a:p>
            <a:pPr lvl="0"/>
            <a:r>
              <a:rPr lang="el-GR" sz="1800" b="1" dirty="0">
                <a:solidFill>
                  <a:srgbClr val="FF0000"/>
                </a:solidFill>
                <a:latin typeface="Verdana" panose="020B0604030504040204" pitchFamily="34" charset="0"/>
                <a:ea typeface="Verdana" panose="020B0604030504040204" pitchFamily="34" charset="0"/>
              </a:rPr>
              <a:t>Κάθε άτομο μπορεί να συμμετάσχει σε ένα μόνο μάθημα ανά Σχέδιο. </a:t>
            </a:r>
          </a:p>
        </p:txBody>
      </p:sp>
    </p:spTree>
    <p:extLst>
      <p:ext uri="{BB962C8B-B14F-4D97-AF65-F5344CB8AC3E}">
        <p14:creationId xmlns:p14="http://schemas.microsoft.com/office/powerpoint/2010/main" val="275419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944354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b="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5A4886-791E-A968-F996-F1BC58B51DB1}"/>
              </a:ext>
            </a:extLst>
          </p:cNvPr>
          <p:cNvSpPr txBox="1"/>
          <p:nvPr/>
        </p:nvSpPr>
        <p:spPr>
          <a:xfrm>
            <a:off x="1797503" y="4521745"/>
            <a:ext cx="8305303" cy="107721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πραγματοποιούνται</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sz="16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
        <p:nvSpPr>
          <p:cNvPr id="5" name="TextBox 4">
            <a:extLst>
              <a:ext uri="{FF2B5EF4-FFF2-40B4-BE49-F238E27FC236}">
                <a16:creationId xmlns:a16="http://schemas.microsoft.com/office/drawing/2014/main" id="{69A8875D-7A6C-CBF4-AB8C-D144D2E83948}"/>
              </a:ext>
            </a:extLst>
          </p:cNvPr>
          <p:cNvSpPr txBox="1"/>
          <p:nvPr/>
        </p:nvSpPr>
        <p:spPr>
          <a:xfrm>
            <a:off x="2308557" y="5808804"/>
            <a:ext cx="741682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ελάχιστη διάρκεια της κινητικότητας μπορεί να είναι 2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801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7897</TotalTime>
  <Words>10883</Words>
  <Application>Microsoft Office PowerPoint</Application>
  <PresentationFormat>Widescreen</PresentationFormat>
  <Paragraphs>1172</Paragraphs>
  <Slides>71</Slides>
  <Notes>71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Aptos</vt:lpstr>
      <vt:lpstr>Arial</vt:lpstr>
      <vt:lpstr>Calibri</vt:lpstr>
      <vt:lpstr>Calibri Light</vt:lpstr>
      <vt:lpstr>Century Gothic</vt:lpstr>
      <vt:lpstr>Fira Sans Extra Condensed Medium</vt:lpstr>
      <vt:lpstr>Noto Sans Symbols</vt:lpstr>
      <vt:lpstr>Roboto</vt:lpstr>
      <vt:lpstr>Segoe UI</vt:lpstr>
      <vt:lpstr>Times New Roman</vt:lpstr>
      <vt:lpstr>Times New Roman Bold</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Stella Leonidou</cp:lastModifiedBy>
  <cp:revision>1235</cp:revision>
  <cp:lastPrinted>2024-09-24T07:30:08Z</cp:lastPrinted>
  <dcterms:created xsi:type="dcterms:W3CDTF">2023-07-18T06:23:09Z</dcterms:created>
  <dcterms:modified xsi:type="dcterms:W3CDTF">2025-06-30T12:11:47Z</dcterms:modified>
</cp:coreProperties>
</file>