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7.jpg" ContentType="image/jp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media/image25.jpg" ContentType="image/jpg"/>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1"/>
  </p:notesMasterIdLst>
  <p:sldIdLst>
    <p:sldId id="720" r:id="rId3"/>
    <p:sldId id="721" r:id="rId4"/>
    <p:sldId id="258" r:id="rId5"/>
    <p:sldId id="261" r:id="rId6"/>
    <p:sldId id="282" r:id="rId7"/>
    <p:sldId id="259" r:id="rId8"/>
    <p:sldId id="262" r:id="rId9"/>
    <p:sldId id="260" r:id="rId10"/>
    <p:sldId id="264" r:id="rId11"/>
    <p:sldId id="265" r:id="rId12"/>
    <p:sldId id="283" r:id="rId13"/>
    <p:sldId id="263" r:id="rId14"/>
    <p:sldId id="266" r:id="rId15"/>
    <p:sldId id="269" r:id="rId16"/>
    <p:sldId id="270" r:id="rId17"/>
    <p:sldId id="272" r:id="rId18"/>
    <p:sldId id="277" r:id="rId19"/>
    <p:sldId id="276" r:id="rId20"/>
    <p:sldId id="267" r:id="rId21"/>
    <p:sldId id="278" r:id="rId22"/>
    <p:sldId id="279" r:id="rId23"/>
    <p:sldId id="280" r:id="rId24"/>
    <p:sldId id="281" r:id="rId25"/>
    <p:sldId id="667" r:id="rId26"/>
    <p:sldId id="284" r:id="rId27"/>
    <p:sldId id="292" r:id="rId28"/>
    <p:sldId id="666" r:id="rId29"/>
    <p:sldId id="285" r:id="rId30"/>
    <p:sldId id="288" r:id="rId31"/>
    <p:sldId id="294" r:id="rId32"/>
    <p:sldId id="295" r:id="rId33"/>
    <p:sldId id="297" r:id="rId34"/>
    <p:sldId id="286" r:id="rId35"/>
    <p:sldId id="289" r:id="rId36"/>
    <p:sldId id="293" r:id="rId37"/>
    <p:sldId id="290" r:id="rId38"/>
    <p:sldId id="291" r:id="rId39"/>
    <p:sldId id="718" r:id="rId40"/>
    <p:sldId id="298" r:id="rId41"/>
    <p:sldId id="668" r:id="rId42"/>
    <p:sldId id="662" r:id="rId43"/>
    <p:sldId id="677" r:id="rId44"/>
    <p:sldId id="679" r:id="rId45"/>
    <p:sldId id="681" r:id="rId46"/>
    <p:sldId id="680" r:id="rId47"/>
    <p:sldId id="287" r:id="rId48"/>
    <p:sldId id="678" r:id="rId49"/>
    <p:sldId id="675" r:id="rId50"/>
    <p:sldId id="683" r:id="rId51"/>
    <p:sldId id="682" r:id="rId52"/>
    <p:sldId id="685" r:id="rId53"/>
    <p:sldId id="686" r:id="rId54"/>
    <p:sldId id="712" r:id="rId55"/>
    <p:sldId id="714" r:id="rId56"/>
    <p:sldId id="684" r:id="rId57"/>
    <p:sldId id="687" r:id="rId58"/>
    <p:sldId id="715" r:id="rId59"/>
    <p:sldId id="716" r:id="rId60"/>
    <p:sldId id="717" r:id="rId61"/>
    <p:sldId id="676" r:id="rId62"/>
    <p:sldId id="694" r:id="rId63"/>
    <p:sldId id="693" r:id="rId64"/>
    <p:sldId id="695" r:id="rId65"/>
    <p:sldId id="705" r:id="rId66"/>
    <p:sldId id="704" r:id="rId67"/>
    <p:sldId id="702" r:id="rId68"/>
    <p:sldId id="701" r:id="rId69"/>
    <p:sldId id="699" r:id="rId70"/>
    <p:sldId id="698" r:id="rId71"/>
    <p:sldId id="697" r:id="rId72"/>
    <p:sldId id="696" r:id="rId73"/>
    <p:sldId id="674" r:id="rId74"/>
    <p:sldId id="710" r:id="rId75"/>
    <p:sldId id="664" r:id="rId76"/>
    <p:sldId id="670" r:id="rId77"/>
    <p:sldId id="669" r:id="rId78"/>
    <p:sldId id="300" r:id="rId79"/>
    <p:sldId id="688" r:id="rId80"/>
    <p:sldId id="690" r:id="rId81"/>
    <p:sldId id="691" r:id="rId82"/>
    <p:sldId id="689" r:id="rId83"/>
    <p:sldId id="692" r:id="rId84"/>
    <p:sldId id="709" r:id="rId85"/>
    <p:sldId id="665" r:id="rId86"/>
    <p:sldId id="706" r:id="rId87"/>
    <p:sldId id="707" r:id="rId88"/>
    <p:sldId id="708" r:id="rId89"/>
    <p:sldId id="299" r:id="rId90"/>
  </p:sldIdLst>
  <p:sldSz cx="12192000" cy="6858000"/>
  <p:notesSz cx="7010400" cy="92964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A314"/>
    <a:srgbClr val="00AACC"/>
    <a:srgbClr val="94DC94"/>
    <a:srgbClr val="4FC54F"/>
    <a:srgbClr val="C9F6FF"/>
    <a:srgbClr val="0099CC"/>
    <a:srgbClr val="00C3EA"/>
    <a:srgbClr val="339933"/>
    <a:srgbClr val="C9A6E4"/>
    <a:srgbClr val="9CCF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90" autoAdjust="0"/>
  </p:normalViewPr>
  <p:slideViewPr>
    <p:cSldViewPr snapToGrid="0">
      <p:cViewPr varScale="1">
        <p:scale>
          <a:sx n="92" d="100"/>
          <a:sy n="92" d="100"/>
        </p:scale>
        <p:origin x="12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iagrams/_rels/data7.xml.rels><?xml version="1.0" encoding="UTF-8" standalone="yes"?>
<Relationships xmlns="http://schemas.openxmlformats.org/package/2006/relationships"><Relationship Id="rId2" Type="http://schemas.openxmlformats.org/officeDocument/2006/relationships/hyperlink" Target="mailto:sarnaouti@idep.org.cy" TargetMode="External"/><Relationship Id="rId1" Type="http://schemas.openxmlformats.org/officeDocument/2006/relationships/hyperlink" Target="mailto:sleonidou@idep.org.cy" TargetMode="External"/></Relationships>
</file>

<file path=ppt/diagrams/_rels/drawing7.xml.rels><?xml version="1.0" encoding="UTF-8" standalone="yes"?>
<Relationships xmlns="http://schemas.openxmlformats.org/package/2006/relationships"><Relationship Id="rId2" Type="http://schemas.openxmlformats.org/officeDocument/2006/relationships/hyperlink" Target="mailto:sleonidou@idep.org.cy" TargetMode="External"/><Relationship Id="rId1" Type="http://schemas.openxmlformats.org/officeDocument/2006/relationships/hyperlink" Target="mailto:sarnaouti@idep.org.cy"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BC83DA-20E6-4810-B80F-696C63022CB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BD391474-9FEF-4351-A4AC-8CF89EF41DB7}">
      <dgm:prSet phldrT="[Text]"/>
      <dgm:spPr>
        <a:xfrm>
          <a:off x="0" y="448658"/>
          <a:ext cx="2963916" cy="1778350"/>
        </a:xfrm>
        <a:prstGeom prst="rect">
          <a:avLst/>
        </a:prstGeom>
        <a:solidFill>
          <a:srgbClr val="1F497D">
            <a:lumMod val="60000"/>
            <a:lumOff val="40000"/>
          </a:srgbClr>
        </a:solidFill>
        <a:ln w="25400" cap="flat" cmpd="sng" algn="ctr">
          <a:solidFill>
            <a:sysClr val="window" lastClr="FFFFFF">
              <a:hueOff val="0"/>
              <a:satOff val="0"/>
              <a:lumOff val="0"/>
              <a:alphaOff val="0"/>
            </a:sysClr>
          </a:solidFill>
          <a:prstDash val="solid"/>
        </a:ln>
        <a:effectLst/>
      </dgm:spPr>
      <dgm:t>
        <a:bodyPr/>
        <a:lstStyle/>
        <a:p>
          <a:pPr>
            <a:buNone/>
          </a:pPr>
          <a:r>
            <a:rPr lang="el-GR" dirty="0">
              <a:solidFill>
                <a:sysClr val="window" lastClr="FFFFFF"/>
              </a:solidFill>
              <a:latin typeface="Roboto" panose="02000000000000000000" pitchFamily="2" charset="0"/>
              <a:ea typeface="Roboto" panose="02000000000000000000" pitchFamily="2" charset="0"/>
              <a:cs typeface="Roboto" panose="02000000000000000000" pitchFamily="2" charset="0"/>
            </a:rPr>
            <a:t>1.ΚΑΤΑΝΟΜΗ ΚΟΝΔΥΛΙΩΝ 2025</a:t>
          </a:r>
        </a:p>
        <a:p>
          <a:pPr>
            <a:buNone/>
          </a:pPr>
          <a:r>
            <a:rPr lang="el-GR" dirty="0">
              <a:solidFill>
                <a:sysClr val="window" lastClr="FFFFFF"/>
              </a:solidFill>
              <a:latin typeface="Roboto" panose="02000000000000000000" pitchFamily="2" charset="0"/>
              <a:ea typeface="Roboto" panose="02000000000000000000" pitchFamily="2" charset="0"/>
              <a:cs typeface="Roboto" panose="02000000000000000000" pitchFamily="2" charset="0"/>
            </a:rPr>
            <a:t>- ΣΥΜΦΩΝΙΑ ΕΠΙΧΟΡΗΓΗΣΗΣ ΚΑΙ ΠΑΡΑΡΤΗΜΑΤΑ</a:t>
          </a:r>
          <a:endParaRPr lang="en-GB"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gm:t>
    </dgm:pt>
    <dgm:pt modelId="{E77D3CBD-FABC-43AE-B9D4-ADF0045EBF62}" type="parTrans" cxnId="{6EACC72E-2C1F-4AD9-A8F0-A442A56F4E3B}">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C9CEA686-84D2-4A5A-B068-958BE67C8A89}" type="sibTrans" cxnId="{6EACC72E-2C1F-4AD9-A8F0-A442A56F4E3B}">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C45DCE0F-E460-411A-9D39-C6B3F523E622}">
      <dgm:prSet phldrT="[Text]"/>
      <dgm:spPr>
        <a:xfrm>
          <a:off x="3260308" y="448658"/>
          <a:ext cx="2963916" cy="1778350"/>
        </a:xfrm>
        <a:prstGeom prst="rect">
          <a:avLst/>
        </a:prstGeom>
        <a:solidFill>
          <a:srgbClr val="50A2BC"/>
        </a:solidFill>
        <a:ln w="25400" cap="flat" cmpd="sng" algn="ctr">
          <a:solidFill>
            <a:sysClr val="window" lastClr="FFFFFF">
              <a:hueOff val="0"/>
              <a:satOff val="0"/>
              <a:lumOff val="0"/>
              <a:alphaOff val="0"/>
            </a:sysClr>
          </a:solidFill>
          <a:prstDash val="solid"/>
        </a:ln>
        <a:effectLst/>
      </dgm:spPr>
      <dgm:t>
        <a:bodyPr/>
        <a:lstStyle/>
        <a:p>
          <a:pPr>
            <a:buNone/>
          </a:pPr>
          <a:r>
            <a:rPr lang="el-GR" dirty="0">
              <a:solidFill>
                <a:sysClr val="window" lastClr="FFFFFF"/>
              </a:solidFill>
              <a:latin typeface="Roboto" panose="02000000000000000000" pitchFamily="2" charset="0"/>
              <a:ea typeface="Roboto" panose="02000000000000000000" pitchFamily="2" charset="0"/>
              <a:cs typeface="Roboto" panose="02000000000000000000" pitchFamily="2" charset="0"/>
            </a:rPr>
            <a:t>2. ΕΠΙΛΕΞΙΜΕΣ ΑΤΟΜΙΚΕΣ ΔΡΑΣΤΗΡΙΟΤΗΤΕΣ ΚΑΙ ΧΡΗΜΑΤΟΔΟΤΗΣΗ</a:t>
          </a:r>
          <a:endParaRPr lang="en-GB"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gm:t>
    </dgm:pt>
    <dgm:pt modelId="{A5ADAE82-A0A6-474B-BB04-93725D8B4327}" type="parTrans" cxnId="{1303FDA7-FA5A-4EAE-A83C-C14B28513C87}">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9603883F-6DDF-47D4-948E-8A59FEF07568}" type="sibTrans" cxnId="{1303FDA7-FA5A-4EAE-A83C-C14B28513C87}">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3AA24210-1417-49AB-BBA8-40664F57ABB2}">
      <dgm:prSet phldrT="[Text]"/>
      <dgm:spPr>
        <a:xfrm>
          <a:off x="6520617" y="448658"/>
          <a:ext cx="2963916" cy="1778350"/>
        </a:xfrm>
        <a:prstGeom prst="rect">
          <a:avLst/>
        </a:prstGeom>
        <a:solidFill>
          <a:srgbClr val="9BBB59">
            <a:lumMod val="75000"/>
          </a:srgbClr>
        </a:solidFill>
        <a:ln w="25400" cap="flat" cmpd="sng" algn="ctr">
          <a:solidFill>
            <a:sysClr val="window" lastClr="FFFFFF">
              <a:hueOff val="0"/>
              <a:satOff val="0"/>
              <a:lumOff val="0"/>
              <a:alphaOff val="0"/>
            </a:sysClr>
          </a:solidFill>
          <a:prstDash val="solid"/>
        </a:ln>
        <a:effectLst/>
      </dgm:spPr>
      <dgm:t>
        <a:bodyPr/>
        <a:lstStyle/>
        <a:p>
          <a:pPr>
            <a:buNone/>
          </a:pPr>
          <a:r>
            <a:rPr lang="el-GR" dirty="0">
              <a:solidFill>
                <a:sysClr val="window" lastClr="FFFFFF"/>
              </a:solidFill>
              <a:latin typeface="Roboto" panose="02000000000000000000" pitchFamily="2" charset="0"/>
              <a:ea typeface="Roboto" panose="02000000000000000000" pitchFamily="2" charset="0"/>
              <a:cs typeface="Roboto" panose="02000000000000000000" pitchFamily="2" charset="0"/>
            </a:rPr>
            <a:t>3.</a:t>
          </a:r>
          <a:r>
            <a:rPr lang="en-GB" dirty="0">
              <a:solidFill>
                <a:sysClr val="window" lastClr="FFFFFF"/>
              </a:solidFill>
              <a:latin typeface="Roboto" panose="02000000000000000000" pitchFamily="2" charset="0"/>
              <a:ea typeface="Roboto" panose="02000000000000000000" pitchFamily="2" charset="0"/>
              <a:cs typeface="Roboto" panose="02000000000000000000" pitchFamily="2" charset="0"/>
            </a:rPr>
            <a:t>MEIKTA ENTATIKA </a:t>
          </a:r>
          <a:r>
            <a:rPr lang="el-GR" dirty="0">
              <a:solidFill>
                <a:sysClr val="window" lastClr="FFFFFF"/>
              </a:solidFill>
              <a:latin typeface="Roboto" panose="02000000000000000000" pitchFamily="2" charset="0"/>
              <a:ea typeface="Roboto" panose="02000000000000000000" pitchFamily="2" charset="0"/>
              <a:cs typeface="Roboto" panose="02000000000000000000" pitchFamily="2" charset="0"/>
            </a:rPr>
            <a:t>ΠΡΟΓΡΑΜΜΑΤΑ (</a:t>
          </a:r>
          <a:r>
            <a:rPr lang="en-GB" dirty="0">
              <a:solidFill>
                <a:sysClr val="window" lastClr="FFFFFF"/>
              </a:solidFill>
              <a:latin typeface="Roboto" panose="02000000000000000000" pitchFamily="2" charset="0"/>
              <a:ea typeface="Roboto" panose="02000000000000000000" pitchFamily="2" charset="0"/>
              <a:cs typeface="Roboto" panose="02000000000000000000" pitchFamily="2" charset="0"/>
            </a:rPr>
            <a:t>BIPs) </a:t>
          </a:r>
          <a:r>
            <a:rPr lang="el-GR" dirty="0">
              <a:solidFill>
                <a:sysClr val="window" lastClr="FFFFFF"/>
              </a:solidFill>
              <a:latin typeface="Roboto" panose="02000000000000000000" pitchFamily="2" charset="0"/>
              <a:ea typeface="Roboto" panose="02000000000000000000" pitchFamily="2" charset="0"/>
              <a:cs typeface="Roboto" panose="02000000000000000000" pitchFamily="2" charset="0"/>
            </a:rPr>
            <a:t>ΚΑΙ ΧΡΗΜΑΤΟΔΟΤΗΣΗ</a:t>
          </a:r>
          <a:endParaRPr lang="en-GB"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gm:t>
    </dgm:pt>
    <dgm:pt modelId="{C44234A4-32F5-411E-BD8B-F66D3D1726F4}" type="parTrans" cxnId="{78429CD4-BC0A-4FE7-B5C6-F72E87484603}">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3A882C56-AC8D-48BE-A9CD-7342A4BCC34B}" type="sibTrans" cxnId="{78429CD4-BC0A-4FE7-B5C6-F72E87484603}">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5EA2D28D-5A12-4FFE-869C-22CEDFBE3AD7}">
      <dgm:prSet phldrT="[Text]"/>
      <dgm:spPr>
        <a:xfrm>
          <a:off x="3252424" y="2514597"/>
          <a:ext cx="2963916" cy="1778350"/>
        </a:xfrm>
        <a:prstGeom prst="rect">
          <a:avLst/>
        </a:prstGeom>
        <a:solidFill>
          <a:srgbClr val="8064A2">
            <a:lumMod val="60000"/>
            <a:lumOff val="40000"/>
          </a:srgbClr>
        </a:solidFill>
        <a:ln w="25400" cap="flat" cmpd="sng" algn="ctr">
          <a:solidFill>
            <a:sysClr val="window" lastClr="FFFFFF">
              <a:hueOff val="0"/>
              <a:satOff val="0"/>
              <a:lumOff val="0"/>
              <a:alphaOff val="0"/>
            </a:sysClr>
          </a:solidFill>
          <a:prstDash val="solid"/>
        </a:ln>
        <a:effectLst/>
      </dgm:spPr>
      <dgm:t>
        <a:bodyPr/>
        <a:lstStyle/>
        <a:p>
          <a:pPr>
            <a:buNone/>
          </a:pPr>
          <a:r>
            <a:rPr lang="el-GR" dirty="0">
              <a:solidFill>
                <a:sysClr val="window" lastClr="FFFFFF"/>
              </a:solidFill>
              <a:latin typeface="Roboto" panose="02000000000000000000" pitchFamily="2" charset="0"/>
              <a:ea typeface="Roboto" panose="02000000000000000000" pitchFamily="2" charset="0"/>
              <a:cs typeface="Roboto" panose="02000000000000000000" pitchFamily="2" charset="0"/>
            </a:rPr>
            <a:t>5.ΓΕΝΙΚΑ ΘΕΜΑΤΑ ΔΙΑΧΕΙΡΙΣΗΣ ΣΧΕΔΙΟΥ ΚΑΙ ΕΛΕΓΧΟΙ</a:t>
          </a:r>
          <a:endParaRPr lang="en-GB"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gm:t>
    </dgm:pt>
    <dgm:pt modelId="{FDB5155E-7F52-41A0-8F01-B7863F9B0D04}" type="parTrans" cxnId="{35D58043-C002-4654-8BF2-1D0564E2BF83}">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8711EA76-12F9-4EB4-9774-C0ABAFA2649E}" type="sibTrans" cxnId="{35D58043-C002-4654-8BF2-1D0564E2BF83}">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BA207A17-EC14-4CA1-8FE0-3530D5DE43CF}">
      <dgm:prSet phldrT="[Text]"/>
      <dgm:spPr>
        <a:xfrm>
          <a:off x="0" y="2514597"/>
          <a:ext cx="2963916" cy="1778350"/>
        </a:xfrm>
        <a:prstGeom prst="rect">
          <a:avLst/>
        </a:prstGeom>
        <a:solidFill>
          <a:srgbClr val="EEECE1">
            <a:lumMod val="50000"/>
          </a:srgbClr>
        </a:solidFill>
        <a:ln w="25400" cap="flat" cmpd="sng" algn="ctr">
          <a:solidFill>
            <a:sysClr val="window" lastClr="FFFFFF">
              <a:hueOff val="0"/>
              <a:satOff val="0"/>
              <a:lumOff val="0"/>
              <a:alphaOff val="0"/>
            </a:sysClr>
          </a:solidFill>
          <a:prstDash val="solid"/>
        </a:ln>
        <a:effectLst/>
      </dgm:spPr>
      <dgm:t>
        <a:bodyPr/>
        <a:lstStyle/>
        <a:p>
          <a:pPr>
            <a:buNone/>
          </a:pPr>
          <a:r>
            <a:rPr lang="el-GR" dirty="0">
              <a:solidFill>
                <a:sysClr val="window" lastClr="FFFFFF"/>
              </a:solidFill>
              <a:latin typeface="Roboto" panose="02000000000000000000" pitchFamily="2" charset="0"/>
              <a:ea typeface="Roboto" panose="02000000000000000000" pitchFamily="2" charset="0"/>
              <a:cs typeface="Roboto" panose="02000000000000000000" pitchFamily="2" charset="0"/>
            </a:rPr>
            <a:t>4.ΤΡΟΠΟΠΟΙΗΣΕΙΣ ΣΥΜΦΩΝΙΩΝ ΕΠΙΧΟΡΗΓΗΣΗΣ</a:t>
          </a:r>
          <a:endParaRPr lang="en-GB"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gm:t>
    </dgm:pt>
    <dgm:pt modelId="{23CE5769-ED77-4DE1-BE84-05DA706AA1C7}" type="parTrans" cxnId="{2B2BD207-1DC7-4371-84C8-D9DBB16BFEFD}">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80D8C0DA-D49D-4AA0-A936-5DA2900A13E1}" type="sibTrans" cxnId="{2B2BD207-1DC7-4371-84C8-D9DBB16BFEFD}">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26DA3690-08CB-436B-A8CA-1DD3BB2E9032}">
      <dgm:prSet phldrT="[Text]"/>
      <dgm:spPr>
        <a:xfrm>
          <a:off x="6520617" y="2514597"/>
          <a:ext cx="2963916" cy="1778350"/>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ln>
        <a:effectLst/>
      </dgm:spPr>
      <dgm:t>
        <a:bodyPr/>
        <a:lstStyle/>
        <a:p>
          <a:pPr>
            <a:buNone/>
          </a:pPr>
          <a:r>
            <a:rPr lang="el-GR" dirty="0">
              <a:solidFill>
                <a:sysClr val="window" lastClr="FFFFFF"/>
              </a:solidFill>
              <a:latin typeface="Roboto" panose="02000000000000000000" pitchFamily="2" charset="0"/>
              <a:ea typeface="Roboto" panose="02000000000000000000" pitchFamily="2" charset="0"/>
              <a:cs typeface="Roboto" panose="02000000000000000000" pitchFamily="2" charset="0"/>
            </a:rPr>
            <a:t>6.ΔΙΑΧΕΙΡΙΣΗ ΣΧΕΔΙΟΥ ΒΑΣΕΙ ΤΟΥ </a:t>
          </a:r>
          <a:r>
            <a:rPr lang="en-GB" dirty="0">
              <a:solidFill>
                <a:sysClr val="window" lastClr="FFFFFF"/>
              </a:solidFill>
              <a:latin typeface="Roboto" panose="02000000000000000000" pitchFamily="2" charset="0"/>
              <a:ea typeface="Roboto" panose="02000000000000000000" pitchFamily="2" charset="0"/>
              <a:cs typeface="Roboto" panose="02000000000000000000" pitchFamily="2" charset="0"/>
            </a:rPr>
            <a:t>ECHE</a:t>
          </a:r>
          <a:r>
            <a:rPr lang="el-GR" dirty="0">
              <a:solidFill>
                <a:sysClr val="window" lastClr="FFFFFF"/>
              </a:solidFill>
              <a:latin typeface="Roboto" panose="02000000000000000000" pitchFamily="2" charset="0"/>
              <a:ea typeface="Roboto" panose="02000000000000000000" pitchFamily="2" charset="0"/>
              <a:cs typeface="Roboto" panose="02000000000000000000" pitchFamily="2" charset="0"/>
            </a:rPr>
            <a:t>–ΕΡΓΑΛΕΙΑ ΚΑΙ ΧΡΗΣΙΜΟΙ ΣΥΝΔΕΣΜΟΙ</a:t>
          </a:r>
          <a:endParaRPr lang="en-GB"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gm:t>
    </dgm:pt>
    <dgm:pt modelId="{77BCF43D-3E8C-4B13-A48B-A8D503406635}" type="parTrans" cxnId="{EF774F86-1963-41C0-A51A-583C4F936732}">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202C0255-D689-44B1-90A8-1F72859A4E8C}" type="sibTrans" cxnId="{EF774F86-1963-41C0-A51A-583C4F936732}">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9A3B5321-B127-4372-B497-D203D0C6261F}" type="pres">
      <dgm:prSet presAssocID="{9FBC83DA-20E6-4810-B80F-696C63022CB4}" presName="diagram" presStyleCnt="0">
        <dgm:presLayoutVars>
          <dgm:dir/>
          <dgm:resizeHandles val="exact"/>
        </dgm:presLayoutVars>
      </dgm:prSet>
      <dgm:spPr/>
    </dgm:pt>
    <dgm:pt modelId="{E99B1F92-3280-4695-A31E-0A3FACB7A661}" type="pres">
      <dgm:prSet presAssocID="{BD391474-9FEF-4351-A4AC-8CF89EF41DB7}" presName="node" presStyleLbl="node1" presStyleIdx="0" presStyleCnt="6">
        <dgm:presLayoutVars>
          <dgm:bulletEnabled val="1"/>
        </dgm:presLayoutVars>
      </dgm:prSet>
      <dgm:spPr/>
    </dgm:pt>
    <dgm:pt modelId="{FBEB3045-D1BF-4E99-8FC7-6BFF95FFAE5F}" type="pres">
      <dgm:prSet presAssocID="{C9CEA686-84D2-4A5A-B068-958BE67C8A89}" presName="sibTrans" presStyleCnt="0"/>
      <dgm:spPr/>
    </dgm:pt>
    <dgm:pt modelId="{BB77BD96-9170-45B1-AD5B-54A178D48F0B}" type="pres">
      <dgm:prSet presAssocID="{C45DCE0F-E460-411A-9D39-C6B3F523E622}" presName="node" presStyleLbl="node1" presStyleIdx="1" presStyleCnt="6">
        <dgm:presLayoutVars>
          <dgm:bulletEnabled val="1"/>
        </dgm:presLayoutVars>
      </dgm:prSet>
      <dgm:spPr/>
    </dgm:pt>
    <dgm:pt modelId="{ADDFB3C9-5F17-4191-8C82-499F6E3E95B5}" type="pres">
      <dgm:prSet presAssocID="{9603883F-6DDF-47D4-948E-8A59FEF07568}" presName="sibTrans" presStyleCnt="0"/>
      <dgm:spPr/>
    </dgm:pt>
    <dgm:pt modelId="{266BF04A-BFB0-4BD0-BD03-9F013543CFDA}" type="pres">
      <dgm:prSet presAssocID="{3AA24210-1417-49AB-BBA8-40664F57ABB2}" presName="node" presStyleLbl="node1" presStyleIdx="2" presStyleCnt="6">
        <dgm:presLayoutVars>
          <dgm:bulletEnabled val="1"/>
        </dgm:presLayoutVars>
      </dgm:prSet>
      <dgm:spPr/>
    </dgm:pt>
    <dgm:pt modelId="{0EA211BB-CC17-47B8-B8B4-2370B221AC47}" type="pres">
      <dgm:prSet presAssocID="{3A882C56-AC8D-48BE-A9CD-7342A4BCC34B}" presName="sibTrans" presStyleCnt="0"/>
      <dgm:spPr/>
    </dgm:pt>
    <dgm:pt modelId="{17FC1A9C-5931-4AD5-99F6-8B1F61E799CD}" type="pres">
      <dgm:prSet presAssocID="{5EA2D28D-5A12-4FFE-869C-22CEDFBE3AD7}" presName="node" presStyleLbl="node1" presStyleIdx="3" presStyleCnt="6" custLinFactX="9734" custLinFactNeighborX="100000" custLinFactNeighborY="-495">
        <dgm:presLayoutVars>
          <dgm:bulletEnabled val="1"/>
        </dgm:presLayoutVars>
      </dgm:prSet>
      <dgm:spPr/>
    </dgm:pt>
    <dgm:pt modelId="{912C783D-8BD5-4E83-BF85-F3413EB393EE}" type="pres">
      <dgm:prSet presAssocID="{8711EA76-12F9-4EB4-9774-C0ABAFA2649E}" presName="sibTrans" presStyleCnt="0"/>
      <dgm:spPr/>
    </dgm:pt>
    <dgm:pt modelId="{9999F19B-6C39-4E22-9DDB-63F01670396C}" type="pres">
      <dgm:prSet presAssocID="{BA207A17-EC14-4CA1-8FE0-3530D5DE43CF}" presName="node" presStyleLbl="node1" presStyleIdx="4" presStyleCnt="6" custLinFactX="-10336" custLinFactNeighborX="-100000" custLinFactNeighborY="-495">
        <dgm:presLayoutVars>
          <dgm:bulletEnabled val="1"/>
        </dgm:presLayoutVars>
      </dgm:prSet>
      <dgm:spPr/>
    </dgm:pt>
    <dgm:pt modelId="{C01A1C0E-7D45-45E6-9EFE-176D47567D76}" type="pres">
      <dgm:prSet presAssocID="{80D8C0DA-D49D-4AA0-A936-5DA2900A13E1}" presName="sibTrans" presStyleCnt="0"/>
      <dgm:spPr/>
    </dgm:pt>
    <dgm:pt modelId="{1511AE1A-F2FC-4896-AD7E-7FA00F83B3F0}" type="pres">
      <dgm:prSet presAssocID="{26DA3690-08CB-436B-A8CA-1DD3BB2E9032}" presName="node" presStyleLbl="node1" presStyleIdx="5" presStyleCnt="6" custLinFactX="9734" custLinFactNeighborX="100000" custLinFactNeighborY="-495">
        <dgm:presLayoutVars>
          <dgm:bulletEnabled val="1"/>
        </dgm:presLayoutVars>
      </dgm:prSet>
      <dgm:spPr/>
    </dgm:pt>
  </dgm:ptLst>
  <dgm:cxnLst>
    <dgm:cxn modelId="{FE303306-6629-4982-AF45-8663336B8A50}" type="presOf" srcId="{3AA24210-1417-49AB-BBA8-40664F57ABB2}" destId="{266BF04A-BFB0-4BD0-BD03-9F013543CFDA}" srcOrd="0" destOrd="0" presId="urn:microsoft.com/office/officeart/2005/8/layout/default"/>
    <dgm:cxn modelId="{2B2BD207-1DC7-4371-84C8-D9DBB16BFEFD}" srcId="{9FBC83DA-20E6-4810-B80F-696C63022CB4}" destId="{BA207A17-EC14-4CA1-8FE0-3530D5DE43CF}" srcOrd="4" destOrd="0" parTransId="{23CE5769-ED77-4DE1-BE84-05DA706AA1C7}" sibTransId="{80D8C0DA-D49D-4AA0-A936-5DA2900A13E1}"/>
    <dgm:cxn modelId="{0CFEA522-4022-4388-962C-0151FA627972}" type="presOf" srcId="{BA207A17-EC14-4CA1-8FE0-3530D5DE43CF}" destId="{9999F19B-6C39-4E22-9DDB-63F01670396C}" srcOrd="0" destOrd="0" presId="urn:microsoft.com/office/officeart/2005/8/layout/default"/>
    <dgm:cxn modelId="{6EACC72E-2C1F-4AD9-A8F0-A442A56F4E3B}" srcId="{9FBC83DA-20E6-4810-B80F-696C63022CB4}" destId="{BD391474-9FEF-4351-A4AC-8CF89EF41DB7}" srcOrd="0" destOrd="0" parTransId="{E77D3CBD-FABC-43AE-B9D4-ADF0045EBF62}" sibTransId="{C9CEA686-84D2-4A5A-B068-958BE67C8A89}"/>
    <dgm:cxn modelId="{35D58043-C002-4654-8BF2-1D0564E2BF83}" srcId="{9FBC83DA-20E6-4810-B80F-696C63022CB4}" destId="{5EA2D28D-5A12-4FFE-869C-22CEDFBE3AD7}" srcOrd="3" destOrd="0" parTransId="{FDB5155E-7F52-41A0-8F01-B7863F9B0D04}" sibTransId="{8711EA76-12F9-4EB4-9774-C0ABAFA2649E}"/>
    <dgm:cxn modelId="{5C3F1D64-2439-45B6-8814-907F8176188D}" type="presOf" srcId="{5EA2D28D-5A12-4FFE-869C-22CEDFBE3AD7}" destId="{17FC1A9C-5931-4AD5-99F6-8B1F61E799CD}" srcOrd="0" destOrd="0" presId="urn:microsoft.com/office/officeart/2005/8/layout/default"/>
    <dgm:cxn modelId="{CB200046-57D0-4386-81FE-F8F4AE890332}" type="presOf" srcId="{BD391474-9FEF-4351-A4AC-8CF89EF41DB7}" destId="{E99B1F92-3280-4695-A31E-0A3FACB7A661}" srcOrd="0" destOrd="0" presId="urn:microsoft.com/office/officeart/2005/8/layout/default"/>
    <dgm:cxn modelId="{EF774F86-1963-41C0-A51A-583C4F936732}" srcId="{9FBC83DA-20E6-4810-B80F-696C63022CB4}" destId="{26DA3690-08CB-436B-A8CA-1DD3BB2E9032}" srcOrd="5" destOrd="0" parTransId="{77BCF43D-3E8C-4B13-A48B-A8D503406635}" sibTransId="{202C0255-D689-44B1-90A8-1F72859A4E8C}"/>
    <dgm:cxn modelId="{402C3DA7-8208-4BF8-9F17-3008F06D7200}" type="presOf" srcId="{9FBC83DA-20E6-4810-B80F-696C63022CB4}" destId="{9A3B5321-B127-4372-B497-D203D0C6261F}" srcOrd="0" destOrd="0" presId="urn:microsoft.com/office/officeart/2005/8/layout/default"/>
    <dgm:cxn modelId="{1303FDA7-FA5A-4EAE-A83C-C14B28513C87}" srcId="{9FBC83DA-20E6-4810-B80F-696C63022CB4}" destId="{C45DCE0F-E460-411A-9D39-C6B3F523E622}" srcOrd="1" destOrd="0" parTransId="{A5ADAE82-A0A6-474B-BB04-93725D8B4327}" sibTransId="{9603883F-6DDF-47D4-948E-8A59FEF07568}"/>
    <dgm:cxn modelId="{78429CD4-BC0A-4FE7-B5C6-F72E87484603}" srcId="{9FBC83DA-20E6-4810-B80F-696C63022CB4}" destId="{3AA24210-1417-49AB-BBA8-40664F57ABB2}" srcOrd="2" destOrd="0" parTransId="{C44234A4-32F5-411E-BD8B-F66D3D1726F4}" sibTransId="{3A882C56-AC8D-48BE-A9CD-7342A4BCC34B}"/>
    <dgm:cxn modelId="{A33D2BDB-A3C1-42D6-90D1-83E5006D439B}" type="presOf" srcId="{26DA3690-08CB-436B-A8CA-1DD3BB2E9032}" destId="{1511AE1A-F2FC-4896-AD7E-7FA00F83B3F0}" srcOrd="0" destOrd="0" presId="urn:microsoft.com/office/officeart/2005/8/layout/default"/>
    <dgm:cxn modelId="{3EC96FDD-48CA-48E5-9384-F5D918CF8E8B}" type="presOf" srcId="{C45DCE0F-E460-411A-9D39-C6B3F523E622}" destId="{BB77BD96-9170-45B1-AD5B-54A178D48F0B}" srcOrd="0" destOrd="0" presId="urn:microsoft.com/office/officeart/2005/8/layout/default"/>
    <dgm:cxn modelId="{74CE9306-B8C1-4C44-84E1-EBAAEF8B4B7B}" type="presParOf" srcId="{9A3B5321-B127-4372-B497-D203D0C6261F}" destId="{E99B1F92-3280-4695-A31E-0A3FACB7A661}" srcOrd="0" destOrd="0" presId="urn:microsoft.com/office/officeart/2005/8/layout/default"/>
    <dgm:cxn modelId="{AF96145E-FB75-4C67-B010-55DC42BB9985}" type="presParOf" srcId="{9A3B5321-B127-4372-B497-D203D0C6261F}" destId="{FBEB3045-D1BF-4E99-8FC7-6BFF95FFAE5F}" srcOrd="1" destOrd="0" presId="urn:microsoft.com/office/officeart/2005/8/layout/default"/>
    <dgm:cxn modelId="{E6B5DC99-41F0-4416-AFE6-827E47E9E9F4}" type="presParOf" srcId="{9A3B5321-B127-4372-B497-D203D0C6261F}" destId="{BB77BD96-9170-45B1-AD5B-54A178D48F0B}" srcOrd="2" destOrd="0" presId="urn:microsoft.com/office/officeart/2005/8/layout/default"/>
    <dgm:cxn modelId="{9EDF2388-4AFE-4F21-9A69-8481C9656B32}" type="presParOf" srcId="{9A3B5321-B127-4372-B497-D203D0C6261F}" destId="{ADDFB3C9-5F17-4191-8C82-499F6E3E95B5}" srcOrd="3" destOrd="0" presId="urn:microsoft.com/office/officeart/2005/8/layout/default"/>
    <dgm:cxn modelId="{0C5F7601-A577-4A55-96EE-CFBFDB366B41}" type="presParOf" srcId="{9A3B5321-B127-4372-B497-D203D0C6261F}" destId="{266BF04A-BFB0-4BD0-BD03-9F013543CFDA}" srcOrd="4" destOrd="0" presId="urn:microsoft.com/office/officeart/2005/8/layout/default"/>
    <dgm:cxn modelId="{1763E8AE-E49B-4E62-98BF-3CE6BC4509B8}" type="presParOf" srcId="{9A3B5321-B127-4372-B497-D203D0C6261F}" destId="{0EA211BB-CC17-47B8-B8B4-2370B221AC47}" srcOrd="5" destOrd="0" presId="urn:microsoft.com/office/officeart/2005/8/layout/default"/>
    <dgm:cxn modelId="{CB899821-BAB9-4470-BEAA-AFD445ACFF1A}" type="presParOf" srcId="{9A3B5321-B127-4372-B497-D203D0C6261F}" destId="{17FC1A9C-5931-4AD5-99F6-8B1F61E799CD}" srcOrd="6" destOrd="0" presId="urn:microsoft.com/office/officeart/2005/8/layout/default"/>
    <dgm:cxn modelId="{450B73D9-7D73-4679-8D83-1CF288F1A7A0}" type="presParOf" srcId="{9A3B5321-B127-4372-B497-D203D0C6261F}" destId="{912C783D-8BD5-4E83-BF85-F3413EB393EE}" srcOrd="7" destOrd="0" presId="urn:microsoft.com/office/officeart/2005/8/layout/default"/>
    <dgm:cxn modelId="{71B49EFE-D88F-4D85-9230-27D6D32FA279}" type="presParOf" srcId="{9A3B5321-B127-4372-B497-D203D0C6261F}" destId="{9999F19B-6C39-4E22-9DDB-63F01670396C}" srcOrd="8" destOrd="0" presId="urn:microsoft.com/office/officeart/2005/8/layout/default"/>
    <dgm:cxn modelId="{BB3F39EC-AA41-4D62-8A92-5841BE00D09B}" type="presParOf" srcId="{9A3B5321-B127-4372-B497-D203D0C6261F}" destId="{C01A1C0E-7D45-45E6-9EFE-176D47567D76}" srcOrd="9" destOrd="0" presId="urn:microsoft.com/office/officeart/2005/8/layout/default"/>
    <dgm:cxn modelId="{CF909DD8-C4E9-471B-A874-BD240121339B}" type="presParOf" srcId="{9A3B5321-B127-4372-B497-D203D0C6261F}" destId="{1511AE1A-F2FC-4896-AD7E-7FA00F83B3F0}"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E32D66-9DE2-4C0E-A686-143D575438C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5A56E8EC-4F81-45F9-923D-1FB65CB14B0C}">
      <dgm:prSet phldrT="[Text]"/>
      <dgm:spPr>
        <a:solidFill>
          <a:srgbClr val="0099CC"/>
        </a:solidFill>
      </dgm:spPr>
      <dgm:t>
        <a:bodyPr/>
        <a:lstStyle/>
        <a:p>
          <a:r>
            <a:rPr lang="el-GR" dirty="0">
              <a:latin typeface="Roboto" panose="02000000000000000000" pitchFamily="2" charset="0"/>
              <a:ea typeface="Roboto" panose="02000000000000000000" pitchFamily="2" charset="0"/>
              <a:cs typeface="Roboto" panose="02000000000000000000" pitchFamily="2" charset="0"/>
            </a:rPr>
            <a:t>Φοιτητές</a:t>
          </a:r>
          <a:endParaRPr lang="en-GB" dirty="0">
            <a:latin typeface="Roboto" panose="02000000000000000000" pitchFamily="2" charset="0"/>
            <a:ea typeface="Roboto" panose="02000000000000000000" pitchFamily="2" charset="0"/>
            <a:cs typeface="Roboto" panose="02000000000000000000" pitchFamily="2" charset="0"/>
          </a:endParaRPr>
        </a:p>
      </dgm:t>
    </dgm:pt>
    <dgm:pt modelId="{175F7E76-F649-46F4-A6E4-0B027F2669A1}" type="parTrans" cxnId="{BF72C3C2-D836-4FD4-B7AA-4E50A7F9A3F5}">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A16CB3D2-757E-4129-B779-38683C8EE16F}" type="sibTrans" cxnId="{BF72C3C2-D836-4FD4-B7AA-4E50A7F9A3F5}">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EFA1C661-4302-4B15-880C-60835B963981}">
      <dgm:prSet phldrT="[Text]" custT="1"/>
      <dgm:spPr/>
      <dgm:t>
        <a:bodyPr/>
        <a:lstStyle/>
        <a:p>
          <a:r>
            <a:rPr lang="en-GB" sz="1500" u="sng" dirty="0">
              <a:latin typeface="Roboto" panose="02000000000000000000" pitchFamily="2" charset="0"/>
              <a:ea typeface="Roboto" panose="02000000000000000000" pitchFamily="2" charset="0"/>
              <a:cs typeface="Roboto" panose="02000000000000000000" pitchFamily="2" charset="0"/>
            </a:rPr>
            <a:t>SMS</a:t>
          </a:r>
          <a:r>
            <a:rPr lang="el-GR" sz="1500" u="sng"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           </a:t>
          </a:r>
          <a:r>
            <a:rPr lang="en-GB" sz="1500" b="1" dirty="0">
              <a:latin typeface="Roboto" panose="02000000000000000000" pitchFamily="2" charset="0"/>
              <a:ea typeface="Roboto" panose="02000000000000000000" pitchFamily="2" charset="0"/>
              <a:cs typeface="Roboto" panose="02000000000000000000" pitchFamily="2" charset="0"/>
            </a:rPr>
            <a:t>1,551,200.00</a:t>
          </a:r>
          <a:r>
            <a:rPr lang="el-GR" sz="1500" b="1" dirty="0">
              <a:latin typeface="Roboto" panose="02000000000000000000" pitchFamily="2" charset="0"/>
              <a:ea typeface="Roboto" panose="02000000000000000000" pitchFamily="2" charset="0"/>
              <a:cs typeface="Roboto" panose="02000000000000000000" pitchFamily="2" charset="0"/>
            </a:rPr>
            <a:t> Ευρώ </a:t>
          </a:r>
          <a:r>
            <a:rPr lang="en-GB" sz="1500" b="1" dirty="0">
              <a:latin typeface="Roboto" panose="02000000000000000000" pitchFamily="2" charset="0"/>
              <a:ea typeface="Roboto" panose="02000000000000000000" pitchFamily="2" charset="0"/>
              <a:cs typeface="Roboto" panose="02000000000000000000" pitchFamily="2" charset="0"/>
            </a:rPr>
            <a:t> 554</a:t>
          </a:r>
          <a:r>
            <a:rPr lang="el-GR" sz="1500" b="1" dirty="0">
              <a:latin typeface="Roboto" panose="02000000000000000000" pitchFamily="2" charset="0"/>
              <a:ea typeface="Roboto" panose="02000000000000000000" pitchFamily="2" charset="0"/>
              <a:cs typeface="Roboto" panose="02000000000000000000" pitchFamily="2" charset="0"/>
            </a:rPr>
            <a:t> κινητικότητες</a:t>
          </a:r>
          <a:endParaRPr lang="en-GB" sz="1500" b="1" dirty="0">
            <a:latin typeface="Roboto" panose="02000000000000000000" pitchFamily="2" charset="0"/>
            <a:ea typeface="Roboto" panose="02000000000000000000" pitchFamily="2" charset="0"/>
            <a:cs typeface="Roboto" panose="02000000000000000000" pitchFamily="2" charset="0"/>
          </a:endParaRPr>
        </a:p>
      </dgm:t>
    </dgm:pt>
    <dgm:pt modelId="{D7571BE0-71D9-451F-A3EF-DA5484B2108F}" type="parTrans" cxnId="{DDA9AFE1-E235-450A-B3C8-FEBED1ADE6E9}">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3397A0D7-AC48-4E80-9FE4-8E4438AEF884}" type="sibTrans" cxnId="{DDA9AFE1-E235-450A-B3C8-FEBED1ADE6E9}">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435FBACF-8EDD-41E5-85EC-E903D17A1E98}">
      <dgm:prSet phldrT="[Text]"/>
      <dgm:spPr>
        <a:solidFill>
          <a:srgbClr val="00B050"/>
        </a:solidFill>
      </dgm:spPr>
      <dgm:t>
        <a:bodyPr/>
        <a:lstStyle/>
        <a:p>
          <a:r>
            <a:rPr lang="el-GR" dirty="0">
              <a:latin typeface="Roboto" panose="02000000000000000000" pitchFamily="2" charset="0"/>
              <a:ea typeface="Roboto" panose="02000000000000000000" pitchFamily="2" charset="0"/>
              <a:cs typeface="Roboto" panose="02000000000000000000" pitchFamily="2" charset="0"/>
            </a:rPr>
            <a:t>Προσωπικό</a:t>
          </a:r>
          <a:endParaRPr lang="en-GB" dirty="0">
            <a:latin typeface="Roboto" panose="02000000000000000000" pitchFamily="2" charset="0"/>
            <a:ea typeface="Roboto" panose="02000000000000000000" pitchFamily="2" charset="0"/>
            <a:cs typeface="Roboto" panose="02000000000000000000" pitchFamily="2" charset="0"/>
          </a:endParaRPr>
        </a:p>
      </dgm:t>
    </dgm:pt>
    <dgm:pt modelId="{D9CAA547-43EC-49F9-93B5-9DE72E2C3CF3}" type="parTrans" cxnId="{6098FAC6-DAD3-4B2C-B9E3-9BDBF8DF59A1}">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28D23951-D495-4877-AF79-02D08C24AFCB}" type="sibTrans" cxnId="{6098FAC6-DAD3-4B2C-B9E3-9BDBF8DF59A1}">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B209049E-5F1F-4D51-91C1-E8FBCE328937}">
      <dgm:prSet phldrT="[Text]" custT="1"/>
      <dgm:spPr/>
      <dgm:t>
        <a:bodyPr/>
        <a:lstStyle/>
        <a:p>
          <a:r>
            <a:rPr lang="en-GB" sz="1500" u="sng" dirty="0">
              <a:latin typeface="Roboto" panose="02000000000000000000" pitchFamily="2" charset="0"/>
              <a:ea typeface="Roboto" panose="02000000000000000000" pitchFamily="2" charset="0"/>
              <a:cs typeface="Roboto" panose="02000000000000000000" pitchFamily="2" charset="0"/>
            </a:rPr>
            <a:t>STT</a:t>
          </a:r>
          <a:r>
            <a:rPr lang="el-GR" sz="1500" u="sng"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               </a:t>
          </a:r>
          <a:r>
            <a:rPr lang="en-GB" sz="1500" b="1" i="0" u="none" dirty="0">
              <a:latin typeface="Roboto" panose="02000000000000000000" pitchFamily="2" charset="0"/>
              <a:ea typeface="Roboto" panose="02000000000000000000" pitchFamily="2" charset="0"/>
              <a:cs typeface="Roboto" panose="02000000000000000000" pitchFamily="2" charset="0"/>
            </a:rPr>
            <a:t>209,000.00</a:t>
          </a:r>
          <a:r>
            <a:rPr lang="el-GR" sz="1500" b="1" i="0" u="none" dirty="0">
              <a:latin typeface="Roboto" panose="02000000000000000000" pitchFamily="2" charset="0"/>
              <a:ea typeface="Roboto" panose="02000000000000000000" pitchFamily="2" charset="0"/>
              <a:cs typeface="Roboto" panose="02000000000000000000" pitchFamily="2" charset="0"/>
            </a:rPr>
            <a:t> </a:t>
          </a:r>
          <a:r>
            <a:rPr lang="el-GR" sz="1500" b="1" dirty="0">
              <a:latin typeface="Roboto" panose="02000000000000000000" pitchFamily="2" charset="0"/>
              <a:ea typeface="Roboto" panose="02000000000000000000" pitchFamily="2" charset="0"/>
              <a:cs typeface="Roboto" panose="02000000000000000000" pitchFamily="2" charset="0"/>
            </a:rPr>
            <a:t>Ευρώ</a:t>
          </a:r>
          <a:r>
            <a:rPr lang="el-GR" sz="1500" b="1" i="0" u="none" dirty="0">
              <a:latin typeface="Roboto" panose="02000000000000000000" pitchFamily="2" charset="0"/>
              <a:ea typeface="Roboto" panose="02000000000000000000" pitchFamily="2" charset="0"/>
              <a:cs typeface="Roboto" panose="02000000000000000000" pitchFamily="2" charset="0"/>
            </a:rPr>
            <a:t>               2</a:t>
          </a:r>
          <a:r>
            <a:rPr lang="en-US" sz="1500" b="1" i="0" u="none" dirty="0">
              <a:latin typeface="Roboto" panose="02000000000000000000" pitchFamily="2" charset="0"/>
              <a:ea typeface="Roboto" panose="02000000000000000000" pitchFamily="2" charset="0"/>
              <a:cs typeface="Roboto" panose="02000000000000000000" pitchFamily="2" charset="0"/>
            </a:rPr>
            <a:t>20</a:t>
          </a:r>
          <a:r>
            <a:rPr lang="el-GR" sz="1500" b="1" i="0" u="none" dirty="0">
              <a:latin typeface="Roboto" panose="02000000000000000000" pitchFamily="2" charset="0"/>
              <a:ea typeface="Roboto" panose="02000000000000000000" pitchFamily="2" charset="0"/>
              <a:cs typeface="Roboto" panose="02000000000000000000" pitchFamily="2" charset="0"/>
            </a:rPr>
            <a:t> κινητικότητες</a:t>
          </a:r>
          <a:r>
            <a:rPr lang="el-GR" sz="1500" dirty="0">
              <a:latin typeface="Roboto" panose="02000000000000000000" pitchFamily="2" charset="0"/>
              <a:ea typeface="Roboto" panose="02000000000000000000" pitchFamily="2" charset="0"/>
              <a:cs typeface="Roboto" panose="02000000000000000000" pitchFamily="2" charset="0"/>
            </a:rPr>
            <a:t>                                                                          </a:t>
          </a:r>
          <a:endParaRPr lang="en-GB" sz="1500" dirty="0">
            <a:latin typeface="Roboto" panose="02000000000000000000" pitchFamily="2" charset="0"/>
            <a:ea typeface="Roboto" panose="02000000000000000000" pitchFamily="2" charset="0"/>
            <a:cs typeface="Roboto" panose="02000000000000000000" pitchFamily="2" charset="0"/>
          </a:endParaRPr>
        </a:p>
      </dgm:t>
    </dgm:pt>
    <dgm:pt modelId="{C58CF369-9744-45BE-B876-44E778BA3EB0}" type="parTrans" cxnId="{86E446DF-690B-4D6B-A8A6-F003F9BEC947}">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1414A7F6-F3F9-4165-9F01-24BFC084D27A}" type="sibTrans" cxnId="{86E446DF-690B-4D6B-A8A6-F003F9BEC947}">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09BAF42A-0591-42A6-AE96-0F1CD0694001}">
      <dgm:prSet custT="1"/>
      <dgm:spPr/>
      <dgm:t>
        <a:bodyPr/>
        <a:lstStyle/>
        <a:p>
          <a:r>
            <a:rPr lang="en-GB" sz="1500" u="sng" dirty="0">
              <a:latin typeface="Roboto" panose="02000000000000000000" pitchFamily="2" charset="0"/>
              <a:ea typeface="Roboto" panose="02000000000000000000" pitchFamily="2" charset="0"/>
              <a:cs typeface="Roboto" panose="02000000000000000000" pitchFamily="2" charset="0"/>
            </a:rPr>
            <a:t>SMP</a:t>
          </a:r>
          <a:r>
            <a:rPr lang="en-GB" sz="1500" dirty="0">
              <a:latin typeface="Roboto" panose="02000000000000000000" pitchFamily="2" charset="0"/>
              <a:ea typeface="Roboto" panose="02000000000000000000" pitchFamily="2" charset="0"/>
              <a:cs typeface="Roboto" panose="02000000000000000000" pitchFamily="2" charset="0"/>
            </a:rPr>
            <a:t>                                  </a:t>
          </a:r>
          <a:r>
            <a:rPr lang="en-GB" sz="1500" b="1" i="0" u="none" dirty="0">
              <a:latin typeface="Roboto" panose="02000000000000000000" pitchFamily="2" charset="0"/>
              <a:ea typeface="Roboto" panose="02000000000000000000" pitchFamily="2" charset="0"/>
              <a:cs typeface="Roboto" panose="02000000000000000000" pitchFamily="2" charset="0"/>
            </a:rPr>
            <a:t>1,517,600.00</a:t>
          </a:r>
          <a:r>
            <a:rPr lang="el-GR" sz="1500" b="1" i="0" u="none" dirty="0">
              <a:latin typeface="Roboto" panose="02000000000000000000" pitchFamily="2" charset="0"/>
              <a:ea typeface="Roboto" panose="02000000000000000000" pitchFamily="2" charset="0"/>
              <a:cs typeface="Roboto" panose="02000000000000000000" pitchFamily="2" charset="0"/>
            </a:rPr>
            <a:t> Ευρώ   </a:t>
          </a:r>
          <a:r>
            <a:rPr lang="en-GB" sz="1500" b="1" i="0" u="none" dirty="0">
              <a:latin typeface="Roboto" panose="02000000000000000000" pitchFamily="2" charset="0"/>
              <a:ea typeface="Roboto" panose="02000000000000000000" pitchFamily="2" charset="0"/>
              <a:cs typeface="Roboto" panose="02000000000000000000" pitchFamily="2" charset="0"/>
            </a:rPr>
            <a:t>542</a:t>
          </a:r>
          <a:r>
            <a:rPr lang="el-GR" sz="1500" b="1" i="0" u="none" dirty="0">
              <a:latin typeface="Roboto" panose="02000000000000000000" pitchFamily="2" charset="0"/>
              <a:ea typeface="Roboto" panose="02000000000000000000" pitchFamily="2" charset="0"/>
              <a:cs typeface="Roboto" panose="02000000000000000000" pitchFamily="2" charset="0"/>
            </a:rPr>
            <a:t> κινητικότητες                   </a:t>
          </a:r>
          <a:r>
            <a:rPr lang="en-GB" sz="1500" dirty="0">
              <a:latin typeface="Roboto" panose="02000000000000000000" pitchFamily="2" charset="0"/>
              <a:ea typeface="Roboto" panose="02000000000000000000" pitchFamily="2" charset="0"/>
              <a:cs typeface="Roboto" panose="02000000000000000000" pitchFamily="2" charset="0"/>
            </a:rPr>
            <a:t> </a:t>
          </a:r>
        </a:p>
      </dgm:t>
    </dgm:pt>
    <dgm:pt modelId="{8E835E50-A193-4567-B085-4A21FBEDDF24}" type="parTrans" cxnId="{AE2B5323-BB35-4321-83DE-0657B4E80CEB}">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893361A0-A80D-450F-95EB-DB04097CB2C8}" type="sibTrans" cxnId="{AE2B5323-BB35-4321-83DE-0657B4E80CEB}">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57EAB1E5-BCA8-4EE6-AE25-CBB1291DB4B0}">
      <dgm:prSet phldrT="[Text]" custT="1"/>
      <dgm:spPr/>
      <dgm:t>
        <a:bodyPr/>
        <a:lstStyle/>
        <a:p>
          <a:r>
            <a:rPr lang="en-GB" sz="1500" u="sng" dirty="0">
              <a:latin typeface="Roboto" panose="02000000000000000000" pitchFamily="2" charset="0"/>
              <a:ea typeface="Roboto" panose="02000000000000000000" pitchFamily="2" charset="0"/>
              <a:cs typeface="Roboto" panose="02000000000000000000" pitchFamily="2" charset="0"/>
            </a:rPr>
            <a:t>STA</a:t>
          </a:r>
          <a:r>
            <a:rPr lang="el-GR" sz="1500" u="sng"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                </a:t>
          </a:r>
          <a:r>
            <a:rPr lang="en-GB" sz="1500" b="1" i="0" u="none" dirty="0">
              <a:latin typeface="Roboto" panose="02000000000000000000" pitchFamily="2" charset="0"/>
              <a:ea typeface="Roboto" panose="02000000000000000000" pitchFamily="2" charset="0"/>
              <a:cs typeface="Roboto" panose="02000000000000000000" pitchFamily="2" charset="0"/>
            </a:rPr>
            <a:t>164,350.00</a:t>
          </a:r>
          <a:r>
            <a:rPr lang="el-GR" sz="1500" dirty="0">
              <a:latin typeface="Roboto" panose="02000000000000000000" pitchFamily="2" charset="0"/>
              <a:ea typeface="Roboto" panose="02000000000000000000" pitchFamily="2" charset="0"/>
              <a:cs typeface="Roboto" panose="02000000000000000000" pitchFamily="2" charset="0"/>
            </a:rPr>
            <a:t> </a:t>
          </a:r>
          <a:r>
            <a:rPr lang="el-GR" sz="1500" b="1" dirty="0">
              <a:latin typeface="Roboto" panose="02000000000000000000" pitchFamily="2" charset="0"/>
              <a:ea typeface="Roboto" panose="02000000000000000000" pitchFamily="2" charset="0"/>
              <a:cs typeface="Roboto" panose="02000000000000000000" pitchFamily="2" charset="0"/>
            </a:rPr>
            <a:t>Ευρώ</a:t>
          </a:r>
          <a:r>
            <a:rPr lang="el-GR" sz="1500" dirty="0">
              <a:latin typeface="Roboto" panose="02000000000000000000" pitchFamily="2" charset="0"/>
              <a:ea typeface="Roboto" panose="02000000000000000000" pitchFamily="2" charset="0"/>
              <a:cs typeface="Roboto" panose="02000000000000000000" pitchFamily="2" charset="0"/>
            </a:rPr>
            <a:t>               </a:t>
          </a:r>
          <a:r>
            <a:rPr lang="el-GR" sz="1500" b="1" dirty="0">
              <a:latin typeface="Roboto" panose="02000000000000000000" pitchFamily="2" charset="0"/>
              <a:ea typeface="Roboto" panose="02000000000000000000" pitchFamily="2" charset="0"/>
              <a:cs typeface="Roboto" panose="02000000000000000000" pitchFamily="2" charset="0"/>
            </a:rPr>
            <a:t>1</a:t>
          </a:r>
          <a:r>
            <a:rPr lang="en-US" sz="1500" b="1" dirty="0">
              <a:latin typeface="Roboto" panose="02000000000000000000" pitchFamily="2" charset="0"/>
              <a:ea typeface="Roboto" panose="02000000000000000000" pitchFamily="2" charset="0"/>
              <a:cs typeface="Roboto" panose="02000000000000000000" pitchFamily="2" charset="0"/>
            </a:rPr>
            <a:t>73</a:t>
          </a:r>
          <a:r>
            <a:rPr lang="el-GR" sz="1500" b="1" dirty="0">
              <a:latin typeface="Roboto" panose="02000000000000000000" pitchFamily="2" charset="0"/>
              <a:ea typeface="Roboto" panose="02000000000000000000" pitchFamily="2" charset="0"/>
              <a:cs typeface="Roboto" panose="02000000000000000000" pitchFamily="2" charset="0"/>
            </a:rPr>
            <a:t> κινητικότητες                 </a:t>
          </a:r>
          <a:endParaRPr lang="en-GB" sz="1500" dirty="0">
            <a:latin typeface="Roboto" panose="02000000000000000000" pitchFamily="2" charset="0"/>
            <a:ea typeface="Roboto" panose="02000000000000000000" pitchFamily="2" charset="0"/>
            <a:cs typeface="Roboto" panose="02000000000000000000" pitchFamily="2" charset="0"/>
          </a:endParaRPr>
        </a:p>
      </dgm:t>
    </dgm:pt>
    <dgm:pt modelId="{64E3BFFB-FB8B-46B3-8FAA-60DD7372E4BE}" type="parTrans" cxnId="{5A27DA65-C02D-4B79-B727-2CDEABCA4842}">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FA8516FE-1505-47EB-8A6C-683A468A8BD0}" type="sibTrans" cxnId="{5A27DA65-C02D-4B79-B727-2CDEABCA4842}">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C8388FD9-1AEC-4601-AA25-840A6FB9CDE4}" type="pres">
      <dgm:prSet presAssocID="{A7E32D66-9DE2-4C0E-A686-143D575438C4}" presName="Name0" presStyleCnt="0">
        <dgm:presLayoutVars>
          <dgm:dir/>
          <dgm:animLvl val="lvl"/>
          <dgm:resizeHandles/>
        </dgm:presLayoutVars>
      </dgm:prSet>
      <dgm:spPr/>
    </dgm:pt>
    <dgm:pt modelId="{FB0454C7-ACF8-4F7C-8236-4332480C5457}" type="pres">
      <dgm:prSet presAssocID="{5A56E8EC-4F81-45F9-923D-1FB65CB14B0C}" presName="linNode" presStyleCnt="0"/>
      <dgm:spPr/>
    </dgm:pt>
    <dgm:pt modelId="{83A59D04-1124-4906-8F63-A3F830FCFCBC}" type="pres">
      <dgm:prSet presAssocID="{5A56E8EC-4F81-45F9-923D-1FB65CB14B0C}" presName="parentShp" presStyleLbl="node1" presStyleIdx="0" presStyleCnt="2">
        <dgm:presLayoutVars>
          <dgm:bulletEnabled val="1"/>
        </dgm:presLayoutVars>
      </dgm:prSet>
      <dgm:spPr/>
    </dgm:pt>
    <dgm:pt modelId="{96C40BE9-9EC6-4167-8015-5F8F47FB2458}" type="pres">
      <dgm:prSet presAssocID="{5A56E8EC-4F81-45F9-923D-1FB65CB14B0C}" presName="childShp" presStyleLbl="bgAccFollowNode1" presStyleIdx="0" presStyleCnt="2">
        <dgm:presLayoutVars>
          <dgm:bulletEnabled val="1"/>
        </dgm:presLayoutVars>
      </dgm:prSet>
      <dgm:spPr/>
    </dgm:pt>
    <dgm:pt modelId="{A3671D0D-AD39-4758-A0E8-39A0C8989603}" type="pres">
      <dgm:prSet presAssocID="{A16CB3D2-757E-4129-B779-38683C8EE16F}" presName="spacing" presStyleCnt="0"/>
      <dgm:spPr/>
    </dgm:pt>
    <dgm:pt modelId="{FA91C6C8-E1BA-4EB7-AB0B-EEE693051DB3}" type="pres">
      <dgm:prSet presAssocID="{435FBACF-8EDD-41E5-85EC-E903D17A1E98}" presName="linNode" presStyleCnt="0"/>
      <dgm:spPr/>
    </dgm:pt>
    <dgm:pt modelId="{CD842A0E-7732-48D7-AD2A-C44E20D4C0E1}" type="pres">
      <dgm:prSet presAssocID="{435FBACF-8EDD-41E5-85EC-E903D17A1E98}" presName="parentShp" presStyleLbl="node1" presStyleIdx="1" presStyleCnt="2">
        <dgm:presLayoutVars>
          <dgm:bulletEnabled val="1"/>
        </dgm:presLayoutVars>
      </dgm:prSet>
      <dgm:spPr/>
    </dgm:pt>
    <dgm:pt modelId="{5C663C00-E25C-48CD-BD03-F3D5858AB6B4}" type="pres">
      <dgm:prSet presAssocID="{435FBACF-8EDD-41E5-85EC-E903D17A1E98}" presName="childShp" presStyleLbl="bgAccFollowNode1" presStyleIdx="1" presStyleCnt="2">
        <dgm:presLayoutVars>
          <dgm:bulletEnabled val="1"/>
        </dgm:presLayoutVars>
      </dgm:prSet>
      <dgm:spPr/>
    </dgm:pt>
  </dgm:ptLst>
  <dgm:cxnLst>
    <dgm:cxn modelId="{9B9B7421-10C6-41D1-973C-3F9FDCB02007}" type="presOf" srcId="{57EAB1E5-BCA8-4EE6-AE25-CBB1291DB4B0}" destId="{5C663C00-E25C-48CD-BD03-F3D5858AB6B4}" srcOrd="0" destOrd="1" presId="urn:microsoft.com/office/officeart/2005/8/layout/vList6"/>
    <dgm:cxn modelId="{AE2B5323-BB35-4321-83DE-0657B4E80CEB}" srcId="{5A56E8EC-4F81-45F9-923D-1FB65CB14B0C}" destId="{09BAF42A-0591-42A6-AE96-0F1CD0694001}" srcOrd="1" destOrd="0" parTransId="{8E835E50-A193-4567-B085-4A21FBEDDF24}" sibTransId="{893361A0-A80D-450F-95EB-DB04097CB2C8}"/>
    <dgm:cxn modelId="{BDF2C02B-7DBD-4932-B143-E0A3502BBCA1}" type="presOf" srcId="{EFA1C661-4302-4B15-880C-60835B963981}" destId="{96C40BE9-9EC6-4167-8015-5F8F47FB2458}" srcOrd="0" destOrd="0" presId="urn:microsoft.com/office/officeart/2005/8/layout/vList6"/>
    <dgm:cxn modelId="{0CDB7F2D-CF75-4BA2-9D80-4B9FDE8D3DBF}" type="presOf" srcId="{435FBACF-8EDD-41E5-85EC-E903D17A1E98}" destId="{CD842A0E-7732-48D7-AD2A-C44E20D4C0E1}" srcOrd="0" destOrd="0" presId="urn:microsoft.com/office/officeart/2005/8/layout/vList6"/>
    <dgm:cxn modelId="{D145235C-0EF3-4E98-BBCD-09D23BE2F7DC}" type="presOf" srcId="{B209049E-5F1F-4D51-91C1-E8FBCE328937}" destId="{5C663C00-E25C-48CD-BD03-F3D5858AB6B4}" srcOrd="0" destOrd="0" presId="urn:microsoft.com/office/officeart/2005/8/layout/vList6"/>
    <dgm:cxn modelId="{5A27DA65-C02D-4B79-B727-2CDEABCA4842}" srcId="{435FBACF-8EDD-41E5-85EC-E903D17A1E98}" destId="{57EAB1E5-BCA8-4EE6-AE25-CBB1291DB4B0}" srcOrd="1" destOrd="0" parTransId="{64E3BFFB-FB8B-46B3-8FAA-60DD7372E4BE}" sibTransId="{FA8516FE-1505-47EB-8A6C-683A468A8BD0}"/>
    <dgm:cxn modelId="{B39EE591-1691-46D4-8A02-DB35B6A14791}" type="presOf" srcId="{A7E32D66-9DE2-4C0E-A686-143D575438C4}" destId="{C8388FD9-1AEC-4601-AA25-840A6FB9CDE4}" srcOrd="0" destOrd="0" presId="urn:microsoft.com/office/officeart/2005/8/layout/vList6"/>
    <dgm:cxn modelId="{DD4F1F94-4F0E-44A6-9EDD-7216313B95CE}" type="presOf" srcId="{09BAF42A-0591-42A6-AE96-0F1CD0694001}" destId="{96C40BE9-9EC6-4167-8015-5F8F47FB2458}" srcOrd="0" destOrd="1" presId="urn:microsoft.com/office/officeart/2005/8/layout/vList6"/>
    <dgm:cxn modelId="{BF72C3C2-D836-4FD4-B7AA-4E50A7F9A3F5}" srcId="{A7E32D66-9DE2-4C0E-A686-143D575438C4}" destId="{5A56E8EC-4F81-45F9-923D-1FB65CB14B0C}" srcOrd="0" destOrd="0" parTransId="{175F7E76-F649-46F4-A6E4-0B027F2669A1}" sibTransId="{A16CB3D2-757E-4129-B779-38683C8EE16F}"/>
    <dgm:cxn modelId="{6098FAC6-DAD3-4B2C-B9E3-9BDBF8DF59A1}" srcId="{A7E32D66-9DE2-4C0E-A686-143D575438C4}" destId="{435FBACF-8EDD-41E5-85EC-E903D17A1E98}" srcOrd="1" destOrd="0" parTransId="{D9CAA547-43EC-49F9-93B5-9DE72E2C3CF3}" sibTransId="{28D23951-D495-4877-AF79-02D08C24AFCB}"/>
    <dgm:cxn modelId="{86E446DF-690B-4D6B-A8A6-F003F9BEC947}" srcId="{435FBACF-8EDD-41E5-85EC-E903D17A1E98}" destId="{B209049E-5F1F-4D51-91C1-E8FBCE328937}" srcOrd="0" destOrd="0" parTransId="{C58CF369-9744-45BE-B876-44E778BA3EB0}" sibTransId="{1414A7F6-F3F9-4165-9F01-24BFC084D27A}"/>
    <dgm:cxn modelId="{DDA9AFE1-E235-450A-B3C8-FEBED1ADE6E9}" srcId="{5A56E8EC-4F81-45F9-923D-1FB65CB14B0C}" destId="{EFA1C661-4302-4B15-880C-60835B963981}" srcOrd="0" destOrd="0" parTransId="{D7571BE0-71D9-451F-A3EF-DA5484B2108F}" sibTransId="{3397A0D7-AC48-4E80-9FE4-8E4438AEF884}"/>
    <dgm:cxn modelId="{268A46E8-42BD-4F04-B3DC-E3AC8AA4523E}" type="presOf" srcId="{5A56E8EC-4F81-45F9-923D-1FB65CB14B0C}" destId="{83A59D04-1124-4906-8F63-A3F830FCFCBC}" srcOrd="0" destOrd="0" presId="urn:microsoft.com/office/officeart/2005/8/layout/vList6"/>
    <dgm:cxn modelId="{14193F5B-46A3-4C9B-A650-07D6FD4E532B}" type="presParOf" srcId="{C8388FD9-1AEC-4601-AA25-840A6FB9CDE4}" destId="{FB0454C7-ACF8-4F7C-8236-4332480C5457}" srcOrd="0" destOrd="0" presId="urn:microsoft.com/office/officeart/2005/8/layout/vList6"/>
    <dgm:cxn modelId="{F103D093-6CA0-4A17-A026-2C559299C55C}" type="presParOf" srcId="{FB0454C7-ACF8-4F7C-8236-4332480C5457}" destId="{83A59D04-1124-4906-8F63-A3F830FCFCBC}" srcOrd="0" destOrd="0" presId="urn:microsoft.com/office/officeart/2005/8/layout/vList6"/>
    <dgm:cxn modelId="{75054B57-FA53-4004-859B-4DD5BDDAA208}" type="presParOf" srcId="{FB0454C7-ACF8-4F7C-8236-4332480C5457}" destId="{96C40BE9-9EC6-4167-8015-5F8F47FB2458}" srcOrd="1" destOrd="0" presId="urn:microsoft.com/office/officeart/2005/8/layout/vList6"/>
    <dgm:cxn modelId="{F6E146C3-4B41-4935-8BBC-F67DDC568B60}" type="presParOf" srcId="{C8388FD9-1AEC-4601-AA25-840A6FB9CDE4}" destId="{A3671D0D-AD39-4758-A0E8-39A0C8989603}" srcOrd="1" destOrd="0" presId="urn:microsoft.com/office/officeart/2005/8/layout/vList6"/>
    <dgm:cxn modelId="{54C6F729-C7A2-4817-85E1-7CB636A4EC86}" type="presParOf" srcId="{C8388FD9-1AEC-4601-AA25-840A6FB9CDE4}" destId="{FA91C6C8-E1BA-4EB7-AB0B-EEE693051DB3}" srcOrd="2" destOrd="0" presId="urn:microsoft.com/office/officeart/2005/8/layout/vList6"/>
    <dgm:cxn modelId="{C138F34A-D940-4360-8667-FC39F8E5B5EF}" type="presParOf" srcId="{FA91C6C8-E1BA-4EB7-AB0B-EEE693051DB3}" destId="{CD842A0E-7732-48D7-AD2A-C44E20D4C0E1}" srcOrd="0" destOrd="0" presId="urn:microsoft.com/office/officeart/2005/8/layout/vList6"/>
    <dgm:cxn modelId="{E66F7971-6FFC-4774-AFA4-19DCE05DDB41}" type="presParOf" srcId="{FA91C6C8-E1BA-4EB7-AB0B-EEE693051DB3}" destId="{5C663C00-E25C-48CD-BD03-F3D5858AB6B4}"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6344AE-B1E4-47BC-99B7-E3FAD45C06D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C0DF62A7-F123-42A1-8C6C-12CE56808D78}">
      <dgm:prSet phldrT="[Text]" custT="1"/>
      <dgm:spPr>
        <a:solidFill>
          <a:schemeClr val="accent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l-GR" sz="2000" b="1" dirty="0">
              <a:latin typeface="Roboto" panose="02000000000000000000" pitchFamily="2" charset="0"/>
              <a:ea typeface="Roboto" panose="02000000000000000000" pitchFamily="2" charset="0"/>
              <a:cs typeface="Roboto" panose="02000000000000000000" pitchFamily="2" charset="0"/>
            </a:rPr>
            <a:t>Κινητικότητες Σπουδαστών/στριών και Νέων Αποφοίτων</a:t>
          </a:r>
          <a:endParaRPr lang="en-US" sz="2000" b="1" dirty="0">
            <a:latin typeface="Roboto" panose="02000000000000000000" pitchFamily="2" charset="0"/>
            <a:ea typeface="Roboto" panose="02000000000000000000" pitchFamily="2" charset="0"/>
            <a:cs typeface="Roboto" panose="02000000000000000000" pitchFamily="2" charset="0"/>
          </a:endParaRPr>
        </a:p>
      </dgm:t>
    </dgm:pt>
    <dgm:pt modelId="{3CF49CE9-CAF1-4226-B436-F3C6A7FB080F}" type="parTrans" cxnId="{B491BB99-B05A-4267-A713-09C6FB1EEBD3}">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A91EE1D5-A9F4-4392-8B65-7994E6297B29}" type="sibTrans" cxnId="{B491BB99-B05A-4267-A713-09C6FB1EEBD3}">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42E2BAED-BAC0-4F60-862D-DF6CD9E454C8}">
      <dgm:prSet phldrT="[Text]" custT="1"/>
      <dgm:spPr>
        <a:solidFill>
          <a:srgbClr val="0099CC">
            <a:alpha val="89804"/>
          </a:srgbClr>
        </a:solidFill>
      </dgm:spPr>
      <dgm:t>
        <a:bodyPr/>
        <a:lstStyle/>
        <a:p>
          <a:r>
            <a:rPr lang="el-GR" sz="16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a:t>
          </a:r>
          <a:endParaRPr lang="el-GR" sz="1600" b="1" kern="1200" dirty="0">
            <a:latin typeface="Roboto" panose="02000000000000000000" pitchFamily="2" charset="0"/>
            <a:ea typeface="Roboto" panose="02000000000000000000" pitchFamily="2" charset="0"/>
            <a:cs typeface="Roboto" panose="02000000000000000000" pitchFamily="2" charset="0"/>
          </a:endParaRPr>
        </a:p>
        <a:p>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Σπουδαστών/στριών για </a:t>
          </a:r>
          <a:r>
            <a:rPr lang="el-GR" sz="1600" b="1" kern="1200" spc="-39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Σπουδές</a:t>
          </a:r>
          <a:endParaRPr lang="en-US" sz="1600" b="1" kern="1200" dirty="0">
            <a:solidFill>
              <a:srgbClr val="FFFFFF"/>
            </a:solidFill>
            <a:latin typeface="Roboto" panose="02000000000000000000" pitchFamily="2" charset="0"/>
            <a:ea typeface="Roboto" panose="02000000000000000000" pitchFamily="2" charset="0"/>
            <a:cs typeface="Roboto" panose="02000000000000000000" pitchFamily="2" charset="0"/>
          </a:endParaRPr>
        </a:p>
        <a:p>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(Student </a:t>
          </a:r>
          <a:r>
            <a:rPr lang="el-GR"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Mobility for  Studies </a:t>
          </a: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SMS</a:t>
          </a: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a:t>
          </a:r>
        </a:p>
      </dgm:t>
    </dgm:pt>
    <dgm:pt modelId="{2C198889-4A29-4C95-8CD5-2A710818E5F4}" type="parTrans" cxnId="{BAE196B4-361F-48CC-B626-7E863F63E8B5}">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EB9BF59F-230F-41C6-A3C6-0384A5BAB061}" type="sibTrans" cxnId="{BAE196B4-361F-48CC-B626-7E863F63E8B5}">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0593D542-A8F7-4162-A7BF-3CECA331E04B}">
      <dgm:prSet phldrT="[Text]" custT="1"/>
      <dgm:spPr>
        <a:solidFill>
          <a:srgbClr val="558ED5">
            <a:alpha val="89804"/>
          </a:srgbClr>
        </a:solidFill>
      </dgm:spPr>
      <dgm:t>
        <a:bodyPr/>
        <a:lstStyle/>
        <a:p>
          <a:pPr>
            <a:buFont typeface="Courier New" panose="02070309020205020404" pitchFamily="49" charset="0"/>
            <a:buChar char="o"/>
          </a:pPr>
          <a:r>
            <a:rPr lang="el-GR" sz="1600" b="1"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Σπουδαστών/στριών </a:t>
          </a:r>
          <a:r>
            <a:rPr lang="el-GR" sz="1600" b="1"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spc="-20" dirty="0">
              <a:solidFill>
                <a:srgbClr val="FFFFFF"/>
              </a:solidFill>
              <a:latin typeface="Roboto" panose="02000000000000000000" pitchFamily="2" charset="0"/>
              <a:ea typeface="Roboto" panose="02000000000000000000" pitchFamily="2" charset="0"/>
              <a:cs typeface="Roboto" panose="02000000000000000000" pitchFamily="2" charset="0"/>
            </a:rPr>
            <a:t>και </a:t>
          </a:r>
          <a:r>
            <a:rPr lang="el-GR" sz="1600" b="1" spc="-5" dirty="0">
              <a:solidFill>
                <a:srgbClr val="FFFFFF"/>
              </a:solidFill>
              <a:latin typeface="Roboto" panose="02000000000000000000" pitchFamily="2" charset="0"/>
              <a:ea typeface="Roboto" panose="02000000000000000000" pitchFamily="2" charset="0"/>
              <a:cs typeface="Roboto" panose="02000000000000000000" pitchFamily="2" charset="0"/>
            </a:rPr>
            <a:t>πρόσφατων </a:t>
          </a:r>
          <a:r>
            <a:rPr lang="el-GR" sz="1600" b="1"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spc="-10" dirty="0">
              <a:solidFill>
                <a:srgbClr val="FFFFFF"/>
              </a:solidFill>
              <a:latin typeface="Roboto" panose="02000000000000000000" pitchFamily="2" charset="0"/>
              <a:ea typeface="Roboto" panose="02000000000000000000" pitchFamily="2" charset="0"/>
              <a:cs typeface="Roboto" panose="02000000000000000000" pitchFamily="2" charset="0"/>
            </a:rPr>
            <a:t>αποφοίτων </a:t>
          </a:r>
          <a:r>
            <a:rPr lang="el-GR" sz="1600" b="1" spc="-5" dirty="0">
              <a:solidFill>
                <a:srgbClr val="FFFFFF"/>
              </a:solidFill>
              <a:latin typeface="Roboto" panose="02000000000000000000" pitchFamily="2" charset="0"/>
              <a:ea typeface="Roboto" panose="02000000000000000000" pitchFamily="2" charset="0"/>
              <a:cs typeface="Roboto" panose="02000000000000000000" pitchFamily="2" charset="0"/>
            </a:rPr>
            <a:t>για </a:t>
          </a:r>
          <a:r>
            <a:rPr lang="el-GR" sz="1600" b="1" dirty="0">
              <a:solidFill>
                <a:srgbClr val="FFFFFF"/>
              </a:solidFill>
              <a:latin typeface="Roboto" panose="02000000000000000000" pitchFamily="2" charset="0"/>
              <a:ea typeface="Roboto" panose="02000000000000000000" pitchFamily="2" charset="0"/>
              <a:cs typeface="Roboto" panose="02000000000000000000" pitchFamily="2" charset="0"/>
            </a:rPr>
            <a:t> Πρακτική Άσκηση/</a:t>
          </a:r>
          <a:r>
            <a:rPr lang="el-GR" sz="1600" b="1" spc="-20" dirty="0">
              <a:solidFill>
                <a:srgbClr val="FFFFFF"/>
              </a:solidFill>
              <a:latin typeface="Roboto" panose="02000000000000000000" pitchFamily="2" charset="0"/>
              <a:ea typeface="Roboto" panose="02000000000000000000" pitchFamily="2" charset="0"/>
              <a:cs typeface="Roboto" panose="02000000000000000000" pitchFamily="2" charset="0"/>
            </a:rPr>
            <a:t>Τοποθέτηση</a:t>
          </a:r>
          <a:r>
            <a:rPr lang="el-GR" sz="1600" b="1" spc="-65" dirty="0">
              <a:solidFill>
                <a:srgbClr val="FFFFFF"/>
              </a:solidFill>
              <a:latin typeface="Roboto" panose="02000000000000000000" pitchFamily="2" charset="0"/>
              <a:ea typeface="Roboto" panose="02000000000000000000" pitchFamily="2" charset="0"/>
              <a:cs typeface="Roboto" panose="02000000000000000000" pitchFamily="2" charset="0"/>
            </a:rPr>
            <a:t> </a:t>
          </a:r>
          <a:endParaRPr lang="en-US" sz="1600" b="1" spc="-65" dirty="0">
            <a:solidFill>
              <a:srgbClr val="FFFFFF"/>
            </a:solidFill>
            <a:latin typeface="Roboto" panose="02000000000000000000" pitchFamily="2" charset="0"/>
            <a:ea typeface="Roboto" panose="02000000000000000000" pitchFamily="2" charset="0"/>
            <a:cs typeface="Roboto" panose="02000000000000000000" pitchFamily="2" charset="0"/>
          </a:endParaRPr>
        </a:p>
        <a:p>
          <a:pPr>
            <a:buFont typeface="Courier New" panose="02070309020205020404" pitchFamily="49" charset="0"/>
            <a:buChar char="o"/>
          </a:pPr>
          <a:r>
            <a:rPr lang="el-GR" sz="1600" b="0" i="1" spc="-65"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n-US" sz="1600" b="0" i="1" spc="-65" dirty="0">
              <a:solidFill>
                <a:srgbClr val="FFFFFF"/>
              </a:solidFill>
              <a:latin typeface="Roboto" panose="02000000000000000000" pitchFamily="2" charset="0"/>
              <a:ea typeface="Roboto" panose="02000000000000000000" pitchFamily="2" charset="0"/>
              <a:cs typeface="Roboto" panose="02000000000000000000" pitchFamily="2" charset="0"/>
            </a:rPr>
            <a:t>Student </a:t>
          </a:r>
          <a:r>
            <a:rPr lang="el-GR" sz="1600" b="0" i="1" dirty="0">
              <a:solidFill>
                <a:srgbClr val="FFFFFF"/>
              </a:solidFill>
              <a:latin typeface="Roboto" panose="02000000000000000000" pitchFamily="2" charset="0"/>
              <a:ea typeface="Roboto" panose="02000000000000000000" pitchFamily="2" charset="0"/>
              <a:cs typeface="Roboto" panose="02000000000000000000" pitchFamily="2" charset="0"/>
            </a:rPr>
            <a:t>Mobility </a:t>
          </a:r>
          <a:r>
            <a:rPr lang="el-GR" sz="1600" b="0" i="1" spc="-44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spc="-15" dirty="0">
              <a:solidFill>
                <a:srgbClr val="FFFFFF"/>
              </a:solidFill>
              <a:latin typeface="Roboto" panose="02000000000000000000" pitchFamily="2" charset="0"/>
              <a:ea typeface="Roboto" panose="02000000000000000000" pitchFamily="2" charset="0"/>
              <a:cs typeface="Roboto" panose="02000000000000000000" pitchFamily="2" charset="0"/>
            </a:rPr>
            <a:t>for</a:t>
          </a:r>
          <a:r>
            <a:rPr lang="el-GR" sz="1600" b="0" i="1" spc="-3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spc="-20" dirty="0">
              <a:solidFill>
                <a:srgbClr val="FFFFFF"/>
              </a:solidFill>
              <a:latin typeface="Roboto" panose="02000000000000000000" pitchFamily="2" charset="0"/>
              <a:ea typeface="Roboto" panose="02000000000000000000" pitchFamily="2" charset="0"/>
              <a:cs typeface="Roboto" panose="02000000000000000000" pitchFamily="2" charset="0"/>
            </a:rPr>
            <a:t>Traineeships</a:t>
          </a:r>
          <a:r>
            <a:rPr lang="en-US" sz="1600" b="0" i="1" spc="-2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dirty="0">
              <a:solidFill>
                <a:srgbClr val="FFFFFF"/>
              </a:solidFill>
              <a:latin typeface="Roboto" panose="02000000000000000000" pitchFamily="2" charset="0"/>
              <a:ea typeface="Roboto" panose="02000000000000000000" pitchFamily="2" charset="0"/>
              <a:cs typeface="Roboto" panose="02000000000000000000" pitchFamily="2" charset="0"/>
            </a:rPr>
            <a:t>SMP)</a:t>
          </a:r>
          <a:endParaRPr lang="en-US" sz="1600" b="0" i="1" dirty="0">
            <a:latin typeface="Roboto" panose="02000000000000000000" pitchFamily="2" charset="0"/>
            <a:ea typeface="Roboto" panose="02000000000000000000" pitchFamily="2" charset="0"/>
            <a:cs typeface="Roboto" panose="02000000000000000000" pitchFamily="2" charset="0"/>
          </a:endParaRPr>
        </a:p>
      </dgm:t>
    </dgm:pt>
    <dgm:pt modelId="{B3CF9839-F76B-4754-ABE8-A2454115A587}" type="parTrans" cxnId="{66837EE3-705C-48C2-B200-D8DE1745F903}">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521B541D-587E-4DC0-9375-80855BACC193}" type="sibTrans" cxnId="{66837EE3-705C-48C2-B200-D8DE1745F903}">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F8B456C2-E42E-4E14-8A73-EBB687A94235}">
      <dgm:prSet phldrT="[Text]" custT="1"/>
      <dgm:spPr>
        <a:solidFill>
          <a:srgbClr val="33993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l-GR" sz="2000" b="1" dirty="0">
              <a:latin typeface="Roboto" panose="02000000000000000000" pitchFamily="2" charset="0"/>
              <a:ea typeface="Roboto" panose="02000000000000000000" pitchFamily="2" charset="0"/>
              <a:cs typeface="Roboto" panose="02000000000000000000" pitchFamily="2" charset="0"/>
            </a:rPr>
            <a:t>Κινητικότητες </a:t>
          </a:r>
          <a:endParaRPr lang="en-US" sz="2000" b="1" dirty="0">
            <a:latin typeface="Roboto" panose="02000000000000000000" pitchFamily="2" charset="0"/>
            <a:ea typeface="Roboto" panose="02000000000000000000" pitchFamily="2" charset="0"/>
            <a:cs typeface="Roboto" panose="02000000000000000000" pitchFamily="2" charset="0"/>
          </a:endParaRPr>
        </a:p>
        <a:p>
          <a:r>
            <a:rPr lang="el-GR" sz="2000" b="1" dirty="0">
              <a:latin typeface="Roboto" panose="02000000000000000000" pitchFamily="2" charset="0"/>
              <a:ea typeface="Roboto" panose="02000000000000000000" pitchFamily="2" charset="0"/>
              <a:cs typeface="Roboto" panose="02000000000000000000" pitchFamily="2" charset="0"/>
            </a:rPr>
            <a:t>Προσωπικού</a:t>
          </a:r>
          <a:endParaRPr lang="en-US" sz="2000" b="1" dirty="0">
            <a:latin typeface="Roboto" panose="02000000000000000000" pitchFamily="2" charset="0"/>
            <a:ea typeface="Roboto" panose="02000000000000000000" pitchFamily="2" charset="0"/>
            <a:cs typeface="Roboto" panose="02000000000000000000" pitchFamily="2" charset="0"/>
          </a:endParaRPr>
        </a:p>
      </dgm:t>
    </dgm:pt>
    <dgm:pt modelId="{4FC1DF71-BA8E-44E9-BB68-A2C81A6257A6}" type="parTrans" cxnId="{3FDC3DC3-99A3-4786-9620-8288950B2040}">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1FB229BD-1E91-49EC-ACFC-1C90ADB3A784}" type="sibTrans" cxnId="{3FDC3DC3-99A3-4786-9620-8288950B2040}">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7F77FFBC-9E56-4551-A88C-730243D650BE}">
      <dgm:prSet phldrT="[Text]" custT="1"/>
      <dgm:spPr>
        <a:solidFill>
          <a:schemeClr val="accent6">
            <a:alpha val="90000"/>
          </a:schemeClr>
        </a:solidFill>
      </dgm:spPr>
      <dgm:t>
        <a:bodyPr/>
        <a:lstStyle/>
        <a:p>
          <a:pPr marL="0" lvl="0" algn="ctr" defTabSz="711200">
            <a:lnSpc>
              <a:spcPct val="90000"/>
            </a:lnSpc>
            <a:spcBef>
              <a:spcPct val="0"/>
            </a:spcBef>
            <a:spcAft>
              <a:spcPct val="35000"/>
            </a:spcAft>
            <a:buNone/>
          </a:pPr>
          <a:r>
            <a:rPr lang="el-GR"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Προσωπικού για  Διδασκαλία</a:t>
          </a:r>
          <a:endParaRPr lang="en-US"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algn="ctr" defTabSz="711200">
            <a:lnSpc>
              <a:spcPct val="90000"/>
            </a:lnSpc>
            <a:spcBef>
              <a:spcPct val="0"/>
            </a:spcBef>
            <a:spcAft>
              <a:spcPct val="35000"/>
            </a:spcAft>
            <a:buNone/>
          </a:pPr>
          <a:r>
            <a:rPr lang="en-US"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l-GR" sz="1600" b="0" i="1" kern="1200" spc="-15" dirty="0" err="1">
              <a:solidFill>
                <a:srgbClr val="FFFFFF"/>
              </a:solidFill>
              <a:latin typeface="Roboto" panose="02000000000000000000" pitchFamily="2" charset="0"/>
              <a:ea typeface="Roboto" panose="02000000000000000000" pitchFamily="2" charset="0"/>
              <a:cs typeface="Roboto" panose="02000000000000000000" pitchFamily="2" charset="0"/>
            </a:rPr>
            <a:t>Staff</a:t>
          </a:r>
          <a:r>
            <a:rPr lang="el-GR"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 Mobility for</a:t>
          </a:r>
          <a:r>
            <a:rPr lang="en-US"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 Teaching – STA)</a:t>
          </a:r>
        </a:p>
        <a:p>
          <a:pPr marL="0" lvl="0" algn="ctr" defTabSz="533400">
            <a:lnSpc>
              <a:spcPct val="90000"/>
            </a:lnSpc>
            <a:spcBef>
              <a:spcPct val="0"/>
            </a:spcBef>
            <a:spcAft>
              <a:spcPct val="35000"/>
            </a:spcAft>
            <a:buNone/>
          </a:pPr>
          <a:r>
            <a:rPr lang="en-US" sz="1400" b="1" kern="1200" spc="-5" dirty="0" err="1">
              <a:solidFill>
                <a:srgbClr val="FFFFFF"/>
              </a:solidFill>
              <a:latin typeface="Roboto" panose="02000000000000000000" pitchFamily="2" charset="0"/>
              <a:ea typeface="Roboto" panose="02000000000000000000" pitchFamily="2" charset="0"/>
              <a:cs typeface="Roboto" panose="02000000000000000000" pitchFamily="2" charset="0"/>
            </a:rPr>
            <a:t>Συμ</a:t>
          </a:r>
          <a:r>
            <a:rPr lang="en-US" sz="14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περιλαμβανομένης της </a:t>
          </a:r>
          <a:r>
            <a:rPr lang="en-US" sz="1400" b="1" kern="1200" spc="-3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4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εισερχόμενης</a:t>
          </a:r>
          <a:r>
            <a:rPr lang="en-US" sz="14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4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κινητικότητας </a:t>
          </a:r>
          <a:r>
            <a:rPr lang="en-US" sz="1400" b="1" kern="1200"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4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Staff from enterprises and other organisations invited to teach at HEI”</a:t>
          </a:r>
          <a:endParaRPr lang="en-US" sz="1400" kern="1200" dirty="0">
            <a:latin typeface="Roboto" panose="02000000000000000000" pitchFamily="2" charset="0"/>
            <a:ea typeface="Roboto" panose="02000000000000000000" pitchFamily="2" charset="0"/>
            <a:cs typeface="Roboto" panose="02000000000000000000" pitchFamily="2" charset="0"/>
          </a:endParaRPr>
        </a:p>
      </dgm:t>
    </dgm:pt>
    <dgm:pt modelId="{98163E5C-3034-4E29-92EA-C44E8CA3FB07}" type="parTrans" cxnId="{928519D4-1B83-456C-90DF-6715E4031E1F}">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4838E7C7-82F3-4082-8869-CDCBE2824764}" type="sibTrans" cxnId="{928519D4-1B83-456C-90DF-6715E4031E1F}">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BE0B2A3C-777E-4C6D-940D-6C1D0EE14443}">
      <dgm:prSet phldrT="[Text]" custT="1"/>
      <dgm:spPr>
        <a:solidFill>
          <a:srgbClr val="33CC33">
            <a:alpha val="89804"/>
          </a:srgbClr>
        </a:solidFill>
      </dgm:spPr>
      <dgm:t>
        <a:bodyPr/>
        <a:lstStyle/>
        <a:p>
          <a:pPr marL="0" lvl="0" algn="ctr" defTabSz="533400">
            <a:lnSpc>
              <a:spcPct val="90000"/>
            </a:lnSpc>
            <a:spcBef>
              <a:spcPct val="0"/>
            </a:spcBef>
            <a:spcAft>
              <a:spcPct val="35000"/>
            </a:spcAft>
            <a:buNone/>
          </a:pPr>
          <a:r>
            <a:rPr lang="el-GR"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a:t>
          </a:r>
          <a:r>
            <a:rPr lang="el-GR" sz="1600" b="1" i="0" kern="1200" spc="-10" dirty="0">
              <a:solidFill>
                <a:srgbClr val="FFFFFF"/>
              </a:solidFill>
              <a:latin typeface="Roboto" panose="02000000000000000000" pitchFamily="2" charset="0"/>
              <a:ea typeface="Roboto" panose="02000000000000000000" pitchFamily="2" charset="0"/>
              <a:cs typeface="Roboto" panose="02000000000000000000" pitchFamily="2" charset="0"/>
            </a:rPr>
            <a:t> Προσωπικού</a:t>
          </a:r>
          <a:r>
            <a:rPr lang="el-GR" sz="1600" b="1" i="0" kern="1200" spc="-7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i="0" kern="1200" spc="-5" dirty="0">
              <a:solidFill>
                <a:srgbClr val="FFFFFF"/>
              </a:solidFill>
              <a:latin typeface="Roboto" panose="02000000000000000000" pitchFamily="2" charset="0"/>
              <a:ea typeface="Roboto" panose="02000000000000000000" pitchFamily="2" charset="0"/>
              <a:cs typeface="Roboto" panose="02000000000000000000" pitchFamily="2" charset="0"/>
            </a:rPr>
            <a:t>για</a:t>
          </a:r>
          <a:endParaRPr lang="el-GR" sz="1600" b="1" i="0" kern="1200" dirty="0">
            <a:latin typeface="Roboto" panose="02000000000000000000" pitchFamily="2" charset="0"/>
            <a:ea typeface="Roboto" panose="02000000000000000000" pitchFamily="2" charset="0"/>
            <a:cs typeface="Roboto" panose="02000000000000000000" pitchFamily="2" charset="0"/>
          </a:endParaRPr>
        </a:p>
        <a:p>
          <a:pPr marL="0" lvl="0" algn="ctr" defTabSz="533400">
            <a:lnSpc>
              <a:spcPct val="90000"/>
            </a:lnSpc>
            <a:spcBef>
              <a:spcPct val="0"/>
            </a:spcBef>
            <a:spcAft>
              <a:spcPct val="35000"/>
            </a:spcAft>
            <a:buNone/>
          </a:pPr>
          <a:r>
            <a:rPr lang="el-GR" sz="1600" b="1" i="0" kern="1200" spc="-10" dirty="0">
              <a:solidFill>
                <a:srgbClr val="FFFFFF"/>
              </a:solidFill>
              <a:latin typeface="Roboto" panose="02000000000000000000" pitchFamily="2" charset="0"/>
              <a:ea typeface="Roboto" panose="02000000000000000000" pitchFamily="2" charset="0"/>
              <a:cs typeface="Roboto" panose="02000000000000000000" pitchFamily="2" charset="0"/>
            </a:rPr>
            <a:t>Εκπαίδευση/Κατάρτιση</a:t>
          </a:r>
          <a:r>
            <a:rPr lang="el-GR"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 </a:t>
          </a:r>
          <a:endParaRPr lang="el-GR" sz="1600" b="1" i="0" kern="1200" dirty="0">
            <a:latin typeface="Roboto" panose="02000000000000000000" pitchFamily="2" charset="0"/>
            <a:ea typeface="Roboto" panose="02000000000000000000" pitchFamily="2" charset="0"/>
            <a:cs typeface="Roboto" panose="02000000000000000000" pitchFamily="2" charset="0"/>
          </a:endParaRPr>
        </a:p>
        <a:p>
          <a:pPr marL="0" lvl="0" algn="ctr" defTabSz="711200">
            <a:lnSpc>
              <a:spcPct val="90000"/>
            </a:lnSpc>
            <a:spcBef>
              <a:spcPct val="0"/>
            </a:spcBef>
            <a:spcAft>
              <a:spcPct val="35000"/>
            </a:spcAft>
            <a:buFont typeface="Courier New" panose="02070309020205020404" pitchFamily="49" charset="0"/>
            <a:buNone/>
          </a:pP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(Staff Mobility for Training - STT)</a:t>
          </a:r>
        </a:p>
      </dgm:t>
    </dgm:pt>
    <dgm:pt modelId="{B87BDA16-E21C-46FB-8B90-10B55B413EAD}" type="parTrans" cxnId="{F4EA595B-D658-4675-9DD3-116DF5261074}">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A80D5421-F45E-45A2-ABCE-9E683FEF9596}" type="sibTrans" cxnId="{F4EA595B-D658-4675-9DD3-116DF5261074}">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A8C2A30C-ACFD-40C0-B365-85F66766ED41}" type="pres">
      <dgm:prSet presAssocID="{666344AE-B1E4-47BC-99B7-E3FAD45C06D1}" presName="diagram" presStyleCnt="0">
        <dgm:presLayoutVars>
          <dgm:chPref val="1"/>
          <dgm:dir/>
          <dgm:animOne val="branch"/>
          <dgm:animLvl val="lvl"/>
          <dgm:resizeHandles/>
        </dgm:presLayoutVars>
      </dgm:prSet>
      <dgm:spPr/>
    </dgm:pt>
    <dgm:pt modelId="{C620327B-F6E8-4141-89E1-3E7B078FA7B6}" type="pres">
      <dgm:prSet presAssocID="{C0DF62A7-F123-42A1-8C6C-12CE56808D78}" presName="root" presStyleCnt="0"/>
      <dgm:spPr/>
    </dgm:pt>
    <dgm:pt modelId="{BF61B5F8-1E18-4047-AAA5-9E2BE63E3538}" type="pres">
      <dgm:prSet presAssocID="{C0DF62A7-F123-42A1-8C6C-12CE56808D78}" presName="rootComposite" presStyleCnt="0"/>
      <dgm:spPr/>
    </dgm:pt>
    <dgm:pt modelId="{893FBFEF-6906-4695-8344-B47CFF8FFDDE}" type="pres">
      <dgm:prSet presAssocID="{C0DF62A7-F123-42A1-8C6C-12CE56808D78}" presName="rootText" presStyleLbl="node1" presStyleIdx="0" presStyleCnt="2" custScaleX="111286" custScaleY="108626"/>
      <dgm:spPr/>
    </dgm:pt>
    <dgm:pt modelId="{2608F9CD-8AEE-4AE9-8971-ED9F05A4C405}" type="pres">
      <dgm:prSet presAssocID="{C0DF62A7-F123-42A1-8C6C-12CE56808D78}" presName="rootConnector" presStyleLbl="node1" presStyleIdx="0" presStyleCnt="2"/>
      <dgm:spPr/>
    </dgm:pt>
    <dgm:pt modelId="{90856184-565D-44E7-8210-74CE0B32EDD7}" type="pres">
      <dgm:prSet presAssocID="{C0DF62A7-F123-42A1-8C6C-12CE56808D78}" presName="childShape" presStyleCnt="0"/>
      <dgm:spPr/>
    </dgm:pt>
    <dgm:pt modelId="{E7CB7EE3-E83B-46DD-B971-B3007E945732}" type="pres">
      <dgm:prSet presAssocID="{2C198889-4A29-4C95-8CD5-2A710818E5F4}" presName="Name13" presStyleLbl="parChTrans1D2" presStyleIdx="0" presStyleCnt="4"/>
      <dgm:spPr/>
    </dgm:pt>
    <dgm:pt modelId="{16A45E72-2FD7-46CB-AE7F-3004E8420C2F}" type="pres">
      <dgm:prSet presAssocID="{42E2BAED-BAC0-4F60-862D-DF6CD9E454C8}" presName="childText" presStyleLbl="bgAcc1" presStyleIdx="0" presStyleCnt="4" custScaleX="161857" custScaleY="103060">
        <dgm:presLayoutVars>
          <dgm:bulletEnabled val="1"/>
        </dgm:presLayoutVars>
      </dgm:prSet>
      <dgm:spPr/>
    </dgm:pt>
    <dgm:pt modelId="{088AF857-45A7-4B33-B707-698B47EE0A68}" type="pres">
      <dgm:prSet presAssocID="{B3CF9839-F76B-4754-ABE8-A2454115A587}" presName="Name13" presStyleLbl="parChTrans1D2" presStyleIdx="1" presStyleCnt="4"/>
      <dgm:spPr/>
    </dgm:pt>
    <dgm:pt modelId="{70042911-91F5-492B-AB3B-5404FAB555EF}" type="pres">
      <dgm:prSet presAssocID="{0593D542-A8F7-4162-A7BF-3CECA331E04B}" presName="childText" presStyleLbl="bgAcc1" presStyleIdx="1" presStyleCnt="4" custScaleX="165529" custScaleY="121461">
        <dgm:presLayoutVars>
          <dgm:bulletEnabled val="1"/>
        </dgm:presLayoutVars>
      </dgm:prSet>
      <dgm:spPr/>
    </dgm:pt>
    <dgm:pt modelId="{7A79808A-9E5E-42B5-9226-30413E1AD159}" type="pres">
      <dgm:prSet presAssocID="{F8B456C2-E42E-4E14-8A73-EBB687A94235}" presName="root" presStyleCnt="0"/>
      <dgm:spPr/>
    </dgm:pt>
    <dgm:pt modelId="{120AE646-67A3-481C-8CCA-221B8F7FDF73}" type="pres">
      <dgm:prSet presAssocID="{F8B456C2-E42E-4E14-8A73-EBB687A94235}" presName="rootComposite" presStyleCnt="0"/>
      <dgm:spPr/>
    </dgm:pt>
    <dgm:pt modelId="{C6CB59D8-7EA2-4CCC-9D3A-3C356D8B8EF4}" type="pres">
      <dgm:prSet presAssocID="{F8B456C2-E42E-4E14-8A73-EBB687A94235}" presName="rootText" presStyleLbl="node1" presStyleIdx="1" presStyleCnt="2" custScaleX="108083" custScaleY="109328"/>
      <dgm:spPr/>
    </dgm:pt>
    <dgm:pt modelId="{5C99642C-1D88-42E9-9A4B-F038773881A5}" type="pres">
      <dgm:prSet presAssocID="{F8B456C2-E42E-4E14-8A73-EBB687A94235}" presName="rootConnector" presStyleLbl="node1" presStyleIdx="1" presStyleCnt="2"/>
      <dgm:spPr/>
    </dgm:pt>
    <dgm:pt modelId="{2F6B3BBB-16D6-4635-BEF7-3A9E6A7A29BE}" type="pres">
      <dgm:prSet presAssocID="{F8B456C2-E42E-4E14-8A73-EBB687A94235}" presName="childShape" presStyleCnt="0"/>
      <dgm:spPr/>
    </dgm:pt>
    <dgm:pt modelId="{D02D81B6-63FA-4161-897E-B0B0912D2E16}" type="pres">
      <dgm:prSet presAssocID="{98163E5C-3034-4E29-92EA-C44E8CA3FB07}" presName="Name13" presStyleLbl="parChTrans1D2" presStyleIdx="2" presStyleCnt="4"/>
      <dgm:spPr/>
    </dgm:pt>
    <dgm:pt modelId="{BCD8A068-18B6-4496-8E32-47E7B630FB07}" type="pres">
      <dgm:prSet presAssocID="{7F77FFBC-9E56-4551-A88C-730243D650BE}" presName="childText" presStyleLbl="bgAcc1" presStyleIdx="2" presStyleCnt="4" custScaleX="170358" custScaleY="138242" custLinFactNeighborY="2698">
        <dgm:presLayoutVars>
          <dgm:bulletEnabled val="1"/>
        </dgm:presLayoutVars>
      </dgm:prSet>
      <dgm:spPr/>
    </dgm:pt>
    <dgm:pt modelId="{DC082BEF-6861-4EDF-A238-5D6E1638A445}" type="pres">
      <dgm:prSet presAssocID="{B87BDA16-E21C-46FB-8B90-10B55B413EAD}" presName="Name13" presStyleLbl="parChTrans1D2" presStyleIdx="3" presStyleCnt="4"/>
      <dgm:spPr/>
    </dgm:pt>
    <dgm:pt modelId="{120375CA-11EE-4B0C-A59E-10F54D0B219A}" type="pres">
      <dgm:prSet presAssocID="{BE0B2A3C-777E-4C6D-940D-6C1D0EE14443}" presName="childText" presStyleLbl="bgAcc1" presStyleIdx="3" presStyleCnt="4" custScaleX="171826" custScaleY="102988">
        <dgm:presLayoutVars>
          <dgm:bulletEnabled val="1"/>
        </dgm:presLayoutVars>
      </dgm:prSet>
      <dgm:spPr/>
    </dgm:pt>
  </dgm:ptLst>
  <dgm:cxnLst>
    <dgm:cxn modelId="{BD315315-7AE8-4E5F-94E9-B531F364AB3B}" type="presOf" srcId="{666344AE-B1E4-47BC-99B7-E3FAD45C06D1}" destId="{A8C2A30C-ACFD-40C0-B365-85F66766ED41}" srcOrd="0" destOrd="0" presId="urn:microsoft.com/office/officeart/2005/8/layout/hierarchy3"/>
    <dgm:cxn modelId="{277DDB27-CF12-4EE1-B016-C7CF3E7E4166}" type="presOf" srcId="{B87BDA16-E21C-46FB-8B90-10B55B413EAD}" destId="{DC082BEF-6861-4EDF-A238-5D6E1638A445}" srcOrd="0" destOrd="0" presId="urn:microsoft.com/office/officeart/2005/8/layout/hierarchy3"/>
    <dgm:cxn modelId="{DD682830-7656-4226-9788-F22E1638ABB5}" type="presOf" srcId="{2C198889-4A29-4C95-8CD5-2A710818E5F4}" destId="{E7CB7EE3-E83B-46DD-B971-B3007E945732}" srcOrd="0" destOrd="0" presId="urn:microsoft.com/office/officeart/2005/8/layout/hierarchy3"/>
    <dgm:cxn modelId="{F4EA595B-D658-4675-9DD3-116DF5261074}" srcId="{F8B456C2-E42E-4E14-8A73-EBB687A94235}" destId="{BE0B2A3C-777E-4C6D-940D-6C1D0EE14443}" srcOrd="1" destOrd="0" parTransId="{B87BDA16-E21C-46FB-8B90-10B55B413EAD}" sibTransId="{A80D5421-F45E-45A2-ABCE-9E683FEF9596}"/>
    <dgm:cxn modelId="{8C30E642-E44D-43BD-814E-2A4C4EBA1B69}" type="presOf" srcId="{7F77FFBC-9E56-4551-A88C-730243D650BE}" destId="{BCD8A068-18B6-4496-8E32-47E7B630FB07}" srcOrd="0" destOrd="0" presId="urn:microsoft.com/office/officeart/2005/8/layout/hierarchy3"/>
    <dgm:cxn modelId="{35AF6290-1A6A-4A82-B6C5-2650FB16A1D4}" type="presOf" srcId="{F8B456C2-E42E-4E14-8A73-EBB687A94235}" destId="{C6CB59D8-7EA2-4CCC-9D3A-3C356D8B8EF4}" srcOrd="0" destOrd="0" presId="urn:microsoft.com/office/officeart/2005/8/layout/hierarchy3"/>
    <dgm:cxn modelId="{1CD95694-5E64-47EB-A9DA-B4B5CF74A1BD}" type="presOf" srcId="{BE0B2A3C-777E-4C6D-940D-6C1D0EE14443}" destId="{120375CA-11EE-4B0C-A59E-10F54D0B219A}" srcOrd="0" destOrd="0" presId="urn:microsoft.com/office/officeart/2005/8/layout/hierarchy3"/>
    <dgm:cxn modelId="{40734799-280D-445A-BB3C-116EAD51F4B1}" type="presOf" srcId="{B3CF9839-F76B-4754-ABE8-A2454115A587}" destId="{088AF857-45A7-4B33-B707-698B47EE0A68}" srcOrd="0" destOrd="0" presId="urn:microsoft.com/office/officeart/2005/8/layout/hierarchy3"/>
    <dgm:cxn modelId="{B491BB99-B05A-4267-A713-09C6FB1EEBD3}" srcId="{666344AE-B1E4-47BC-99B7-E3FAD45C06D1}" destId="{C0DF62A7-F123-42A1-8C6C-12CE56808D78}" srcOrd="0" destOrd="0" parTransId="{3CF49CE9-CAF1-4226-B436-F3C6A7FB080F}" sibTransId="{A91EE1D5-A9F4-4392-8B65-7994E6297B29}"/>
    <dgm:cxn modelId="{D5D907A3-2834-4581-8122-C204BEF5C610}" type="presOf" srcId="{98163E5C-3034-4E29-92EA-C44E8CA3FB07}" destId="{D02D81B6-63FA-4161-897E-B0B0912D2E16}" srcOrd="0" destOrd="0" presId="urn:microsoft.com/office/officeart/2005/8/layout/hierarchy3"/>
    <dgm:cxn modelId="{D8C65EA9-20D8-4863-8E5A-66BEE4B7F87C}" type="presOf" srcId="{C0DF62A7-F123-42A1-8C6C-12CE56808D78}" destId="{2608F9CD-8AEE-4AE9-8971-ED9F05A4C405}" srcOrd="1" destOrd="0" presId="urn:microsoft.com/office/officeart/2005/8/layout/hierarchy3"/>
    <dgm:cxn modelId="{BAE196B4-361F-48CC-B626-7E863F63E8B5}" srcId="{C0DF62A7-F123-42A1-8C6C-12CE56808D78}" destId="{42E2BAED-BAC0-4F60-862D-DF6CD9E454C8}" srcOrd="0" destOrd="0" parTransId="{2C198889-4A29-4C95-8CD5-2A710818E5F4}" sibTransId="{EB9BF59F-230F-41C6-A3C6-0384A5BAB061}"/>
    <dgm:cxn modelId="{5FFA93BB-0C11-424A-A4D3-0F6407FBF92E}" type="presOf" srcId="{42E2BAED-BAC0-4F60-862D-DF6CD9E454C8}" destId="{16A45E72-2FD7-46CB-AE7F-3004E8420C2F}" srcOrd="0" destOrd="0" presId="urn:microsoft.com/office/officeart/2005/8/layout/hierarchy3"/>
    <dgm:cxn modelId="{3FDC3DC3-99A3-4786-9620-8288950B2040}" srcId="{666344AE-B1E4-47BC-99B7-E3FAD45C06D1}" destId="{F8B456C2-E42E-4E14-8A73-EBB687A94235}" srcOrd="1" destOrd="0" parTransId="{4FC1DF71-BA8E-44E9-BB68-A2C81A6257A6}" sibTransId="{1FB229BD-1E91-49EC-ACFC-1C90ADB3A784}"/>
    <dgm:cxn modelId="{928519D4-1B83-456C-90DF-6715E4031E1F}" srcId="{F8B456C2-E42E-4E14-8A73-EBB687A94235}" destId="{7F77FFBC-9E56-4551-A88C-730243D650BE}" srcOrd="0" destOrd="0" parTransId="{98163E5C-3034-4E29-92EA-C44E8CA3FB07}" sibTransId="{4838E7C7-82F3-4082-8869-CDCBE2824764}"/>
    <dgm:cxn modelId="{66837EE3-705C-48C2-B200-D8DE1745F903}" srcId="{C0DF62A7-F123-42A1-8C6C-12CE56808D78}" destId="{0593D542-A8F7-4162-A7BF-3CECA331E04B}" srcOrd="1" destOrd="0" parTransId="{B3CF9839-F76B-4754-ABE8-A2454115A587}" sibTransId="{521B541D-587E-4DC0-9375-80855BACC193}"/>
    <dgm:cxn modelId="{A2CB25ED-829B-4074-9BE0-C93E78B10930}" type="presOf" srcId="{C0DF62A7-F123-42A1-8C6C-12CE56808D78}" destId="{893FBFEF-6906-4695-8344-B47CFF8FFDDE}" srcOrd="0" destOrd="0" presId="urn:microsoft.com/office/officeart/2005/8/layout/hierarchy3"/>
    <dgm:cxn modelId="{AA36C2EF-CEEE-4FC0-A0DC-BCED6693D310}" type="presOf" srcId="{F8B456C2-E42E-4E14-8A73-EBB687A94235}" destId="{5C99642C-1D88-42E9-9A4B-F038773881A5}" srcOrd="1" destOrd="0" presId="urn:microsoft.com/office/officeart/2005/8/layout/hierarchy3"/>
    <dgm:cxn modelId="{B450DDEF-CCAB-4D1B-AA21-E227F16F0EDC}" type="presOf" srcId="{0593D542-A8F7-4162-A7BF-3CECA331E04B}" destId="{70042911-91F5-492B-AB3B-5404FAB555EF}" srcOrd="0" destOrd="0" presId="urn:microsoft.com/office/officeart/2005/8/layout/hierarchy3"/>
    <dgm:cxn modelId="{F6CC9D1F-8D07-4606-AEF6-52F4CE523177}" type="presParOf" srcId="{A8C2A30C-ACFD-40C0-B365-85F66766ED41}" destId="{C620327B-F6E8-4141-89E1-3E7B078FA7B6}" srcOrd="0" destOrd="0" presId="urn:microsoft.com/office/officeart/2005/8/layout/hierarchy3"/>
    <dgm:cxn modelId="{04A0E8C4-76E2-49B8-8D66-A76241C41151}" type="presParOf" srcId="{C620327B-F6E8-4141-89E1-3E7B078FA7B6}" destId="{BF61B5F8-1E18-4047-AAA5-9E2BE63E3538}" srcOrd="0" destOrd="0" presId="urn:microsoft.com/office/officeart/2005/8/layout/hierarchy3"/>
    <dgm:cxn modelId="{7AD116DF-D78F-4F17-927A-E479270F587E}" type="presParOf" srcId="{BF61B5F8-1E18-4047-AAA5-9E2BE63E3538}" destId="{893FBFEF-6906-4695-8344-B47CFF8FFDDE}" srcOrd="0" destOrd="0" presId="urn:microsoft.com/office/officeart/2005/8/layout/hierarchy3"/>
    <dgm:cxn modelId="{E191D5FC-7EEA-4D67-ADEC-921E520EB544}" type="presParOf" srcId="{BF61B5F8-1E18-4047-AAA5-9E2BE63E3538}" destId="{2608F9CD-8AEE-4AE9-8971-ED9F05A4C405}" srcOrd="1" destOrd="0" presId="urn:microsoft.com/office/officeart/2005/8/layout/hierarchy3"/>
    <dgm:cxn modelId="{F3CA0A97-4203-4F93-B6BD-2606E77BE3D1}" type="presParOf" srcId="{C620327B-F6E8-4141-89E1-3E7B078FA7B6}" destId="{90856184-565D-44E7-8210-74CE0B32EDD7}" srcOrd="1" destOrd="0" presId="urn:microsoft.com/office/officeart/2005/8/layout/hierarchy3"/>
    <dgm:cxn modelId="{10218B8B-A0BA-40EA-90EF-5FF2712DCA5A}" type="presParOf" srcId="{90856184-565D-44E7-8210-74CE0B32EDD7}" destId="{E7CB7EE3-E83B-46DD-B971-B3007E945732}" srcOrd="0" destOrd="0" presId="urn:microsoft.com/office/officeart/2005/8/layout/hierarchy3"/>
    <dgm:cxn modelId="{B4A527FC-BB78-437E-9016-A9D41E478CFF}" type="presParOf" srcId="{90856184-565D-44E7-8210-74CE0B32EDD7}" destId="{16A45E72-2FD7-46CB-AE7F-3004E8420C2F}" srcOrd="1" destOrd="0" presId="urn:microsoft.com/office/officeart/2005/8/layout/hierarchy3"/>
    <dgm:cxn modelId="{2D2BBB22-41F3-46F6-AB53-EE1E4714144A}" type="presParOf" srcId="{90856184-565D-44E7-8210-74CE0B32EDD7}" destId="{088AF857-45A7-4B33-B707-698B47EE0A68}" srcOrd="2" destOrd="0" presId="urn:microsoft.com/office/officeart/2005/8/layout/hierarchy3"/>
    <dgm:cxn modelId="{B89E8A13-F8E2-4063-9977-4D57B23B170B}" type="presParOf" srcId="{90856184-565D-44E7-8210-74CE0B32EDD7}" destId="{70042911-91F5-492B-AB3B-5404FAB555EF}" srcOrd="3" destOrd="0" presId="urn:microsoft.com/office/officeart/2005/8/layout/hierarchy3"/>
    <dgm:cxn modelId="{016F00A2-DF92-4A99-BEC9-623523A84A52}" type="presParOf" srcId="{A8C2A30C-ACFD-40C0-B365-85F66766ED41}" destId="{7A79808A-9E5E-42B5-9226-30413E1AD159}" srcOrd="1" destOrd="0" presId="urn:microsoft.com/office/officeart/2005/8/layout/hierarchy3"/>
    <dgm:cxn modelId="{180032A8-4DE5-4FF6-8E1E-9945BBCA2D13}" type="presParOf" srcId="{7A79808A-9E5E-42B5-9226-30413E1AD159}" destId="{120AE646-67A3-481C-8CCA-221B8F7FDF73}" srcOrd="0" destOrd="0" presId="urn:microsoft.com/office/officeart/2005/8/layout/hierarchy3"/>
    <dgm:cxn modelId="{9413C8B0-2A3E-4F8C-900E-66BB6AC176C3}" type="presParOf" srcId="{120AE646-67A3-481C-8CCA-221B8F7FDF73}" destId="{C6CB59D8-7EA2-4CCC-9D3A-3C356D8B8EF4}" srcOrd="0" destOrd="0" presId="urn:microsoft.com/office/officeart/2005/8/layout/hierarchy3"/>
    <dgm:cxn modelId="{06E50730-88BA-4DBE-8298-1564412F861B}" type="presParOf" srcId="{120AE646-67A3-481C-8CCA-221B8F7FDF73}" destId="{5C99642C-1D88-42E9-9A4B-F038773881A5}" srcOrd="1" destOrd="0" presId="urn:microsoft.com/office/officeart/2005/8/layout/hierarchy3"/>
    <dgm:cxn modelId="{029FBF8D-83C9-4C06-B79D-80E8B659A60F}" type="presParOf" srcId="{7A79808A-9E5E-42B5-9226-30413E1AD159}" destId="{2F6B3BBB-16D6-4635-BEF7-3A9E6A7A29BE}" srcOrd="1" destOrd="0" presId="urn:microsoft.com/office/officeart/2005/8/layout/hierarchy3"/>
    <dgm:cxn modelId="{6F9B3545-9FDF-403A-9187-7857A506D918}" type="presParOf" srcId="{2F6B3BBB-16D6-4635-BEF7-3A9E6A7A29BE}" destId="{D02D81B6-63FA-4161-897E-B0B0912D2E16}" srcOrd="0" destOrd="0" presId="urn:microsoft.com/office/officeart/2005/8/layout/hierarchy3"/>
    <dgm:cxn modelId="{0E84D799-C9DA-4FA6-ACBD-4822F0725E63}" type="presParOf" srcId="{2F6B3BBB-16D6-4635-BEF7-3A9E6A7A29BE}" destId="{BCD8A068-18B6-4496-8E32-47E7B630FB07}" srcOrd="1" destOrd="0" presId="urn:microsoft.com/office/officeart/2005/8/layout/hierarchy3"/>
    <dgm:cxn modelId="{25B361F6-25A3-4B08-9267-82D50C3DED27}" type="presParOf" srcId="{2F6B3BBB-16D6-4635-BEF7-3A9E6A7A29BE}" destId="{DC082BEF-6861-4EDF-A238-5D6E1638A445}" srcOrd="2" destOrd="0" presId="urn:microsoft.com/office/officeart/2005/8/layout/hierarchy3"/>
    <dgm:cxn modelId="{F4182882-C956-435F-B4ED-B4E04EB4E600}" type="presParOf" srcId="{2F6B3BBB-16D6-4635-BEF7-3A9E6A7A29BE}" destId="{120375CA-11EE-4B0C-A59E-10F54D0B219A}"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7537E9-B885-401F-A864-879D6643B1F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393E5D70-E6E5-42F9-899B-ED1C0032BA00}">
      <dgm:prSet phldrT="[Text]" custT="1"/>
      <dgm:spPr>
        <a:solidFill>
          <a:srgbClr val="50A2BC"/>
        </a:solidFill>
      </dgm:spPr>
      <dgm:t>
        <a:bodyPr/>
        <a:lstStyle/>
        <a:p>
          <a:r>
            <a:rPr lang="el-GR" sz="1600" dirty="0">
              <a:latin typeface="Roboto" panose="02000000000000000000" pitchFamily="2" charset="0"/>
              <a:ea typeface="Roboto" panose="02000000000000000000" pitchFamily="2" charset="0"/>
              <a:cs typeface="Roboto" panose="02000000000000000000" pitchFamily="2" charset="0"/>
            </a:rPr>
            <a:t>Ταξιδιωτικά έξοδα για ακριβούς προορισμούς</a:t>
          </a:r>
          <a:endParaRPr lang="en-GB" sz="1600" dirty="0">
            <a:latin typeface="Roboto" panose="02000000000000000000" pitchFamily="2" charset="0"/>
            <a:ea typeface="Roboto" panose="02000000000000000000" pitchFamily="2" charset="0"/>
            <a:cs typeface="Roboto" panose="02000000000000000000" pitchFamily="2" charset="0"/>
          </a:endParaRPr>
        </a:p>
      </dgm:t>
    </dgm:pt>
    <dgm:pt modelId="{C5A1D379-B426-4ECD-B239-D0A1755083BA}" type="parTrans" cxnId="{74F8B7A8-C0AE-4518-8075-B2BF718F1937}">
      <dgm:prSet/>
      <dgm:spPr/>
      <dgm:t>
        <a:bodyPr/>
        <a:lstStyle/>
        <a:p>
          <a:endParaRPr lang="en-GB" sz="1400">
            <a:latin typeface="Roboto" panose="02000000000000000000" pitchFamily="2" charset="0"/>
            <a:ea typeface="Roboto" panose="02000000000000000000" pitchFamily="2" charset="0"/>
            <a:cs typeface="Roboto" panose="02000000000000000000" pitchFamily="2" charset="0"/>
          </a:endParaRPr>
        </a:p>
      </dgm:t>
    </dgm:pt>
    <dgm:pt modelId="{1D9C0D64-3000-41C9-99D3-10A860F9CCE6}" type="sibTrans" cxnId="{74F8B7A8-C0AE-4518-8075-B2BF718F1937}">
      <dgm:prSet/>
      <dgm:spPr/>
      <dgm:t>
        <a:bodyPr/>
        <a:lstStyle/>
        <a:p>
          <a:endParaRPr lang="en-GB" sz="1400">
            <a:latin typeface="Roboto" panose="02000000000000000000" pitchFamily="2" charset="0"/>
            <a:ea typeface="Roboto" panose="02000000000000000000" pitchFamily="2" charset="0"/>
            <a:cs typeface="Roboto" panose="02000000000000000000" pitchFamily="2" charset="0"/>
          </a:endParaRPr>
        </a:p>
      </dgm:t>
    </dgm:pt>
    <dgm:pt modelId="{6C3CF351-EE4B-4906-8B9E-91E662A4B4F2}">
      <dgm:prSet phldrT="[Text]" custT="1"/>
      <dgm:spPr/>
      <dgm:t>
        <a:bodyPr/>
        <a:lstStyle/>
        <a:p>
          <a:pPr>
            <a:buFont typeface="Wingdings" panose="05000000000000000000" pitchFamily="2" charset="2"/>
            <a:buChar char="q"/>
          </a:pPr>
          <a:r>
            <a:rPr lang="el-GR" sz="1300" dirty="0">
              <a:latin typeface="Roboto" panose="02000000000000000000" pitchFamily="2" charset="0"/>
              <a:ea typeface="Roboto" panose="02000000000000000000" pitchFamily="2" charset="0"/>
              <a:cs typeface="Roboto" panose="02000000000000000000" pitchFamily="2" charset="0"/>
            </a:rPr>
            <a:t>Μόνο για άτομα που είναι επιλέξιμα για το </a:t>
          </a:r>
          <a:r>
            <a:rPr lang="el-GR" sz="1300" dirty="0" err="1">
              <a:latin typeface="Roboto" panose="02000000000000000000" pitchFamily="2" charset="0"/>
              <a:ea typeface="Roboto" panose="02000000000000000000" pitchFamily="2" charset="0"/>
              <a:cs typeface="Roboto" panose="02000000000000000000" pitchFamily="2" charset="0"/>
            </a:rPr>
            <a:t>μοναδιαίο</a:t>
          </a:r>
          <a:r>
            <a:rPr lang="el-GR" sz="1300" dirty="0">
              <a:latin typeface="Roboto" panose="02000000000000000000" pitchFamily="2" charset="0"/>
              <a:ea typeface="Roboto" panose="02000000000000000000" pitchFamily="2" charset="0"/>
              <a:cs typeface="Roboto" panose="02000000000000000000" pitchFamily="2" charset="0"/>
            </a:rPr>
            <a:t> κόστος </a:t>
          </a:r>
          <a:r>
            <a:rPr lang="el-GR" sz="1300" dirty="0" err="1">
              <a:latin typeface="Roboto" panose="02000000000000000000" pitchFamily="2" charset="0"/>
              <a:ea typeface="Roboto" panose="02000000000000000000" pitchFamily="2" charset="0"/>
              <a:cs typeface="Roboto" panose="02000000000000000000" pitchFamily="2" charset="0"/>
            </a:rPr>
            <a:t>ταξιδίου</a:t>
          </a:r>
          <a:r>
            <a:rPr lang="el-GR" sz="1300" dirty="0">
              <a:latin typeface="Roboto" panose="02000000000000000000" pitchFamily="2" charset="0"/>
              <a:ea typeface="Roboto" panose="02000000000000000000" pitchFamily="2" charset="0"/>
              <a:cs typeface="Roboto" panose="02000000000000000000" pitchFamily="2" charset="0"/>
            </a:rPr>
            <a:t> </a:t>
          </a:r>
          <a:endParaRPr lang="en-GB" sz="1300" dirty="0">
            <a:latin typeface="Roboto" panose="02000000000000000000" pitchFamily="2" charset="0"/>
            <a:ea typeface="Roboto" panose="02000000000000000000" pitchFamily="2" charset="0"/>
            <a:cs typeface="Roboto" panose="02000000000000000000" pitchFamily="2" charset="0"/>
          </a:endParaRPr>
        </a:p>
      </dgm:t>
    </dgm:pt>
    <dgm:pt modelId="{0966DC56-CF40-4FB8-BE02-0A9D7A956F36}" type="parTrans" cxnId="{242CDF19-29D6-4B69-8ECF-6FC820B11471}">
      <dgm:prSet/>
      <dgm:spPr/>
      <dgm:t>
        <a:bodyPr/>
        <a:lstStyle/>
        <a:p>
          <a:endParaRPr lang="en-GB" sz="1400">
            <a:latin typeface="Roboto" panose="02000000000000000000" pitchFamily="2" charset="0"/>
            <a:ea typeface="Roboto" panose="02000000000000000000" pitchFamily="2" charset="0"/>
            <a:cs typeface="Roboto" panose="02000000000000000000" pitchFamily="2" charset="0"/>
          </a:endParaRPr>
        </a:p>
      </dgm:t>
    </dgm:pt>
    <dgm:pt modelId="{7B4AD279-F828-4495-8439-7266D5486C14}" type="sibTrans" cxnId="{242CDF19-29D6-4B69-8ECF-6FC820B11471}">
      <dgm:prSet/>
      <dgm:spPr/>
      <dgm:t>
        <a:bodyPr/>
        <a:lstStyle/>
        <a:p>
          <a:endParaRPr lang="en-GB" sz="1400">
            <a:latin typeface="Roboto" panose="02000000000000000000" pitchFamily="2" charset="0"/>
            <a:ea typeface="Roboto" panose="02000000000000000000" pitchFamily="2" charset="0"/>
            <a:cs typeface="Roboto" panose="02000000000000000000" pitchFamily="2" charset="0"/>
          </a:endParaRPr>
        </a:p>
      </dgm:t>
    </dgm:pt>
    <dgm:pt modelId="{FBD6A13B-BEE7-48E8-8961-CB2A8E5EABB3}">
      <dgm:prSet phldrT="[Text]" custT="1"/>
      <dgm:spPr/>
      <dgm:t>
        <a:bodyPr/>
        <a:lstStyle/>
        <a:p>
          <a:pPr>
            <a:buFont typeface="Wingdings" panose="05000000000000000000" pitchFamily="2" charset="2"/>
            <a:buChar char="q"/>
          </a:pPr>
          <a:r>
            <a:rPr lang="el-GR" sz="1300" dirty="0">
              <a:latin typeface="Roboto" panose="02000000000000000000" pitchFamily="2" charset="0"/>
              <a:ea typeface="Roboto" panose="02000000000000000000" pitchFamily="2" charset="0"/>
              <a:cs typeface="Roboto" panose="02000000000000000000" pitchFamily="2" charset="0"/>
            </a:rPr>
            <a:t>Η επιχορήγηση αυτή αντικαθιστά την </a:t>
          </a:r>
          <a:r>
            <a:rPr lang="el-GR" sz="1300" dirty="0" err="1">
              <a:latin typeface="Roboto" panose="02000000000000000000" pitchFamily="2" charset="0"/>
              <a:ea typeface="Roboto" panose="02000000000000000000" pitchFamily="2" charset="0"/>
              <a:cs typeface="Roboto" panose="02000000000000000000" pitchFamily="2" charset="0"/>
            </a:rPr>
            <a:t>μοναδιαία</a:t>
          </a:r>
          <a:r>
            <a:rPr lang="el-GR" sz="1300" dirty="0">
              <a:latin typeface="Roboto" panose="02000000000000000000" pitchFamily="2" charset="0"/>
              <a:ea typeface="Roboto" panose="02000000000000000000" pitchFamily="2" charset="0"/>
              <a:cs typeface="Roboto" panose="02000000000000000000" pitchFamily="2" charset="0"/>
            </a:rPr>
            <a:t> επιχορήγηση για έξοδα </a:t>
          </a:r>
          <a:r>
            <a:rPr lang="el-GR" sz="1300" dirty="0" err="1">
              <a:latin typeface="Roboto" panose="02000000000000000000" pitchFamily="2" charset="0"/>
              <a:ea typeface="Roboto" panose="02000000000000000000" pitchFamily="2" charset="0"/>
              <a:cs typeface="Roboto" panose="02000000000000000000" pitchFamily="2" charset="0"/>
            </a:rPr>
            <a:t>ταξιδίου</a:t>
          </a:r>
          <a:endParaRPr lang="en-GB" sz="1300" dirty="0">
            <a:latin typeface="Roboto" panose="02000000000000000000" pitchFamily="2" charset="0"/>
            <a:ea typeface="Roboto" panose="02000000000000000000" pitchFamily="2" charset="0"/>
            <a:cs typeface="Roboto" panose="02000000000000000000" pitchFamily="2" charset="0"/>
          </a:endParaRPr>
        </a:p>
      </dgm:t>
    </dgm:pt>
    <dgm:pt modelId="{16F7EFB4-39EB-4DC2-AA54-847B1D587777}" type="parTrans" cxnId="{29F1E396-9607-498B-A2CC-411D3175334F}">
      <dgm:prSet/>
      <dgm:spPr/>
      <dgm:t>
        <a:bodyPr/>
        <a:lstStyle/>
        <a:p>
          <a:endParaRPr lang="en-GB" sz="1400">
            <a:latin typeface="Roboto" panose="02000000000000000000" pitchFamily="2" charset="0"/>
            <a:ea typeface="Roboto" panose="02000000000000000000" pitchFamily="2" charset="0"/>
            <a:cs typeface="Roboto" panose="02000000000000000000" pitchFamily="2" charset="0"/>
          </a:endParaRPr>
        </a:p>
      </dgm:t>
    </dgm:pt>
    <dgm:pt modelId="{56DD6B8C-C992-4145-9B45-B5AF45E41F06}" type="sibTrans" cxnId="{29F1E396-9607-498B-A2CC-411D3175334F}">
      <dgm:prSet/>
      <dgm:spPr/>
      <dgm:t>
        <a:bodyPr/>
        <a:lstStyle/>
        <a:p>
          <a:endParaRPr lang="en-GB" sz="1400">
            <a:latin typeface="Roboto" panose="02000000000000000000" pitchFamily="2" charset="0"/>
            <a:ea typeface="Roboto" panose="02000000000000000000" pitchFamily="2" charset="0"/>
            <a:cs typeface="Roboto" panose="02000000000000000000" pitchFamily="2" charset="0"/>
          </a:endParaRPr>
        </a:p>
      </dgm:t>
    </dgm:pt>
    <dgm:pt modelId="{603A8D02-2223-4647-8F7F-E5376BFE9390}">
      <dgm:prSet phldrT="[Text]" custT="1"/>
      <dgm:spPr/>
      <dgm:t>
        <a:bodyPr/>
        <a:lstStyle/>
        <a:p>
          <a:endParaRPr lang="en-GB" sz="1400" dirty="0">
            <a:latin typeface="Roboto" panose="02000000000000000000" pitchFamily="2" charset="0"/>
            <a:ea typeface="Roboto" panose="02000000000000000000" pitchFamily="2" charset="0"/>
            <a:cs typeface="Roboto" panose="02000000000000000000" pitchFamily="2" charset="0"/>
          </a:endParaRPr>
        </a:p>
      </dgm:t>
    </dgm:pt>
    <dgm:pt modelId="{BF168A34-E799-4F0D-A1FB-A446040EAFC8}" type="parTrans" cxnId="{90C199CA-9601-40EB-A721-6FBA00F10BB2}">
      <dgm:prSet/>
      <dgm:spPr/>
      <dgm:t>
        <a:bodyPr/>
        <a:lstStyle/>
        <a:p>
          <a:endParaRPr lang="en-GB" sz="1400">
            <a:latin typeface="Roboto" panose="02000000000000000000" pitchFamily="2" charset="0"/>
            <a:ea typeface="Roboto" panose="02000000000000000000" pitchFamily="2" charset="0"/>
            <a:cs typeface="Roboto" panose="02000000000000000000" pitchFamily="2" charset="0"/>
          </a:endParaRPr>
        </a:p>
      </dgm:t>
    </dgm:pt>
    <dgm:pt modelId="{556BBEBE-44BB-41E3-A060-2E6383750BD0}" type="sibTrans" cxnId="{90C199CA-9601-40EB-A721-6FBA00F10BB2}">
      <dgm:prSet/>
      <dgm:spPr/>
      <dgm:t>
        <a:bodyPr/>
        <a:lstStyle/>
        <a:p>
          <a:endParaRPr lang="en-GB" sz="1400">
            <a:latin typeface="Roboto" panose="02000000000000000000" pitchFamily="2" charset="0"/>
            <a:ea typeface="Roboto" panose="02000000000000000000" pitchFamily="2" charset="0"/>
            <a:cs typeface="Roboto" panose="02000000000000000000" pitchFamily="2" charset="0"/>
          </a:endParaRPr>
        </a:p>
      </dgm:t>
    </dgm:pt>
    <dgm:pt modelId="{5DB76566-A064-4937-9CCA-79C3462486FB}">
      <dgm:prSet phldrT="[Text]" custT="1"/>
      <dgm:spPr/>
      <dgm:t>
        <a:bodyPr/>
        <a:lstStyle/>
        <a:p>
          <a:pPr>
            <a:buFont typeface="Wingdings" panose="05000000000000000000" pitchFamily="2" charset="2"/>
            <a:buChar char="v"/>
          </a:pPr>
          <a:r>
            <a:rPr lang="el-GR" sz="1300" i="1" dirty="0">
              <a:solidFill>
                <a:srgbClr val="FF0000"/>
              </a:solidFill>
              <a:latin typeface="Roboto" panose="02000000000000000000" pitchFamily="2" charset="0"/>
              <a:ea typeface="Roboto" panose="02000000000000000000" pitchFamily="2" charset="0"/>
              <a:cs typeface="Roboto" panose="02000000000000000000" pitchFamily="2" charset="0"/>
            </a:rPr>
            <a:t>Να μεταφέρει χρήματα από άλλες κατηγορίες κονδυλίων</a:t>
          </a:r>
          <a:endParaRPr lang="en-GB" sz="1300" i="1" dirty="0">
            <a:solidFill>
              <a:srgbClr val="FF0000"/>
            </a:solidFill>
            <a:latin typeface="Roboto" panose="02000000000000000000" pitchFamily="2" charset="0"/>
            <a:ea typeface="Roboto" panose="02000000000000000000" pitchFamily="2" charset="0"/>
            <a:cs typeface="Roboto" panose="02000000000000000000" pitchFamily="2" charset="0"/>
          </a:endParaRPr>
        </a:p>
      </dgm:t>
    </dgm:pt>
    <dgm:pt modelId="{BF46F52C-785E-4168-896F-F904857F94DC}" type="parTrans" cxnId="{1724B000-FB39-4291-9050-293C8E477B61}">
      <dgm:prSet/>
      <dgm:spPr/>
      <dgm:t>
        <a:bodyPr/>
        <a:lstStyle/>
        <a:p>
          <a:endParaRPr lang="en-GB" sz="1400">
            <a:latin typeface="Roboto" panose="02000000000000000000" pitchFamily="2" charset="0"/>
            <a:ea typeface="Roboto" panose="02000000000000000000" pitchFamily="2" charset="0"/>
            <a:cs typeface="Roboto" panose="02000000000000000000" pitchFamily="2" charset="0"/>
          </a:endParaRPr>
        </a:p>
      </dgm:t>
    </dgm:pt>
    <dgm:pt modelId="{3368414C-26AF-4C21-861F-0528FC11D4C8}" type="sibTrans" cxnId="{1724B000-FB39-4291-9050-293C8E477B61}">
      <dgm:prSet/>
      <dgm:spPr/>
      <dgm:t>
        <a:bodyPr/>
        <a:lstStyle/>
        <a:p>
          <a:endParaRPr lang="en-GB" sz="1400">
            <a:latin typeface="Roboto" panose="02000000000000000000" pitchFamily="2" charset="0"/>
            <a:ea typeface="Roboto" panose="02000000000000000000" pitchFamily="2" charset="0"/>
            <a:cs typeface="Roboto" panose="02000000000000000000" pitchFamily="2" charset="0"/>
          </a:endParaRPr>
        </a:p>
      </dgm:t>
    </dgm:pt>
    <dgm:pt modelId="{D7610447-B0B4-435B-8795-F61FC53D65E6}">
      <dgm:prSet phldrT="[Text]" custT="1"/>
      <dgm:spPr/>
      <dgm:t>
        <a:bodyPr/>
        <a:lstStyle/>
        <a:p>
          <a:pPr>
            <a:buFont typeface="Wingdings" panose="05000000000000000000" pitchFamily="2" charset="2"/>
            <a:buChar char="v"/>
          </a:pPr>
          <a:r>
            <a:rPr lang="el-GR" sz="1300" i="1" dirty="0">
              <a:solidFill>
                <a:srgbClr val="FF0000"/>
              </a:solidFill>
              <a:latin typeface="Roboto" panose="02000000000000000000" pitchFamily="2" charset="0"/>
              <a:ea typeface="Roboto" panose="02000000000000000000" pitchFamily="2" charset="0"/>
              <a:cs typeface="Roboto" panose="02000000000000000000" pitchFamily="2" charset="0"/>
            </a:rPr>
            <a:t>Να ζητήσει πρόσθετη χρηματοδότηση από την ΕΥ (τροποποίηση) </a:t>
          </a:r>
          <a:endParaRPr lang="en-GB" sz="1300" i="1" dirty="0">
            <a:solidFill>
              <a:srgbClr val="FF0000"/>
            </a:solidFill>
            <a:latin typeface="Roboto" panose="02000000000000000000" pitchFamily="2" charset="0"/>
            <a:ea typeface="Roboto" panose="02000000000000000000" pitchFamily="2" charset="0"/>
            <a:cs typeface="Roboto" panose="02000000000000000000" pitchFamily="2" charset="0"/>
          </a:endParaRPr>
        </a:p>
      </dgm:t>
    </dgm:pt>
    <dgm:pt modelId="{76C59364-BBF2-4A49-966A-613DAA20BAB7}" type="parTrans" cxnId="{CD700351-69FE-4CD6-BE83-01408628722D}">
      <dgm:prSet/>
      <dgm:spPr/>
      <dgm:t>
        <a:bodyPr/>
        <a:lstStyle/>
        <a:p>
          <a:endParaRPr lang="en-GB" sz="1400">
            <a:latin typeface="Roboto" panose="02000000000000000000" pitchFamily="2" charset="0"/>
            <a:ea typeface="Roboto" panose="02000000000000000000" pitchFamily="2" charset="0"/>
            <a:cs typeface="Roboto" panose="02000000000000000000" pitchFamily="2" charset="0"/>
          </a:endParaRPr>
        </a:p>
      </dgm:t>
    </dgm:pt>
    <dgm:pt modelId="{B4CAF2DC-A636-4787-9212-09C11E12D6F5}" type="sibTrans" cxnId="{CD700351-69FE-4CD6-BE83-01408628722D}">
      <dgm:prSet/>
      <dgm:spPr/>
      <dgm:t>
        <a:bodyPr/>
        <a:lstStyle/>
        <a:p>
          <a:endParaRPr lang="en-GB" sz="1400">
            <a:latin typeface="Roboto" panose="02000000000000000000" pitchFamily="2" charset="0"/>
            <a:ea typeface="Roboto" panose="02000000000000000000" pitchFamily="2" charset="0"/>
            <a:cs typeface="Roboto" panose="02000000000000000000" pitchFamily="2" charset="0"/>
          </a:endParaRPr>
        </a:p>
      </dgm:t>
    </dgm:pt>
    <dgm:pt modelId="{1166B619-20C6-4CAF-B99D-F66D75816920}">
      <dgm:prSet phldrT="[Text]" custT="1"/>
      <dgm:spPr/>
      <dgm:t>
        <a:bodyPr/>
        <a:lstStyle/>
        <a:p>
          <a:pPr>
            <a:buFont typeface="Wingdings" panose="05000000000000000000" pitchFamily="2" charset="2"/>
            <a:buChar char="q"/>
          </a:pPr>
          <a:r>
            <a:rPr lang="el-GR" sz="1300" dirty="0">
              <a:latin typeface="Roboto" panose="02000000000000000000" pitchFamily="2" charset="0"/>
              <a:ea typeface="Roboto" panose="02000000000000000000" pitchFamily="2" charset="0"/>
              <a:cs typeface="Roboto" panose="02000000000000000000" pitchFamily="2" charset="0"/>
            </a:rPr>
            <a:t>Μόλις επιλεγούν οι συμμετέχοντες που θα ταξιδέψουν σε τέτοιους προορισμούς, ο δικαιούχος έχει δύο επιλογές:</a:t>
          </a:r>
          <a:endParaRPr lang="en-GB" sz="1300" dirty="0">
            <a:latin typeface="Roboto" panose="02000000000000000000" pitchFamily="2" charset="0"/>
            <a:ea typeface="Roboto" panose="02000000000000000000" pitchFamily="2" charset="0"/>
            <a:cs typeface="Roboto" panose="02000000000000000000" pitchFamily="2" charset="0"/>
          </a:endParaRPr>
        </a:p>
      </dgm:t>
    </dgm:pt>
    <dgm:pt modelId="{D9E874D5-A6C1-4404-91F1-790285F4512E}" type="parTrans" cxnId="{14A6FF0F-0D51-4DCB-A100-897FC7D1B0B5}">
      <dgm:prSet/>
      <dgm:spPr/>
      <dgm:t>
        <a:bodyPr/>
        <a:lstStyle/>
        <a:p>
          <a:endParaRPr lang="en-GB" sz="1400">
            <a:latin typeface="Roboto" panose="02000000000000000000" pitchFamily="2" charset="0"/>
            <a:ea typeface="Roboto" panose="02000000000000000000" pitchFamily="2" charset="0"/>
            <a:cs typeface="Roboto" panose="02000000000000000000" pitchFamily="2" charset="0"/>
          </a:endParaRPr>
        </a:p>
      </dgm:t>
    </dgm:pt>
    <dgm:pt modelId="{10287BBC-F2B6-4C16-B026-47AB5B883C77}" type="sibTrans" cxnId="{14A6FF0F-0D51-4DCB-A100-897FC7D1B0B5}">
      <dgm:prSet/>
      <dgm:spPr/>
      <dgm:t>
        <a:bodyPr/>
        <a:lstStyle/>
        <a:p>
          <a:endParaRPr lang="en-GB" sz="1400">
            <a:latin typeface="Roboto" panose="02000000000000000000" pitchFamily="2" charset="0"/>
            <a:ea typeface="Roboto" panose="02000000000000000000" pitchFamily="2" charset="0"/>
            <a:cs typeface="Roboto" panose="02000000000000000000" pitchFamily="2" charset="0"/>
          </a:endParaRPr>
        </a:p>
      </dgm:t>
    </dgm:pt>
    <dgm:pt modelId="{907FABC8-F6D3-4638-BCD1-D7BF5615B632}">
      <dgm:prSet phldrT="[Text]" custT="1"/>
      <dgm:spPr/>
      <dgm:t>
        <a:bodyPr/>
        <a:lstStyle/>
        <a:p>
          <a:pPr>
            <a:buFont typeface="Wingdings" panose="05000000000000000000" pitchFamily="2" charset="2"/>
            <a:buChar char="q"/>
          </a:pPr>
          <a:r>
            <a:rPr lang="el-GR" sz="1300" dirty="0">
              <a:latin typeface="Roboto" panose="02000000000000000000" pitchFamily="2" charset="0"/>
              <a:ea typeface="Roboto" panose="02000000000000000000" pitchFamily="2" charset="0"/>
              <a:cs typeface="Roboto" panose="02000000000000000000" pitchFamily="2" charset="0"/>
            </a:rPr>
            <a:t>Όταν η </a:t>
          </a:r>
          <a:r>
            <a:rPr lang="el-GR" sz="1300" dirty="0" err="1">
              <a:latin typeface="Roboto" panose="02000000000000000000" pitchFamily="2" charset="0"/>
              <a:ea typeface="Roboto" panose="02000000000000000000" pitchFamily="2" charset="0"/>
              <a:cs typeface="Roboto" panose="02000000000000000000" pitchFamily="2" charset="0"/>
            </a:rPr>
            <a:t>μοναδιαία</a:t>
          </a:r>
          <a:r>
            <a:rPr lang="el-GR" sz="1300" dirty="0">
              <a:latin typeface="Roboto" panose="02000000000000000000" pitchFamily="2" charset="0"/>
              <a:ea typeface="Roboto" panose="02000000000000000000" pitchFamily="2" charset="0"/>
              <a:cs typeface="Roboto" panose="02000000000000000000" pitchFamily="2" charset="0"/>
            </a:rPr>
            <a:t> επιχορήγηση δεν καλύπτει τουλάχιστον το 70% του πραγματικού κόστους</a:t>
          </a:r>
          <a:endParaRPr lang="en-GB" sz="1300" dirty="0">
            <a:latin typeface="Roboto" panose="02000000000000000000" pitchFamily="2" charset="0"/>
            <a:ea typeface="Roboto" panose="02000000000000000000" pitchFamily="2" charset="0"/>
            <a:cs typeface="Roboto" panose="02000000000000000000" pitchFamily="2" charset="0"/>
          </a:endParaRPr>
        </a:p>
      </dgm:t>
    </dgm:pt>
    <dgm:pt modelId="{0C062BB9-3526-4794-8B46-FB34699E4CED}" type="parTrans" cxnId="{8A8078FC-98EC-4505-93D8-8B9CC5CBADB1}">
      <dgm:prSet/>
      <dgm:spPr/>
      <dgm:t>
        <a:bodyPr/>
        <a:lstStyle/>
        <a:p>
          <a:endParaRPr lang="en-GB" sz="1400">
            <a:latin typeface="Roboto" panose="02000000000000000000" pitchFamily="2" charset="0"/>
            <a:ea typeface="Roboto" panose="02000000000000000000" pitchFamily="2" charset="0"/>
            <a:cs typeface="Roboto" panose="02000000000000000000" pitchFamily="2" charset="0"/>
          </a:endParaRPr>
        </a:p>
      </dgm:t>
    </dgm:pt>
    <dgm:pt modelId="{F44E6E67-2492-40CE-A3B6-6C06C6F28E9A}" type="sibTrans" cxnId="{8A8078FC-98EC-4505-93D8-8B9CC5CBADB1}">
      <dgm:prSet/>
      <dgm:spPr/>
      <dgm:t>
        <a:bodyPr/>
        <a:lstStyle/>
        <a:p>
          <a:endParaRPr lang="en-GB" sz="1400">
            <a:latin typeface="Roboto" panose="02000000000000000000" pitchFamily="2" charset="0"/>
            <a:ea typeface="Roboto" panose="02000000000000000000" pitchFamily="2" charset="0"/>
            <a:cs typeface="Roboto" panose="02000000000000000000" pitchFamily="2" charset="0"/>
          </a:endParaRPr>
        </a:p>
      </dgm:t>
    </dgm:pt>
    <dgm:pt modelId="{A7149675-309D-40B6-A7D9-E2ED45998328}">
      <dgm:prSet phldrT="[Text]" custT="1"/>
      <dgm:spPr/>
      <dgm:t>
        <a:bodyPr/>
        <a:lstStyle/>
        <a:p>
          <a:pPr>
            <a:buFont typeface="Wingdings" panose="05000000000000000000" pitchFamily="2" charset="2"/>
            <a:buNone/>
          </a:pPr>
          <a:endParaRPr lang="en-GB" sz="1300" dirty="0">
            <a:latin typeface="Roboto" panose="02000000000000000000" pitchFamily="2" charset="0"/>
            <a:ea typeface="Roboto" panose="02000000000000000000" pitchFamily="2" charset="0"/>
            <a:cs typeface="Roboto" panose="02000000000000000000" pitchFamily="2" charset="0"/>
          </a:endParaRPr>
        </a:p>
      </dgm:t>
    </dgm:pt>
    <dgm:pt modelId="{9473B95E-80AE-4EE7-96B0-75DF395A9029}" type="parTrans" cxnId="{67138365-F182-4A38-8EB2-835143C3F21C}">
      <dgm:prSet/>
      <dgm:spPr/>
      <dgm:t>
        <a:bodyPr/>
        <a:lstStyle/>
        <a:p>
          <a:endParaRPr lang="en-US"/>
        </a:p>
      </dgm:t>
    </dgm:pt>
    <dgm:pt modelId="{AD008461-89D1-4348-8762-91431BB98A6F}" type="sibTrans" cxnId="{67138365-F182-4A38-8EB2-835143C3F21C}">
      <dgm:prSet/>
      <dgm:spPr/>
      <dgm:t>
        <a:bodyPr/>
        <a:lstStyle/>
        <a:p>
          <a:endParaRPr lang="en-US"/>
        </a:p>
      </dgm:t>
    </dgm:pt>
    <dgm:pt modelId="{59C2E0D8-DE33-46EE-9F06-0F195D41B402}">
      <dgm:prSet phldrT="[Text]" custT="1"/>
      <dgm:spPr/>
      <dgm:t>
        <a:bodyPr/>
        <a:lstStyle/>
        <a:p>
          <a:pPr>
            <a:buFont typeface="Wingdings" panose="05000000000000000000" pitchFamily="2" charset="2"/>
            <a:buNone/>
          </a:pPr>
          <a:endParaRPr lang="en-GB" sz="1300" dirty="0">
            <a:latin typeface="Roboto" panose="02000000000000000000" pitchFamily="2" charset="0"/>
            <a:ea typeface="Roboto" panose="02000000000000000000" pitchFamily="2" charset="0"/>
            <a:cs typeface="Roboto" panose="02000000000000000000" pitchFamily="2" charset="0"/>
          </a:endParaRPr>
        </a:p>
      </dgm:t>
    </dgm:pt>
    <dgm:pt modelId="{A5839498-5D71-42CE-98AD-76EBB6B02E6E}" type="parTrans" cxnId="{BA7F12CE-9E16-43BD-9453-551458ED52C5}">
      <dgm:prSet/>
      <dgm:spPr/>
      <dgm:t>
        <a:bodyPr/>
        <a:lstStyle/>
        <a:p>
          <a:endParaRPr lang="en-US"/>
        </a:p>
      </dgm:t>
    </dgm:pt>
    <dgm:pt modelId="{47CCF4A8-79D6-45CF-8C33-9597BEBFD20F}" type="sibTrans" cxnId="{BA7F12CE-9E16-43BD-9453-551458ED52C5}">
      <dgm:prSet/>
      <dgm:spPr/>
      <dgm:t>
        <a:bodyPr/>
        <a:lstStyle/>
        <a:p>
          <a:endParaRPr lang="en-US"/>
        </a:p>
      </dgm:t>
    </dgm:pt>
    <dgm:pt modelId="{3139179F-F4BC-4373-AF1D-6BDDE99F2FA6}">
      <dgm:prSet phldrT="[Text]" custT="1"/>
      <dgm:spPr/>
      <dgm:t>
        <a:bodyPr/>
        <a:lstStyle/>
        <a:p>
          <a:pPr>
            <a:buFont typeface="Wingdings" panose="05000000000000000000" pitchFamily="2" charset="2"/>
            <a:buNone/>
          </a:pPr>
          <a:endParaRPr lang="en-GB" sz="1300" dirty="0">
            <a:latin typeface="Roboto" panose="02000000000000000000" pitchFamily="2" charset="0"/>
            <a:ea typeface="Roboto" panose="02000000000000000000" pitchFamily="2" charset="0"/>
            <a:cs typeface="Roboto" panose="02000000000000000000" pitchFamily="2" charset="0"/>
          </a:endParaRPr>
        </a:p>
      </dgm:t>
    </dgm:pt>
    <dgm:pt modelId="{43EE3BC0-4074-4C56-8967-E89ABD241359}" type="parTrans" cxnId="{1FBBE06C-DD85-4429-8146-E325E26A7A76}">
      <dgm:prSet/>
      <dgm:spPr/>
      <dgm:t>
        <a:bodyPr/>
        <a:lstStyle/>
        <a:p>
          <a:endParaRPr lang="en-US"/>
        </a:p>
      </dgm:t>
    </dgm:pt>
    <dgm:pt modelId="{0112012F-B221-4D3A-92B4-269F469B0A31}" type="sibTrans" cxnId="{1FBBE06C-DD85-4429-8146-E325E26A7A76}">
      <dgm:prSet/>
      <dgm:spPr/>
      <dgm:t>
        <a:bodyPr/>
        <a:lstStyle/>
        <a:p>
          <a:endParaRPr lang="en-US"/>
        </a:p>
      </dgm:t>
    </dgm:pt>
    <dgm:pt modelId="{122FCD5A-6DB3-4034-B69F-420AFD8F0D97}">
      <dgm:prSet phldrT="[Text]" custT="1"/>
      <dgm:spPr/>
      <dgm:t>
        <a:bodyPr/>
        <a:lstStyle/>
        <a:p>
          <a:pPr>
            <a:buFont typeface="Wingdings" panose="05000000000000000000" pitchFamily="2" charset="2"/>
            <a:buChar char="q"/>
          </a:pPr>
          <a:r>
            <a:rPr lang="el-GR" sz="1300" dirty="0">
              <a:latin typeface="Roboto" panose="02000000000000000000" pitchFamily="2" charset="0"/>
              <a:ea typeface="Roboto" panose="02000000000000000000" pitchFamily="2" charset="0"/>
              <a:cs typeface="Roboto" panose="02000000000000000000" pitchFamily="2" charset="0"/>
            </a:rPr>
            <a:t> Μπορεί να ισχύσει και για τους συνοδούς ατόμων με λιγότερες ευκαιρίες</a:t>
          </a:r>
          <a:endParaRPr lang="en-GB" sz="1300" dirty="0">
            <a:latin typeface="Roboto" panose="02000000000000000000" pitchFamily="2" charset="0"/>
            <a:ea typeface="Roboto" panose="02000000000000000000" pitchFamily="2" charset="0"/>
            <a:cs typeface="Roboto" panose="02000000000000000000" pitchFamily="2" charset="0"/>
          </a:endParaRPr>
        </a:p>
      </dgm:t>
    </dgm:pt>
    <dgm:pt modelId="{F4C925CD-5062-43AE-8489-45D21EF70137}" type="parTrans" cxnId="{E4A4242E-E983-479F-BABF-80366BC304B2}">
      <dgm:prSet/>
      <dgm:spPr/>
      <dgm:t>
        <a:bodyPr/>
        <a:lstStyle/>
        <a:p>
          <a:endParaRPr lang="en-US"/>
        </a:p>
      </dgm:t>
    </dgm:pt>
    <dgm:pt modelId="{71295237-A19B-4542-B109-7EEB3595DEA9}" type="sibTrans" cxnId="{E4A4242E-E983-479F-BABF-80366BC304B2}">
      <dgm:prSet/>
      <dgm:spPr/>
      <dgm:t>
        <a:bodyPr/>
        <a:lstStyle/>
        <a:p>
          <a:endParaRPr lang="en-US"/>
        </a:p>
      </dgm:t>
    </dgm:pt>
    <dgm:pt modelId="{81BAE83D-F50A-4E7E-93A1-A0963C637573}">
      <dgm:prSet phldrT="[Text]" custT="1"/>
      <dgm:spPr/>
      <dgm:t>
        <a:bodyPr/>
        <a:lstStyle/>
        <a:p>
          <a:pPr>
            <a:buFont typeface="Wingdings" panose="05000000000000000000" pitchFamily="2" charset="2"/>
            <a:buChar char="q"/>
          </a:pPr>
          <a:endParaRPr lang="en-GB" sz="1300" dirty="0">
            <a:latin typeface="Roboto" panose="02000000000000000000" pitchFamily="2" charset="0"/>
            <a:ea typeface="Roboto" panose="02000000000000000000" pitchFamily="2" charset="0"/>
            <a:cs typeface="Roboto" panose="02000000000000000000" pitchFamily="2" charset="0"/>
          </a:endParaRPr>
        </a:p>
      </dgm:t>
    </dgm:pt>
    <dgm:pt modelId="{C52C3209-D640-4F4F-AF4B-62FBB167B5AE}" type="parTrans" cxnId="{DDF688BC-68A7-4C51-9AC3-1F877E171677}">
      <dgm:prSet/>
      <dgm:spPr/>
      <dgm:t>
        <a:bodyPr/>
        <a:lstStyle/>
        <a:p>
          <a:endParaRPr lang="en-US"/>
        </a:p>
      </dgm:t>
    </dgm:pt>
    <dgm:pt modelId="{91D4AC4F-BCBB-4FF6-B910-91C5BBA59119}" type="sibTrans" cxnId="{DDF688BC-68A7-4C51-9AC3-1F877E171677}">
      <dgm:prSet/>
      <dgm:spPr/>
      <dgm:t>
        <a:bodyPr/>
        <a:lstStyle/>
        <a:p>
          <a:endParaRPr lang="en-US"/>
        </a:p>
      </dgm:t>
    </dgm:pt>
    <dgm:pt modelId="{9553D079-9E01-4A09-BCBA-0B35F924A23F}" type="pres">
      <dgm:prSet presAssocID="{5B7537E9-B885-401F-A864-879D6643B1F3}" presName="Name0" presStyleCnt="0">
        <dgm:presLayoutVars>
          <dgm:dir/>
          <dgm:animLvl val="lvl"/>
          <dgm:resizeHandles/>
        </dgm:presLayoutVars>
      </dgm:prSet>
      <dgm:spPr/>
    </dgm:pt>
    <dgm:pt modelId="{B0E20646-A805-4229-9BAB-9C4167968582}" type="pres">
      <dgm:prSet presAssocID="{393E5D70-E6E5-42F9-899B-ED1C0032BA00}" presName="linNode" presStyleCnt="0"/>
      <dgm:spPr/>
    </dgm:pt>
    <dgm:pt modelId="{A4DC1AA3-72B0-4D50-9C75-42153FE24A8E}" type="pres">
      <dgm:prSet presAssocID="{393E5D70-E6E5-42F9-899B-ED1C0032BA00}" presName="parentShp" presStyleLbl="node1" presStyleIdx="0" presStyleCnt="1" custScaleX="57755" custScaleY="78295" custLinFactNeighborX="-1321" custLinFactNeighborY="-26868">
        <dgm:presLayoutVars>
          <dgm:bulletEnabled val="1"/>
        </dgm:presLayoutVars>
      </dgm:prSet>
      <dgm:spPr/>
    </dgm:pt>
    <dgm:pt modelId="{97B59B66-4D71-4735-812F-E1E875091E73}" type="pres">
      <dgm:prSet presAssocID="{393E5D70-E6E5-42F9-899B-ED1C0032BA00}" presName="childShp" presStyleLbl="bgAccFollowNode1" presStyleIdx="0" presStyleCnt="1" custScaleX="127280" custScaleY="215525" custLinFactNeighborX="1772" custLinFactNeighborY="-25963">
        <dgm:presLayoutVars>
          <dgm:bulletEnabled val="1"/>
        </dgm:presLayoutVars>
      </dgm:prSet>
      <dgm:spPr/>
    </dgm:pt>
  </dgm:ptLst>
  <dgm:cxnLst>
    <dgm:cxn modelId="{1724B000-FB39-4291-9050-293C8E477B61}" srcId="{393E5D70-E6E5-42F9-899B-ED1C0032BA00}" destId="{5DB76566-A064-4937-9CCA-79C3462486FB}" srcOrd="9" destOrd="0" parTransId="{BF46F52C-785E-4168-896F-F904857F94DC}" sibTransId="{3368414C-26AF-4C21-861F-0528FC11D4C8}"/>
    <dgm:cxn modelId="{66918F0C-12D4-4E80-96A6-AAD6ADD51036}" type="presOf" srcId="{D7610447-B0B4-435B-8795-F61FC53D65E6}" destId="{97B59B66-4D71-4735-812F-E1E875091E73}" srcOrd="0" destOrd="10" presId="urn:microsoft.com/office/officeart/2005/8/layout/vList6"/>
    <dgm:cxn modelId="{14A6FF0F-0D51-4DCB-A100-897FC7D1B0B5}" srcId="{393E5D70-E6E5-42F9-899B-ED1C0032BA00}" destId="{1166B619-20C6-4CAF-B99D-F66D75816920}" srcOrd="8" destOrd="0" parTransId="{D9E874D5-A6C1-4404-91F1-790285F4512E}" sibTransId="{10287BBC-F2B6-4C16-B026-47AB5B883C77}"/>
    <dgm:cxn modelId="{242CDF19-29D6-4B69-8ECF-6FC820B11471}" srcId="{393E5D70-E6E5-42F9-899B-ED1C0032BA00}" destId="{6C3CF351-EE4B-4906-8B9E-91E662A4B4F2}" srcOrd="2" destOrd="0" parTransId="{0966DC56-CF40-4FB8-BE02-0A9D7A956F36}" sibTransId="{7B4AD279-F828-4495-8439-7266D5486C14}"/>
    <dgm:cxn modelId="{E4A4242E-E983-479F-BABF-80366BC304B2}" srcId="{393E5D70-E6E5-42F9-899B-ED1C0032BA00}" destId="{122FCD5A-6DB3-4034-B69F-420AFD8F0D97}" srcOrd="6" destOrd="0" parTransId="{F4C925CD-5062-43AE-8489-45D21EF70137}" sibTransId="{71295237-A19B-4542-B109-7EEB3595DEA9}"/>
    <dgm:cxn modelId="{307FE639-A7F2-4314-8A9E-C8D2A1E305A5}" type="presOf" srcId="{81BAE83D-F50A-4E7E-93A1-A0963C637573}" destId="{97B59B66-4D71-4735-812F-E1E875091E73}" srcOrd="0" destOrd="5" presId="urn:microsoft.com/office/officeart/2005/8/layout/vList6"/>
    <dgm:cxn modelId="{67138365-F182-4A38-8EB2-835143C3F21C}" srcId="{393E5D70-E6E5-42F9-899B-ED1C0032BA00}" destId="{A7149675-309D-40B6-A7D9-E2ED45998328}" srcOrd="1" destOrd="0" parTransId="{9473B95E-80AE-4EE7-96B0-75DF395A9029}" sibTransId="{AD008461-89D1-4348-8762-91431BB98A6F}"/>
    <dgm:cxn modelId="{AA9E016C-0E3D-4C7E-B2A4-A935709B0C79}" type="presOf" srcId="{122FCD5A-6DB3-4034-B69F-420AFD8F0D97}" destId="{97B59B66-4D71-4735-812F-E1E875091E73}" srcOrd="0" destOrd="6" presId="urn:microsoft.com/office/officeart/2005/8/layout/vList6"/>
    <dgm:cxn modelId="{1F22A74C-0C2E-40B3-8A56-E036EA8F4486}" type="presOf" srcId="{6C3CF351-EE4B-4906-8B9E-91E662A4B4F2}" destId="{97B59B66-4D71-4735-812F-E1E875091E73}" srcOrd="0" destOrd="2" presId="urn:microsoft.com/office/officeart/2005/8/layout/vList6"/>
    <dgm:cxn modelId="{1FBBE06C-DD85-4429-8146-E325E26A7A76}" srcId="{393E5D70-E6E5-42F9-899B-ED1C0032BA00}" destId="{3139179F-F4BC-4373-AF1D-6BDDE99F2FA6}" srcOrd="7" destOrd="0" parTransId="{43EE3BC0-4074-4C56-8967-E89ABD241359}" sibTransId="{0112012F-B221-4D3A-92B4-269F469B0A31}"/>
    <dgm:cxn modelId="{CD700351-69FE-4CD6-BE83-01408628722D}" srcId="{393E5D70-E6E5-42F9-899B-ED1C0032BA00}" destId="{D7610447-B0B4-435B-8795-F61FC53D65E6}" srcOrd="10" destOrd="0" parTransId="{76C59364-BBF2-4A49-966A-613DAA20BAB7}" sibTransId="{B4CAF2DC-A636-4787-9212-09C11E12D6F5}"/>
    <dgm:cxn modelId="{31242C53-6AA1-435A-B454-B263A0378DD6}" type="presOf" srcId="{907FABC8-F6D3-4638-BCD1-D7BF5615B632}" destId="{97B59B66-4D71-4735-812F-E1E875091E73}" srcOrd="0" destOrd="0" presId="urn:microsoft.com/office/officeart/2005/8/layout/vList6"/>
    <dgm:cxn modelId="{8F77B554-51EF-4FCC-B5DF-975F265283C3}" type="presOf" srcId="{603A8D02-2223-4647-8F7F-E5376BFE9390}" destId="{97B59B66-4D71-4735-812F-E1E875091E73}" srcOrd="0" destOrd="11" presId="urn:microsoft.com/office/officeart/2005/8/layout/vList6"/>
    <dgm:cxn modelId="{32896684-294B-4AC5-96DA-45BCB2398763}" type="presOf" srcId="{3139179F-F4BC-4373-AF1D-6BDDE99F2FA6}" destId="{97B59B66-4D71-4735-812F-E1E875091E73}" srcOrd="0" destOrd="7" presId="urn:microsoft.com/office/officeart/2005/8/layout/vList6"/>
    <dgm:cxn modelId="{5585318D-A667-4B2C-B57A-D556AA8150C4}" type="presOf" srcId="{5DB76566-A064-4937-9CCA-79C3462486FB}" destId="{97B59B66-4D71-4735-812F-E1E875091E73}" srcOrd="0" destOrd="9" presId="urn:microsoft.com/office/officeart/2005/8/layout/vList6"/>
    <dgm:cxn modelId="{29F1E396-9607-498B-A2CC-411D3175334F}" srcId="{393E5D70-E6E5-42F9-899B-ED1C0032BA00}" destId="{FBD6A13B-BEE7-48E8-8961-CB2A8E5EABB3}" srcOrd="4" destOrd="0" parTransId="{16F7EFB4-39EB-4DC2-AA54-847B1D587777}" sibTransId="{56DD6B8C-C992-4145-9B45-B5AF45E41F06}"/>
    <dgm:cxn modelId="{BDEE019F-5FED-4355-AA73-43FD6382DC96}" type="presOf" srcId="{5B7537E9-B885-401F-A864-879D6643B1F3}" destId="{9553D079-9E01-4A09-BCBA-0B35F924A23F}" srcOrd="0" destOrd="0" presId="urn:microsoft.com/office/officeart/2005/8/layout/vList6"/>
    <dgm:cxn modelId="{D339A4A0-BF30-4A0A-BBF9-2E1D102BD1BD}" type="presOf" srcId="{A7149675-309D-40B6-A7D9-E2ED45998328}" destId="{97B59B66-4D71-4735-812F-E1E875091E73}" srcOrd="0" destOrd="1" presId="urn:microsoft.com/office/officeart/2005/8/layout/vList6"/>
    <dgm:cxn modelId="{74F8B7A8-C0AE-4518-8075-B2BF718F1937}" srcId="{5B7537E9-B885-401F-A864-879D6643B1F3}" destId="{393E5D70-E6E5-42F9-899B-ED1C0032BA00}" srcOrd="0" destOrd="0" parTransId="{C5A1D379-B426-4ECD-B239-D0A1755083BA}" sibTransId="{1D9C0D64-3000-41C9-99D3-10A860F9CCE6}"/>
    <dgm:cxn modelId="{8AD904B1-84D4-4DF5-B752-D778E773F48C}" type="presOf" srcId="{FBD6A13B-BEE7-48E8-8961-CB2A8E5EABB3}" destId="{97B59B66-4D71-4735-812F-E1E875091E73}" srcOrd="0" destOrd="4" presId="urn:microsoft.com/office/officeart/2005/8/layout/vList6"/>
    <dgm:cxn modelId="{3A8EC5B7-CBD0-44D0-A15B-05DF3FE1AAA5}" type="presOf" srcId="{1166B619-20C6-4CAF-B99D-F66D75816920}" destId="{97B59B66-4D71-4735-812F-E1E875091E73}" srcOrd="0" destOrd="8" presId="urn:microsoft.com/office/officeart/2005/8/layout/vList6"/>
    <dgm:cxn modelId="{DDF688BC-68A7-4C51-9AC3-1F877E171677}" srcId="{393E5D70-E6E5-42F9-899B-ED1C0032BA00}" destId="{81BAE83D-F50A-4E7E-93A1-A0963C637573}" srcOrd="5" destOrd="0" parTransId="{C52C3209-D640-4F4F-AF4B-62FBB167B5AE}" sibTransId="{91D4AC4F-BCBB-4FF6-B910-91C5BBA59119}"/>
    <dgm:cxn modelId="{90C199CA-9601-40EB-A721-6FBA00F10BB2}" srcId="{393E5D70-E6E5-42F9-899B-ED1C0032BA00}" destId="{603A8D02-2223-4647-8F7F-E5376BFE9390}" srcOrd="11" destOrd="0" parTransId="{BF168A34-E799-4F0D-A1FB-A446040EAFC8}" sibTransId="{556BBEBE-44BB-41E3-A060-2E6383750BD0}"/>
    <dgm:cxn modelId="{BA7F12CE-9E16-43BD-9453-551458ED52C5}" srcId="{393E5D70-E6E5-42F9-899B-ED1C0032BA00}" destId="{59C2E0D8-DE33-46EE-9F06-0F195D41B402}" srcOrd="3" destOrd="0" parTransId="{A5839498-5D71-42CE-98AD-76EBB6B02E6E}" sibTransId="{47CCF4A8-79D6-45CF-8C33-9597BEBFD20F}"/>
    <dgm:cxn modelId="{BBC031E6-0A2F-4252-A790-2AE1A765CDC6}" type="presOf" srcId="{393E5D70-E6E5-42F9-899B-ED1C0032BA00}" destId="{A4DC1AA3-72B0-4D50-9C75-42153FE24A8E}" srcOrd="0" destOrd="0" presId="urn:microsoft.com/office/officeart/2005/8/layout/vList6"/>
    <dgm:cxn modelId="{BE31C4F8-C21D-4EB7-A5FF-8DC3B14DD12F}" type="presOf" srcId="{59C2E0D8-DE33-46EE-9F06-0F195D41B402}" destId="{97B59B66-4D71-4735-812F-E1E875091E73}" srcOrd="0" destOrd="3" presId="urn:microsoft.com/office/officeart/2005/8/layout/vList6"/>
    <dgm:cxn modelId="{8A8078FC-98EC-4505-93D8-8B9CC5CBADB1}" srcId="{393E5D70-E6E5-42F9-899B-ED1C0032BA00}" destId="{907FABC8-F6D3-4638-BCD1-D7BF5615B632}" srcOrd="0" destOrd="0" parTransId="{0C062BB9-3526-4794-8B46-FB34699E4CED}" sibTransId="{F44E6E67-2492-40CE-A3B6-6C06C6F28E9A}"/>
    <dgm:cxn modelId="{B7724207-1D92-4366-BA8D-90B1EAC736D7}" type="presParOf" srcId="{9553D079-9E01-4A09-BCBA-0B35F924A23F}" destId="{B0E20646-A805-4229-9BAB-9C4167968582}" srcOrd="0" destOrd="0" presId="urn:microsoft.com/office/officeart/2005/8/layout/vList6"/>
    <dgm:cxn modelId="{775DB4B6-28D2-4649-940C-D2898A58008A}" type="presParOf" srcId="{B0E20646-A805-4229-9BAB-9C4167968582}" destId="{A4DC1AA3-72B0-4D50-9C75-42153FE24A8E}" srcOrd="0" destOrd="0" presId="urn:microsoft.com/office/officeart/2005/8/layout/vList6"/>
    <dgm:cxn modelId="{ECC9D26F-A4A4-41B8-8DA3-B5A95FD245D0}" type="presParOf" srcId="{B0E20646-A805-4229-9BAB-9C4167968582}" destId="{97B59B66-4D71-4735-812F-E1E875091E73}"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C082A9-E891-4DB8-AEA9-C3C2E9D9FFD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53C2D36C-BFAD-47A1-A2E8-E22CA6739F26}">
      <dgm:prSet phldrT="[Text]" custT="1"/>
      <dgm:spPr>
        <a:solidFill>
          <a:srgbClr val="BC8FDD"/>
        </a:solidFill>
      </dgm:spPr>
      <dgm:t>
        <a:bodyPr/>
        <a:lstStyle/>
        <a:p>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Κάλυψη </a:t>
          </a:r>
          <a:r>
            <a:rPr lang="el-GR" sz="1400" b="1" dirty="0">
              <a:solidFill>
                <a:schemeClr val="tx1"/>
              </a:solidFill>
              <a:latin typeface="Roboto" panose="02000000000000000000" pitchFamily="2" charset="0"/>
              <a:ea typeface="Roboto" panose="02000000000000000000" pitchFamily="2" charset="0"/>
              <a:cs typeface="Roboto" panose="02000000000000000000" pitchFamily="2" charset="0"/>
            </a:rPr>
            <a:t>επιπρόσθετων</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εξόδων που </a:t>
          </a:r>
          <a:r>
            <a:rPr lang="el-GR" sz="1400" u="none" dirty="0">
              <a:solidFill>
                <a:schemeClr val="tx1"/>
              </a:solidFill>
              <a:latin typeface="Roboto" panose="02000000000000000000" pitchFamily="2" charset="0"/>
              <a:ea typeface="Roboto" panose="02000000000000000000" pitchFamily="2" charset="0"/>
              <a:cs typeface="Roboto" panose="02000000000000000000" pitchFamily="2" charset="0"/>
            </a:rPr>
            <a:t>προκύπτουν από τη </a:t>
          </a:r>
          <a:r>
            <a:rPr lang="el-GR" sz="1400" u="sng" dirty="0">
              <a:solidFill>
                <a:schemeClr val="tx1"/>
              </a:solidFill>
              <a:latin typeface="Roboto" panose="02000000000000000000" pitchFamily="2" charset="0"/>
              <a:ea typeface="Roboto" panose="02000000000000000000" pitchFamily="2" charset="0"/>
              <a:cs typeface="Roboto" panose="02000000000000000000" pitchFamily="2" charset="0"/>
            </a:rPr>
            <a:t>συμμετοχή ατόμων με λιγότερες ευκαιρίες </a:t>
          </a:r>
          <a:r>
            <a:rPr lang="el-GR" sz="1400" u="none" dirty="0">
              <a:solidFill>
                <a:schemeClr val="tx1"/>
              </a:solidFill>
              <a:latin typeface="Roboto" panose="02000000000000000000" pitchFamily="2" charset="0"/>
              <a:ea typeface="Roboto" panose="02000000000000000000" pitchFamily="2" charset="0"/>
              <a:cs typeface="Roboto" panose="02000000000000000000" pitchFamily="2" charset="0"/>
            </a:rPr>
            <a:t>και </a:t>
          </a:r>
          <a:r>
            <a:rPr lang="el-GR" sz="1400" u="sng" dirty="0">
              <a:solidFill>
                <a:schemeClr val="tx1"/>
              </a:solidFill>
              <a:latin typeface="Roboto" panose="02000000000000000000" pitchFamily="2" charset="0"/>
              <a:ea typeface="Roboto" panose="02000000000000000000" pitchFamily="2" charset="0"/>
              <a:cs typeface="Roboto" panose="02000000000000000000" pitchFamily="2" charset="0"/>
            </a:rPr>
            <a:t>των συνοδών τους </a:t>
          </a:r>
          <a:endParaRPr lang="en-GB" sz="1400" u="sng"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4EBC4175-75EF-42FB-8A2B-5B04535DC408}" type="parTrans" cxnId="{1244A676-178A-439A-BA7C-D442CA7B4DA2}">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62E11B44-4DB2-40B2-AFDF-9F539D8BF60F}" type="sibTrans" cxnId="{1244A676-178A-439A-BA7C-D442CA7B4DA2}">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DC9BD3C3-1345-44D9-A9A2-E7DFB50CE9EB}">
      <dgm:prSet phldrT="[Text]" custT="1"/>
      <dgm:spPr>
        <a:solidFill>
          <a:schemeClr val="accent2"/>
        </a:solidFill>
      </dgm:spPr>
      <dgm:t>
        <a:bodyPr/>
        <a:lstStyle/>
        <a:p>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Αφορά συμμετοχή σε </a:t>
          </a:r>
          <a:r>
            <a:rPr lang="en-GB" sz="1400" u="sng" dirty="0">
              <a:solidFill>
                <a:schemeClr val="tx1"/>
              </a:solidFill>
              <a:latin typeface="Roboto" panose="02000000000000000000" pitchFamily="2" charset="0"/>
              <a:ea typeface="Roboto" panose="02000000000000000000" pitchFamily="2" charset="0"/>
              <a:cs typeface="Roboto" panose="02000000000000000000" pitchFamily="2" charset="0"/>
            </a:rPr>
            <a:t>SMSs, SMPs, STAs, STTs </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και </a:t>
          </a:r>
          <a:r>
            <a:rPr lang="en-GB" sz="1400" u="sng" dirty="0">
              <a:solidFill>
                <a:schemeClr val="tx1"/>
              </a:solidFill>
              <a:latin typeface="Roboto" panose="02000000000000000000" pitchFamily="2" charset="0"/>
              <a:ea typeface="Roboto" panose="02000000000000000000" pitchFamily="2" charset="0"/>
              <a:cs typeface="Roboto" panose="02000000000000000000" pitchFamily="2" charset="0"/>
            </a:rPr>
            <a:t>Preparatory Visits</a:t>
          </a:r>
          <a:endParaRPr lang="el-GR" sz="1400" u="sng"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C89A5AE7-2E87-436A-AD49-C1B1B1643A56}" type="parTrans" cxnId="{70EF0CBD-5CB9-41EF-9F36-B034193A76F0}">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DB73B1C1-30C9-4FB4-A4EE-5FF6449B59ED}" type="sibTrans" cxnId="{70EF0CBD-5CB9-41EF-9F36-B034193A76F0}">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07619590-34A7-40B3-BBF9-5EA9AB37895C}">
      <dgm:prSet phldrT="[Text]" custT="1"/>
      <dgm:spPr>
        <a:solidFill>
          <a:schemeClr val="accent6"/>
        </a:solidFill>
      </dgm:spPr>
      <dgm:t>
        <a:bodyPr/>
        <a:lstStyle/>
        <a:p>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Καλύπτονται, κατά κανόνα, </a:t>
          </a:r>
          <a:r>
            <a:rPr lang="el-GR" sz="1400" u="sng" dirty="0">
              <a:solidFill>
                <a:schemeClr val="tx1"/>
              </a:solidFill>
              <a:latin typeface="Roboto" panose="02000000000000000000" pitchFamily="2" charset="0"/>
              <a:ea typeface="Roboto" panose="02000000000000000000" pitchFamily="2" charset="0"/>
              <a:cs typeface="Roboto" panose="02000000000000000000" pitchFamily="2" charset="0"/>
            </a:rPr>
            <a:t>μη τυπικά έξοδα των συμμετεχόντων και των συνοδών τους, που σχετίζονται με το ταξίδι και τη διαβίωση </a:t>
          </a:r>
          <a:endParaRPr lang="en-GB" sz="1400" u="none"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A61EEFB0-AF87-4B51-AE0A-07F986F12DA5}" type="parTrans" cxnId="{EB4478AD-D507-449C-A16F-E9490CC50482}">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311A158F-1BBA-4EF6-BA38-A5E2FAFA2E50}" type="sibTrans" cxnId="{EB4478AD-D507-449C-A16F-E9490CC50482}">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0F386053-B0AB-440E-82F9-F006657DAD13}">
      <dgm:prSet phldrT="[Text]" custT="1"/>
      <dgm:spPr>
        <a:solidFill>
          <a:srgbClr val="FFFF00"/>
        </a:solidFill>
      </dgm:spPr>
      <dgm:t>
        <a:bodyPr/>
        <a:lstStyle/>
        <a:p>
          <a:r>
            <a:rPr lang="el-GR" sz="1600" dirty="0">
              <a:solidFill>
                <a:schemeClr val="tx1"/>
              </a:solidFill>
              <a:latin typeface="Roboto" panose="02000000000000000000" pitchFamily="2" charset="0"/>
              <a:ea typeface="Roboto" panose="02000000000000000000" pitchFamily="2" charset="0"/>
              <a:cs typeface="Roboto" panose="02000000000000000000" pitchFamily="2" charset="0"/>
            </a:rPr>
            <a:t>100% αποζημίωση, στη βάση των επιλέξιμων πραγματικών δαπανών</a:t>
          </a:r>
          <a:endParaRPr lang="en-GB" sz="1600"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87C02CDD-F4CA-47E0-9CF0-4E0C16C0C8E6}" type="parTrans" cxnId="{F9D22580-C0F0-4A14-9D6A-DF66F6849671}">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B7804209-ED4B-4C39-9BBB-1DC62E47EA78}" type="sibTrans" cxnId="{F9D22580-C0F0-4A14-9D6A-DF66F6849671}">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4840C4A3-634B-4AB3-8D50-57858EE7F995}" type="pres">
      <dgm:prSet presAssocID="{73C082A9-E891-4DB8-AEA9-C3C2E9D9FFDE}" presName="matrix" presStyleCnt="0">
        <dgm:presLayoutVars>
          <dgm:chMax val="1"/>
          <dgm:dir/>
          <dgm:resizeHandles val="exact"/>
        </dgm:presLayoutVars>
      </dgm:prSet>
      <dgm:spPr/>
    </dgm:pt>
    <dgm:pt modelId="{83E1024B-E67C-404F-8C29-FA77993E390A}" type="pres">
      <dgm:prSet presAssocID="{73C082A9-E891-4DB8-AEA9-C3C2E9D9FFDE}" presName="diamond" presStyleLbl="bgShp" presStyleIdx="0" presStyleCnt="1"/>
      <dgm:spPr>
        <a:solidFill>
          <a:srgbClr val="0099CC"/>
        </a:solidFill>
      </dgm:spPr>
    </dgm:pt>
    <dgm:pt modelId="{D6F0A526-3694-4A0A-87F3-EADDA943755E}" type="pres">
      <dgm:prSet presAssocID="{73C082A9-E891-4DB8-AEA9-C3C2E9D9FFDE}" presName="quad1" presStyleLbl="node1" presStyleIdx="0" presStyleCnt="4" custScaleX="110356">
        <dgm:presLayoutVars>
          <dgm:chMax val="0"/>
          <dgm:chPref val="0"/>
          <dgm:bulletEnabled val="1"/>
        </dgm:presLayoutVars>
      </dgm:prSet>
      <dgm:spPr/>
    </dgm:pt>
    <dgm:pt modelId="{F2E1F61A-134B-48CA-8569-5099CF4D2E25}" type="pres">
      <dgm:prSet presAssocID="{73C082A9-E891-4DB8-AEA9-C3C2E9D9FFDE}" presName="quad2" presStyleLbl="node1" presStyleIdx="1" presStyleCnt="4">
        <dgm:presLayoutVars>
          <dgm:chMax val="0"/>
          <dgm:chPref val="0"/>
          <dgm:bulletEnabled val="1"/>
        </dgm:presLayoutVars>
      </dgm:prSet>
      <dgm:spPr/>
    </dgm:pt>
    <dgm:pt modelId="{9920944F-D1EC-4CE9-8151-90A93DA60298}" type="pres">
      <dgm:prSet presAssocID="{73C082A9-E891-4DB8-AEA9-C3C2E9D9FFDE}" presName="quad3" presStyleLbl="node1" presStyleIdx="2" presStyleCnt="4" custScaleX="150962">
        <dgm:presLayoutVars>
          <dgm:chMax val="0"/>
          <dgm:chPref val="0"/>
          <dgm:bulletEnabled val="1"/>
        </dgm:presLayoutVars>
      </dgm:prSet>
      <dgm:spPr/>
    </dgm:pt>
    <dgm:pt modelId="{AD360B07-2A6A-40C4-BA6D-FF67FC09E613}" type="pres">
      <dgm:prSet presAssocID="{73C082A9-E891-4DB8-AEA9-C3C2E9D9FFDE}" presName="quad4" presStyleLbl="node1" presStyleIdx="3" presStyleCnt="4" custLinFactNeighborX="22073" custLinFactNeighborY="-479">
        <dgm:presLayoutVars>
          <dgm:chMax val="0"/>
          <dgm:chPref val="0"/>
          <dgm:bulletEnabled val="1"/>
        </dgm:presLayoutVars>
      </dgm:prSet>
      <dgm:spPr/>
    </dgm:pt>
  </dgm:ptLst>
  <dgm:cxnLst>
    <dgm:cxn modelId="{591E5A51-BC06-40F6-8BCC-CD5F6AA6EFEE}" type="presOf" srcId="{53C2D36C-BFAD-47A1-A2E8-E22CA6739F26}" destId="{D6F0A526-3694-4A0A-87F3-EADDA943755E}" srcOrd="0" destOrd="0" presId="urn:microsoft.com/office/officeart/2005/8/layout/matrix3"/>
    <dgm:cxn modelId="{8A1EE955-CF7F-408F-B8CC-D9F1FD4AD5E0}" type="presOf" srcId="{73C082A9-E891-4DB8-AEA9-C3C2E9D9FFDE}" destId="{4840C4A3-634B-4AB3-8D50-57858EE7F995}" srcOrd="0" destOrd="0" presId="urn:microsoft.com/office/officeart/2005/8/layout/matrix3"/>
    <dgm:cxn modelId="{1244A676-178A-439A-BA7C-D442CA7B4DA2}" srcId="{73C082A9-E891-4DB8-AEA9-C3C2E9D9FFDE}" destId="{53C2D36C-BFAD-47A1-A2E8-E22CA6739F26}" srcOrd="0" destOrd="0" parTransId="{4EBC4175-75EF-42FB-8A2B-5B04535DC408}" sibTransId="{62E11B44-4DB2-40B2-AFDF-9F539D8BF60F}"/>
    <dgm:cxn modelId="{4B60B979-223B-4A97-A899-4ECF56C5CC85}" type="presOf" srcId="{0F386053-B0AB-440E-82F9-F006657DAD13}" destId="{AD360B07-2A6A-40C4-BA6D-FF67FC09E613}" srcOrd="0" destOrd="0" presId="urn:microsoft.com/office/officeart/2005/8/layout/matrix3"/>
    <dgm:cxn modelId="{F9D22580-C0F0-4A14-9D6A-DF66F6849671}" srcId="{73C082A9-E891-4DB8-AEA9-C3C2E9D9FFDE}" destId="{0F386053-B0AB-440E-82F9-F006657DAD13}" srcOrd="3" destOrd="0" parTransId="{87C02CDD-F4CA-47E0-9CF0-4E0C16C0C8E6}" sibTransId="{B7804209-ED4B-4C39-9BBB-1DC62E47EA78}"/>
    <dgm:cxn modelId="{C99EA984-D1F6-47A2-A5DF-63E8E6584C74}" type="presOf" srcId="{07619590-34A7-40B3-BBF9-5EA9AB37895C}" destId="{9920944F-D1EC-4CE9-8151-90A93DA60298}" srcOrd="0" destOrd="0" presId="urn:microsoft.com/office/officeart/2005/8/layout/matrix3"/>
    <dgm:cxn modelId="{E51F9598-237B-4097-97AB-21865D2C89C1}" type="presOf" srcId="{DC9BD3C3-1345-44D9-A9A2-E7DFB50CE9EB}" destId="{F2E1F61A-134B-48CA-8569-5099CF4D2E25}" srcOrd="0" destOrd="0" presId="urn:microsoft.com/office/officeart/2005/8/layout/matrix3"/>
    <dgm:cxn modelId="{EB4478AD-D507-449C-A16F-E9490CC50482}" srcId="{73C082A9-E891-4DB8-AEA9-C3C2E9D9FFDE}" destId="{07619590-34A7-40B3-BBF9-5EA9AB37895C}" srcOrd="2" destOrd="0" parTransId="{A61EEFB0-AF87-4B51-AE0A-07F986F12DA5}" sibTransId="{311A158F-1BBA-4EF6-BA38-A5E2FAFA2E50}"/>
    <dgm:cxn modelId="{70EF0CBD-5CB9-41EF-9F36-B034193A76F0}" srcId="{73C082A9-E891-4DB8-AEA9-C3C2E9D9FFDE}" destId="{DC9BD3C3-1345-44D9-A9A2-E7DFB50CE9EB}" srcOrd="1" destOrd="0" parTransId="{C89A5AE7-2E87-436A-AD49-C1B1B1643A56}" sibTransId="{DB73B1C1-30C9-4FB4-A4EE-5FF6449B59ED}"/>
    <dgm:cxn modelId="{7A4EF1C4-15E4-44B4-AD32-53545B2971EA}" type="presParOf" srcId="{4840C4A3-634B-4AB3-8D50-57858EE7F995}" destId="{83E1024B-E67C-404F-8C29-FA77993E390A}" srcOrd="0" destOrd="0" presId="urn:microsoft.com/office/officeart/2005/8/layout/matrix3"/>
    <dgm:cxn modelId="{0520E68F-FF0A-494C-8CA2-41E72E492CF4}" type="presParOf" srcId="{4840C4A3-634B-4AB3-8D50-57858EE7F995}" destId="{D6F0A526-3694-4A0A-87F3-EADDA943755E}" srcOrd="1" destOrd="0" presId="urn:microsoft.com/office/officeart/2005/8/layout/matrix3"/>
    <dgm:cxn modelId="{5B0134C4-77EE-4276-A8E8-EA4A9766A276}" type="presParOf" srcId="{4840C4A3-634B-4AB3-8D50-57858EE7F995}" destId="{F2E1F61A-134B-48CA-8569-5099CF4D2E25}" srcOrd="2" destOrd="0" presId="urn:microsoft.com/office/officeart/2005/8/layout/matrix3"/>
    <dgm:cxn modelId="{0A7EA51A-7540-41EE-8074-04575FEE1CB2}" type="presParOf" srcId="{4840C4A3-634B-4AB3-8D50-57858EE7F995}" destId="{9920944F-D1EC-4CE9-8151-90A93DA60298}" srcOrd="3" destOrd="0" presId="urn:microsoft.com/office/officeart/2005/8/layout/matrix3"/>
    <dgm:cxn modelId="{AC130F74-CB20-4DCF-959E-E66C6D5EC3E0}" type="presParOf" srcId="{4840C4A3-634B-4AB3-8D50-57858EE7F995}" destId="{AD360B07-2A6A-40C4-BA6D-FF67FC09E613}"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3984D0-3D41-48E2-93E7-27E46F76D4E7}"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A150E369-116C-4B1E-B5F2-D021658B4A51}">
      <dgm:prSet phldrT="[Text]" custT="1"/>
      <dgm:spPr>
        <a:solidFill>
          <a:srgbClr val="50A2BC"/>
        </a:solidFill>
      </dgm:spPr>
      <dgm:t>
        <a:bodyPr/>
        <a:lstStyle/>
        <a:p>
          <a:r>
            <a:rPr lang="en-GB" sz="1200" b="1" dirty="0">
              <a:latin typeface="Roboto" panose="02000000000000000000" pitchFamily="2" charset="0"/>
              <a:ea typeface="Roboto" panose="02000000000000000000" pitchFamily="2" charset="0"/>
              <a:cs typeface="Roboto" panose="02000000000000000000" pitchFamily="2" charset="0"/>
            </a:rPr>
            <a:t>Travel Support</a:t>
          </a:r>
          <a:endParaRPr lang="el-GR" sz="1200" b="1" dirty="0">
            <a:latin typeface="Roboto" panose="02000000000000000000" pitchFamily="2" charset="0"/>
            <a:ea typeface="Roboto" panose="02000000000000000000" pitchFamily="2" charset="0"/>
            <a:cs typeface="Roboto" panose="02000000000000000000" pitchFamily="2" charset="0"/>
          </a:endParaRPr>
        </a:p>
        <a:p>
          <a:r>
            <a:rPr lang="en-GB" sz="1200" b="1" dirty="0">
              <a:latin typeface="Roboto" panose="02000000000000000000" pitchFamily="2" charset="0"/>
              <a:ea typeface="Roboto" panose="02000000000000000000" pitchFamily="2" charset="0"/>
              <a:cs typeface="Roboto" panose="02000000000000000000" pitchFamily="2" charset="0"/>
            </a:rPr>
            <a:t> (</a:t>
          </a:r>
          <a:r>
            <a:rPr lang="el-GR" sz="1200" b="1" dirty="0">
              <a:latin typeface="Roboto" panose="02000000000000000000" pitchFamily="2" charset="0"/>
              <a:ea typeface="Roboto" panose="02000000000000000000" pitchFamily="2" charset="0"/>
              <a:cs typeface="Roboto" panose="02000000000000000000" pitchFamily="2" charset="0"/>
            </a:rPr>
            <a:t>Ποσό που δίνεται άπαξ και καλύπτει τα τυπικά έξοδα ταξιδιού)</a:t>
          </a:r>
          <a:endParaRPr lang="en-GB" sz="1200" b="1" dirty="0">
            <a:latin typeface="Roboto" panose="02000000000000000000" pitchFamily="2" charset="0"/>
            <a:ea typeface="Roboto" panose="02000000000000000000" pitchFamily="2" charset="0"/>
            <a:cs typeface="Roboto" panose="02000000000000000000" pitchFamily="2" charset="0"/>
          </a:endParaRPr>
        </a:p>
      </dgm:t>
    </dgm:pt>
    <dgm:pt modelId="{8BE513D3-79DB-48D9-94B6-FAABF29A7C77}" type="parTrans" cxnId="{25966BAE-C3A8-459E-BE9D-A02A9B4EB83F}">
      <dgm:prSet/>
      <dgm:spPr/>
      <dgm:t>
        <a:bodyPr/>
        <a:lstStyle/>
        <a:p>
          <a:endParaRPr lang="en-GB"/>
        </a:p>
      </dgm:t>
    </dgm:pt>
    <dgm:pt modelId="{5A9136EE-D801-4770-B789-FCE18BF69FF6}" type="sibTrans" cxnId="{25966BAE-C3A8-459E-BE9D-A02A9B4EB83F}">
      <dgm:prSet/>
      <dgm:spPr/>
      <dgm:t>
        <a:bodyPr/>
        <a:lstStyle/>
        <a:p>
          <a:endParaRPr lang="en-GB"/>
        </a:p>
      </dgm:t>
    </dgm:pt>
    <dgm:pt modelId="{267D7BC9-0359-45D4-9959-7EF1E71A2565}">
      <dgm:prSet phldrT="[Text]" custT="1"/>
      <dgm:spPr/>
      <dgm:t>
        <a:bodyPr/>
        <a:lstStyle/>
        <a:p>
          <a:r>
            <a:rPr lang="en-GB" sz="1200" b="1" dirty="0">
              <a:latin typeface="Roboto" panose="02000000000000000000" pitchFamily="2" charset="0"/>
              <a:ea typeface="Roboto" panose="02000000000000000000" pitchFamily="2" charset="0"/>
              <a:cs typeface="Roboto" panose="02000000000000000000" pitchFamily="2" charset="0"/>
            </a:rPr>
            <a:t>Base Individual Support (</a:t>
          </a:r>
          <a:r>
            <a:rPr lang="el-GR" sz="1200" b="1" dirty="0">
              <a:latin typeface="Roboto" panose="02000000000000000000" pitchFamily="2" charset="0"/>
              <a:ea typeface="Roboto" panose="02000000000000000000" pitchFamily="2" charset="0"/>
              <a:cs typeface="Roboto" panose="02000000000000000000" pitchFamily="2" charset="0"/>
            </a:rPr>
            <a:t>Σταθερό ποσό, ανά μήνα, που καλύπτει τα τυπικά έξοδα διαβίωσης</a:t>
          </a:r>
          <a:r>
            <a:rPr lang="el-GR" sz="1200" dirty="0">
              <a:latin typeface="Roboto" panose="02000000000000000000" pitchFamily="2" charset="0"/>
              <a:ea typeface="Roboto" panose="02000000000000000000" pitchFamily="2" charset="0"/>
              <a:cs typeface="Roboto" panose="02000000000000000000" pitchFamily="2" charset="0"/>
            </a:rPr>
            <a:t>)</a:t>
          </a:r>
          <a:endParaRPr lang="en-GB" sz="1200" dirty="0">
            <a:latin typeface="Roboto" panose="02000000000000000000" pitchFamily="2" charset="0"/>
            <a:ea typeface="Roboto" panose="02000000000000000000" pitchFamily="2" charset="0"/>
            <a:cs typeface="Roboto" panose="02000000000000000000" pitchFamily="2" charset="0"/>
          </a:endParaRPr>
        </a:p>
      </dgm:t>
    </dgm:pt>
    <dgm:pt modelId="{1875F8C2-70BC-499A-867E-0E761DB18F2B}" type="parTrans" cxnId="{FD74BC52-6159-4162-B160-F887C7BE1783}">
      <dgm:prSet/>
      <dgm:spPr/>
      <dgm:t>
        <a:bodyPr/>
        <a:lstStyle/>
        <a:p>
          <a:endParaRPr lang="en-GB"/>
        </a:p>
      </dgm:t>
    </dgm:pt>
    <dgm:pt modelId="{DF24EF1C-2B77-408A-9514-A676FBFEC9A5}" type="sibTrans" cxnId="{FD74BC52-6159-4162-B160-F887C7BE1783}">
      <dgm:prSet/>
      <dgm:spPr/>
      <dgm:t>
        <a:bodyPr/>
        <a:lstStyle/>
        <a:p>
          <a:endParaRPr lang="en-GB"/>
        </a:p>
      </dgm:t>
    </dgm:pt>
    <dgm:pt modelId="{8022F8FA-7525-49ED-BC0F-55941F250A98}">
      <dgm:prSet phldrT="[Text]" custT="1"/>
      <dgm:spPr>
        <a:solidFill>
          <a:srgbClr val="50A2BC"/>
        </a:solidFill>
      </dgm:spPr>
      <dgm:t>
        <a:bodyPr/>
        <a:lstStyle/>
        <a:p>
          <a:r>
            <a:rPr lang="en-GB" sz="1200" b="1" dirty="0">
              <a:latin typeface="Roboto" panose="02000000000000000000" pitchFamily="2" charset="0"/>
              <a:ea typeface="Roboto" panose="02000000000000000000" pitchFamily="2" charset="0"/>
              <a:cs typeface="Roboto" panose="02000000000000000000" pitchFamily="2" charset="0"/>
            </a:rPr>
            <a:t>Top-up </a:t>
          </a:r>
          <a:r>
            <a:rPr lang="el-GR" sz="1200" b="1" dirty="0">
              <a:latin typeface="Roboto" panose="02000000000000000000" pitchFamily="2" charset="0"/>
              <a:ea typeface="Roboto" panose="02000000000000000000" pitchFamily="2" charset="0"/>
              <a:cs typeface="Roboto" panose="02000000000000000000" pitchFamily="2" charset="0"/>
            </a:rPr>
            <a:t>για λιγότερες ευκαιρίες </a:t>
          </a:r>
          <a:endParaRPr lang="en-GB" sz="1200" b="1" dirty="0">
            <a:latin typeface="Roboto" panose="02000000000000000000" pitchFamily="2" charset="0"/>
            <a:ea typeface="Roboto" panose="02000000000000000000" pitchFamily="2" charset="0"/>
            <a:cs typeface="Roboto" panose="02000000000000000000" pitchFamily="2" charset="0"/>
          </a:endParaRPr>
        </a:p>
        <a:p>
          <a:r>
            <a:rPr lang="el-GR" sz="1200" b="1" dirty="0">
              <a:latin typeface="Roboto" panose="02000000000000000000" pitchFamily="2" charset="0"/>
              <a:ea typeface="Roboto" panose="02000000000000000000" pitchFamily="2" charset="0"/>
              <a:cs typeface="Roboto" panose="02000000000000000000" pitchFamily="2" charset="0"/>
            </a:rPr>
            <a:t>(250 Ευρώ, ανά μήνα)</a:t>
          </a:r>
          <a:endParaRPr lang="en-GB" sz="1200" b="1" dirty="0">
            <a:latin typeface="Roboto" panose="02000000000000000000" pitchFamily="2" charset="0"/>
            <a:ea typeface="Roboto" panose="02000000000000000000" pitchFamily="2" charset="0"/>
            <a:cs typeface="Roboto" panose="02000000000000000000" pitchFamily="2" charset="0"/>
          </a:endParaRPr>
        </a:p>
      </dgm:t>
    </dgm:pt>
    <dgm:pt modelId="{BBF040BE-04C1-47CF-92DC-187302514605}" type="parTrans" cxnId="{6449422F-BC4B-4A98-950D-46401AD0DE4C}">
      <dgm:prSet/>
      <dgm:spPr/>
      <dgm:t>
        <a:bodyPr/>
        <a:lstStyle/>
        <a:p>
          <a:endParaRPr lang="en-GB"/>
        </a:p>
      </dgm:t>
    </dgm:pt>
    <dgm:pt modelId="{047BFBAA-3033-4A68-A5C4-4E6332EB038A}" type="sibTrans" cxnId="{6449422F-BC4B-4A98-950D-46401AD0DE4C}">
      <dgm:prSet/>
      <dgm:spPr/>
      <dgm:t>
        <a:bodyPr/>
        <a:lstStyle/>
        <a:p>
          <a:endParaRPr lang="en-GB"/>
        </a:p>
      </dgm:t>
    </dgm:pt>
    <dgm:pt modelId="{62022B9B-02A1-4AAE-A5F6-2B9CD8D1623E}">
      <dgm:prSet phldrT="[Text]" custT="1"/>
      <dgm:spPr/>
      <dgm:t>
        <a:bodyPr/>
        <a:lstStyle/>
        <a:p>
          <a:r>
            <a:rPr lang="en-GB" sz="1200" b="1" dirty="0">
              <a:latin typeface="Roboto" panose="02000000000000000000" pitchFamily="2" charset="0"/>
              <a:ea typeface="Roboto" panose="02000000000000000000" pitchFamily="2" charset="0"/>
              <a:cs typeface="Roboto" panose="02000000000000000000" pitchFamily="2" charset="0"/>
            </a:rPr>
            <a:t>Inclusion Support for Organisations </a:t>
          </a:r>
          <a:endParaRPr lang="el-GR" sz="1200" b="1" dirty="0">
            <a:latin typeface="Roboto" panose="02000000000000000000" pitchFamily="2" charset="0"/>
            <a:ea typeface="Roboto" panose="02000000000000000000" pitchFamily="2" charset="0"/>
            <a:cs typeface="Roboto" panose="02000000000000000000" pitchFamily="2" charset="0"/>
          </a:endParaRPr>
        </a:p>
        <a:p>
          <a:r>
            <a:rPr lang="en-GB" sz="1200" b="1" dirty="0">
              <a:latin typeface="Roboto" panose="02000000000000000000" pitchFamily="2" charset="0"/>
              <a:ea typeface="Roboto" panose="02000000000000000000" pitchFamily="2" charset="0"/>
              <a:cs typeface="Roboto" panose="02000000000000000000" pitchFamily="2" charset="0"/>
            </a:rPr>
            <a:t>(125 </a:t>
          </a:r>
          <a:r>
            <a:rPr lang="el-GR" sz="1200" b="1" dirty="0">
              <a:latin typeface="Roboto" panose="02000000000000000000" pitchFamily="2" charset="0"/>
              <a:ea typeface="Roboto" panose="02000000000000000000" pitchFamily="2" charset="0"/>
              <a:cs typeface="Roboto" panose="02000000000000000000" pitchFamily="2" charset="0"/>
            </a:rPr>
            <a:t>Ευρώ)</a:t>
          </a:r>
          <a:endParaRPr lang="en-GB" sz="1200" b="1" dirty="0">
            <a:latin typeface="Roboto" panose="02000000000000000000" pitchFamily="2" charset="0"/>
            <a:ea typeface="Roboto" panose="02000000000000000000" pitchFamily="2" charset="0"/>
            <a:cs typeface="Roboto" panose="02000000000000000000" pitchFamily="2" charset="0"/>
          </a:endParaRPr>
        </a:p>
      </dgm:t>
    </dgm:pt>
    <dgm:pt modelId="{58D52868-9761-4CDF-98E0-F29DA5439051}" type="parTrans" cxnId="{4B6B3DB8-97EB-4D2E-871E-2BD5FE52A638}">
      <dgm:prSet/>
      <dgm:spPr/>
      <dgm:t>
        <a:bodyPr/>
        <a:lstStyle/>
        <a:p>
          <a:endParaRPr lang="en-GB"/>
        </a:p>
      </dgm:t>
    </dgm:pt>
    <dgm:pt modelId="{C8F7D1E6-661F-4799-A9F5-78D05E7338EE}" type="sibTrans" cxnId="{4B6B3DB8-97EB-4D2E-871E-2BD5FE52A638}">
      <dgm:prSet/>
      <dgm:spPr/>
      <dgm:t>
        <a:bodyPr/>
        <a:lstStyle/>
        <a:p>
          <a:endParaRPr lang="en-GB"/>
        </a:p>
      </dgm:t>
    </dgm:pt>
    <dgm:pt modelId="{4974B668-06BC-4FF6-ACB5-47E3C055B84A}">
      <dgm:prSet phldrT="[Text]" custT="1"/>
      <dgm:spPr>
        <a:solidFill>
          <a:srgbClr val="50A2BC"/>
        </a:solidFill>
      </dgm:spPr>
      <dgm:t>
        <a:bodyPr/>
        <a:lstStyle/>
        <a:p>
          <a:r>
            <a:rPr lang="en-GB" sz="1200" b="1" dirty="0">
              <a:latin typeface="Roboto" panose="02000000000000000000" pitchFamily="2" charset="0"/>
              <a:ea typeface="Roboto" panose="02000000000000000000" pitchFamily="2" charset="0"/>
              <a:cs typeface="Roboto" panose="02000000000000000000" pitchFamily="2" charset="0"/>
            </a:rPr>
            <a:t>Inclusion Support for Participants </a:t>
          </a:r>
          <a:endParaRPr lang="el-GR" sz="1200" b="1" dirty="0">
            <a:latin typeface="Roboto" panose="02000000000000000000" pitchFamily="2" charset="0"/>
            <a:ea typeface="Roboto" panose="02000000000000000000" pitchFamily="2" charset="0"/>
            <a:cs typeface="Roboto" panose="02000000000000000000" pitchFamily="2" charset="0"/>
          </a:endParaRPr>
        </a:p>
        <a:p>
          <a:r>
            <a:rPr lang="en-GB" sz="1200" b="1" dirty="0">
              <a:latin typeface="Roboto" panose="02000000000000000000" pitchFamily="2" charset="0"/>
              <a:ea typeface="Roboto" panose="02000000000000000000" pitchFamily="2" charset="0"/>
              <a:cs typeface="Roboto" panose="02000000000000000000" pitchFamily="2" charset="0"/>
            </a:rPr>
            <a:t>(</a:t>
          </a:r>
          <a:r>
            <a:rPr lang="el-GR" sz="1200" b="1" dirty="0">
              <a:latin typeface="Roboto" panose="02000000000000000000" pitchFamily="2" charset="0"/>
              <a:ea typeface="Roboto" panose="02000000000000000000" pitchFamily="2" charset="0"/>
              <a:cs typeface="Roboto" panose="02000000000000000000" pitchFamily="2" charset="0"/>
            </a:rPr>
            <a:t>100% αποζημίωση, στη βάση απόδειξης, λόγω της ενοικίασης ειδικού οχήματος για μετακινήσεις)</a:t>
          </a:r>
          <a:endParaRPr lang="en-GB" sz="1200" b="1" dirty="0">
            <a:latin typeface="Roboto" panose="02000000000000000000" pitchFamily="2" charset="0"/>
            <a:ea typeface="Roboto" panose="02000000000000000000" pitchFamily="2" charset="0"/>
            <a:cs typeface="Roboto" panose="02000000000000000000" pitchFamily="2" charset="0"/>
          </a:endParaRPr>
        </a:p>
      </dgm:t>
    </dgm:pt>
    <dgm:pt modelId="{70EC1082-D26E-4BBA-B68A-F4FCF4F5CD99}" type="parTrans" cxnId="{91F12BAE-880B-42F8-8843-2E3B5410D14B}">
      <dgm:prSet/>
      <dgm:spPr/>
      <dgm:t>
        <a:bodyPr/>
        <a:lstStyle/>
        <a:p>
          <a:endParaRPr lang="en-GB"/>
        </a:p>
      </dgm:t>
    </dgm:pt>
    <dgm:pt modelId="{E954C70B-F30A-49FB-AE94-B5CD0CB3C8F4}" type="sibTrans" cxnId="{91F12BAE-880B-42F8-8843-2E3B5410D14B}">
      <dgm:prSet/>
      <dgm:spPr/>
      <dgm:t>
        <a:bodyPr/>
        <a:lstStyle/>
        <a:p>
          <a:endParaRPr lang="en-GB"/>
        </a:p>
      </dgm:t>
    </dgm:pt>
    <dgm:pt modelId="{990A3859-5691-41D4-A9FE-1784AD2BF33A}">
      <dgm:prSet phldrT="[Text]" custT="1"/>
      <dgm:spPr/>
      <dgm:t>
        <a:bodyPr/>
        <a:lstStyle/>
        <a:p>
          <a:r>
            <a:rPr lang="en-GB" sz="1200" b="1" dirty="0">
              <a:latin typeface="Roboto" panose="02000000000000000000" pitchFamily="2" charset="0"/>
              <a:ea typeface="Roboto" panose="02000000000000000000" pitchFamily="2" charset="0"/>
              <a:cs typeface="Roboto" panose="02000000000000000000" pitchFamily="2" charset="0"/>
            </a:rPr>
            <a:t>Top-up </a:t>
          </a:r>
          <a:r>
            <a:rPr lang="el-GR" sz="1200" b="1" dirty="0">
              <a:latin typeface="Roboto" panose="02000000000000000000" pitchFamily="2" charset="0"/>
              <a:ea typeface="Roboto" panose="02000000000000000000" pitchFamily="2" charset="0"/>
              <a:cs typeface="Roboto" panose="02000000000000000000" pitchFamily="2" charset="0"/>
            </a:rPr>
            <a:t>για </a:t>
          </a:r>
          <a:r>
            <a:rPr lang="en-GB" sz="1200" b="1" dirty="0">
              <a:latin typeface="Roboto" panose="02000000000000000000" pitchFamily="2" charset="0"/>
              <a:ea typeface="Roboto" panose="02000000000000000000" pitchFamily="2" charset="0"/>
              <a:cs typeface="Roboto" panose="02000000000000000000" pitchFamily="2" charset="0"/>
            </a:rPr>
            <a:t>traineeships</a:t>
          </a:r>
        </a:p>
        <a:p>
          <a:r>
            <a:rPr lang="en-GB" sz="1200" b="1" dirty="0">
              <a:latin typeface="Roboto" panose="02000000000000000000" pitchFamily="2" charset="0"/>
              <a:ea typeface="Roboto" panose="02000000000000000000" pitchFamily="2" charset="0"/>
              <a:cs typeface="Roboto" panose="02000000000000000000" pitchFamily="2" charset="0"/>
            </a:rPr>
            <a:t>(150 </a:t>
          </a:r>
          <a:r>
            <a:rPr lang="el-GR" sz="1200" b="1" dirty="0">
              <a:latin typeface="Roboto" panose="02000000000000000000" pitchFamily="2" charset="0"/>
              <a:ea typeface="Roboto" panose="02000000000000000000" pitchFamily="2" charset="0"/>
              <a:cs typeface="Roboto" panose="02000000000000000000" pitchFamily="2" charset="0"/>
            </a:rPr>
            <a:t>Ευρώ, ανά μήνα)</a:t>
          </a:r>
          <a:r>
            <a:rPr lang="en-GB" sz="1200" b="1" dirty="0">
              <a:latin typeface="Roboto" panose="02000000000000000000" pitchFamily="2" charset="0"/>
              <a:ea typeface="Roboto" panose="02000000000000000000" pitchFamily="2" charset="0"/>
              <a:cs typeface="Roboto" panose="02000000000000000000" pitchFamily="2" charset="0"/>
            </a:rPr>
            <a:t> </a:t>
          </a:r>
        </a:p>
      </dgm:t>
    </dgm:pt>
    <dgm:pt modelId="{057ECCBB-82C9-4146-A69E-ABF2784ED0BB}" type="parTrans" cxnId="{8997A2C8-508A-47C7-A03D-95D0499C7E4F}">
      <dgm:prSet/>
      <dgm:spPr/>
      <dgm:t>
        <a:bodyPr/>
        <a:lstStyle/>
        <a:p>
          <a:endParaRPr lang="en-GB"/>
        </a:p>
      </dgm:t>
    </dgm:pt>
    <dgm:pt modelId="{F6360A0D-9BC8-4F77-8B9D-5F886A872932}" type="sibTrans" cxnId="{8997A2C8-508A-47C7-A03D-95D0499C7E4F}">
      <dgm:prSet/>
      <dgm:spPr/>
      <dgm:t>
        <a:bodyPr/>
        <a:lstStyle/>
        <a:p>
          <a:endParaRPr lang="en-GB"/>
        </a:p>
      </dgm:t>
    </dgm:pt>
    <dgm:pt modelId="{88E6F8E1-89A1-451E-9E48-8F5FD8A0D7A2}" type="pres">
      <dgm:prSet presAssocID="{793984D0-3D41-48E2-93E7-27E46F76D4E7}" presName="diagram" presStyleCnt="0">
        <dgm:presLayoutVars>
          <dgm:dir/>
          <dgm:resizeHandles val="exact"/>
        </dgm:presLayoutVars>
      </dgm:prSet>
      <dgm:spPr/>
    </dgm:pt>
    <dgm:pt modelId="{535D6226-A089-4E9F-944C-D8EF0E630E48}" type="pres">
      <dgm:prSet presAssocID="{A150E369-116C-4B1E-B5F2-D021658B4A51}" presName="node" presStyleLbl="node1" presStyleIdx="0" presStyleCnt="6">
        <dgm:presLayoutVars>
          <dgm:bulletEnabled val="1"/>
        </dgm:presLayoutVars>
      </dgm:prSet>
      <dgm:spPr/>
    </dgm:pt>
    <dgm:pt modelId="{CEB5A3A5-6C33-41AC-919A-12C1BA9AE7F0}" type="pres">
      <dgm:prSet presAssocID="{5A9136EE-D801-4770-B789-FCE18BF69FF6}" presName="sibTrans" presStyleLbl="sibTrans2D1" presStyleIdx="0" presStyleCnt="5" custFlipVert="1" custFlipHor="1" custScaleX="74650" custScaleY="8634"/>
      <dgm:spPr/>
    </dgm:pt>
    <dgm:pt modelId="{86AC663C-CAF3-41E0-8EDC-8748AE160955}" type="pres">
      <dgm:prSet presAssocID="{5A9136EE-D801-4770-B789-FCE18BF69FF6}" presName="connectorText" presStyleLbl="sibTrans2D1" presStyleIdx="0" presStyleCnt="5"/>
      <dgm:spPr/>
    </dgm:pt>
    <dgm:pt modelId="{D2A1C39E-B988-4FCD-947D-2CD3E1F884AF}" type="pres">
      <dgm:prSet presAssocID="{267D7BC9-0359-45D4-9959-7EF1E71A2565}" presName="node" presStyleLbl="node1" presStyleIdx="1" presStyleCnt="6">
        <dgm:presLayoutVars>
          <dgm:bulletEnabled val="1"/>
        </dgm:presLayoutVars>
      </dgm:prSet>
      <dgm:spPr/>
    </dgm:pt>
    <dgm:pt modelId="{18B44F94-F20E-409A-A4D9-2967D0369FF0}" type="pres">
      <dgm:prSet presAssocID="{DF24EF1C-2B77-408A-9514-A676FBFEC9A5}" presName="sibTrans" presStyleLbl="sibTrans2D1" presStyleIdx="1" presStyleCnt="5" custFlipVert="1" custFlipHor="1" custScaleX="85972" custScaleY="8634"/>
      <dgm:spPr/>
    </dgm:pt>
    <dgm:pt modelId="{6BC23CA8-C100-419F-A4BB-20EA1E1AD23A}" type="pres">
      <dgm:prSet presAssocID="{DF24EF1C-2B77-408A-9514-A676FBFEC9A5}" presName="connectorText" presStyleLbl="sibTrans2D1" presStyleIdx="1" presStyleCnt="5"/>
      <dgm:spPr/>
    </dgm:pt>
    <dgm:pt modelId="{48FC2A04-68FF-430C-AF17-45DCA70D9C5B}" type="pres">
      <dgm:prSet presAssocID="{8022F8FA-7525-49ED-BC0F-55941F250A98}" presName="node" presStyleLbl="node1" presStyleIdx="2" presStyleCnt="6">
        <dgm:presLayoutVars>
          <dgm:bulletEnabled val="1"/>
        </dgm:presLayoutVars>
      </dgm:prSet>
      <dgm:spPr/>
    </dgm:pt>
    <dgm:pt modelId="{54B1D44F-1671-4713-9667-9B2880C4960F}" type="pres">
      <dgm:prSet presAssocID="{047BFBAA-3033-4A68-A5C4-4E6332EB038A}" presName="sibTrans" presStyleLbl="sibTrans2D1" presStyleIdx="2" presStyleCnt="5" custFlipVert="1" custScaleX="28006" custScaleY="50966" custLinFactNeighborY="0"/>
      <dgm:spPr/>
    </dgm:pt>
    <dgm:pt modelId="{D0B89631-73ED-4974-9791-ECB7247F3E64}" type="pres">
      <dgm:prSet presAssocID="{047BFBAA-3033-4A68-A5C4-4E6332EB038A}" presName="connectorText" presStyleLbl="sibTrans2D1" presStyleIdx="2" presStyleCnt="5"/>
      <dgm:spPr/>
    </dgm:pt>
    <dgm:pt modelId="{AA7B3EC6-3032-4432-97CB-64706487EA77}" type="pres">
      <dgm:prSet presAssocID="{62022B9B-02A1-4AAE-A5F6-2B9CD8D1623E}" presName="node" presStyleLbl="node1" presStyleIdx="3" presStyleCnt="6">
        <dgm:presLayoutVars>
          <dgm:bulletEnabled val="1"/>
        </dgm:presLayoutVars>
      </dgm:prSet>
      <dgm:spPr/>
    </dgm:pt>
    <dgm:pt modelId="{FFA29708-6C6D-4818-BB89-CDA8DD4262DA}" type="pres">
      <dgm:prSet presAssocID="{C8F7D1E6-661F-4799-A9F5-78D05E7338EE}" presName="sibTrans" presStyleLbl="sibTrans2D1" presStyleIdx="3" presStyleCnt="5" custFlipHor="0" custScaleX="17220" custScaleY="29080"/>
      <dgm:spPr/>
    </dgm:pt>
    <dgm:pt modelId="{CD504EAE-5B1A-41A9-9FE9-07D1D41E5BAA}" type="pres">
      <dgm:prSet presAssocID="{C8F7D1E6-661F-4799-A9F5-78D05E7338EE}" presName="connectorText" presStyleLbl="sibTrans2D1" presStyleIdx="3" presStyleCnt="5"/>
      <dgm:spPr/>
    </dgm:pt>
    <dgm:pt modelId="{DB21BF3B-C166-43E7-ACB5-18F7D1D1967C}" type="pres">
      <dgm:prSet presAssocID="{4974B668-06BC-4FF6-ACB5-47E3C055B84A}" presName="node" presStyleLbl="node1" presStyleIdx="4" presStyleCnt="6" custScaleY="125423" custLinFactNeighborY="-930">
        <dgm:presLayoutVars>
          <dgm:bulletEnabled val="1"/>
        </dgm:presLayoutVars>
      </dgm:prSet>
      <dgm:spPr/>
    </dgm:pt>
    <dgm:pt modelId="{55D39F82-5A5A-454C-A6C2-755316C5FFE3}" type="pres">
      <dgm:prSet presAssocID="{E954C70B-F30A-49FB-AE94-B5CD0CB3C8F4}" presName="sibTrans" presStyleLbl="sibTrans2D1" presStyleIdx="4" presStyleCnt="5" custFlipVert="0" custFlipHor="0" custScaleX="15032" custScaleY="29080"/>
      <dgm:spPr/>
    </dgm:pt>
    <dgm:pt modelId="{F40CD3E1-F11A-473B-B1A7-35B4E842FA78}" type="pres">
      <dgm:prSet presAssocID="{E954C70B-F30A-49FB-AE94-B5CD0CB3C8F4}" presName="connectorText" presStyleLbl="sibTrans2D1" presStyleIdx="4" presStyleCnt="5"/>
      <dgm:spPr/>
    </dgm:pt>
    <dgm:pt modelId="{548A4280-4599-4E5A-8ECB-E0C907795DE8}" type="pres">
      <dgm:prSet presAssocID="{990A3859-5691-41D4-A9FE-1784AD2BF33A}" presName="node" presStyleLbl="node1" presStyleIdx="5" presStyleCnt="6">
        <dgm:presLayoutVars>
          <dgm:bulletEnabled val="1"/>
        </dgm:presLayoutVars>
      </dgm:prSet>
      <dgm:spPr/>
    </dgm:pt>
  </dgm:ptLst>
  <dgm:cxnLst>
    <dgm:cxn modelId="{8611C204-E04E-4A9C-8FAD-BB02D34F0345}" type="presOf" srcId="{DF24EF1C-2B77-408A-9514-A676FBFEC9A5}" destId="{18B44F94-F20E-409A-A4D9-2967D0369FF0}" srcOrd="0" destOrd="0" presId="urn:microsoft.com/office/officeart/2005/8/layout/process5"/>
    <dgm:cxn modelId="{BB24AE0B-0712-4AF4-8CDB-05D98659E645}" type="presOf" srcId="{793984D0-3D41-48E2-93E7-27E46F76D4E7}" destId="{88E6F8E1-89A1-451E-9E48-8F5FD8A0D7A2}" srcOrd="0" destOrd="0" presId="urn:microsoft.com/office/officeart/2005/8/layout/process5"/>
    <dgm:cxn modelId="{AA65D012-0F19-4B49-8862-5C3719C64240}" type="presOf" srcId="{5A9136EE-D801-4770-B789-FCE18BF69FF6}" destId="{86AC663C-CAF3-41E0-8EDC-8748AE160955}" srcOrd="1" destOrd="0" presId="urn:microsoft.com/office/officeart/2005/8/layout/process5"/>
    <dgm:cxn modelId="{9CEAD813-8381-4F98-B437-AFCEA92A3750}" type="presOf" srcId="{5A9136EE-D801-4770-B789-FCE18BF69FF6}" destId="{CEB5A3A5-6C33-41AC-919A-12C1BA9AE7F0}" srcOrd="0" destOrd="0" presId="urn:microsoft.com/office/officeart/2005/8/layout/process5"/>
    <dgm:cxn modelId="{422DFD1B-32F7-4F83-B8E5-B008D573DEA2}" type="presOf" srcId="{047BFBAA-3033-4A68-A5C4-4E6332EB038A}" destId="{54B1D44F-1671-4713-9667-9B2880C4960F}" srcOrd="0" destOrd="0" presId="urn:microsoft.com/office/officeart/2005/8/layout/process5"/>
    <dgm:cxn modelId="{59030128-2963-4740-B77E-7A5AB0772A45}" type="presOf" srcId="{4974B668-06BC-4FF6-ACB5-47E3C055B84A}" destId="{DB21BF3B-C166-43E7-ACB5-18F7D1D1967C}" srcOrd="0" destOrd="0" presId="urn:microsoft.com/office/officeart/2005/8/layout/process5"/>
    <dgm:cxn modelId="{CE8EC828-D485-458F-BA60-5578B08A1BF2}" type="presOf" srcId="{990A3859-5691-41D4-A9FE-1784AD2BF33A}" destId="{548A4280-4599-4E5A-8ECB-E0C907795DE8}" srcOrd="0" destOrd="0" presId="urn:microsoft.com/office/officeart/2005/8/layout/process5"/>
    <dgm:cxn modelId="{BB568E2B-673A-445E-B8EE-BDABE8ECD31C}" type="presOf" srcId="{DF24EF1C-2B77-408A-9514-A676FBFEC9A5}" destId="{6BC23CA8-C100-419F-A4BB-20EA1E1AD23A}" srcOrd="1" destOrd="0" presId="urn:microsoft.com/office/officeart/2005/8/layout/process5"/>
    <dgm:cxn modelId="{6449422F-BC4B-4A98-950D-46401AD0DE4C}" srcId="{793984D0-3D41-48E2-93E7-27E46F76D4E7}" destId="{8022F8FA-7525-49ED-BC0F-55941F250A98}" srcOrd="2" destOrd="0" parTransId="{BBF040BE-04C1-47CF-92DC-187302514605}" sibTransId="{047BFBAA-3033-4A68-A5C4-4E6332EB038A}"/>
    <dgm:cxn modelId="{7C1B982F-13EC-4FCC-BBD0-7388F0A3BEEB}" type="presOf" srcId="{E954C70B-F30A-49FB-AE94-B5CD0CB3C8F4}" destId="{55D39F82-5A5A-454C-A6C2-755316C5FFE3}" srcOrd="0" destOrd="0" presId="urn:microsoft.com/office/officeart/2005/8/layout/process5"/>
    <dgm:cxn modelId="{DFBBB647-4F05-425E-8C05-8C0FB739ED41}" type="presOf" srcId="{E954C70B-F30A-49FB-AE94-B5CD0CB3C8F4}" destId="{F40CD3E1-F11A-473B-B1A7-35B4E842FA78}" srcOrd="1" destOrd="0" presId="urn:microsoft.com/office/officeart/2005/8/layout/process5"/>
    <dgm:cxn modelId="{FD74BC52-6159-4162-B160-F887C7BE1783}" srcId="{793984D0-3D41-48E2-93E7-27E46F76D4E7}" destId="{267D7BC9-0359-45D4-9959-7EF1E71A2565}" srcOrd="1" destOrd="0" parTransId="{1875F8C2-70BC-499A-867E-0E761DB18F2B}" sibTransId="{DF24EF1C-2B77-408A-9514-A676FBFEC9A5}"/>
    <dgm:cxn modelId="{45007C7A-EB16-4701-ADE1-9F39B7D4BCD3}" type="presOf" srcId="{267D7BC9-0359-45D4-9959-7EF1E71A2565}" destId="{D2A1C39E-B988-4FCD-947D-2CD3E1F884AF}" srcOrd="0" destOrd="0" presId="urn:microsoft.com/office/officeart/2005/8/layout/process5"/>
    <dgm:cxn modelId="{F3B61F7B-C8C5-474F-BFA0-78537F1E14C1}" type="presOf" srcId="{C8F7D1E6-661F-4799-A9F5-78D05E7338EE}" destId="{CD504EAE-5B1A-41A9-9FE9-07D1D41E5BAA}" srcOrd="1" destOrd="0" presId="urn:microsoft.com/office/officeart/2005/8/layout/process5"/>
    <dgm:cxn modelId="{7AAAEA8C-1A4B-45C5-858E-9083A7BE927E}" type="presOf" srcId="{A150E369-116C-4B1E-B5F2-D021658B4A51}" destId="{535D6226-A089-4E9F-944C-D8EF0E630E48}" srcOrd="0" destOrd="0" presId="urn:microsoft.com/office/officeart/2005/8/layout/process5"/>
    <dgm:cxn modelId="{98C540A4-07C2-41B7-8A7B-C6E6A095CF84}" type="presOf" srcId="{62022B9B-02A1-4AAE-A5F6-2B9CD8D1623E}" destId="{AA7B3EC6-3032-4432-97CB-64706487EA77}" srcOrd="0" destOrd="0" presId="urn:microsoft.com/office/officeart/2005/8/layout/process5"/>
    <dgm:cxn modelId="{4ADF0EAD-5434-46F7-91EE-30B34C964362}" type="presOf" srcId="{047BFBAA-3033-4A68-A5C4-4E6332EB038A}" destId="{D0B89631-73ED-4974-9791-ECB7247F3E64}" srcOrd="1" destOrd="0" presId="urn:microsoft.com/office/officeart/2005/8/layout/process5"/>
    <dgm:cxn modelId="{91F12BAE-880B-42F8-8843-2E3B5410D14B}" srcId="{793984D0-3D41-48E2-93E7-27E46F76D4E7}" destId="{4974B668-06BC-4FF6-ACB5-47E3C055B84A}" srcOrd="4" destOrd="0" parTransId="{70EC1082-D26E-4BBA-B68A-F4FCF4F5CD99}" sibTransId="{E954C70B-F30A-49FB-AE94-B5CD0CB3C8F4}"/>
    <dgm:cxn modelId="{25966BAE-C3A8-459E-BE9D-A02A9B4EB83F}" srcId="{793984D0-3D41-48E2-93E7-27E46F76D4E7}" destId="{A150E369-116C-4B1E-B5F2-D021658B4A51}" srcOrd="0" destOrd="0" parTransId="{8BE513D3-79DB-48D9-94B6-FAABF29A7C77}" sibTransId="{5A9136EE-D801-4770-B789-FCE18BF69FF6}"/>
    <dgm:cxn modelId="{4B6B3DB8-97EB-4D2E-871E-2BD5FE52A638}" srcId="{793984D0-3D41-48E2-93E7-27E46F76D4E7}" destId="{62022B9B-02A1-4AAE-A5F6-2B9CD8D1623E}" srcOrd="3" destOrd="0" parTransId="{58D52868-9761-4CDF-98E0-F29DA5439051}" sibTransId="{C8F7D1E6-661F-4799-A9F5-78D05E7338EE}"/>
    <dgm:cxn modelId="{8997A2C8-508A-47C7-A03D-95D0499C7E4F}" srcId="{793984D0-3D41-48E2-93E7-27E46F76D4E7}" destId="{990A3859-5691-41D4-A9FE-1784AD2BF33A}" srcOrd="5" destOrd="0" parTransId="{057ECCBB-82C9-4146-A69E-ABF2784ED0BB}" sibTransId="{F6360A0D-9BC8-4F77-8B9D-5F886A872932}"/>
    <dgm:cxn modelId="{AFFF4BD8-6DD4-4AB1-9C4E-919D29E9B928}" type="presOf" srcId="{C8F7D1E6-661F-4799-A9F5-78D05E7338EE}" destId="{FFA29708-6C6D-4818-BB89-CDA8DD4262DA}" srcOrd="0" destOrd="0" presId="urn:microsoft.com/office/officeart/2005/8/layout/process5"/>
    <dgm:cxn modelId="{3939E4DA-2553-4A01-9070-FF0F4E7DE600}" type="presOf" srcId="{8022F8FA-7525-49ED-BC0F-55941F250A98}" destId="{48FC2A04-68FF-430C-AF17-45DCA70D9C5B}" srcOrd="0" destOrd="0" presId="urn:microsoft.com/office/officeart/2005/8/layout/process5"/>
    <dgm:cxn modelId="{6268E48E-5203-46E3-9BC0-34D467CCD583}" type="presParOf" srcId="{88E6F8E1-89A1-451E-9E48-8F5FD8A0D7A2}" destId="{535D6226-A089-4E9F-944C-D8EF0E630E48}" srcOrd="0" destOrd="0" presId="urn:microsoft.com/office/officeart/2005/8/layout/process5"/>
    <dgm:cxn modelId="{018A95CA-9DF2-4E73-8B05-373DFF7199DF}" type="presParOf" srcId="{88E6F8E1-89A1-451E-9E48-8F5FD8A0D7A2}" destId="{CEB5A3A5-6C33-41AC-919A-12C1BA9AE7F0}" srcOrd="1" destOrd="0" presId="urn:microsoft.com/office/officeart/2005/8/layout/process5"/>
    <dgm:cxn modelId="{D209C175-1D69-45A6-86C7-B70DEDC98480}" type="presParOf" srcId="{CEB5A3A5-6C33-41AC-919A-12C1BA9AE7F0}" destId="{86AC663C-CAF3-41E0-8EDC-8748AE160955}" srcOrd="0" destOrd="0" presId="urn:microsoft.com/office/officeart/2005/8/layout/process5"/>
    <dgm:cxn modelId="{F55C99B9-10A2-45D2-8932-42EC62F479F0}" type="presParOf" srcId="{88E6F8E1-89A1-451E-9E48-8F5FD8A0D7A2}" destId="{D2A1C39E-B988-4FCD-947D-2CD3E1F884AF}" srcOrd="2" destOrd="0" presId="urn:microsoft.com/office/officeart/2005/8/layout/process5"/>
    <dgm:cxn modelId="{074F35D4-910E-41A6-A1DE-AEF199E4A46B}" type="presParOf" srcId="{88E6F8E1-89A1-451E-9E48-8F5FD8A0D7A2}" destId="{18B44F94-F20E-409A-A4D9-2967D0369FF0}" srcOrd="3" destOrd="0" presId="urn:microsoft.com/office/officeart/2005/8/layout/process5"/>
    <dgm:cxn modelId="{99AEC9FE-9C6C-453A-A10E-4E827B7EEA65}" type="presParOf" srcId="{18B44F94-F20E-409A-A4D9-2967D0369FF0}" destId="{6BC23CA8-C100-419F-A4BB-20EA1E1AD23A}" srcOrd="0" destOrd="0" presId="urn:microsoft.com/office/officeart/2005/8/layout/process5"/>
    <dgm:cxn modelId="{8A15B603-F648-4B61-8D12-A1DF99CF4AC4}" type="presParOf" srcId="{88E6F8E1-89A1-451E-9E48-8F5FD8A0D7A2}" destId="{48FC2A04-68FF-430C-AF17-45DCA70D9C5B}" srcOrd="4" destOrd="0" presId="urn:microsoft.com/office/officeart/2005/8/layout/process5"/>
    <dgm:cxn modelId="{4AB8194E-C7D5-4003-87C6-3F24829A3ED3}" type="presParOf" srcId="{88E6F8E1-89A1-451E-9E48-8F5FD8A0D7A2}" destId="{54B1D44F-1671-4713-9667-9B2880C4960F}" srcOrd="5" destOrd="0" presId="urn:microsoft.com/office/officeart/2005/8/layout/process5"/>
    <dgm:cxn modelId="{3C6F17A2-E9D0-4670-8458-76ED75796B10}" type="presParOf" srcId="{54B1D44F-1671-4713-9667-9B2880C4960F}" destId="{D0B89631-73ED-4974-9791-ECB7247F3E64}" srcOrd="0" destOrd="0" presId="urn:microsoft.com/office/officeart/2005/8/layout/process5"/>
    <dgm:cxn modelId="{295478F4-AF22-44FA-97D9-8331E76A9DF1}" type="presParOf" srcId="{88E6F8E1-89A1-451E-9E48-8F5FD8A0D7A2}" destId="{AA7B3EC6-3032-4432-97CB-64706487EA77}" srcOrd="6" destOrd="0" presId="urn:microsoft.com/office/officeart/2005/8/layout/process5"/>
    <dgm:cxn modelId="{D7E18CCC-372F-4C9F-903E-FC2EF4DEFF30}" type="presParOf" srcId="{88E6F8E1-89A1-451E-9E48-8F5FD8A0D7A2}" destId="{FFA29708-6C6D-4818-BB89-CDA8DD4262DA}" srcOrd="7" destOrd="0" presId="urn:microsoft.com/office/officeart/2005/8/layout/process5"/>
    <dgm:cxn modelId="{D9463A10-CC18-4703-A0E7-7D9D9434FCE9}" type="presParOf" srcId="{FFA29708-6C6D-4818-BB89-CDA8DD4262DA}" destId="{CD504EAE-5B1A-41A9-9FE9-07D1D41E5BAA}" srcOrd="0" destOrd="0" presId="urn:microsoft.com/office/officeart/2005/8/layout/process5"/>
    <dgm:cxn modelId="{C8CEA41E-5C17-43A3-AF3F-58991E47F010}" type="presParOf" srcId="{88E6F8E1-89A1-451E-9E48-8F5FD8A0D7A2}" destId="{DB21BF3B-C166-43E7-ACB5-18F7D1D1967C}" srcOrd="8" destOrd="0" presId="urn:microsoft.com/office/officeart/2005/8/layout/process5"/>
    <dgm:cxn modelId="{9BE35369-DBB9-46B4-9F1B-55E4A0C23005}" type="presParOf" srcId="{88E6F8E1-89A1-451E-9E48-8F5FD8A0D7A2}" destId="{55D39F82-5A5A-454C-A6C2-755316C5FFE3}" srcOrd="9" destOrd="0" presId="urn:microsoft.com/office/officeart/2005/8/layout/process5"/>
    <dgm:cxn modelId="{CF5C2E34-4D80-4565-B0E1-E567D26F45A5}" type="presParOf" srcId="{55D39F82-5A5A-454C-A6C2-755316C5FFE3}" destId="{F40CD3E1-F11A-473B-B1A7-35B4E842FA78}" srcOrd="0" destOrd="0" presId="urn:microsoft.com/office/officeart/2005/8/layout/process5"/>
    <dgm:cxn modelId="{B0742CE8-0281-4DB2-9E46-7AD646119801}" type="presParOf" srcId="{88E6F8E1-89A1-451E-9E48-8F5FD8A0D7A2}" destId="{548A4280-4599-4E5A-8ECB-E0C907795DE8}"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94B6AA-0E4E-47CB-9744-CE2AE782E637}" type="doc">
      <dgm:prSet loTypeId="urn:diagrams.loki3.com/BracketList" loCatId="list" qsTypeId="urn:microsoft.com/office/officeart/2005/8/quickstyle/simple1" qsCatId="simple" csTypeId="urn:microsoft.com/office/officeart/2005/8/colors/accent1_2" csCatId="accent1" phldr="1"/>
      <dgm:spPr/>
      <dgm:t>
        <a:bodyPr/>
        <a:lstStyle/>
        <a:p>
          <a:endParaRPr lang="en-GB"/>
        </a:p>
      </dgm:t>
    </dgm:pt>
    <dgm:pt modelId="{DBC963A8-B4A0-4E2E-A4BA-2A42A798D1EB}">
      <dgm:prSet phldrT="[Text]"/>
      <dgm:spPr/>
      <dgm:t>
        <a:bodyPr/>
        <a:lstStyle/>
        <a:p>
          <a:r>
            <a:rPr lang="el-GR" dirty="0"/>
            <a:t>Λειτουργός Δράσης</a:t>
          </a:r>
          <a:endParaRPr lang="en-GB" dirty="0"/>
        </a:p>
      </dgm:t>
    </dgm:pt>
    <dgm:pt modelId="{12133448-0CF1-4663-ADCE-53121AAF2DCD}" type="parTrans" cxnId="{874DCD34-7B89-4291-8B29-BE9638E1B17C}">
      <dgm:prSet/>
      <dgm:spPr/>
      <dgm:t>
        <a:bodyPr/>
        <a:lstStyle/>
        <a:p>
          <a:endParaRPr lang="en-GB"/>
        </a:p>
      </dgm:t>
    </dgm:pt>
    <dgm:pt modelId="{CF2C42DD-5789-4020-99FC-E8DD36E3B624}" type="sibTrans" cxnId="{874DCD34-7B89-4291-8B29-BE9638E1B17C}">
      <dgm:prSet/>
      <dgm:spPr/>
      <dgm:t>
        <a:bodyPr/>
        <a:lstStyle/>
        <a:p>
          <a:endParaRPr lang="en-GB"/>
        </a:p>
      </dgm:t>
    </dgm:pt>
    <dgm:pt modelId="{75216924-77CE-4369-9297-8484B8CB099C}">
      <dgm:prSet phldrT="[Text]"/>
      <dgm:spPr>
        <a:solidFill>
          <a:srgbClr val="92D050"/>
        </a:solidFill>
      </dgm:spPr>
      <dgm:t>
        <a:bodyPr/>
        <a:lstStyle/>
        <a:p>
          <a:r>
            <a:rPr lang="el-GR" dirty="0">
              <a:solidFill>
                <a:schemeClr val="tx1"/>
              </a:solidFill>
            </a:rPr>
            <a:t>Μαρία Θάλεια Χρίστου</a:t>
          </a:r>
          <a:endParaRPr lang="en-GB" dirty="0">
            <a:solidFill>
              <a:schemeClr val="tx1"/>
            </a:solidFill>
          </a:endParaRPr>
        </a:p>
      </dgm:t>
    </dgm:pt>
    <dgm:pt modelId="{2C569B70-FF1B-484F-A1C9-87F4B8D9E834}" type="parTrans" cxnId="{9222C90D-C222-4939-B910-FC2A885FBBF0}">
      <dgm:prSet/>
      <dgm:spPr/>
      <dgm:t>
        <a:bodyPr/>
        <a:lstStyle/>
        <a:p>
          <a:endParaRPr lang="en-GB"/>
        </a:p>
      </dgm:t>
    </dgm:pt>
    <dgm:pt modelId="{47A941B6-EC86-418E-BD37-B4E3A6B9F489}" type="sibTrans" cxnId="{9222C90D-C222-4939-B910-FC2A885FBBF0}">
      <dgm:prSet/>
      <dgm:spPr/>
      <dgm:t>
        <a:bodyPr/>
        <a:lstStyle/>
        <a:p>
          <a:endParaRPr lang="en-GB"/>
        </a:p>
      </dgm:t>
    </dgm:pt>
    <dgm:pt modelId="{DCE6B61A-34FA-479D-8ADB-9B2E3EFF574E}">
      <dgm:prSet phldrT="[Text]"/>
      <dgm:spPr/>
      <dgm:t>
        <a:bodyPr/>
        <a:lstStyle/>
        <a:p>
          <a:r>
            <a:rPr lang="el-GR" dirty="0"/>
            <a:t>Συντονίστρια Δράσης</a:t>
          </a:r>
          <a:endParaRPr lang="en-GB" dirty="0"/>
        </a:p>
      </dgm:t>
    </dgm:pt>
    <dgm:pt modelId="{09DFABBC-99D7-40B0-881A-71A1181A9BA5}" type="parTrans" cxnId="{EEE786EE-C802-4548-8083-A1465BB0EDC0}">
      <dgm:prSet/>
      <dgm:spPr/>
      <dgm:t>
        <a:bodyPr/>
        <a:lstStyle/>
        <a:p>
          <a:endParaRPr lang="en-GB"/>
        </a:p>
      </dgm:t>
    </dgm:pt>
    <dgm:pt modelId="{81714AFA-98E6-4482-8BF8-2D14744590A7}" type="sibTrans" cxnId="{EEE786EE-C802-4548-8083-A1465BB0EDC0}">
      <dgm:prSet/>
      <dgm:spPr/>
      <dgm:t>
        <a:bodyPr/>
        <a:lstStyle/>
        <a:p>
          <a:endParaRPr lang="en-GB"/>
        </a:p>
      </dgm:t>
    </dgm:pt>
    <dgm:pt modelId="{6B8EF69D-EBF6-4DFB-8CCC-B6BE21CE0AA3}">
      <dgm:prSet phldrT="[Text]"/>
      <dgm:spPr>
        <a:solidFill>
          <a:srgbClr val="50A2BC"/>
        </a:solidFill>
      </dgm:spPr>
      <dgm:t>
        <a:bodyPr/>
        <a:lstStyle/>
        <a:p>
          <a:r>
            <a:rPr lang="el-GR" dirty="0">
              <a:solidFill>
                <a:schemeClr val="tx1"/>
              </a:solidFill>
            </a:rPr>
            <a:t>Στέλλα Λεωνίδου</a:t>
          </a:r>
          <a:endParaRPr lang="en-GB" dirty="0">
            <a:solidFill>
              <a:schemeClr val="tx1"/>
            </a:solidFill>
          </a:endParaRPr>
        </a:p>
      </dgm:t>
    </dgm:pt>
    <dgm:pt modelId="{3BBF255B-A77E-4C97-8804-DDF4B004FF75}" type="parTrans" cxnId="{3045623A-DBDF-4EFA-8A73-29C03C7939C3}">
      <dgm:prSet/>
      <dgm:spPr/>
      <dgm:t>
        <a:bodyPr/>
        <a:lstStyle/>
        <a:p>
          <a:endParaRPr lang="en-GB"/>
        </a:p>
      </dgm:t>
    </dgm:pt>
    <dgm:pt modelId="{061FC798-28B8-49A9-86A3-74764116CBAA}" type="sibTrans" cxnId="{3045623A-DBDF-4EFA-8A73-29C03C7939C3}">
      <dgm:prSet/>
      <dgm:spPr/>
      <dgm:t>
        <a:bodyPr/>
        <a:lstStyle/>
        <a:p>
          <a:endParaRPr lang="en-GB"/>
        </a:p>
      </dgm:t>
    </dgm:pt>
    <dgm:pt modelId="{F59D519C-50E3-4E32-8817-5C4F5D2271DA}">
      <dgm:prSet phldrT="[Text]"/>
      <dgm:spPr>
        <a:solidFill>
          <a:srgbClr val="92D050"/>
        </a:solidFill>
      </dgm:spPr>
      <dgm:t>
        <a:bodyPr/>
        <a:lstStyle/>
        <a:p>
          <a:r>
            <a:rPr lang="el-GR" dirty="0">
              <a:solidFill>
                <a:schemeClr val="tx1"/>
              </a:solidFill>
            </a:rPr>
            <a:t>Τηλέφωνο</a:t>
          </a:r>
          <a:r>
            <a:rPr lang="en-US" dirty="0">
              <a:solidFill>
                <a:schemeClr val="tx1"/>
              </a:solidFill>
            </a:rPr>
            <a:t>: </a:t>
          </a:r>
          <a:r>
            <a:rPr lang="en-GB" dirty="0">
              <a:solidFill>
                <a:schemeClr val="tx1"/>
              </a:solidFill>
            </a:rPr>
            <a:t>224488</a:t>
          </a:r>
          <a:r>
            <a:rPr lang="el-GR" dirty="0">
              <a:solidFill>
                <a:schemeClr val="tx1"/>
              </a:solidFill>
            </a:rPr>
            <a:t>45</a:t>
          </a:r>
          <a:endParaRPr lang="en-GB" dirty="0">
            <a:solidFill>
              <a:schemeClr val="tx1"/>
            </a:solidFill>
          </a:endParaRPr>
        </a:p>
      </dgm:t>
    </dgm:pt>
    <dgm:pt modelId="{4523AE4F-34B2-430B-AB20-2C4D4655ED12}" type="parTrans" cxnId="{8A25B2B7-481F-4D9A-8185-3CE1DBD58D6C}">
      <dgm:prSet/>
      <dgm:spPr/>
      <dgm:t>
        <a:bodyPr/>
        <a:lstStyle/>
        <a:p>
          <a:endParaRPr lang="en-GB"/>
        </a:p>
      </dgm:t>
    </dgm:pt>
    <dgm:pt modelId="{C0B64AFA-1BD2-42B8-AC3B-C058E21DA0AC}" type="sibTrans" cxnId="{8A25B2B7-481F-4D9A-8185-3CE1DBD58D6C}">
      <dgm:prSet/>
      <dgm:spPr/>
      <dgm:t>
        <a:bodyPr/>
        <a:lstStyle/>
        <a:p>
          <a:endParaRPr lang="en-GB"/>
        </a:p>
      </dgm:t>
    </dgm:pt>
    <dgm:pt modelId="{90E399BF-50C7-40B1-8E20-730CCE30A142}">
      <dgm:prSet phldrT="[Text]"/>
      <dgm:spPr>
        <a:solidFill>
          <a:srgbClr val="50A2BC"/>
        </a:solidFill>
      </dgm:spPr>
      <dgm:t>
        <a:bodyPr/>
        <a:lstStyle/>
        <a:p>
          <a:r>
            <a:rPr lang="el-GR" dirty="0">
              <a:solidFill>
                <a:schemeClr val="tx1"/>
              </a:solidFill>
            </a:rPr>
            <a:t>Τηλέφωνο</a:t>
          </a:r>
          <a:r>
            <a:rPr lang="en-US" dirty="0">
              <a:solidFill>
                <a:schemeClr val="tx1"/>
              </a:solidFill>
            </a:rPr>
            <a:t>: </a:t>
          </a:r>
          <a:r>
            <a:rPr lang="en-GB" dirty="0">
              <a:solidFill>
                <a:schemeClr val="tx1"/>
              </a:solidFill>
            </a:rPr>
            <a:t>22448894</a:t>
          </a:r>
        </a:p>
      </dgm:t>
    </dgm:pt>
    <dgm:pt modelId="{1238E262-F89E-4BC4-9A85-82A9DD0A8B30}" type="parTrans" cxnId="{47E13710-7000-4E7B-882C-BE434374C3F2}">
      <dgm:prSet/>
      <dgm:spPr/>
      <dgm:t>
        <a:bodyPr/>
        <a:lstStyle/>
        <a:p>
          <a:endParaRPr lang="en-GB"/>
        </a:p>
      </dgm:t>
    </dgm:pt>
    <dgm:pt modelId="{C404B2CF-2D50-4784-AEC5-157F8749A8CD}" type="sibTrans" cxnId="{47E13710-7000-4E7B-882C-BE434374C3F2}">
      <dgm:prSet/>
      <dgm:spPr/>
      <dgm:t>
        <a:bodyPr/>
        <a:lstStyle/>
        <a:p>
          <a:endParaRPr lang="en-GB"/>
        </a:p>
      </dgm:t>
    </dgm:pt>
    <dgm:pt modelId="{4FA75D77-36F6-4936-8A44-6B813ECB1161}">
      <dgm:prSet phldrT="[Text]"/>
      <dgm:spPr>
        <a:solidFill>
          <a:srgbClr val="50A2BC"/>
        </a:solidFill>
      </dgm:spPr>
      <dgm:t>
        <a:bodyPr/>
        <a:lstStyle/>
        <a:p>
          <a:r>
            <a:rPr lang="en-GB" dirty="0">
              <a:solidFill>
                <a:schemeClr val="tx1"/>
              </a:solidFill>
            </a:rPr>
            <a:t>Email</a:t>
          </a:r>
          <a:r>
            <a:rPr lang="en-US" dirty="0">
              <a:solidFill>
                <a:schemeClr val="tx1"/>
              </a:solidFill>
            </a:rPr>
            <a:t>: </a:t>
          </a:r>
          <a:r>
            <a:rPr lang="en-GB" dirty="0">
              <a:hlinkClick xmlns:r="http://schemas.openxmlformats.org/officeDocument/2006/relationships" r:id="rId1"/>
            </a:rPr>
            <a:t>sleonidou@idep.org.cy</a:t>
          </a:r>
          <a:endParaRPr lang="en-GB" dirty="0">
            <a:solidFill>
              <a:schemeClr val="tx1"/>
            </a:solidFill>
          </a:endParaRPr>
        </a:p>
      </dgm:t>
    </dgm:pt>
    <dgm:pt modelId="{6E2C482E-C052-4D34-8DD1-08042ED59C49}" type="parTrans" cxnId="{47E107A7-7A0B-40B4-BE27-D3D24CA134DD}">
      <dgm:prSet/>
      <dgm:spPr/>
      <dgm:t>
        <a:bodyPr/>
        <a:lstStyle/>
        <a:p>
          <a:endParaRPr lang="en-US"/>
        </a:p>
      </dgm:t>
    </dgm:pt>
    <dgm:pt modelId="{DA625164-A8A3-4C24-9EE1-D7439E31C1E1}" type="sibTrans" cxnId="{47E107A7-7A0B-40B4-BE27-D3D24CA134DD}">
      <dgm:prSet/>
      <dgm:spPr/>
      <dgm:t>
        <a:bodyPr/>
        <a:lstStyle/>
        <a:p>
          <a:endParaRPr lang="en-US"/>
        </a:p>
      </dgm:t>
    </dgm:pt>
    <dgm:pt modelId="{02C19849-8A99-4857-9A38-0B88CA1416FD}">
      <dgm:prSet phldrT="[Text]"/>
      <dgm:spPr>
        <a:solidFill>
          <a:srgbClr val="92D050"/>
        </a:solidFill>
      </dgm:spPr>
      <dgm:t>
        <a:bodyPr/>
        <a:lstStyle/>
        <a:p>
          <a:r>
            <a:rPr lang="en-GB" dirty="0">
              <a:solidFill>
                <a:schemeClr val="tx1"/>
              </a:solidFill>
            </a:rPr>
            <a:t>Email</a:t>
          </a:r>
          <a:r>
            <a:rPr lang="en-US" dirty="0">
              <a:solidFill>
                <a:schemeClr val="tx1"/>
              </a:solidFill>
            </a:rPr>
            <a:t>: </a:t>
          </a:r>
          <a:r>
            <a:rPr lang="en-US" dirty="0" err="1">
              <a:hlinkClick xmlns:r="http://schemas.openxmlformats.org/officeDocument/2006/relationships" r:id="rId2"/>
            </a:rPr>
            <a:t>mthchristou</a:t>
          </a:r>
          <a:r>
            <a:rPr lang="en-GB" dirty="0">
              <a:hlinkClick xmlns:r="http://schemas.openxmlformats.org/officeDocument/2006/relationships" r:id="rId2"/>
            </a:rPr>
            <a:t>@idep.org.cy</a:t>
          </a:r>
          <a:endParaRPr lang="en-GB" dirty="0">
            <a:solidFill>
              <a:schemeClr val="tx1"/>
            </a:solidFill>
          </a:endParaRPr>
        </a:p>
      </dgm:t>
    </dgm:pt>
    <dgm:pt modelId="{BF4607BB-2977-49A4-AF05-C16E92B2F70E}" type="parTrans" cxnId="{FCB05CB3-EF97-4525-8FA7-01951A7BBA27}">
      <dgm:prSet/>
      <dgm:spPr/>
      <dgm:t>
        <a:bodyPr/>
        <a:lstStyle/>
        <a:p>
          <a:endParaRPr lang="en-US"/>
        </a:p>
      </dgm:t>
    </dgm:pt>
    <dgm:pt modelId="{5FD8A5BA-7B54-4048-AA12-14FE22145284}" type="sibTrans" cxnId="{FCB05CB3-EF97-4525-8FA7-01951A7BBA27}">
      <dgm:prSet/>
      <dgm:spPr/>
      <dgm:t>
        <a:bodyPr/>
        <a:lstStyle/>
        <a:p>
          <a:endParaRPr lang="en-US"/>
        </a:p>
      </dgm:t>
    </dgm:pt>
    <dgm:pt modelId="{B72A0040-F0D6-48B2-A270-64141C49CF70}" type="pres">
      <dgm:prSet presAssocID="{AD94B6AA-0E4E-47CB-9744-CE2AE782E637}" presName="Name0" presStyleCnt="0">
        <dgm:presLayoutVars>
          <dgm:dir/>
          <dgm:animLvl val="lvl"/>
          <dgm:resizeHandles val="exact"/>
        </dgm:presLayoutVars>
      </dgm:prSet>
      <dgm:spPr/>
    </dgm:pt>
    <dgm:pt modelId="{7568D8B0-BFCA-4218-9233-F23E751C67D5}" type="pres">
      <dgm:prSet presAssocID="{DBC963A8-B4A0-4E2E-A4BA-2A42A798D1EB}" presName="linNode" presStyleCnt="0"/>
      <dgm:spPr/>
    </dgm:pt>
    <dgm:pt modelId="{2187A557-D78D-4EDD-B32E-4EC762223950}" type="pres">
      <dgm:prSet presAssocID="{DBC963A8-B4A0-4E2E-A4BA-2A42A798D1EB}" presName="parTx" presStyleLbl="revTx" presStyleIdx="0" presStyleCnt="2">
        <dgm:presLayoutVars>
          <dgm:chMax val="1"/>
          <dgm:bulletEnabled val="1"/>
        </dgm:presLayoutVars>
      </dgm:prSet>
      <dgm:spPr/>
    </dgm:pt>
    <dgm:pt modelId="{070D98F9-BD8B-4FF7-AA4E-0F6EB892789D}" type="pres">
      <dgm:prSet presAssocID="{DBC963A8-B4A0-4E2E-A4BA-2A42A798D1EB}" presName="bracket" presStyleLbl="parChTrans1D1" presStyleIdx="0" presStyleCnt="2"/>
      <dgm:spPr/>
    </dgm:pt>
    <dgm:pt modelId="{BE15E915-38C5-4524-B058-859EE5603BFF}" type="pres">
      <dgm:prSet presAssocID="{DBC963A8-B4A0-4E2E-A4BA-2A42A798D1EB}" presName="spH" presStyleCnt="0"/>
      <dgm:spPr/>
    </dgm:pt>
    <dgm:pt modelId="{2D4D6422-B824-428B-818E-E50F8F27A1CF}" type="pres">
      <dgm:prSet presAssocID="{DBC963A8-B4A0-4E2E-A4BA-2A42A798D1EB}" presName="desTx" presStyleLbl="node1" presStyleIdx="0" presStyleCnt="2">
        <dgm:presLayoutVars>
          <dgm:bulletEnabled val="1"/>
        </dgm:presLayoutVars>
      </dgm:prSet>
      <dgm:spPr/>
    </dgm:pt>
    <dgm:pt modelId="{D40C7AE0-2B2B-4D89-AB1D-1B234DF921EB}" type="pres">
      <dgm:prSet presAssocID="{CF2C42DD-5789-4020-99FC-E8DD36E3B624}" presName="spV" presStyleCnt="0"/>
      <dgm:spPr/>
    </dgm:pt>
    <dgm:pt modelId="{C676E77A-2F64-4677-A603-336EB9CAC2CF}" type="pres">
      <dgm:prSet presAssocID="{DCE6B61A-34FA-479D-8ADB-9B2E3EFF574E}" presName="linNode" presStyleCnt="0"/>
      <dgm:spPr/>
    </dgm:pt>
    <dgm:pt modelId="{156F5878-F8AA-4C50-9949-B58410CC2BD1}" type="pres">
      <dgm:prSet presAssocID="{DCE6B61A-34FA-479D-8ADB-9B2E3EFF574E}" presName="parTx" presStyleLbl="revTx" presStyleIdx="1" presStyleCnt="2">
        <dgm:presLayoutVars>
          <dgm:chMax val="1"/>
          <dgm:bulletEnabled val="1"/>
        </dgm:presLayoutVars>
      </dgm:prSet>
      <dgm:spPr/>
    </dgm:pt>
    <dgm:pt modelId="{4EB2E7EB-C395-446F-9051-7DCA1926E161}" type="pres">
      <dgm:prSet presAssocID="{DCE6B61A-34FA-479D-8ADB-9B2E3EFF574E}" presName="bracket" presStyleLbl="parChTrans1D1" presStyleIdx="1" presStyleCnt="2"/>
      <dgm:spPr/>
    </dgm:pt>
    <dgm:pt modelId="{0F2E305B-9735-4EB0-B0A6-CFB06363A82E}" type="pres">
      <dgm:prSet presAssocID="{DCE6B61A-34FA-479D-8ADB-9B2E3EFF574E}" presName="spH" presStyleCnt="0"/>
      <dgm:spPr/>
    </dgm:pt>
    <dgm:pt modelId="{EE02EA27-8B47-4885-BB5A-B272C48E85BE}" type="pres">
      <dgm:prSet presAssocID="{DCE6B61A-34FA-479D-8ADB-9B2E3EFF574E}" presName="desTx" presStyleLbl="node1" presStyleIdx="1" presStyleCnt="2">
        <dgm:presLayoutVars>
          <dgm:bulletEnabled val="1"/>
        </dgm:presLayoutVars>
      </dgm:prSet>
      <dgm:spPr/>
    </dgm:pt>
  </dgm:ptLst>
  <dgm:cxnLst>
    <dgm:cxn modelId="{9222C90D-C222-4939-B910-FC2A885FBBF0}" srcId="{DBC963A8-B4A0-4E2E-A4BA-2A42A798D1EB}" destId="{75216924-77CE-4369-9297-8484B8CB099C}" srcOrd="0" destOrd="0" parTransId="{2C569B70-FF1B-484F-A1C9-87F4B8D9E834}" sibTransId="{47A941B6-EC86-418E-BD37-B4E3A6B9F489}"/>
    <dgm:cxn modelId="{47E13710-7000-4E7B-882C-BE434374C3F2}" srcId="{DCE6B61A-34FA-479D-8ADB-9B2E3EFF574E}" destId="{90E399BF-50C7-40B1-8E20-730CCE30A142}" srcOrd="2" destOrd="0" parTransId="{1238E262-F89E-4BC4-9A85-82A9DD0A8B30}" sibTransId="{C404B2CF-2D50-4784-AEC5-157F8749A8CD}"/>
    <dgm:cxn modelId="{706A2F1A-401E-495F-922B-BF68619AE391}" type="presOf" srcId="{6B8EF69D-EBF6-4DFB-8CCC-B6BE21CE0AA3}" destId="{EE02EA27-8B47-4885-BB5A-B272C48E85BE}" srcOrd="0" destOrd="0" presId="urn:diagrams.loki3.com/BracketList"/>
    <dgm:cxn modelId="{66570728-538E-478A-8730-DFC298B74CF9}" type="presOf" srcId="{75216924-77CE-4369-9297-8484B8CB099C}" destId="{2D4D6422-B824-428B-818E-E50F8F27A1CF}" srcOrd="0" destOrd="0" presId="urn:diagrams.loki3.com/BracketList"/>
    <dgm:cxn modelId="{874DCD34-7B89-4291-8B29-BE9638E1B17C}" srcId="{AD94B6AA-0E4E-47CB-9744-CE2AE782E637}" destId="{DBC963A8-B4A0-4E2E-A4BA-2A42A798D1EB}" srcOrd="0" destOrd="0" parTransId="{12133448-0CF1-4663-ADCE-53121AAF2DCD}" sibTransId="{CF2C42DD-5789-4020-99FC-E8DD36E3B624}"/>
    <dgm:cxn modelId="{3045623A-DBDF-4EFA-8A73-29C03C7939C3}" srcId="{DCE6B61A-34FA-479D-8ADB-9B2E3EFF574E}" destId="{6B8EF69D-EBF6-4DFB-8CCC-B6BE21CE0AA3}" srcOrd="0" destOrd="0" parTransId="{3BBF255B-A77E-4C97-8804-DDF4B004FF75}" sibTransId="{061FC798-28B8-49A9-86A3-74764116CBAA}"/>
    <dgm:cxn modelId="{24053C5B-0148-4081-8CFA-18D819B3D7DF}" type="presOf" srcId="{DBC963A8-B4A0-4E2E-A4BA-2A42A798D1EB}" destId="{2187A557-D78D-4EDD-B32E-4EC762223950}" srcOrd="0" destOrd="0" presId="urn:diagrams.loki3.com/BracketList"/>
    <dgm:cxn modelId="{4BC36E4A-E7F0-4EB6-8D3A-557EA05253CD}" type="presOf" srcId="{4FA75D77-36F6-4936-8A44-6B813ECB1161}" destId="{EE02EA27-8B47-4885-BB5A-B272C48E85BE}" srcOrd="0" destOrd="1" presId="urn:diagrams.loki3.com/BracketList"/>
    <dgm:cxn modelId="{64B7034E-52F6-4FCF-8717-7415141B85E5}" type="presOf" srcId="{F59D519C-50E3-4E32-8817-5C4F5D2271DA}" destId="{2D4D6422-B824-428B-818E-E50F8F27A1CF}" srcOrd="0" destOrd="2" presId="urn:diagrams.loki3.com/BracketList"/>
    <dgm:cxn modelId="{5A50057E-70A6-40D6-8B36-3D64CBFF7972}" type="presOf" srcId="{02C19849-8A99-4857-9A38-0B88CA1416FD}" destId="{2D4D6422-B824-428B-818E-E50F8F27A1CF}" srcOrd="0" destOrd="1" presId="urn:diagrams.loki3.com/BracketList"/>
    <dgm:cxn modelId="{47E107A7-7A0B-40B4-BE27-D3D24CA134DD}" srcId="{DCE6B61A-34FA-479D-8ADB-9B2E3EFF574E}" destId="{4FA75D77-36F6-4936-8A44-6B813ECB1161}" srcOrd="1" destOrd="0" parTransId="{6E2C482E-C052-4D34-8DD1-08042ED59C49}" sibTransId="{DA625164-A8A3-4C24-9EE1-D7439E31C1E1}"/>
    <dgm:cxn modelId="{7927ACB1-F46C-4539-8F1A-3642625AB270}" type="presOf" srcId="{DCE6B61A-34FA-479D-8ADB-9B2E3EFF574E}" destId="{156F5878-F8AA-4C50-9949-B58410CC2BD1}" srcOrd="0" destOrd="0" presId="urn:diagrams.loki3.com/BracketList"/>
    <dgm:cxn modelId="{FCB05CB3-EF97-4525-8FA7-01951A7BBA27}" srcId="{DBC963A8-B4A0-4E2E-A4BA-2A42A798D1EB}" destId="{02C19849-8A99-4857-9A38-0B88CA1416FD}" srcOrd="1" destOrd="0" parTransId="{BF4607BB-2977-49A4-AF05-C16E92B2F70E}" sibTransId="{5FD8A5BA-7B54-4048-AA12-14FE22145284}"/>
    <dgm:cxn modelId="{4C552EB4-A214-4DF1-828E-0BCF2363A53A}" type="presOf" srcId="{AD94B6AA-0E4E-47CB-9744-CE2AE782E637}" destId="{B72A0040-F0D6-48B2-A270-64141C49CF70}" srcOrd="0" destOrd="0" presId="urn:diagrams.loki3.com/BracketList"/>
    <dgm:cxn modelId="{8A25B2B7-481F-4D9A-8185-3CE1DBD58D6C}" srcId="{DBC963A8-B4A0-4E2E-A4BA-2A42A798D1EB}" destId="{F59D519C-50E3-4E32-8817-5C4F5D2271DA}" srcOrd="2" destOrd="0" parTransId="{4523AE4F-34B2-430B-AB20-2C4D4655ED12}" sibTransId="{C0B64AFA-1BD2-42B8-AC3B-C058E21DA0AC}"/>
    <dgm:cxn modelId="{EEE786EE-C802-4548-8083-A1465BB0EDC0}" srcId="{AD94B6AA-0E4E-47CB-9744-CE2AE782E637}" destId="{DCE6B61A-34FA-479D-8ADB-9B2E3EFF574E}" srcOrd="1" destOrd="0" parTransId="{09DFABBC-99D7-40B0-881A-71A1181A9BA5}" sibTransId="{81714AFA-98E6-4482-8BF8-2D14744590A7}"/>
    <dgm:cxn modelId="{2B7A31FD-86AE-42D4-A747-E74C59A3FC2C}" type="presOf" srcId="{90E399BF-50C7-40B1-8E20-730CCE30A142}" destId="{EE02EA27-8B47-4885-BB5A-B272C48E85BE}" srcOrd="0" destOrd="2" presId="urn:diagrams.loki3.com/BracketList"/>
    <dgm:cxn modelId="{11E5959A-60E3-42A1-9A35-63C58862FB43}" type="presParOf" srcId="{B72A0040-F0D6-48B2-A270-64141C49CF70}" destId="{7568D8B0-BFCA-4218-9233-F23E751C67D5}" srcOrd="0" destOrd="0" presId="urn:diagrams.loki3.com/BracketList"/>
    <dgm:cxn modelId="{39DEAA3D-E43F-4CA3-B4EA-46B76EF1E689}" type="presParOf" srcId="{7568D8B0-BFCA-4218-9233-F23E751C67D5}" destId="{2187A557-D78D-4EDD-B32E-4EC762223950}" srcOrd="0" destOrd="0" presId="urn:diagrams.loki3.com/BracketList"/>
    <dgm:cxn modelId="{4556080E-8F33-4D6E-973E-91DC0EAEA6F4}" type="presParOf" srcId="{7568D8B0-BFCA-4218-9233-F23E751C67D5}" destId="{070D98F9-BD8B-4FF7-AA4E-0F6EB892789D}" srcOrd="1" destOrd="0" presId="urn:diagrams.loki3.com/BracketList"/>
    <dgm:cxn modelId="{3CF124E4-78C8-448A-9AAB-C5B27824E644}" type="presParOf" srcId="{7568D8B0-BFCA-4218-9233-F23E751C67D5}" destId="{BE15E915-38C5-4524-B058-859EE5603BFF}" srcOrd="2" destOrd="0" presId="urn:diagrams.loki3.com/BracketList"/>
    <dgm:cxn modelId="{D95CFD5B-1354-41C0-8694-8FDF13DD2097}" type="presParOf" srcId="{7568D8B0-BFCA-4218-9233-F23E751C67D5}" destId="{2D4D6422-B824-428B-818E-E50F8F27A1CF}" srcOrd="3" destOrd="0" presId="urn:diagrams.loki3.com/BracketList"/>
    <dgm:cxn modelId="{A4D80017-370C-4473-A03E-AEF0E81EF72A}" type="presParOf" srcId="{B72A0040-F0D6-48B2-A270-64141C49CF70}" destId="{D40C7AE0-2B2B-4D89-AB1D-1B234DF921EB}" srcOrd="1" destOrd="0" presId="urn:diagrams.loki3.com/BracketList"/>
    <dgm:cxn modelId="{DD750F26-D726-4550-A77F-0A5343B348C3}" type="presParOf" srcId="{B72A0040-F0D6-48B2-A270-64141C49CF70}" destId="{C676E77A-2F64-4677-A603-336EB9CAC2CF}" srcOrd="2" destOrd="0" presId="urn:diagrams.loki3.com/BracketList"/>
    <dgm:cxn modelId="{19138669-4B73-4D7E-9E4B-54182F45B375}" type="presParOf" srcId="{C676E77A-2F64-4677-A603-336EB9CAC2CF}" destId="{156F5878-F8AA-4C50-9949-B58410CC2BD1}" srcOrd="0" destOrd="0" presId="urn:diagrams.loki3.com/BracketList"/>
    <dgm:cxn modelId="{557E4B5F-D0E3-4379-9269-84F3FEDFFF65}" type="presParOf" srcId="{C676E77A-2F64-4677-A603-336EB9CAC2CF}" destId="{4EB2E7EB-C395-446F-9051-7DCA1926E161}" srcOrd="1" destOrd="0" presId="urn:diagrams.loki3.com/BracketList"/>
    <dgm:cxn modelId="{600863A1-E8AA-4F31-B3C6-473479880C95}" type="presParOf" srcId="{C676E77A-2F64-4677-A603-336EB9CAC2CF}" destId="{0F2E305B-9735-4EB0-B0A6-CFB06363A82E}" srcOrd="2" destOrd="0" presId="urn:diagrams.loki3.com/BracketList"/>
    <dgm:cxn modelId="{B6D5FA4F-027E-4276-A463-F3C8A6CF4616}" type="presParOf" srcId="{C676E77A-2F64-4677-A603-336EB9CAC2CF}" destId="{EE02EA27-8B47-4885-BB5A-B272C48E85BE}"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B1F92-3280-4695-A31E-0A3FACB7A661}">
      <dsp:nvSpPr>
        <dsp:cNvPr id="0" name=""/>
        <dsp:cNvSpPr/>
      </dsp:nvSpPr>
      <dsp:spPr>
        <a:xfrm>
          <a:off x="0" y="448658"/>
          <a:ext cx="2963916" cy="1778350"/>
        </a:xfrm>
        <a:prstGeom prst="rect">
          <a:avLst/>
        </a:prstGeom>
        <a:solidFill>
          <a:srgbClr val="1F497D">
            <a:lumMod val="60000"/>
            <a:lum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1.ΚΑΤΑΝΟΜΗ ΚΟΝΔΥΛΙΩΝ 2025</a:t>
          </a:r>
        </a:p>
        <a:p>
          <a:pPr marL="0" lvl="0" indent="0" algn="ctr" defTabSz="933450">
            <a:lnSpc>
              <a:spcPct val="90000"/>
            </a:lnSpc>
            <a:spcBef>
              <a:spcPct val="0"/>
            </a:spcBef>
            <a:spcAft>
              <a:spcPct val="35000"/>
            </a:spcAft>
            <a:buNone/>
          </a:pPr>
          <a:r>
            <a:rPr lang="el-GR"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 ΣΥΜΦΩΝΙΑ ΕΠΙΧΟΡΗΓΗΣΗΣ ΚΑΙ ΠΑΡΑΡΤΗΜΑΤΑ</a:t>
          </a:r>
          <a:endParaRPr lang="en-GB"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sp:txBody>
      <dsp:txXfrm>
        <a:off x="0" y="448658"/>
        <a:ext cx="2963916" cy="1778350"/>
      </dsp:txXfrm>
    </dsp:sp>
    <dsp:sp modelId="{BB77BD96-9170-45B1-AD5B-54A178D48F0B}">
      <dsp:nvSpPr>
        <dsp:cNvPr id="0" name=""/>
        <dsp:cNvSpPr/>
      </dsp:nvSpPr>
      <dsp:spPr>
        <a:xfrm>
          <a:off x="3260308" y="448658"/>
          <a:ext cx="2963916" cy="1778350"/>
        </a:xfrm>
        <a:prstGeom prst="rect">
          <a:avLst/>
        </a:prstGeom>
        <a:solidFill>
          <a:srgbClr val="50A2BC"/>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2. ΕΠΙΛΕΞΙΜΕΣ ΑΤΟΜΙΚΕΣ ΔΡΑΣΤΗΡΙΟΤΗΤΕΣ ΚΑΙ ΧΡΗΜΑΤΟΔΟΤΗΣΗ</a:t>
          </a:r>
          <a:endParaRPr lang="en-GB"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sp:txBody>
      <dsp:txXfrm>
        <a:off x="3260308" y="448658"/>
        <a:ext cx="2963916" cy="1778350"/>
      </dsp:txXfrm>
    </dsp:sp>
    <dsp:sp modelId="{266BF04A-BFB0-4BD0-BD03-9F013543CFDA}">
      <dsp:nvSpPr>
        <dsp:cNvPr id="0" name=""/>
        <dsp:cNvSpPr/>
      </dsp:nvSpPr>
      <dsp:spPr>
        <a:xfrm>
          <a:off x="6520617" y="448658"/>
          <a:ext cx="2963916" cy="1778350"/>
        </a:xfrm>
        <a:prstGeom prst="rect">
          <a:avLst/>
        </a:prstGeom>
        <a:solidFill>
          <a:srgbClr val="9BBB59">
            <a:lumMod val="75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3.</a:t>
          </a:r>
          <a:r>
            <a:rPr lang="en-GB"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MEIKTA ENTATIKA </a:t>
          </a:r>
          <a:r>
            <a:rPr lang="el-GR"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ΠΡΟΓΡΑΜΜΑΤΑ (</a:t>
          </a:r>
          <a:r>
            <a:rPr lang="en-GB"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BIPs) </a:t>
          </a:r>
          <a:r>
            <a:rPr lang="el-GR"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ΚΑΙ ΧΡΗΜΑΤΟΔΟΤΗΣΗ</a:t>
          </a:r>
          <a:endParaRPr lang="en-GB"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sp:txBody>
      <dsp:txXfrm>
        <a:off x="6520617" y="448658"/>
        <a:ext cx="2963916" cy="1778350"/>
      </dsp:txXfrm>
    </dsp:sp>
    <dsp:sp modelId="{17FC1A9C-5931-4AD5-99F6-8B1F61E799CD}">
      <dsp:nvSpPr>
        <dsp:cNvPr id="0" name=""/>
        <dsp:cNvSpPr/>
      </dsp:nvSpPr>
      <dsp:spPr>
        <a:xfrm>
          <a:off x="3252424" y="2514597"/>
          <a:ext cx="2963916" cy="1778350"/>
        </a:xfrm>
        <a:prstGeom prst="rect">
          <a:avLst/>
        </a:prstGeom>
        <a:solidFill>
          <a:srgbClr val="8064A2">
            <a:lumMod val="60000"/>
            <a:lum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5.ΓΕΝΙΚΑ ΘΕΜΑΤΑ ΔΙΑΧΕΙΡΙΣΗΣ ΣΧΕΔΙΟΥ ΚΑΙ ΕΛΕΓΧΟΙ</a:t>
          </a:r>
          <a:endParaRPr lang="en-GB"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sp:txBody>
      <dsp:txXfrm>
        <a:off x="3252424" y="2514597"/>
        <a:ext cx="2963916" cy="1778350"/>
      </dsp:txXfrm>
    </dsp:sp>
    <dsp:sp modelId="{9999F19B-6C39-4E22-9DDB-63F01670396C}">
      <dsp:nvSpPr>
        <dsp:cNvPr id="0" name=""/>
        <dsp:cNvSpPr/>
      </dsp:nvSpPr>
      <dsp:spPr>
        <a:xfrm>
          <a:off x="0" y="2514597"/>
          <a:ext cx="2963916" cy="1778350"/>
        </a:xfrm>
        <a:prstGeom prst="rect">
          <a:avLst/>
        </a:prstGeom>
        <a:solidFill>
          <a:srgbClr val="EEECE1">
            <a:lumMod val="5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4.ΤΡΟΠΟΠΟΙΗΣΕΙΣ ΣΥΜΦΩΝΙΩΝ ΕΠΙΧΟΡΗΓΗΣΗΣ</a:t>
          </a:r>
          <a:endParaRPr lang="en-GB"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sp:txBody>
      <dsp:txXfrm>
        <a:off x="0" y="2514597"/>
        <a:ext cx="2963916" cy="1778350"/>
      </dsp:txXfrm>
    </dsp:sp>
    <dsp:sp modelId="{1511AE1A-F2FC-4896-AD7E-7FA00F83B3F0}">
      <dsp:nvSpPr>
        <dsp:cNvPr id="0" name=""/>
        <dsp:cNvSpPr/>
      </dsp:nvSpPr>
      <dsp:spPr>
        <a:xfrm>
          <a:off x="6520617" y="2514597"/>
          <a:ext cx="2963916" cy="1778350"/>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6.ΔΙΑΧΕΙΡΙΣΗ ΣΧΕΔΙΟΥ ΒΑΣΕΙ ΤΟΥ </a:t>
          </a:r>
          <a:r>
            <a:rPr lang="en-GB"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ECHE</a:t>
          </a:r>
          <a:r>
            <a:rPr lang="el-GR"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–ΕΡΓΑΛΕΙΑ ΚΑΙ ΧΡΗΣΙΜΟΙ ΣΥΝΔΕΣΜΟΙ</a:t>
          </a:r>
          <a:endParaRPr lang="en-GB"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sp:txBody>
      <dsp:txXfrm>
        <a:off x="6520617" y="2514597"/>
        <a:ext cx="2963916" cy="1778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40BE9-9EC6-4167-8015-5F8F47FB2458}">
      <dsp:nvSpPr>
        <dsp:cNvPr id="0" name=""/>
        <dsp:cNvSpPr/>
      </dsp:nvSpPr>
      <dsp:spPr>
        <a:xfrm>
          <a:off x="1736140" y="460"/>
          <a:ext cx="2604211" cy="179744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GB" sz="1500" u="sng" kern="1200" dirty="0">
              <a:latin typeface="Roboto" panose="02000000000000000000" pitchFamily="2" charset="0"/>
              <a:ea typeface="Roboto" panose="02000000000000000000" pitchFamily="2" charset="0"/>
              <a:cs typeface="Roboto" panose="02000000000000000000" pitchFamily="2" charset="0"/>
            </a:rPr>
            <a:t>SMS</a:t>
          </a:r>
          <a:r>
            <a:rPr lang="el-GR" sz="1500" u="sng" kern="1200" dirty="0">
              <a:latin typeface="Roboto" panose="02000000000000000000" pitchFamily="2" charset="0"/>
              <a:ea typeface="Roboto" panose="02000000000000000000" pitchFamily="2" charset="0"/>
              <a:cs typeface="Roboto" panose="02000000000000000000" pitchFamily="2" charset="0"/>
            </a:rPr>
            <a:t> </a:t>
          </a:r>
          <a:r>
            <a:rPr lang="el-GR" sz="1500" kern="1200" dirty="0">
              <a:latin typeface="Roboto" panose="02000000000000000000" pitchFamily="2" charset="0"/>
              <a:ea typeface="Roboto" panose="02000000000000000000" pitchFamily="2" charset="0"/>
              <a:cs typeface="Roboto" panose="02000000000000000000" pitchFamily="2" charset="0"/>
            </a:rPr>
            <a:t>           </a:t>
          </a:r>
          <a:r>
            <a:rPr lang="en-GB" sz="1500" b="1" kern="1200" dirty="0">
              <a:latin typeface="Roboto" panose="02000000000000000000" pitchFamily="2" charset="0"/>
              <a:ea typeface="Roboto" panose="02000000000000000000" pitchFamily="2" charset="0"/>
              <a:cs typeface="Roboto" panose="02000000000000000000" pitchFamily="2" charset="0"/>
            </a:rPr>
            <a:t>1,551,200.00</a:t>
          </a:r>
          <a:r>
            <a:rPr lang="el-GR" sz="1500" b="1" kern="1200" dirty="0">
              <a:latin typeface="Roboto" panose="02000000000000000000" pitchFamily="2" charset="0"/>
              <a:ea typeface="Roboto" panose="02000000000000000000" pitchFamily="2" charset="0"/>
              <a:cs typeface="Roboto" panose="02000000000000000000" pitchFamily="2" charset="0"/>
            </a:rPr>
            <a:t> Ευρώ </a:t>
          </a:r>
          <a:r>
            <a:rPr lang="en-GB" sz="1500" b="1" kern="1200" dirty="0">
              <a:latin typeface="Roboto" panose="02000000000000000000" pitchFamily="2" charset="0"/>
              <a:ea typeface="Roboto" panose="02000000000000000000" pitchFamily="2" charset="0"/>
              <a:cs typeface="Roboto" panose="02000000000000000000" pitchFamily="2" charset="0"/>
            </a:rPr>
            <a:t> 554</a:t>
          </a:r>
          <a:r>
            <a:rPr lang="el-GR" sz="1500" b="1" kern="1200" dirty="0">
              <a:latin typeface="Roboto" panose="02000000000000000000" pitchFamily="2" charset="0"/>
              <a:ea typeface="Roboto" panose="02000000000000000000" pitchFamily="2" charset="0"/>
              <a:cs typeface="Roboto" panose="02000000000000000000" pitchFamily="2" charset="0"/>
            </a:rPr>
            <a:t> κινητικότητες</a:t>
          </a:r>
          <a:endParaRPr lang="en-GB" sz="1500" b="1"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666750">
            <a:lnSpc>
              <a:spcPct val="90000"/>
            </a:lnSpc>
            <a:spcBef>
              <a:spcPct val="0"/>
            </a:spcBef>
            <a:spcAft>
              <a:spcPct val="15000"/>
            </a:spcAft>
            <a:buChar char="•"/>
          </a:pPr>
          <a:r>
            <a:rPr lang="en-GB" sz="1500" u="sng" kern="1200" dirty="0">
              <a:latin typeface="Roboto" panose="02000000000000000000" pitchFamily="2" charset="0"/>
              <a:ea typeface="Roboto" panose="02000000000000000000" pitchFamily="2" charset="0"/>
              <a:cs typeface="Roboto" panose="02000000000000000000" pitchFamily="2" charset="0"/>
            </a:rPr>
            <a:t>SMP</a:t>
          </a:r>
          <a:r>
            <a:rPr lang="en-GB" sz="1500" kern="1200" dirty="0">
              <a:latin typeface="Roboto" panose="02000000000000000000" pitchFamily="2" charset="0"/>
              <a:ea typeface="Roboto" panose="02000000000000000000" pitchFamily="2" charset="0"/>
              <a:cs typeface="Roboto" panose="02000000000000000000" pitchFamily="2" charset="0"/>
            </a:rPr>
            <a:t>                                  </a:t>
          </a:r>
          <a:r>
            <a:rPr lang="en-GB" sz="1500" b="1" i="0" u="none" kern="1200" dirty="0">
              <a:latin typeface="Roboto" panose="02000000000000000000" pitchFamily="2" charset="0"/>
              <a:ea typeface="Roboto" panose="02000000000000000000" pitchFamily="2" charset="0"/>
              <a:cs typeface="Roboto" panose="02000000000000000000" pitchFamily="2" charset="0"/>
            </a:rPr>
            <a:t>1,517,600.00</a:t>
          </a:r>
          <a:r>
            <a:rPr lang="el-GR" sz="1500" b="1" i="0" u="none" kern="1200" dirty="0">
              <a:latin typeface="Roboto" panose="02000000000000000000" pitchFamily="2" charset="0"/>
              <a:ea typeface="Roboto" panose="02000000000000000000" pitchFamily="2" charset="0"/>
              <a:cs typeface="Roboto" panose="02000000000000000000" pitchFamily="2" charset="0"/>
            </a:rPr>
            <a:t> Ευρώ   </a:t>
          </a:r>
          <a:r>
            <a:rPr lang="en-GB" sz="1500" b="1" i="0" u="none" kern="1200" dirty="0">
              <a:latin typeface="Roboto" panose="02000000000000000000" pitchFamily="2" charset="0"/>
              <a:ea typeface="Roboto" panose="02000000000000000000" pitchFamily="2" charset="0"/>
              <a:cs typeface="Roboto" panose="02000000000000000000" pitchFamily="2" charset="0"/>
            </a:rPr>
            <a:t>542</a:t>
          </a:r>
          <a:r>
            <a:rPr lang="el-GR" sz="1500" b="1" i="0" u="none" kern="1200" dirty="0">
              <a:latin typeface="Roboto" panose="02000000000000000000" pitchFamily="2" charset="0"/>
              <a:ea typeface="Roboto" panose="02000000000000000000" pitchFamily="2" charset="0"/>
              <a:cs typeface="Roboto" panose="02000000000000000000" pitchFamily="2" charset="0"/>
            </a:rPr>
            <a:t> κινητικότητες                   </a:t>
          </a:r>
          <a:r>
            <a:rPr lang="en-GB" sz="1500" kern="1200" dirty="0">
              <a:latin typeface="Roboto" panose="02000000000000000000" pitchFamily="2" charset="0"/>
              <a:ea typeface="Roboto" panose="02000000000000000000" pitchFamily="2" charset="0"/>
              <a:cs typeface="Roboto" panose="02000000000000000000" pitchFamily="2" charset="0"/>
            </a:rPr>
            <a:t> </a:t>
          </a:r>
        </a:p>
      </dsp:txBody>
      <dsp:txXfrm>
        <a:off x="1736140" y="225141"/>
        <a:ext cx="1930170" cy="1348083"/>
      </dsp:txXfrm>
    </dsp:sp>
    <dsp:sp modelId="{83A59D04-1124-4906-8F63-A3F830FCFCBC}">
      <dsp:nvSpPr>
        <dsp:cNvPr id="0" name=""/>
        <dsp:cNvSpPr/>
      </dsp:nvSpPr>
      <dsp:spPr>
        <a:xfrm>
          <a:off x="0" y="460"/>
          <a:ext cx="1736140" cy="1797444"/>
        </a:xfrm>
        <a:prstGeom prst="roundRect">
          <a:avLst/>
        </a:prstGeom>
        <a:solidFill>
          <a:srgbClr val="00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Roboto" panose="02000000000000000000" pitchFamily="2" charset="0"/>
              <a:ea typeface="Roboto" panose="02000000000000000000" pitchFamily="2" charset="0"/>
              <a:cs typeface="Roboto" panose="02000000000000000000" pitchFamily="2" charset="0"/>
            </a:rPr>
            <a:t>Φοιτητές</a:t>
          </a:r>
          <a:endParaRPr lang="en-GB" sz="2000" kern="1200" dirty="0">
            <a:latin typeface="Roboto" panose="02000000000000000000" pitchFamily="2" charset="0"/>
            <a:ea typeface="Roboto" panose="02000000000000000000" pitchFamily="2" charset="0"/>
            <a:cs typeface="Roboto" panose="02000000000000000000" pitchFamily="2" charset="0"/>
          </a:endParaRPr>
        </a:p>
      </dsp:txBody>
      <dsp:txXfrm>
        <a:off x="84751" y="85211"/>
        <a:ext cx="1566638" cy="1627942"/>
      </dsp:txXfrm>
    </dsp:sp>
    <dsp:sp modelId="{5C663C00-E25C-48CD-BD03-F3D5858AB6B4}">
      <dsp:nvSpPr>
        <dsp:cNvPr id="0" name=""/>
        <dsp:cNvSpPr/>
      </dsp:nvSpPr>
      <dsp:spPr>
        <a:xfrm>
          <a:off x="1736140" y="1977650"/>
          <a:ext cx="2604211" cy="179744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GB" sz="1500" u="sng" kern="1200" dirty="0">
              <a:latin typeface="Roboto" panose="02000000000000000000" pitchFamily="2" charset="0"/>
              <a:ea typeface="Roboto" panose="02000000000000000000" pitchFamily="2" charset="0"/>
              <a:cs typeface="Roboto" panose="02000000000000000000" pitchFamily="2" charset="0"/>
            </a:rPr>
            <a:t>STT</a:t>
          </a:r>
          <a:r>
            <a:rPr lang="el-GR" sz="1500" u="sng" kern="1200" dirty="0">
              <a:latin typeface="Roboto" panose="02000000000000000000" pitchFamily="2" charset="0"/>
              <a:ea typeface="Roboto" panose="02000000000000000000" pitchFamily="2" charset="0"/>
              <a:cs typeface="Roboto" panose="02000000000000000000" pitchFamily="2" charset="0"/>
            </a:rPr>
            <a:t>  </a:t>
          </a:r>
          <a:r>
            <a:rPr lang="el-GR" sz="1500" kern="1200" dirty="0">
              <a:latin typeface="Roboto" panose="02000000000000000000" pitchFamily="2" charset="0"/>
              <a:ea typeface="Roboto" panose="02000000000000000000" pitchFamily="2" charset="0"/>
              <a:cs typeface="Roboto" panose="02000000000000000000" pitchFamily="2" charset="0"/>
            </a:rPr>
            <a:t>               </a:t>
          </a:r>
          <a:r>
            <a:rPr lang="en-GB" sz="1500" b="1" i="0" u="none" kern="1200" dirty="0">
              <a:latin typeface="Roboto" panose="02000000000000000000" pitchFamily="2" charset="0"/>
              <a:ea typeface="Roboto" panose="02000000000000000000" pitchFamily="2" charset="0"/>
              <a:cs typeface="Roboto" panose="02000000000000000000" pitchFamily="2" charset="0"/>
            </a:rPr>
            <a:t>209,000.00</a:t>
          </a:r>
          <a:r>
            <a:rPr lang="el-GR" sz="1500" b="1" i="0" u="none" kern="1200" dirty="0">
              <a:latin typeface="Roboto" panose="02000000000000000000" pitchFamily="2" charset="0"/>
              <a:ea typeface="Roboto" panose="02000000000000000000" pitchFamily="2" charset="0"/>
              <a:cs typeface="Roboto" panose="02000000000000000000" pitchFamily="2" charset="0"/>
            </a:rPr>
            <a:t> </a:t>
          </a:r>
          <a:r>
            <a:rPr lang="el-GR" sz="1500" b="1" kern="1200" dirty="0">
              <a:latin typeface="Roboto" panose="02000000000000000000" pitchFamily="2" charset="0"/>
              <a:ea typeface="Roboto" panose="02000000000000000000" pitchFamily="2" charset="0"/>
              <a:cs typeface="Roboto" panose="02000000000000000000" pitchFamily="2" charset="0"/>
            </a:rPr>
            <a:t>Ευρώ</a:t>
          </a:r>
          <a:r>
            <a:rPr lang="el-GR" sz="1500" b="1" i="0" u="none" kern="1200" dirty="0">
              <a:latin typeface="Roboto" panose="02000000000000000000" pitchFamily="2" charset="0"/>
              <a:ea typeface="Roboto" panose="02000000000000000000" pitchFamily="2" charset="0"/>
              <a:cs typeface="Roboto" panose="02000000000000000000" pitchFamily="2" charset="0"/>
            </a:rPr>
            <a:t>               2</a:t>
          </a:r>
          <a:r>
            <a:rPr lang="en-US" sz="1500" b="1" i="0" u="none" kern="1200" dirty="0">
              <a:latin typeface="Roboto" panose="02000000000000000000" pitchFamily="2" charset="0"/>
              <a:ea typeface="Roboto" panose="02000000000000000000" pitchFamily="2" charset="0"/>
              <a:cs typeface="Roboto" panose="02000000000000000000" pitchFamily="2" charset="0"/>
            </a:rPr>
            <a:t>20</a:t>
          </a:r>
          <a:r>
            <a:rPr lang="el-GR" sz="1500" b="1" i="0" u="none" kern="1200" dirty="0">
              <a:latin typeface="Roboto" panose="02000000000000000000" pitchFamily="2" charset="0"/>
              <a:ea typeface="Roboto" panose="02000000000000000000" pitchFamily="2" charset="0"/>
              <a:cs typeface="Roboto" panose="02000000000000000000" pitchFamily="2" charset="0"/>
            </a:rPr>
            <a:t> κινητικότητες</a:t>
          </a:r>
          <a:r>
            <a:rPr lang="el-GR" sz="1500" kern="1200" dirty="0">
              <a:latin typeface="Roboto" panose="02000000000000000000" pitchFamily="2" charset="0"/>
              <a:ea typeface="Roboto" panose="02000000000000000000" pitchFamily="2" charset="0"/>
              <a:cs typeface="Roboto" panose="02000000000000000000" pitchFamily="2" charset="0"/>
            </a:rPr>
            <a:t>                                                                          </a:t>
          </a:r>
          <a:endParaRPr lang="en-GB" sz="1500"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666750">
            <a:lnSpc>
              <a:spcPct val="90000"/>
            </a:lnSpc>
            <a:spcBef>
              <a:spcPct val="0"/>
            </a:spcBef>
            <a:spcAft>
              <a:spcPct val="15000"/>
            </a:spcAft>
            <a:buChar char="•"/>
          </a:pPr>
          <a:r>
            <a:rPr lang="en-GB" sz="1500" u="sng" kern="1200" dirty="0">
              <a:latin typeface="Roboto" panose="02000000000000000000" pitchFamily="2" charset="0"/>
              <a:ea typeface="Roboto" panose="02000000000000000000" pitchFamily="2" charset="0"/>
              <a:cs typeface="Roboto" panose="02000000000000000000" pitchFamily="2" charset="0"/>
            </a:rPr>
            <a:t>STA</a:t>
          </a:r>
          <a:r>
            <a:rPr lang="el-GR" sz="1500" u="sng" kern="1200" dirty="0">
              <a:latin typeface="Roboto" panose="02000000000000000000" pitchFamily="2" charset="0"/>
              <a:ea typeface="Roboto" panose="02000000000000000000" pitchFamily="2" charset="0"/>
              <a:cs typeface="Roboto" panose="02000000000000000000" pitchFamily="2" charset="0"/>
            </a:rPr>
            <a:t>  </a:t>
          </a:r>
          <a:r>
            <a:rPr lang="el-GR" sz="1500" kern="1200" dirty="0">
              <a:latin typeface="Roboto" panose="02000000000000000000" pitchFamily="2" charset="0"/>
              <a:ea typeface="Roboto" panose="02000000000000000000" pitchFamily="2" charset="0"/>
              <a:cs typeface="Roboto" panose="02000000000000000000" pitchFamily="2" charset="0"/>
            </a:rPr>
            <a:t>                </a:t>
          </a:r>
          <a:r>
            <a:rPr lang="en-GB" sz="1500" b="1" i="0" u="none" kern="1200" dirty="0">
              <a:latin typeface="Roboto" panose="02000000000000000000" pitchFamily="2" charset="0"/>
              <a:ea typeface="Roboto" panose="02000000000000000000" pitchFamily="2" charset="0"/>
              <a:cs typeface="Roboto" panose="02000000000000000000" pitchFamily="2" charset="0"/>
            </a:rPr>
            <a:t>164,350.00</a:t>
          </a:r>
          <a:r>
            <a:rPr lang="el-GR" sz="1500" kern="1200" dirty="0">
              <a:latin typeface="Roboto" panose="02000000000000000000" pitchFamily="2" charset="0"/>
              <a:ea typeface="Roboto" panose="02000000000000000000" pitchFamily="2" charset="0"/>
              <a:cs typeface="Roboto" panose="02000000000000000000" pitchFamily="2" charset="0"/>
            </a:rPr>
            <a:t> </a:t>
          </a:r>
          <a:r>
            <a:rPr lang="el-GR" sz="1500" b="1" kern="1200" dirty="0">
              <a:latin typeface="Roboto" panose="02000000000000000000" pitchFamily="2" charset="0"/>
              <a:ea typeface="Roboto" panose="02000000000000000000" pitchFamily="2" charset="0"/>
              <a:cs typeface="Roboto" panose="02000000000000000000" pitchFamily="2" charset="0"/>
            </a:rPr>
            <a:t>Ευρώ</a:t>
          </a:r>
          <a:r>
            <a:rPr lang="el-GR" sz="1500" kern="1200" dirty="0">
              <a:latin typeface="Roboto" panose="02000000000000000000" pitchFamily="2" charset="0"/>
              <a:ea typeface="Roboto" panose="02000000000000000000" pitchFamily="2" charset="0"/>
              <a:cs typeface="Roboto" panose="02000000000000000000" pitchFamily="2" charset="0"/>
            </a:rPr>
            <a:t>               </a:t>
          </a:r>
          <a:r>
            <a:rPr lang="el-GR" sz="1500" b="1" kern="1200" dirty="0">
              <a:latin typeface="Roboto" panose="02000000000000000000" pitchFamily="2" charset="0"/>
              <a:ea typeface="Roboto" panose="02000000000000000000" pitchFamily="2" charset="0"/>
              <a:cs typeface="Roboto" panose="02000000000000000000" pitchFamily="2" charset="0"/>
            </a:rPr>
            <a:t>1</a:t>
          </a:r>
          <a:r>
            <a:rPr lang="en-US" sz="1500" b="1" kern="1200" dirty="0">
              <a:latin typeface="Roboto" panose="02000000000000000000" pitchFamily="2" charset="0"/>
              <a:ea typeface="Roboto" panose="02000000000000000000" pitchFamily="2" charset="0"/>
              <a:cs typeface="Roboto" panose="02000000000000000000" pitchFamily="2" charset="0"/>
            </a:rPr>
            <a:t>73</a:t>
          </a:r>
          <a:r>
            <a:rPr lang="el-GR" sz="1500" b="1" kern="1200" dirty="0">
              <a:latin typeface="Roboto" panose="02000000000000000000" pitchFamily="2" charset="0"/>
              <a:ea typeface="Roboto" panose="02000000000000000000" pitchFamily="2" charset="0"/>
              <a:cs typeface="Roboto" panose="02000000000000000000" pitchFamily="2" charset="0"/>
            </a:rPr>
            <a:t> κινητικότητες                 </a:t>
          </a:r>
          <a:endParaRPr lang="en-GB" sz="1500" kern="1200" dirty="0">
            <a:latin typeface="Roboto" panose="02000000000000000000" pitchFamily="2" charset="0"/>
            <a:ea typeface="Roboto" panose="02000000000000000000" pitchFamily="2" charset="0"/>
            <a:cs typeface="Roboto" panose="02000000000000000000" pitchFamily="2" charset="0"/>
          </a:endParaRPr>
        </a:p>
      </dsp:txBody>
      <dsp:txXfrm>
        <a:off x="1736140" y="2202331"/>
        <a:ext cx="1930170" cy="1348083"/>
      </dsp:txXfrm>
    </dsp:sp>
    <dsp:sp modelId="{CD842A0E-7732-48D7-AD2A-C44E20D4C0E1}">
      <dsp:nvSpPr>
        <dsp:cNvPr id="0" name=""/>
        <dsp:cNvSpPr/>
      </dsp:nvSpPr>
      <dsp:spPr>
        <a:xfrm>
          <a:off x="0" y="1977650"/>
          <a:ext cx="1736140" cy="1797444"/>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Roboto" panose="02000000000000000000" pitchFamily="2" charset="0"/>
              <a:ea typeface="Roboto" panose="02000000000000000000" pitchFamily="2" charset="0"/>
              <a:cs typeface="Roboto" panose="02000000000000000000" pitchFamily="2" charset="0"/>
            </a:rPr>
            <a:t>Προσωπικό</a:t>
          </a:r>
          <a:endParaRPr lang="en-GB" sz="2000" kern="1200" dirty="0">
            <a:latin typeface="Roboto" panose="02000000000000000000" pitchFamily="2" charset="0"/>
            <a:ea typeface="Roboto" panose="02000000000000000000" pitchFamily="2" charset="0"/>
            <a:cs typeface="Roboto" panose="02000000000000000000" pitchFamily="2" charset="0"/>
          </a:endParaRPr>
        </a:p>
      </dsp:txBody>
      <dsp:txXfrm>
        <a:off x="84751" y="2062401"/>
        <a:ext cx="1566638" cy="16279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FBFEF-6906-4695-8344-B47CFF8FFDDE}">
      <dsp:nvSpPr>
        <dsp:cNvPr id="0" name=""/>
        <dsp:cNvSpPr/>
      </dsp:nvSpPr>
      <dsp:spPr>
        <a:xfrm>
          <a:off x="825820" y="3929"/>
          <a:ext cx="2681469" cy="1308688"/>
        </a:xfrm>
        <a:prstGeom prst="roundRect">
          <a:avLst>
            <a:gd name="adj" fmla="val 10000"/>
          </a:avLst>
        </a:prstGeom>
        <a:solidFill>
          <a:schemeClr val="accent1"/>
        </a:solidFill>
        <a:ln w="1270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latin typeface="Roboto" panose="02000000000000000000" pitchFamily="2" charset="0"/>
              <a:ea typeface="Roboto" panose="02000000000000000000" pitchFamily="2" charset="0"/>
              <a:cs typeface="Roboto" panose="02000000000000000000" pitchFamily="2" charset="0"/>
            </a:rPr>
            <a:t>Κινητικότητες Σπουδαστών/στριών και Νέων Αποφοίτων</a:t>
          </a:r>
          <a:endParaRPr lang="en-US" sz="2000" b="1" kern="1200" dirty="0">
            <a:latin typeface="Roboto" panose="02000000000000000000" pitchFamily="2" charset="0"/>
            <a:ea typeface="Roboto" panose="02000000000000000000" pitchFamily="2" charset="0"/>
            <a:cs typeface="Roboto" panose="02000000000000000000" pitchFamily="2" charset="0"/>
          </a:endParaRPr>
        </a:p>
      </dsp:txBody>
      <dsp:txXfrm>
        <a:off x="864150" y="42259"/>
        <a:ext cx="2604809" cy="1232028"/>
      </dsp:txXfrm>
    </dsp:sp>
    <dsp:sp modelId="{E7CB7EE3-E83B-46DD-B971-B3007E945732}">
      <dsp:nvSpPr>
        <dsp:cNvPr id="0" name=""/>
        <dsp:cNvSpPr/>
      </dsp:nvSpPr>
      <dsp:spPr>
        <a:xfrm>
          <a:off x="1093967" y="1312618"/>
          <a:ext cx="268146" cy="922006"/>
        </a:xfrm>
        <a:custGeom>
          <a:avLst/>
          <a:gdLst/>
          <a:ahLst/>
          <a:cxnLst/>
          <a:rect l="0" t="0" r="0" b="0"/>
          <a:pathLst>
            <a:path>
              <a:moveTo>
                <a:pt x="0" y="0"/>
              </a:moveTo>
              <a:lnTo>
                <a:pt x="0" y="922006"/>
              </a:lnTo>
              <a:lnTo>
                <a:pt x="268146" y="9220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A45E72-2FD7-46CB-AE7F-3004E8420C2F}">
      <dsp:nvSpPr>
        <dsp:cNvPr id="0" name=""/>
        <dsp:cNvSpPr/>
      </dsp:nvSpPr>
      <dsp:spPr>
        <a:xfrm>
          <a:off x="1362114" y="1613809"/>
          <a:ext cx="3119994" cy="1241630"/>
        </a:xfrm>
        <a:prstGeom prst="roundRect">
          <a:avLst>
            <a:gd name="adj" fmla="val 10000"/>
          </a:avLst>
        </a:prstGeom>
        <a:solidFill>
          <a:srgbClr val="0099CC">
            <a:alpha val="89804"/>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l-GR" sz="16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a:t>
          </a:r>
          <a:endParaRPr lang="el-GR" sz="1600"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Σπουδαστών/στριών για </a:t>
          </a:r>
          <a:r>
            <a:rPr lang="el-GR" sz="1600" b="1" kern="1200" spc="-39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Σπουδές</a:t>
          </a:r>
          <a:endParaRPr lang="en-US" sz="1600" b="1" kern="1200"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(Student </a:t>
          </a:r>
          <a:r>
            <a:rPr lang="el-GR"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Mobility for  Studies </a:t>
          </a: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SMS</a:t>
          </a: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a:t>
          </a:r>
        </a:p>
      </dsp:txBody>
      <dsp:txXfrm>
        <a:off x="1398480" y="1650175"/>
        <a:ext cx="3047262" cy="1168898"/>
      </dsp:txXfrm>
    </dsp:sp>
    <dsp:sp modelId="{088AF857-45A7-4B33-B707-698B47EE0A68}">
      <dsp:nvSpPr>
        <dsp:cNvPr id="0" name=""/>
        <dsp:cNvSpPr/>
      </dsp:nvSpPr>
      <dsp:spPr>
        <a:xfrm>
          <a:off x="1093967" y="1312618"/>
          <a:ext cx="268146" cy="2575673"/>
        </a:xfrm>
        <a:custGeom>
          <a:avLst/>
          <a:gdLst/>
          <a:ahLst/>
          <a:cxnLst/>
          <a:rect l="0" t="0" r="0" b="0"/>
          <a:pathLst>
            <a:path>
              <a:moveTo>
                <a:pt x="0" y="0"/>
              </a:moveTo>
              <a:lnTo>
                <a:pt x="0" y="2575673"/>
              </a:lnTo>
              <a:lnTo>
                <a:pt x="268146" y="25756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042911-91F5-492B-AB3B-5404FAB555EF}">
      <dsp:nvSpPr>
        <dsp:cNvPr id="0" name=""/>
        <dsp:cNvSpPr/>
      </dsp:nvSpPr>
      <dsp:spPr>
        <a:xfrm>
          <a:off x="1362114" y="3156631"/>
          <a:ext cx="3190777" cy="1463319"/>
        </a:xfrm>
        <a:prstGeom prst="roundRect">
          <a:avLst>
            <a:gd name="adj" fmla="val 10000"/>
          </a:avLst>
        </a:prstGeom>
        <a:solidFill>
          <a:srgbClr val="558ED5">
            <a:alpha val="89804"/>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Font typeface="Courier New" panose="02070309020205020404" pitchFamily="49" charset="0"/>
            <a:buNone/>
          </a:pPr>
          <a:r>
            <a:rPr lang="el-GR" sz="1600" b="1" kern="1200"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Σπουδαστών/στριών </a:t>
          </a: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kern="1200" spc="-20" dirty="0">
              <a:solidFill>
                <a:srgbClr val="FFFFFF"/>
              </a:solidFill>
              <a:latin typeface="Roboto" panose="02000000000000000000" pitchFamily="2" charset="0"/>
              <a:ea typeface="Roboto" panose="02000000000000000000" pitchFamily="2" charset="0"/>
              <a:cs typeface="Roboto" panose="02000000000000000000" pitchFamily="2" charset="0"/>
            </a:rPr>
            <a:t>και </a:t>
          </a: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πρόσφατων </a:t>
          </a:r>
          <a:r>
            <a:rPr lang="el-GR" sz="1600" b="1" kern="120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kern="1200" spc="-10" dirty="0">
              <a:solidFill>
                <a:srgbClr val="FFFFFF"/>
              </a:solidFill>
              <a:latin typeface="Roboto" panose="02000000000000000000" pitchFamily="2" charset="0"/>
              <a:ea typeface="Roboto" panose="02000000000000000000" pitchFamily="2" charset="0"/>
              <a:cs typeface="Roboto" panose="02000000000000000000" pitchFamily="2" charset="0"/>
            </a:rPr>
            <a:t>αποφοίτων </a:t>
          </a: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για </a:t>
          </a:r>
          <a:r>
            <a:rPr lang="el-GR" sz="1600" b="1" kern="1200" dirty="0">
              <a:solidFill>
                <a:srgbClr val="FFFFFF"/>
              </a:solidFill>
              <a:latin typeface="Roboto" panose="02000000000000000000" pitchFamily="2" charset="0"/>
              <a:ea typeface="Roboto" panose="02000000000000000000" pitchFamily="2" charset="0"/>
              <a:cs typeface="Roboto" panose="02000000000000000000" pitchFamily="2" charset="0"/>
            </a:rPr>
            <a:t> Πρακτική Άσκηση/</a:t>
          </a:r>
          <a:r>
            <a:rPr lang="el-GR" sz="1600" b="1" kern="1200" spc="-20" dirty="0">
              <a:solidFill>
                <a:srgbClr val="FFFFFF"/>
              </a:solidFill>
              <a:latin typeface="Roboto" panose="02000000000000000000" pitchFamily="2" charset="0"/>
              <a:ea typeface="Roboto" panose="02000000000000000000" pitchFamily="2" charset="0"/>
              <a:cs typeface="Roboto" panose="02000000000000000000" pitchFamily="2" charset="0"/>
            </a:rPr>
            <a:t>Τοποθέτηση</a:t>
          </a:r>
          <a:r>
            <a:rPr lang="el-GR" sz="1600" b="1" kern="1200" spc="-65" dirty="0">
              <a:solidFill>
                <a:srgbClr val="FFFFFF"/>
              </a:solidFill>
              <a:latin typeface="Roboto" panose="02000000000000000000" pitchFamily="2" charset="0"/>
              <a:ea typeface="Roboto" panose="02000000000000000000" pitchFamily="2" charset="0"/>
              <a:cs typeface="Roboto" panose="02000000000000000000" pitchFamily="2" charset="0"/>
            </a:rPr>
            <a:t> </a:t>
          </a:r>
          <a:endParaRPr lang="en-US" sz="1600" b="1" kern="1200" spc="-65"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Font typeface="Courier New" panose="02070309020205020404" pitchFamily="49" charset="0"/>
            <a:buNone/>
          </a:pPr>
          <a:r>
            <a:rPr lang="el-GR"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Student </a:t>
          </a:r>
          <a:r>
            <a:rPr lang="el-GR" sz="1600" b="0" i="1" kern="1200" dirty="0">
              <a:solidFill>
                <a:srgbClr val="FFFFFF"/>
              </a:solidFill>
              <a:latin typeface="Roboto" panose="02000000000000000000" pitchFamily="2" charset="0"/>
              <a:ea typeface="Roboto" panose="02000000000000000000" pitchFamily="2" charset="0"/>
              <a:cs typeface="Roboto" panose="02000000000000000000" pitchFamily="2" charset="0"/>
            </a:rPr>
            <a:t>Mobility </a:t>
          </a:r>
          <a:r>
            <a:rPr lang="el-GR" sz="1600" b="0" i="1" kern="1200" spc="-44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for</a:t>
          </a:r>
          <a:r>
            <a:rPr lang="el-GR" sz="1600" b="0" i="1" kern="1200" spc="-3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kern="1200" spc="-20" dirty="0">
              <a:solidFill>
                <a:srgbClr val="FFFFFF"/>
              </a:solidFill>
              <a:latin typeface="Roboto" panose="02000000000000000000" pitchFamily="2" charset="0"/>
              <a:ea typeface="Roboto" panose="02000000000000000000" pitchFamily="2" charset="0"/>
              <a:cs typeface="Roboto" panose="02000000000000000000" pitchFamily="2" charset="0"/>
            </a:rPr>
            <a:t>Traineeships</a:t>
          </a:r>
          <a:r>
            <a:rPr lang="en-US" sz="1600" b="0" i="1" kern="1200" spc="-2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kern="1200"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kern="1200" dirty="0">
              <a:solidFill>
                <a:srgbClr val="FFFFFF"/>
              </a:solidFill>
              <a:latin typeface="Roboto" panose="02000000000000000000" pitchFamily="2" charset="0"/>
              <a:ea typeface="Roboto" panose="02000000000000000000" pitchFamily="2" charset="0"/>
              <a:cs typeface="Roboto" panose="02000000000000000000" pitchFamily="2" charset="0"/>
            </a:rPr>
            <a:t>SMP)</a:t>
          </a:r>
          <a:endParaRPr lang="en-US" sz="1600" b="0" i="1" kern="1200" dirty="0">
            <a:latin typeface="Roboto" panose="02000000000000000000" pitchFamily="2" charset="0"/>
            <a:ea typeface="Roboto" panose="02000000000000000000" pitchFamily="2" charset="0"/>
            <a:cs typeface="Roboto" panose="02000000000000000000" pitchFamily="2" charset="0"/>
          </a:endParaRPr>
        </a:p>
      </dsp:txBody>
      <dsp:txXfrm>
        <a:off x="1404973" y="3199490"/>
        <a:ext cx="3105059" cy="1377601"/>
      </dsp:txXfrm>
    </dsp:sp>
    <dsp:sp modelId="{C6CB59D8-7EA2-4CCC-9D3A-3C356D8B8EF4}">
      <dsp:nvSpPr>
        <dsp:cNvPr id="0" name=""/>
        <dsp:cNvSpPr/>
      </dsp:nvSpPr>
      <dsp:spPr>
        <a:xfrm>
          <a:off x="4634415" y="3929"/>
          <a:ext cx="2604292" cy="1317145"/>
        </a:xfrm>
        <a:prstGeom prst="roundRect">
          <a:avLst>
            <a:gd name="adj" fmla="val 10000"/>
          </a:avLst>
        </a:prstGeom>
        <a:solidFill>
          <a:srgbClr val="339933"/>
        </a:solidFill>
        <a:ln w="1270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latin typeface="Roboto" panose="02000000000000000000" pitchFamily="2" charset="0"/>
              <a:ea typeface="Roboto" panose="02000000000000000000" pitchFamily="2" charset="0"/>
              <a:cs typeface="Roboto" panose="02000000000000000000" pitchFamily="2" charset="0"/>
            </a:rPr>
            <a:t>Κινητικότητες </a:t>
          </a:r>
          <a:endParaRPr lang="en-US" sz="2000"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889000">
            <a:lnSpc>
              <a:spcPct val="90000"/>
            </a:lnSpc>
            <a:spcBef>
              <a:spcPct val="0"/>
            </a:spcBef>
            <a:spcAft>
              <a:spcPct val="35000"/>
            </a:spcAft>
            <a:buNone/>
          </a:pPr>
          <a:r>
            <a:rPr lang="el-GR" sz="2000" b="1" kern="1200" dirty="0">
              <a:latin typeface="Roboto" panose="02000000000000000000" pitchFamily="2" charset="0"/>
              <a:ea typeface="Roboto" panose="02000000000000000000" pitchFamily="2" charset="0"/>
              <a:cs typeface="Roboto" panose="02000000000000000000" pitchFamily="2" charset="0"/>
            </a:rPr>
            <a:t>Προσωπικού</a:t>
          </a:r>
          <a:endParaRPr lang="en-US" sz="2000" b="1" kern="1200" dirty="0">
            <a:latin typeface="Roboto" panose="02000000000000000000" pitchFamily="2" charset="0"/>
            <a:ea typeface="Roboto" panose="02000000000000000000" pitchFamily="2" charset="0"/>
            <a:cs typeface="Roboto" panose="02000000000000000000" pitchFamily="2" charset="0"/>
          </a:endParaRPr>
        </a:p>
      </dsp:txBody>
      <dsp:txXfrm>
        <a:off x="4672993" y="42507"/>
        <a:ext cx="2527136" cy="1239989"/>
      </dsp:txXfrm>
    </dsp:sp>
    <dsp:sp modelId="{D02D81B6-63FA-4161-897E-B0B0912D2E16}">
      <dsp:nvSpPr>
        <dsp:cNvPr id="0" name=""/>
        <dsp:cNvSpPr/>
      </dsp:nvSpPr>
      <dsp:spPr>
        <a:xfrm>
          <a:off x="4894844" y="1321075"/>
          <a:ext cx="260429" cy="1166441"/>
        </a:xfrm>
        <a:custGeom>
          <a:avLst/>
          <a:gdLst/>
          <a:ahLst/>
          <a:cxnLst/>
          <a:rect l="0" t="0" r="0" b="0"/>
          <a:pathLst>
            <a:path>
              <a:moveTo>
                <a:pt x="0" y="0"/>
              </a:moveTo>
              <a:lnTo>
                <a:pt x="0" y="1166441"/>
              </a:lnTo>
              <a:lnTo>
                <a:pt x="260429" y="11664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D8A068-18B6-4496-8E32-47E7B630FB07}">
      <dsp:nvSpPr>
        <dsp:cNvPr id="0" name=""/>
        <dsp:cNvSpPr/>
      </dsp:nvSpPr>
      <dsp:spPr>
        <a:xfrm>
          <a:off x="5155274" y="1654771"/>
          <a:ext cx="3283861" cy="1665491"/>
        </a:xfrm>
        <a:prstGeom prst="roundRect">
          <a:avLst>
            <a:gd name="adj" fmla="val 10000"/>
          </a:avLst>
        </a:prstGeom>
        <a:solidFill>
          <a:schemeClr val="accent6">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l-GR"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Προσωπικού για  Διδασκαλία</a:t>
          </a:r>
          <a:endParaRPr lang="en-US"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n-US"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l-GR" sz="1600" b="0" i="1" kern="1200" spc="-15" dirty="0" err="1">
              <a:solidFill>
                <a:srgbClr val="FFFFFF"/>
              </a:solidFill>
              <a:latin typeface="Roboto" panose="02000000000000000000" pitchFamily="2" charset="0"/>
              <a:ea typeface="Roboto" panose="02000000000000000000" pitchFamily="2" charset="0"/>
              <a:cs typeface="Roboto" panose="02000000000000000000" pitchFamily="2" charset="0"/>
            </a:rPr>
            <a:t>Staff</a:t>
          </a:r>
          <a:r>
            <a:rPr lang="el-GR"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 Mobility for</a:t>
          </a:r>
          <a:r>
            <a:rPr lang="en-US"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 Teaching – STA)</a:t>
          </a:r>
        </a:p>
        <a:p>
          <a:pPr marL="0" lvl="0" indent="0" algn="ctr" defTabSz="533400">
            <a:lnSpc>
              <a:spcPct val="90000"/>
            </a:lnSpc>
            <a:spcBef>
              <a:spcPct val="0"/>
            </a:spcBef>
            <a:spcAft>
              <a:spcPct val="35000"/>
            </a:spcAft>
            <a:buNone/>
          </a:pPr>
          <a:r>
            <a:rPr lang="en-US" sz="1400" b="1" kern="1200" spc="-5" dirty="0" err="1">
              <a:solidFill>
                <a:srgbClr val="FFFFFF"/>
              </a:solidFill>
              <a:latin typeface="Roboto" panose="02000000000000000000" pitchFamily="2" charset="0"/>
              <a:ea typeface="Roboto" panose="02000000000000000000" pitchFamily="2" charset="0"/>
              <a:cs typeface="Roboto" panose="02000000000000000000" pitchFamily="2" charset="0"/>
            </a:rPr>
            <a:t>Συμ</a:t>
          </a:r>
          <a:r>
            <a:rPr lang="en-US" sz="14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περιλαμβανομένης της </a:t>
          </a:r>
          <a:r>
            <a:rPr lang="en-US" sz="1400" b="1" kern="1200" spc="-3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4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εισερχόμενης</a:t>
          </a:r>
          <a:r>
            <a:rPr lang="en-US" sz="14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4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κινητικότητας </a:t>
          </a:r>
          <a:r>
            <a:rPr lang="en-US" sz="1400" b="1" kern="1200"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4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Staff from enterprises and other organisations invited to teach at HEI”</a:t>
          </a:r>
          <a:endParaRPr lang="en-US" sz="1400" kern="1200" dirty="0">
            <a:latin typeface="Roboto" panose="02000000000000000000" pitchFamily="2" charset="0"/>
            <a:ea typeface="Roboto" panose="02000000000000000000" pitchFamily="2" charset="0"/>
            <a:cs typeface="Roboto" panose="02000000000000000000" pitchFamily="2" charset="0"/>
          </a:endParaRPr>
        </a:p>
      </dsp:txBody>
      <dsp:txXfrm>
        <a:off x="5204055" y="1703552"/>
        <a:ext cx="3186299" cy="1567929"/>
      </dsp:txXfrm>
    </dsp:sp>
    <dsp:sp modelId="{DC082BEF-6861-4EDF-A238-5D6E1638A445}">
      <dsp:nvSpPr>
        <dsp:cNvPr id="0" name=""/>
        <dsp:cNvSpPr/>
      </dsp:nvSpPr>
      <dsp:spPr>
        <a:xfrm>
          <a:off x="4894844" y="1321075"/>
          <a:ext cx="260429" cy="2888255"/>
        </a:xfrm>
        <a:custGeom>
          <a:avLst/>
          <a:gdLst/>
          <a:ahLst/>
          <a:cxnLst/>
          <a:rect l="0" t="0" r="0" b="0"/>
          <a:pathLst>
            <a:path>
              <a:moveTo>
                <a:pt x="0" y="0"/>
              </a:moveTo>
              <a:lnTo>
                <a:pt x="0" y="2888255"/>
              </a:lnTo>
              <a:lnTo>
                <a:pt x="260429" y="28882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0375CA-11EE-4B0C-A59E-10F54D0B219A}">
      <dsp:nvSpPr>
        <dsp:cNvPr id="0" name=""/>
        <dsp:cNvSpPr/>
      </dsp:nvSpPr>
      <dsp:spPr>
        <a:xfrm>
          <a:off x="5155274" y="3588949"/>
          <a:ext cx="3312159" cy="1240763"/>
        </a:xfrm>
        <a:prstGeom prst="roundRect">
          <a:avLst>
            <a:gd name="adj" fmla="val 10000"/>
          </a:avLst>
        </a:prstGeom>
        <a:solidFill>
          <a:srgbClr val="33CC33">
            <a:alpha val="89804"/>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533400">
            <a:lnSpc>
              <a:spcPct val="90000"/>
            </a:lnSpc>
            <a:spcBef>
              <a:spcPct val="0"/>
            </a:spcBef>
            <a:spcAft>
              <a:spcPct val="35000"/>
            </a:spcAft>
            <a:buNone/>
          </a:pPr>
          <a:r>
            <a:rPr lang="el-GR"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a:t>
          </a:r>
          <a:r>
            <a:rPr lang="el-GR" sz="1600" b="1" i="0" kern="1200" spc="-10" dirty="0">
              <a:solidFill>
                <a:srgbClr val="FFFFFF"/>
              </a:solidFill>
              <a:latin typeface="Roboto" panose="02000000000000000000" pitchFamily="2" charset="0"/>
              <a:ea typeface="Roboto" panose="02000000000000000000" pitchFamily="2" charset="0"/>
              <a:cs typeface="Roboto" panose="02000000000000000000" pitchFamily="2" charset="0"/>
            </a:rPr>
            <a:t> Προσωπικού</a:t>
          </a:r>
          <a:r>
            <a:rPr lang="el-GR" sz="1600" b="1" i="0" kern="1200" spc="-7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i="0" kern="1200" spc="-5" dirty="0">
              <a:solidFill>
                <a:srgbClr val="FFFFFF"/>
              </a:solidFill>
              <a:latin typeface="Roboto" panose="02000000000000000000" pitchFamily="2" charset="0"/>
              <a:ea typeface="Roboto" panose="02000000000000000000" pitchFamily="2" charset="0"/>
              <a:cs typeface="Roboto" panose="02000000000000000000" pitchFamily="2" charset="0"/>
            </a:rPr>
            <a:t>για</a:t>
          </a:r>
          <a:endParaRPr lang="el-GR" sz="1600" b="1" i="0"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533400">
            <a:lnSpc>
              <a:spcPct val="90000"/>
            </a:lnSpc>
            <a:spcBef>
              <a:spcPct val="0"/>
            </a:spcBef>
            <a:spcAft>
              <a:spcPct val="35000"/>
            </a:spcAft>
            <a:buNone/>
          </a:pPr>
          <a:r>
            <a:rPr lang="el-GR" sz="1600" b="1" i="0" kern="1200" spc="-10" dirty="0">
              <a:solidFill>
                <a:srgbClr val="FFFFFF"/>
              </a:solidFill>
              <a:latin typeface="Roboto" panose="02000000000000000000" pitchFamily="2" charset="0"/>
              <a:ea typeface="Roboto" panose="02000000000000000000" pitchFamily="2" charset="0"/>
              <a:cs typeface="Roboto" panose="02000000000000000000" pitchFamily="2" charset="0"/>
            </a:rPr>
            <a:t>Εκπαίδευση/Κατάρτιση</a:t>
          </a:r>
          <a:r>
            <a:rPr lang="el-GR"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 </a:t>
          </a:r>
          <a:endParaRPr lang="el-GR" sz="1600" b="1" i="0"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Font typeface="Courier New" panose="02070309020205020404" pitchFamily="49" charset="0"/>
            <a:buNone/>
          </a:pP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(Staff Mobility for Training - STT)</a:t>
          </a:r>
        </a:p>
      </dsp:txBody>
      <dsp:txXfrm>
        <a:off x="5191615" y="3625290"/>
        <a:ext cx="3239477" cy="11680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59B66-4D71-4735-812F-E1E875091E73}">
      <dsp:nvSpPr>
        <dsp:cNvPr id="0" name=""/>
        <dsp:cNvSpPr/>
      </dsp:nvSpPr>
      <dsp:spPr>
        <a:xfrm>
          <a:off x="1643620" y="0"/>
          <a:ext cx="5289563" cy="595480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Font typeface="Wingdings" panose="05000000000000000000" pitchFamily="2" charset="2"/>
            <a:buChar char="q"/>
          </a:pPr>
          <a:r>
            <a:rPr lang="el-GR" sz="1300" kern="1200" dirty="0">
              <a:latin typeface="Roboto" panose="02000000000000000000" pitchFamily="2" charset="0"/>
              <a:ea typeface="Roboto" panose="02000000000000000000" pitchFamily="2" charset="0"/>
              <a:cs typeface="Roboto" panose="02000000000000000000" pitchFamily="2" charset="0"/>
            </a:rPr>
            <a:t>Όταν η </a:t>
          </a:r>
          <a:r>
            <a:rPr lang="el-GR" sz="1300" kern="1200" dirty="0" err="1">
              <a:latin typeface="Roboto" panose="02000000000000000000" pitchFamily="2" charset="0"/>
              <a:ea typeface="Roboto" panose="02000000000000000000" pitchFamily="2" charset="0"/>
              <a:cs typeface="Roboto" panose="02000000000000000000" pitchFamily="2" charset="0"/>
            </a:rPr>
            <a:t>μοναδιαία</a:t>
          </a:r>
          <a:r>
            <a:rPr lang="el-GR" sz="1300" kern="1200" dirty="0">
              <a:latin typeface="Roboto" panose="02000000000000000000" pitchFamily="2" charset="0"/>
              <a:ea typeface="Roboto" panose="02000000000000000000" pitchFamily="2" charset="0"/>
              <a:cs typeface="Roboto" panose="02000000000000000000" pitchFamily="2" charset="0"/>
            </a:rPr>
            <a:t> επιχορήγηση δεν καλύπτει τουλάχιστον το 70% του πραγματικού κόστους</a:t>
          </a:r>
          <a:endParaRPr lang="en-GB" sz="1300"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577850">
            <a:lnSpc>
              <a:spcPct val="90000"/>
            </a:lnSpc>
            <a:spcBef>
              <a:spcPct val="0"/>
            </a:spcBef>
            <a:spcAft>
              <a:spcPct val="15000"/>
            </a:spcAft>
            <a:buFont typeface="Wingdings" panose="05000000000000000000" pitchFamily="2" charset="2"/>
            <a:buNone/>
          </a:pPr>
          <a:endParaRPr lang="en-GB" sz="1300"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577850">
            <a:lnSpc>
              <a:spcPct val="90000"/>
            </a:lnSpc>
            <a:spcBef>
              <a:spcPct val="0"/>
            </a:spcBef>
            <a:spcAft>
              <a:spcPct val="15000"/>
            </a:spcAft>
            <a:buFont typeface="Wingdings" panose="05000000000000000000" pitchFamily="2" charset="2"/>
            <a:buChar char="q"/>
          </a:pPr>
          <a:r>
            <a:rPr lang="el-GR" sz="1300" kern="1200" dirty="0">
              <a:latin typeface="Roboto" panose="02000000000000000000" pitchFamily="2" charset="0"/>
              <a:ea typeface="Roboto" panose="02000000000000000000" pitchFamily="2" charset="0"/>
              <a:cs typeface="Roboto" panose="02000000000000000000" pitchFamily="2" charset="0"/>
            </a:rPr>
            <a:t>Μόνο για άτομα που είναι επιλέξιμα για το </a:t>
          </a:r>
          <a:r>
            <a:rPr lang="el-GR" sz="1300" kern="1200" dirty="0" err="1">
              <a:latin typeface="Roboto" panose="02000000000000000000" pitchFamily="2" charset="0"/>
              <a:ea typeface="Roboto" panose="02000000000000000000" pitchFamily="2" charset="0"/>
              <a:cs typeface="Roboto" panose="02000000000000000000" pitchFamily="2" charset="0"/>
            </a:rPr>
            <a:t>μοναδιαίο</a:t>
          </a:r>
          <a:r>
            <a:rPr lang="el-GR" sz="1300" kern="1200" dirty="0">
              <a:latin typeface="Roboto" panose="02000000000000000000" pitchFamily="2" charset="0"/>
              <a:ea typeface="Roboto" panose="02000000000000000000" pitchFamily="2" charset="0"/>
              <a:cs typeface="Roboto" panose="02000000000000000000" pitchFamily="2" charset="0"/>
            </a:rPr>
            <a:t> κόστος </a:t>
          </a:r>
          <a:r>
            <a:rPr lang="el-GR" sz="1300" kern="1200" dirty="0" err="1">
              <a:latin typeface="Roboto" panose="02000000000000000000" pitchFamily="2" charset="0"/>
              <a:ea typeface="Roboto" panose="02000000000000000000" pitchFamily="2" charset="0"/>
              <a:cs typeface="Roboto" panose="02000000000000000000" pitchFamily="2" charset="0"/>
            </a:rPr>
            <a:t>ταξιδίου</a:t>
          </a:r>
          <a:r>
            <a:rPr lang="el-GR" sz="1300" kern="1200" dirty="0">
              <a:latin typeface="Roboto" panose="02000000000000000000" pitchFamily="2" charset="0"/>
              <a:ea typeface="Roboto" panose="02000000000000000000" pitchFamily="2" charset="0"/>
              <a:cs typeface="Roboto" panose="02000000000000000000" pitchFamily="2" charset="0"/>
            </a:rPr>
            <a:t> </a:t>
          </a:r>
          <a:endParaRPr lang="en-GB" sz="1300"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577850">
            <a:lnSpc>
              <a:spcPct val="90000"/>
            </a:lnSpc>
            <a:spcBef>
              <a:spcPct val="0"/>
            </a:spcBef>
            <a:spcAft>
              <a:spcPct val="15000"/>
            </a:spcAft>
            <a:buFont typeface="Wingdings" panose="05000000000000000000" pitchFamily="2" charset="2"/>
            <a:buNone/>
          </a:pPr>
          <a:endParaRPr lang="en-GB" sz="1300"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577850">
            <a:lnSpc>
              <a:spcPct val="90000"/>
            </a:lnSpc>
            <a:spcBef>
              <a:spcPct val="0"/>
            </a:spcBef>
            <a:spcAft>
              <a:spcPct val="15000"/>
            </a:spcAft>
            <a:buFont typeface="Wingdings" panose="05000000000000000000" pitchFamily="2" charset="2"/>
            <a:buChar char="q"/>
          </a:pPr>
          <a:r>
            <a:rPr lang="el-GR" sz="1300" kern="1200" dirty="0">
              <a:latin typeface="Roboto" panose="02000000000000000000" pitchFamily="2" charset="0"/>
              <a:ea typeface="Roboto" panose="02000000000000000000" pitchFamily="2" charset="0"/>
              <a:cs typeface="Roboto" panose="02000000000000000000" pitchFamily="2" charset="0"/>
            </a:rPr>
            <a:t>Η επιχορήγηση αυτή αντικαθιστά την </a:t>
          </a:r>
          <a:r>
            <a:rPr lang="el-GR" sz="1300" kern="1200" dirty="0" err="1">
              <a:latin typeface="Roboto" panose="02000000000000000000" pitchFamily="2" charset="0"/>
              <a:ea typeface="Roboto" panose="02000000000000000000" pitchFamily="2" charset="0"/>
              <a:cs typeface="Roboto" panose="02000000000000000000" pitchFamily="2" charset="0"/>
            </a:rPr>
            <a:t>μοναδιαία</a:t>
          </a:r>
          <a:r>
            <a:rPr lang="el-GR" sz="1300" kern="1200" dirty="0">
              <a:latin typeface="Roboto" panose="02000000000000000000" pitchFamily="2" charset="0"/>
              <a:ea typeface="Roboto" panose="02000000000000000000" pitchFamily="2" charset="0"/>
              <a:cs typeface="Roboto" panose="02000000000000000000" pitchFamily="2" charset="0"/>
            </a:rPr>
            <a:t> επιχορήγηση για έξοδα </a:t>
          </a:r>
          <a:r>
            <a:rPr lang="el-GR" sz="1300" kern="1200" dirty="0" err="1">
              <a:latin typeface="Roboto" panose="02000000000000000000" pitchFamily="2" charset="0"/>
              <a:ea typeface="Roboto" panose="02000000000000000000" pitchFamily="2" charset="0"/>
              <a:cs typeface="Roboto" panose="02000000000000000000" pitchFamily="2" charset="0"/>
            </a:rPr>
            <a:t>ταξιδίου</a:t>
          </a:r>
          <a:endParaRPr lang="en-GB" sz="1300"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577850">
            <a:lnSpc>
              <a:spcPct val="90000"/>
            </a:lnSpc>
            <a:spcBef>
              <a:spcPct val="0"/>
            </a:spcBef>
            <a:spcAft>
              <a:spcPct val="15000"/>
            </a:spcAft>
            <a:buFont typeface="Wingdings" panose="05000000000000000000" pitchFamily="2" charset="2"/>
            <a:buChar char="q"/>
          </a:pPr>
          <a:endParaRPr lang="en-GB" sz="1300"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577850">
            <a:lnSpc>
              <a:spcPct val="90000"/>
            </a:lnSpc>
            <a:spcBef>
              <a:spcPct val="0"/>
            </a:spcBef>
            <a:spcAft>
              <a:spcPct val="15000"/>
            </a:spcAft>
            <a:buFont typeface="Wingdings" panose="05000000000000000000" pitchFamily="2" charset="2"/>
            <a:buChar char="q"/>
          </a:pPr>
          <a:r>
            <a:rPr lang="el-GR" sz="1300" kern="1200" dirty="0">
              <a:latin typeface="Roboto" panose="02000000000000000000" pitchFamily="2" charset="0"/>
              <a:ea typeface="Roboto" panose="02000000000000000000" pitchFamily="2" charset="0"/>
              <a:cs typeface="Roboto" panose="02000000000000000000" pitchFamily="2" charset="0"/>
            </a:rPr>
            <a:t> Μπορεί να ισχύσει και για τους συνοδούς ατόμων με λιγότερες ευκαιρίες</a:t>
          </a:r>
          <a:endParaRPr lang="en-GB" sz="1300"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577850">
            <a:lnSpc>
              <a:spcPct val="90000"/>
            </a:lnSpc>
            <a:spcBef>
              <a:spcPct val="0"/>
            </a:spcBef>
            <a:spcAft>
              <a:spcPct val="15000"/>
            </a:spcAft>
            <a:buFont typeface="Wingdings" panose="05000000000000000000" pitchFamily="2" charset="2"/>
            <a:buNone/>
          </a:pPr>
          <a:endParaRPr lang="en-GB" sz="1300"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577850">
            <a:lnSpc>
              <a:spcPct val="90000"/>
            </a:lnSpc>
            <a:spcBef>
              <a:spcPct val="0"/>
            </a:spcBef>
            <a:spcAft>
              <a:spcPct val="15000"/>
            </a:spcAft>
            <a:buFont typeface="Wingdings" panose="05000000000000000000" pitchFamily="2" charset="2"/>
            <a:buChar char="q"/>
          </a:pPr>
          <a:r>
            <a:rPr lang="el-GR" sz="1300" kern="1200" dirty="0">
              <a:latin typeface="Roboto" panose="02000000000000000000" pitchFamily="2" charset="0"/>
              <a:ea typeface="Roboto" panose="02000000000000000000" pitchFamily="2" charset="0"/>
              <a:cs typeface="Roboto" panose="02000000000000000000" pitchFamily="2" charset="0"/>
            </a:rPr>
            <a:t>Μόλις επιλεγούν οι συμμετέχοντες που θα ταξιδέψουν σε τέτοιους προορισμούς, ο δικαιούχος έχει δύο επιλογές:</a:t>
          </a:r>
          <a:endParaRPr lang="en-GB" sz="1300"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577850">
            <a:lnSpc>
              <a:spcPct val="90000"/>
            </a:lnSpc>
            <a:spcBef>
              <a:spcPct val="0"/>
            </a:spcBef>
            <a:spcAft>
              <a:spcPct val="15000"/>
            </a:spcAft>
            <a:buFont typeface="Wingdings" panose="05000000000000000000" pitchFamily="2" charset="2"/>
            <a:buChar char="v"/>
          </a:pPr>
          <a:r>
            <a:rPr lang="el-GR" sz="1300" i="1" kern="1200" dirty="0">
              <a:solidFill>
                <a:srgbClr val="FF0000"/>
              </a:solidFill>
              <a:latin typeface="Roboto" panose="02000000000000000000" pitchFamily="2" charset="0"/>
              <a:ea typeface="Roboto" panose="02000000000000000000" pitchFamily="2" charset="0"/>
              <a:cs typeface="Roboto" panose="02000000000000000000" pitchFamily="2" charset="0"/>
            </a:rPr>
            <a:t>Να μεταφέρει χρήματα από άλλες κατηγορίες κονδυλίων</a:t>
          </a:r>
          <a:endParaRPr lang="en-GB" sz="1300" i="1" kern="1200"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114300" lvl="1" indent="-114300" algn="l" defTabSz="577850">
            <a:lnSpc>
              <a:spcPct val="90000"/>
            </a:lnSpc>
            <a:spcBef>
              <a:spcPct val="0"/>
            </a:spcBef>
            <a:spcAft>
              <a:spcPct val="15000"/>
            </a:spcAft>
            <a:buFont typeface="Wingdings" panose="05000000000000000000" pitchFamily="2" charset="2"/>
            <a:buChar char="v"/>
          </a:pPr>
          <a:r>
            <a:rPr lang="el-GR" sz="1300" i="1" kern="1200" dirty="0">
              <a:solidFill>
                <a:srgbClr val="FF0000"/>
              </a:solidFill>
              <a:latin typeface="Roboto" panose="02000000000000000000" pitchFamily="2" charset="0"/>
              <a:ea typeface="Roboto" panose="02000000000000000000" pitchFamily="2" charset="0"/>
              <a:cs typeface="Roboto" panose="02000000000000000000" pitchFamily="2" charset="0"/>
            </a:rPr>
            <a:t>Να ζητήσει πρόσθετη χρηματοδότηση από την ΕΥ (τροποποίηση) </a:t>
          </a:r>
          <a:endParaRPr lang="en-GB" sz="1300" i="1" kern="1200"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114300" lvl="1" indent="-114300" algn="l" defTabSz="622300">
            <a:lnSpc>
              <a:spcPct val="90000"/>
            </a:lnSpc>
            <a:spcBef>
              <a:spcPct val="0"/>
            </a:spcBef>
            <a:spcAft>
              <a:spcPct val="15000"/>
            </a:spcAft>
            <a:buChar char="•"/>
          </a:pPr>
          <a:endParaRPr lang="en-GB" sz="1400" kern="1200" dirty="0">
            <a:latin typeface="Roboto" panose="02000000000000000000" pitchFamily="2" charset="0"/>
            <a:ea typeface="Roboto" panose="02000000000000000000" pitchFamily="2" charset="0"/>
            <a:cs typeface="Roboto" panose="02000000000000000000" pitchFamily="2" charset="0"/>
          </a:endParaRPr>
        </a:p>
      </dsp:txBody>
      <dsp:txXfrm>
        <a:off x="1643620" y="744351"/>
        <a:ext cx="3305977" cy="4466107"/>
      </dsp:txXfrm>
    </dsp:sp>
    <dsp:sp modelId="{A4DC1AA3-72B0-4D50-9C75-42153FE24A8E}">
      <dsp:nvSpPr>
        <dsp:cNvPr id="0" name=""/>
        <dsp:cNvSpPr/>
      </dsp:nvSpPr>
      <dsp:spPr>
        <a:xfrm>
          <a:off x="0" y="1154186"/>
          <a:ext cx="1600140" cy="2163237"/>
        </a:xfrm>
        <a:prstGeom prst="roundRect">
          <a:avLst/>
        </a:prstGeom>
        <a:solidFill>
          <a:srgbClr val="50A2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l-GR" sz="1600" kern="1200" dirty="0">
              <a:latin typeface="Roboto" panose="02000000000000000000" pitchFamily="2" charset="0"/>
              <a:ea typeface="Roboto" panose="02000000000000000000" pitchFamily="2" charset="0"/>
              <a:cs typeface="Roboto" panose="02000000000000000000" pitchFamily="2" charset="0"/>
            </a:rPr>
            <a:t>Ταξιδιωτικά έξοδα για ακριβούς προορισμούς</a:t>
          </a:r>
          <a:endParaRPr lang="en-GB" sz="1600" kern="1200" dirty="0">
            <a:latin typeface="Roboto" panose="02000000000000000000" pitchFamily="2" charset="0"/>
            <a:ea typeface="Roboto" panose="02000000000000000000" pitchFamily="2" charset="0"/>
            <a:cs typeface="Roboto" panose="02000000000000000000" pitchFamily="2" charset="0"/>
          </a:endParaRPr>
        </a:p>
      </dsp:txBody>
      <dsp:txXfrm>
        <a:off x="78112" y="1232298"/>
        <a:ext cx="1443916" cy="20070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1024B-E67C-404F-8C29-FA77993E390A}">
      <dsp:nvSpPr>
        <dsp:cNvPr id="0" name=""/>
        <dsp:cNvSpPr/>
      </dsp:nvSpPr>
      <dsp:spPr>
        <a:xfrm>
          <a:off x="1055374" y="0"/>
          <a:ext cx="4645660" cy="4645660"/>
        </a:xfrm>
        <a:prstGeom prst="diamond">
          <a:avLst/>
        </a:prstGeom>
        <a:solidFill>
          <a:srgbClr val="0099CC"/>
        </a:solidFill>
        <a:ln>
          <a:noFill/>
        </a:ln>
        <a:effectLst/>
      </dsp:spPr>
      <dsp:style>
        <a:lnRef idx="0">
          <a:scrgbClr r="0" g="0" b="0"/>
        </a:lnRef>
        <a:fillRef idx="1">
          <a:scrgbClr r="0" g="0" b="0"/>
        </a:fillRef>
        <a:effectRef idx="0">
          <a:scrgbClr r="0" g="0" b="0"/>
        </a:effectRef>
        <a:fontRef idx="minor"/>
      </dsp:style>
    </dsp:sp>
    <dsp:sp modelId="{D6F0A526-3694-4A0A-87F3-EADDA943755E}">
      <dsp:nvSpPr>
        <dsp:cNvPr id="0" name=""/>
        <dsp:cNvSpPr/>
      </dsp:nvSpPr>
      <dsp:spPr>
        <a:xfrm>
          <a:off x="1402896" y="441337"/>
          <a:ext cx="1999438" cy="1811807"/>
        </a:xfrm>
        <a:prstGeom prst="roundRect">
          <a:avLst/>
        </a:prstGeom>
        <a:solidFill>
          <a:srgbClr val="BC8F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Κάλυψη </a:t>
          </a:r>
          <a:r>
            <a:rPr lang="el-GR" sz="1400" b="1" kern="1200" dirty="0">
              <a:solidFill>
                <a:schemeClr val="tx1"/>
              </a:solidFill>
              <a:latin typeface="Roboto" panose="02000000000000000000" pitchFamily="2" charset="0"/>
              <a:ea typeface="Roboto" panose="02000000000000000000" pitchFamily="2" charset="0"/>
              <a:cs typeface="Roboto" panose="02000000000000000000" pitchFamily="2" charset="0"/>
            </a:rPr>
            <a:t>επιπρόσθετων</a:t>
          </a: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εξόδων που </a:t>
          </a:r>
          <a:r>
            <a:rPr lang="el-GR" sz="1400" u="none" kern="1200" dirty="0">
              <a:solidFill>
                <a:schemeClr val="tx1"/>
              </a:solidFill>
              <a:latin typeface="Roboto" panose="02000000000000000000" pitchFamily="2" charset="0"/>
              <a:ea typeface="Roboto" panose="02000000000000000000" pitchFamily="2" charset="0"/>
              <a:cs typeface="Roboto" panose="02000000000000000000" pitchFamily="2" charset="0"/>
            </a:rPr>
            <a:t>προκύπτουν από τη </a:t>
          </a:r>
          <a:r>
            <a:rPr lang="el-GR" sz="1400" u="sng" kern="1200" dirty="0">
              <a:solidFill>
                <a:schemeClr val="tx1"/>
              </a:solidFill>
              <a:latin typeface="Roboto" panose="02000000000000000000" pitchFamily="2" charset="0"/>
              <a:ea typeface="Roboto" panose="02000000000000000000" pitchFamily="2" charset="0"/>
              <a:cs typeface="Roboto" panose="02000000000000000000" pitchFamily="2" charset="0"/>
            </a:rPr>
            <a:t>συμμετοχή ατόμων με λιγότερες ευκαιρίες </a:t>
          </a:r>
          <a:r>
            <a:rPr lang="el-GR" sz="1400" u="none" kern="1200" dirty="0">
              <a:solidFill>
                <a:schemeClr val="tx1"/>
              </a:solidFill>
              <a:latin typeface="Roboto" panose="02000000000000000000" pitchFamily="2" charset="0"/>
              <a:ea typeface="Roboto" panose="02000000000000000000" pitchFamily="2" charset="0"/>
              <a:cs typeface="Roboto" panose="02000000000000000000" pitchFamily="2" charset="0"/>
            </a:rPr>
            <a:t>και </a:t>
          </a:r>
          <a:r>
            <a:rPr lang="el-GR" sz="1400" u="sng" kern="1200" dirty="0">
              <a:solidFill>
                <a:schemeClr val="tx1"/>
              </a:solidFill>
              <a:latin typeface="Roboto" panose="02000000000000000000" pitchFamily="2" charset="0"/>
              <a:ea typeface="Roboto" panose="02000000000000000000" pitchFamily="2" charset="0"/>
              <a:cs typeface="Roboto" panose="02000000000000000000" pitchFamily="2" charset="0"/>
            </a:rPr>
            <a:t>των συνοδών τους </a:t>
          </a:r>
          <a:endParaRPr lang="en-GB" sz="1400" u="sng"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1491341" y="529782"/>
        <a:ext cx="1822548" cy="1634917"/>
      </dsp:txXfrm>
    </dsp:sp>
    <dsp:sp modelId="{F2E1F61A-134B-48CA-8569-5099CF4D2E25}">
      <dsp:nvSpPr>
        <dsp:cNvPr id="0" name=""/>
        <dsp:cNvSpPr/>
      </dsp:nvSpPr>
      <dsp:spPr>
        <a:xfrm>
          <a:off x="3447889" y="441337"/>
          <a:ext cx="1811807" cy="1811807"/>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Αφορά συμμετοχή σε </a:t>
          </a:r>
          <a:r>
            <a:rPr lang="en-GB" sz="1400" u="sng" kern="1200" dirty="0">
              <a:solidFill>
                <a:schemeClr val="tx1"/>
              </a:solidFill>
              <a:latin typeface="Roboto" panose="02000000000000000000" pitchFamily="2" charset="0"/>
              <a:ea typeface="Roboto" panose="02000000000000000000" pitchFamily="2" charset="0"/>
              <a:cs typeface="Roboto" panose="02000000000000000000" pitchFamily="2" charset="0"/>
            </a:rPr>
            <a:t>SMSs, SMPs, STAs, STTs </a:t>
          </a: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και </a:t>
          </a:r>
          <a:r>
            <a:rPr lang="en-GB" sz="1400" u="sng" kern="1200" dirty="0">
              <a:solidFill>
                <a:schemeClr val="tx1"/>
              </a:solidFill>
              <a:latin typeface="Roboto" panose="02000000000000000000" pitchFamily="2" charset="0"/>
              <a:ea typeface="Roboto" panose="02000000000000000000" pitchFamily="2" charset="0"/>
              <a:cs typeface="Roboto" panose="02000000000000000000" pitchFamily="2" charset="0"/>
            </a:rPr>
            <a:t>Preparatory Visits</a:t>
          </a:r>
          <a:endParaRPr lang="el-GR" sz="1400" u="sng"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3536334" y="529782"/>
        <a:ext cx="1634917" cy="1634917"/>
      </dsp:txXfrm>
    </dsp:sp>
    <dsp:sp modelId="{9920944F-D1EC-4CE9-8151-90A93DA60298}">
      <dsp:nvSpPr>
        <dsp:cNvPr id="0" name=""/>
        <dsp:cNvSpPr/>
      </dsp:nvSpPr>
      <dsp:spPr>
        <a:xfrm>
          <a:off x="1035045" y="2392514"/>
          <a:ext cx="2735140" cy="1811807"/>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Καλύπτονται, κατά κανόνα, </a:t>
          </a:r>
          <a:r>
            <a:rPr lang="el-GR" sz="1400" u="sng" kern="1200" dirty="0">
              <a:solidFill>
                <a:schemeClr val="tx1"/>
              </a:solidFill>
              <a:latin typeface="Roboto" panose="02000000000000000000" pitchFamily="2" charset="0"/>
              <a:ea typeface="Roboto" panose="02000000000000000000" pitchFamily="2" charset="0"/>
              <a:cs typeface="Roboto" panose="02000000000000000000" pitchFamily="2" charset="0"/>
            </a:rPr>
            <a:t>μη τυπικά έξοδα των συμμετεχόντων και των συνοδών τους, που σχετίζονται με το ταξίδι και τη διαβίωση </a:t>
          </a:r>
          <a:endParaRPr lang="en-GB" sz="1400" u="none"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1123490" y="2480959"/>
        <a:ext cx="2558250" cy="1634917"/>
      </dsp:txXfrm>
    </dsp:sp>
    <dsp:sp modelId="{AD360B07-2A6A-40C4-BA6D-FF67FC09E613}">
      <dsp:nvSpPr>
        <dsp:cNvPr id="0" name=""/>
        <dsp:cNvSpPr/>
      </dsp:nvSpPr>
      <dsp:spPr>
        <a:xfrm>
          <a:off x="3847809" y="2383836"/>
          <a:ext cx="1811807" cy="1811807"/>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solidFill>
                <a:schemeClr val="tx1"/>
              </a:solidFill>
              <a:latin typeface="Roboto" panose="02000000000000000000" pitchFamily="2" charset="0"/>
              <a:ea typeface="Roboto" panose="02000000000000000000" pitchFamily="2" charset="0"/>
              <a:cs typeface="Roboto" panose="02000000000000000000" pitchFamily="2" charset="0"/>
            </a:rPr>
            <a:t>100% αποζημίωση, στη βάση των επιλέξιμων πραγματικών δαπανών</a:t>
          </a:r>
          <a:endParaRPr lang="en-GB" sz="16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3936254" y="2472281"/>
        <a:ext cx="1634917" cy="16349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6226-A089-4E9F-944C-D8EF0E630E48}">
      <dsp:nvSpPr>
        <dsp:cNvPr id="0" name=""/>
        <dsp:cNvSpPr/>
      </dsp:nvSpPr>
      <dsp:spPr>
        <a:xfrm>
          <a:off x="5950" y="725292"/>
          <a:ext cx="1778500" cy="1067100"/>
        </a:xfrm>
        <a:prstGeom prst="roundRect">
          <a:avLst>
            <a:gd name="adj" fmla="val 10000"/>
          </a:avLst>
        </a:prstGeom>
        <a:solidFill>
          <a:srgbClr val="50A2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Travel Support</a:t>
          </a:r>
          <a:endParaRPr lang="el-GR" sz="1200"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 (</a:t>
          </a:r>
          <a:r>
            <a:rPr lang="el-GR" sz="1200" b="1" kern="1200" dirty="0">
              <a:latin typeface="Roboto" panose="02000000000000000000" pitchFamily="2" charset="0"/>
              <a:ea typeface="Roboto" panose="02000000000000000000" pitchFamily="2" charset="0"/>
              <a:cs typeface="Roboto" panose="02000000000000000000" pitchFamily="2" charset="0"/>
            </a:rPr>
            <a:t>Ποσό που δίνεται άπαξ και καλύπτει τα τυπικά έξοδα ταξιδιού)</a:t>
          </a:r>
          <a:endParaRPr lang="en-GB" sz="1200" b="1" kern="1200" dirty="0">
            <a:latin typeface="Roboto" panose="02000000000000000000" pitchFamily="2" charset="0"/>
            <a:ea typeface="Roboto" panose="02000000000000000000" pitchFamily="2" charset="0"/>
            <a:cs typeface="Roboto" panose="02000000000000000000" pitchFamily="2" charset="0"/>
          </a:endParaRPr>
        </a:p>
      </dsp:txBody>
      <dsp:txXfrm>
        <a:off x="37204" y="756546"/>
        <a:ext cx="1715992" cy="1004592"/>
      </dsp:txXfrm>
    </dsp:sp>
    <dsp:sp modelId="{CEB5A3A5-6C33-41AC-919A-12C1BA9AE7F0}">
      <dsp:nvSpPr>
        <dsp:cNvPr id="0" name=""/>
        <dsp:cNvSpPr/>
      </dsp:nvSpPr>
      <dsp:spPr>
        <a:xfrm flipH="1" flipV="1">
          <a:off x="1988749" y="1239801"/>
          <a:ext cx="281461" cy="380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000173" y="1247417"/>
        <a:ext cx="270037" cy="22849"/>
      </dsp:txXfrm>
    </dsp:sp>
    <dsp:sp modelId="{D2A1C39E-B988-4FCD-947D-2CD3E1F884AF}">
      <dsp:nvSpPr>
        <dsp:cNvPr id="0" name=""/>
        <dsp:cNvSpPr/>
      </dsp:nvSpPr>
      <dsp:spPr>
        <a:xfrm>
          <a:off x="2495851" y="725292"/>
          <a:ext cx="1778500" cy="1067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Base Individual Support (</a:t>
          </a:r>
          <a:r>
            <a:rPr lang="el-GR" sz="1200" b="1" kern="1200" dirty="0">
              <a:latin typeface="Roboto" panose="02000000000000000000" pitchFamily="2" charset="0"/>
              <a:ea typeface="Roboto" panose="02000000000000000000" pitchFamily="2" charset="0"/>
              <a:cs typeface="Roboto" panose="02000000000000000000" pitchFamily="2" charset="0"/>
            </a:rPr>
            <a:t>Σταθερό ποσό, ανά μήνα, που καλύπτει τα τυπικά έξοδα διαβίωσης</a:t>
          </a:r>
          <a:r>
            <a:rPr lang="el-GR" sz="1200" kern="1200" dirty="0">
              <a:latin typeface="Roboto" panose="02000000000000000000" pitchFamily="2" charset="0"/>
              <a:ea typeface="Roboto" panose="02000000000000000000" pitchFamily="2" charset="0"/>
              <a:cs typeface="Roboto" panose="02000000000000000000" pitchFamily="2" charset="0"/>
            </a:rPr>
            <a:t>)</a:t>
          </a:r>
          <a:endParaRPr lang="en-GB" sz="1200" kern="1200" dirty="0">
            <a:latin typeface="Roboto" panose="02000000000000000000" pitchFamily="2" charset="0"/>
            <a:ea typeface="Roboto" panose="02000000000000000000" pitchFamily="2" charset="0"/>
            <a:cs typeface="Roboto" panose="02000000000000000000" pitchFamily="2" charset="0"/>
          </a:endParaRPr>
        </a:p>
      </dsp:txBody>
      <dsp:txXfrm>
        <a:off x="2527105" y="756546"/>
        <a:ext cx="1715992" cy="1004592"/>
      </dsp:txXfrm>
    </dsp:sp>
    <dsp:sp modelId="{18B44F94-F20E-409A-A4D9-2967D0369FF0}">
      <dsp:nvSpPr>
        <dsp:cNvPr id="0" name=""/>
        <dsp:cNvSpPr/>
      </dsp:nvSpPr>
      <dsp:spPr>
        <a:xfrm flipH="1" flipV="1">
          <a:off x="4457305" y="1239801"/>
          <a:ext cx="324150" cy="380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468729" y="1247417"/>
        <a:ext cx="312726" cy="22849"/>
      </dsp:txXfrm>
    </dsp:sp>
    <dsp:sp modelId="{48FC2A04-68FF-430C-AF17-45DCA70D9C5B}">
      <dsp:nvSpPr>
        <dsp:cNvPr id="0" name=""/>
        <dsp:cNvSpPr/>
      </dsp:nvSpPr>
      <dsp:spPr>
        <a:xfrm>
          <a:off x="4985752" y="725292"/>
          <a:ext cx="1778500" cy="1067100"/>
        </a:xfrm>
        <a:prstGeom prst="roundRect">
          <a:avLst>
            <a:gd name="adj" fmla="val 10000"/>
          </a:avLst>
        </a:prstGeom>
        <a:solidFill>
          <a:srgbClr val="50A2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Top-up </a:t>
          </a:r>
          <a:r>
            <a:rPr lang="el-GR" sz="1200" b="1" kern="1200" dirty="0">
              <a:latin typeface="Roboto" panose="02000000000000000000" pitchFamily="2" charset="0"/>
              <a:ea typeface="Roboto" panose="02000000000000000000" pitchFamily="2" charset="0"/>
              <a:cs typeface="Roboto" panose="02000000000000000000" pitchFamily="2" charset="0"/>
            </a:rPr>
            <a:t>για λιγότερες ευκαιρίες </a:t>
          </a:r>
          <a:endParaRPr lang="en-GB" sz="1200"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533400">
            <a:lnSpc>
              <a:spcPct val="90000"/>
            </a:lnSpc>
            <a:spcBef>
              <a:spcPct val="0"/>
            </a:spcBef>
            <a:spcAft>
              <a:spcPct val="35000"/>
            </a:spcAft>
            <a:buNone/>
          </a:pPr>
          <a:r>
            <a:rPr lang="el-GR" sz="1200" b="1" kern="1200" dirty="0">
              <a:latin typeface="Roboto" panose="02000000000000000000" pitchFamily="2" charset="0"/>
              <a:ea typeface="Roboto" panose="02000000000000000000" pitchFamily="2" charset="0"/>
              <a:cs typeface="Roboto" panose="02000000000000000000" pitchFamily="2" charset="0"/>
            </a:rPr>
            <a:t>(250 Ευρώ, ανά μήνα)</a:t>
          </a:r>
          <a:endParaRPr lang="en-GB" sz="1200" b="1" kern="1200" dirty="0">
            <a:latin typeface="Roboto" panose="02000000000000000000" pitchFamily="2" charset="0"/>
            <a:ea typeface="Roboto" panose="02000000000000000000" pitchFamily="2" charset="0"/>
            <a:cs typeface="Roboto" panose="02000000000000000000" pitchFamily="2" charset="0"/>
          </a:endParaRPr>
        </a:p>
      </dsp:txBody>
      <dsp:txXfrm>
        <a:off x="5017006" y="756546"/>
        <a:ext cx="1715992" cy="1004592"/>
      </dsp:txXfrm>
    </dsp:sp>
    <dsp:sp modelId="{54B1D44F-1671-4713-9667-9B2880C4960F}">
      <dsp:nvSpPr>
        <dsp:cNvPr id="0" name=""/>
        <dsp:cNvSpPr/>
      </dsp:nvSpPr>
      <dsp:spPr>
        <a:xfrm rot="16200000" flipV="1">
          <a:off x="5812138" y="2090812"/>
          <a:ext cx="125728" cy="2247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5400000">
        <a:off x="5807564" y="2178063"/>
        <a:ext cx="134876" cy="88010"/>
      </dsp:txXfrm>
    </dsp:sp>
    <dsp:sp modelId="{AA7B3EC6-3032-4432-97CB-64706487EA77}">
      <dsp:nvSpPr>
        <dsp:cNvPr id="0" name=""/>
        <dsp:cNvSpPr/>
      </dsp:nvSpPr>
      <dsp:spPr>
        <a:xfrm>
          <a:off x="4985752" y="2639437"/>
          <a:ext cx="1778500" cy="1067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Inclusion Support for Organisations </a:t>
          </a:r>
          <a:endParaRPr lang="el-GR" sz="1200"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(125 </a:t>
          </a:r>
          <a:r>
            <a:rPr lang="el-GR" sz="1200" b="1" kern="1200" dirty="0">
              <a:latin typeface="Roboto" panose="02000000000000000000" pitchFamily="2" charset="0"/>
              <a:ea typeface="Roboto" panose="02000000000000000000" pitchFamily="2" charset="0"/>
              <a:cs typeface="Roboto" panose="02000000000000000000" pitchFamily="2" charset="0"/>
            </a:rPr>
            <a:t>Ευρώ)</a:t>
          </a:r>
          <a:endParaRPr lang="en-GB" sz="1200" b="1" kern="1200" dirty="0">
            <a:latin typeface="Roboto" panose="02000000000000000000" pitchFamily="2" charset="0"/>
            <a:ea typeface="Roboto" panose="02000000000000000000" pitchFamily="2" charset="0"/>
            <a:cs typeface="Roboto" panose="02000000000000000000" pitchFamily="2" charset="0"/>
          </a:endParaRPr>
        </a:p>
      </dsp:txBody>
      <dsp:txXfrm>
        <a:off x="5017006" y="2670691"/>
        <a:ext cx="1715992" cy="1004592"/>
      </dsp:txXfrm>
    </dsp:sp>
    <dsp:sp modelId="{FFA29708-6C6D-4818-BB89-CDA8DD4262DA}">
      <dsp:nvSpPr>
        <dsp:cNvPr id="0" name=""/>
        <dsp:cNvSpPr/>
      </dsp:nvSpPr>
      <dsp:spPr>
        <a:xfrm rot="10813702">
          <a:off x="4608259" y="3103937"/>
          <a:ext cx="64927" cy="1282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627737" y="3129628"/>
        <a:ext cx="45449" cy="76958"/>
      </dsp:txXfrm>
    </dsp:sp>
    <dsp:sp modelId="{DB21BF3B-C166-43E7-ACB5-18F7D1D1967C}">
      <dsp:nvSpPr>
        <dsp:cNvPr id="0" name=""/>
        <dsp:cNvSpPr/>
      </dsp:nvSpPr>
      <dsp:spPr>
        <a:xfrm>
          <a:off x="2495851" y="2493869"/>
          <a:ext cx="1778500" cy="1338389"/>
        </a:xfrm>
        <a:prstGeom prst="roundRect">
          <a:avLst>
            <a:gd name="adj" fmla="val 10000"/>
          </a:avLst>
        </a:prstGeom>
        <a:solidFill>
          <a:srgbClr val="50A2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Inclusion Support for Participants </a:t>
          </a:r>
          <a:endParaRPr lang="el-GR" sz="1200"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a:t>
          </a:r>
          <a:r>
            <a:rPr lang="el-GR" sz="1200" b="1" kern="1200" dirty="0">
              <a:latin typeface="Roboto" panose="02000000000000000000" pitchFamily="2" charset="0"/>
              <a:ea typeface="Roboto" panose="02000000000000000000" pitchFamily="2" charset="0"/>
              <a:cs typeface="Roboto" panose="02000000000000000000" pitchFamily="2" charset="0"/>
            </a:rPr>
            <a:t>100% αποζημίωση, στη βάση απόδειξης, λόγω της ενοικίασης ειδικού οχήματος για μετακινήσεις)</a:t>
          </a:r>
          <a:endParaRPr lang="en-GB" sz="1200" b="1" kern="1200" dirty="0">
            <a:latin typeface="Roboto" panose="02000000000000000000" pitchFamily="2" charset="0"/>
            <a:ea typeface="Roboto" panose="02000000000000000000" pitchFamily="2" charset="0"/>
            <a:cs typeface="Roboto" panose="02000000000000000000" pitchFamily="2" charset="0"/>
          </a:endParaRPr>
        </a:p>
      </dsp:txBody>
      <dsp:txXfrm>
        <a:off x="2535051" y="2533069"/>
        <a:ext cx="1700100" cy="1259989"/>
      </dsp:txXfrm>
    </dsp:sp>
    <dsp:sp modelId="{55D39F82-5A5A-454C-A6C2-755316C5FFE3}">
      <dsp:nvSpPr>
        <dsp:cNvPr id="0" name=""/>
        <dsp:cNvSpPr/>
      </dsp:nvSpPr>
      <dsp:spPr>
        <a:xfrm rot="10786298">
          <a:off x="2122483" y="3103851"/>
          <a:ext cx="56677" cy="1282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139486" y="3129469"/>
        <a:ext cx="39674" cy="76958"/>
      </dsp:txXfrm>
    </dsp:sp>
    <dsp:sp modelId="{548A4280-4599-4E5A-8ECB-E0C907795DE8}">
      <dsp:nvSpPr>
        <dsp:cNvPr id="0" name=""/>
        <dsp:cNvSpPr/>
      </dsp:nvSpPr>
      <dsp:spPr>
        <a:xfrm>
          <a:off x="5950" y="2639437"/>
          <a:ext cx="1778500" cy="1067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Top-up </a:t>
          </a:r>
          <a:r>
            <a:rPr lang="el-GR" sz="1200" b="1" kern="1200" dirty="0">
              <a:latin typeface="Roboto" panose="02000000000000000000" pitchFamily="2" charset="0"/>
              <a:ea typeface="Roboto" panose="02000000000000000000" pitchFamily="2" charset="0"/>
              <a:cs typeface="Roboto" panose="02000000000000000000" pitchFamily="2" charset="0"/>
            </a:rPr>
            <a:t>για </a:t>
          </a:r>
          <a:r>
            <a:rPr lang="en-GB" sz="1200" b="1" kern="1200" dirty="0">
              <a:latin typeface="Roboto" panose="02000000000000000000" pitchFamily="2" charset="0"/>
              <a:ea typeface="Roboto" panose="02000000000000000000" pitchFamily="2" charset="0"/>
              <a:cs typeface="Roboto" panose="02000000000000000000" pitchFamily="2" charset="0"/>
            </a:rPr>
            <a:t>traineeships</a:t>
          </a:r>
        </a:p>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(150 </a:t>
          </a:r>
          <a:r>
            <a:rPr lang="el-GR" sz="1200" b="1" kern="1200" dirty="0">
              <a:latin typeface="Roboto" panose="02000000000000000000" pitchFamily="2" charset="0"/>
              <a:ea typeface="Roboto" panose="02000000000000000000" pitchFamily="2" charset="0"/>
              <a:cs typeface="Roboto" panose="02000000000000000000" pitchFamily="2" charset="0"/>
            </a:rPr>
            <a:t>Ευρώ, ανά μήνα)</a:t>
          </a:r>
          <a:r>
            <a:rPr lang="en-GB" sz="1200" b="1" kern="1200" dirty="0">
              <a:latin typeface="Roboto" panose="02000000000000000000" pitchFamily="2" charset="0"/>
              <a:ea typeface="Roboto" panose="02000000000000000000" pitchFamily="2" charset="0"/>
              <a:cs typeface="Roboto" panose="02000000000000000000" pitchFamily="2" charset="0"/>
            </a:rPr>
            <a:t> </a:t>
          </a:r>
        </a:p>
      </dsp:txBody>
      <dsp:txXfrm>
        <a:off x="37204" y="2670691"/>
        <a:ext cx="1715992" cy="10045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7A557-D78D-4EDD-B32E-4EC762223950}">
      <dsp:nvSpPr>
        <dsp:cNvPr id="0" name=""/>
        <dsp:cNvSpPr/>
      </dsp:nvSpPr>
      <dsp:spPr>
        <a:xfrm>
          <a:off x="3968" y="1613639"/>
          <a:ext cx="2030015" cy="80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l-GR" sz="2400" kern="1200" dirty="0"/>
            <a:t>Λειτουργός Δράσης</a:t>
          </a:r>
          <a:endParaRPr lang="en-GB" sz="2400" kern="1200" dirty="0"/>
        </a:p>
      </dsp:txBody>
      <dsp:txXfrm>
        <a:off x="3968" y="1613639"/>
        <a:ext cx="2030015" cy="801900"/>
      </dsp:txXfrm>
    </dsp:sp>
    <dsp:sp modelId="{070D98F9-BD8B-4FF7-AA4E-0F6EB892789D}">
      <dsp:nvSpPr>
        <dsp:cNvPr id="0" name=""/>
        <dsp:cNvSpPr/>
      </dsp:nvSpPr>
      <dsp:spPr>
        <a:xfrm>
          <a:off x="2033984" y="1363046"/>
          <a:ext cx="406003" cy="13030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4D6422-B824-428B-818E-E50F8F27A1CF}">
      <dsp:nvSpPr>
        <dsp:cNvPr id="0" name=""/>
        <dsp:cNvSpPr/>
      </dsp:nvSpPr>
      <dsp:spPr>
        <a:xfrm>
          <a:off x="2602388" y="1363046"/>
          <a:ext cx="5521642" cy="1303087"/>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a:solidFill>
                <a:schemeClr val="tx1"/>
              </a:solidFill>
            </a:rPr>
            <a:t>Μαρία Θάλεια Χρίστου</a:t>
          </a:r>
          <a:endParaRPr lang="en-GB" sz="2400" kern="1200" dirty="0">
            <a:solidFill>
              <a:schemeClr val="tx1"/>
            </a:solidFill>
          </a:endParaRPr>
        </a:p>
        <a:p>
          <a:pPr marL="228600" lvl="1" indent="-228600" algn="l" defTabSz="1066800">
            <a:lnSpc>
              <a:spcPct val="90000"/>
            </a:lnSpc>
            <a:spcBef>
              <a:spcPct val="0"/>
            </a:spcBef>
            <a:spcAft>
              <a:spcPct val="15000"/>
            </a:spcAft>
            <a:buChar char="•"/>
          </a:pPr>
          <a:r>
            <a:rPr lang="en-GB" sz="2400" kern="1200" dirty="0">
              <a:solidFill>
                <a:schemeClr val="tx1"/>
              </a:solidFill>
            </a:rPr>
            <a:t>Email</a:t>
          </a:r>
          <a:r>
            <a:rPr lang="en-US" sz="2400" kern="1200" dirty="0">
              <a:solidFill>
                <a:schemeClr val="tx1"/>
              </a:solidFill>
            </a:rPr>
            <a:t>: </a:t>
          </a:r>
          <a:r>
            <a:rPr lang="en-US" sz="2400" kern="1200" dirty="0" err="1">
              <a:hlinkClick xmlns:r="http://schemas.openxmlformats.org/officeDocument/2006/relationships" r:id="rId1"/>
            </a:rPr>
            <a:t>mthchristou</a:t>
          </a:r>
          <a:r>
            <a:rPr lang="en-GB" sz="2400" kern="1200" dirty="0">
              <a:hlinkClick xmlns:r="http://schemas.openxmlformats.org/officeDocument/2006/relationships" r:id="rId1"/>
            </a:rPr>
            <a:t>@idep.org.cy</a:t>
          </a:r>
          <a:endParaRPr lang="en-GB" sz="2400" kern="1200" dirty="0">
            <a:solidFill>
              <a:schemeClr val="tx1"/>
            </a:solidFill>
          </a:endParaRPr>
        </a:p>
        <a:p>
          <a:pPr marL="228600" lvl="1" indent="-228600" algn="l" defTabSz="1066800">
            <a:lnSpc>
              <a:spcPct val="90000"/>
            </a:lnSpc>
            <a:spcBef>
              <a:spcPct val="0"/>
            </a:spcBef>
            <a:spcAft>
              <a:spcPct val="15000"/>
            </a:spcAft>
            <a:buChar char="•"/>
          </a:pPr>
          <a:r>
            <a:rPr lang="el-GR" sz="2400" kern="1200" dirty="0">
              <a:solidFill>
                <a:schemeClr val="tx1"/>
              </a:solidFill>
            </a:rPr>
            <a:t>Τηλέφωνο</a:t>
          </a:r>
          <a:r>
            <a:rPr lang="en-US" sz="2400" kern="1200" dirty="0">
              <a:solidFill>
                <a:schemeClr val="tx1"/>
              </a:solidFill>
            </a:rPr>
            <a:t>: </a:t>
          </a:r>
          <a:r>
            <a:rPr lang="en-GB" sz="2400" kern="1200" dirty="0">
              <a:solidFill>
                <a:schemeClr val="tx1"/>
              </a:solidFill>
            </a:rPr>
            <a:t>224488</a:t>
          </a:r>
          <a:r>
            <a:rPr lang="el-GR" sz="2400" kern="1200" dirty="0">
              <a:solidFill>
                <a:schemeClr val="tx1"/>
              </a:solidFill>
            </a:rPr>
            <a:t>45</a:t>
          </a:r>
          <a:endParaRPr lang="en-GB" sz="2400" kern="1200" dirty="0">
            <a:solidFill>
              <a:schemeClr val="tx1"/>
            </a:solidFill>
          </a:endParaRPr>
        </a:p>
      </dsp:txBody>
      <dsp:txXfrm>
        <a:off x="2602388" y="1363046"/>
        <a:ext cx="5521642" cy="1303087"/>
      </dsp:txXfrm>
    </dsp:sp>
    <dsp:sp modelId="{156F5878-F8AA-4C50-9949-B58410CC2BD1}">
      <dsp:nvSpPr>
        <dsp:cNvPr id="0" name=""/>
        <dsp:cNvSpPr/>
      </dsp:nvSpPr>
      <dsp:spPr>
        <a:xfrm>
          <a:off x="3968" y="3003127"/>
          <a:ext cx="2030015" cy="80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l-GR" sz="2400" kern="1200" dirty="0"/>
            <a:t>Συντονίστρια Δράσης</a:t>
          </a:r>
          <a:endParaRPr lang="en-GB" sz="2400" kern="1200" dirty="0"/>
        </a:p>
      </dsp:txBody>
      <dsp:txXfrm>
        <a:off x="3968" y="3003127"/>
        <a:ext cx="2030015" cy="801900"/>
      </dsp:txXfrm>
    </dsp:sp>
    <dsp:sp modelId="{4EB2E7EB-C395-446F-9051-7DCA1926E161}">
      <dsp:nvSpPr>
        <dsp:cNvPr id="0" name=""/>
        <dsp:cNvSpPr/>
      </dsp:nvSpPr>
      <dsp:spPr>
        <a:xfrm>
          <a:off x="2033984" y="2752533"/>
          <a:ext cx="406003" cy="13030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02EA27-8B47-4885-BB5A-B272C48E85BE}">
      <dsp:nvSpPr>
        <dsp:cNvPr id="0" name=""/>
        <dsp:cNvSpPr/>
      </dsp:nvSpPr>
      <dsp:spPr>
        <a:xfrm>
          <a:off x="2602388" y="2752533"/>
          <a:ext cx="5521642" cy="1303087"/>
        </a:xfrm>
        <a:prstGeom prst="rect">
          <a:avLst/>
        </a:prstGeom>
        <a:solidFill>
          <a:srgbClr val="50A2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a:solidFill>
                <a:schemeClr val="tx1"/>
              </a:solidFill>
            </a:rPr>
            <a:t>Στέλλα Λεωνίδου</a:t>
          </a:r>
          <a:endParaRPr lang="en-GB" sz="2400" kern="1200" dirty="0">
            <a:solidFill>
              <a:schemeClr val="tx1"/>
            </a:solidFill>
          </a:endParaRPr>
        </a:p>
        <a:p>
          <a:pPr marL="228600" lvl="1" indent="-228600" algn="l" defTabSz="1066800">
            <a:lnSpc>
              <a:spcPct val="90000"/>
            </a:lnSpc>
            <a:spcBef>
              <a:spcPct val="0"/>
            </a:spcBef>
            <a:spcAft>
              <a:spcPct val="15000"/>
            </a:spcAft>
            <a:buChar char="•"/>
          </a:pPr>
          <a:r>
            <a:rPr lang="en-GB" sz="2400" kern="1200" dirty="0">
              <a:solidFill>
                <a:schemeClr val="tx1"/>
              </a:solidFill>
            </a:rPr>
            <a:t>Email</a:t>
          </a:r>
          <a:r>
            <a:rPr lang="en-US" sz="2400" kern="1200" dirty="0">
              <a:solidFill>
                <a:schemeClr val="tx1"/>
              </a:solidFill>
            </a:rPr>
            <a:t>: </a:t>
          </a:r>
          <a:r>
            <a:rPr lang="en-GB" sz="2400" kern="1200" dirty="0">
              <a:hlinkClick xmlns:r="http://schemas.openxmlformats.org/officeDocument/2006/relationships" r:id="rId2"/>
            </a:rPr>
            <a:t>sleonidou@idep.org.cy</a:t>
          </a:r>
          <a:endParaRPr lang="en-GB" sz="2400" kern="1200" dirty="0">
            <a:solidFill>
              <a:schemeClr val="tx1"/>
            </a:solidFill>
          </a:endParaRPr>
        </a:p>
        <a:p>
          <a:pPr marL="228600" lvl="1" indent="-228600" algn="l" defTabSz="1066800">
            <a:lnSpc>
              <a:spcPct val="90000"/>
            </a:lnSpc>
            <a:spcBef>
              <a:spcPct val="0"/>
            </a:spcBef>
            <a:spcAft>
              <a:spcPct val="15000"/>
            </a:spcAft>
            <a:buChar char="•"/>
          </a:pPr>
          <a:r>
            <a:rPr lang="el-GR" sz="2400" kern="1200" dirty="0">
              <a:solidFill>
                <a:schemeClr val="tx1"/>
              </a:solidFill>
            </a:rPr>
            <a:t>Τηλέφωνο</a:t>
          </a:r>
          <a:r>
            <a:rPr lang="en-US" sz="2400" kern="1200" dirty="0">
              <a:solidFill>
                <a:schemeClr val="tx1"/>
              </a:solidFill>
            </a:rPr>
            <a:t>: </a:t>
          </a:r>
          <a:r>
            <a:rPr lang="en-GB" sz="2400" kern="1200" dirty="0">
              <a:solidFill>
                <a:schemeClr val="tx1"/>
              </a:solidFill>
            </a:rPr>
            <a:t>22448894</a:t>
          </a:r>
        </a:p>
      </dsp:txBody>
      <dsp:txXfrm>
        <a:off x="2602388" y="2752533"/>
        <a:ext cx="5521642" cy="13030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B13F01F-567B-4B66-A086-390C1DF0C3B9}" type="datetimeFigureOut">
              <a:rPr lang="en-US" smtClean="0"/>
              <a:t>7/15/2025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5AAC7F6-DE48-43CC-A0EA-0E2858B8178B}" type="slidenum">
              <a:rPr lang="en-US" smtClean="0"/>
              <a:t>‹#›</a:t>
            </a:fld>
            <a:endParaRPr lang="en-US"/>
          </a:p>
        </p:txBody>
      </p:sp>
    </p:spTree>
    <p:extLst>
      <p:ext uri="{BB962C8B-B14F-4D97-AF65-F5344CB8AC3E}">
        <p14:creationId xmlns:p14="http://schemas.microsoft.com/office/powerpoint/2010/main" val="2937242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AAC7F6-DE48-43CC-A0EA-0E2858B8178B}" type="slidenum">
              <a:rPr lang="en-US" smtClean="0"/>
              <a:t>1</a:t>
            </a:fld>
            <a:endParaRPr lang="en-US"/>
          </a:p>
        </p:txBody>
      </p:sp>
    </p:spTree>
    <p:extLst>
      <p:ext uri="{BB962C8B-B14F-4D97-AF65-F5344CB8AC3E}">
        <p14:creationId xmlns:p14="http://schemas.microsoft.com/office/powerpoint/2010/main" val="2368107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10</a:t>
            </a:fld>
            <a:endParaRPr lang="en-US"/>
          </a:p>
        </p:txBody>
      </p:sp>
    </p:spTree>
    <p:extLst>
      <p:ext uri="{BB962C8B-B14F-4D97-AF65-F5344CB8AC3E}">
        <p14:creationId xmlns:p14="http://schemas.microsoft.com/office/powerpoint/2010/main" val="717551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11</a:t>
            </a:fld>
            <a:endParaRPr lang="en-US"/>
          </a:p>
        </p:txBody>
      </p:sp>
    </p:spTree>
    <p:extLst>
      <p:ext uri="{BB962C8B-B14F-4D97-AF65-F5344CB8AC3E}">
        <p14:creationId xmlns:p14="http://schemas.microsoft.com/office/powerpoint/2010/main" val="3697415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12</a:t>
            </a:fld>
            <a:endParaRPr lang="en-US"/>
          </a:p>
        </p:txBody>
      </p:sp>
    </p:spTree>
    <p:extLst>
      <p:ext uri="{BB962C8B-B14F-4D97-AF65-F5344CB8AC3E}">
        <p14:creationId xmlns:p14="http://schemas.microsoft.com/office/powerpoint/2010/main" val="3877839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13</a:t>
            </a:fld>
            <a:endParaRPr lang="en-US"/>
          </a:p>
        </p:txBody>
      </p:sp>
    </p:spTree>
    <p:extLst>
      <p:ext uri="{BB962C8B-B14F-4D97-AF65-F5344CB8AC3E}">
        <p14:creationId xmlns:p14="http://schemas.microsoft.com/office/powerpoint/2010/main" val="2293249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Tx/>
              <a:buChar char="-"/>
              <a:defRPr/>
            </a:pPr>
            <a:r>
              <a:rPr lang="el-GR" dirty="0"/>
              <a:t>Οι πρόσφατοι απόφοιτοι, με την κινητικότητα που θα υλοποιήσουν μετά την αποφοίτησή τους, δεν πρέπει να ξεπεράσουν τους 12 μήνες συνολικά για τον κύκλο σπουδών στα πλαίσια του οποίου έγινε και η αίτηση για πρακτική άσκηση. Άρα, αν έχει προηγηθεί κινητικότητα, κατά τα χρόνια των σπουδών τους, θα πρέπει να ήταν διάρκειας μικρότερης των 12 μηνών.</a:t>
            </a:r>
          </a:p>
          <a:p>
            <a:pPr marL="174708" indent="-174708" defTabSz="931774">
              <a:buFontTx/>
              <a:buChar char="-"/>
              <a:defRPr/>
            </a:pPr>
            <a:endParaRPr lang="el-GR" dirty="0"/>
          </a:p>
          <a:p>
            <a:pPr marL="174708" indent="-174708" defTabSz="931774">
              <a:buFontTx/>
              <a:buChar char="-"/>
              <a:defRPr/>
            </a:pPr>
            <a:r>
              <a:rPr lang="el-GR" dirty="0"/>
              <a:t>Στην περίπτωση που προκύψει μία περίοδος διακοπής της φυσικής κινητικότητας για πρακτική άσκηση για λόγους που προέρχονται από τον ίδιο τον φοιτητή/πρόσφατο απόφοιτο, η περίοδος αυτή ούτε χρηματοδοτείται ούτε συνυπολογίζεται στη διάρκεια της κινητικότητας. Εάν, όμως, η περίοδος διακοπής οφείλεται σε υποχρεωτική αργία του οργανισμού υποδοχής, τότε η περίοδος διακοπής χρηματοδοτείται και συνυπολογίζεται στη διάρκεια της κινητικότητας.</a:t>
            </a:r>
          </a:p>
          <a:p>
            <a:pPr marL="174708" indent="-174708" defTabSz="931774">
              <a:buFontTx/>
              <a:buChar char="-"/>
              <a:defRPr/>
            </a:pPr>
            <a:endParaRPr lang="el-GR" dirty="0"/>
          </a:p>
          <a:p>
            <a:endParaRPr lang="el-GR" dirty="0"/>
          </a:p>
          <a:p>
            <a:pPr marL="174708" indent="-174708" defTabSz="931774">
              <a:buFontTx/>
              <a:buChar char="-"/>
              <a:defRPr/>
            </a:pPr>
            <a:r>
              <a:rPr lang="el-GR" dirty="0">
                <a:solidFill>
                  <a:srgbClr val="1F3762"/>
                </a:solidFill>
                <a:latin typeface="Calibri" panose="020F0502020204030204" pitchFamily="34" charset="0"/>
              </a:rPr>
              <a:t>Στην περίπτωση που ένας φοιτητής ή πρόσφατος απόφοιτος βρίσκεται σε υποχρεωτική αργία (περίοδος διακοπών στον οργανισμό υποδοχής), η ημερομηνία λήξης της δραστηριότητάς</a:t>
            </a:r>
            <a:r>
              <a:rPr lang="en-GB" dirty="0">
                <a:solidFill>
                  <a:srgbClr val="1F3762"/>
                </a:solidFill>
                <a:latin typeface="Calibri" panose="020F0502020204030204" pitchFamily="34" charset="0"/>
              </a:rPr>
              <a:t> </a:t>
            </a:r>
            <a:r>
              <a:rPr lang="el-GR" dirty="0">
                <a:solidFill>
                  <a:srgbClr val="1F3762"/>
                </a:solidFill>
                <a:latin typeface="Calibri" panose="020F0502020204030204" pitchFamily="34" charset="0"/>
              </a:rPr>
              <a:t>του μπορεί να εμπίπτει σε αυτήν την περίοδο διακοπών (στη βάση της ημερομηνίας λήξης που αναγράφεται στο </a:t>
            </a:r>
            <a:r>
              <a:rPr lang="en-GB" dirty="0">
                <a:solidFill>
                  <a:srgbClr val="1F3762"/>
                </a:solidFill>
                <a:latin typeface="Calibri" panose="020F0502020204030204" pitchFamily="34" charset="0"/>
              </a:rPr>
              <a:t>grant agreement </a:t>
            </a:r>
            <a:r>
              <a:rPr lang="el-GR" dirty="0">
                <a:solidFill>
                  <a:srgbClr val="1F3762"/>
                </a:solidFill>
                <a:latin typeface="Calibri" panose="020F0502020204030204" pitchFamily="34" charset="0"/>
              </a:rPr>
              <a:t>που υπέγραψε με τον οργανισμό αποστολής)</a:t>
            </a:r>
            <a:endParaRPr lang="en-GB" dirty="0">
              <a:solidFill>
                <a:srgbClr val="1F3762"/>
              </a:solidFill>
              <a:latin typeface="Calibri" panose="020F0502020204030204" pitchFamily="34" charset="0"/>
            </a:endParaRPr>
          </a:p>
          <a:p>
            <a:pPr marL="174708" indent="-174708" defTabSz="931774">
              <a:buFontTx/>
              <a:buChar char="-"/>
              <a:defRPr/>
            </a:pPr>
            <a:endParaRPr lang="en-GB" dirty="0">
              <a:solidFill>
                <a:srgbClr val="1F3762"/>
              </a:solidFill>
              <a:latin typeface="Calibri" panose="020F0502020204030204" pitchFamily="34" charset="0"/>
            </a:endParaRPr>
          </a:p>
          <a:p>
            <a:pPr marL="174708" indent="-174708" defTabSz="931774">
              <a:buFontTx/>
              <a:buChar char="-"/>
              <a:defRPr/>
            </a:pPr>
            <a:endParaRPr lang="en-GB" dirty="0">
              <a:solidFill>
                <a:srgbClr val="1F3762"/>
              </a:solidFill>
              <a:latin typeface="Calibri" panose="020F0502020204030204" pitchFamily="34" charset="0"/>
            </a:endParaRPr>
          </a:p>
          <a:p>
            <a:pPr marL="174708" indent="-174708" defTabSz="931774">
              <a:buFontTx/>
              <a:buChar char="-"/>
              <a:defRPr/>
            </a:pPr>
            <a:endParaRPr lang="en-GB"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14</a:t>
            </a:fld>
            <a:endParaRPr lang="en-US"/>
          </a:p>
        </p:txBody>
      </p:sp>
    </p:spTree>
    <p:extLst>
      <p:ext uri="{BB962C8B-B14F-4D97-AF65-F5344CB8AC3E}">
        <p14:creationId xmlns:p14="http://schemas.microsoft.com/office/powerpoint/2010/main" val="1938156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Στη διάρκεια φυσικής κινητικότητας δεν συνυπολογίζονται οι ημέρες </a:t>
            </a:r>
            <a:r>
              <a:rPr lang="el-GR" dirty="0" err="1"/>
              <a:t>ταξιδίου</a:t>
            </a:r>
            <a:endParaRPr lang="en-GB" dirty="0"/>
          </a:p>
        </p:txBody>
      </p:sp>
      <p:sp>
        <p:nvSpPr>
          <p:cNvPr id="4" name="Slide Number Placeholder 3"/>
          <p:cNvSpPr>
            <a:spLocks noGrp="1"/>
          </p:cNvSpPr>
          <p:nvPr>
            <p:ph type="sldNum" sz="quarter" idx="5"/>
          </p:nvPr>
        </p:nvSpPr>
        <p:spPr/>
        <p:txBody>
          <a:bodyPr/>
          <a:lstStyle/>
          <a:p>
            <a:fld id="{75AAC7F6-DE48-43CC-A0EA-0E2858B8178B}" type="slidenum">
              <a:rPr lang="en-US" smtClean="0"/>
              <a:t>15</a:t>
            </a:fld>
            <a:endParaRPr lang="en-US"/>
          </a:p>
        </p:txBody>
      </p:sp>
    </p:spTree>
    <p:extLst>
      <p:ext uri="{BB962C8B-B14F-4D97-AF65-F5344CB8AC3E}">
        <p14:creationId xmlns:p14="http://schemas.microsoft.com/office/powerpoint/2010/main" val="1026617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EHEA: European Higher Education Area</a:t>
            </a:r>
            <a:endParaRPr lang="el-GR" dirty="0"/>
          </a:p>
          <a:p>
            <a:r>
              <a:rPr lang="el-GR" b="1" dirty="0"/>
              <a:t>Η περίοδος σπουδών που συνδυάζεται με περίοδο πρακτικής άσκησης</a:t>
            </a:r>
            <a:r>
              <a:rPr lang="el-GR" dirty="0"/>
              <a:t> μπορεί να υλοποιηθεί με δύο διαφορετικούς τρόπους: </a:t>
            </a:r>
            <a:r>
              <a:rPr lang="el-GR" b="1" dirty="0"/>
              <a:t>η μία δραστηριότητα μετά την άλλη ή οι δύο δραστηριότητες ταυτόχρονα</a:t>
            </a:r>
            <a:endParaRPr lang="en-GB" b="1" dirty="0"/>
          </a:p>
          <a:p>
            <a:endParaRPr lang="en-GB" b="1" dirty="0"/>
          </a:p>
          <a:p>
            <a:r>
              <a:rPr lang="el-GR" b="0" dirty="0"/>
              <a:t>Απαγορεύεται οι σπουδαστές να χρεωθούν για την παρακολούθηση μαθημάτων, την εγγραφή τους, την </a:t>
            </a:r>
            <a:r>
              <a:rPr lang="el-GR" b="0" dirty="0" err="1"/>
              <a:t>παρακάθηση</a:t>
            </a:r>
            <a:r>
              <a:rPr lang="el-GR" b="0" dirty="0"/>
              <a:t> εξετάσεων και την πρόσβαση σε βιβλιοθήκη και εργαστήρια. Εντούτοις, κάποιες φορές χρεώνονται μικρά ποσά για έξοδα ασφάλισης ή ως συνδρομή σε φοιτητικές ενώσεις</a:t>
            </a:r>
            <a:r>
              <a:rPr lang="en-GB" b="0" dirty="0"/>
              <a:t>. </a:t>
            </a:r>
            <a:r>
              <a:rPr lang="el-GR" b="0" dirty="0"/>
              <a:t>Όταν προκύπτουν </a:t>
            </a:r>
            <a:r>
              <a:rPr lang="el-GR" b="0" dirty="0" err="1"/>
              <a:t>μικροχρεώσεις</a:t>
            </a:r>
            <a:r>
              <a:rPr lang="el-GR" b="0" dirty="0"/>
              <a:t>, δεν πρέπει να διαφέρουν από αυτές που επιβάλλονται στους φοιτητές που είναι πλήρως εγγεγραμμένοι στο ΙΤΕ υποδοχής.</a:t>
            </a:r>
            <a:endParaRPr lang="en-US" b="0" dirty="0"/>
          </a:p>
        </p:txBody>
      </p:sp>
      <p:sp>
        <p:nvSpPr>
          <p:cNvPr id="4" name="Slide Number Placeholder 3"/>
          <p:cNvSpPr>
            <a:spLocks noGrp="1"/>
          </p:cNvSpPr>
          <p:nvPr>
            <p:ph type="sldNum" sz="quarter" idx="5"/>
          </p:nvPr>
        </p:nvSpPr>
        <p:spPr/>
        <p:txBody>
          <a:bodyPr/>
          <a:lstStyle/>
          <a:p>
            <a:fld id="{75AAC7F6-DE48-43CC-A0EA-0E2858B8178B}" type="slidenum">
              <a:rPr lang="en-US" smtClean="0"/>
              <a:t>16</a:t>
            </a:fld>
            <a:endParaRPr lang="en-US"/>
          </a:p>
        </p:txBody>
      </p:sp>
    </p:spTree>
    <p:extLst>
      <p:ext uri="{BB962C8B-B14F-4D97-AF65-F5344CB8AC3E}">
        <p14:creationId xmlns:p14="http://schemas.microsoft.com/office/powerpoint/2010/main" val="2548624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4768" marR="150119" indent="-292473">
              <a:lnSpc>
                <a:spcPct val="90100"/>
              </a:lnSpc>
              <a:spcBef>
                <a:spcPts val="611"/>
              </a:spcBef>
              <a:buFont typeface="Courier New"/>
              <a:buChar char="o"/>
              <a:tabLst>
                <a:tab pos="305415" algn="l"/>
              </a:tabLst>
            </a:pPr>
            <a:r>
              <a:rPr lang="el-GR" spc="-5" dirty="0">
                <a:latin typeface="Calibri"/>
                <a:cs typeface="Calibri"/>
              </a:rPr>
              <a:t>Οι</a:t>
            </a:r>
            <a:r>
              <a:rPr lang="el-GR" spc="5" dirty="0">
                <a:latin typeface="Calibri"/>
                <a:cs typeface="Calibri"/>
              </a:rPr>
              <a:t> </a:t>
            </a:r>
            <a:r>
              <a:rPr lang="el-GR" spc="-5" dirty="0">
                <a:latin typeface="Calibri"/>
                <a:cs typeface="Calibri"/>
              </a:rPr>
              <a:t>πρόσφατοι/</a:t>
            </a:r>
            <a:r>
              <a:rPr lang="el-GR" spc="-5" dirty="0" err="1">
                <a:latin typeface="Calibri"/>
                <a:cs typeface="Calibri"/>
              </a:rPr>
              <a:t>ες</a:t>
            </a:r>
            <a:r>
              <a:rPr lang="el-GR" spc="41" dirty="0">
                <a:latin typeface="Calibri"/>
                <a:cs typeface="Calibri"/>
              </a:rPr>
              <a:t> </a:t>
            </a:r>
            <a:r>
              <a:rPr lang="el-GR" spc="-5" dirty="0">
                <a:latin typeface="Calibri"/>
                <a:cs typeface="Calibri"/>
              </a:rPr>
              <a:t>πτυχιούχοι/</a:t>
            </a:r>
            <a:r>
              <a:rPr lang="el-GR" spc="-5" dirty="0" err="1">
                <a:latin typeface="Calibri"/>
                <a:cs typeface="Calibri"/>
              </a:rPr>
              <a:t>ες</a:t>
            </a:r>
            <a:r>
              <a:rPr lang="el-GR" spc="41" dirty="0">
                <a:latin typeface="Calibri"/>
                <a:cs typeface="Calibri"/>
              </a:rPr>
              <a:t> </a:t>
            </a:r>
            <a:r>
              <a:rPr lang="el-GR" spc="-5" dirty="0">
                <a:latin typeface="Calibri"/>
                <a:cs typeface="Calibri"/>
              </a:rPr>
              <a:t>μπορούν</a:t>
            </a:r>
            <a:r>
              <a:rPr lang="el-GR" spc="20" dirty="0">
                <a:latin typeface="Calibri"/>
                <a:cs typeface="Calibri"/>
              </a:rPr>
              <a:t> </a:t>
            </a:r>
            <a:r>
              <a:rPr lang="el-GR" dirty="0">
                <a:latin typeface="Calibri"/>
                <a:cs typeface="Calibri"/>
              </a:rPr>
              <a:t>να</a:t>
            </a:r>
            <a:r>
              <a:rPr lang="el-GR" spc="15" dirty="0">
                <a:latin typeface="Calibri"/>
                <a:cs typeface="Calibri"/>
              </a:rPr>
              <a:t> </a:t>
            </a:r>
            <a:r>
              <a:rPr lang="el-GR" spc="-10" dirty="0">
                <a:latin typeface="Calibri"/>
                <a:cs typeface="Calibri"/>
              </a:rPr>
              <a:t>ολοκληρώσουν </a:t>
            </a:r>
            <a:r>
              <a:rPr lang="el-GR" spc="-5" dirty="0">
                <a:latin typeface="Calibri"/>
                <a:cs typeface="Calibri"/>
              </a:rPr>
              <a:t>μια</a:t>
            </a:r>
            <a:r>
              <a:rPr lang="el-GR" spc="5" dirty="0">
                <a:latin typeface="Calibri"/>
                <a:cs typeface="Calibri"/>
              </a:rPr>
              <a:t> </a:t>
            </a:r>
            <a:r>
              <a:rPr lang="el-GR" spc="-5" dirty="0">
                <a:latin typeface="Calibri"/>
                <a:cs typeface="Calibri"/>
              </a:rPr>
              <a:t>περίοδο τοποθέτησης εντός</a:t>
            </a:r>
            <a:r>
              <a:rPr lang="el-GR" spc="10" dirty="0">
                <a:latin typeface="Calibri"/>
                <a:cs typeface="Calibri"/>
              </a:rPr>
              <a:t> </a:t>
            </a:r>
            <a:r>
              <a:rPr lang="el-GR" dirty="0">
                <a:latin typeface="Calibri"/>
                <a:cs typeface="Calibri"/>
              </a:rPr>
              <a:t>12</a:t>
            </a:r>
            <a:r>
              <a:rPr lang="el-GR" spc="10" dirty="0">
                <a:latin typeface="Calibri"/>
                <a:cs typeface="Calibri"/>
              </a:rPr>
              <a:t> </a:t>
            </a:r>
            <a:r>
              <a:rPr lang="el-GR" spc="-20" dirty="0">
                <a:latin typeface="Calibri"/>
                <a:cs typeface="Calibri"/>
              </a:rPr>
              <a:t>μηνών</a:t>
            </a:r>
            <a:r>
              <a:rPr lang="el-GR" spc="20" dirty="0">
                <a:latin typeface="Calibri"/>
                <a:cs typeface="Calibri"/>
              </a:rPr>
              <a:t> </a:t>
            </a:r>
            <a:r>
              <a:rPr lang="el-GR" spc="-5" dirty="0">
                <a:latin typeface="Calibri"/>
                <a:cs typeface="Calibri"/>
              </a:rPr>
              <a:t>από</a:t>
            </a:r>
            <a:r>
              <a:rPr lang="el-GR" spc="5" dirty="0">
                <a:latin typeface="Calibri"/>
                <a:cs typeface="Calibri"/>
              </a:rPr>
              <a:t> </a:t>
            </a:r>
            <a:r>
              <a:rPr lang="el-GR" spc="-15" dirty="0">
                <a:latin typeface="Calibri"/>
                <a:cs typeface="Calibri"/>
              </a:rPr>
              <a:t>την</a:t>
            </a:r>
            <a:r>
              <a:rPr lang="el-GR" spc="5" dirty="0">
                <a:latin typeface="Calibri"/>
                <a:cs typeface="Calibri"/>
              </a:rPr>
              <a:t> </a:t>
            </a:r>
            <a:r>
              <a:rPr lang="el-GR" spc="-10" dirty="0">
                <a:latin typeface="Calibri"/>
                <a:cs typeface="Calibri"/>
              </a:rPr>
              <a:t>αποφοίτησή</a:t>
            </a:r>
            <a:r>
              <a:rPr lang="el-GR" dirty="0">
                <a:latin typeface="Calibri"/>
                <a:cs typeface="Calibri"/>
              </a:rPr>
              <a:t> </a:t>
            </a:r>
            <a:r>
              <a:rPr lang="el-GR" spc="-10" dirty="0">
                <a:latin typeface="Calibri"/>
                <a:cs typeface="Calibri"/>
              </a:rPr>
              <a:t>τους</a:t>
            </a:r>
            <a:r>
              <a:rPr lang="el-GR" spc="-5" dirty="0">
                <a:latin typeface="Calibri"/>
                <a:cs typeface="Calibri"/>
              </a:rPr>
              <a:t> </a:t>
            </a:r>
            <a:r>
              <a:rPr lang="el-GR" b="1" spc="-5" dirty="0">
                <a:latin typeface="Calibri"/>
                <a:cs typeface="Calibri"/>
              </a:rPr>
              <a:t>από τον κύκλο σπουδών κατά τον οποίο υπέβαλαν την αίτηση για πρακτική άσκηση. </a:t>
            </a:r>
            <a:r>
              <a:rPr lang="el-GR" dirty="0"/>
              <a:t>Για άτομα που πρέπει να συμπληρώσουν την υποχρεωτική στρατιωτική τους θητεία αμέσως μετά την αποφοίτηση, η περίοδος αυτή εκτείνεται ως εξής: περίοδος άσκησης στρατιωτικής θητείας + 12 μήνες</a:t>
            </a:r>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17</a:t>
            </a:fld>
            <a:endParaRPr lang="en-US"/>
          </a:p>
        </p:txBody>
      </p:sp>
    </p:spTree>
    <p:extLst>
      <p:ext uri="{BB962C8B-B14F-4D97-AF65-F5344CB8AC3E}">
        <p14:creationId xmlns:p14="http://schemas.microsoft.com/office/powerpoint/2010/main" val="547149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t>Αφού οι ημέρες αργίας δε θεωρούνται </a:t>
            </a:r>
            <a:r>
              <a:rPr lang="en-GB" spc="-5" dirty="0">
                <a:latin typeface="Calibri"/>
                <a:cs typeface="Calibri"/>
              </a:rPr>
              <a:t>interruption period</a:t>
            </a:r>
            <a:r>
              <a:rPr lang="el-GR" spc="-5" dirty="0">
                <a:latin typeface="Calibri"/>
                <a:cs typeface="Calibri"/>
              </a:rPr>
              <a:t>, η επιχορήγηση δίνεται κατά τις ημέρες αυτές. Η περίοδος διακοπών του οργανισμού (</a:t>
            </a:r>
            <a:r>
              <a:rPr lang="en-GB" spc="-5" dirty="0">
                <a:latin typeface="Calibri"/>
                <a:cs typeface="Calibri"/>
              </a:rPr>
              <a:t>holiday period) </a:t>
            </a:r>
            <a:r>
              <a:rPr lang="el-GR" spc="-5" dirty="0" err="1">
                <a:latin typeface="Calibri"/>
                <a:cs typeface="Calibri"/>
              </a:rPr>
              <a:t>προσμετράται</a:t>
            </a:r>
            <a:r>
              <a:rPr lang="el-GR" spc="-5" dirty="0">
                <a:latin typeface="Calibri"/>
                <a:cs typeface="Calibri"/>
              </a:rPr>
              <a:t> στην ελάχιστη διάρκεια της περιόδου πρακτικής άσκησης.</a:t>
            </a:r>
            <a:endParaRPr lang="en-GB" dirty="0"/>
          </a:p>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18</a:t>
            </a:fld>
            <a:endParaRPr lang="en-US"/>
          </a:p>
        </p:txBody>
      </p:sp>
    </p:spTree>
    <p:extLst>
      <p:ext uri="{BB962C8B-B14F-4D97-AF65-F5344CB8AC3E}">
        <p14:creationId xmlns:p14="http://schemas.microsoft.com/office/powerpoint/2010/main" val="642436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19</a:t>
            </a:fld>
            <a:endParaRPr lang="en-US"/>
          </a:p>
        </p:txBody>
      </p:sp>
    </p:spTree>
    <p:extLst>
      <p:ext uri="{BB962C8B-B14F-4D97-AF65-F5344CB8AC3E}">
        <p14:creationId xmlns:p14="http://schemas.microsoft.com/office/powerpoint/2010/main" val="3472997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2</a:t>
            </a:fld>
            <a:endParaRPr lang="en-US"/>
          </a:p>
        </p:txBody>
      </p:sp>
    </p:spTree>
    <p:extLst>
      <p:ext uri="{BB962C8B-B14F-4D97-AF65-F5344CB8AC3E}">
        <p14:creationId xmlns:p14="http://schemas.microsoft.com/office/powerpoint/2010/main" val="344564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20</a:t>
            </a:fld>
            <a:endParaRPr lang="en-US"/>
          </a:p>
        </p:txBody>
      </p:sp>
    </p:spTree>
    <p:extLst>
      <p:ext uri="{BB962C8B-B14F-4D97-AF65-F5344CB8AC3E}">
        <p14:creationId xmlns:p14="http://schemas.microsoft.com/office/powerpoint/2010/main" val="562807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a:latin typeface="Calibri" panose="020F0502020204030204" pitchFamily="34" charset="0"/>
                <a:ea typeface="Calibri" panose="020F0502020204030204" pitchFamily="34" charset="0"/>
                <a:cs typeface="Mangal" panose="02040503050203030202" pitchFamily="18" charset="0"/>
              </a:rPr>
              <a:t>If the mobility lasts longer than one week, the minimum number of teaching hours for an incomplete week should be proportional to the duration of that week. </a:t>
            </a:r>
            <a:endParaRPr lang="en-GB" dirty="0"/>
          </a:p>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21</a:t>
            </a:fld>
            <a:endParaRPr lang="en-US"/>
          </a:p>
        </p:txBody>
      </p:sp>
    </p:spTree>
    <p:extLst>
      <p:ext uri="{BB962C8B-B14F-4D97-AF65-F5344CB8AC3E}">
        <p14:creationId xmlns:p14="http://schemas.microsoft.com/office/powerpoint/2010/main" val="655458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22</a:t>
            </a:fld>
            <a:endParaRPr lang="en-US"/>
          </a:p>
        </p:txBody>
      </p:sp>
    </p:spTree>
    <p:extLst>
      <p:ext uri="{BB962C8B-B14F-4D97-AF65-F5344CB8AC3E}">
        <p14:creationId xmlns:p14="http://schemas.microsoft.com/office/powerpoint/2010/main" val="20185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23</a:t>
            </a:fld>
            <a:endParaRPr lang="en-US"/>
          </a:p>
        </p:txBody>
      </p:sp>
    </p:spTree>
    <p:extLst>
      <p:ext uri="{BB962C8B-B14F-4D97-AF65-F5344CB8AC3E}">
        <p14:creationId xmlns:p14="http://schemas.microsoft.com/office/powerpoint/2010/main" val="1268173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24</a:t>
            </a:fld>
            <a:endParaRPr lang="en-US"/>
          </a:p>
        </p:txBody>
      </p:sp>
    </p:spTree>
    <p:extLst>
      <p:ext uri="{BB962C8B-B14F-4D97-AF65-F5344CB8AC3E}">
        <p14:creationId xmlns:p14="http://schemas.microsoft.com/office/powerpoint/2010/main" val="290648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25</a:t>
            </a:fld>
            <a:endParaRPr lang="en-US"/>
          </a:p>
        </p:txBody>
      </p:sp>
    </p:spTree>
    <p:extLst>
      <p:ext uri="{BB962C8B-B14F-4D97-AF65-F5344CB8AC3E}">
        <p14:creationId xmlns:p14="http://schemas.microsoft.com/office/powerpoint/2010/main" val="1325642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26</a:t>
            </a:fld>
            <a:endParaRPr lang="en-US"/>
          </a:p>
        </p:txBody>
      </p:sp>
    </p:spTree>
    <p:extLst>
      <p:ext uri="{BB962C8B-B14F-4D97-AF65-F5344CB8AC3E}">
        <p14:creationId xmlns:p14="http://schemas.microsoft.com/office/powerpoint/2010/main" val="4211954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27</a:t>
            </a:fld>
            <a:endParaRPr lang="en-US"/>
          </a:p>
        </p:txBody>
      </p:sp>
    </p:spTree>
    <p:extLst>
      <p:ext uri="{BB962C8B-B14F-4D97-AF65-F5344CB8AC3E}">
        <p14:creationId xmlns:p14="http://schemas.microsoft.com/office/powerpoint/2010/main" val="1564464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b="1" dirty="0"/>
              <a:t>Εκτός αν έγινε τροποποίηση κατά την πορεία και αυξήθηκαν τα οργανωτικά. Και πάλι, όμως, ο νέος αριθμός κινητικοτήτων, θα φαίνεται στο τροποποιημένο Παράρτημα 1, που θα ληφθεί υπόψη για τον υπολογισμό της επιλέξιμης χρηματοδότησης</a:t>
            </a:r>
            <a:endParaRPr lang="en-GB" b="1" dirty="0"/>
          </a:p>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28</a:t>
            </a:fld>
            <a:endParaRPr lang="en-US"/>
          </a:p>
        </p:txBody>
      </p:sp>
    </p:spTree>
    <p:extLst>
      <p:ext uri="{BB962C8B-B14F-4D97-AF65-F5344CB8AC3E}">
        <p14:creationId xmlns:p14="http://schemas.microsoft.com/office/powerpoint/2010/main" val="1965045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29</a:t>
            </a:fld>
            <a:endParaRPr lang="en-US"/>
          </a:p>
        </p:txBody>
      </p:sp>
    </p:spTree>
    <p:extLst>
      <p:ext uri="{BB962C8B-B14F-4D97-AF65-F5344CB8AC3E}">
        <p14:creationId xmlns:p14="http://schemas.microsoft.com/office/powerpoint/2010/main" val="2214903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3</a:t>
            </a:fld>
            <a:endParaRPr lang="en-US"/>
          </a:p>
        </p:txBody>
      </p:sp>
    </p:spTree>
    <p:extLst>
      <p:ext uri="{BB962C8B-B14F-4D97-AF65-F5344CB8AC3E}">
        <p14:creationId xmlns:p14="http://schemas.microsoft.com/office/powerpoint/2010/main" val="834254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AAC7F6-DE48-43CC-A0EA-0E2858B8178B}" type="slidenum">
              <a:rPr lang="en-US" smtClean="0"/>
              <a:t>30</a:t>
            </a:fld>
            <a:endParaRPr lang="en-US"/>
          </a:p>
        </p:txBody>
      </p:sp>
    </p:spTree>
    <p:extLst>
      <p:ext uri="{BB962C8B-B14F-4D97-AF65-F5344CB8AC3E}">
        <p14:creationId xmlns:p14="http://schemas.microsoft.com/office/powerpoint/2010/main" val="3084476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31</a:t>
            </a:fld>
            <a:endParaRPr lang="en-US"/>
          </a:p>
        </p:txBody>
      </p:sp>
    </p:spTree>
    <p:extLst>
      <p:ext uri="{BB962C8B-B14F-4D97-AF65-F5344CB8AC3E}">
        <p14:creationId xmlns:p14="http://schemas.microsoft.com/office/powerpoint/2010/main" val="2140749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32</a:t>
            </a:fld>
            <a:endParaRPr lang="en-US"/>
          </a:p>
        </p:txBody>
      </p:sp>
    </p:spTree>
    <p:extLst>
      <p:ext uri="{BB962C8B-B14F-4D97-AF65-F5344CB8AC3E}">
        <p14:creationId xmlns:p14="http://schemas.microsoft.com/office/powerpoint/2010/main" val="1888735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33</a:t>
            </a:fld>
            <a:endParaRPr lang="en-US"/>
          </a:p>
        </p:txBody>
      </p:sp>
    </p:spTree>
    <p:extLst>
      <p:ext uri="{BB962C8B-B14F-4D97-AF65-F5344CB8AC3E}">
        <p14:creationId xmlns:p14="http://schemas.microsoft.com/office/powerpoint/2010/main" val="1875113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34</a:t>
            </a:fld>
            <a:endParaRPr lang="en-US"/>
          </a:p>
        </p:txBody>
      </p:sp>
    </p:spTree>
    <p:extLst>
      <p:ext uri="{BB962C8B-B14F-4D97-AF65-F5344CB8AC3E}">
        <p14:creationId xmlns:p14="http://schemas.microsoft.com/office/powerpoint/2010/main" val="39179896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35</a:t>
            </a:fld>
            <a:endParaRPr lang="en-US"/>
          </a:p>
        </p:txBody>
      </p:sp>
    </p:spTree>
    <p:extLst>
      <p:ext uri="{BB962C8B-B14F-4D97-AF65-F5344CB8AC3E}">
        <p14:creationId xmlns:p14="http://schemas.microsoft.com/office/powerpoint/2010/main" val="14049450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36</a:t>
            </a:fld>
            <a:endParaRPr lang="en-US"/>
          </a:p>
        </p:txBody>
      </p:sp>
    </p:spTree>
    <p:extLst>
      <p:ext uri="{BB962C8B-B14F-4D97-AF65-F5344CB8AC3E}">
        <p14:creationId xmlns:p14="http://schemas.microsoft.com/office/powerpoint/2010/main" val="35729795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t>Π.χ. μεταφορά/ενοικίαση ειδικού εξοπλισμού, επιπλέον αποσκευές, ενοικίαση ειδικά διαμορφωμένου χώρου διαμονής κτλ.</a:t>
            </a:r>
            <a:endParaRPr lang="en-GB" dirty="0"/>
          </a:p>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37</a:t>
            </a:fld>
            <a:endParaRPr lang="en-US"/>
          </a:p>
        </p:txBody>
      </p:sp>
    </p:spTree>
    <p:extLst>
      <p:ext uri="{BB962C8B-B14F-4D97-AF65-F5344CB8AC3E}">
        <p14:creationId xmlns:p14="http://schemas.microsoft.com/office/powerpoint/2010/main" val="4265664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38</a:t>
            </a:fld>
            <a:endParaRPr lang="en-US"/>
          </a:p>
        </p:txBody>
      </p:sp>
    </p:spTree>
    <p:extLst>
      <p:ext uri="{BB962C8B-B14F-4D97-AF65-F5344CB8AC3E}">
        <p14:creationId xmlns:p14="http://schemas.microsoft.com/office/powerpoint/2010/main" val="21215619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ενοικίαση ειδικού οχήματος είναι μη τυπικό έξοδο ταξιδιού</a:t>
            </a:r>
          </a:p>
          <a:p>
            <a:r>
              <a:rPr lang="el-GR" dirty="0"/>
              <a:t>Το </a:t>
            </a:r>
            <a:r>
              <a:rPr lang="en-GB" dirty="0"/>
              <a:t>IS for participants </a:t>
            </a:r>
            <a:r>
              <a:rPr lang="el-GR" dirty="0"/>
              <a:t>δεν μπορεί να καλύπτει το ίδιο έξοδο με το </a:t>
            </a:r>
            <a:r>
              <a:rPr lang="en-GB" dirty="0"/>
              <a:t>top-up. </a:t>
            </a:r>
          </a:p>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39</a:t>
            </a:fld>
            <a:endParaRPr lang="en-US"/>
          </a:p>
        </p:txBody>
      </p:sp>
    </p:spTree>
    <p:extLst>
      <p:ext uri="{BB962C8B-B14F-4D97-AF65-F5344CB8AC3E}">
        <p14:creationId xmlns:p14="http://schemas.microsoft.com/office/powerpoint/2010/main" val="3519283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4</a:t>
            </a:fld>
            <a:endParaRPr lang="en-US"/>
          </a:p>
        </p:txBody>
      </p:sp>
    </p:spTree>
    <p:extLst>
      <p:ext uri="{BB962C8B-B14F-4D97-AF65-F5344CB8AC3E}">
        <p14:creationId xmlns:p14="http://schemas.microsoft.com/office/powerpoint/2010/main" val="10724642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40</a:t>
            </a:fld>
            <a:endParaRPr lang="en-US"/>
          </a:p>
        </p:txBody>
      </p:sp>
    </p:spTree>
    <p:extLst>
      <p:ext uri="{BB962C8B-B14F-4D97-AF65-F5344CB8AC3E}">
        <p14:creationId xmlns:p14="http://schemas.microsoft.com/office/powerpoint/2010/main" val="18306887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41</a:t>
            </a:fld>
            <a:endParaRPr lang="en-US"/>
          </a:p>
        </p:txBody>
      </p:sp>
    </p:spTree>
    <p:extLst>
      <p:ext uri="{BB962C8B-B14F-4D97-AF65-F5344CB8AC3E}">
        <p14:creationId xmlns:p14="http://schemas.microsoft.com/office/powerpoint/2010/main" val="14859610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42</a:t>
            </a:fld>
            <a:endParaRPr lang="en-US"/>
          </a:p>
        </p:txBody>
      </p:sp>
    </p:spTree>
    <p:extLst>
      <p:ext uri="{BB962C8B-B14F-4D97-AF65-F5344CB8AC3E}">
        <p14:creationId xmlns:p14="http://schemas.microsoft.com/office/powerpoint/2010/main" val="23752058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a:latin typeface="Calibri" panose="020F0502020204030204" pitchFamily="34" charset="0"/>
                <a:ea typeface="Calibri" panose="020F0502020204030204" pitchFamily="34" charset="0"/>
                <a:cs typeface="Mangal" panose="02040503050203030202" pitchFamily="18" charset="0"/>
              </a:rPr>
              <a:t>The programmes may include challenge-based learning </a:t>
            </a:r>
            <a:endParaRPr lang="en-GB" dirty="0"/>
          </a:p>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43</a:t>
            </a:fld>
            <a:endParaRPr lang="en-US"/>
          </a:p>
        </p:txBody>
      </p:sp>
    </p:spTree>
    <p:extLst>
      <p:ext uri="{BB962C8B-B14F-4D97-AF65-F5344CB8AC3E}">
        <p14:creationId xmlns:p14="http://schemas.microsoft.com/office/powerpoint/2010/main" val="7219961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44</a:t>
            </a:fld>
            <a:endParaRPr lang="en-US"/>
          </a:p>
        </p:txBody>
      </p:sp>
    </p:spTree>
    <p:extLst>
      <p:ext uri="{BB962C8B-B14F-4D97-AF65-F5344CB8AC3E}">
        <p14:creationId xmlns:p14="http://schemas.microsoft.com/office/powerpoint/2010/main" val="29523723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45</a:t>
            </a:fld>
            <a:endParaRPr lang="en-US"/>
          </a:p>
        </p:txBody>
      </p:sp>
    </p:spTree>
    <p:extLst>
      <p:ext uri="{BB962C8B-B14F-4D97-AF65-F5344CB8AC3E}">
        <p14:creationId xmlns:p14="http://schemas.microsoft.com/office/powerpoint/2010/main" val="21216505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Τα τρία ΙΤΕ που συνδιοργανώνουν το </a:t>
            </a:r>
            <a:r>
              <a:rPr lang="en-GB" dirty="0"/>
              <a:t>BIP </a:t>
            </a:r>
            <a:r>
              <a:rPr lang="el-GR" dirty="0"/>
              <a:t>συχνά μοιράζονται τα οργανωτικά που δίνονται στο συντονιστικό ΙΤΕ, αλλά αυτό εναπόκειται καθαρά στα τρία ΙΤΕ, στη βάση του τι συμφωνήθηκε μεταξύ τους εκ των προτέρων</a:t>
            </a:r>
          </a:p>
          <a:p>
            <a:endParaRPr lang="el-GR" dirty="0"/>
          </a:p>
          <a:p>
            <a:r>
              <a:rPr lang="el-GR" dirty="0"/>
              <a:t>Ο λόγος που απαιτείται τροποποίηση στην περίπτωση μεταφοράς χρημάτων από </a:t>
            </a:r>
            <a:r>
              <a:rPr lang="en-GB" dirty="0"/>
              <a:t>BIP OS </a:t>
            </a:r>
            <a:r>
              <a:rPr lang="el-GR" dirty="0"/>
              <a:t>σε κινητικότητες είναι οι αλλαγές που θα προκύψουν στο Παράρτημα 1. Οι ίδιοι, δηλαδή, οι κανονισμοί (</a:t>
            </a:r>
            <a:r>
              <a:rPr lang="en-GB" dirty="0"/>
              <a:t>Budget Flexibility Rules)</a:t>
            </a:r>
            <a:r>
              <a:rPr lang="el-GR" dirty="0"/>
              <a:t>, δεν απαγορεύουν τις συγκεκριμένες μεταφορές.</a:t>
            </a:r>
            <a:endParaRPr lang="en-GB" dirty="0"/>
          </a:p>
        </p:txBody>
      </p:sp>
      <p:sp>
        <p:nvSpPr>
          <p:cNvPr id="4" name="Slide Number Placeholder 3"/>
          <p:cNvSpPr>
            <a:spLocks noGrp="1"/>
          </p:cNvSpPr>
          <p:nvPr>
            <p:ph type="sldNum" sz="quarter" idx="5"/>
          </p:nvPr>
        </p:nvSpPr>
        <p:spPr/>
        <p:txBody>
          <a:bodyPr/>
          <a:lstStyle/>
          <a:p>
            <a:fld id="{75AAC7F6-DE48-43CC-A0EA-0E2858B8178B}" type="slidenum">
              <a:rPr lang="en-US" smtClean="0"/>
              <a:t>46</a:t>
            </a:fld>
            <a:endParaRPr lang="en-US"/>
          </a:p>
        </p:txBody>
      </p:sp>
    </p:spTree>
    <p:extLst>
      <p:ext uri="{BB962C8B-B14F-4D97-AF65-F5344CB8AC3E}">
        <p14:creationId xmlns:p14="http://schemas.microsoft.com/office/powerpoint/2010/main" val="35603811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47</a:t>
            </a:fld>
            <a:endParaRPr lang="en-US"/>
          </a:p>
        </p:txBody>
      </p:sp>
    </p:spTree>
    <p:extLst>
      <p:ext uri="{BB962C8B-B14F-4D97-AF65-F5344CB8AC3E}">
        <p14:creationId xmlns:p14="http://schemas.microsoft.com/office/powerpoint/2010/main" val="34939432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48</a:t>
            </a:fld>
            <a:endParaRPr lang="en-US"/>
          </a:p>
        </p:txBody>
      </p:sp>
    </p:spTree>
    <p:extLst>
      <p:ext uri="{BB962C8B-B14F-4D97-AF65-F5344CB8AC3E}">
        <p14:creationId xmlns:p14="http://schemas.microsoft.com/office/powerpoint/2010/main" val="27770881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49</a:t>
            </a:fld>
            <a:endParaRPr lang="en-US"/>
          </a:p>
        </p:txBody>
      </p:sp>
    </p:spTree>
    <p:extLst>
      <p:ext uri="{BB962C8B-B14F-4D97-AF65-F5344CB8AC3E}">
        <p14:creationId xmlns:p14="http://schemas.microsoft.com/office/powerpoint/2010/main" val="2255924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5</a:t>
            </a:fld>
            <a:endParaRPr lang="en-US"/>
          </a:p>
        </p:txBody>
      </p:sp>
    </p:spTree>
    <p:extLst>
      <p:ext uri="{BB962C8B-B14F-4D97-AF65-F5344CB8AC3E}">
        <p14:creationId xmlns:p14="http://schemas.microsoft.com/office/powerpoint/2010/main" val="28034076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A04AA-C464-CD46-8DAF-C0EB8F13E3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E7C6F-38C6-1099-8771-4D5E2061D6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930EE-51A2-26AB-BDF0-5247E0F9E3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8DAE3A-BBE8-630E-B4D2-DF6A15EB3725}"/>
              </a:ext>
            </a:extLst>
          </p:cNvPr>
          <p:cNvSpPr>
            <a:spLocks noGrp="1"/>
          </p:cNvSpPr>
          <p:nvPr>
            <p:ph type="sldNum" sz="quarter" idx="5"/>
          </p:nvPr>
        </p:nvSpPr>
        <p:spPr/>
        <p:txBody>
          <a:bodyPr/>
          <a:lstStyle/>
          <a:p>
            <a:fld id="{75AAC7F6-DE48-43CC-A0EA-0E2858B8178B}" type="slidenum">
              <a:rPr lang="en-US" smtClean="0"/>
              <a:t>50</a:t>
            </a:fld>
            <a:endParaRPr lang="en-US"/>
          </a:p>
        </p:txBody>
      </p:sp>
    </p:spTree>
    <p:extLst>
      <p:ext uri="{BB962C8B-B14F-4D97-AF65-F5344CB8AC3E}">
        <p14:creationId xmlns:p14="http://schemas.microsoft.com/office/powerpoint/2010/main" val="22500781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ED690-D984-2E66-C568-D51A0139A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B06237-3DD9-13A1-B8BB-69F29793EC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A457D2-4912-D52C-EDFD-51BB6F6368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573C00-2E89-8FE4-B99D-15A1FC0EE4E6}"/>
              </a:ext>
            </a:extLst>
          </p:cNvPr>
          <p:cNvSpPr>
            <a:spLocks noGrp="1"/>
          </p:cNvSpPr>
          <p:nvPr>
            <p:ph type="sldNum" sz="quarter" idx="5"/>
          </p:nvPr>
        </p:nvSpPr>
        <p:spPr/>
        <p:txBody>
          <a:bodyPr/>
          <a:lstStyle/>
          <a:p>
            <a:fld id="{75AAC7F6-DE48-43CC-A0EA-0E2858B8178B}" type="slidenum">
              <a:rPr lang="en-US" smtClean="0"/>
              <a:t>51</a:t>
            </a:fld>
            <a:endParaRPr lang="en-US"/>
          </a:p>
        </p:txBody>
      </p:sp>
    </p:spTree>
    <p:extLst>
      <p:ext uri="{BB962C8B-B14F-4D97-AF65-F5344CB8AC3E}">
        <p14:creationId xmlns:p14="http://schemas.microsoft.com/office/powerpoint/2010/main" val="20600094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C5273-912F-6A14-49DF-3F0619D116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3CA5F7-5D65-C43E-D18D-33AF8B2C1A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E216E6-AB60-FB88-2776-C60290E165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684719-2203-F46D-D5C6-C349BA3AAA47}"/>
              </a:ext>
            </a:extLst>
          </p:cNvPr>
          <p:cNvSpPr>
            <a:spLocks noGrp="1"/>
          </p:cNvSpPr>
          <p:nvPr>
            <p:ph type="sldNum" sz="quarter" idx="5"/>
          </p:nvPr>
        </p:nvSpPr>
        <p:spPr/>
        <p:txBody>
          <a:bodyPr/>
          <a:lstStyle/>
          <a:p>
            <a:fld id="{75AAC7F6-DE48-43CC-A0EA-0E2858B8178B}" type="slidenum">
              <a:rPr lang="en-US" smtClean="0"/>
              <a:t>52</a:t>
            </a:fld>
            <a:endParaRPr lang="en-US"/>
          </a:p>
        </p:txBody>
      </p:sp>
    </p:spTree>
    <p:extLst>
      <p:ext uri="{BB962C8B-B14F-4D97-AF65-F5344CB8AC3E}">
        <p14:creationId xmlns:p14="http://schemas.microsoft.com/office/powerpoint/2010/main" val="29622362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C5273-912F-6A14-49DF-3F0619D116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3CA5F7-5D65-C43E-D18D-33AF8B2C1A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E216E6-AB60-FB88-2776-C60290E165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684719-2203-F46D-D5C6-C349BA3AAA47}"/>
              </a:ext>
            </a:extLst>
          </p:cNvPr>
          <p:cNvSpPr>
            <a:spLocks noGrp="1"/>
          </p:cNvSpPr>
          <p:nvPr>
            <p:ph type="sldNum" sz="quarter" idx="5"/>
          </p:nvPr>
        </p:nvSpPr>
        <p:spPr/>
        <p:txBody>
          <a:bodyPr/>
          <a:lstStyle/>
          <a:p>
            <a:fld id="{75AAC7F6-DE48-43CC-A0EA-0E2858B8178B}" type="slidenum">
              <a:rPr lang="en-US" smtClean="0"/>
              <a:t>53</a:t>
            </a:fld>
            <a:endParaRPr lang="en-US"/>
          </a:p>
        </p:txBody>
      </p:sp>
    </p:spTree>
    <p:extLst>
      <p:ext uri="{BB962C8B-B14F-4D97-AF65-F5344CB8AC3E}">
        <p14:creationId xmlns:p14="http://schemas.microsoft.com/office/powerpoint/2010/main" val="17036549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C5273-912F-6A14-49DF-3F0619D116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3CA5F7-5D65-C43E-D18D-33AF8B2C1A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E216E6-AB60-FB88-2776-C60290E16595}"/>
              </a:ext>
            </a:extLst>
          </p:cNvPr>
          <p:cNvSpPr>
            <a:spLocks noGrp="1"/>
          </p:cNvSpPr>
          <p:nvPr>
            <p:ph type="body" idx="1"/>
          </p:nvPr>
        </p:nvSpPr>
        <p:spPr/>
        <p:txBody>
          <a:bodyPr/>
          <a:lstStyle/>
          <a:p>
            <a:pPr defTabSz="931774">
              <a:defRPr/>
            </a:pPr>
            <a:r>
              <a:rPr lang="el-GR" dirty="0"/>
              <a:t>Παρόλο που στο Παράρτημα ΙΙ αναφέρεται ότι, πριν από την πραγματοποίηση τέτοιων εξόδων, πρέπει να λαμβάνεται η προέγκριση της Εθνικής Υπηρεσίας, κάτι τέτοιο δεν εφαρμόζεται, εφόσον τα έξοδα θα καλυφθούν με μεταφορά από άλλες κατηγορίες (χωρίς τροποποίηση). Μόνο στην περίπτωση που θα ζητηθεί επιπλέον κονδύλι για την κάλυψη αυτών των εξόδων χρειάζεται η προέγκριση της Εθνικής Υπηρεσίας, για να μπορέσει να γίνει και η απαιτούμενη τροποποίηση Συμφωνίας</a:t>
            </a:r>
            <a:endParaRPr lang="en-US" dirty="0"/>
          </a:p>
          <a:p>
            <a:endParaRPr lang="en-US" dirty="0"/>
          </a:p>
        </p:txBody>
      </p:sp>
      <p:sp>
        <p:nvSpPr>
          <p:cNvPr id="4" name="Slide Number Placeholder 3">
            <a:extLst>
              <a:ext uri="{FF2B5EF4-FFF2-40B4-BE49-F238E27FC236}">
                <a16:creationId xmlns:a16="http://schemas.microsoft.com/office/drawing/2014/main" id="{E7684719-2203-F46D-D5C6-C349BA3AAA47}"/>
              </a:ext>
            </a:extLst>
          </p:cNvPr>
          <p:cNvSpPr>
            <a:spLocks noGrp="1"/>
          </p:cNvSpPr>
          <p:nvPr>
            <p:ph type="sldNum" sz="quarter" idx="5"/>
          </p:nvPr>
        </p:nvSpPr>
        <p:spPr/>
        <p:txBody>
          <a:bodyPr/>
          <a:lstStyle/>
          <a:p>
            <a:fld id="{75AAC7F6-DE48-43CC-A0EA-0E2858B8178B}" type="slidenum">
              <a:rPr lang="en-US" smtClean="0"/>
              <a:t>54</a:t>
            </a:fld>
            <a:endParaRPr lang="en-US"/>
          </a:p>
        </p:txBody>
      </p:sp>
    </p:spTree>
    <p:extLst>
      <p:ext uri="{BB962C8B-B14F-4D97-AF65-F5344CB8AC3E}">
        <p14:creationId xmlns:p14="http://schemas.microsoft.com/office/powerpoint/2010/main" val="37771926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55</a:t>
            </a:fld>
            <a:endParaRPr lang="en-US"/>
          </a:p>
        </p:txBody>
      </p:sp>
    </p:spTree>
    <p:extLst>
      <p:ext uri="{BB962C8B-B14F-4D97-AF65-F5344CB8AC3E}">
        <p14:creationId xmlns:p14="http://schemas.microsoft.com/office/powerpoint/2010/main" val="39010323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089B8-3C5D-EF21-9B59-B1EB59BC68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4DC2B-3FFB-D4C8-B49E-07E197586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49884-7813-B6E8-6C51-D4833CE5E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F8B075-5A47-6492-252B-3FC7F7D8E7CD}"/>
              </a:ext>
            </a:extLst>
          </p:cNvPr>
          <p:cNvSpPr>
            <a:spLocks noGrp="1"/>
          </p:cNvSpPr>
          <p:nvPr>
            <p:ph type="sldNum" sz="quarter" idx="5"/>
          </p:nvPr>
        </p:nvSpPr>
        <p:spPr/>
        <p:txBody>
          <a:bodyPr/>
          <a:lstStyle/>
          <a:p>
            <a:fld id="{75AAC7F6-DE48-43CC-A0EA-0E2858B8178B}" type="slidenum">
              <a:rPr lang="en-US" smtClean="0"/>
              <a:t>56</a:t>
            </a:fld>
            <a:endParaRPr lang="en-US"/>
          </a:p>
        </p:txBody>
      </p:sp>
    </p:spTree>
    <p:extLst>
      <p:ext uri="{BB962C8B-B14F-4D97-AF65-F5344CB8AC3E}">
        <p14:creationId xmlns:p14="http://schemas.microsoft.com/office/powerpoint/2010/main" val="15488612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089B8-3C5D-EF21-9B59-B1EB59BC68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4DC2B-3FFB-D4C8-B49E-07E197586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49884-7813-B6E8-6C51-D4833CE5E435}"/>
              </a:ext>
            </a:extLst>
          </p:cNvPr>
          <p:cNvSpPr>
            <a:spLocks noGrp="1"/>
          </p:cNvSpPr>
          <p:nvPr>
            <p:ph type="body" idx="1"/>
          </p:nvPr>
        </p:nvSpPr>
        <p:spPr/>
        <p:txBody>
          <a:bodyPr/>
          <a:lstStyle/>
          <a:p>
            <a:pPr defTabSz="931774">
              <a:defRPr/>
            </a:pPr>
            <a:r>
              <a:rPr lang="el-GR" dirty="0">
                <a:latin typeface="Calibri" panose="020F0502020204030204" pitchFamily="34" charset="0"/>
                <a:cs typeface="Mangal" panose="02040503050203030202" pitchFamily="18" charset="0"/>
              </a:rPr>
              <a:t>Αυτό ισχύει και για</a:t>
            </a:r>
            <a:r>
              <a:rPr lang="en-GB" dirty="0">
                <a:latin typeface="Calibri" panose="020F0502020204030204" pitchFamily="34" charset="0"/>
                <a:cs typeface="Mangal" panose="02040503050203030202" pitchFamily="18" charset="0"/>
              </a:rPr>
              <a:t> </a:t>
            </a:r>
            <a:r>
              <a:rPr lang="el-GR" dirty="0">
                <a:latin typeface="Calibri" panose="020F0502020204030204" pitchFamily="34" charset="0"/>
                <a:cs typeface="Mangal" panose="02040503050203030202" pitchFamily="18" charset="0"/>
              </a:rPr>
              <a:t>το </a:t>
            </a:r>
            <a:r>
              <a:rPr lang="en-GB" dirty="0">
                <a:latin typeface="Calibri" panose="020F0502020204030204" pitchFamily="34" charset="0"/>
                <a:cs typeface="Mangal" panose="02040503050203030202" pitchFamily="18" charset="0"/>
              </a:rPr>
              <a:t>top up </a:t>
            </a:r>
            <a:r>
              <a:rPr lang="el-GR" dirty="0">
                <a:latin typeface="Calibri" panose="020F0502020204030204" pitchFamily="34" charset="0"/>
                <a:cs typeface="Mangal" panose="02040503050203030202" pitchFamily="18" charset="0"/>
              </a:rPr>
              <a:t>για </a:t>
            </a:r>
            <a:r>
              <a:rPr lang="en-GB" dirty="0">
                <a:latin typeface="Calibri" panose="020F0502020204030204" pitchFamily="34" charset="0"/>
                <a:cs typeface="Mangal" panose="02040503050203030202" pitchFamily="18" charset="0"/>
              </a:rPr>
              <a:t>fewer opportunities</a:t>
            </a:r>
            <a:endParaRPr lang="en-GB" dirty="0"/>
          </a:p>
          <a:p>
            <a:endParaRPr lang="en-US" dirty="0"/>
          </a:p>
        </p:txBody>
      </p:sp>
      <p:sp>
        <p:nvSpPr>
          <p:cNvPr id="4" name="Slide Number Placeholder 3">
            <a:extLst>
              <a:ext uri="{FF2B5EF4-FFF2-40B4-BE49-F238E27FC236}">
                <a16:creationId xmlns:a16="http://schemas.microsoft.com/office/drawing/2014/main" id="{D7F8B075-5A47-6492-252B-3FC7F7D8E7CD}"/>
              </a:ext>
            </a:extLst>
          </p:cNvPr>
          <p:cNvSpPr>
            <a:spLocks noGrp="1"/>
          </p:cNvSpPr>
          <p:nvPr>
            <p:ph type="sldNum" sz="quarter" idx="5"/>
          </p:nvPr>
        </p:nvSpPr>
        <p:spPr/>
        <p:txBody>
          <a:bodyPr/>
          <a:lstStyle/>
          <a:p>
            <a:fld id="{75AAC7F6-DE48-43CC-A0EA-0E2858B8178B}" type="slidenum">
              <a:rPr lang="en-US" smtClean="0"/>
              <a:t>57</a:t>
            </a:fld>
            <a:endParaRPr lang="en-US"/>
          </a:p>
        </p:txBody>
      </p:sp>
    </p:spTree>
    <p:extLst>
      <p:ext uri="{BB962C8B-B14F-4D97-AF65-F5344CB8AC3E}">
        <p14:creationId xmlns:p14="http://schemas.microsoft.com/office/powerpoint/2010/main" val="28002616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089B8-3C5D-EF21-9B59-B1EB59BC68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4DC2B-3FFB-D4C8-B49E-07E197586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49884-7813-B6E8-6C51-D4833CE5E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F8B075-5A47-6492-252B-3FC7F7D8E7CD}"/>
              </a:ext>
            </a:extLst>
          </p:cNvPr>
          <p:cNvSpPr>
            <a:spLocks noGrp="1"/>
          </p:cNvSpPr>
          <p:nvPr>
            <p:ph type="sldNum" sz="quarter" idx="5"/>
          </p:nvPr>
        </p:nvSpPr>
        <p:spPr/>
        <p:txBody>
          <a:bodyPr/>
          <a:lstStyle/>
          <a:p>
            <a:fld id="{75AAC7F6-DE48-43CC-A0EA-0E2858B8178B}" type="slidenum">
              <a:rPr lang="en-US" smtClean="0"/>
              <a:t>58</a:t>
            </a:fld>
            <a:endParaRPr lang="en-US"/>
          </a:p>
        </p:txBody>
      </p:sp>
    </p:spTree>
    <p:extLst>
      <p:ext uri="{BB962C8B-B14F-4D97-AF65-F5344CB8AC3E}">
        <p14:creationId xmlns:p14="http://schemas.microsoft.com/office/powerpoint/2010/main" val="38377403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089B8-3C5D-EF21-9B59-B1EB59BC68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4DC2B-3FFB-D4C8-B49E-07E197586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49884-7813-B6E8-6C51-D4833CE5E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F8B075-5A47-6492-252B-3FC7F7D8E7CD}"/>
              </a:ext>
            </a:extLst>
          </p:cNvPr>
          <p:cNvSpPr>
            <a:spLocks noGrp="1"/>
          </p:cNvSpPr>
          <p:nvPr>
            <p:ph type="sldNum" sz="quarter" idx="5"/>
          </p:nvPr>
        </p:nvSpPr>
        <p:spPr/>
        <p:txBody>
          <a:bodyPr/>
          <a:lstStyle/>
          <a:p>
            <a:fld id="{75AAC7F6-DE48-43CC-A0EA-0E2858B8178B}" type="slidenum">
              <a:rPr lang="en-US" smtClean="0"/>
              <a:t>59</a:t>
            </a:fld>
            <a:endParaRPr lang="en-US"/>
          </a:p>
        </p:txBody>
      </p:sp>
    </p:spTree>
    <p:extLst>
      <p:ext uri="{BB962C8B-B14F-4D97-AF65-F5344CB8AC3E}">
        <p14:creationId xmlns:p14="http://schemas.microsoft.com/office/powerpoint/2010/main" val="2877095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1931 κινητικότητες στο σύνολο, συμπεριλαμβανομένων των </a:t>
            </a:r>
            <a:r>
              <a:rPr lang="en-GB" dirty="0"/>
              <a:t>BIPs</a:t>
            </a:r>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6</a:t>
            </a:fld>
            <a:endParaRPr lang="en-US"/>
          </a:p>
        </p:txBody>
      </p:sp>
    </p:spTree>
    <p:extLst>
      <p:ext uri="{BB962C8B-B14F-4D97-AF65-F5344CB8AC3E}">
        <p14:creationId xmlns:p14="http://schemas.microsoft.com/office/powerpoint/2010/main" val="18733395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60</a:t>
            </a:fld>
            <a:endParaRPr lang="en-US"/>
          </a:p>
        </p:txBody>
      </p:sp>
    </p:spTree>
    <p:extLst>
      <p:ext uri="{BB962C8B-B14F-4D97-AF65-F5344CB8AC3E}">
        <p14:creationId xmlns:p14="http://schemas.microsoft.com/office/powerpoint/2010/main" val="25599548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61</a:t>
            </a:fld>
            <a:endParaRPr lang="en-US"/>
          </a:p>
        </p:txBody>
      </p:sp>
    </p:spTree>
    <p:extLst>
      <p:ext uri="{BB962C8B-B14F-4D97-AF65-F5344CB8AC3E}">
        <p14:creationId xmlns:p14="http://schemas.microsoft.com/office/powerpoint/2010/main" val="21365235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DBEC2-BAEF-8F13-7BCD-9A38CAC329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DD0B5D-A108-5D3A-755F-0E87FD4152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76FC7A-882E-F6D7-8CD2-E4B3698AD1D2}"/>
              </a:ext>
            </a:extLst>
          </p:cNvPr>
          <p:cNvSpPr>
            <a:spLocks noGrp="1"/>
          </p:cNvSpPr>
          <p:nvPr>
            <p:ph type="body" idx="1"/>
          </p:nvPr>
        </p:nvSpPr>
        <p:spPr/>
        <p:txBody>
          <a:bodyPr/>
          <a:lstStyle/>
          <a:p>
            <a:r>
              <a:rPr lang="el-GR" dirty="0"/>
              <a:t>Από όσους έχουν λάβει ως πρώτη προκαταβολή το 40% της συνολικής επιχορήγησης, αναμένεται η υποβολή δύο περιοδικών εκθέσεων. Η πρώτη αναμένεται να καλύψει την περίοδο από την έναρξη του έργου μέχρι και τις 31/03/202</a:t>
            </a:r>
            <a:r>
              <a:rPr lang="en-US" dirty="0"/>
              <a:t>6</a:t>
            </a:r>
            <a:r>
              <a:rPr lang="el-GR" dirty="0"/>
              <a:t> και η δεύτερη την περίοδο από 01/04/202</a:t>
            </a:r>
            <a:r>
              <a:rPr lang="en-US" dirty="0"/>
              <a:t>6</a:t>
            </a:r>
            <a:r>
              <a:rPr lang="el-GR" dirty="0"/>
              <a:t> μέχρι και 31/07/202</a:t>
            </a:r>
            <a:r>
              <a:rPr lang="en-US" dirty="0"/>
              <a:t>6</a:t>
            </a:r>
            <a:r>
              <a:rPr lang="el-GR" dirty="0"/>
              <a:t> (40 + 40 + 20: </a:t>
            </a:r>
            <a:r>
              <a:rPr lang="en-GB" dirty="0"/>
              <a:t>Pre-financing)</a:t>
            </a:r>
          </a:p>
          <a:p>
            <a:endParaRPr lang="en-US" dirty="0"/>
          </a:p>
        </p:txBody>
      </p:sp>
      <p:sp>
        <p:nvSpPr>
          <p:cNvPr id="4" name="Slide Number Placeholder 3">
            <a:extLst>
              <a:ext uri="{FF2B5EF4-FFF2-40B4-BE49-F238E27FC236}">
                <a16:creationId xmlns:a16="http://schemas.microsoft.com/office/drawing/2014/main" id="{661C8A89-CF95-25C1-85F7-3A7E0AAF713C}"/>
              </a:ext>
            </a:extLst>
          </p:cNvPr>
          <p:cNvSpPr>
            <a:spLocks noGrp="1"/>
          </p:cNvSpPr>
          <p:nvPr>
            <p:ph type="sldNum" sz="quarter" idx="5"/>
          </p:nvPr>
        </p:nvSpPr>
        <p:spPr/>
        <p:txBody>
          <a:bodyPr/>
          <a:lstStyle/>
          <a:p>
            <a:fld id="{75AAC7F6-DE48-43CC-A0EA-0E2858B8178B}" type="slidenum">
              <a:rPr lang="en-US" smtClean="0"/>
              <a:t>62</a:t>
            </a:fld>
            <a:endParaRPr lang="en-US"/>
          </a:p>
        </p:txBody>
      </p:sp>
    </p:spTree>
    <p:extLst>
      <p:ext uri="{BB962C8B-B14F-4D97-AF65-F5344CB8AC3E}">
        <p14:creationId xmlns:p14="http://schemas.microsoft.com/office/powerpoint/2010/main" val="33462364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B3BA5-6A20-0DEA-5946-97CAC62BF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E21935-FF65-98CD-BDAA-64FE82822F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F00C48-894B-3D9B-944B-233B623809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14F09B-057B-302D-97A9-0FBB4EF5B089}"/>
              </a:ext>
            </a:extLst>
          </p:cNvPr>
          <p:cNvSpPr>
            <a:spLocks noGrp="1"/>
          </p:cNvSpPr>
          <p:nvPr>
            <p:ph type="sldNum" sz="quarter" idx="5"/>
          </p:nvPr>
        </p:nvSpPr>
        <p:spPr/>
        <p:txBody>
          <a:bodyPr/>
          <a:lstStyle/>
          <a:p>
            <a:fld id="{75AAC7F6-DE48-43CC-A0EA-0E2858B8178B}" type="slidenum">
              <a:rPr lang="en-US" smtClean="0"/>
              <a:t>63</a:t>
            </a:fld>
            <a:endParaRPr lang="en-US"/>
          </a:p>
        </p:txBody>
      </p:sp>
    </p:spTree>
    <p:extLst>
      <p:ext uri="{BB962C8B-B14F-4D97-AF65-F5344CB8AC3E}">
        <p14:creationId xmlns:p14="http://schemas.microsoft.com/office/powerpoint/2010/main" val="38006034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3B2A2-FAEB-04BB-C050-975FAB3708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4813A-6C6C-1A3B-7A54-71AAECF4E1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5A7EB2-1C2A-0D0E-D44F-1367037B9D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52257C-E578-FA44-6385-DCA5E4CF70AD}"/>
              </a:ext>
            </a:extLst>
          </p:cNvPr>
          <p:cNvSpPr>
            <a:spLocks noGrp="1"/>
          </p:cNvSpPr>
          <p:nvPr>
            <p:ph type="sldNum" sz="quarter" idx="5"/>
          </p:nvPr>
        </p:nvSpPr>
        <p:spPr/>
        <p:txBody>
          <a:bodyPr/>
          <a:lstStyle/>
          <a:p>
            <a:fld id="{75AAC7F6-DE48-43CC-A0EA-0E2858B8178B}" type="slidenum">
              <a:rPr lang="en-US" smtClean="0"/>
              <a:t>64</a:t>
            </a:fld>
            <a:endParaRPr lang="en-US"/>
          </a:p>
        </p:txBody>
      </p:sp>
    </p:spTree>
    <p:extLst>
      <p:ext uri="{BB962C8B-B14F-4D97-AF65-F5344CB8AC3E}">
        <p14:creationId xmlns:p14="http://schemas.microsoft.com/office/powerpoint/2010/main" val="20171927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6AFCD-33E2-7FF6-6C04-4F4D23C8F4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DE7C75-E5ED-4233-E2B0-84A7373707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BFAE6A-7E79-A9CD-B241-2832CEF493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31AFC1-6CCE-7BF5-3DC8-FAF7CF5D6FF4}"/>
              </a:ext>
            </a:extLst>
          </p:cNvPr>
          <p:cNvSpPr>
            <a:spLocks noGrp="1"/>
          </p:cNvSpPr>
          <p:nvPr>
            <p:ph type="sldNum" sz="quarter" idx="5"/>
          </p:nvPr>
        </p:nvSpPr>
        <p:spPr/>
        <p:txBody>
          <a:bodyPr/>
          <a:lstStyle/>
          <a:p>
            <a:fld id="{75AAC7F6-DE48-43CC-A0EA-0E2858B8178B}" type="slidenum">
              <a:rPr lang="en-US" smtClean="0"/>
              <a:t>65</a:t>
            </a:fld>
            <a:endParaRPr lang="en-US"/>
          </a:p>
        </p:txBody>
      </p:sp>
    </p:spTree>
    <p:extLst>
      <p:ext uri="{BB962C8B-B14F-4D97-AF65-F5344CB8AC3E}">
        <p14:creationId xmlns:p14="http://schemas.microsoft.com/office/powerpoint/2010/main" val="563429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D0B1B-08E2-92A7-32C2-CFB0C6AF95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0EDC3-D811-8EDF-3E89-735A66BB84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838C8A-FC6B-FD37-329D-59D26D5EB6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3709D4-1EFF-E998-B221-2FE465E91A4F}"/>
              </a:ext>
            </a:extLst>
          </p:cNvPr>
          <p:cNvSpPr>
            <a:spLocks noGrp="1"/>
          </p:cNvSpPr>
          <p:nvPr>
            <p:ph type="sldNum" sz="quarter" idx="5"/>
          </p:nvPr>
        </p:nvSpPr>
        <p:spPr/>
        <p:txBody>
          <a:bodyPr/>
          <a:lstStyle/>
          <a:p>
            <a:fld id="{75AAC7F6-DE48-43CC-A0EA-0E2858B8178B}" type="slidenum">
              <a:rPr lang="en-US" smtClean="0"/>
              <a:t>66</a:t>
            </a:fld>
            <a:endParaRPr lang="en-US"/>
          </a:p>
        </p:txBody>
      </p:sp>
    </p:spTree>
    <p:extLst>
      <p:ext uri="{BB962C8B-B14F-4D97-AF65-F5344CB8AC3E}">
        <p14:creationId xmlns:p14="http://schemas.microsoft.com/office/powerpoint/2010/main" val="33368514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644CF-B96D-EFF2-363A-C3B5582F9C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14EAC-8391-2C58-519F-0A39D78495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3E6312-5636-D59C-851E-EBC728EE13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62E4F5-FDFB-C877-2F86-02F80729E10E}"/>
              </a:ext>
            </a:extLst>
          </p:cNvPr>
          <p:cNvSpPr>
            <a:spLocks noGrp="1"/>
          </p:cNvSpPr>
          <p:nvPr>
            <p:ph type="sldNum" sz="quarter" idx="5"/>
          </p:nvPr>
        </p:nvSpPr>
        <p:spPr/>
        <p:txBody>
          <a:bodyPr/>
          <a:lstStyle/>
          <a:p>
            <a:fld id="{75AAC7F6-DE48-43CC-A0EA-0E2858B8178B}" type="slidenum">
              <a:rPr lang="en-US" smtClean="0"/>
              <a:t>67</a:t>
            </a:fld>
            <a:endParaRPr lang="en-US"/>
          </a:p>
        </p:txBody>
      </p:sp>
    </p:spTree>
    <p:extLst>
      <p:ext uri="{BB962C8B-B14F-4D97-AF65-F5344CB8AC3E}">
        <p14:creationId xmlns:p14="http://schemas.microsoft.com/office/powerpoint/2010/main" val="40052227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DAE73-852E-6D4E-C03F-E01945D7F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0F08B7-E970-787D-4984-C2391AF55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6ADF10-9D6F-8995-62F6-A77CED3399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C91D11-97AD-E12D-132A-ED6B8D1E4914}"/>
              </a:ext>
            </a:extLst>
          </p:cNvPr>
          <p:cNvSpPr>
            <a:spLocks noGrp="1"/>
          </p:cNvSpPr>
          <p:nvPr>
            <p:ph type="sldNum" sz="quarter" idx="5"/>
          </p:nvPr>
        </p:nvSpPr>
        <p:spPr/>
        <p:txBody>
          <a:bodyPr/>
          <a:lstStyle/>
          <a:p>
            <a:fld id="{75AAC7F6-DE48-43CC-A0EA-0E2858B8178B}" type="slidenum">
              <a:rPr lang="en-US" smtClean="0"/>
              <a:t>68</a:t>
            </a:fld>
            <a:endParaRPr lang="en-US"/>
          </a:p>
        </p:txBody>
      </p:sp>
    </p:spTree>
    <p:extLst>
      <p:ext uri="{BB962C8B-B14F-4D97-AF65-F5344CB8AC3E}">
        <p14:creationId xmlns:p14="http://schemas.microsoft.com/office/powerpoint/2010/main" val="2301376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F1C14-DF7A-A8AD-4EE1-428DF9FA84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1D54E-199E-A678-2871-39747488D6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4915D3-6D96-2453-5C98-10AFA0CC58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D9D1CD-2437-6B34-9E41-AA9C5E7EBCF3}"/>
              </a:ext>
            </a:extLst>
          </p:cNvPr>
          <p:cNvSpPr>
            <a:spLocks noGrp="1"/>
          </p:cNvSpPr>
          <p:nvPr>
            <p:ph type="sldNum" sz="quarter" idx="5"/>
          </p:nvPr>
        </p:nvSpPr>
        <p:spPr/>
        <p:txBody>
          <a:bodyPr/>
          <a:lstStyle/>
          <a:p>
            <a:fld id="{75AAC7F6-DE48-43CC-A0EA-0E2858B8178B}" type="slidenum">
              <a:rPr lang="en-US" smtClean="0"/>
              <a:t>69</a:t>
            </a:fld>
            <a:endParaRPr lang="en-US"/>
          </a:p>
        </p:txBody>
      </p:sp>
    </p:spTree>
    <p:extLst>
      <p:ext uri="{BB962C8B-B14F-4D97-AF65-F5344CB8AC3E}">
        <p14:creationId xmlns:p14="http://schemas.microsoft.com/office/powerpoint/2010/main" val="708491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7</a:t>
            </a:fld>
            <a:endParaRPr lang="en-US"/>
          </a:p>
        </p:txBody>
      </p:sp>
    </p:spTree>
    <p:extLst>
      <p:ext uri="{BB962C8B-B14F-4D97-AF65-F5344CB8AC3E}">
        <p14:creationId xmlns:p14="http://schemas.microsoft.com/office/powerpoint/2010/main" val="2834948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ECF35-C961-8769-97F0-5DE18C85D7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5AF87B-1FBE-9DC7-9D19-152291684A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1010BE-1EE6-6B5D-514B-C3B7EB7CC09A}"/>
              </a:ext>
            </a:extLst>
          </p:cNvPr>
          <p:cNvSpPr>
            <a:spLocks noGrp="1"/>
          </p:cNvSpPr>
          <p:nvPr>
            <p:ph type="body" idx="1"/>
          </p:nvPr>
        </p:nvSpPr>
        <p:spPr/>
        <p:txBody>
          <a:bodyPr/>
          <a:lstStyle/>
          <a:p>
            <a:r>
              <a:rPr lang="el-GR" dirty="0"/>
              <a:t>Υπάρχουν οι έλεγχοι που επιβάλλονται μετά από την αξιολόγηση ρίσκου (</a:t>
            </a:r>
            <a:r>
              <a:rPr lang="en-GB" dirty="0"/>
              <a:t>risk-based)</a:t>
            </a:r>
            <a:r>
              <a:rPr lang="el-GR" dirty="0"/>
              <a:t>, οι έλεγχοι που γίνονται σε </a:t>
            </a:r>
            <a:r>
              <a:rPr lang="en-GB" dirty="0"/>
              <a:t>recurrent </a:t>
            </a:r>
            <a:r>
              <a:rPr lang="el-GR" dirty="0"/>
              <a:t>δικαιούχους με συγκέντρωση μεγάλων επιχορηγήσεων (</a:t>
            </a:r>
            <a:r>
              <a:rPr lang="en-GB" dirty="0"/>
              <a:t>top 15) </a:t>
            </a:r>
            <a:r>
              <a:rPr lang="el-GR" dirty="0"/>
              <a:t>και οι τυχαίοι έλεγχοι, όσων εμπίπτουν στο τυχαίο δείγμα της ΕΕ. Ο έλεγχος τελικής έκθεσης είναι υποχρεωτικός για όλα τα σχέδια.</a:t>
            </a:r>
            <a:endParaRPr lang="en-GB" dirty="0"/>
          </a:p>
          <a:p>
            <a:endParaRPr lang="en-US" dirty="0"/>
          </a:p>
        </p:txBody>
      </p:sp>
      <p:sp>
        <p:nvSpPr>
          <p:cNvPr id="4" name="Slide Number Placeholder 3">
            <a:extLst>
              <a:ext uri="{FF2B5EF4-FFF2-40B4-BE49-F238E27FC236}">
                <a16:creationId xmlns:a16="http://schemas.microsoft.com/office/drawing/2014/main" id="{F131EEEA-1B17-F192-CB71-33EB5242CC47}"/>
              </a:ext>
            </a:extLst>
          </p:cNvPr>
          <p:cNvSpPr>
            <a:spLocks noGrp="1"/>
          </p:cNvSpPr>
          <p:nvPr>
            <p:ph type="sldNum" sz="quarter" idx="5"/>
          </p:nvPr>
        </p:nvSpPr>
        <p:spPr/>
        <p:txBody>
          <a:bodyPr/>
          <a:lstStyle/>
          <a:p>
            <a:fld id="{75AAC7F6-DE48-43CC-A0EA-0E2858B8178B}" type="slidenum">
              <a:rPr lang="en-US" smtClean="0"/>
              <a:t>70</a:t>
            </a:fld>
            <a:endParaRPr lang="en-US"/>
          </a:p>
        </p:txBody>
      </p:sp>
    </p:spTree>
    <p:extLst>
      <p:ext uri="{BB962C8B-B14F-4D97-AF65-F5344CB8AC3E}">
        <p14:creationId xmlns:p14="http://schemas.microsoft.com/office/powerpoint/2010/main" val="6021307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251B8-2DFB-E3D6-0D7A-8E948F3FDC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D72DF4-76B0-5D41-9346-0D24BEE695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80EF4E-9146-420E-7719-02B4D8B529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3F576B-B8F3-1180-F80C-2B4A6A64EA3D}"/>
              </a:ext>
            </a:extLst>
          </p:cNvPr>
          <p:cNvSpPr>
            <a:spLocks noGrp="1"/>
          </p:cNvSpPr>
          <p:nvPr>
            <p:ph type="sldNum" sz="quarter" idx="5"/>
          </p:nvPr>
        </p:nvSpPr>
        <p:spPr/>
        <p:txBody>
          <a:bodyPr/>
          <a:lstStyle/>
          <a:p>
            <a:fld id="{75AAC7F6-DE48-43CC-A0EA-0E2858B8178B}" type="slidenum">
              <a:rPr lang="en-US" smtClean="0"/>
              <a:t>71</a:t>
            </a:fld>
            <a:endParaRPr lang="en-US"/>
          </a:p>
        </p:txBody>
      </p:sp>
    </p:spTree>
    <p:extLst>
      <p:ext uri="{BB962C8B-B14F-4D97-AF65-F5344CB8AC3E}">
        <p14:creationId xmlns:p14="http://schemas.microsoft.com/office/powerpoint/2010/main" val="2141058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72</a:t>
            </a:fld>
            <a:endParaRPr lang="en-US"/>
          </a:p>
        </p:txBody>
      </p:sp>
    </p:spTree>
    <p:extLst>
      <p:ext uri="{BB962C8B-B14F-4D97-AF65-F5344CB8AC3E}">
        <p14:creationId xmlns:p14="http://schemas.microsoft.com/office/powerpoint/2010/main" val="26660645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73</a:t>
            </a:fld>
            <a:endParaRPr lang="en-US"/>
          </a:p>
        </p:txBody>
      </p:sp>
    </p:spTree>
    <p:extLst>
      <p:ext uri="{BB962C8B-B14F-4D97-AF65-F5344CB8AC3E}">
        <p14:creationId xmlns:p14="http://schemas.microsoft.com/office/powerpoint/2010/main" val="27657024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74</a:t>
            </a:fld>
            <a:endParaRPr lang="en-US"/>
          </a:p>
        </p:txBody>
      </p:sp>
    </p:spTree>
    <p:extLst>
      <p:ext uri="{BB962C8B-B14F-4D97-AF65-F5344CB8AC3E}">
        <p14:creationId xmlns:p14="http://schemas.microsoft.com/office/powerpoint/2010/main" val="29542023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75</a:t>
            </a:fld>
            <a:endParaRPr lang="en-US"/>
          </a:p>
        </p:txBody>
      </p:sp>
    </p:spTree>
    <p:extLst>
      <p:ext uri="{BB962C8B-B14F-4D97-AF65-F5344CB8AC3E}">
        <p14:creationId xmlns:p14="http://schemas.microsoft.com/office/powerpoint/2010/main" val="24313955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76</a:t>
            </a:fld>
            <a:endParaRPr lang="en-US"/>
          </a:p>
        </p:txBody>
      </p:sp>
    </p:spTree>
    <p:extLst>
      <p:ext uri="{BB962C8B-B14F-4D97-AF65-F5344CB8AC3E}">
        <p14:creationId xmlns:p14="http://schemas.microsoft.com/office/powerpoint/2010/main" val="20537226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77</a:t>
            </a:fld>
            <a:endParaRPr lang="en-US"/>
          </a:p>
        </p:txBody>
      </p:sp>
    </p:spTree>
    <p:extLst>
      <p:ext uri="{BB962C8B-B14F-4D97-AF65-F5344CB8AC3E}">
        <p14:creationId xmlns:p14="http://schemas.microsoft.com/office/powerpoint/2010/main" val="31533032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t>Είναι μόνο όσα αφορούν εξερχόμενες κινητικότητες, αλλά υπάρχουν κι άλλα που αφορούν τις εισερχόμενες</a:t>
            </a:r>
            <a:endParaRPr lang="en-GB" dirty="0"/>
          </a:p>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78</a:t>
            </a:fld>
            <a:endParaRPr lang="en-US"/>
          </a:p>
        </p:txBody>
      </p:sp>
    </p:spTree>
    <p:extLst>
      <p:ext uri="{BB962C8B-B14F-4D97-AF65-F5344CB8AC3E}">
        <p14:creationId xmlns:p14="http://schemas.microsoft.com/office/powerpoint/2010/main" val="6938668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Στην περίπτωση της Πρακτικής Άσκησης που πραγματοποιείται από φοιτητές (όχι πρόσφατους απόφοιτους), ο οργανισμός υποδοχής εκδίδει το  </a:t>
            </a:r>
            <a:r>
              <a:rPr lang="en-GB"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Traineeship Certificate, </a:t>
            </a:r>
            <a:r>
              <a:rPr lang="el-GR"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το οποίο το ΙΤΕ αποστολής χρησιμοποιεί για να εκδώσει το </a:t>
            </a:r>
            <a:r>
              <a:rPr lang="en-GB"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Transcript of Records</a:t>
            </a:r>
            <a:r>
              <a:rPr lang="el-GR"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p>
          <a:p>
            <a:pPr defTabSz="931774">
              <a:defRPr/>
            </a:pPr>
            <a:endParaRPr lang="el-GR"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defTabSz="931774">
              <a:defRPr/>
            </a:pPr>
            <a:r>
              <a:rPr lang="el-GR"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Στην περίπτωση κινητικότητας για σπουδές, ο οργανισμός υποδοχής εκδίδει κατευθείαν </a:t>
            </a:r>
            <a:r>
              <a:rPr lang="en-GB"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Transcript of Records</a:t>
            </a:r>
            <a:r>
              <a:rPr lang="el-GR"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(εντός 5 βδομάδων από την ολοκλήρωση της κινητικότητας) και ο οργανισμός αποστολής αξιοποιεί την πληροφόρησή του για να εκδώσει ένα </a:t>
            </a:r>
            <a:r>
              <a:rPr lang="el-GR" dirty="0" err="1">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επικαιροποιημένο</a:t>
            </a:r>
            <a:r>
              <a:rPr lang="el-GR"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n-GB"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Transcript, </a:t>
            </a:r>
            <a:r>
              <a:rPr lang="el-GR"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το οποίο συνδυάζει τόσο την πληροφόρηση που αφορά τα μαθήματα που ο φοιτητής παρακολούθησε στη χώρα του όσο και τα μαθήματα που ο φοιτητής παρακολούθησε στο εξωτερικό, κατά την </a:t>
            </a:r>
            <a:r>
              <a:rPr lang="en-GB"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Erasmus </a:t>
            </a:r>
            <a:r>
              <a:rPr lang="el-GR"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κινητικότητά του.</a:t>
            </a:r>
          </a:p>
          <a:p>
            <a:pPr defTabSz="931774">
              <a:defRPr/>
            </a:pPr>
            <a:endParaRPr lang="el-GR" b="0" i="0" dirty="0">
              <a:solidFill>
                <a:srgbClr val="202124"/>
              </a:solidFill>
              <a:effectLst/>
              <a:latin typeface="Google Sans"/>
            </a:endParaRPr>
          </a:p>
          <a:p>
            <a:pPr defTabSz="931774">
              <a:defRPr/>
            </a:pPr>
            <a:endParaRPr lang="el-GR" b="0" i="0" dirty="0">
              <a:solidFill>
                <a:srgbClr val="202124"/>
              </a:solidFill>
              <a:effectLst/>
              <a:latin typeface="Google Sans"/>
            </a:endParaRPr>
          </a:p>
          <a:p>
            <a:pPr defTabSz="931774">
              <a:defRPr/>
            </a:pPr>
            <a:r>
              <a:rPr lang="en-GB" b="0" i="0" dirty="0">
                <a:solidFill>
                  <a:srgbClr val="202124"/>
                </a:solidFill>
                <a:effectLst/>
                <a:latin typeface="Google Sans"/>
              </a:rPr>
              <a:t>The </a:t>
            </a:r>
            <a:r>
              <a:rPr lang="en-GB" b="0" i="0" dirty="0" err="1">
                <a:solidFill>
                  <a:srgbClr val="202124"/>
                </a:solidFill>
                <a:effectLst/>
                <a:latin typeface="Google Sans"/>
              </a:rPr>
              <a:t>Europass</a:t>
            </a:r>
            <a:r>
              <a:rPr lang="en-GB" b="0" i="0" dirty="0">
                <a:solidFill>
                  <a:srgbClr val="202124"/>
                </a:solidFill>
                <a:effectLst/>
                <a:latin typeface="Google Sans"/>
              </a:rPr>
              <a:t> Certificate Supplement is </a:t>
            </a:r>
            <a:r>
              <a:rPr lang="en-GB" b="0" i="0" dirty="0">
                <a:solidFill>
                  <a:srgbClr val="040C28"/>
                </a:solidFill>
                <a:effectLst/>
                <a:latin typeface="Google Sans"/>
              </a:rPr>
              <a:t>a document that provides information that makes it easier for employers and educational institutions to understand your vocational qualification</a:t>
            </a:r>
            <a:r>
              <a:rPr lang="en-GB" b="0" i="0" dirty="0">
                <a:solidFill>
                  <a:srgbClr val="202124"/>
                </a:solidFill>
                <a:effectLst/>
                <a:latin typeface="Google Sans"/>
              </a:rPr>
              <a:t>.</a:t>
            </a:r>
            <a:endParaRPr lang="en-GB" dirty="0"/>
          </a:p>
          <a:p>
            <a:endParaRPr lang="en-US" dirty="0"/>
          </a:p>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79</a:t>
            </a:fld>
            <a:endParaRPr lang="en-US"/>
          </a:p>
        </p:txBody>
      </p:sp>
    </p:spTree>
    <p:extLst>
      <p:ext uri="{BB962C8B-B14F-4D97-AF65-F5344CB8AC3E}">
        <p14:creationId xmlns:p14="http://schemas.microsoft.com/office/powerpoint/2010/main" val="605969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Άλλα μέτρα: Αναστολή καταληκτικής ημερομηνίας πληρωμής, Αναστολή της ίδιας της πληρωμής, Αναστολή της Συμφωνίας Επιχορήγησης, Τερματισμός της Συμφωνίας Επιχορήγησης</a:t>
            </a:r>
            <a:endParaRPr lang="en-GB" dirty="0"/>
          </a:p>
          <a:p>
            <a:pPr defTabSz="931774">
              <a:defRPr/>
            </a:pPr>
            <a:endParaRPr lang="el-GR" sz="1800" dirty="0">
              <a:highlight>
                <a:srgbClr val="D3D3D3"/>
              </a:highlight>
              <a:latin typeface="Calibri" panose="020F0502020204030204" pitchFamily="34" charset="0"/>
              <a:cs typeface="Times New Roman" panose="02020603050405020304" pitchFamily="18" charset="0"/>
            </a:endParaRPr>
          </a:p>
          <a:p>
            <a:pPr defTabSz="931774">
              <a:defRPr/>
            </a:pPr>
            <a:r>
              <a:rPr lang="el-GR" sz="1800" dirty="0">
                <a:highlight>
                  <a:srgbClr val="D3D3D3"/>
                </a:highlight>
                <a:latin typeface="Calibri" panose="020F0502020204030204" pitchFamily="34" charset="0"/>
                <a:cs typeface="Times New Roman" panose="02020603050405020304" pitchFamily="18" charset="0"/>
              </a:rPr>
              <a:t>Το </a:t>
            </a:r>
            <a:r>
              <a:rPr lang="en-GB" sz="1800" dirty="0">
                <a:highlight>
                  <a:srgbClr val="D3D3D3"/>
                </a:highlight>
                <a:latin typeface="Calibri" panose="020F0502020204030204" pitchFamily="34" charset="0"/>
                <a:cs typeface="Times New Roman" panose="02020603050405020304" pitchFamily="18" charset="0"/>
              </a:rPr>
              <a:t>Annex 5 </a:t>
            </a:r>
            <a:r>
              <a:rPr lang="el-GR" sz="1800" dirty="0">
                <a:highlight>
                  <a:srgbClr val="D3D3D3"/>
                </a:highlight>
                <a:latin typeface="Calibri" panose="020F0502020204030204" pitchFamily="34" charset="0"/>
                <a:cs typeface="Times New Roman" panose="02020603050405020304" pitchFamily="18" charset="0"/>
              </a:rPr>
              <a:t>περιέχει επιπλέον διευκρινίσεις για διάφορα άρθρα της κύριας Συμφωνίας</a:t>
            </a:r>
            <a:endParaRPr lang="en-GB" sz="1800" dirty="0"/>
          </a:p>
          <a:p>
            <a:endParaRPr lang="el-GR" sz="1800" b="1" dirty="0">
              <a:highlight>
                <a:srgbClr val="D3D3D3"/>
              </a:highlight>
              <a:latin typeface="Calibri" panose="020F0502020204030204" pitchFamily="34" charset="0"/>
              <a:ea typeface="Calibri" panose="020F0502020204030204" pitchFamily="34" charset="0"/>
              <a:cs typeface="Times New Roman" panose="02020603050405020304" pitchFamily="18" charset="0"/>
            </a:endParaRPr>
          </a:p>
          <a:p>
            <a:r>
              <a:rPr lang="en-US" sz="1800" b="1" dirty="0">
                <a:highlight>
                  <a:srgbClr val="D3D3D3"/>
                </a:highlight>
                <a:latin typeface="Calibri" panose="020F0502020204030204" pitchFamily="34" charset="0"/>
                <a:ea typeface="Calibri" panose="020F0502020204030204" pitchFamily="34" charset="0"/>
                <a:cs typeface="Times New Roman" panose="02020603050405020304" pitchFamily="18" charset="0"/>
              </a:rPr>
              <a:t>Addendum to the Grant Agreement for KA1 project: </a:t>
            </a:r>
            <a:r>
              <a:rPr lang="el-GR" sz="1800" b="1" dirty="0">
                <a:highlight>
                  <a:srgbClr val="D3D3D3"/>
                </a:highlight>
                <a:latin typeface="Calibri" panose="020F0502020204030204" pitchFamily="34" charset="0"/>
                <a:ea typeface="Calibri" panose="020F0502020204030204" pitchFamily="34" charset="0"/>
                <a:cs typeface="Times New Roman" panose="02020603050405020304" pitchFamily="18" charset="0"/>
              </a:rPr>
              <a:t>Τροποποίηση Συμφωνίας για εισερχόμενες κινητικότητες από Ουκρανία</a:t>
            </a:r>
          </a:p>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8</a:t>
            </a:fld>
            <a:endParaRPr lang="en-US"/>
          </a:p>
        </p:txBody>
      </p:sp>
    </p:spTree>
    <p:extLst>
      <p:ext uri="{BB962C8B-B14F-4D97-AF65-F5344CB8AC3E}">
        <p14:creationId xmlns:p14="http://schemas.microsoft.com/office/powerpoint/2010/main" val="1903900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0" i="0" dirty="0">
                <a:solidFill>
                  <a:srgbClr val="040C28"/>
                </a:solidFill>
                <a:effectLst/>
                <a:latin typeface="Google Sans"/>
              </a:rPr>
              <a:t>Οι διαδικασίες για την επιλογή συμμετεχόντων πρέπει να είναι δίκαιες, διαφανείς, </a:t>
            </a:r>
            <a:r>
              <a:rPr lang="el-GR" b="0" i="0" dirty="0">
                <a:solidFill>
                  <a:srgbClr val="202124"/>
                </a:solidFill>
                <a:effectLst/>
                <a:latin typeface="Google Sans"/>
              </a:rPr>
              <a:t>συνεπείς και σωστά καταγεγραμμένες/αρχειοθετημένες</a:t>
            </a:r>
            <a:endParaRPr lang="en-GB" dirty="0"/>
          </a:p>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80</a:t>
            </a:fld>
            <a:endParaRPr lang="en-US"/>
          </a:p>
        </p:txBody>
      </p:sp>
    </p:spTree>
    <p:extLst>
      <p:ext uri="{BB962C8B-B14F-4D97-AF65-F5344CB8AC3E}">
        <p14:creationId xmlns:p14="http://schemas.microsoft.com/office/powerpoint/2010/main" val="2833991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81</a:t>
            </a:fld>
            <a:endParaRPr lang="en-US"/>
          </a:p>
        </p:txBody>
      </p:sp>
    </p:spTree>
    <p:extLst>
      <p:ext uri="{BB962C8B-B14F-4D97-AF65-F5344CB8AC3E}">
        <p14:creationId xmlns:p14="http://schemas.microsoft.com/office/powerpoint/2010/main" val="48303550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D599C-5A4A-6049-C165-EDD585E4E5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E1FA8E-7634-CD33-A01B-71F3DFCC16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79717B-03D4-E8B3-FB52-907B456CE444}"/>
              </a:ext>
            </a:extLst>
          </p:cNvPr>
          <p:cNvSpPr>
            <a:spLocks noGrp="1"/>
          </p:cNvSpPr>
          <p:nvPr>
            <p:ph type="body" idx="1"/>
          </p:nvPr>
        </p:nvSpPr>
        <p:spPr/>
        <p:txBody>
          <a:bodyPr/>
          <a:lstStyle/>
          <a:p>
            <a:r>
              <a:rPr lang="en-GB" b="1" dirty="0"/>
              <a:t>ECHE SELF-ASSESSMENT TOOL:</a:t>
            </a:r>
          </a:p>
          <a:p>
            <a:r>
              <a:rPr lang="el-GR" dirty="0"/>
              <a:t>Υποστηρίζει τα ΙΤΕ που κατέχουν τον Χάρτη Κινητικότητας να αξιολογήσουν την επίδοσή τους ως προς την εφαρμογή των αρχών του </a:t>
            </a:r>
            <a:r>
              <a:rPr lang="en-GB" dirty="0"/>
              <a:t>ECHE </a:t>
            </a:r>
            <a:r>
              <a:rPr lang="el-GR" dirty="0"/>
              <a:t>και τους υποδεικνύει πώς θα μπορούσαν να βελτιωθούν, παρέχοντας συγκεκριμένες εισηγήσεις.</a:t>
            </a:r>
            <a:endParaRPr lang="en-GB" dirty="0"/>
          </a:p>
        </p:txBody>
      </p:sp>
      <p:sp>
        <p:nvSpPr>
          <p:cNvPr id="4" name="Slide Number Placeholder 3">
            <a:extLst>
              <a:ext uri="{FF2B5EF4-FFF2-40B4-BE49-F238E27FC236}">
                <a16:creationId xmlns:a16="http://schemas.microsoft.com/office/drawing/2014/main" id="{F336F712-C6D2-EE60-E556-266AE7169542}"/>
              </a:ext>
            </a:extLst>
          </p:cNvPr>
          <p:cNvSpPr>
            <a:spLocks noGrp="1"/>
          </p:cNvSpPr>
          <p:nvPr>
            <p:ph type="sldNum" sz="quarter" idx="5"/>
          </p:nvPr>
        </p:nvSpPr>
        <p:spPr/>
        <p:txBody>
          <a:bodyPr/>
          <a:lstStyle/>
          <a:p>
            <a:fld id="{75AAC7F6-DE48-43CC-A0EA-0E2858B8178B}" type="slidenum">
              <a:rPr lang="en-US" smtClean="0"/>
              <a:t>82</a:t>
            </a:fld>
            <a:endParaRPr lang="en-US"/>
          </a:p>
        </p:txBody>
      </p:sp>
    </p:spTree>
    <p:extLst>
      <p:ext uri="{BB962C8B-B14F-4D97-AF65-F5344CB8AC3E}">
        <p14:creationId xmlns:p14="http://schemas.microsoft.com/office/powerpoint/2010/main" val="14214903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6CBAC-4F92-C108-C033-4738C17F5F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13D4A6-33B5-07BA-70C4-6CC85B934C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877376-2C3B-0CE1-4F09-EC68E8F366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0B6E5F-0396-5BAB-FAED-4BA2954F83B5}"/>
              </a:ext>
            </a:extLst>
          </p:cNvPr>
          <p:cNvSpPr>
            <a:spLocks noGrp="1"/>
          </p:cNvSpPr>
          <p:nvPr>
            <p:ph type="sldNum" sz="quarter" idx="5"/>
          </p:nvPr>
        </p:nvSpPr>
        <p:spPr/>
        <p:txBody>
          <a:bodyPr/>
          <a:lstStyle/>
          <a:p>
            <a:fld id="{75AAC7F6-DE48-43CC-A0EA-0E2858B8178B}" type="slidenum">
              <a:rPr lang="en-US" smtClean="0"/>
              <a:t>83</a:t>
            </a:fld>
            <a:endParaRPr lang="en-US"/>
          </a:p>
        </p:txBody>
      </p:sp>
    </p:spTree>
    <p:extLst>
      <p:ext uri="{BB962C8B-B14F-4D97-AF65-F5344CB8AC3E}">
        <p14:creationId xmlns:p14="http://schemas.microsoft.com/office/powerpoint/2010/main" val="196785748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84</a:t>
            </a:fld>
            <a:endParaRPr lang="en-US"/>
          </a:p>
        </p:txBody>
      </p:sp>
    </p:spTree>
    <p:extLst>
      <p:ext uri="{BB962C8B-B14F-4D97-AF65-F5344CB8AC3E}">
        <p14:creationId xmlns:p14="http://schemas.microsoft.com/office/powerpoint/2010/main" val="125125825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85</a:t>
            </a:fld>
            <a:endParaRPr lang="en-US"/>
          </a:p>
        </p:txBody>
      </p:sp>
    </p:spTree>
    <p:extLst>
      <p:ext uri="{BB962C8B-B14F-4D97-AF65-F5344CB8AC3E}">
        <p14:creationId xmlns:p14="http://schemas.microsoft.com/office/powerpoint/2010/main" val="56850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86</a:t>
            </a:fld>
            <a:endParaRPr lang="en-US"/>
          </a:p>
        </p:txBody>
      </p:sp>
    </p:spTree>
    <p:extLst>
      <p:ext uri="{BB962C8B-B14F-4D97-AF65-F5344CB8AC3E}">
        <p14:creationId xmlns:p14="http://schemas.microsoft.com/office/powerpoint/2010/main" val="429187253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87</a:t>
            </a:fld>
            <a:endParaRPr lang="en-US"/>
          </a:p>
        </p:txBody>
      </p:sp>
    </p:spTree>
    <p:extLst>
      <p:ext uri="{BB962C8B-B14F-4D97-AF65-F5344CB8AC3E}">
        <p14:creationId xmlns:p14="http://schemas.microsoft.com/office/powerpoint/2010/main" val="86835698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88</a:t>
            </a:fld>
            <a:endParaRPr lang="en-US"/>
          </a:p>
        </p:txBody>
      </p:sp>
    </p:spTree>
    <p:extLst>
      <p:ext uri="{BB962C8B-B14F-4D97-AF65-F5344CB8AC3E}">
        <p14:creationId xmlns:p14="http://schemas.microsoft.com/office/powerpoint/2010/main" val="4212979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9</a:t>
            </a:fld>
            <a:endParaRPr lang="en-US"/>
          </a:p>
        </p:txBody>
      </p:sp>
    </p:spTree>
    <p:extLst>
      <p:ext uri="{BB962C8B-B14F-4D97-AF65-F5344CB8AC3E}">
        <p14:creationId xmlns:p14="http://schemas.microsoft.com/office/powerpoint/2010/main" val="756227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F1E53-4294-812A-EFAC-2BCAAEF15E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88B1BD17-7839-6A3D-5239-FB1EDDC77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5D31D4AE-DB19-530D-986B-89099E048B7F}"/>
              </a:ext>
            </a:extLst>
          </p:cNvPr>
          <p:cNvSpPr>
            <a:spLocks noGrp="1"/>
          </p:cNvSpPr>
          <p:nvPr>
            <p:ph type="dt" sz="half" idx="10"/>
          </p:nvPr>
        </p:nvSpPr>
        <p:spPr/>
        <p:txBody>
          <a:bodyPr/>
          <a:lstStyle/>
          <a:p>
            <a:fld id="{A609006C-5FFA-4D7A-B641-D8C174AAA727}" type="datetimeFigureOut">
              <a:rPr lang="en-CY" smtClean="0"/>
              <a:t>07/15/2025</a:t>
            </a:fld>
            <a:endParaRPr lang="en-CY"/>
          </a:p>
        </p:txBody>
      </p:sp>
      <p:sp>
        <p:nvSpPr>
          <p:cNvPr id="5" name="Footer Placeholder 4">
            <a:extLst>
              <a:ext uri="{FF2B5EF4-FFF2-40B4-BE49-F238E27FC236}">
                <a16:creationId xmlns:a16="http://schemas.microsoft.com/office/drawing/2014/main" id="{10F82719-B1E8-2D4D-26D0-C89045DD27EC}"/>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CB3A62EE-C266-67EB-D471-E36E0AF016C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40893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9D66-4B74-3883-8DE4-46DF19DFF596}"/>
              </a:ext>
            </a:extLst>
          </p:cNvPr>
          <p:cNvSpPr>
            <a:spLocks noGrp="1"/>
          </p:cNvSpPr>
          <p:nvPr>
            <p:ph type="title"/>
          </p:nvPr>
        </p:nvSpPr>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0D3C32D4-4244-BB2F-2AD5-1F3611B0B2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FBC24977-8145-1FCB-DE41-3A745E1CAE3D}"/>
              </a:ext>
            </a:extLst>
          </p:cNvPr>
          <p:cNvSpPr>
            <a:spLocks noGrp="1"/>
          </p:cNvSpPr>
          <p:nvPr>
            <p:ph type="dt" sz="half" idx="10"/>
          </p:nvPr>
        </p:nvSpPr>
        <p:spPr/>
        <p:txBody>
          <a:bodyPr/>
          <a:lstStyle/>
          <a:p>
            <a:fld id="{A609006C-5FFA-4D7A-B641-D8C174AAA727}" type="datetimeFigureOut">
              <a:rPr lang="en-CY" smtClean="0"/>
              <a:t>07/15/2025</a:t>
            </a:fld>
            <a:endParaRPr lang="en-CY"/>
          </a:p>
        </p:txBody>
      </p:sp>
      <p:sp>
        <p:nvSpPr>
          <p:cNvPr id="5" name="Footer Placeholder 4">
            <a:extLst>
              <a:ext uri="{FF2B5EF4-FFF2-40B4-BE49-F238E27FC236}">
                <a16:creationId xmlns:a16="http://schemas.microsoft.com/office/drawing/2014/main" id="{C284336F-AE39-E0C9-FE38-0DC807BCF0C8}"/>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FFFF75CF-09D2-4729-0610-96E696014CC2}"/>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81441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2E5442-E745-15E2-0430-AF2B102608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A1FCC275-D191-392E-5834-A19A527B71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27AD4E56-1BEF-4B1E-038D-A0389AC73BC4}"/>
              </a:ext>
            </a:extLst>
          </p:cNvPr>
          <p:cNvSpPr>
            <a:spLocks noGrp="1"/>
          </p:cNvSpPr>
          <p:nvPr>
            <p:ph type="dt" sz="half" idx="10"/>
          </p:nvPr>
        </p:nvSpPr>
        <p:spPr/>
        <p:txBody>
          <a:bodyPr/>
          <a:lstStyle/>
          <a:p>
            <a:fld id="{A609006C-5FFA-4D7A-B641-D8C174AAA727}" type="datetimeFigureOut">
              <a:rPr lang="en-CY" smtClean="0"/>
              <a:t>07/15/2025</a:t>
            </a:fld>
            <a:endParaRPr lang="en-CY"/>
          </a:p>
        </p:txBody>
      </p:sp>
      <p:sp>
        <p:nvSpPr>
          <p:cNvPr id="5" name="Footer Placeholder 4">
            <a:extLst>
              <a:ext uri="{FF2B5EF4-FFF2-40B4-BE49-F238E27FC236}">
                <a16:creationId xmlns:a16="http://schemas.microsoft.com/office/drawing/2014/main" id="{6CF11E63-A91A-B47A-4D0C-5B2243E4B3B2}"/>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6E348939-2B8A-ADE6-DA0C-7158128800F1}"/>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263297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8893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4536A"/>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6163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791200"/>
            <a:ext cx="12192000" cy="1066800"/>
          </a:xfrm>
          <a:custGeom>
            <a:avLst/>
            <a:gdLst/>
            <a:ahLst/>
            <a:cxnLst/>
            <a:rect l="l" t="t" r="r" b="b"/>
            <a:pathLst>
              <a:path w="12192000" h="1066800">
                <a:moveTo>
                  <a:pt x="12191696" y="1066799"/>
                </a:moveTo>
                <a:lnTo>
                  <a:pt x="0" y="1066799"/>
                </a:lnTo>
                <a:lnTo>
                  <a:pt x="0" y="0"/>
                </a:lnTo>
                <a:lnTo>
                  <a:pt x="12191696" y="0"/>
                </a:lnTo>
                <a:lnTo>
                  <a:pt x="12191696" y="1066799"/>
                </a:lnTo>
                <a:close/>
              </a:path>
            </a:pathLst>
          </a:custGeom>
          <a:solidFill>
            <a:srgbClr val="0F059F"/>
          </a:solidFill>
        </p:spPr>
        <p:txBody>
          <a:bodyPr wrap="square" lIns="0" tIns="0" rIns="0" bIns="0" rtlCol="0"/>
          <a:lstStyle/>
          <a:p>
            <a:endParaRPr/>
          </a:p>
        </p:txBody>
      </p:sp>
      <p:sp>
        <p:nvSpPr>
          <p:cNvPr id="17" name="bg object 17"/>
          <p:cNvSpPr/>
          <p:nvPr/>
        </p:nvSpPr>
        <p:spPr>
          <a:xfrm>
            <a:off x="361187" y="6099048"/>
            <a:ext cx="411480" cy="408940"/>
          </a:xfrm>
          <a:custGeom>
            <a:avLst/>
            <a:gdLst/>
            <a:ahLst/>
            <a:cxnLst/>
            <a:rect l="l" t="t" r="r" b="b"/>
            <a:pathLst>
              <a:path w="411480" h="408940">
                <a:moveTo>
                  <a:pt x="250993" y="0"/>
                </a:moveTo>
                <a:lnTo>
                  <a:pt x="160109" y="0"/>
                </a:lnTo>
                <a:lnTo>
                  <a:pt x="126684" y="9893"/>
                </a:lnTo>
                <a:lnTo>
                  <a:pt x="91346" y="28627"/>
                </a:lnTo>
                <a:lnTo>
                  <a:pt x="60162" y="54533"/>
                </a:lnTo>
                <a:lnTo>
                  <a:pt x="34212" y="86540"/>
                </a:lnTo>
                <a:lnTo>
                  <a:pt x="15205" y="123033"/>
                </a:lnTo>
                <a:lnTo>
                  <a:pt x="3884" y="161193"/>
                </a:lnTo>
                <a:lnTo>
                  <a:pt x="0" y="200847"/>
                </a:lnTo>
                <a:lnTo>
                  <a:pt x="0" y="204170"/>
                </a:lnTo>
                <a:lnTo>
                  <a:pt x="4286" y="243908"/>
                </a:lnTo>
                <a:lnTo>
                  <a:pt x="15949" y="281650"/>
                </a:lnTo>
                <a:lnTo>
                  <a:pt x="34677" y="316400"/>
                </a:lnTo>
                <a:lnTo>
                  <a:pt x="60162" y="347159"/>
                </a:lnTo>
                <a:lnTo>
                  <a:pt x="91346" y="373272"/>
                </a:lnTo>
                <a:lnTo>
                  <a:pt x="126684" y="392465"/>
                </a:lnTo>
                <a:lnTo>
                  <a:pt x="165123" y="404301"/>
                </a:lnTo>
                <a:lnTo>
                  <a:pt x="205610" y="408344"/>
                </a:lnTo>
                <a:lnTo>
                  <a:pt x="245999" y="404301"/>
                </a:lnTo>
                <a:lnTo>
                  <a:pt x="256586" y="401028"/>
                </a:lnTo>
                <a:lnTo>
                  <a:pt x="205610" y="401028"/>
                </a:lnTo>
                <a:lnTo>
                  <a:pt x="166590" y="397214"/>
                </a:lnTo>
                <a:lnTo>
                  <a:pt x="129494" y="385981"/>
                </a:lnTo>
                <a:lnTo>
                  <a:pt x="95251" y="367640"/>
                </a:lnTo>
                <a:lnTo>
                  <a:pt x="64789" y="342503"/>
                </a:lnTo>
                <a:lnTo>
                  <a:pt x="40173" y="312473"/>
                </a:lnTo>
                <a:lnTo>
                  <a:pt x="22064" y="278825"/>
                </a:lnTo>
                <a:lnTo>
                  <a:pt x="10774" y="242433"/>
                </a:lnTo>
                <a:lnTo>
                  <a:pt x="6611" y="204170"/>
                </a:lnTo>
                <a:lnTo>
                  <a:pt x="6611" y="203506"/>
                </a:lnTo>
                <a:lnTo>
                  <a:pt x="46357" y="203506"/>
                </a:lnTo>
                <a:lnTo>
                  <a:pt x="46278" y="202841"/>
                </a:lnTo>
                <a:lnTo>
                  <a:pt x="54222" y="153729"/>
                </a:lnTo>
                <a:lnTo>
                  <a:pt x="75718" y="110329"/>
                </a:lnTo>
                <a:lnTo>
                  <a:pt x="108447" y="75325"/>
                </a:lnTo>
                <a:lnTo>
                  <a:pt x="150093" y="51398"/>
                </a:lnTo>
                <a:lnTo>
                  <a:pt x="198339" y="41232"/>
                </a:lnTo>
                <a:lnTo>
                  <a:pt x="212881" y="41232"/>
                </a:lnTo>
                <a:lnTo>
                  <a:pt x="212881" y="38573"/>
                </a:lnTo>
                <a:lnTo>
                  <a:pt x="239406" y="38573"/>
                </a:lnTo>
                <a:lnTo>
                  <a:pt x="212220" y="33921"/>
                </a:lnTo>
                <a:lnTo>
                  <a:pt x="205610" y="33921"/>
                </a:lnTo>
                <a:lnTo>
                  <a:pt x="205610" y="1328"/>
                </a:lnTo>
                <a:lnTo>
                  <a:pt x="255462" y="1328"/>
                </a:lnTo>
                <a:lnTo>
                  <a:pt x="250993" y="0"/>
                </a:lnTo>
                <a:close/>
              </a:path>
              <a:path w="411480" h="408940">
                <a:moveTo>
                  <a:pt x="213622" y="49216"/>
                </a:moveTo>
                <a:lnTo>
                  <a:pt x="204949" y="49216"/>
                </a:lnTo>
                <a:lnTo>
                  <a:pt x="205610" y="51210"/>
                </a:lnTo>
                <a:lnTo>
                  <a:pt x="205610" y="203506"/>
                </a:lnTo>
                <a:lnTo>
                  <a:pt x="228084" y="203506"/>
                </a:lnTo>
                <a:lnTo>
                  <a:pt x="249905" y="354474"/>
                </a:lnTo>
                <a:lnTo>
                  <a:pt x="239861" y="357197"/>
                </a:lnTo>
                <a:lnTo>
                  <a:pt x="229572" y="359296"/>
                </a:lnTo>
                <a:lnTo>
                  <a:pt x="219037" y="360647"/>
                </a:lnTo>
                <a:lnTo>
                  <a:pt x="208254" y="361125"/>
                </a:lnTo>
                <a:lnTo>
                  <a:pt x="158671" y="361125"/>
                </a:lnTo>
                <a:lnTo>
                  <a:pt x="161315" y="362455"/>
                </a:lnTo>
                <a:lnTo>
                  <a:pt x="162637" y="362455"/>
                </a:lnTo>
                <a:lnTo>
                  <a:pt x="163298" y="363119"/>
                </a:lnTo>
                <a:lnTo>
                  <a:pt x="164620" y="363119"/>
                </a:lnTo>
                <a:lnTo>
                  <a:pt x="165942" y="363785"/>
                </a:lnTo>
                <a:lnTo>
                  <a:pt x="170569" y="364450"/>
                </a:lnTo>
                <a:lnTo>
                  <a:pt x="175857" y="365780"/>
                </a:lnTo>
                <a:lnTo>
                  <a:pt x="180484" y="366445"/>
                </a:lnTo>
                <a:lnTo>
                  <a:pt x="183789" y="367110"/>
                </a:lnTo>
                <a:lnTo>
                  <a:pt x="187094" y="367110"/>
                </a:lnTo>
                <a:lnTo>
                  <a:pt x="190399" y="367775"/>
                </a:lnTo>
                <a:lnTo>
                  <a:pt x="195687" y="367775"/>
                </a:lnTo>
                <a:lnTo>
                  <a:pt x="200322" y="368440"/>
                </a:lnTo>
                <a:lnTo>
                  <a:pt x="205610" y="368440"/>
                </a:lnTo>
                <a:lnTo>
                  <a:pt x="205610" y="401028"/>
                </a:lnTo>
                <a:lnTo>
                  <a:pt x="256586" y="401028"/>
                </a:lnTo>
                <a:lnTo>
                  <a:pt x="284281" y="392465"/>
                </a:lnTo>
                <a:lnTo>
                  <a:pt x="319588" y="373272"/>
                </a:lnTo>
                <a:lnTo>
                  <a:pt x="344642" y="352479"/>
                </a:lnTo>
                <a:lnTo>
                  <a:pt x="257837" y="352479"/>
                </a:lnTo>
                <a:lnTo>
                  <a:pt x="217508" y="77148"/>
                </a:lnTo>
                <a:lnTo>
                  <a:pt x="213622" y="49216"/>
                </a:lnTo>
                <a:close/>
              </a:path>
              <a:path w="411480" h="408940">
                <a:moveTo>
                  <a:pt x="46357" y="203506"/>
                </a:moveTo>
                <a:lnTo>
                  <a:pt x="39667" y="203506"/>
                </a:lnTo>
                <a:lnTo>
                  <a:pt x="39667" y="204170"/>
                </a:lnTo>
                <a:lnTo>
                  <a:pt x="56359" y="274750"/>
                </a:lnTo>
                <a:lnTo>
                  <a:pt x="99826" y="329867"/>
                </a:lnTo>
                <a:lnTo>
                  <a:pt x="134206" y="351814"/>
                </a:lnTo>
                <a:lnTo>
                  <a:pt x="156027" y="360459"/>
                </a:lnTo>
                <a:lnTo>
                  <a:pt x="158010" y="361125"/>
                </a:lnTo>
                <a:lnTo>
                  <a:pt x="205610" y="361125"/>
                </a:lnTo>
                <a:lnTo>
                  <a:pt x="205610" y="351814"/>
                </a:lnTo>
                <a:lnTo>
                  <a:pt x="151392" y="351814"/>
                </a:lnTo>
                <a:lnTo>
                  <a:pt x="150731" y="351149"/>
                </a:lnTo>
                <a:lnTo>
                  <a:pt x="150070" y="351149"/>
                </a:lnTo>
                <a:lnTo>
                  <a:pt x="148748" y="350484"/>
                </a:lnTo>
                <a:lnTo>
                  <a:pt x="144121" y="348489"/>
                </a:lnTo>
                <a:lnTo>
                  <a:pt x="138833" y="346493"/>
                </a:lnTo>
                <a:lnTo>
                  <a:pt x="134206" y="343833"/>
                </a:lnTo>
                <a:lnTo>
                  <a:pt x="125024" y="338980"/>
                </a:lnTo>
                <a:lnTo>
                  <a:pt x="77886" y="296742"/>
                </a:lnTo>
                <a:lnTo>
                  <a:pt x="50369" y="237136"/>
                </a:lnTo>
                <a:lnTo>
                  <a:pt x="46357" y="203506"/>
                </a:lnTo>
                <a:close/>
              </a:path>
              <a:path w="411480" h="408940">
                <a:moveTo>
                  <a:pt x="239406" y="38573"/>
                </a:moveTo>
                <a:lnTo>
                  <a:pt x="212881" y="38573"/>
                </a:lnTo>
                <a:lnTo>
                  <a:pt x="212881" y="41232"/>
                </a:lnTo>
                <a:lnTo>
                  <a:pt x="214203" y="41232"/>
                </a:lnTo>
                <a:lnTo>
                  <a:pt x="262121" y="51450"/>
                </a:lnTo>
                <a:lnTo>
                  <a:pt x="303532" y="74914"/>
                </a:lnTo>
                <a:lnTo>
                  <a:pt x="336058" y="109231"/>
                </a:lnTo>
                <a:lnTo>
                  <a:pt x="357318" y="152007"/>
                </a:lnTo>
                <a:lnTo>
                  <a:pt x="364934" y="200847"/>
                </a:lnTo>
                <a:lnTo>
                  <a:pt x="356939" y="250913"/>
                </a:lnTo>
                <a:lnTo>
                  <a:pt x="334689" y="294619"/>
                </a:lnTo>
                <a:lnTo>
                  <a:pt x="300787" y="329347"/>
                </a:lnTo>
                <a:lnTo>
                  <a:pt x="257837" y="352479"/>
                </a:lnTo>
                <a:lnTo>
                  <a:pt x="344642" y="352479"/>
                </a:lnTo>
                <a:lnTo>
                  <a:pt x="376909" y="315787"/>
                </a:lnTo>
                <a:lnTo>
                  <a:pt x="395760" y="280238"/>
                </a:lnTo>
                <a:lnTo>
                  <a:pt x="407298" y="241571"/>
                </a:lnTo>
                <a:lnTo>
                  <a:pt x="410893" y="204170"/>
                </a:lnTo>
                <a:lnTo>
                  <a:pt x="371544" y="204170"/>
                </a:lnTo>
                <a:lnTo>
                  <a:pt x="371544" y="200847"/>
                </a:lnTo>
                <a:lnTo>
                  <a:pt x="365894" y="157537"/>
                </a:lnTo>
                <a:lnTo>
                  <a:pt x="349924" y="118404"/>
                </a:lnTo>
                <a:lnTo>
                  <a:pt x="325103" y="84960"/>
                </a:lnTo>
                <a:lnTo>
                  <a:pt x="292899" y="58723"/>
                </a:lnTo>
                <a:lnTo>
                  <a:pt x="254782" y="41204"/>
                </a:lnTo>
                <a:lnTo>
                  <a:pt x="239406" y="38573"/>
                </a:lnTo>
                <a:close/>
              </a:path>
              <a:path w="411480" h="408940">
                <a:moveTo>
                  <a:pt x="212881" y="41232"/>
                </a:moveTo>
                <a:lnTo>
                  <a:pt x="198339" y="41232"/>
                </a:lnTo>
                <a:lnTo>
                  <a:pt x="198339" y="43890"/>
                </a:lnTo>
                <a:lnTo>
                  <a:pt x="173776" y="204170"/>
                </a:lnTo>
                <a:lnTo>
                  <a:pt x="152053" y="351814"/>
                </a:lnTo>
                <a:lnTo>
                  <a:pt x="205610" y="351814"/>
                </a:lnTo>
                <a:lnTo>
                  <a:pt x="205610" y="203506"/>
                </a:lnTo>
                <a:lnTo>
                  <a:pt x="182467" y="203506"/>
                </a:lnTo>
                <a:lnTo>
                  <a:pt x="204949" y="49216"/>
                </a:lnTo>
                <a:lnTo>
                  <a:pt x="213622" y="49216"/>
                </a:lnTo>
                <a:lnTo>
                  <a:pt x="212881" y="43890"/>
                </a:lnTo>
                <a:lnTo>
                  <a:pt x="212881" y="41232"/>
                </a:lnTo>
                <a:close/>
              </a:path>
              <a:path w="411480" h="408940">
                <a:moveTo>
                  <a:pt x="255462" y="1328"/>
                </a:moveTo>
                <a:lnTo>
                  <a:pt x="205610" y="1328"/>
                </a:lnTo>
                <a:lnTo>
                  <a:pt x="244615" y="5142"/>
                </a:lnTo>
                <a:lnTo>
                  <a:pt x="281637" y="16377"/>
                </a:lnTo>
                <a:lnTo>
                  <a:pt x="315684" y="34720"/>
                </a:lnTo>
                <a:lnTo>
                  <a:pt x="345766" y="59859"/>
                </a:lnTo>
                <a:lnTo>
                  <a:pt x="370754" y="90115"/>
                </a:lnTo>
                <a:lnTo>
                  <a:pt x="388985" y="124365"/>
                </a:lnTo>
                <a:lnTo>
                  <a:pt x="400151" y="161608"/>
                </a:lnTo>
                <a:lnTo>
                  <a:pt x="403941" y="200847"/>
                </a:lnTo>
                <a:lnTo>
                  <a:pt x="403941" y="204170"/>
                </a:lnTo>
                <a:lnTo>
                  <a:pt x="410893" y="204170"/>
                </a:lnTo>
                <a:lnTo>
                  <a:pt x="407298" y="160217"/>
                </a:lnTo>
                <a:lnTo>
                  <a:pt x="395760" y="121705"/>
                </a:lnTo>
                <a:lnTo>
                  <a:pt x="376909" y="86186"/>
                </a:lnTo>
                <a:lnTo>
                  <a:pt x="351053" y="54533"/>
                </a:lnTo>
                <a:lnTo>
                  <a:pt x="319588" y="28627"/>
                </a:lnTo>
                <a:lnTo>
                  <a:pt x="284281" y="9893"/>
                </a:lnTo>
                <a:lnTo>
                  <a:pt x="255462" y="1328"/>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871574" y="6196478"/>
            <a:ext cx="425165" cy="216473"/>
          </a:xfrm>
          <a:prstGeom prst="rect">
            <a:avLst/>
          </a:prstGeom>
        </p:spPr>
      </p:pic>
      <p:pic>
        <p:nvPicPr>
          <p:cNvPr id="19" name="bg object 19"/>
          <p:cNvPicPr/>
          <p:nvPr/>
        </p:nvPicPr>
        <p:blipFill>
          <a:blip r:embed="rId3" cstate="print"/>
          <a:stretch>
            <a:fillRect/>
          </a:stretch>
        </p:blipFill>
        <p:spPr>
          <a:xfrm>
            <a:off x="1315827" y="6196143"/>
            <a:ext cx="156080" cy="216808"/>
          </a:xfrm>
          <a:prstGeom prst="rect">
            <a:avLst/>
          </a:prstGeom>
        </p:spPr>
      </p:pic>
      <p:pic>
        <p:nvPicPr>
          <p:cNvPr id="20" name="bg object 20"/>
          <p:cNvPicPr/>
          <p:nvPr/>
        </p:nvPicPr>
        <p:blipFill>
          <a:blip r:embed="rId4" cstate="print"/>
          <a:stretch>
            <a:fillRect/>
          </a:stretch>
        </p:blipFill>
        <p:spPr>
          <a:xfrm>
            <a:off x="1492354" y="6250678"/>
            <a:ext cx="153248" cy="162274"/>
          </a:xfrm>
          <a:prstGeom prst="rect">
            <a:avLst/>
          </a:prstGeom>
        </p:spPr>
      </p:pic>
      <p:pic>
        <p:nvPicPr>
          <p:cNvPr id="21" name="bg object 21"/>
          <p:cNvPicPr/>
          <p:nvPr/>
        </p:nvPicPr>
        <p:blipFill>
          <a:blip r:embed="rId5" cstate="print"/>
          <a:stretch>
            <a:fillRect/>
          </a:stretch>
        </p:blipFill>
        <p:spPr>
          <a:xfrm>
            <a:off x="1669499" y="6250678"/>
            <a:ext cx="98530" cy="158950"/>
          </a:xfrm>
          <a:prstGeom prst="rect">
            <a:avLst/>
          </a:prstGeom>
        </p:spPr>
      </p:pic>
      <p:sp>
        <p:nvSpPr>
          <p:cNvPr id="22" name="bg object 22"/>
          <p:cNvSpPr/>
          <p:nvPr/>
        </p:nvSpPr>
        <p:spPr>
          <a:xfrm>
            <a:off x="1791208" y="6196152"/>
            <a:ext cx="42545" cy="213995"/>
          </a:xfrm>
          <a:custGeom>
            <a:avLst/>
            <a:gdLst/>
            <a:ahLst/>
            <a:cxnLst/>
            <a:rect l="l" t="t" r="r" b="b"/>
            <a:pathLst>
              <a:path w="42544" h="213995">
                <a:moveTo>
                  <a:pt x="42291" y="59194"/>
                </a:moveTo>
                <a:lnTo>
                  <a:pt x="0" y="59194"/>
                </a:lnTo>
                <a:lnTo>
                  <a:pt x="0" y="213487"/>
                </a:lnTo>
                <a:lnTo>
                  <a:pt x="42291" y="213487"/>
                </a:lnTo>
                <a:lnTo>
                  <a:pt x="42291" y="59194"/>
                </a:lnTo>
                <a:close/>
              </a:path>
              <a:path w="42544" h="213995">
                <a:moveTo>
                  <a:pt x="42291" y="0"/>
                </a:moveTo>
                <a:lnTo>
                  <a:pt x="0" y="0"/>
                </a:lnTo>
                <a:lnTo>
                  <a:pt x="0" y="35255"/>
                </a:lnTo>
                <a:lnTo>
                  <a:pt x="42291" y="35255"/>
                </a:lnTo>
                <a:lnTo>
                  <a:pt x="42291" y="0"/>
                </a:lnTo>
                <a:close/>
              </a:path>
            </a:pathLst>
          </a:custGeom>
          <a:solidFill>
            <a:srgbClr val="FFFFFF"/>
          </a:solidFill>
        </p:spPr>
        <p:txBody>
          <a:bodyPr wrap="square" lIns="0" tIns="0" rIns="0" bIns="0" rtlCol="0"/>
          <a:lstStyle/>
          <a:p>
            <a:endParaRPr/>
          </a:p>
        </p:txBody>
      </p:sp>
      <p:pic>
        <p:nvPicPr>
          <p:cNvPr id="23" name="bg object 23"/>
          <p:cNvPicPr/>
          <p:nvPr/>
        </p:nvPicPr>
        <p:blipFill>
          <a:blip r:embed="rId6" cstate="print"/>
          <a:stretch>
            <a:fillRect/>
          </a:stretch>
        </p:blipFill>
        <p:spPr>
          <a:xfrm>
            <a:off x="1855280" y="6250678"/>
            <a:ext cx="151409" cy="162274"/>
          </a:xfrm>
          <a:prstGeom prst="rect">
            <a:avLst/>
          </a:prstGeom>
        </p:spPr>
      </p:pic>
      <p:pic>
        <p:nvPicPr>
          <p:cNvPr id="24" name="bg object 24"/>
          <p:cNvPicPr/>
          <p:nvPr/>
        </p:nvPicPr>
        <p:blipFill>
          <a:blip r:embed="rId7" cstate="print"/>
          <a:stretch>
            <a:fillRect/>
          </a:stretch>
        </p:blipFill>
        <p:spPr>
          <a:xfrm>
            <a:off x="2029163" y="6196143"/>
            <a:ext cx="151409" cy="213485"/>
          </a:xfrm>
          <a:prstGeom prst="rect">
            <a:avLst/>
          </a:prstGeom>
        </p:spPr>
      </p:pic>
      <p:pic>
        <p:nvPicPr>
          <p:cNvPr id="25" name="bg object 25"/>
          <p:cNvPicPr/>
          <p:nvPr/>
        </p:nvPicPr>
        <p:blipFill>
          <a:blip r:embed="rId8" cstate="print"/>
          <a:stretch>
            <a:fillRect/>
          </a:stretch>
        </p:blipFill>
        <p:spPr>
          <a:xfrm>
            <a:off x="2279721" y="6196143"/>
            <a:ext cx="180493" cy="217473"/>
          </a:xfrm>
          <a:prstGeom prst="rect">
            <a:avLst/>
          </a:prstGeom>
        </p:spPr>
      </p:pic>
      <p:pic>
        <p:nvPicPr>
          <p:cNvPr id="26" name="bg object 26"/>
          <p:cNvPicPr/>
          <p:nvPr/>
        </p:nvPicPr>
        <p:blipFill>
          <a:blip r:embed="rId9" cstate="print"/>
          <a:stretch>
            <a:fillRect/>
          </a:stretch>
        </p:blipFill>
        <p:spPr>
          <a:xfrm>
            <a:off x="2486653" y="6250678"/>
            <a:ext cx="144183" cy="158286"/>
          </a:xfrm>
          <a:prstGeom prst="rect">
            <a:avLst/>
          </a:prstGeom>
        </p:spPr>
      </p:pic>
      <p:sp>
        <p:nvSpPr>
          <p:cNvPr id="27" name="bg object 27"/>
          <p:cNvSpPr/>
          <p:nvPr/>
        </p:nvSpPr>
        <p:spPr>
          <a:xfrm>
            <a:off x="2657881" y="6196152"/>
            <a:ext cx="370840" cy="217170"/>
          </a:xfrm>
          <a:custGeom>
            <a:avLst/>
            <a:gdLst/>
            <a:ahLst/>
            <a:cxnLst/>
            <a:rect l="l" t="t" r="r" b="b"/>
            <a:pathLst>
              <a:path w="370839" h="217170">
                <a:moveTo>
                  <a:pt x="42303" y="58534"/>
                </a:moveTo>
                <a:lnTo>
                  <a:pt x="0" y="58534"/>
                </a:lnTo>
                <a:lnTo>
                  <a:pt x="0" y="212813"/>
                </a:lnTo>
                <a:lnTo>
                  <a:pt x="42303" y="212813"/>
                </a:lnTo>
                <a:lnTo>
                  <a:pt x="42303" y="58534"/>
                </a:lnTo>
                <a:close/>
              </a:path>
              <a:path w="370839" h="217170">
                <a:moveTo>
                  <a:pt x="42303" y="0"/>
                </a:moveTo>
                <a:lnTo>
                  <a:pt x="0" y="0"/>
                </a:lnTo>
                <a:lnTo>
                  <a:pt x="0" y="34582"/>
                </a:lnTo>
                <a:lnTo>
                  <a:pt x="42303" y="34582"/>
                </a:lnTo>
                <a:lnTo>
                  <a:pt x="42303" y="0"/>
                </a:lnTo>
                <a:close/>
              </a:path>
              <a:path w="370839" h="217170">
                <a:moveTo>
                  <a:pt x="212229" y="58534"/>
                </a:moveTo>
                <a:lnTo>
                  <a:pt x="170624" y="58534"/>
                </a:lnTo>
                <a:lnTo>
                  <a:pt x="138201" y="163601"/>
                </a:lnTo>
                <a:lnTo>
                  <a:pt x="137579" y="163601"/>
                </a:lnTo>
                <a:lnTo>
                  <a:pt x="105143" y="58534"/>
                </a:lnTo>
                <a:lnTo>
                  <a:pt x="60820" y="58534"/>
                </a:lnTo>
                <a:lnTo>
                  <a:pt x="113690" y="212813"/>
                </a:lnTo>
                <a:lnTo>
                  <a:pt x="160667" y="212813"/>
                </a:lnTo>
                <a:lnTo>
                  <a:pt x="212229" y="58534"/>
                </a:lnTo>
                <a:close/>
              </a:path>
              <a:path w="370839" h="217170">
                <a:moveTo>
                  <a:pt x="370332" y="136334"/>
                </a:moveTo>
                <a:lnTo>
                  <a:pt x="361594" y="96354"/>
                </a:lnTo>
                <a:lnTo>
                  <a:pt x="356247" y="86461"/>
                </a:lnTo>
                <a:lnTo>
                  <a:pt x="353758" y="82461"/>
                </a:lnTo>
                <a:lnTo>
                  <a:pt x="327939" y="61645"/>
                </a:lnTo>
                <a:lnTo>
                  <a:pt x="327939" y="119710"/>
                </a:lnTo>
                <a:lnTo>
                  <a:pt x="259194" y="119710"/>
                </a:lnTo>
                <a:lnTo>
                  <a:pt x="259816" y="116382"/>
                </a:lnTo>
                <a:lnTo>
                  <a:pt x="260527" y="113068"/>
                </a:lnTo>
                <a:lnTo>
                  <a:pt x="261137" y="109067"/>
                </a:lnTo>
                <a:lnTo>
                  <a:pt x="287578" y="86461"/>
                </a:lnTo>
                <a:lnTo>
                  <a:pt x="304761" y="86461"/>
                </a:lnTo>
                <a:lnTo>
                  <a:pt x="327939" y="119710"/>
                </a:lnTo>
                <a:lnTo>
                  <a:pt x="327939" y="61645"/>
                </a:lnTo>
                <a:lnTo>
                  <a:pt x="322199" y="59016"/>
                </a:lnTo>
                <a:lnTo>
                  <a:pt x="313956" y="56527"/>
                </a:lnTo>
                <a:lnTo>
                  <a:pt x="305066" y="55029"/>
                </a:lnTo>
                <a:lnTo>
                  <a:pt x="295503" y="54533"/>
                </a:lnTo>
                <a:lnTo>
                  <a:pt x="286829" y="54914"/>
                </a:lnTo>
                <a:lnTo>
                  <a:pt x="250266" y="68503"/>
                </a:lnTo>
                <a:lnTo>
                  <a:pt x="222796" y="103746"/>
                </a:lnTo>
                <a:lnTo>
                  <a:pt x="217512" y="136334"/>
                </a:lnTo>
                <a:lnTo>
                  <a:pt x="217779" y="145072"/>
                </a:lnTo>
                <a:lnTo>
                  <a:pt x="229196" y="182892"/>
                </a:lnTo>
                <a:lnTo>
                  <a:pt x="263169" y="211493"/>
                </a:lnTo>
                <a:lnTo>
                  <a:pt x="295503" y="216801"/>
                </a:lnTo>
                <a:lnTo>
                  <a:pt x="308013" y="216052"/>
                </a:lnTo>
                <a:lnTo>
                  <a:pt x="348665" y="197954"/>
                </a:lnTo>
                <a:lnTo>
                  <a:pt x="358381" y="185547"/>
                </a:lnTo>
                <a:lnTo>
                  <a:pt x="362546" y="178460"/>
                </a:lnTo>
                <a:lnTo>
                  <a:pt x="367601" y="165595"/>
                </a:lnTo>
                <a:lnTo>
                  <a:pt x="330581" y="165595"/>
                </a:lnTo>
                <a:lnTo>
                  <a:pt x="329260" y="170256"/>
                </a:lnTo>
                <a:lnTo>
                  <a:pt x="325297" y="174904"/>
                </a:lnTo>
                <a:lnTo>
                  <a:pt x="319303" y="178892"/>
                </a:lnTo>
                <a:lnTo>
                  <a:pt x="312699" y="183553"/>
                </a:lnTo>
                <a:lnTo>
                  <a:pt x="305473" y="185547"/>
                </a:lnTo>
                <a:lnTo>
                  <a:pt x="296837" y="185547"/>
                </a:lnTo>
                <a:lnTo>
                  <a:pt x="288518" y="184937"/>
                </a:lnTo>
                <a:lnTo>
                  <a:pt x="260184" y="156044"/>
                </a:lnTo>
                <a:lnTo>
                  <a:pt x="259194" y="146316"/>
                </a:lnTo>
                <a:lnTo>
                  <a:pt x="370243" y="146316"/>
                </a:lnTo>
                <a:lnTo>
                  <a:pt x="370332" y="136334"/>
                </a:lnTo>
                <a:close/>
              </a:path>
            </a:pathLst>
          </a:custGeom>
          <a:solidFill>
            <a:srgbClr val="FFFFFF"/>
          </a:solidFill>
        </p:spPr>
        <p:txBody>
          <a:bodyPr wrap="square" lIns="0" tIns="0" rIns="0" bIns="0" rtlCol="0"/>
          <a:lstStyle/>
          <a:p>
            <a:endParaRPr/>
          </a:p>
        </p:txBody>
      </p:sp>
      <p:pic>
        <p:nvPicPr>
          <p:cNvPr id="28" name="bg object 28"/>
          <p:cNvPicPr/>
          <p:nvPr/>
        </p:nvPicPr>
        <p:blipFill>
          <a:blip r:embed="rId10" cstate="print"/>
          <a:stretch>
            <a:fillRect/>
          </a:stretch>
        </p:blipFill>
        <p:spPr>
          <a:xfrm>
            <a:off x="3051311" y="6250678"/>
            <a:ext cx="252496" cy="162274"/>
          </a:xfrm>
          <a:prstGeom prst="rect">
            <a:avLst/>
          </a:prstGeom>
        </p:spPr>
      </p:pic>
      <p:sp>
        <p:nvSpPr>
          <p:cNvPr id="29" name="bg object 29"/>
          <p:cNvSpPr/>
          <p:nvPr/>
        </p:nvSpPr>
        <p:spPr>
          <a:xfrm>
            <a:off x="3328301" y="6196152"/>
            <a:ext cx="41910" cy="213995"/>
          </a:xfrm>
          <a:custGeom>
            <a:avLst/>
            <a:gdLst/>
            <a:ahLst/>
            <a:cxnLst/>
            <a:rect l="l" t="t" r="r" b="b"/>
            <a:pathLst>
              <a:path w="41910" h="213995">
                <a:moveTo>
                  <a:pt x="41592" y="59194"/>
                </a:moveTo>
                <a:lnTo>
                  <a:pt x="0" y="59194"/>
                </a:lnTo>
                <a:lnTo>
                  <a:pt x="0" y="213487"/>
                </a:lnTo>
                <a:lnTo>
                  <a:pt x="41592" y="213487"/>
                </a:lnTo>
                <a:lnTo>
                  <a:pt x="41592" y="59194"/>
                </a:lnTo>
                <a:close/>
              </a:path>
              <a:path w="41910" h="213995">
                <a:moveTo>
                  <a:pt x="41592" y="0"/>
                </a:moveTo>
                <a:lnTo>
                  <a:pt x="0" y="0"/>
                </a:lnTo>
                <a:lnTo>
                  <a:pt x="0" y="35255"/>
                </a:lnTo>
                <a:lnTo>
                  <a:pt x="41592" y="35255"/>
                </a:lnTo>
                <a:lnTo>
                  <a:pt x="41592" y="0"/>
                </a:lnTo>
                <a:close/>
              </a:path>
            </a:pathLst>
          </a:custGeom>
          <a:solidFill>
            <a:srgbClr val="FFFFFF"/>
          </a:solidFill>
        </p:spPr>
        <p:txBody>
          <a:bodyPr wrap="square" lIns="0" tIns="0" rIns="0" bIns="0" rtlCol="0"/>
          <a:lstStyle/>
          <a:p>
            <a:endParaRPr/>
          </a:p>
        </p:txBody>
      </p:sp>
      <p:pic>
        <p:nvPicPr>
          <p:cNvPr id="30" name="bg object 30"/>
          <p:cNvPicPr/>
          <p:nvPr/>
        </p:nvPicPr>
        <p:blipFill>
          <a:blip r:embed="rId11" cstate="print"/>
          <a:stretch>
            <a:fillRect/>
          </a:stretch>
        </p:blipFill>
        <p:spPr>
          <a:xfrm>
            <a:off x="3393085" y="6208780"/>
            <a:ext cx="267743" cy="254717"/>
          </a:xfrm>
          <a:prstGeom prst="rect">
            <a:avLst/>
          </a:prstGeom>
        </p:spPr>
      </p:pic>
      <p:pic>
        <p:nvPicPr>
          <p:cNvPr id="31" name="bg object 31"/>
          <p:cNvPicPr/>
          <p:nvPr/>
        </p:nvPicPr>
        <p:blipFill>
          <a:blip r:embed="rId12" cstate="print"/>
          <a:stretch>
            <a:fillRect/>
          </a:stretch>
        </p:blipFill>
        <p:spPr>
          <a:xfrm>
            <a:off x="505958" y="1009903"/>
            <a:ext cx="11177035" cy="69087"/>
          </a:xfrm>
          <a:prstGeom prst="rect">
            <a:avLst/>
          </a:prstGeom>
        </p:spPr>
      </p:pic>
      <p:sp>
        <p:nvSpPr>
          <p:cNvPr id="32" name="bg object 32"/>
          <p:cNvSpPr/>
          <p:nvPr/>
        </p:nvSpPr>
        <p:spPr>
          <a:xfrm>
            <a:off x="527304" y="1019555"/>
            <a:ext cx="11137900" cy="0"/>
          </a:xfrm>
          <a:custGeom>
            <a:avLst/>
            <a:gdLst/>
            <a:ahLst/>
            <a:cxnLst/>
            <a:rect l="l" t="t" r="r" b="b"/>
            <a:pathLst>
              <a:path w="11137900">
                <a:moveTo>
                  <a:pt x="0" y="0"/>
                </a:moveTo>
                <a:lnTo>
                  <a:pt x="11137900" y="0"/>
                </a:lnTo>
              </a:path>
            </a:pathLst>
          </a:custGeom>
          <a:ln w="3175">
            <a:solidFill>
              <a:srgbClr val="0F049F"/>
            </a:solidFill>
            <a:prstDash val="sysDot"/>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rgbClr val="44536A"/>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3503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4536A"/>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41581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5785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F1E53-4294-812A-EFAC-2BCAAEF15E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88B1BD17-7839-6A3D-5239-FB1EDDC77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5D31D4AE-DB19-530D-986B-89099E048B7F}"/>
              </a:ext>
            </a:extLst>
          </p:cNvPr>
          <p:cNvSpPr>
            <a:spLocks noGrp="1"/>
          </p:cNvSpPr>
          <p:nvPr>
            <p:ph type="dt" sz="half" idx="10"/>
          </p:nvPr>
        </p:nvSpPr>
        <p:spPr/>
        <p:txBody>
          <a:bodyPr/>
          <a:lstStyle/>
          <a:p>
            <a:fld id="{A609006C-5FFA-4D7A-B641-D8C174AAA727}" type="datetimeFigureOut">
              <a:rPr lang="en-CY" smtClean="0"/>
              <a:t>07/15/2025</a:t>
            </a:fld>
            <a:endParaRPr lang="en-CY"/>
          </a:p>
        </p:txBody>
      </p:sp>
      <p:sp>
        <p:nvSpPr>
          <p:cNvPr id="5" name="Footer Placeholder 4">
            <a:extLst>
              <a:ext uri="{FF2B5EF4-FFF2-40B4-BE49-F238E27FC236}">
                <a16:creationId xmlns:a16="http://schemas.microsoft.com/office/drawing/2014/main" id="{10F82719-B1E8-2D4D-26D0-C89045DD27EC}"/>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CB3A62EE-C266-67EB-D471-E36E0AF016C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172944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2718-DC2F-F5DA-2A36-FB242237CFA2}"/>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8B719AE6-9A7A-0F79-1626-397471D42B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0EAA6509-EA2F-4E4E-F230-1D94797A5F5C}"/>
              </a:ext>
            </a:extLst>
          </p:cNvPr>
          <p:cNvSpPr>
            <a:spLocks noGrp="1"/>
          </p:cNvSpPr>
          <p:nvPr>
            <p:ph type="dt" sz="half" idx="10"/>
          </p:nvPr>
        </p:nvSpPr>
        <p:spPr/>
        <p:txBody>
          <a:bodyPr/>
          <a:lstStyle/>
          <a:p>
            <a:fld id="{A609006C-5FFA-4D7A-B641-D8C174AAA727}" type="datetimeFigureOut">
              <a:rPr lang="en-CY" smtClean="0"/>
              <a:t>07/15/2025</a:t>
            </a:fld>
            <a:endParaRPr lang="en-CY"/>
          </a:p>
        </p:txBody>
      </p:sp>
      <p:sp>
        <p:nvSpPr>
          <p:cNvPr id="5" name="Footer Placeholder 4">
            <a:extLst>
              <a:ext uri="{FF2B5EF4-FFF2-40B4-BE49-F238E27FC236}">
                <a16:creationId xmlns:a16="http://schemas.microsoft.com/office/drawing/2014/main" id="{56469E62-6229-C2A7-7F63-F1C9249ADD1D}"/>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519EC8AE-98A8-FFA4-54B3-6D937EE57C74}"/>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57204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8048-80D1-56DD-94FE-F4571AF907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8FABDDCC-DB13-4295-BD99-A6D9E3441A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2B503-6374-ADB8-F22D-0C0411F51AB7}"/>
              </a:ext>
            </a:extLst>
          </p:cNvPr>
          <p:cNvSpPr>
            <a:spLocks noGrp="1"/>
          </p:cNvSpPr>
          <p:nvPr>
            <p:ph type="dt" sz="half" idx="10"/>
          </p:nvPr>
        </p:nvSpPr>
        <p:spPr/>
        <p:txBody>
          <a:bodyPr/>
          <a:lstStyle/>
          <a:p>
            <a:fld id="{A609006C-5FFA-4D7A-B641-D8C174AAA727}" type="datetimeFigureOut">
              <a:rPr lang="en-CY" smtClean="0"/>
              <a:t>07/15/2025</a:t>
            </a:fld>
            <a:endParaRPr lang="en-CY"/>
          </a:p>
        </p:txBody>
      </p:sp>
      <p:sp>
        <p:nvSpPr>
          <p:cNvPr id="5" name="Footer Placeholder 4">
            <a:extLst>
              <a:ext uri="{FF2B5EF4-FFF2-40B4-BE49-F238E27FC236}">
                <a16:creationId xmlns:a16="http://schemas.microsoft.com/office/drawing/2014/main" id="{D9BC70B8-4D36-F6C2-12CC-D481212CB9B0}"/>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F63B4B92-454F-5598-6019-295D05ADA0F7}"/>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86771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F004-246E-35C9-CEAA-3223C15D334F}"/>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056A96B6-DC08-B745-A7D9-B08F6CE650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903AFF35-C1A5-FB34-9D80-D66BFA3E6F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D595415C-298C-35C2-E5B5-83BDDC729151}"/>
              </a:ext>
            </a:extLst>
          </p:cNvPr>
          <p:cNvSpPr>
            <a:spLocks noGrp="1"/>
          </p:cNvSpPr>
          <p:nvPr>
            <p:ph type="dt" sz="half" idx="10"/>
          </p:nvPr>
        </p:nvSpPr>
        <p:spPr/>
        <p:txBody>
          <a:bodyPr/>
          <a:lstStyle/>
          <a:p>
            <a:fld id="{A609006C-5FFA-4D7A-B641-D8C174AAA727}" type="datetimeFigureOut">
              <a:rPr lang="en-CY" smtClean="0"/>
              <a:t>07/15/2025</a:t>
            </a:fld>
            <a:endParaRPr lang="en-CY"/>
          </a:p>
        </p:txBody>
      </p:sp>
      <p:sp>
        <p:nvSpPr>
          <p:cNvPr id="6" name="Footer Placeholder 5">
            <a:extLst>
              <a:ext uri="{FF2B5EF4-FFF2-40B4-BE49-F238E27FC236}">
                <a16:creationId xmlns:a16="http://schemas.microsoft.com/office/drawing/2014/main" id="{A315AFCB-E9B5-BC9B-651C-449EF871131C}"/>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EEFAF749-C333-6EC2-075F-A764E4464186}"/>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87655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9BC1-1013-FD03-66CF-1584594171E5}"/>
              </a:ext>
            </a:extLst>
          </p:cNvPr>
          <p:cNvSpPr>
            <a:spLocks noGrp="1"/>
          </p:cNvSpPr>
          <p:nvPr>
            <p:ph type="title"/>
          </p:nvPr>
        </p:nvSpPr>
        <p:spPr>
          <a:xfrm>
            <a:off x="839788" y="365125"/>
            <a:ext cx="10515600" cy="1325563"/>
          </a:xfr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26F5F958-DC66-2987-953F-7219DB924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299A70-B47B-6811-A40A-E87813319A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9A007B80-9FA8-C3AD-9EFE-AA5C2A6622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3EACBC-A2B6-FE0E-6582-1AEEBEBB18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6B875FDB-C721-5BDA-A593-12E4CEEEC2CC}"/>
              </a:ext>
            </a:extLst>
          </p:cNvPr>
          <p:cNvSpPr>
            <a:spLocks noGrp="1"/>
          </p:cNvSpPr>
          <p:nvPr>
            <p:ph type="dt" sz="half" idx="10"/>
          </p:nvPr>
        </p:nvSpPr>
        <p:spPr/>
        <p:txBody>
          <a:bodyPr/>
          <a:lstStyle/>
          <a:p>
            <a:fld id="{A609006C-5FFA-4D7A-B641-D8C174AAA727}" type="datetimeFigureOut">
              <a:rPr lang="en-CY" smtClean="0"/>
              <a:t>07/15/2025</a:t>
            </a:fld>
            <a:endParaRPr lang="en-CY"/>
          </a:p>
        </p:txBody>
      </p:sp>
      <p:sp>
        <p:nvSpPr>
          <p:cNvPr id="8" name="Footer Placeholder 7">
            <a:extLst>
              <a:ext uri="{FF2B5EF4-FFF2-40B4-BE49-F238E27FC236}">
                <a16:creationId xmlns:a16="http://schemas.microsoft.com/office/drawing/2014/main" id="{77C3EF3E-CE0C-3522-5ADF-589CA898256E}"/>
              </a:ext>
            </a:extLst>
          </p:cNvPr>
          <p:cNvSpPr>
            <a:spLocks noGrp="1"/>
          </p:cNvSpPr>
          <p:nvPr>
            <p:ph type="ftr" sz="quarter" idx="11"/>
          </p:nvPr>
        </p:nvSpPr>
        <p:spPr/>
        <p:txBody>
          <a:bodyPr/>
          <a:lstStyle/>
          <a:p>
            <a:endParaRPr lang="en-CY"/>
          </a:p>
        </p:txBody>
      </p:sp>
      <p:sp>
        <p:nvSpPr>
          <p:cNvPr id="9" name="Slide Number Placeholder 8">
            <a:extLst>
              <a:ext uri="{FF2B5EF4-FFF2-40B4-BE49-F238E27FC236}">
                <a16:creationId xmlns:a16="http://schemas.microsoft.com/office/drawing/2014/main" id="{1AFF4ADA-52C6-A6EF-D7B6-C1144F5CCCF1}"/>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40824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61B49-5DAC-3A4F-9125-014AD5D68BA2}"/>
              </a:ext>
            </a:extLst>
          </p:cNvPr>
          <p:cNvSpPr>
            <a:spLocks noGrp="1"/>
          </p:cNvSpPr>
          <p:nvPr>
            <p:ph type="title"/>
          </p:nvPr>
        </p:nvSpPr>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8B694D22-F056-F07F-F02A-AA7B160272D0}"/>
              </a:ext>
            </a:extLst>
          </p:cNvPr>
          <p:cNvSpPr>
            <a:spLocks noGrp="1"/>
          </p:cNvSpPr>
          <p:nvPr>
            <p:ph type="dt" sz="half" idx="10"/>
          </p:nvPr>
        </p:nvSpPr>
        <p:spPr/>
        <p:txBody>
          <a:bodyPr/>
          <a:lstStyle/>
          <a:p>
            <a:fld id="{A609006C-5FFA-4D7A-B641-D8C174AAA727}" type="datetimeFigureOut">
              <a:rPr lang="en-CY" smtClean="0"/>
              <a:t>07/15/2025</a:t>
            </a:fld>
            <a:endParaRPr lang="en-CY"/>
          </a:p>
        </p:txBody>
      </p:sp>
      <p:sp>
        <p:nvSpPr>
          <p:cNvPr id="4" name="Footer Placeholder 3">
            <a:extLst>
              <a:ext uri="{FF2B5EF4-FFF2-40B4-BE49-F238E27FC236}">
                <a16:creationId xmlns:a16="http://schemas.microsoft.com/office/drawing/2014/main" id="{32A193FA-23DB-3A7F-EF9E-C47CD0CCD6C5}"/>
              </a:ext>
            </a:extLst>
          </p:cNvPr>
          <p:cNvSpPr>
            <a:spLocks noGrp="1"/>
          </p:cNvSpPr>
          <p:nvPr>
            <p:ph type="ftr" sz="quarter" idx="11"/>
          </p:nvPr>
        </p:nvSpPr>
        <p:spPr/>
        <p:txBody>
          <a:bodyPr/>
          <a:lstStyle/>
          <a:p>
            <a:endParaRPr lang="en-CY"/>
          </a:p>
        </p:txBody>
      </p:sp>
      <p:sp>
        <p:nvSpPr>
          <p:cNvPr id="5" name="Slide Number Placeholder 4">
            <a:extLst>
              <a:ext uri="{FF2B5EF4-FFF2-40B4-BE49-F238E27FC236}">
                <a16:creationId xmlns:a16="http://schemas.microsoft.com/office/drawing/2014/main" id="{614174B0-E380-FFB4-A9B6-E26E510658B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813873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FAF44E-554A-9899-089D-02AD84714C73}"/>
              </a:ext>
            </a:extLst>
          </p:cNvPr>
          <p:cNvSpPr>
            <a:spLocks noGrp="1"/>
          </p:cNvSpPr>
          <p:nvPr>
            <p:ph type="dt" sz="half" idx="10"/>
          </p:nvPr>
        </p:nvSpPr>
        <p:spPr/>
        <p:txBody>
          <a:bodyPr/>
          <a:lstStyle/>
          <a:p>
            <a:fld id="{A609006C-5FFA-4D7A-B641-D8C174AAA727}" type="datetimeFigureOut">
              <a:rPr lang="en-CY" smtClean="0"/>
              <a:t>07/15/2025</a:t>
            </a:fld>
            <a:endParaRPr lang="en-CY"/>
          </a:p>
        </p:txBody>
      </p:sp>
      <p:sp>
        <p:nvSpPr>
          <p:cNvPr id="3" name="Footer Placeholder 2">
            <a:extLst>
              <a:ext uri="{FF2B5EF4-FFF2-40B4-BE49-F238E27FC236}">
                <a16:creationId xmlns:a16="http://schemas.microsoft.com/office/drawing/2014/main" id="{D4955A9B-B499-7F96-68B4-6222698A111F}"/>
              </a:ext>
            </a:extLst>
          </p:cNvPr>
          <p:cNvSpPr>
            <a:spLocks noGrp="1"/>
          </p:cNvSpPr>
          <p:nvPr>
            <p:ph type="ftr" sz="quarter" idx="11"/>
          </p:nvPr>
        </p:nvSpPr>
        <p:spPr/>
        <p:txBody>
          <a:bodyPr/>
          <a:lstStyle/>
          <a:p>
            <a:endParaRPr lang="en-CY"/>
          </a:p>
        </p:txBody>
      </p:sp>
      <p:sp>
        <p:nvSpPr>
          <p:cNvPr id="4" name="Slide Number Placeholder 3">
            <a:extLst>
              <a:ext uri="{FF2B5EF4-FFF2-40B4-BE49-F238E27FC236}">
                <a16:creationId xmlns:a16="http://schemas.microsoft.com/office/drawing/2014/main" id="{23664DFA-C7FF-9259-8665-B2979314D3FD}"/>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78301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17D85-9FE6-D10A-DD68-AE15E451A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8301AEDF-82FA-883D-D3FD-F89C22074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4CA7033B-8516-EC8C-F062-4DEB8CFAD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EB6C0-0FE8-EEDC-EB6F-9D8E0F49EA0C}"/>
              </a:ext>
            </a:extLst>
          </p:cNvPr>
          <p:cNvSpPr>
            <a:spLocks noGrp="1"/>
          </p:cNvSpPr>
          <p:nvPr>
            <p:ph type="dt" sz="half" idx="10"/>
          </p:nvPr>
        </p:nvSpPr>
        <p:spPr/>
        <p:txBody>
          <a:bodyPr/>
          <a:lstStyle/>
          <a:p>
            <a:fld id="{A609006C-5FFA-4D7A-B641-D8C174AAA727}" type="datetimeFigureOut">
              <a:rPr lang="en-CY" smtClean="0"/>
              <a:t>07/15/2025</a:t>
            </a:fld>
            <a:endParaRPr lang="en-CY"/>
          </a:p>
        </p:txBody>
      </p:sp>
      <p:sp>
        <p:nvSpPr>
          <p:cNvPr id="6" name="Footer Placeholder 5">
            <a:extLst>
              <a:ext uri="{FF2B5EF4-FFF2-40B4-BE49-F238E27FC236}">
                <a16:creationId xmlns:a16="http://schemas.microsoft.com/office/drawing/2014/main" id="{8AE1D3A6-76DD-D991-900D-C186079EF244}"/>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F19D856D-9FAF-3045-2640-346582CB0EF8}"/>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618587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68EA-FED7-6BBA-D5E6-9AEE68CBE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C891995B-6C42-0349-993A-2A8EA339D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EF08818F-6C27-479F-F0EA-349098EBF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DC321-0602-9BFE-EBD7-84E83F86BBE7}"/>
              </a:ext>
            </a:extLst>
          </p:cNvPr>
          <p:cNvSpPr>
            <a:spLocks noGrp="1"/>
          </p:cNvSpPr>
          <p:nvPr>
            <p:ph type="dt" sz="half" idx="10"/>
          </p:nvPr>
        </p:nvSpPr>
        <p:spPr/>
        <p:txBody>
          <a:bodyPr/>
          <a:lstStyle/>
          <a:p>
            <a:fld id="{A609006C-5FFA-4D7A-B641-D8C174AAA727}" type="datetimeFigureOut">
              <a:rPr lang="en-CY" smtClean="0"/>
              <a:t>07/15/2025</a:t>
            </a:fld>
            <a:endParaRPr lang="en-CY"/>
          </a:p>
        </p:txBody>
      </p:sp>
      <p:sp>
        <p:nvSpPr>
          <p:cNvPr id="6" name="Footer Placeholder 5">
            <a:extLst>
              <a:ext uri="{FF2B5EF4-FFF2-40B4-BE49-F238E27FC236}">
                <a16:creationId xmlns:a16="http://schemas.microsoft.com/office/drawing/2014/main" id="{B63DB99E-1AE1-3C58-1A05-8F9734EF1453}"/>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BADD4636-F352-677B-CF7F-47484739BF99}"/>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9825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7F12A-3B07-42EF-43DF-CCE3581B4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Y"/>
          </a:p>
        </p:txBody>
      </p:sp>
      <p:sp>
        <p:nvSpPr>
          <p:cNvPr id="3" name="Text Placeholder 2">
            <a:extLst>
              <a:ext uri="{FF2B5EF4-FFF2-40B4-BE49-F238E27FC236}">
                <a16:creationId xmlns:a16="http://schemas.microsoft.com/office/drawing/2014/main" id="{913A5748-0ACC-A8CC-2D0E-76B34E3D96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579DA664-003A-7691-1517-5BA217B30C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9006C-5FFA-4D7A-B641-D8C174AAA727}" type="datetimeFigureOut">
              <a:rPr lang="en-CY" smtClean="0"/>
              <a:t>07/15/2025</a:t>
            </a:fld>
            <a:endParaRPr lang="en-CY"/>
          </a:p>
        </p:txBody>
      </p:sp>
      <p:sp>
        <p:nvSpPr>
          <p:cNvPr id="5" name="Footer Placeholder 4">
            <a:extLst>
              <a:ext uri="{FF2B5EF4-FFF2-40B4-BE49-F238E27FC236}">
                <a16:creationId xmlns:a16="http://schemas.microsoft.com/office/drawing/2014/main" id="{386EC3B6-A491-FB29-53ED-ABD53BFB75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Y"/>
          </a:p>
        </p:txBody>
      </p:sp>
      <p:sp>
        <p:nvSpPr>
          <p:cNvPr id="6" name="Slide Number Placeholder 5">
            <a:extLst>
              <a:ext uri="{FF2B5EF4-FFF2-40B4-BE49-F238E27FC236}">
                <a16:creationId xmlns:a16="http://schemas.microsoft.com/office/drawing/2014/main" id="{5B104F85-BD79-8390-E2B4-98B64CA3E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0820E-DE42-4118-9873-E7A3D6750201}" type="slidenum">
              <a:rPr lang="en-CY" smtClean="0"/>
              <a:t>‹#›</a:t>
            </a:fld>
            <a:endParaRPr lang="en-CY"/>
          </a:p>
        </p:txBody>
      </p:sp>
    </p:spTree>
    <p:extLst>
      <p:ext uri="{BB962C8B-B14F-4D97-AF65-F5344CB8AC3E}">
        <p14:creationId xmlns:p14="http://schemas.microsoft.com/office/powerpoint/2010/main" val="178653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25116" y="1325956"/>
            <a:ext cx="8541766" cy="1343025"/>
          </a:xfrm>
          <a:prstGeom prst="rect">
            <a:avLst/>
          </a:prstGeom>
        </p:spPr>
        <p:txBody>
          <a:bodyPr wrap="square" lIns="0" tIns="0" rIns="0" bIns="0">
            <a:spAutoFit/>
          </a:bodyPr>
          <a:lstStyle>
            <a:lvl1pPr>
              <a:defRPr sz="3600" b="0" i="0">
                <a:solidFill>
                  <a:srgbClr val="44536A"/>
                </a:solidFill>
                <a:latin typeface="Calibri Light"/>
                <a:cs typeface="Calibri Light"/>
              </a:defRPr>
            </a:lvl1pPr>
          </a:lstStyle>
          <a:p>
            <a:endParaRPr/>
          </a:p>
        </p:txBody>
      </p:sp>
      <p:sp>
        <p:nvSpPr>
          <p:cNvPr id="3" name="Holder 3"/>
          <p:cNvSpPr>
            <a:spLocks noGrp="1"/>
          </p:cNvSpPr>
          <p:nvPr>
            <p:ph type="body" idx="1"/>
          </p:nvPr>
        </p:nvSpPr>
        <p:spPr>
          <a:xfrm>
            <a:off x="630936" y="2300732"/>
            <a:ext cx="8594725" cy="41890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7/15/2025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7636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jp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idep.org.cy/stratigiki-tou-ide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europass.europa.eu/en/learn-europe/certificate-supplement" TargetMode="External"/><Relationship Id="rId5" Type="http://schemas.openxmlformats.org/officeDocument/2006/relationships/hyperlink" Target="https://europass.europa.eu/en/diploma-supplement-example-documents" TargetMode="External"/><Relationship Id="rId4" Type="http://schemas.openxmlformats.org/officeDocument/2006/relationships/hyperlink" Target="https://education.ec.europa.eu/education-levels/higher-education/inclusive-and-connected-higher-education/diploma-supplemen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erasmus-plus.ec.europa.eu/resources-and-tools/distance-calculato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jpg"/><Relationship Id="rId7" Type="http://schemas.openxmlformats.org/officeDocument/2006/relationships/diagramColors" Target="../diagrams/colors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5.jpg"/><Relationship Id="rId7" Type="http://schemas.openxmlformats.org/officeDocument/2006/relationships/diagramColors" Target="../diagrams/colors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5.jpg"/><Relationship Id="rId7" Type="http://schemas.openxmlformats.org/officeDocument/2006/relationships/diagramColors" Target="../diagrams/colors6.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erasmusplus.idep.org.cy/wp-content/uploads/2024/06/BIP-in-Practice-TCA-Report.pd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docs.google.com/document/d/1bptL_5dJijA2Z-6emjctD-TSmcWTFDy9/edit?usp=sharing&amp;ouid=100679621707588633406&amp;rtpof=true&amp;sd=true"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jp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0.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s://academy.europa.eu/" TargetMode="External"/><Relationship Id="rId4" Type="http://schemas.openxmlformats.org/officeDocument/2006/relationships/image" Target="../media/image25.jpg"/></Relationships>
</file>

<file path=ppt/slides/_rels/slide6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commission.europa.eu/funding-tenders/managing-your-project/communicating-and-raising-eu-visibility_en" TargetMode="External"/><Relationship Id="rId5" Type="http://schemas.openxmlformats.org/officeDocument/2006/relationships/hyperlink" Target="http://ec.europa.eu/programmes/erasmus-plus/projects" TargetMode="External"/><Relationship Id="rId4" Type="http://schemas.openxmlformats.org/officeDocument/2006/relationships/hyperlink" Target="https://www.erasmusplus.nl/en/impacttool-mobility#activitiesHead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4.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5.xml"/><Relationship Id="rId1" Type="http://schemas.openxmlformats.org/officeDocument/2006/relationships/slideLayout" Target="../slideLayouts/slideLayout13.xml"/><Relationship Id="rId4" Type="http://schemas.openxmlformats.org/officeDocument/2006/relationships/hyperlink" Target="https://idep.org.cy/stratigiki-tou-idep/"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6.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erasmusplus.idep.org.cy/diacheirisi-schedion/schedia-kinitikotitas-tritovathmias-ekpaidefsis/" TargetMode="External"/><Relationship Id="rId3" Type="http://schemas.openxmlformats.org/officeDocument/2006/relationships/image" Target="../media/image16.jpg"/><Relationship Id="rId7" Type="http://schemas.openxmlformats.org/officeDocument/2006/relationships/hyperlink" Target="https://view.officeapps.live.com/op/view.aspx?src=https%3A%2F%2Ferasmusplus.idep.org.cy%2Fwp-content%2Fuploads%2F2025%2F06%2FAnnex-V-3.docx&amp;wdOrigin=BROWSELIN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view.officeapps.live.com/op/view.aspx?src=https%3A%2F%2Ferasmusplus.idep.org.cy%2Fwp-content%2Fuploads%2F2025%2F06%2FAnnex-III.docx&amp;wdOrigin=BROWSELINK" TargetMode="External"/><Relationship Id="rId5" Type="http://schemas.openxmlformats.org/officeDocument/2006/relationships/hyperlink" Target="https://view.officeapps.live.com/op/view.aspx?src=https%3A%2F%2Ferasmusplus.idep.org.cy%2Fwp-content%2Fuploads%2F2025%2F06%2FAnnex-II-4.docx&amp;wdOrigin=BROWSELINK" TargetMode="External"/><Relationship Id="rId4" Type="http://schemas.openxmlformats.org/officeDocument/2006/relationships/image" Target="../media/image17.jpg"/></Relationships>
</file>

<file path=ppt/slides/_rels/slide8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hyperlink" Target="https://ec.europa.eu/programmes/erasmus-plus/eche/start_en"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hyperlink" Target="https://erasmus-plus.ec.europa.eu/european-student-card-initiative/ewp" TargetMode="External"/><Relationship Id="rId5" Type="http://schemas.openxmlformats.org/officeDocument/2006/relationships/hyperlink" Target="https://erasmus-plus.ec.europa.eu/european-student-card-initiative/erasmus-app" TargetMode="External"/><Relationship Id="rId4" Type="http://schemas.openxmlformats.org/officeDocument/2006/relationships/hyperlink" Target="https://erasmus-plus.ec.europa.eu/european-student-card-initiative/help-support/user-guide"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4.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8" Type="http://schemas.openxmlformats.org/officeDocument/2006/relationships/hyperlink" Target="https://erasmusplus.idep.org.cy/wp-content/uploads/2024/10/Odigos-gia-OID.pdf" TargetMode="External"/><Relationship Id="rId3" Type="http://schemas.openxmlformats.org/officeDocument/2006/relationships/image" Target="../media/image16.jpg"/><Relationship Id="rId7" Type="http://schemas.openxmlformats.org/officeDocument/2006/relationships/hyperlink" Target="https://webgate.ec.europa.eu/erasmus-esc/index/organisations/register-my-organisation"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hyperlink" Target="https://erasmusplus.idep.org.cy/wp-content/uploads/2024/10/Odigos-EU-LOGIN-EL.pdf" TargetMode="External"/><Relationship Id="rId5" Type="http://schemas.openxmlformats.org/officeDocument/2006/relationships/hyperlink" Target="https://erasmusplus.idep.org.cy/wp-content/uploads/2024/10/eu-login-ecas-erasmus-jun2020_en.pdf" TargetMode="External"/><Relationship Id="rId10" Type="http://schemas.openxmlformats.org/officeDocument/2006/relationships/image" Target="../media/image27.png"/><Relationship Id="rId4" Type="http://schemas.openxmlformats.org/officeDocument/2006/relationships/hyperlink" Target="https://erasmusplus.idep.org.cy/odigos-programmatos/" TargetMode="External"/><Relationship Id="rId9" Type="http://schemas.openxmlformats.org/officeDocument/2006/relationships/hyperlink" Target="https://erasmusplus.idep.org.cy/wp-content/uploads/2024/10/EPRP-Guide-for-Beneficiaries-2022.pdf" TargetMode="External"/></Relationships>
</file>

<file path=ppt/slides/_rels/slide86.xml.rels><?xml version="1.0" encoding="UTF-8" standalone="yes"?>
<Relationships xmlns="http://schemas.openxmlformats.org/package/2006/relationships"><Relationship Id="rId8" Type="http://schemas.openxmlformats.org/officeDocument/2006/relationships/hyperlink" Target="https://erasmus-plus.ec.europa.eu/resources-and-tools/distance-calculator" TargetMode="External"/><Relationship Id="rId3" Type="http://schemas.openxmlformats.org/officeDocument/2006/relationships/image" Target="../media/image16.jpg"/><Relationship Id="rId7" Type="http://schemas.openxmlformats.org/officeDocument/2006/relationships/hyperlink" Target="https://erasmusplus.idep.org.cy/wp-content/uploads/2024/06/NAITDOC-ProjectResultsPlatformUserGuide-180921-0643-2.pdf"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hyperlink" Target="https://erasmus-plus.ec.europa.eu/projects/manage" TargetMode="External"/><Relationship Id="rId5" Type="http://schemas.openxmlformats.org/officeDocument/2006/relationships/hyperlink" Target="https://wikis.ec.europa.eu/spaces/NAITDOC/pages/90281389/Beneficiary+module+guide" TargetMode="External"/><Relationship Id="rId10" Type="http://schemas.openxmlformats.org/officeDocument/2006/relationships/image" Target="../media/image27.png"/><Relationship Id="rId4" Type="http://schemas.openxmlformats.org/officeDocument/2006/relationships/hyperlink" Target="https://webgate.ec.europa.eu/beneficiary-module/project/#/project-list" TargetMode="External"/><Relationship Id="rId9" Type="http://schemas.openxmlformats.org/officeDocument/2006/relationships/hyperlink" Target="https://erasmusplus.idep.org.cy/diacheirisi-schedion/schedia-kinitikotitas-tritovathmias-ekpaidefsis/"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forms.office.com/pages/responsepage.aspx?id=3hyB1-_sbEmPkaF4YkG5nMPR1quPxUNCqHqOlZT38UlUNjJaVU5MU1pVTk5FUDBMMkNTNU5CMDBLRC4u" TargetMode="External"/><Relationship Id="rId13" Type="http://schemas.openxmlformats.org/officeDocument/2006/relationships/hyperlink" Target="https://wikis.ec.europa.eu/display/NAITDOC/Blended+Intensive+Programmes+in+KA131+Higher+Education+projects" TargetMode="External"/><Relationship Id="rId3" Type="http://schemas.openxmlformats.org/officeDocument/2006/relationships/image" Target="../media/image16.jpg"/><Relationship Id="rId7" Type="http://schemas.openxmlformats.org/officeDocument/2006/relationships/hyperlink" Target="https://erasmus-plus.ec.europa.eu/european-student-card-initiative/help-support/user-guide" TargetMode="External"/><Relationship Id="rId12" Type="http://schemas.openxmlformats.org/officeDocument/2006/relationships/hyperlink" Target="https://wikis.ec.europa.eu/display/NAITDOC/Beneficiary+Guides+-+Project+implementation+phase" TargetMode="External"/><Relationship Id="rId17" Type="http://schemas.openxmlformats.org/officeDocument/2006/relationships/hyperlink" Target="https://erasmusplus.idep.org.cy/wp-content/uploads/2024/06/Higher-Education-Mobility-Handbook-for-Beneficiaries_toshare.pdf" TargetMode="External"/><Relationship Id="rId2" Type="http://schemas.openxmlformats.org/officeDocument/2006/relationships/notesSlide" Target="../notesSlides/notesSlide87.xml"/><Relationship Id="rId16" Type="http://schemas.openxmlformats.org/officeDocument/2006/relationships/hyperlink" Target="https://erasmusplus.idep.org.cy/wp-content/uploads/2024/06/BIP-Implementation-Guide-Erasmus.pdf" TargetMode="External"/><Relationship Id="rId1" Type="http://schemas.openxmlformats.org/officeDocument/2006/relationships/slideLayout" Target="../slideLayouts/slideLayout2.xml"/><Relationship Id="rId6" Type="http://schemas.openxmlformats.org/officeDocument/2006/relationships/hyperlink" Target="https://esci-sd.atlassian.net/wiki/spaces/WELCOME/overview" TargetMode="External"/><Relationship Id="rId11" Type="http://schemas.openxmlformats.org/officeDocument/2006/relationships/hyperlink" Target="https://webgate.ec.europa.eu/erasmus-esc/index/resources/additional-resources" TargetMode="External"/><Relationship Id="rId5" Type="http://schemas.openxmlformats.org/officeDocument/2006/relationships/hyperlink" Target="https://erasmus-plus.ec.europa.eu/european-student-card-initiative/help-support/technical" TargetMode="External"/><Relationship Id="rId15" Type="http://schemas.openxmlformats.org/officeDocument/2006/relationships/hyperlink" Target="https://education.ec.europa.eu/education-levels/higher-education/inclusive-and-connected-higher-education/european-credit-transfer-and-accumulation-system#:~:text=ECTS%20allows%20credits%20taken%20at,of%20study%20programmes%20for%20students." TargetMode="External"/><Relationship Id="rId10" Type="http://schemas.openxmlformats.org/officeDocument/2006/relationships/hyperlink" Target="https://esci-sd.atlassian.net/servicedesk/customer/portals" TargetMode="External"/><Relationship Id="rId4" Type="http://schemas.openxmlformats.org/officeDocument/2006/relationships/hyperlink" Target="https://erasmus-plus.ec.europa.eu/european-student-card-initiative/help-support/faqs" TargetMode="External"/><Relationship Id="rId9" Type="http://schemas.openxmlformats.org/officeDocument/2006/relationships/hyperlink" Target="https://erasmus-plus.ec.europa.eu/european-student-card-initiative/news" TargetMode="External"/><Relationship Id="rId14" Type="http://schemas.openxmlformats.org/officeDocument/2006/relationships/hyperlink" Target="https://erasmus-plus.ec.europa.eu/resources-and-tools/erasmus-charter-for-higher-education" TargetMode="External"/></Relationships>
</file>

<file path=ppt/slides/_rels/slide8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2.jpg"/><Relationship Id="rId7" Type="http://schemas.openxmlformats.org/officeDocument/2006/relationships/diagramColors" Target="../diagrams/colors7.xml"/><Relationship Id="rId2" Type="http://schemas.openxmlformats.org/officeDocument/2006/relationships/notesSlide" Target="../notesSlides/notesSlide88.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erasmusplus.idep.org.cy/diacheirisi-schedion/schedia-kinitikotitas-tritovathmias-ekpaidefsi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D471F-01DC-97FA-8F4F-D4F49518C62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6F384BD-CA43-4E3C-D679-128F3F1CF8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0D4C422-CF9E-2098-8B0B-BE5D15B39DAD}"/>
              </a:ext>
            </a:extLst>
          </p:cNvPr>
          <p:cNvSpPr txBox="1">
            <a:spLocks/>
          </p:cNvSpPr>
          <p:nvPr/>
        </p:nvSpPr>
        <p:spPr>
          <a:xfrm>
            <a:off x="541866" y="812800"/>
            <a:ext cx="11108267" cy="1298222"/>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4000" b="1" dirty="0">
                <a:solidFill>
                  <a:srgbClr val="0DA314"/>
                </a:solidFill>
              </a:rPr>
              <a:t>Ημερίδα παροχής Οδηγιών για τη Διαχείριση Εγκεκριμένων Σχεδίων ΚΑ131 </a:t>
            </a:r>
          </a:p>
          <a:p>
            <a:r>
              <a:rPr lang="el-GR" sz="4000" b="1" dirty="0">
                <a:solidFill>
                  <a:srgbClr val="0DA314"/>
                </a:solidFill>
              </a:rPr>
              <a:t>Πρόσκληση 2025</a:t>
            </a:r>
            <a:endParaRPr lang="en-CY" sz="4000" b="1" dirty="0">
              <a:solidFill>
                <a:srgbClr val="0DA314"/>
              </a:solidFill>
              <a:latin typeface="Roboto" panose="02000000000000000000" pitchFamily="2" charset="0"/>
              <a:ea typeface="Roboto" panose="02000000000000000000" pitchFamily="2" charset="0"/>
            </a:endParaRPr>
          </a:p>
        </p:txBody>
      </p:sp>
      <p:sp>
        <p:nvSpPr>
          <p:cNvPr id="2" name="Content Placeholder 2">
            <a:extLst>
              <a:ext uri="{FF2B5EF4-FFF2-40B4-BE49-F238E27FC236}">
                <a16:creationId xmlns:a16="http://schemas.microsoft.com/office/drawing/2014/main" id="{B71F34A4-033B-6269-5689-D09192980F77}"/>
              </a:ext>
            </a:extLst>
          </p:cNvPr>
          <p:cNvSpPr txBox="1">
            <a:spLocks/>
          </p:cNvSpPr>
          <p:nvPr/>
        </p:nvSpPr>
        <p:spPr>
          <a:xfrm>
            <a:off x="838199" y="1461911"/>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dirty="0"/>
          </a:p>
          <a:p>
            <a:endParaRPr lang="el-GR" sz="3200" i="1" dirty="0"/>
          </a:p>
          <a:p>
            <a:r>
              <a:rPr lang="el-GR" sz="3200" b="1" i="1" dirty="0"/>
              <a:t>Ημερήσια Διάταξη</a:t>
            </a:r>
          </a:p>
          <a:p>
            <a:endParaRPr lang="el-GR" dirty="0"/>
          </a:p>
          <a:p>
            <a:r>
              <a:rPr lang="el-GR" dirty="0"/>
              <a:t>9:00 – 9:30: Εγγραφές και Καφές</a:t>
            </a:r>
          </a:p>
          <a:p>
            <a:r>
              <a:rPr lang="el-GR" dirty="0"/>
              <a:t>9:30 – 10:45: Παρουσίαση ΙΔΕΠ (α’ μέρος)</a:t>
            </a:r>
          </a:p>
          <a:p>
            <a:r>
              <a:rPr lang="el-GR" dirty="0"/>
              <a:t>10:45 – 11:00: Σύντομο Διάλειμμα για Καφέ</a:t>
            </a:r>
          </a:p>
          <a:p>
            <a:r>
              <a:rPr lang="el-GR" dirty="0"/>
              <a:t>11:00 – 11:30: Παρουσίαση ΙΔΕΠ (β’ μέρος)</a:t>
            </a:r>
          </a:p>
          <a:p>
            <a:r>
              <a:rPr lang="el-GR" dirty="0"/>
              <a:t>11:30 – 12:00: Υποβολή ερωτημάτων</a:t>
            </a:r>
            <a:endParaRPr lang="en-GB" dirty="0"/>
          </a:p>
        </p:txBody>
      </p:sp>
    </p:spTree>
    <p:extLst>
      <p:ext uri="{BB962C8B-B14F-4D97-AF65-F5344CB8AC3E}">
        <p14:creationId xmlns:p14="http://schemas.microsoft.com/office/powerpoint/2010/main" val="154572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50B00-D7A2-A925-1128-BB71DF858C9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D5FE2C8-EF03-37EF-1A8A-90E539CA3E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B1385FA0-C923-18B0-BE34-FDB7E2652A22}"/>
              </a:ext>
            </a:extLst>
          </p:cNvPr>
          <p:cNvSpPr txBox="1">
            <a:spLocks/>
          </p:cNvSpPr>
          <p:nvPr/>
        </p:nvSpPr>
        <p:spPr>
          <a:xfrm>
            <a:off x="2486065" y="263347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lang="el-GR" sz="4400" b="1" dirty="0">
              <a:solidFill>
                <a:prstClr val="black"/>
              </a:solidFill>
              <a:latin typeface="Roboto" panose="02000000000000000000" pitchFamily="2" charset="0"/>
              <a:ea typeface="Roboto" panose="02000000000000000000" pitchFamily="2" charset="0"/>
            </a:endParaRPr>
          </a:p>
        </p:txBody>
      </p:sp>
      <p:grpSp>
        <p:nvGrpSpPr>
          <p:cNvPr id="2" name="Group 1">
            <a:extLst>
              <a:ext uri="{FF2B5EF4-FFF2-40B4-BE49-F238E27FC236}">
                <a16:creationId xmlns:a16="http://schemas.microsoft.com/office/drawing/2014/main" id="{19CB23A5-8E8E-5075-C497-E50E9A40A950}"/>
              </a:ext>
            </a:extLst>
          </p:cNvPr>
          <p:cNvGrpSpPr/>
          <p:nvPr/>
        </p:nvGrpSpPr>
        <p:grpSpPr>
          <a:xfrm>
            <a:off x="2424496" y="1682750"/>
            <a:ext cx="7343008" cy="2717800"/>
            <a:chOff x="3260308" y="448658"/>
            <a:chExt cx="2963916" cy="1778350"/>
          </a:xfrm>
        </p:grpSpPr>
        <p:sp>
          <p:nvSpPr>
            <p:cNvPr id="3" name="Rectangle 2">
              <a:extLst>
                <a:ext uri="{FF2B5EF4-FFF2-40B4-BE49-F238E27FC236}">
                  <a16:creationId xmlns:a16="http://schemas.microsoft.com/office/drawing/2014/main" id="{A9715CC4-0922-41C4-65FA-28B1C6B34DF9}"/>
                </a:ext>
              </a:extLst>
            </p:cNvPr>
            <p:cNvSpPr/>
            <p:nvPr/>
          </p:nvSpPr>
          <p:spPr>
            <a:xfrm>
              <a:off x="3260308" y="448658"/>
              <a:ext cx="2963916" cy="1778350"/>
            </a:xfrm>
            <a:prstGeom prst="rect">
              <a:avLst/>
            </a:prstGeom>
            <a:solidFill>
              <a:srgbClr val="50A2BC"/>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nchor="ctr"/>
            <a:lstStyle/>
            <a:p>
              <a:endParaRPr lang="en-US">
                <a:solidFill>
                  <a:schemeClr val="bg1"/>
                </a:solidFill>
              </a:endParaRPr>
            </a:p>
          </p:txBody>
        </p:sp>
        <p:sp>
          <p:nvSpPr>
            <p:cNvPr id="6" name="TextBox 5">
              <a:extLst>
                <a:ext uri="{FF2B5EF4-FFF2-40B4-BE49-F238E27FC236}">
                  <a16:creationId xmlns:a16="http://schemas.microsoft.com/office/drawing/2014/main" id="{46623356-BCE1-ABDF-26E7-20BD837C2DBA}"/>
                </a:ext>
              </a:extLst>
            </p:cNvPr>
            <p:cNvSpPr txBox="1"/>
            <p:nvPr/>
          </p:nvSpPr>
          <p:spPr>
            <a:xfrm>
              <a:off x="3260308" y="448658"/>
              <a:ext cx="2963916" cy="1778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a:lnSpc>
                  <a:spcPct val="90000"/>
                </a:lnSpc>
                <a:spcBef>
                  <a:spcPct val="0"/>
                </a:spcBef>
                <a:defRPr/>
              </a:pPr>
              <a:r>
                <a:rPr lang="el-GR" sz="4400" b="1" dirty="0">
                  <a:solidFill>
                    <a:schemeClr val="bg1"/>
                  </a:solidFill>
                  <a:latin typeface="Roboto" panose="02000000000000000000" pitchFamily="2" charset="0"/>
                  <a:ea typeface="Roboto" panose="02000000000000000000" pitchFamily="2" charset="0"/>
                </a:rPr>
                <a:t>2. ΚΑ131 Επιλέξιμες  Ατομικές Δραστηριότητες και Χρηματοδότηση</a:t>
              </a:r>
            </a:p>
          </p:txBody>
        </p:sp>
      </p:grpSp>
    </p:spTree>
    <p:extLst>
      <p:ext uri="{BB962C8B-B14F-4D97-AF65-F5344CB8AC3E}">
        <p14:creationId xmlns:p14="http://schemas.microsoft.com/office/powerpoint/2010/main" val="3153316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8346A-3532-39BF-CEBF-338C86F2C2D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C502ADD-A885-E97A-BED3-BD5DDF62FC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FBFB2A93-907A-FA22-8C97-4F6C81C40306}"/>
              </a:ext>
            </a:extLst>
          </p:cNvPr>
          <p:cNvSpPr txBox="1">
            <a:spLocks/>
          </p:cNvSpPr>
          <p:nvPr/>
        </p:nvSpPr>
        <p:spPr>
          <a:xfrm>
            <a:off x="2486065" y="217627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l-GR" sz="4400" b="1" dirty="0">
                <a:solidFill>
                  <a:prstClr val="black"/>
                </a:solidFill>
                <a:latin typeface="Roboto" panose="02000000000000000000" pitchFamily="2" charset="0"/>
                <a:ea typeface="Roboto" panose="02000000000000000000" pitchFamily="2" charset="0"/>
              </a:rPr>
              <a:t>ΚΑ131 Επιλέξιμες  Ατομικές Δραστηριότητες</a:t>
            </a:r>
          </a:p>
        </p:txBody>
      </p:sp>
    </p:spTree>
    <p:extLst>
      <p:ext uri="{BB962C8B-B14F-4D97-AF65-F5344CB8AC3E}">
        <p14:creationId xmlns:p14="http://schemas.microsoft.com/office/powerpoint/2010/main" val="3144811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B1E12-E1B3-2BA8-F9B3-1B5148E3AD38}"/>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80F95154-2468-290B-DEA4-0D43DCAE5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Diagram 1">
            <a:extLst>
              <a:ext uri="{FF2B5EF4-FFF2-40B4-BE49-F238E27FC236}">
                <a16:creationId xmlns:a16="http://schemas.microsoft.com/office/drawing/2014/main" id="{C265D589-1A7A-879C-638E-FEC576AC4122}"/>
              </a:ext>
            </a:extLst>
          </p:cNvPr>
          <p:cNvGraphicFramePr/>
          <p:nvPr>
            <p:extLst>
              <p:ext uri="{D42A27DB-BD31-4B8C-83A1-F6EECF244321}">
                <p14:modId xmlns:p14="http://schemas.microsoft.com/office/powerpoint/2010/main" val="4183505872"/>
              </p:ext>
            </p:extLst>
          </p:nvPr>
        </p:nvGraphicFramePr>
        <p:xfrm>
          <a:off x="1719537" y="943702"/>
          <a:ext cx="9293254" cy="48336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7503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9EC78-B3BA-F614-4A7C-66097505F89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7F6260B-40FB-2346-CAC5-D22B0C73F3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83DA62F7-C616-5A62-2A24-E76665A32A03}"/>
              </a:ext>
            </a:extLst>
          </p:cNvPr>
          <p:cNvSpPr txBox="1">
            <a:spLocks/>
          </p:cNvSpPr>
          <p:nvPr/>
        </p:nvSpPr>
        <p:spPr>
          <a:xfrm>
            <a:off x="4647097" y="4438052"/>
            <a:ext cx="6709752"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l-GR" sz="2500" b="1" dirty="0">
                <a:solidFill>
                  <a:prstClr val="black"/>
                </a:solidFill>
                <a:latin typeface="Roboto" panose="02000000000000000000" pitchFamily="2" charset="0"/>
                <a:ea typeface="Roboto" panose="02000000000000000000" pitchFamily="2" charset="0"/>
              </a:rPr>
              <a:t>Γενικές Αρχές</a:t>
            </a: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l-GR" sz="2500" b="1" dirty="0">
                <a:solidFill>
                  <a:prstClr val="black"/>
                </a:solidFill>
                <a:latin typeface="Roboto" panose="02000000000000000000" pitchFamily="2" charset="0"/>
                <a:ea typeface="Roboto" panose="02000000000000000000" pitchFamily="2" charset="0"/>
              </a:rPr>
              <a:t>Επιλέξιμες Διάρκειες</a:t>
            </a: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l-GR" sz="2500" b="1" dirty="0">
                <a:solidFill>
                  <a:prstClr val="black"/>
                </a:solidFill>
                <a:latin typeface="Roboto" panose="02000000000000000000" pitchFamily="2" charset="0"/>
                <a:ea typeface="Roboto" panose="02000000000000000000" pitchFamily="2" charset="0"/>
              </a:rPr>
              <a:t>Κινητικότητα για σπουδές (</a:t>
            </a:r>
            <a:r>
              <a:rPr lang="en-US" sz="2500" b="1" dirty="0">
                <a:solidFill>
                  <a:prstClr val="black"/>
                </a:solidFill>
                <a:latin typeface="Roboto" panose="02000000000000000000" pitchFamily="2" charset="0"/>
                <a:ea typeface="Roboto" panose="02000000000000000000" pitchFamily="2" charset="0"/>
              </a:rPr>
              <a:t>SMS)</a:t>
            </a:r>
            <a:endParaRPr lang="el-GR" sz="2500" b="1" dirty="0">
              <a:solidFill>
                <a:prstClr val="black"/>
              </a:solidFill>
              <a:latin typeface="Roboto" panose="02000000000000000000" pitchFamily="2" charset="0"/>
              <a:ea typeface="Roboto" panose="02000000000000000000" pitchFamily="2" charset="0"/>
            </a:endParaRPr>
          </a:p>
          <a:p>
            <a:pPr marL="571500" lvl="0" indent="-571500" algn="l">
              <a:buFont typeface="Arial" panose="020B0604020202020204" pitchFamily="34" charset="0"/>
              <a:buChar char="•"/>
            </a:pPr>
            <a:r>
              <a:rPr lang="el-GR" sz="2500" b="1" dirty="0">
                <a:latin typeface="Roboto" panose="02000000000000000000" pitchFamily="2" charset="0"/>
                <a:ea typeface="Roboto" panose="02000000000000000000" pitchFamily="2" charset="0"/>
              </a:rPr>
              <a:t>Βασικές Αρχές κινητικότητας για Πρακτική Άσκηση (</a:t>
            </a:r>
            <a:r>
              <a:rPr lang="en-US" sz="2500" b="1" dirty="0">
                <a:latin typeface="Roboto" panose="02000000000000000000" pitchFamily="2" charset="0"/>
                <a:ea typeface="Roboto" panose="02000000000000000000" pitchFamily="2" charset="0"/>
              </a:rPr>
              <a:t>SMPs</a:t>
            </a:r>
            <a:r>
              <a:rPr lang="el-GR" sz="2500" b="1" dirty="0">
                <a:latin typeface="Roboto" panose="02000000000000000000" pitchFamily="2" charset="0"/>
                <a:ea typeface="Roboto" panose="02000000000000000000" pitchFamily="2" charset="0"/>
              </a:rPr>
              <a:t>)</a:t>
            </a:r>
          </a:p>
          <a:p>
            <a:pPr marL="571500" lvl="0" indent="-571500" algn="l">
              <a:buFont typeface="Arial" panose="020B0604020202020204" pitchFamily="34" charset="0"/>
              <a:buChar char="•"/>
            </a:pPr>
            <a:r>
              <a:rPr lang="el-GR" sz="2500" b="1" dirty="0">
                <a:solidFill>
                  <a:prstClr val="black"/>
                </a:solidFill>
                <a:latin typeface="Roboto" panose="02000000000000000000" pitchFamily="2" charset="0"/>
                <a:ea typeface="Roboto" panose="02000000000000000000" pitchFamily="2" charset="0"/>
              </a:rPr>
              <a:t>Κινητικότητα για</a:t>
            </a:r>
            <a:r>
              <a:rPr lang="en-US" sz="2500" b="1" dirty="0">
                <a:solidFill>
                  <a:prstClr val="black"/>
                </a:solidFill>
                <a:latin typeface="Roboto" panose="02000000000000000000" pitchFamily="2" charset="0"/>
                <a:ea typeface="Roboto" panose="02000000000000000000" pitchFamily="2" charset="0"/>
              </a:rPr>
              <a:t> </a:t>
            </a:r>
            <a:r>
              <a:rPr lang="el-GR" sz="2500" b="1" dirty="0">
                <a:solidFill>
                  <a:prstClr val="black"/>
                </a:solidFill>
                <a:latin typeface="Roboto" panose="02000000000000000000" pitchFamily="2" charset="0"/>
                <a:ea typeface="Roboto" panose="02000000000000000000" pitchFamily="2" charset="0"/>
              </a:rPr>
              <a:t>Πρακτική</a:t>
            </a:r>
            <a:r>
              <a:rPr lang="en-US" sz="2500" b="1" dirty="0">
                <a:solidFill>
                  <a:prstClr val="black"/>
                </a:solidFill>
                <a:latin typeface="Roboto" panose="02000000000000000000" pitchFamily="2" charset="0"/>
                <a:ea typeface="Roboto" panose="02000000000000000000" pitchFamily="2" charset="0"/>
              </a:rPr>
              <a:t> </a:t>
            </a:r>
            <a:r>
              <a:rPr lang="el-GR" sz="2500" b="1" dirty="0">
                <a:solidFill>
                  <a:prstClr val="black"/>
                </a:solidFill>
                <a:latin typeface="Roboto" panose="02000000000000000000" pitchFamily="2" charset="0"/>
                <a:ea typeface="Roboto" panose="02000000000000000000" pitchFamily="2" charset="0"/>
              </a:rPr>
              <a:t>Άσκηση/Τοποθέτηση</a:t>
            </a:r>
            <a:r>
              <a:rPr lang="en-US" sz="2500" b="1" dirty="0">
                <a:solidFill>
                  <a:prstClr val="black"/>
                </a:solidFill>
                <a:latin typeface="Roboto" panose="02000000000000000000" pitchFamily="2" charset="0"/>
                <a:ea typeface="Roboto" panose="02000000000000000000" pitchFamily="2" charset="0"/>
              </a:rPr>
              <a:t> (SMP)</a:t>
            </a:r>
            <a:endParaRPr lang="el-GR" sz="2500" b="1" dirty="0">
              <a:solidFill>
                <a:prstClr val="black"/>
              </a:solidFill>
              <a:latin typeface="Roboto" panose="02000000000000000000" pitchFamily="2" charset="0"/>
              <a:ea typeface="Roboto" panose="02000000000000000000" pitchFamily="2" charset="0"/>
            </a:endParaRPr>
          </a:p>
        </p:txBody>
      </p:sp>
      <p:grpSp>
        <p:nvGrpSpPr>
          <p:cNvPr id="2" name="Group 1">
            <a:extLst>
              <a:ext uri="{FF2B5EF4-FFF2-40B4-BE49-F238E27FC236}">
                <a16:creationId xmlns:a16="http://schemas.microsoft.com/office/drawing/2014/main" id="{FFDC4A74-FAA4-1338-619C-6F62D6816777}"/>
              </a:ext>
            </a:extLst>
          </p:cNvPr>
          <p:cNvGrpSpPr/>
          <p:nvPr/>
        </p:nvGrpSpPr>
        <p:grpSpPr>
          <a:xfrm>
            <a:off x="1221174" y="496693"/>
            <a:ext cx="6103170" cy="2447675"/>
            <a:chOff x="676563" y="2119"/>
            <a:chExt cx="2873364" cy="1402341"/>
          </a:xfrm>
          <a:scene3d>
            <a:camera prst="orthographicFront">
              <a:rot lat="0" lon="0" rev="0"/>
            </a:camera>
            <a:lightRig rig="brightRoom" dir="t">
              <a:rot lat="0" lon="0" rev="600000"/>
            </a:lightRig>
          </a:scene3d>
        </p:grpSpPr>
        <p:sp>
          <p:nvSpPr>
            <p:cNvPr id="3" name="Rectangle: Rounded Corners 2">
              <a:extLst>
                <a:ext uri="{FF2B5EF4-FFF2-40B4-BE49-F238E27FC236}">
                  <a16:creationId xmlns:a16="http://schemas.microsoft.com/office/drawing/2014/main" id="{602BD06E-E323-DFF4-83E2-B89557768FA6}"/>
                </a:ext>
              </a:extLst>
            </p:cNvPr>
            <p:cNvSpPr/>
            <p:nvPr/>
          </p:nvSpPr>
          <p:spPr>
            <a:xfrm>
              <a:off x="676563" y="2119"/>
              <a:ext cx="2873364" cy="1402341"/>
            </a:xfrm>
            <a:prstGeom prst="roundRect">
              <a:avLst>
                <a:gd name="adj" fmla="val 10000"/>
              </a:avLst>
            </a:prstGeom>
            <a:solidFill>
              <a:schemeClr val="accent1"/>
            </a:solidFill>
            <a:ln>
              <a:noFill/>
            </a:ln>
            <a:effectLst>
              <a:outerShdw blurRad="57785" dist="33020" dir="3180000" algn="ctr">
                <a:srgbClr val="000000">
                  <a:alpha val="30000"/>
                </a:srgbClr>
              </a:outerShdw>
            </a:effectLst>
            <a:sp3d prstMaterial="metal">
              <a:bevelT w="38100" h="57150" prst="angle"/>
            </a:sp3d>
          </p:spPr>
          <p:style>
            <a:lnRef idx="2">
              <a:scrgbClr r="0" g="0" b="0"/>
            </a:lnRef>
            <a:fillRef idx="1">
              <a:scrgbClr r="0" g="0" b="0"/>
            </a:fillRef>
            <a:effectRef idx="0">
              <a:scrgbClr r="0" g="0" b="0"/>
            </a:effectRef>
            <a:fontRef idx="minor">
              <a:schemeClr val="lt1"/>
            </a:fontRef>
          </p:style>
          <p:txBody>
            <a:bodyPr/>
            <a:lstStyle/>
            <a:p>
              <a:endParaRPr lang="en-US" sz="2000"/>
            </a:p>
          </p:txBody>
        </p:sp>
        <p:sp>
          <p:nvSpPr>
            <p:cNvPr id="6" name="Rectangle: Rounded Corners 4">
              <a:extLst>
                <a:ext uri="{FF2B5EF4-FFF2-40B4-BE49-F238E27FC236}">
                  <a16:creationId xmlns:a16="http://schemas.microsoft.com/office/drawing/2014/main" id="{B67755BD-5F70-0B73-69AB-60A36D849A62}"/>
                </a:ext>
              </a:extLst>
            </p:cNvPr>
            <p:cNvSpPr txBox="1"/>
            <p:nvPr/>
          </p:nvSpPr>
          <p:spPr>
            <a:xfrm>
              <a:off x="717636" y="43192"/>
              <a:ext cx="2791218" cy="132019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marL="0" lvl="0" indent="0" algn="ctr" defTabSz="889000">
                <a:lnSpc>
                  <a:spcPct val="90000"/>
                </a:lnSpc>
                <a:spcBef>
                  <a:spcPct val="0"/>
                </a:spcBef>
                <a:buNone/>
              </a:pPr>
              <a:r>
                <a:rPr lang="el-GR" sz="3200" b="1" kern="1200" dirty="0">
                  <a:latin typeface="Roboto" panose="02000000000000000000" pitchFamily="2" charset="0"/>
                  <a:ea typeface="Roboto" panose="02000000000000000000" pitchFamily="2" charset="0"/>
                  <a:cs typeface="Roboto" panose="02000000000000000000" pitchFamily="2" charset="0"/>
                </a:rPr>
                <a:t>Κινητικότητες Σπουδαστών/</a:t>
              </a:r>
              <a:r>
                <a:rPr lang="el-GR" sz="3200" b="1" kern="1200" dirty="0" err="1">
                  <a:latin typeface="Roboto" panose="02000000000000000000" pitchFamily="2" charset="0"/>
                  <a:ea typeface="Roboto" panose="02000000000000000000" pitchFamily="2" charset="0"/>
                  <a:cs typeface="Roboto" panose="02000000000000000000" pitchFamily="2" charset="0"/>
                </a:rPr>
                <a:t>στριών</a:t>
              </a:r>
              <a:r>
                <a:rPr lang="el-GR" sz="3200" b="1" kern="1200" dirty="0">
                  <a:latin typeface="Roboto" panose="02000000000000000000" pitchFamily="2" charset="0"/>
                  <a:ea typeface="Roboto" panose="02000000000000000000" pitchFamily="2" charset="0"/>
                  <a:cs typeface="Roboto" panose="02000000000000000000" pitchFamily="2" charset="0"/>
                </a:rPr>
                <a:t> </a:t>
              </a:r>
            </a:p>
            <a:p>
              <a:pPr marL="0" lvl="0" indent="0" algn="ctr" defTabSz="889000">
                <a:lnSpc>
                  <a:spcPct val="90000"/>
                </a:lnSpc>
                <a:spcBef>
                  <a:spcPct val="0"/>
                </a:spcBef>
                <a:buNone/>
              </a:pPr>
              <a:r>
                <a:rPr lang="el-GR" sz="3200" b="1" kern="1200" dirty="0">
                  <a:latin typeface="Roboto" panose="02000000000000000000" pitchFamily="2" charset="0"/>
                  <a:ea typeface="Roboto" panose="02000000000000000000" pitchFamily="2" charset="0"/>
                  <a:cs typeface="Roboto" panose="02000000000000000000" pitchFamily="2" charset="0"/>
                </a:rPr>
                <a:t>και Νέων Αποφοίτων</a:t>
              </a:r>
              <a:endParaRPr lang="en-US" sz="3200" b="1" kern="1200" dirty="0">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347236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EE90D-D879-B8B2-12DF-68B92E56E281}"/>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074806C-7C0A-64CA-12BC-0110709767C2}"/>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44B61B5D-1078-B607-EE82-30F651D839F7}"/>
              </a:ext>
            </a:extLst>
          </p:cNvPr>
          <p:cNvSpPr>
            <a:spLocks noGrp="1"/>
          </p:cNvSpPr>
          <p:nvPr>
            <p:ph type="title"/>
          </p:nvPr>
        </p:nvSpPr>
        <p:spPr>
          <a:xfrm>
            <a:off x="952055" y="685736"/>
            <a:ext cx="10515600" cy="1325563"/>
          </a:xfrm>
        </p:spPr>
        <p:txBody>
          <a:bodyPr>
            <a:noAutofit/>
          </a:bodyPr>
          <a:lstStyle/>
          <a:p>
            <a:r>
              <a:rPr lang="el-GR" sz="2600" b="1" dirty="0">
                <a:latin typeface="Roboto" panose="02000000000000000000" pitchFamily="2" charset="0"/>
                <a:ea typeface="Roboto" panose="02000000000000000000" pitchFamily="2" charset="0"/>
              </a:rPr>
              <a:t>Γενικές Αρχές για </a:t>
            </a:r>
            <a:r>
              <a:rPr lang="en-US" sz="2600" b="1" dirty="0">
                <a:latin typeface="Roboto" panose="02000000000000000000" pitchFamily="2" charset="0"/>
                <a:ea typeface="Roboto" panose="02000000000000000000" pitchFamily="2" charset="0"/>
              </a:rPr>
              <a:t>SMSs </a:t>
            </a:r>
            <a:r>
              <a:rPr lang="el-GR" sz="2600" b="1" dirty="0">
                <a:latin typeface="Roboto" panose="02000000000000000000" pitchFamily="2" charset="0"/>
                <a:ea typeface="Roboto" panose="02000000000000000000" pitchFamily="2" charset="0"/>
              </a:rPr>
              <a:t>και </a:t>
            </a:r>
            <a:r>
              <a:rPr lang="en-US" sz="2600" b="1" dirty="0">
                <a:latin typeface="Roboto" panose="02000000000000000000" pitchFamily="2" charset="0"/>
                <a:ea typeface="Roboto" panose="02000000000000000000" pitchFamily="2" charset="0"/>
              </a:rPr>
              <a:t>SMPs</a:t>
            </a:r>
            <a:endParaRPr lang="en-CY" sz="2600" b="1" dirty="0">
              <a:latin typeface="Roboto" panose="02000000000000000000" pitchFamily="2" charset="0"/>
              <a:ea typeface="Roboto" panose="02000000000000000000" pitchFamily="2" charset="0"/>
            </a:endParaRPr>
          </a:p>
        </p:txBody>
      </p:sp>
      <p:sp>
        <p:nvSpPr>
          <p:cNvPr id="6" name="Content Placeholder 5">
            <a:extLst>
              <a:ext uri="{FF2B5EF4-FFF2-40B4-BE49-F238E27FC236}">
                <a16:creationId xmlns:a16="http://schemas.microsoft.com/office/drawing/2014/main" id="{139DDF25-C94A-1CC1-4179-CE8198A379C8}"/>
              </a:ext>
            </a:extLst>
          </p:cNvPr>
          <p:cNvSpPr>
            <a:spLocks noGrp="1"/>
          </p:cNvSpPr>
          <p:nvPr>
            <p:ph sz="half" idx="2"/>
          </p:nvPr>
        </p:nvSpPr>
        <p:spPr>
          <a:xfrm>
            <a:off x="952055" y="1810131"/>
            <a:ext cx="5157787" cy="3931095"/>
          </a:xfrm>
        </p:spPr>
        <p:txBody>
          <a:bodyPr>
            <a:normAutofit/>
          </a:bodyPr>
          <a:lstStyle/>
          <a:p>
            <a:pPr marL="355600" marR="10795" indent="-342900" algn="just">
              <a:lnSpc>
                <a:spcPts val="1620"/>
              </a:lnSpc>
              <a:spcBef>
                <a:spcPts val="305"/>
              </a:spcBef>
              <a:buFont typeface="Wingdings" panose="05000000000000000000" pitchFamily="2" charset="2"/>
              <a:buChar char="q"/>
            </a:pPr>
            <a:r>
              <a:rPr lang="el-GR" sz="1500" b="1" dirty="0">
                <a:latin typeface="Roboto" panose="02000000000000000000" pitchFamily="2" charset="0"/>
                <a:ea typeface="Roboto" panose="02000000000000000000" pitchFamily="2" charset="0"/>
                <a:cs typeface="Roboto" panose="02000000000000000000" pitchFamily="2" charset="0"/>
              </a:rPr>
              <a:t>Συνολική διάρκεια κινητικότητας</a:t>
            </a:r>
            <a:r>
              <a:rPr lang="en-US" sz="1500" b="1" dirty="0">
                <a:latin typeface="Roboto" panose="02000000000000000000" pitchFamily="2" charset="0"/>
                <a:ea typeface="Roboto" panose="02000000000000000000" pitchFamily="2" charset="0"/>
                <a:cs typeface="Roboto" panose="02000000000000000000" pitchFamily="2" charset="0"/>
              </a:rPr>
              <a:t>:</a:t>
            </a:r>
            <a:endParaRPr lang="el-GR" sz="1500" b="1" dirty="0">
              <a:latin typeface="Roboto" panose="02000000000000000000" pitchFamily="2" charset="0"/>
              <a:ea typeface="Roboto" panose="02000000000000000000" pitchFamily="2" charset="0"/>
              <a:cs typeface="Roboto" panose="02000000000000000000" pitchFamily="2" charset="0"/>
            </a:endParaRPr>
          </a:p>
          <a:p>
            <a:pPr marL="812800" marR="10795" lvl="2" indent="-342900" algn="just">
              <a:lnSpc>
                <a:spcPts val="1710"/>
              </a:lnSpc>
              <a:spcBef>
                <a:spcPts val="1000"/>
              </a:spcBef>
              <a:buFont typeface="Wingdings" panose="05000000000000000000" pitchFamily="2" charset="2"/>
              <a:buChar char="ü"/>
            </a:pPr>
            <a:r>
              <a:rPr lang="en-US" sz="1500" b="1" u="sng" dirty="0">
                <a:solidFill>
                  <a:srgbClr val="ED6613"/>
                </a:solidFill>
                <a:latin typeface="Roboto" panose="02000000000000000000" pitchFamily="2" charset="0"/>
                <a:ea typeface="Roboto" panose="02000000000000000000" pitchFamily="2" charset="0"/>
                <a:cs typeface="Roboto" panose="02000000000000000000" pitchFamily="2" charset="0"/>
              </a:rPr>
              <a:t>M</a:t>
            </a:r>
            <a:r>
              <a:rPr lang="el-GR" sz="1500" b="1" u="sng" dirty="0" err="1">
                <a:solidFill>
                  <a:srgbClr val="ED6613"/>
                </a:solidFill>
                <a:latin typeface="Roboto" panose="02000000000000000000" pitchFamily="2" charset="0"/>
                <a:ea typeface="Roboto" panose="02000000000000000000" pitchFamily="2" charset="0"/>
                <a:cs typeface="Roboto" panose="02000000000000000000" pitchFamily="2" charset="0"/>
              </a:rPr>
              <a:t>έχρι</a:t>
            </a:r>
            <a:r>
              <a:rPr lang="el-GR" sz="1500" b="1" u="sng" dirty="0">
                <a:solidFill>
                  <a:srgbClr val="ED6613"/>
                </a:solidFill>
                <a:latin typeface="Roboto" panose="02000000000000000000" pitchFamily="2" charset="0"/>
                <a:ea typeface="Roboto" panose="02000000000000000000" pitchFamily="2" charset="0"/>
                <a:cs typeface="Roboto" panose="02000000000000000000" pitchFamily="2" charset="0"/>
              </a:rPr>
              <a:t> και 12 μήνες, για κάθε κύκλο σπουδών </a:t>
            </a:r>
          </a:p>
          <a:p>
            <a:pPr marL="812800" marR="10795" lvl="2" indent="-342900" algn="just">
              <a:lnSpc>
                <a:spcPts val="1710"/>
              </a:lnSpc>
              <a:spcBef>
                <a:spcPts val="1000"/>
              </a:spcBef>
              <a:buFont typeface="Wingdings" panose="05000000000000000000" pitchFamily="2" charset="2"/>
              <a:buChar char="ü"/>
            </a:pPr>
            <a:r>
              <a:rPr lang="el-GR" sz="1500" dirty="0">
                <a:latin typeface="Roboto" panose="02000000000000000000" pitchFamily="2" charset="0"/>
                <a:ea typeface="Roboto" panose="02000000000000000000" pitchFamily="2" charset="0"/>
                <a:cs typeface="Roboto" panose="02000000000000000000" pitchFamily="2" charset="0"/>
              </a:rPr>
              <a:t>Για προγράμματα σπουδών ενός κύκλου (π.χ. προγράμματα ιατρικής), η ανώτατη συνολική διάρκεια περιόδων κινητικότητας ανέρχεται στους 24  μήνες (12 μήνες, ανά ροή)</a:t>
            </a:r>
            <a:endParaRPr lang="en-US" sz="1500" dirty="0">
              <a:latin typeface="Roboto" panose="02000000000000000000" pitchFamily="2" charset="0"/>
              <a:ea typeface="Roboto" panose="02000000000000000000" pitchFamily="2" charset="0"/>
              <a:cs typeface="Roboto" panose="02000000000000000000" pitchFamily="2" charset="0"/>
            </a:endParaRPr>
          </a:p>
          <a:p>
            <a:pPr marL="355600" indent="-342900" algn="just">
              <a:lnSpc>
                <a:spcPts val="1710"/>
              </a:lnSpc>
              <a:buFont typeface="Wingdings" panose="05000000000000000000" pitchFamily="2" charset="2"/>
              <a:buChar char="q"/>
            </a:pPr>
            <a:r>
              <a:rPr lang="el-GR" sz="1500" dirty="0">
                <a:latin typeface="Roboto" panose="02000000000000000000" pitchFamily="2" charset="0"/>
                <a:ea typeface="Roboto" panose="02000000000000000000" pitchFamily="2" charset="0"/>
                <a:cs typeface="Roboto" panose="02000000000000000000" pitchFamily="2" charset="0"/>
              </a:rPr>
              <a:t>Οι φοιτητές </a:t>
            </a:r>
            <a:r>
              <a:rPr lang="el-GR" sz="1500" b="1" u="sng" dirty="0">
                <a:solidFill>
                  <a:srgbClr val="FF0000"/>
                </a:solidFill>
                <a:latin typeface="Roboto" panose="02000000000000000000" pitchFamily="2" charset="0"/>
                <a:ea typeface="Roboto" panose="02000000000000000000" pitchFamily="2" charset="0"/>
                <a:cs typeface="Roboto" panose="02000000000000000000" pitchFamily="2" charset="0"/>
              </a:rPr>
              <a:t>δεν</a:t>
            </a:r>
            <a:r>
              <a:rPr lang="el-GR" sz="1500" dirty="0">
                <a:latin typeface="Roboto" panose="02000000000000000000" pitchFamily="2" charset="0"/>
                <a:ea typeface="Roboto" panose="02000000000000000000" pitchFamily="2" charset="0"/>
                <a:cs typeface="Roboto" panose="02000000000000000000" pitchFamily="2" charset="0"/>
              </a:rPr>
              <a:t> μπορούν να υλοποιήσουν κινητικότητες εντός της χώρας όπου εδρεύει το ΙΤΕ στο οποίο είναι εγγεγραμμένοι ή προς την χώρα διαμονής τους</a:t>
            </a:r>
            <a:r>
              <a:rPr lang="en-GB" sz="1500"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κατά την περίοδο των σπουδών τους</a:t>
            </a:r>
          </a:p>
          <a:p>
            <a:pPr marL="355600" indent="-342900" algn="just">
              <a:lnSpc>
                <a:spcPts val="1710"/>
              </a:lnSpc>
              <a:buFont typeface="Wingdings" panose="05000000000000000000" pitchFamily="2" charset="2"/>
              <a:buChar char="q"/>
            </a:pPr>
            <a:r>
              <a:rPr lang="el-GR" sz="1500" b="1" dirty="0">
                <a:latin typeface="Roboto" panose="02000000000000000000" pitchFamily="2" charset="0"/>
                <a:ea typeface="Roboto" panose="02000000000000000000" pitchFamily="2" charset="0"/>
                <a:cs typeface="Roboto" panose="02000000000000000000" pitchFamily="2" charset="0"/>
              </a:rPr>
              <a:t>Ημερομηνίες Έναρξης/Λήξης</a:t>
            </a:r>
            <a:r>
              <a:rPr lang="en-US" sz="1500" b="1" dirty="0">
                <a:latin typeface="Roboto" panose="02000000000000000000" pitchFamily="2" charset="0"/>
                <a:ea typeface="Roboto" panose="02000000000000000000" pitchFamily="2" charset="0"/>
                <a:cs typeface="Roboto" panose="02000000000000000000" pitchFamily="2" charset="0"/>
              </a:rPr>
              <a:t>:</a:t>
            </a:r>
            <a:r>
              <a:rPr lang="el-GR" sz="1500" b="1" dirty="0">
                <a:latin typeface="Roboto" panose="02000000000000000000" pitchFamily="2" charset="0"/>
                <a:ea typeface="Roboto" panose="02000000000000000000" pitchFamily="2" charset="0"/>
                <a:cs typeface="Roboto" panose="02000000000000000000" pitchFamily="2" charset="0"/>
              </a:rPr>
              <a:t> </a:t>
            </a:r>
            <a:r>
              <a:rPr lang="en-US" sz="1500" dirty="0">
                <a:latin typeface="Roboto" panose="02000000000000000000" pitchFamily="2" charset="0"/>
                <a:ea typeface="Roboto" panose="02000000000000000000" pitchFamily="2" charset="0"/>
                <a:cs typeface="Roboto" panose="02000000000000000000" pitchFamily="2" charset="0"/>
              </a:rPr>
              <a:t>H</a:t>
            </a:r>
            <a:r>
              <a:rPr lang="el-GR" sz="1500" dirty="0">
                <a:latin typeface="Roboto" panose="02000000000000000000" pitchFamily="2" charset="0"/>
                <a:ea typeface="Roboto" panose="02000000000000000000" pitchFamily="2" charset="0"/>
                <a:cs typeface="Roboto" panose="02000000000000000000" pitchFamily="2" charset="0"/>
              </a:rPr>
              <a:t> πρώτη</a:t>
            </a:r>
            <a:r>
              <a:rPr lang="en-US" sz="1500"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και η τελευταία </a:t>
            </a:r>
            <a:r>
              <a:rPr lang="el-GR" sz="1500" spc="-5" dirty="0">
                <a:latin typeface="Roboto" panose="02000000000000000000" pitchFamily="2" charset="0"/>
                <a:ea typeface="Roboto" panose="02000000000000000000" pitchFamily="2" charset="0"/>
                <a:cs typeface="Roboto" panose="02000000000000000000" pitchFamily="2" charset="0"/>
              </a:rPr>
              <a:t>ημέρα </a:t>
            </a:r>
            <a:r>
              <a:rPr lang="el-GR" sz="1500" dirty="0">
                <a:latin typeface="Roboto" panose="02000000000000000000" pitchFamily="2" charset="0"/>
                <a:ea typeface="Roboto" panose="02000000000000000000" pitchFamily="2" charset="0"/>
                <a:cs typeface="Roboto" panose="02000000000000000000" pitchFamily="2" charset="0"/>
              </a:rPr>
              <a:t>κατά την οποία </a:t>
            </a:r>
            <a:r>
              <a:rPr lang="el-GR" sz="1500" spc="-325"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ο</a:t>
            </a:r>
            <a:r>
              <a:rPr lang="el-GR" sz="1500" spc="-1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σπουδαστής/</a:t>
            </a:r>
            <a:r>
              <a:rPr lang="el-GR" sz="1500" spc="-5" dirty="0" err="1">
                <a:latin typeface="Roboto" panose="02000000000000000000" pitchFamily="2" charset="0"/>
                <a:ea typeface="Roboto" panose="02000000000000000000" pitchFamily="2" charset="0"/>
                <a:cs typeface="Roboto" panose="02000000000000000000" pitchFamily="2" charset="0"/>
              </a:rPr>
              <a:t>στρια</a:t>
            </a:r>
            <a:r>
              <a:rPr lang="el-GR" sz="1500" spc="5" dirty="0">
                <a:latin typeface="Roboto" panose="02000000000000000000" pitchFamily="2" charset="0"/>
                <a:ea typeface="Roboto" panose="02000000000000000000" pitchFamily="2" charset="0"/>
                <a:cs typeface="Roboto" panose="02000000000000000000" pitchFamily="2" charset="0"/>
              </a:rPr>
              <a:t> πρέπει να </a:t>
            </a:r>
            <a:r>
              <a:rPr lang="el-GR" sz="1500" spc="-10" dirty="0">
                <a:latin typeface="Roboto" panose="02000000000000000000" pitchFamily="2" charset="0"/>
                <a:ea typeface="Roboto" panose="02000000000000000000" pitchFamily="2" charset="0"/>
                <a:cs typeface="Roboto" panose="02000000000000000000" pitchFamily="2" charset="0"/>
              </a:rPr>
              <a:t>είναι</a:t>
            </a:r>
            <a:r>
              <a:rPr lang="el-GR" sz="1500" spc="15" dirty="0">
                <a:latin typeface="Roboto" panose="02000000000000000000" pitchFamily="2" charset="0"/>
                <a:ea typeface="Roboto" panose="02000000000000000000" pitchFamily="2" charset="0"/>
                <a:cs typeface="Roboto" panose="02000000000000000000" pitchFamily="2" charset="0"/>
              </a:rPr>
              <a:t> </a:t>
            </a:r>
            <a:r>
              <a:rPr lang="el-GR" sz="1500" b="1" u="sng" spc="15" dirty="0">
                <a:solidFill>
                  <a:srgbClr val="ED6613"/>
                </a:solidFill>
                <a:latin typeface="Roboto" panose="02000000000000000000" pitchFamily="2" charset="0"/>
                <a:ea typeface="Roboto" panose="02000000000000000000" pitchFamily="2" charset="0"/>
                <a:cs typeface="Roboto" panose="02000000000000000000" pitchFamily="2" charset="0"/>
              </a:rPr>
              <a:t>φυσικά </a:t>
            </a:r>
            <a:r>
              <a:rPr lang="el-GR" sz="1500" spc="-5" dirty="0">
                <a:latin typeface="Roboto" panose="02000000000000000000" pitchFamily="2" charset="0"/>
                <a:ea typeface="Roboto" panose="02000000000000000000" pitchFamily="2" charset="0"/>
                <a:cs typeface="Roboto" panose="02000000000000000000" pitchFamily="2" charset="0"/>
              </a:rPr>
              <a:t>παρών</a:t>
            </a:r>
            <a:r>
              <a:rPr lang="en-US" sz="1500" spc="-5" dirty="0">
                <a:latin typeface="Roboto" panose="02000000000000000000" pitchFamily="2" charset="0"/>
                <a:ea typeface="Roboto" panose="02000000000000000000" pitchFamily="2" charset="0"/>
                <a:cs typeface="Roboto" panose="02000000000000000000" pitchFamily="2" charset="0"/>
              </a:rPr>
              <a:t>/</a:t>
            </a:r>
            <a:r>
              <a:rPr lang="el-GR" sz="1500" spc="-5" dirty="0">
                <a:latin typeface="Roboto" panose="02000000000000000000" pitchFamily="2" charset="0"/>
                <a:ea typeface="Roboto" panose="02000000000000000000" pitchFamily="2" charset="0"/>
                <a:cs typeface="Roboto" panose="02000000000000000000" pitchFamily="2" charset="0"/>
              </a:rPr>
              <a:t>σα</a:t>
            </a:r>
            <a:r>
              <a:rPr lang="el-GR" sz="1500" spc="-25" dirty="0">
                <a:latin typeface="Roboto" panose="02000000000000000000" pitchFamily="2" charset="0"/>
                <a:ea typeface="Roboto" panose="02000000000000000000" pitchFamily="2" charset="0"/>
                <a:cs typeface="Roboto" panose="02000000000000000000" pitchFamily="2" charset="0"/>
              </a:rPr>
              <a:t> </a:t>
            </a:r>
            <a:r>
              <a:rPr lang="el-GR" sz="1500" spc="-10" dirty="0">
                <a:latin typeface="Roboto" panose="02000000000000000000" pitchFamily="2" charset="0"/>
                <a:ea typeface="Roboto" panose="02000000000000000000" pitchFamily="2" charset="0"/>
                <a:cs typeface="Roboto" panose="02000000000000000000" pitchFamily="2" charset="0"/>
              </a:rPr>
              <a:t>στον</a:t>
            </a:r>
            <a:r>
              <a:rPr lang="el-GR" sz="1500" spc="5"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οργανισμό υποδοχής.</a:t>
            </a:r>
            <a:endParaRPr lang="en-US" sz="1500" dirty="0">
              <a:latin typeface="Roboto" panose="02000000000000000000" pitchFamily="2" charset="0"/>
              <a:ea typeface="Roboto" panose="02000000000000000000" pitchFamily="2" charset="0"/>
              <a:cs typeface="Roboto" panose="02000000000000000000" pitchFamily="2" charset="0"/>
            </a:endParaRPr>
          </a:p>
          <a:p>
            <a:pPr algn="just">
              <a:lnSpc>
                <a:spcPct val="100000"/>
              </a:lnSpc>
              <a:spcBef>
                <a:spcPts val="10"/>
              </a:spcBef>
            </a:pPr>
            <a:endParaRPr lang="el-GR" sz="1500" dirty="0">
              <a:latin typeface="Roboto" panose="02000000000000000000" pitchFamily="2" charset="0"/>
              <a:ea typeface="Roboto" panose="02000000000000000000" pitchFamily="2" charset="0"/>
              <a:cs typeface="Roboto" panose="02000000000000000000" pitchFamily="2" charset="0"/>
            </a:endParaRPr>
          </a:p>
          <a:p>
            <a:endParaRPr lang="en-US" sz="1500"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8">
            <a:extLst>
              <a:ext uri="{FF2B5EF4-FFF2-40B4-BE49-F238E27FC236}">
                <a16:creationId xmlns:a16="http://schemas.microsoft.com/office/drawing/2014/main" id="{0E226237-B9F1-FEB7-CA36-5F63E900CA4B}"/>
              </a:ext>
            </a:extLst>
          </p:cNvPr>
          <p:cNvSpPr>
            <a:spLocks noGrp="1"/>
          </p:cNvSpPr>
          <p:nvPr>
            <p:ph sz="quarter" idx="4"/>
          </p:nvPr>
        </p:nvSpPr>
        <p:spPr>
          <a:xfrm>
            <a:off x="6284466" y="1810131"/>
            <a:ext cx="5255261" cy="4031679"/>
          </a:xfrm>
        </p:spPr>
        <p:txBody>
          <a:bodyPr>
            <a:noAutofit/>
          </a:bodyPr>
          <a:lstStyle/>
          <a:p>
            <a:pPr marL="355600" indent="-342900" algn="just">
              <a:lnSpc>
                <a:spcPts val="1710"/>
              </a:lnSpc>
              <a:buFont typeface="Wingdings" panose="05000000000000000000" pitchFamily="2" charset="2"/>
              <a:buChar char="q"/>
            </a:pPr>
            <a:r>
              <a:rPr lang="en-US" sz="1500" b="1" spc="-40" dirty="0">
                <a:latin typeface="Roboto" panose="02000000000000000000" pitchFamily="2" charset="0"/>
                <a:ea typeface="Roboto" panose="02000000000000000000" pitchFamily="2" charset="0"/>
                <a:cs typeface="Roboto" panose="02000000000000000000" pitchFamily="2" charset="0"/>
              </a:rPr>
              <a:t>K</a:t>
            </a:r>
            <a:r>
              <a:rPr lang="el-GR" sz="1500" b="1" spc="-40" dirty="0" err="1">
                <a:latin typeface="Roboto" panose="02000000000000000000" pitchFamily="2" charset="0"/>
                <a:ea typeface="Roboto" panose="02000000000000000000" pitchFamily="2" charset="0"/>
                <a:cs typeface="Roboto" panose="02000000000000000000" pitchFamily="2" charset="0"/>
              </a:rPr>
              <a:t>ινητικότητες</a:t>
            </a:r>
            <a:r>
              <a:rPr lang="el-GR" sz="1500" b="1" spc="-40" dirty="0">
                <a:latin typeface="Roboto" panose="02000000000000000000" pitchFamily="2" charset="0"/>
                <a:ea typeface="Roboto" panose="02000000000000000000" pitchFamily="2" charset="0"/>
                <a:cs typeface="Roboto" panose="02000000000000000000" pitchFamily="2" charset="0"/>
              </a:rPr>
              <a:t> σύντομης διάρκειας</a:t>
            </a:r>
            <a:r>
              <a:rPr lang="en-US" sz="1500" b="1" spc="-40" dirty="0">
                <a:latin typeface="Roboto" panose="02000000000000000000" pitchFamily="2" charset="0"/>
                <a:ea typeface="Roboto" panose="02000000000000000000" pitchFamily="2" charset="0"/>
                <a:cs typeface="Roboto" panose="02000000000000000000" pitchFamily="2" charset="0"/>
              </a:rPr>
              <a:t> </a:t>
            </a:r>
            <a:r>
              <a:rPr lang="el-GR" sz="1500" b="1" spc="-40" dirty="0">
                <a:latin typeface="Roboto" panose="02000000000000000000" pitchFamily="2" charset="0"/>
                <a:ea typeface="Roboto" panose="02000000000000000000" pitchFamily="2" charset="0"/>
                <a:cs typeface="Roboto" panose="02000000000000000000" pitchFamily="2" charset="0"/>
              </a:rPr>
              <a:t>(5 – 30 μέρες) </a:t>
            </a:r>
            <a:r>
              <a:rPr lang="en-US" sz="1500" b="1" spc="-40" dirty="0">
                <a:latin typeface="Roboto" panose="02000000000000000000" pitchFamily="2" charset="0"/>
                <a:ea typeface="Roboto" panose="02000000000000000000" pitchFamily="2" charset="0"/>
                <a:cs typeface="Roboto" panose="02000000000000000000" pitchFamily="2" charset="0"/>
              </a:rPr>
              <a:t>: </a:t>
            </a:r>
          </a:p>
          <a:p>
            <a:pPr marL="812800" lvl="1" indent="-342900" algn="just">
              <a:lnSpc>
                <a:spcPts val="1710"/>
              </a:lnSpc>
              <a:buFont typeface="Wingdings" panose="05000000000000000000" pitchFamily="2" charset="2"/>
              <a:buChar char="ü"/>
            </a:pPr>
            <a:r>
              <a:rPr lang="en-US" sz="1500" spc="-55" dirty="0">
                <a:latin typeface="Roboto" panose="02000000000000000000" pitchFamily="2" charset="0"/>
                <a:ea typeface="Roboto" panose="02000000000000000000" pitchFamily="2" charset="0"/>
                <a:cs typeface="Roboto" panose="02000000000000000000" pitchFamily="2" charset="0"/>
              </a:rPr>
              <a:t>A</a:t>
            </a:r>
            <a:r>
              <a:rPr lang="el-GR" sz="1500" spc="-55" dirty="0">
                <a:latin typeface="Roboto" panose="02000000000000000000" pitchFamily="2" charset="0"/>
                <a:ea typeface="Roboto" panose="02000000000000000000" pitchFamily="2" charset="0"/>
                <a:cs typeface="Roboto" panose="02000000000000000000" pitchFamily="2" charset="0"/>
              </a:rPr>
              <a:t>φορούν είτε </a:t>
            </a:r>
            <a:r>
              <a:rPr lang="el-GR" sz="1500" b="1" spc="-55" dirty="0">
                <a:solidFill>
                  <a:srgbClr val="ED6613"/>
                </a:solidFill>
                <a:latin typeface="Roboto" panose="02000000000000000000" pitchFamily="2" charset="0"/>
                <a:ea typeface="Roboto" panose="02000000000000000000" pitchFamily="2" charset="0"/>
                <a:cs typeface="Roboto" panose="02000000000000000000" pitchFamily="2" charset="0"/>
              </a:rPr>
              <a:t>άτομα με λιγότερες ευκαιρίες </a:t>
            </a:r>
            <a:r>
              <a:rPr lang="el-GR" sz="1500" spc="-55" dirty="0">
                <a:latin typeface="Roboto" panose="02000000000000000000" pitchFamily="2" charset="0"/>
                <a:ea typeface="Roboto" panose="02000000000000000000" pitchFamily="2" charset="0"/>
                <a:cs typeface="Roboto" panose="02000000000000000000" pitchFamily="2" charset="0"/>
              </a:rPr>
              <a:t>(όπως ορίζονται στη </a:t>
            </a:r>
            <a:r>
              <a:rPr lang="el-GR" sz="1500" spc="-55" dirty="0">
                <a:latin typeface="Roboto" panose="02000000000000000000" pitchFamily="2" charset="0"/>
                <a:ea typeface="Roboto" panose="02000000000000000000" pitchFamily="2" charset="0"/>
                <a:cs typeface="Roboto" panose="02000000000000000000" pitchFamily="2" charset="0"/>
                <a:hlinkClick r:id="rId4"/>
              </a:rPr>
              <a:t>Στρατηγική Ένταξης και Πολυμορφίας του ΙΔΕΠ Διά Βίου Μάθησης</a:t>
            </a:r>
            <a:r>
              <a:rPr lang="el-GR" sz="1500" spc="-55" dirty="0">
                <a:latin typeface="Roboto" panose="02000000000000000000" pitchFamily="2" charset="0"/>
                <a:ea typeface="Roboto" panose="02000000000000000000" pitchFamily="2" charset="0"/>
                <a:cs typeface="Roboto" panose="02000000000000000000" pitchFamily="2" charset="0"/>
              </a:rPr>
              <a:t>) είτε </a:t>
            </a:r>
            <a:r>
              <a:rPr lang="el-GR" sz="1500" b="1" spc="-55" dirty="0">
                <a:solidFill>
                  <a:srgbClr val="ED6613"/>
                </a:solidFill>
                <a:latin typeface="Roboto" panose="02000000000000000000" pitchFamily="2" charset="0"/>
                <a:ea typeface="Roboto" panose="02000000000000000000" pitchFamily="2" charset="0"/>
                <a:cs typeface="Roboto" panose="02000000000000000000" pitchFamily="2" charset="0"/>
              </a:rPr>
              <a:t>διδακτορικούς φοιτητές</a:t>
            </a:r>
            <a:r>
              <a:rPr lang="en-US" sz="1500" b="1" spc="-55" dirty="0">
                <a:solidFill>
                  <a:srgbClr val="ED6613"/>
                </a:solidFill>
                <a:latin typeface="Roboto" panose="02000000000000000000" pitchFamily="2" charset="0"/>
                <a:ea typeface="Roboto" panose="02000000000000000000" pitchFamily="2" charset="0"/>
                <a:cs typeface="Roboto" panose="02000000000000000000" pitchFamily="2" charset="0"/>
              </a:rPr>
              <a:t>.</a:t>
            </a:r>
            <a:r>
              <a:rPr lang="el-GR" sz="1500" b="1" spc="-55" dirty="0">
                <a:solidFill>
                  <a:srgbClr val="ED6613"/>
                </a:solidFill>
                <a:latin typeface="Roboto" panose="02000000000000000000" pitchFamily="2" charset="0"/>
                <a:ea typeface="Roboto" panose="02000000000000000000" pitchFamily="2" charset="0"/>
                <a:cs typeface="Roboto" panose="02000000000000000000" pitchFamily="2" charset="0"/>
              </a:rPr>
              <a:t> </a:t>
            </a:r>
            <a:endParaRPr lang="en-US" sz="1500" b="1" spc="-55" dirty="0">
              <a:solidFill>
                <a:srgbClr val="ED6613"/>
              </a:solidFill>
              <a:latin typeface="Roboto" panose="02000000000000000000" pitchFamily="2" charset="0"/>
              <a:ea typeface="Roboto" panose="02000000000000000000" pitchFamily="2" charset="0"/>
              <a:cs typeface="Roboto" panose="02000000000000000000" pitchFamily="2" charset="0"/>
            </a:endParaRPr>
          </a:p>
          <a:p>
            <a:pPr marL="812800" lvl="1" indent="-342900" algn="just">
              <a:lnSpc>
                <a:spcPts val="1710"/>
              </a:lnSpc>
              <a:buFont typeface="Wingdings" panose="05000000000000000000" pitchFamily="2" charset="2"/>
              <a:buChar char="ü"/>
            </a:pPr>
            <a:r>
              <a:rPr lang="en-US" sz="1500" b="1" u="sng" spc="-35" dirty="0">
                <a:solidFill>
                  <a:srgbClr val="ED6613"/>
                </a:solidFill>
                <a:latin typeface="Roboto" panose="02000000000000000000" pitchFamily="2" charset="0"/>
                <a:ea typeface="Roboto" panose="02000000000000000000" pitchFamily="2" charset="0"/>
                <a:cs typeface="Roboto" panose="02000000000000000000" pitchFamily="2" charset="0"/>
              </a:rPr>
              <a:t>T</a:t>
            </a:r>
            <a:r>
              <a:rPr lang="el-GR" sz="1500" b="1" u="sng" spc="-35" dirty="0">
                <a:solidFill>
                  <a:srgbClr val="ED6613"/>
                </a:solidFill>
                <a:latin typeface="Roboto" panose="02000000000000000000" pitchFamily="2" charset="0"/>
                <a:ea typeface="Roboto" panose="02000000000000000000" pitchFamily="2" charset="0"/>
                <a:cs typeface="Roboto" panose="02000000000000000000" pitchFamily="2" charset="0"/>
              </a:rPr>
              <a:t>ο</a:t>
            </a:r>
            <a:r>
              <a:rPr lang="el-GR" sz="1500" b="1" u="sng" spc="-160"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500" b="1" u="sng" spc="-65" dirty="0">
                <a:solidFill>
                  <a:srgbClr val="ED6613"/>
                </a:solidFill>
                <a:latin typeface="Roboto" panose="02000000000000000000" pitchFamily="2" charset="0"/>
                <a:ea typeface="Roboto" panose="02000000000000000000" pitchFamily="2" charset="0"/>
                <a:cs typeface="Roboto" panose="02000000000000000000" pitchFamily="2" charset="0"/>
              </a:rPr>
              <a:t>διαδικτυακό</a:t>
            </a:r>
            <a:r>
              <a:rPr lang="el-GR" sz="1500" b="1" u="sng"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500" b="1" u="sng" spc="-110" dirty="0">
                <a:solidFill>
                  <a:srgbClr val="ED6613"/>
                </a:solidFill>
                <a:latin typeface="Roboto" panose="02000000000000000000" pitchFamily="2" charset="0"/>
                <a:ea typeface="Roboto" panose="02000000000000000000" pitchFamily="2" charset="0"/>
                <a:cs typeface="Roboto" panose="02000000000000000000" pitchFamily="2" charset="0"/>
              </a:rPr>
              <a:t>κ</a:t>
            </a:r>
            <a:r>
              <a:rPr lang="el-GR" sz="1500" b="1" u="sng" spc="-60" dirty="0">
                <a:solidFill>
                  <a:srgbClr val="ED6613"/>
                </a:solidFill>
                <a:latin typeface="Roboto" panose="02000000000000000000" pitchFamily="2" charset="0"/>
                <a:ea typeface="Roboto" panose="02000000000000000000" pitchFamily="2" charset="0"/>
                <a:cs typeface="Roboto" panose="02000000000000000000" pitchFamily="2" charset="0"/>
              </a:rPr>
              <a:t>ομ</a:t>
            </a:r>
            <a:r>
              <a:rPr lang="el-GR" sz="1500" b="1" u="sng" spc="-70" dirty="0">
                <a:solidFill>
                  <a:srgbClr val="ED6613"/>
                </a:solidFill>
                <a:latin typeface="Roboto" panose="02000000000000000000" pitchFamily="2" charset="0"/>
                <a:ea typeface="Roboto" panose="02000000000000000000" pitchFamily="2" charset="0"/>
                <a:cs typeface="Roboto" panose="02000000000000000000" pitchFamily="2" charset="0"/>
              </a:rPr>
              <a:t>μ</a:t>
            </a:r>
            <a:r>
              <a:rPr lang="el-GR" sz="1500" b="1" u="sng" spc="-60" dirty="0">
                <a:solidFill>
                  <a:srgbClr val="ED6613"/>
                </a:solidFill>
                <a:latin typeface="Roboto" panose="02000000000000000000" pitchFamily="2" charset="0"/>
                <a:ea typeface="Roboto" panose="02000000000000000000" pitchFamily="2" charset="0"/>
                <a:cs typeface="Roboto" panose="02000000000000000000" pitchFamily="2" charset="0"/>
              </a:rPr>
              <a:t>ά</a:t>
            </a:r>
            <a:r>
              <a:rPr lang="el-GR" sz="1500" b="1" u="sng" spc="-65" dirty="0">
                <a:solidFill>
                  <a:srgbClr val="ED6613"/>
                </a:solidFill>
                <a:latin typeface="Roboto" panose="02000000000000000000" pitchFamily="2" charset="0"/>
                <a:ea typeface="Roboto" panose="02000000000000000000" pitchFamily="2" charset="0"/>
                <a:cs typeface="Roboto" panose="02000000000000000000" pitchFamily="2" charset="0"/>
              </a:rPr>
              <a:t>τ</a:t>
            </a:r>
            <a:r>
              <a:rPr lang="el-GR" sz="1500" b="1" u="sng" dirty="0">
                <a:solidFill>
                  <a:srgbClr val="ED6613"/>
                </a:solidFill>
                <a:latin typeface="Roboto" panose="02000000000000000000" pitchFamily="2" charset="0"/>
                <a:ea typeface="Roboto" panose="02000000000000000000" pitchFamily="2" charset="0"/>
                <a:cs typeface="Roboto" panose="02000000000000000000" pitchFamily="2" charset="0"/>
              </a:rPr>
              <a:t>ι</a:t>
            </a:r>
            <a:r>
              <a:rPr lang="el-GR" sz="1500" b="1" u="sng" spc="-140"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500" b="1" u="sng" spc="-75" dirty="0">
                <a:solidFill>
                  <a:srgbClr val="ED6613"/>
                </a:solidFill>
                <a:latin typeface="Roboto" panose="02000000000000000000" pitchFamily="2" charset="0"/>
                <a:ea typeface="Roboto" panose="02000000000000000000" pitchFamily="2" charset="0"/>
                <a:cs typeface="Roboto" panose="02000000000000000000" pitchFamily="2" charset="0"/>
              </a:rPr>
              <a:t>ε</a:t>
            </a:r>
            <a:r>
              <a:rPr lang="el-GR" sz="1500" b="1" u="sng" spc="-100" dirty="0">
                <a:solidFill>
                  <a:srgbClr val="ED6613"/>
                </a:solidFill>
                <a:latin typeface="Roboto" panose="02000000000000000000" pitchFamily="2" charset="0"/>
                <a:ea typeface="Roboto" panose="02000000000000000000" pitchFamily="2" charset="0"/>
                <a:cs typeface="Roboto" panose="02000000000000000000" pitchFamily="2" charset="0"/>
              </a:rPr>
              <a:t>ί</a:t>
            </a:r>
            <a:r>
              <a:rPr lang="el-GR" sz="1500" b="1" u="sng" spc="-75" dirty="0">
                <a:solidFill>
                  <a:srgbClr val="ED6613"/>
                </a:solidFill>
                <a:latin typeface="Roboto" panose="02000000000000000000" pitchFamily="2" charset="0"/>
                <a:ea typeface="Roboto" panose="02000000000000000000" pitchFamily="2" charset="0"/>
                <a:cs typeface="Roboto" panose="02000000000000000000" pitchFamily="2" charset="0"/>
              </a:rPr>
              <a:t>να</a:t>
            </a:r>
            <a:r>
              <a:rPr lang="el-GR" sz="1500" b="1" u="sng" dirty="0">
                <a:solidFill>
                  <a:srgbClr val="ED6613"/>
                </a:solidFill>
                <a:latin typeface="Roboto" panose="02000000000000000000" pitchFamily="2" charset="0"/>
                <a:ea typeface="Roboto" panose="02000000000000000000" pitchFamily="2" charset="0"/>
                <a:cs typeface="Roboto" panose="02000000000000000000" pitchFamily="2" charset="0"/>
              </a:rPr>
              <a:t>ι</a:t>
            </a:r>
            <a:r>
              <a:rPr lang="el-GR" sz="1500" b="1" u="sng" spc="-55"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500" b="1" u="sng" spc="-35" dirty="0">
                <a:solidFill>
                  <a:srgbClr val="ED6613"/>
                </a:solidFill>
                <a:latin typeface="Roboto" panose="02000000000000000000" pitchFamily="2" charset="0"/>
                <a:ea typeface="Roboto" panose="02000000000000000000" pitchFamily="2" charset="0"/>
                <a:cs typeface="Roboto" panose="02000000000000000000" pitchFamily="2" charset="0"/>
              </a:rPr>
              <a:t>υ</a:t>
            </a:r>
            <a:r>
              <a:rPr lang="el-GR" sz="1500" b="1" u="sng" spc="-40" dirty="0">
                <a:solidFill>
                  <a:srgbClr val="ED6613"/>
                </a:solidFill>
                <a:latin typeface="Roboto" panose="02000000000000000000" pitchFamily="2" charset="0"/>
                <a:ea typeface="Roboto" panose="02000000000000000000" pitchFamily="2" charset="0"/>
                <a:cs typeface="Roboto" panose="02000000000000000000" pitchFamily="2" charset="0"/>
              </a:rPr>
              <a:t>π</a:t>
            </a:r>
            <a:r>
              <a:rPr lang="el-GR" sz="1500" b="1" u="sng" spc="-35" dirty="0">
                <a:solidFill>
                  <a:srgbClr val="ED6613"/>
                </a:solidFill>
                <a:latin typeface="Roboto" panose="02000000000000000000" pitchFamily="2" charset="0"/>
                <a:ea typeface="Roboto" panose="02000000000000000000" pitchFamily="2" charset="0"/>
                <a:cs typeface="Roboto" panose="02000000000000000000" pitchFamily="2" charset="0"/>
              </a:rPr>
              <a:t>ο</a:t>
            </a:r>
            <a:r>
              <a:rPr lang="el-GR" sz="1500" b="1" u="sng" spc="-40" dirty="0">
                <a:solidFill>
                  <a:srgbClr val="ED6613"/>
                </a:solidFill>
                <a:latin typeface="Roboto" panose="02000000000000000000" pitchFamily="2" charset="0"/>
                <a:ea typeface="Roboto" panose="02000000000000000000" pitchFamily="2" charset="0"/>
                <a:cs typeface="Roboto" panose="02000000000000000000" pitchFamily="2" charset="0"/>
              </a:rPr>
              <a:t>χ</a:t>
            </a:r>
            <a:r>
              <a:rPr lang="el-GR" sz="1500" b="1" u="sng" spc="-35" dirty="0">
                <a:solidFill>
                  <a:srgbClr val="ED6613"/>
                </a:solidFill>
                <a:latin typeface="Roboto" panose="02000000000000000000" pitchFamily="2" charset="0"/>
                <a:ea typeface="Roboto" panose="02000000000000000000" pitchFamily="2" charset="0"/>
                <a:cs typeface="Roboto" panose="02000000000000000000" pitchFamily="2" charset="0"/>
              </a:rPr>
              <a:t>ρ</a:t>
            </a:r>
            <a:r>
              <a:rPr lang="el-GR" sz="1500" b="1" u="sng" spc="-40" dirty="0">
                <a:solidFill>
                  <a:srgbClr val="ED6613"/>
                </a:solidFill>
                <a:latin typeface="Roboto" panose="02000000000000000000" pitchFamily="2" charset="0"/>
                <a:ea typeface="Roboto" panose="02000000000000000000" pitchFamily="2" charset="0"/>
                <a:cs typeface="Roboto" panose="02000000000000000000" pitchFamily="2" charset="0"/>
              </a:rPr>
              <a:t>εω</a:t>
            </a:r>
            <a:r>
              <a:rPr lang="el-GR" sz="1500" b="1" u="sng" spc="-45" dirty="0">
                <a:solidFill>
                  <a:srgbClr val="ED6613"/>
                </a:solidFill>
                <a:latin typeface="Roboto" panose="02000000000000000000" pitchFamily="2" charset="0"/>
                <a:ea typeface="Roboto" panose="02000000000000000000" pitchFamily="2" charset="0"/>
                <a:cs typeface="Roboto" panose="02000000000000000000" pitchFamily="2" charset="0"/>
              </a:rPr>
              <a:t>τ</a:t>
            </a:r>
            <a:r>
              <a:rPr lang="el-GR" sz="1500" b="1" u="sng" spc="-40" dirty="0">
                <a:solidFill>
                  <a:srgbClr val="ED6613"/>
                </a:solidFill>
                <a:latin typeface="Roboto" panose="02000000000000000000" pitchFamily="2" charset="0"/>
                <a:ea typeface="Roboto" panose="02000000000000000000" pitchFamily="2" charset="0"/>
                <a:cs typeface="Roboto" panose="02000000000000000000" pitchFamily="2" charset="0"/>
              </a:rPr>
              <a:t>ι</a:t>
            </a:r>
            <a:r>
              <a:rPr lang="el-GR" sz="1500" b="1" u="sng" spc="-85" dirty="0">
                <a:solidFill>
                  <a:srgbClr val="ED6613"/>
                </a:solidFill>
                <a:latin typeface="Roboto" panose="02000000000000000000" pitchFamily="2" charset="0"/>
                <a:ea typeface="Roboto" panose="02000000000000000000" pitchFamily="2" charset="0"/>
                <a:cs typeface="Roboto" panose="02000000000000000000" pitchFamily="2" charset="0"/>
              </a:rPr>
              <a:t>κ</a:t>
            </a:r>
            <a:r>
              <a:rPr lang="el-GR" sz="1500" b="1" u="sng" dirty="0">
                <a:solidFill>
                  <a:srgbClr val="ED6613"/>
                </a:solidFill>
                <a:latin typeface="Roboto" panose="02000000000000000000" pitchFamily="2" charset="0"/>
                <a:ea typeface="Roboto" panose="02000000000000000000" pitchFamily="2" charset="0"/>
                <a:cs typeface="Roboto" panose="02000000000000000000" pitchFamily="2" charset="0"/>
              </a:rPr>
              <a:t>ό</a:t>
            </a:r>
            <a:r>
              <a:rPr lang="el-GR" sz="1500" b="1" u="sng" spc="-15"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a:t>
            </a:r>
            <a:r>
              <a:rPr lang="el-GR" sz="1500" spc="-60" dirty="0" err="1">
                <a:latin typeface="Roboto" panose="02000000000000000000" pitchFamily="2" charset="0"/>
                <a:ea typeface="Roboto" panose="02000000000000000000" pitchFamily="2" charset="0"/>
                <a:cs typeface="Roboto" panose="02000000000000000000" pitchFamily="2" charset="0"/>
              </a:rPr>
              <a:t>min</a:t>
            </a:r>
            <a:r>
              <a:rPr lang="el-GR" sz="1500" dirty="0">
                <a:latin typeface="Roboto" panose="02000000000000000000" pitchFamily="2" charset="0"/>
                <a:ea typeface="Roboto" panose="02000000000000000000" pitchFamily="2" charset="0"/>
                <a:cs typeface="Roboto" panose="02000000000000000000" pitchFamily="2" charset="0"/>
              </a:rPr>
              <a:t>.</a:t>
            </a:r>
            <a:r>
              <a:rPr lang="el-GR" sz="1500" spc="-95" dirty="0">
                <a:latin typeface="Roboto" panose="02000000000000000000" pitchFamily="2" charset="0"/>
                <a:ea typeface="Roboto" panose="02000000000000000000" pitchFamily="2" charset="0"/>
                <a:cs typeface="Roboto" panose="02000000000000000000" pitchFamily="2" charset="0"/>
              </a:rPr>
              <a:t> </a:t>
            </a:r>
            <a:r>
              <a:rPr lang="el-GR" sz="1500" spc="-35" dirty="0" err="1">
                <a:latin typeface="Roboto" panose="02000000000000000000" pitchFamily="2" charset="0"/>
                <a:ea typeface="Roboto" panose="02000000000000000000" pitchFamily="2" charset="0"/>
                <a:cs typeface="Roboto" panose="02000000000000000000" pitchFamily="2" charset="0"/>
              </a:rPr>
              <a:t>a</a:t>
            </a:r>
            <a:r>
              <a:rPr lang="el-GR" sz="1500" spc="-45" dirty="0" err="1">
                <a:latin typeface="Roboto" panose="02000000000000000000" pitchFamily="2" charset="0"/>
                <a:ea typeface="Roboto" panose="02000000000000000000" pitchFamily="2" charset="0"/>
                <a:cs typeface="Roboto" panose="02000000000000000000" pitchFamily="2" charset="0"/>
              </a:rPr>
              <a:t>w</a:t>
            </a:r>
            <a:r>
              <a:rPr lang="el-GR" sz="1500" spc="-25" dirty="0" err="1">
                <a:latin typeface="Roboto" panose="02000000000000000000" pitchFamily="2" charset="0"/>
                <a:ea typeface="Roboto" panose="02000000000000000000" pitchFamily="2" charset="0"/>
                <a:cs typeface="Roboto" panose="02000000000000000000" pitchFamily="2" charset="0"/>
              </a:rPr>
              <a:t>a</a:t>
            </a:r>
            <a:r>
              <a:rPr lang="el-GR" sz="1500" spc="-45" dirty="0" err="1">
                <a:latin typeface="Roboto" panose="02000000000000000000" pitchFamily="2" charset="0"/>
                <a:ea typeface="Roboto" panose="02000000000000000000" pitchFamily="2" charset="0"/>
                <a:cs typeface="Roboto" panose="02000000000000000000" pitchFamily="2" charset="0"/>
              </a:rPr>
              <a:t>r</a:t>
            </a:r>
            <a:r>
              <a:rPr lang="el-GR" sz="1500" dirty="0" err="1">
                <a:latin typeface="Roboto" panose="02000000000000000000" pitchFamily="2" charset="0"/>
                <a:ea typeface="Roboto" panose="02000000000000000000" pitchFamily="2" charset="0"/>
                <a:cs typeface="Roboto" panose="02000000000000000000" pitchFamily="2" charset="0"/>
              </a:rPr>
              <a:t>d</a:t>
            </a:r>
            <a:r>
              <a:rPr lang="el-GR" sz="1500" spc="-40" dirty="0">
                <a:latin typeface="Roboto" panose="02000000000000000000" pitchFamily="2" charset="0"/>
                <a:ea typeface="Roboto" panose="02000000000000000000" pitchFamily="2" charset="0"/>
                <a:cs typeface="Roboto" panose="02000000000000000000" pitchFamily="2" charset="0"/>
              </a:rPr>
              <a:t> </a:t>
            </a:r>
            <a:r>
              <a:rPr lang="el-GR" sz="1500" spc="-75" dirty="0">
                <a:latin typeface="Roboto" panose="02000000000000000000" pitchFamily="2" charset="0"/>
                <a:ea typeface="Roboto" panose="02000000000000000000" pitchFamily="2" charset="0"/>
                <a:cs typeface="Roboto" panose="02000000000000000000" pitchFamily="2" charset="0"/>
              </a:rPr>
              <a:t>o</a:t>
            </a:r>
            <a:r>
              <a:rPr lang="el-GR" sz="1500" dirty="0">
                <a:latin typeface="Roboto" panose="02000000000000000000" pitchFamily="2" charset="0"/>
                <a:ea typeface="Roboto" panose="02000000000000000000" pitchFamily="2" charset="0"/>
                <a:cs typeface="Roboto" panose="02000000000000000000" pitchFamily="2" charset="0"/>
              </a:rPr>
              <a:t>f</a:t>
            </a:r>
            <a:r>
              <a:rPr lang="el-GR" sz="1500" spc="-80"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3</a:t>
            </a:r>
            <a:r>
              <a:rPr lang="el-GR" sz="1500" spc="-155" dirty="0">
                <a:latin typeface="Roboto" panose="02000000000000000000" pitchFamily="2" charset="0"/>
                <a:ea typeface="Roboto" panose="02000000000000000000" pitchFamily="2" charset="0"/>
                <a:cs typeface="Roboto" panose="02000000000000000000" pitchFamily="2" charset="0"/>
              </a:rPr>
              <a:t> </a:t>
            </a:r>
            <a:r>
              <a:rPr lang="el-GR" sz="1500" spc="-135" dirty="0">
                <a:latin typeface="Roboto" panose="02000000000000000000" pitchFamily="2" charset="0"/>
                <a:ea typeface="Roboto" panose="02000000000000000000" pitchFamily="2" charset="0"/>
                <a:cs typeface="Roboto" panose="02000000000000000000" pitchFamily="2" charset="0"/>
              </a:rPr>
              <a:t>E</a:t>
            </a:r>
            <a:r>
              <a:rPr lang="el-GR" sz="1500" spc="-105" dirty="0">
                <a:latin typeface="Roboto" panose="02000000000000000000" pitchFamily="2" charset="0"/>
                <a:ea typeface="Roboto" panose="02000000000000000000" pitchFamily="2" charset="0"/>
                <a:cs typeface="Roboto" panose="02000000000000000000" pitchFamily="2" charset="0"/>
              </a:rPr>
              <a:t>C</a:t>
            </a:r>
            <a:r>
              <a:rPr lang="el-GR" sz="1500" spc="-135" dirty="0">
                <a:latin typeface="Roboto" panose="02000000000000000000" pitchFamily="2" charset="0"/>
                <a:ea typeface="Roboto" panose="02000000000000000000" pitchFamily="2" charset="0"/>
                <a:cs typeface="Roboto" panose="02000000000000000000" pitchFamily="2" charset="0"/>
              </a:rPr>
              <a:t>T</a:t>
            </a:r>
            <a:r>
              <a:rPr lang="el-GR" sz="1500" spc="-130" dirty="0">
                <a:latin typeface="Roboto" panose="02000000000000000000" pitchFamily="2" charset="0"/>
                <a:ea typeface="Roboto" panose="02000000000000000000" pitchFamily="2" charset="0"/>
                <a:cs typeface="Roboto" panose="02000000000000000000" pitchFamily="2" charset="0"/>
              </a:rPr>
              <a:t>S</a:t>
            </a:r>
            <a:r>
              <a:rPr lang="el-GR" sz="1500" dirty="0">
                <a:latin typeface="Roboto" panose="02000000000000000000" pitchFamily="2" charset="0"/>
                <a:ea typeface="Roboto" panose="02000000000000000000" pitchFamily="2" charset="0"/>
                <a:cs typeface="Roboto" panose="02000000000000000000" pitchFamily="2" charset="0"/>
              </a:rPr>
              <a:t>) για όλες τις κινητικότητες σύντομης διάρκειας, με εξαίρεση</a:t>
            </a:r>
            <a:r>
              <a:rPr lang="en-US" sz="1500" dirty="0">
                <a:latin typeface="Roboto" panose="02000000000000000000" pitchFamily="2" charset="0"/>
                <a:ea typeface="Roboto" panose="02000000000000000000" pitchFamily="2" charset="0"/>
                <a:cs typeface="Roboto" panose="02000000000000000000" pitchFamily="2" charset="0"/>
              </a:rPr>
              <a:t> </a:t>
            </a:r>
            <a:r>
              <a:rPr lang="el-GR" sz="1500" spc="-40" dirty="0">
                <a:latin typeface="Roboto" panose="02000000000000000000" pitchFamily="2" charset="0"/>
                <a:ea typeface="Roboto" panose="02000000000000000000" pitchFamily="2" charset="0"/>
                <a:cs typeface="Roboto" panose="02000000000000000000" pitchFamily="2" charset="0"/>
              </a:rPr>
              <a:t>εκείνες των διδακτορικών φοιτητών.</a:t>
            </a:r>
            <a:endParaRPr lang="en-US" sz="1500" b="1" spc="-55" dirty="0">
              <a:solidFill>
                <a:srgbClr val="ED6613"/>
              </a:solidFill>
              <a:latin typeface="Roboto" panose="02000000000000000000" pitchFamily="2" charset="0"/>
              <a:ea typeface="Roboto" panose="02000000000000000000" pitchFamily="2" charset="0"/>
              <a:cs typeface="Roboto" panose="02000000000000000000" pitchFamily="2" charset="0"/>
            </a:endParaRPr>
          </a:p>
          <a:p>
            <a:pPr marL="355600" indent="-342900" algn="just">
              <a:lnSpc>
                <a:spcPts val="1710"/>
              </a:lnSpc>
              <a:buFont typeface="Wingdings" panose="05000000000000000000" pitchFamily="2" charset="2"/>
              <a:buChar char="q"/>
            </a:pPr>
            <a:endParaRPr lang="en-US" sz="1500" spc="-55"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469900" lvl="1" indent="0" algn="just">
              <a:lnSpc>
                <a:spcPts val="1710"/>
              </a:lnSpc>
              <a:buNone/>
            </a:pPr>
            <a:r>
              <a:rPr lang="el-GR" sz="1500" spc="-55" dirty="0">
                <a:solidFill>
                  <a:srgbClr val="FF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l-GR" sz="1500" i="1" spc="-55" dirty="0">
                <a:solidFill>
                  <a:srgbClr val="FF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Αποτελεί υποχρέωση των ΑΕΙ να αξιολογήσουν την καταλληλόλητα της επιλογής  των συμμετεχόντων σε μικρής διάρκειας κινητικότητές και να διασφαλίσουν ότι οι  φυσικές κινητικότητες μεγάλης διάρκειας παραμένουν ο κανόνας.</a:t>
            </a:r>
            <a:endParaRPr lang="el-GR" sz="1500" i="1" spc="-55"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355600" indent="-342900" algn="just">
              <a:lnSpc>
                <a:spcPts val="1710"/>
              </a:lnSpc>
              <a:buFont typeface="Wingdings" panose="05000000000000000000" pitchFamily="2" charset="2"/>
              <a:buChar char="q"/>
            </a:pPr>
            <a:endParaRPr lang="el-GR" sz="15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968226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88DC0-756F-BC4C-6817-0C2FE8188DBF}"/>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ED560EC3-711A-3284-B858-FC4F57CB6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02593E-D3B3-7FC3-2C47-4345A8CA8639}"/>
              </a:ext>
            </a:extLst>
          </p:cNvPr>
          <p:cNvSpPr>
            <a:spLocks noGrp="1"/>
          </p:cNvSpPr>
          <p:nvPr>
            <p:ph type="title"/>
          </p:nvPr>
        </p:nvSpPr>
        <p:spPr>
          <a:xfrm>
            <a:off x="980031" y="1301099"/>
            <a:ext cx="2869594" cy="736958"/>
          </a:xfrm>
        </p:spPr>
        <p:txBody>
          <a:bodyPr>
            <a:noAutofit/>
          </a:bodyPr>
          <a:lstStyle/>
          <a:p>
            <a:r>
              <a:rPr lang="el-GR" sz="2600" b="1" dirty="0">
                <a:latin typeface="Roboto" panose="02000000000000000000" pitchFamily="2" charset="0"/>
                <a:ea typeface="Roboto" panose="02000000000000000000" pitchFamily="2" charset="0"/>
              </a:rPr>
              <a:t>Επιλέξιμες διάρκειες </a:t>
            </a:r>
            <a:r>
              <a:rPr lang="en-US" sz="2600" b="1" dirty="0">
                <a:latin typeface="Roboto" panose="02000000000000000000" pitchFamily="2" charset="0"/>
                <a:ea typeface="Roboto" panose="02000000000000000000" pitchFamily="2" charset="0"/>
              </a:rPr>
              <a:t>SMSs/SMPs</a:t>
            </a:r>
            <a:endParaRPr lang="en-CY" sz="2600" b="1" dirty="0">
              <a:latin typeface="Roboto" panose="02000000000000000000" pitchFamily="2" charset="0"/>
              <a:ea typeface="Roboto" panose="02000000000000000000" pitchFamily="2" charset="0"/>
            </a:endParaRPr>
          </a:p>
        </p:txBody>
      </p:sp>
      <p:graphicFrame>
        <p:nvGraphicFramePr>
          <p:cNvPr id="5" name="object 13">
            <a:extLst>
              <a:ext uri="{FF2B5EF4-FFF2-40B4-BE49-F238E27FC236}">
                <a16:creationId xmlns:a16="http://schemas.microsoft.com/office/drawing/2014/main" id="{914AB0D6-8890-EA7B-B74E-839C88982050}"/>
              </a:ext>
            </a:extLst>
          </p:cNvPr>
          <p:cNvGraphicFramePr>
            <a:graphicFrameLocks noGrp="1"/>
          </p:cNvGraphicFramePr>
          <p:nvPr>
            <p:extLst>
              <p:ext uri="{D42A27DB-BD31-4B8C-83A1-F6EECF244321}">
                <p14:modId xmlns:p14="http://schemas.microsoft.com/office/powerpoint/2010/main" val="1066649392"/>
              </p:ext>
            </p:extLst>
          </p:nvPr>
        </p:nvGraphicFramePr>
        <p:xfrm>
          <a:off x="3338576" y="334206"/>
          <a:ext cx="6866579" cy="5437630"/>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2959306">
                  <a:extLst>
                    <a:ext uri="{9D8B030D-6E8A-4147-A177-3AD203B41FA5}">
                      <a16:colId xmlns:a16="http://schemas.microsoft.com/office/drawing/2014/main" val="20000"/>
                    </a:ext>
                  </a:extLst>
                </a:gridCol>
                <a:gridCol w="3907273">
                  <a:extLst>
                    <a:ext uri="{9D8B030D-6E8A-4147-A177-3AD203B41FA5}">
                      <a16:colId xmlns:a16="http://schemas.microsoft.com/office/drawing/2014/main" val="20001"/>
                    </a:ext>
                  </a:extLst>
                </a:gridCol>
              </a:tblGrid>
              <a:tr h="466725">
                <a:tc gridSpan="2">
                  <a:txBody>
                    <a:bodyPr/>
                    <a:lstStyle/>
                    <a:p>
                      <a:pPr marL="439420" algn="ctr">
                        <a:lnSpc>
                          <a:spcPct val="100000"/>
                        </a:lnSpc>
                      </a:pPr>
                      <a:endParaRPr lang="en-GB" sz="1700" b="0" spc="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439420" algn="ctr">
                        <a:lnSpc>
                          <a:spcPct val="100000"/>
                        </a:lnSpc>
                      </a:pPr>
                      <a:r>
                        <a:rPr sz="1700" b="1" spc="-5" dirty="0" err="1">
                          <a:solidFill>
                            <a:srgbClr val="FFFFFF"/>
                          </a:solidFill>
                          <a:latin typeface="Roboto" panose="02000000000000000000" pitchFamily="2" charset="0"/>
                          <a:ea typeface="Roboto" panose="02000000000000000000" pitchFamily="2" charset="0"/>
                          <a:cs typeface="Roboto" panose="02000000000000000000" pitchFamily="2" charset="0"/>
                        </a:rPr>
                        <a:t>Φοιτητές</a:t>
                      </a:r>
                      <a:r>
                        <a:rPr sz="1700" b="1" spc="-5" dirty="0">
                          <a:solidFill>
                            <a:srgbClr val="FFFFFF"/>
                          </a:solidFill>
                          <a:latin typeface="Roboto" panose="02000000000000000000" pitchFamily="2" charset="0"/>
                          <a:ea typeface="Roboto" panose="02000000000000000000" pitchFamily="2" charset="0"/>
                          <a:cs typeface="Roboto" panose="02000000000000000000" pitchFamily="2" charset="0"/>
                        </a:rPr>
                        <a:t>/τριες</a:t>
                      </a:r>
                      <a:r>
                        <a:rPr sz="1700" b="1"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sz="1700" b="1" spc="-5" dirty="0">
                          <a:solidFill>
                            <a:srgbClr val="FFFFFF"/>
                          </a:solidFill>
                          <a:latin typeface="Roboto" panose="02000000000000000000" pitchFamily="2" charset="0"/>
                          <a:ea typeface="Roboto" panose="02000000000000000000" pitchFamily="2" charset="0"/>
                          <a:cs typeface="Roboto" panose="02000000000000000000" pitchFamily="2" charset="0"/>
                        </a:rPr>
                        <a:t>/Νέοι</a:t>
                      </a:r>
                      <a:r>
                        <a:rPr sz="1700" b="1" dirty="0">
                          <a:solidFill>
                            <a:srgbClr val="FFFFFF"/>
                          </a:solidFill>
                          <a:latin typeface="Roboto" panose="02000000000000000000" pitchFamily="2" charset="0"/>
                          <a:ea typeface="Roboto" panose="02000000000000000000" pitchFamily="2" charset="0"/>
                          <a:cs typeface="Roboto" panose="02000000000000000000" pitchFamily="2" charset="0"/>
                        </a:rPr>
                        <a:t> </a:t>
                      </a:r>
                      <a:r>
                        <a:rPr sz="1700" b="1" spc="-5" dirty="0">
                          <a:solidFill>
                            <a:srgbClr val="FFFFFF"/>
                          </a:solidFill>
                          <a:latin typeface="Roboto" panose="02000000000000000000" pitchFamily="2" charset="0"/>
                          <a:ea typeface="Roboto" panose="02000000000000000000" pitchFamily="2" charset="0"/>
                          <a:cs typeface="Roboto" panose="02000000000000000000" pitchFamily="2" charset="0"/>
                        </a:rPr>
                        <a:t>Απόφοιτοι/τες</a:t>
                      </a:r>
                      <a:r>
                        <a:rPr sz="1700" b="1" spc="25" dirty="0">
                          <a:solidFill>
                            <a:srgbClr val="FFFFFF"/>
                          </a:solidFill>
                          <a:latin typeface="Roboto" panose="02000000000000000000" pitchFamily="2" charset="0"/>
                          <a:ea typeface="Roboto" panose="02000000000000000000" pitchFamily="2" charset="0"/>
                          <a:cs typeface="Roboto" panose="02000000000000000000" pitchFamily="2" charset="0"/>
                        </a:rPr>
                        <a:t> </a:t>
                      </a:r>
                      <a:r>
                        <a:rPr sz="1700" b="1" dirty="0">
                          <a:solidFill>
                            <a:srgbClr val="FFFFFF"/>
                          </a:solidFill>
                          <a:latin typeface="Roboto" panose="02000000000000000000" pitchFamily="2" charset="0"/>
                          <a:ea typeface="Roboto" panose="02000000000000000000" pitchFamily="2" charset="0"/>
                          <a:cs typeface="Roboto" panose="02000000000000000000" pitchFamily="2" charset="0"/>
                        </a:rPr>
                        <a:t>όλων των</a:t>
                      </a:r>
                      <a:r>
                        <a:rPr sz="1700" b="1"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sz="1700" b="1" spc="-5" dirty="0">
                          <a:solidFill>
                            <a:srgbClr val="FFFFFF"/>
                          </a:solidFill>
                          <a:latin typeface="Roboto" panose="02000000000000000000" pitchFamily="2" charset="0"/>
                          <a:ea typeface="Roboto" panose="02000000000000000000" pitchFamily="2" charset="0"/>
                          <a:cs typeface="Roboto" panose="02000000000000000000" pitchFamily="2" charset="0"/>
                        </a:rPr>
                        <a:t>κύκλων</a:t>
                      </a:r>
                      <a:endParaRPr sz="1700" b="1" dirty="0">
                        <a:latin typeface="Roboto" panose="02000000000000000000" pitchFamily="2" charset="0"/>
                        <a:ea typeface="Roboto" panose="02000000000000000000" pitchFamily="2" charset="0"/>
                        <a:cs typeface="Roboto" panose="02000000000000000000" pitchFamily="2" charset="0"/>
                      </a:endParaRP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ED6613"/>
                    </a:solidFill>
                  </a:tcPr>
                </a:tc>
                <a:tc hMerge="1">
                  <a:txBody>
                    <a:bodyPr/>
                    <a:lstStyle/>
                    <a:p>
                      <a:endParaRPr/>
                    </a:p>
                  </a:txBody>
                  <a:tcPr marL="0" marR="0" marT="0" marB="0"/>
                </a:tc>
                <a:extLst>
                  <a:ext uri="{0D108BD9-81ED-4DB2-BD59-A6C34878D82A}">
                    <a16:rowId xmlns:a16="http://schemas.microsoft.com/office/drawing/2014/main" val="10000"/>
                  </a:ext>
                </a:extLst>
              </a:tr>
              <a:tr h="320413">
                <a:tc>
                  <a:txBody>
                    <a:bodyPr/>
                    <a:lstStyle/>
                    <a:p>
                      <a:pPr marL="770255">
                        <a:lnSpc>
                          <a:spcPct val="100000"/>
                        </a:lnSpc>
                        <a:spcBef>
                          <a:spcPts val="785"/>
                        </a:spcBef>
                      </a:pPr>
                      <a:r>
                        <a:rPr sz="1700" b="1" spc="-10" dirty="0">
                          <a:latin typeface="Roboto" panose="02000000000000000000" pitchFamily="2" charset="0"/>
                          <a:ea typeface="Roboto" panose="02000000000000000000" pitchFamily="2" charset="0"/>
                          <a:cs typeface="Roboto" panose="02000000000000000000" pitchFamily="2" charset="0"/>
                        </a:rPr>
                        <a:t>Δραστηριότητα</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a:lnSpc>
                          <a:spcPct val="100000"/>
                        </a:lnSpc>
                        <a:spcBef>
                          <a:spcPts val="785"/>
                        </a:spcBef>
                      </a:pPr>
                      <a:r>
                        <a:rPr sz="1700" b="1" spc="-5" dirty="0">
                          <a:latin typeface="Roboto" panose="02000000000000000000" pitchFamily="2" charset="0"/>
                          <a:ea typeface="Roboto" panose="02000000000000000000" pitchFamily="2" charset="0"/>
                          <a:cs typeface="Roboto" panose="02000000000000000000" pitchFamily="2" charset="0"/>
                        </a:rPr>
                        <a:t>Διάρκεια</a:t>
                      </a:r>
                      <a:r>
                        <a:rPr sz="1700" b="1" spc="-50"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Φυσικής</a:t>
                      </a:r>
                      <a:r>
                        <a:rPr sz="1700" b="1" spc="-45" dirty="0">
                          <a:latin typeface="Roboto" panose="02000000000000000000" pitchFamily="2" charset="0"/>
                          <a:ea typeface="Roboto" panose="02000000000000000000" pitchFamily="2" charset="0"/>
                          <a:cs typeface="Roboto" panose="02000000000000000000" pitchFamily="2" charset="0"/>
                        </a:rPr>
                        <a:t> </a:t>
                      </a:r>
                      <a:r>
                        <a:rPr sz="1700" b="1" spc="-10" dirty="0">
                          <a:latin typeface="Roboto" panose="02000000000000000000" pitchFamily="2" charset="0"/>
                          <a:ea typeface="Roboto" panose="02000000000000000000" pitchFamily="2" charset="0"/>
                          <a:cs typeface="Roboto" panose="02000000000000000000" pitchFamily="2" charset="0"/>
                        </a:rPr>
                        <a:t>Κινητικότητας</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1"/>
                  </a:ext>
                </a:extLst>
              </a:tr>
              <a:tr h="551791">
                <a:tc>
                  <a:txBody>
                    <a:bodyPr/>
                    <a:lstStyle/>
                    <a:p>
                      <a:pPr marL="92075">
                        <a:lnSpc>
                          <a:spcPct val="100000"/>
                        </a:lnSpc>
                        <a:spcBef>
                          <a:spcPts val="785"/>
                        </a:spcBef>
                      </a:pPr>
                      <a:r>
                        <a:rPr sz="1700" spc="-5" dirty="0">
                          <a:latin typeface="Roboto" panose="02000000000000000000" pitchFamily="2" charset="0"/>
                          <a:ea typeface="Roboto" panose="02000000000000000000" pitchFamily="2" charset="0"/>
                          <a:cs typeface="Roboto" panose="02000000000000000000" pitchFamily="2" charset="0"/>
                        </a:rPr>
                        <a:t>1.</a:t>
                      </a:r>
                      <a:r>
                        <a:rPr sz="1700" spc="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Συμμετοχή</a:t>
                      </a:r>
                      <a:r>
                        <a:rPr sz="1700" spc="3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για</a:t>
                      </a:r>
                      <a:r>
                        <a:rPr sz="1700" spc="1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Σπουδές</a:t>
                      </a:r>
                      <a:endParaRPr sz="1700" dirty="0">
                        <a:latin typeface="Roboto" panose="02000000000000000000" pitchFamily="2" charset="0"/>
                        <a:ea typeface="Roboto" panose="02000000000000000000" pitchFamily="2" charset="0"/>
                        <a:cs typeface="Roboto" panose="02000000000000000000" pitchFamily="2" charset="0"/>
                      </a:endParaRPr>
                    </a:p>
                    <a:p>
                      <a:pPr marL="92075">
                        <a:lnSpc>
                          <a:spcPct val="100000"/>
                        </a:lnSpc>
                      </a:pPr>
                      <a:r>
                        <a:rPr sz="1700" b="1" spc="-10" dirty="0">
                          <a:solidFill>
                            <a:schemeClr val="accent2"/>
                          </a:solidFill>
                          <a:latin typeface="Roboto" panose="02000000000000000000" pitchFamily="2" charset="0"/>
                          <a:ea typeface="Roboto" panose="02000000000000000000" pitchFamily="2" charset="0"/>
                          <a:cs typeface="Roboto" panose="02000000000000000000" pitchFamily="2" charset="0"/>
                        </a:rPr>
                        <a:t>(SMS)</a:t>
                      </a:r>
                      <a:endParaRPr lang="el-GR" sz="1700" b="1" spc="-10" dirty="0">
                        <a:solidFill>
                          <a:schemeClr val="accent2"/>
                        </a:solidFill>
                        <a:latin typeface="Roboto" panose="02000000000000000000" pitchFamily="2" charset="0"/>
                        <a:ea typeface="Roboto" panose="02000000000000000000" pitchFamily="2" charset="0"/>
                        <a:cs typeface="Roboto" panose="02000000000000000000" pitchFamily="2" charset="0"/>
                      </a:endParaRPr>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sz="1700" b="1" spc="-5" dirty="0">
                          <a:latin typeface="Roboto" panose="02000000000000000000" pitchFamily="2" charset="0"/>
                          <a:ea typeface="Roboto" panose="02000000000000000000" pitchFamily="2" charset="0"/>
                          <a:cs typeface="Roboto" panose="02000000000000000000" pitchFamily="2" charset="0"/>
                        </a:rPr>
                        <a:t>2</a:t>
                      </a:r>
                      <a:r>
                        <a:rPr sz="1700" b="1" spc="-1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a:t>
                      </a:r>
                      <a:r>
                        <a:rPr sz="1700" b="1" spc="-1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12 </a:t>
                      </a:r>
                      <a:r>
                        <a:rPr sz="1700" b="1" spc="-10" dirty="0">
                          <a:latin typeface="Roboto" panose="02000000000000000000" pitchFamily="2" charset="0"/>
                          <a:ea typeface="Roboto" panose="02000000000000000000" pitchFamily="2" charset="0"/>
                          <a:cs typeface="Roboto" panose="02000000000000000000" pitchFamily="2" charset="0"/>
                        </a:rPr>
                        <a:t>μήνες</a:t>
                      </a:r>
                      <a:r>
                        <a:rPr sz="1700" b="1" spc="-2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ή</a:t>
                      </a:r>
                      <a:r>
                        <a:rPr sz="1700" spc="1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5-30</a:t>
                      </a:r>
                      <a:r>
                        <a:rPr sz="170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ημέρες</a:t>
                      </a:r>
                      <a:r>
                        <a:rPr sz="1700" spc="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αν</a:t>
                      </a:r>
                      <a:r>
                        <a:rPr sz="1700" spc="10" dirty="0">
                          <a:latin typeface="Roboto" panose="02000000000000000000" pitchFamily="2" charset="0"/>
                          <a:ea typeface="Roboto" panose="02000000000000000000" pitchFamily="2" charset="0"/>
                          <a:cs typeface="Roboto" panose="02000000000000000000" pitchFamily="2" charset="0"/>
                        </a:rPr>
                        <a:t> </a:t>
                      </a:r>
                      <a:r>
                        <a:rPr lang="en-US" sz="1700" spc="-15" dirty="0">
                          <a:latin typeface="Roboto" panose="02000000000000000000" pitchFamily="2" charset="0"/>
                          <a:ea typeface="Roboto" panose="02000000000000000000" pitchFamily="2" charset="0"/>
                          <a:cs typeface="Roboto" panose="02000000000000000000" pitchFamily="2" charset="0"/>
                        </a:rPr>
                        <a:t>Fewer</a:t>
                      </a:r>
                      <a:r>
                        <a:rPr lang="en-US" sz="1700" spc="0" dirty="0">
                          <a:latin typeface="Roboto" panose="02000000000000000000" pitchFamily="2" charset="0"/>
                          <a:ea typeface="Roboto" panose="02000000000000000000" pitchFamily="2" charset="0"/>
                          <a:cs typeface="Roboto" panose="02000000000000000000" pitchFamily="2" charset="0"/>
                        </a:rPr>
                        <a:t> </a:t>
                      </a:r>
                      <a:r>
                        <a:rPr lang="en-US" sz="1700" spc="-10" dirty="0">
                          <a:latin typeface="Roboto" panose="02000000000000000000" pitchFamily="2" charset="0"/>
                          <a:ea typeface="Roboto" panose="02000000000000000000" pitchFamily="2" charset="0"/>
                          <a:cs typeface="Roboto" panose="02000000000000000000" pitchFamily="2" charset="0"/>
                        </a:rPr>
                        <a:t>Op</a:t>
                      </a:r>
                      <a:r>
                        <a:rPr sz="1700" spc="-10" dirty="0">
                          <a:latin typeface="Roboto" panose="02000000000000000000" pitchFamily="2" charset="0"/>
                          <a:ea typeface="Roboto" panose="02000000000000000000" pitchFamily="2" charset="0"/>
                          <a:cs typeface="Roboto" panose="02000000000000000000" pitchFamily="2" charset="0"/>
                        </a:rPr>
                        <a:t>.</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2"/>
                  </a:ext>
                </a:extLst>
              </a:tr>
              <a:tr h="932884">
                <a:tc>
                  <a:txBody>
                    <a:bodyPr/>
                    <a:lstStyle/>
                    <a:p>
                      <a:pPr marL="92075" marR="347345">
                        <a:lnSpc>
                          <a:spcPct val="100000"/>
                        </a:lnSpc>
                        <a:spcBef>
                          <a:spcPts val="785"/>
                        </a:spcBef>
                      </a:pPr>
                      <a:r>
                        <a:rPr sz="1700" spc="-5" dirty="0">
                          <a:latin typeface="Roboto" panose="02000000000000000000" pitchFamily="2" charset="0"/>
                          <a:ea typeface="Roboto" panose="02000000000000000000" pitchFamily="2" charset="0"/>
                          <a:cs typeface="Roboto" panose="02000000000000000000" pitchFamily="2" charset="0"/>
                        </a:rPr>
                        <a:t>2.</a:t>
                      </a:r>
                      <a:r>
                        <a:rPr sz="1700"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Συμμετοχή</a:t>
                      </a:r>
                      <a:r>
                        <a:rPr sz="1700" spc="2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για</a:t>
                      </a:r>
                      <a:r>
                        <a:rPr sz="1700" spc="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Πρακτική </a:t>
                      </a:r>
                      <a:r>
                        <a:rPr sz="1700" spc="-44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Άσκηση</a:t>
                      </a:r>
                      <a:r>
                        <a:rPr sz="1700" spc="30" dirty="0">
                          <a:latin typeface="Roboto" panose="02000000000000000000" pitchFamily="2" charset="0"/>
                          <a:ea typeface="Roboto" panose="02000000000000000000" pitchFamily="2" charset="0"/>
                          <a:cs typeface="Roboto" panose="02000000000000000000" pitchFamily="2" charset="0"/>
                        </a:rPr>
                        <a:t> </a:t>
                      </a:r>
                      <a:r>
                        <a:rPr sz="1700" b="1" spc="-10" dirty="0">
                          <a:solidFill>
                            <a:schemeClr val="accent2"/>
                          </a:solidFill>
                          <a:latin typeface="Roboto" panose="02000000000000000000" pitchFamily="2" charset="0"/>
                          <a:ea typeface="Roboto" panose="02000000000000000000" pitchFamily="2" charset="0"/>
                          <a:cs typeface="Roboto" panose="02000000000000000000" pitchFamily="2" charset="0"/>
                        </a:rPr>
                        <a:t>(SMP)</a:t>
                      </a:r>
                      <a:r>
                        <a:rPr lang="en-GB" sz="1700" b="1" spc="-10" dirty="0">
                          <a:solidFill>
                            <a:schemeClr val="accent2"/>
                          </a:solidFill>
                          <a:latin typeface="Roboto" panose="02000000000000000000" pitchFamily="2" charset="0"/>
                          <a:ea typeface="Roboto" panose="02000000000000000000" pitchFamily="2" charset="0"/>
                          <a:cs typeface="Roboto" panose="02000000000000000000" pitchFamily="2" charset="0"/>
                        </a:rPr>
                        <a:t> </a:t>
                      </a:r>
                      <a:r>
                        <a:rPr lang="el-GR" sz="1400" b="0" spc="-10" dirty="0">
                          <a:solidFill>
                            <a:schemeClr val="tx1"/>
                          </a:solidFill>
                          <a:latin typeface="Roboto" panose="02000000000000000000" pitchFamily="2" charset="0"/>
                          <a:ea typeface="Roboto" panose="02000000000000000000" pitchFamily="2" charset="0"/>
                          <a:cs typeface="Roboto" panose="02000000000000000000" pitchFamily="2" charset="0"/>
                        </a:rPr>
                        <a:t>– Περιλαμβάνει τα </a:t>
                      </a:r>
                      <a:r>
                        <a:rPr lang="en-GB" sz="1400" b="0" spc="-10" dirty="0">
                          <a:solidFill>
                            <a:schemeClr val="tx1"/>
                          </a:solidFill>
                          <a:latin typeface="Roboto" panose="02000000000000000000" pitchFamily="2" charset="0"/>
                          <a:ea typeface="Roboto" panose="02000000000000000000" pitchFamily="2" charset="0"/>
                          <a:cs typeface="Roboto" panose="02000000000000000000" pitchFamily="2" charset="0"/>
                        </a:rPr>
                        <a:t>teaching &amp; research assistantships</a:t>
                      </a:r>
                      <a:endParaRPr sz="14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sz="1700" b="1" spc="-5" dirty="0">
                          <a:latin typeface="Roboto" panose="02000000000000000000" pitchFamily="2" charset="0"/>
                          <a:ea typeface="Roboto" panose="02000000000000000000" pitchFamily="2" charset="0"/>
                          <a:cs typeface="Roboto" panose="02000000000000000000" pitchFamily="2" charset="0"/>
                        </a:rPr>
                        <a:t>2</a:t>
                      </a:r>
                      <a:r>
                        <a:rPr sz="1700" b="1" spc="-1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a:t>
                      </a:r>
                      <a:r>
                        <a:rPr sz="1700" b="1" spc="-1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12 </a:t>
                      </a:r>
                      <a:r>
                        <a:rPr sz="1700" b="1" spc="-10" dirty="0">
                          <a:latin typeface="Roboto" panose="02000000000000000000" pitchFamily="2" charset="0"/>
                          <a:ea typeface="Roboto" panose="02000000000000000000" pitchFamily="2" charset="0"/>
                          <a:cs typeface="Roboto" panose="02000000000000000000" pitchFamily="2" charset="0"/>
                        </a:rPr>
                        <a:t>μήνες</a:t>
                      </a:r>
                      <a:r>
                        <a:rPr sz="1700" b="1" spc="-2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ή</a:t>
                      </a:r>
                      <a:r>
                        <a:rPr sz="1700" spc="1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5-30</a:t>
                      </a:r>
                      <a:r>
                        <a:rPr sz="170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ημέρες</a:t>
                      </a:r>
                      <a:r>
                        <a:rPr sz="1700" spc="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αν</a:t>
                      </a:r>
                      <a:r>
                        <a:rPr sz="1700" spc="10" dirty="0">
                          <a:latin typeface="Roboto" panose="02000000000000000000" pitchFamily="2" charset="0"/>
                          <a:ea typeface="Roboto" panose="02000000000000000000" pitchFamily="2" charset="0"/>
                          <a:cs typeface="Roboto" panose="02000000000000000000" pitchFamily="2" charset="0"/>
                        </a:rPr>
                        <a:t> </a:t>
                      </a:r>
                      <a:r>
                        <a:rPr sz="1700" spc="-15" dirty="0">
                          <a:latin typeface="Roboto" panose="02000000000000000000" pitchFamily="2" charset="0"/>
                          <a:ea typeface="Roboto" panose="02000000000000000000" pitchFamily="2" charset="0"/>
                          <a:cs typeface="Roboto" panose="02000000000000000000" pitchFamily="2" charset="0"/>
                        </a:rPr>
                        <a:t>Fewer</a:t>
                      </a:r>
                      <a:r>
                        <a:rPr lang="en-US" sz="1700" spc="0"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Op.</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3"/>
                  </a:ext>
                </a:extLst>
              </a:tr>
              <a:tr h="418797">
                <a:tc>
                  <a:txBody>
                    <a:bodyPr/>
                    <a:lstStyle/>
                    <a:p>
                      <a:pPr marL="92075">
                        <a:lnSpc>
                          <a:spcPct val="100000"/>
                        </a:lnSpc>
                        <a:spcBef>
                          <a:spcPts val="785"/>
                        </a:spcBef>
                      </a:pPr>
                      <a:r>
                        <a:rPr sz="1700" spc="-5" dirty="0">
                          <a:latin typeface="Roboto" panose="02000000000000000000" pitchFamily="2" charset="0"/>
                          <a:ea typeface="Roboto" panose="02000000000000000000" pitchFamily="2" charset="0"/>
                          <a:cs typeface="Roboto" panose="02000000000000000000" pitchFamily="2" charset="0"/>
                        </a:rPr>
                        <a:t>3.</a:t>
                      </a:r>
                      <a:r>
                        <a:rPr sz="1700" spc="-1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Συνδυασμός</a:t>
                      </a:r>
                      <a:r>
                        <a:rPr sz="1700" spc="3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1</a:t>
                      </a:r>
                      <a:r>
                        <a:rPr sz="1700" spc="-2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&amp; 2</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sz="1700" b="1" spc="-5" dirty="0">
                          <a:latin typeface="Roboto" panose="02000000000000000000" pitchFamily="2" charset="0"/>
                          <a:ea typeface="Roboto" panose="02000000000000000000" pitchFamily="2" charset="0"/>
                          <a:cs typeface="Roboto" panose="02000000000000000000" pitchFamily="2" charset="0"/>
                        </a:rPr>
                        <a:t>2</a:t>
                      </a:r>
                      <a:r>
                        <a:rPr sz="1700" b="1" spc="-1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a:t>
                      </a:r>
                      <a:r>
                        <a:rPr sz="1700" b="1" spc="-1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12 </a:t>
                      </a:r>
                      <a:r>
                        <a:rPr sz="1700" b="1" spc="-10" dirty="0">
                          <a:latin typeface="Roboto" panose="02000000000000000000" pitchFamily="2" charset="0"/>
                          <a:ea typeface="Roboto" panose="02000000000000000000" pitchFamily="2" charset="0"/>
                          <a:cs typeface="Roboto" panose="02000000000000000000" pitchFamily="2" charset="0"/>
                        </a:rPr>
                        <a:t>μήνες</a:t>
                      </a:r>
                      <a:r>
                        <a:rPr sz="1700" b="1" spc="-2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ή</a:t>
                      </a:r>
                      <a:r>
                        <a:rPr sz="1700" spc="1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5-30</a:t>
                      </a:r>
                      <a:r>
                        <a:rPr sz="170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ημέρες</a:t>
                      </a:r>
                      <a:r>
                        <a:rPr sz="1700" spc="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αν</a:t>
                      </a:r>
                      <a:r>
                        <a:rPr sz="1700" spc="10" dirty="0">
                          <a:latin typeface="Roboto" panose="02000000000000000000" pitchFamily="2" charset="0"/>
                          <a:ea typeface="Roboto" panose="02000000000000000000" pitchFamily="2" charset="0"/>
                          <a:cs typeface="Roboto" panose="02000000000000000000" pitchFamily="2" charset="0"/>
                        </a:rPr>
                        <a:t> </a:t>
                      </a:r>
                      <a:r>
                        <a:rPr sz="1700" spc="-15" dirty="0">
                          <a:latin typeface="Roboto" panose="02000000000000000000" pitchFamily="2" charset="0"/>
                          <a:ea typeface="Roboto" panose="02000000000000000000" pitchFamily="2" charset="0"/>
                          <a:cs typeface="Roboto" panose="02000000000000000000" pitchFamily="2" charset="0"/>
                        </a:rPr>
                        <a:t>Fewer</a:t>
                      </a:r>
                      <a:r>
                        <a:rPr lang="en-US" sz="1700" spc="0"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Op.</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4"/>
                  </a:ext>
                </a:extLst>
              </a:tr>
              <a:tr h="877987">
                <a:tc>
                  <a:txBody>
                    <a:bodyPr/>
                    <a:lstStyle/>
                    <a:p>
                      <a:pPr marL="92075" marR="328295">
                        <a:lnSpc>
                          <a:spcPct val="100000"/>
                        </a:lnSpc>
                        <a:spcBef>
                          <a:spcPts val="790"/>
                        </a:spcBef>
                      </a:pPr>
                      <a:r>
                        <a:rPr lang="el-GR" sz="1700" spc="-10" dirty="0">
                          <a:solidFill>
                            <a:schemeClr val="tx1"/>
                          </a:solidFill>
                          <a:latin typeface="Roboto" panose="02000000000000000000" pitchFamily="2" charset="0"/>
                          <a:ea typeface="Roboto" panose="02000000000000000000" pitchFamily="2" charset="0"/>
                          <a:cs typeface="Roboto" panose="02000000000000000000" pitchFamily="2" charset="0"/>
                        </a:rPr>
                        <a:t>4. </a:t>
                      </a:r>
                      <a:r>
                        <a:rPr sz="1700" spc="-10" dirty="0">
                          <a:solidFill>
                            <a:schemeClr val="tx1"/>
                          </a:solidFill>
                          <a:latin typeface="Roboto" panose="02000000000000000000" pitchFamily="2" charset="0"/>
                          <a:ea typeface="Roboto" panose="02000000000000000000" pitchFamily="2" charset="0"/>
                          <a:cs typeface="Roboto" panose="02000000000000000000" pitchFamily="2" charset="0"/>
                        </a:rPr>
                        <a:t>Short </a:t>
                      </a:r>
                      <a:r>
                        <a:rPr lang="el-GR" sz="1700" spc="-1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700" spc="-10" dirty="0">
                          <a:solidFill>
                            <a:schemeClr val="tx1"/>
                          </a:solidFill>
                          <a:latin typeface="Roboto" panose="02000000000000000000" pitchFamily="2" charset="0"/>
                          <a:ea typeface="Roboto" panose="02000000000000000000" pitchFamily="2" charset="0"/>
                          <a:cs typeface="Roboto" panose="02000000000000000000" pitchFamily="2" charset="0"/>
                        </a:rPr>
                        <a:t>Term Mobility</a:t>
                      </a:r>
                    </a:p>
                  </a:txBody>
                  <a:tcPr marL="0" marR="0" marT="10033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226185">
                        <a:lnSpc>
                          <a:spcPct val="100000"/>
                        </a:lnSpc>
                        <a:spcBef>
                          <a:spcPts val="919"/>
                        </a:spcBef>
                      </a:pPr>
                      <a:r>
                        <a:rPr sz="1700" b="1" spc="-5" dirty="0">
                          <a:latin typeface="Roboto" panose="02000000000000000000" pitchFamily="2" charset="0"/>
                          <a:ea typeface="Roboto" panose="02000000000000000000" pitchFamily="2" charset="0"/>
                          <a:cs typeface="Roboto" panose="02000000000000000000" pitchFamily="2" charset="0"/>
                        </a:rPr>
                        <a:t>5</a:t>
                      </a:r>
                      <a:r>
                        <a:rPr sz="1700" b="1" spc="-3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a:t>
                      </a:r>
                      <a:r>
                        <a:rPr sz="1700" b="1" spc="-30"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30</a:t>
                      </a:r>
                      <a:r>
                        <a:rPr sz="1700" b="1" spc="-30" dirty="0">
                          <a:latin typeface="Roboto" panose="02000000000000000000" pitchFamily="2" charset="0"/>
                          <a:ea typeface="Roboto" panose="02000000000000000000" pitchFamily="2" charset="0"/>
                          <a:cs typeface="Roboto" panose="02000000000000000000" pitchFamily="2" charset="0"/>
                        </a:rPr>
                        <a:t> </a:t>
                      </a:r>
                      <a:r>
                        <a:rPr sz="1700" b="1" spc="-5" dirty="0" err="1">
                          <a:latin typeface="Roboto" panose="02000000000000000000" pitchFamily="2" charset="0"/>
                          <a:ea typeface="Roboto" panose="02000000000000000000" pitchFamily="2" charset="0"/>
                          <a:cs typeface="Roboto" panose="02000000000000000000" pitchFamily="2" charset="0"/>
                        </a:rPr>
                        <a:t>ημέρες</a:t>
                      </a:r>
                      <a:endParaRPr lang="el-GR" sz="1700" dirty="0">
                        <a:latin typeface="Roboto" panose="02000000000000000000" pitchFamily="2" charset="0"/>
                        <a:ea typeface="Roboto" panose="02000000000000000000" pitchFamily="2" charset="0"/>
                        <a:cs typeface="Roboto" panose="02000000000000000000" pitchFamily="2" charset="0"/>
                      </a:endParaRPr>
                    </a:p>
                    <a:p>
                      <a:pPr marL="384810" marR="448945" algn="ctr">
                        <a:lnSpc>
                          <a:spcPct val="121500"/>
                        </a:lnSpc>
                      </a:pPr>
                      <a:r>
                        <a:rPr lang="el-GR" sz="1700" spc="-5" dirty="0">
                          <a:latin typeface="Roboto" panose="02000000000000000000" pitchFamily="2" charset="0"/>
                          <a:ea typeface="Roboto" panose="02000000000000000000" pitchFamily="2" charset="0"/>
                          <a:cs typeface="Roboto" panose="02000000000000000000" pitchFamily="2" charset="0"/>
                        </a:rPr>
                        <a:t>(προϋποθέτει</a:t>
                      </a:r>
                      <a:r>
                        <a:rPr lang="el-GR" sz="1700" spc="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επιπλέον</a:t>
                      </a:r>
                      <a:r>
                        <a:rPr lang="el-GR" sz="1700" spc="20" dirty="0">
                          <a:latin typeface="Roboto" panose="02000000000000000000" pitchFamily="2" charset="0"/>
                          <a:ea typeface="Roboto" panose="02000000000000000000" pitchFamily="2" charset="0"/>
                          <a:cs typeface="Roboto" panose="02000000000000000000" pitchFamily="2" charset="0"/>
                        </a:rPr>
                        <a:t> </a:t>
                      </a:r>
                      <a:r>
                        <a:rPr lang="en-US" sz="1700" spc="-5" dirty="0">
                          <a:latin typeface="Roboto" panose="02000000000000000000" pitchFamily="2" charset="0"/>
                          <a:ea typeface="Roboto" panose="02000000000000000000" pitchFamily="2" charset="0"/>
                          <a:cs typeface="Roboto" panose="02000000000000000000" pitchFamily="2" charset="0"/>
                        </a:rPr>
                        <a:t>virtual </a:t>
                      </a:r>
                      <a:r>
                        <a:rPr lang="en-US" sz="1700" spc="-440"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κομμάτι)</a:t>
                      </a:r>
                      <a:endParaRPr lang="el-GR" sz="1700" dirty="0">
                        <a:latin typeface="Roboto" panose="02000000000000000000" pitchFamily="2" charset="0"/>
                        <a:ea typeface="Roboto" panose="02000000000000000000" pitchFamily="2" charset="0"/>
                        <a:cs typeface="Roboto" panose="02000000000000000000" pitchFamily="2" charset="0"/>
                      </a:endParaRPr>
                    </a:p>
                  </a:txBody>
                  <a:tcPr marL="0" marR="0" marT="116839" marB="0">
                    <a:lnL w="3175"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154620">
                <a:tc>
                  <a:txBody>
                    <a:bodyPr/>
                    <a:lstStyle/>
                    <a:p>
                      <a:pPr marL="92075" marR="164465">
                        <a:lnSpc>
                          <a:spcPct val="100000"/>
                        </a:lnSpc>
                        <a:spcBef>
                          <a:spcPts val="790"/>
                        </a:spcBef>
                      </a:pPr>
                      <a:r>
                        <a:rPr sz="1700" spc="-5" dirty="0">
                          <a:latin typeface="Roboto" panose="02000000000000000000" pitchFamily="2" charset="0"/>
                          <a:ea typeface="Roboto" panose="02000000000000000000" pitchFamily="2" charset="0"/>
                          <a:cs typeface="Roboto" panose="02000000000000000000" pitchFamily="2" charset="0"/>
                        </a:rPr>
                        <a:t>5.</a:t>
                      </a:r>
                      <a:r>
                        <a:rPr sz="1700" spc="-1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Συμμετοχή</a:t>
                      </a:r>
                      <a:r>
                        <a:rPr sz="1700" spc="20" dirty="0">
                          <a:latin typeface="Roboto" panose="02000000000000000000" pitchFamily="2" charset="0"/>
                          <a:ea typeface="Roboto" panose="02000000000000000000" pitchFamily="2" charset="0"/>
                          <a:cs typeface="Roboto" panose="02000000000000000000" pitchFamily="2" charset="0"/>
                        </a:rPr>
                        <a:t> </a:t>
                      </a:r>
                      <a:r>
                        <a:rPr sz="1700" b="1" spc="-5" dirty="0">
                          <a:solidFill>
                            <a:schemeClr val="accent2"/>
                          </a:solidFill>
                          <a:latin typeface="Roboto" panose="02000000000000000000" pitchFamily="2" charset="0"/>
                          <a:ea typeface="Roboto" panose="02000000000000000000" pitchFamily="2" charset="0"/>
                          <a:cs typeface="Roboto" panose="02000000000000000000" pitchFamily="2" charset="0"/>
                        </a:rPr>
                        <a:t>διδακτορικών </a:t>
                      </a:r>
                      <a:r>
                        <a:rPr sz="1700" b="1" spc="-430" dirty="0">
                          <a:solidFill>
                            <a:srgbClr val="44536A"/>
                          </a:solidFill>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φοιτητών</a:t>
                      </a:r>
                      <a:r>
                        <a:rPr sz="1700" spc="2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για</a:t>
                      </a:r>
                      <a:r>
                        <a:rPr sz="1700" spc="1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Σπουδές</a:t>
                      </a:r>
                      <a:r>
                        <a:rPr lang="el-GR" sz="1700" spc="-5" dirty="0">
                          <a:latin typeface="Roboto" panose="02000000000000000000" pitchFamily="2" charset="0"/>
                          <a:ea typeface="Roboto" panose="02000000000000000000" pitchFamily="2" charset="0"/>
                          <a:cs typeface="Roboto" panose="02000000000000000000" pitchFamily="2" charset="0"/>
                        </a:rPr>
                        <a:t>/</a:t>
                      </a:r>
                      <a:r>
                        <a:rPr sz="1700" spc="-5" dirty="0" err="1">
                          <a:latin typeface="Roboto" panose="02000000000000000000" pitchFamily="2" charset="0"/>
                          <a:ea typeface="Roboto" panose="02000000000000000000" pitchFamily="2" charset="0"/>
                          <a:cs typeface="Roboto" panose="02000000000000000000" pitchFamily="2" charset="0"/>
                        </a:rPr>
                        <a:t>Πρ</a:t>
                      </a:r>
                      <a:r>
                        <a:rPr sz="1700" spc="-5" dirty="0">
                          <a:latin typeface="Roboto" panose="02000000000000000000" pitchFamily="2" charset="0"/>
                          <a:ea typeface="Roboto" panose="02000000000000000000" pitchFamily="2" charset="0"/>
                          <a:cs typeface="Roboto" panose="02000000000000000000" pitchFamily="2" charset="0"/>
                        </a:rPr>
                        <a:t>ακτική</a:t>
                      </a:r>
                      <a:r>
                        <a:rPr sz="1700" spc="2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Άσκηση</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10033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09855" algn="ctr">
                        <a:lnSpc>
                          <a:spcPct val="100000"/>
                        </a:lnSpc>
                        <a:spcBef>
                          <a:spcPts val="919"/>
                        </a:spcBef>
                      </a:pPr>
                      <a:r>
                        <a:rPr sz="1700" b="1" spc="-5" dirty="0">
                          <a:latin typeface="Roboto" panose="02000000000000000000" pitchFamily="2" charset="0"/>
                          <a:ea typeface="Roboto" panose="02000000000000000000" pitchFamily="2" charset="0"/>
                          <a:cs typeface="Roboto" panose="02000000000000000000" pitchFamily="2" charset="0"/>
                        </a:rPr>
                        <a:t>2</a:t>
                      </a:r>
                      <a:r>
                        <a:rPr sz="1700" b="1" spc="-20"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a:t>
                      </a:r>
                      <a:r>
                        <a:rPr sz="1700" b="1" spc="-1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12</a:t>
                      </a:r>
                      <a:r>
                        <a:rPr sz="1700" b="1" spc="-10" dirty="0">
                          <a:latin typeface="Roboto" panose="02000000000000000000" pitchFamily="2" charset="0"/>
                          <a:ea typeface="Roboto" panose="02000000000000000000" pitchFamily="2" charset="0"/>
                          <a:cs typeface="Roboto" panose="02000000000000000000" pitchFamily="2" charset="0"/>
                        </a:rPr>
                        <a:t> μήνες</a:t>
                      </a:r>
                      <a:r>
                        <a:rPr sz="1700" b="1" spc="-20"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ή</a:t>
                      </a:r>
                      <a:r>
                        <a:rPr sz="1700" b="1" spc="-10"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5</a:t>
                      </a:r>
                      <a:r>
                        <a:rPr sz="1700" b="1" spc="-1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a:t>
                      </a:r>
                      <a:r>
                        <a:rPr sz="1700" b="1" spc="-20"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30</a:t>
                      </a:r>
                      <a:r>
                        <a:rPr sz="1700" b="1" spc="-1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ημέρες</a:t>
                      </a:r>
                      <a:endParaRPr sz="1700" dirty="0">
                        <a:latin typeface="Roboto" panose="02000000000000000000" pitchFamily="2" charset="0"/>
                        <a:ea typeface="Roboto" panose="02000000000000000000" pitchFamily="2" charset="0"/>
                        <a:cs typeface="Roboto" panose="02000000000000000000" pitchFamily="2" charset="0"/>
                      </a:endParaRPr>
                    </a:p>
                    <a:p>
                      <a:pPr marL="117475" algn="ctr">
                        <a:lnSpc>
                          <a:spcPct val="100000"/>
                        </a:lnSpc>
                        <a:spcBef>
                          <a:spcPts val="434"/>
                        </a:spcBef>
                      </a:pPr>
                      <a:r>
                        <a:rPr sz="1700" spc="-5" dirty="0">
                          <a:latin typeface="Roboto" panose="02000000000000000000" pitchFamily="2" charset="0"/>
                          <a:ea typeface="Roboto" panose="02000000000000000000" pitchFamily="2" charset="0"/>
                          <a:cs typeface="Roboto" panose="02000000000000000000" pitchFamily="2" charset="0"/>
                        </a:rPr>
                        <a:t>(</a:t>
                      </a:r>
                      <a:r>
                        <a:rPr lang="el-GR" sz="1700" spc="-5" dirty="0">
                          <a:latin typeface="Roboto" panose="02000000000000000000" pitchFamily="2" charset="0"/>
                          <a:ea typeface="Roboto" panose="02000000000000000000" pitchFamily="2" charset="0"/>
                          <a:cs typeface="Roboto" panose="02000000000000000000" pitchFamily="2" charset="0"/>
                        </a:rPr>
                        <a:t>η σύντομης διάρκειας συμμετοχή </a:t>
                      </a:r>
                      <a:endParaRPr lang="en-US" sz="1700" spc="-5" dirty="0">
                        <a:latin typeface="Roboto" panose="02000000000000000000" pitchFamily="2" charset="0"/>
                        <a:ea typeface="Roboto" panose="02000000000000000000" pitchFamily="2" charset="0"/>
                        <a:cs typeface="Roboto" panose="02000000000000000000" pitchFamily="2" charset="0"/>
                      </a:endParaRPr>
                    </a:p>
                    <a:p>
                      <a:pPr marL="117475" algn="ctr">
                        <a:lnSpc>
                          <a:spcPct val="100000"/>
                        </a:lnSpc>
                        <a:spcBef>
                          <a:spcPts val="434"/>
                        </a:spcBef>
                      </a:pPr>
                      <a:r>
                        <a:rPr sz="1700" b="1" u="sng" spc="-5" dirty="0">
                          <a:latin typeface="Roboto" panose="02000000000000000000" pitchFamily="2" charset="0"/>
                          <a:ea typeface="Roboto" panose="02000000000000000000" pitchFamily="2" charset="0"/>
                          <a:cs typeface="Roboto" panose="02000000000000000000" pitchFamily="2" charset="0"/>
                        </a:rPr>
                        <a:t>δεν</a:t>
                      </a:r>
                      <a:r>
                        <a:rPr sz="1700" spc="-4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προϋποθέτει</a:t>
                      </a:r>
                      <a:endParaRPr sz="1700" dirty="0">
                        <a:latin typeface="Roboto" panose="02000000000000000000" pitchFamily="2" charset="0"/>
                        <a:ea typeface="Roboto" panose="02000000000000000000" pitchFamily="2" charset="0"/>
                        <a:cs typeface="Roboto" panose="02000000000000000000" pitchFamily="2" charset="0"/>
                      </a:endParaRPr>
                    </a:p>
                    <a:p>
                      <a:pPr marL="116205" algn="ctr">
                        <a:lnSpc>
                          <a:spcPct val="100000"/>
                        </a:lnSpc>
                        <a:spcBef>
                          <a:spcPts val="345"/>
                        </a:spcBef>
                      </a:pPr>
                      <a:r>
                        <a:rPr sz="1700" spc="-5" dirty="0">
                          <a:latin typeface="Roboto" panose="02000000000000000000" pitchFamily="2" charset="0"/>
                          <a:ea typeface="Roboto" panose="02000000000000000000" pitchFamily="2" charset="0"/>
                          <a:cs typeface="Roboto" panose="02000000000000000000" pitchFamily="2" charset="0"/>
                        </a:rPr>
                        <a:t>επιπλέον virtual</a:t>
                      </a:r>
                      <a:r>
                        <a:rPr sz="1700" spc="45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κομμάτι)</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116839" marB="0">
                    <a:lnL w="3175"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84499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D6449-8AB7-493C-BA62-A092B95412FE}"/>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70979774-9E84-61A2-26AE-69A59B69F497}"/>
              </a:ext>
            </a:extLst>
          </p:cNvPr>
          <p:cNvPicPr>
            <a:picLocks noChangeAspect="1"/>
          </p:cNvPicPr>
          <p:nvPr/>
        </p:nvPicPr>
        <p:blipFill>
          <a:blip r:embed="rId3"/>
          <a:stretch>
            <a:fillRect/>
          </a:stretch>
        </p:blipFill>
        <p:spPr>
          <a:xfrm>
            <a:off x="0" y="0"/>
            <a:ext cx="12192000" cy="6857999"/>
          </a:xfrm>
          <a:prstGeom prst="rect">
            <a:avLst/>
          </a:prstGeom>
        </p:spPr>
      </p:pic>
      <p:grpSp>
        <p:nvGrpSpPr>
          <p:cNvPr id="7" name="Group 6">
            <a:extLst>
              <a:ext uri="{FF2B5EF4-FFF2-40B4-BE49-F238E27FC236}">
                <a16:creationId xmlns:a16="http://schemas.microsoft.com/office/drawing/2014/main" id="{F7173F61-C58F-2F8A-2842-E8B1305C010A}"/>
              </a:ext>
            </a:extLst>
          </p:cNvPr>
          <p:cNvGrpSpPr/>
          <p:nvPr/>
        </p:nvGrpSpPr>
        <p:grpSpPr>
          <a:xfrm>
            <a:off x="993504" y="1026396"/>
            <a:ext cx="3203592" cy="1552212"/>
            <a:chOff x="1251236" y="1727207"/>
            <a:chExt cx="3132768" cy="1330485"/>
          </a:xfrm>
        </p:grpSpPr>
        <p:sp>
          <p:nvSpPr>
            <p:cNvPr id="8" name="Rectangle: Rounded Corners 7">
              <a:extLst>
                <a:ext uri="{FF2B5EF4-FFF2-40B4-BE49-F238E27FC236}">
                  <a16:creationId xmlns:a16="http://schemas.microsoft.com/office/drawing/2014/main" id="{F724302D-A01C-FF5E-3DA9-258A7059FB8C}"/>
                </a:ext>
              </a:extLst>
            </p:cNvPr>
            <p:cNvSpPr/>
            <p:nvPr/>
          </p:nvSpPr>
          <p:spPr>
            <a:xfrm>
              <a:off x="1251236" y="1727207"/>
              <a:ext cx="3132768" cy="1330485"/>
            </a:xfrm>
            <a:prstGeom prst="roundRect">
              <a:avLst>
                <a:gd name="adj" fmla="val 10000"/>
              </a:avLst>
            </a:prstGeom>
            <a:solidFill>
              <a:srgbClr val="0099CC">
                <a:alpha val="89804"/>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ectangle: Rounded Corners 4">
              <a:extLst>
                <a:ext uri="{FF2B5EF4-FFF2-40B4-BE49-F238E27FC236}">
                  <a16:creationId xmlns:a16="http://schemas.microsoft.com/office/drawing/2014/main" id="{AF2461AF-6439-1556-92D2-95267FAEEA7B}"/>
                </a:ext>
              </a:extLst>
            </p:cNvPr>
            <p:cNvSpPr txBox="1"/>
            <p:nvPr/>
          </p:nvSpPr>
          <p:spPr>
            <a:xfrm>
              <a:off x="1290205" y="1766176"/>
              <a:ext cx="3054830" cy="12525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l-GR"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a:t>
              </a:r>
              <a:endParaRPr lang="el-GR"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l-GR"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Σπουδαστών/στριών για </a:t>
              </a:r>
              <a:r>
                <a:rPr lang="el-GR" b="1" kern="1200" spc="-39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Σπουδές</a:t>
              </a:r>
              <a:endParaRPr lang="en-US" b="1" kern="1200"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n-US"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(Student </a:t>
              </a:r>
              <a:r>
                <a:rPr lang="el-GR"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Mobility for  Studies </a:t>
              </a:r>
              <a:r>
                <a:rPr lang="en-US"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SMS</a:t>
              </a:r>
              <a:r>
                <a:rPr lang="en-US"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a:t>
              </a:r>
            </a:p>
          </p:txBody>
        </p:sp>
      </p:grpSp>
      <p:sp>
        <p:nvSpPr>
          <p:cNvPr id="13" name="Arrow: Down 12">
            <a:extLst>
              <a:ext uri="{FF2B5EF4-FFF2-40B4-BE49-F238E27FC236}">
                <a16:creationId xmlns:a16="http://schemas.microsoft.com/office/drawing/2014/main" id="{5131AEBC-B93C-4FB1-2E5D-1158F686A516}"/>
              </a:ext>
            </a:extLst>
          </p:cNvPr>
          <p:cNvSpPr/>
          <p:nvPr/>
        </p:nvSpPr>
        <p:spPr>
          <a:xfrm>
            <a:off x="2231136" y="2687026"/>
            <a:ext cx="493776" cy="741974"/>
          </a:xfrm>
          <a:prstGeom prst="down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651B361-75C9-8408-77FC-D9BA4B6D20BD}"/>
              </a:ext>
            </a:extLst>
          </p:cNvPr>
          <p:cNvSpPr/>
          <p:nvPr/>
        </p:nvSpPr>
        <p:spPr>
          <a:xfrm>
            <a:off x="8979408" y="5797296"/>
            <a:ext cx="2724912" cy="8229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5" name="TextBox 14">
            <a:extLst>
              <a:ext uri="{FF2B5EF4-FFF2-40B4-BE49-F238E27FC236}">
                <a16:creationId xmlns:a16="http://schemas.microsoft.com/office/drawing/2014/main" id="{E76203C4-1D08-404D-3D0B-FA7830D379AE}"/>
              </a:ext>
            </a:extLst>
          </p:cNvPr>
          <p:cNvSpPr txBox="1"/>
          <p:nvPr/>
        </p:nvSpPr>
        <p:spPr>
          <a:xfrm>
            <a:off x="909684" y="3537418"/>
            <a:ext cx="3630456" cy="1483740"/>
          </a:xfrm>
          <a:prstGeom prst="rect">
            <a:avLst/>
          </a:prstGeom>
          <a:noFill/>
        </p:spPr>
        <p:txBody>
          <a:bodyPr wrap="square">
            <a:spAutoFit/>
          </a:bodyPr>
          <a:lstStyle/>
          <a:p>
            <a:pPr marL="12700" marR="454659" algn="ctr">
              <a:lnSpc>
                <a:spcPts val="2210"/>
              </a:lnSpc>
              <a:spcBef>
                <a:spcPts val="335"/>
              </a:spcBef>
            </a:pP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Αφορά</a:t>
            </a:r>
            <a:r>
              <a:rPr lang="el-GR" sz="1600" spc="-2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όλα</a:t>
            </a:r>
            <a:r>
              <a:rPr lang="el-GR" sz="1600" b="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τα</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προγράμματα, όλα τα έτη</a:t>
            </a:r>
            <a:r>
              <a:rPr lang="el-GR" sz="1600" spc="-4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&amp;</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όλους</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τους</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 κύκλους</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σπουδών</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(σύντομος κύκλος,</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πτυχίο,</a:t>
            </a:r>
            <a:r>
              <a:rPr lang="el-GR" sz="1600" spc="-2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μεταπτυχιακό,</a:t>
            </a:r>
            <a:r>
              <a:rPr lang="el-GR" sz="1600" spc="-5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διδακτορικό): EQF 5-8</a:t>
            </a:r>
            <a:endParaRPr lang="en-GB" sz="1600" spc="-10"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0" name="object 8">
            <a:extLst>
              <a:ext uri="{FF2B5EF4-FFF2-40B4-BE49-F238E27FC236}">
                <a16:creationId xmlns:a16="http://schemas.microsoft.com/office/drawing/2014/main" id="{65525782-AE78-1E80-D594-D011909A11A8}"/>
              </a:ext>
            </a:extLst>
          </p:cNvPr>
          <p:cNvSpPr txBox="1"/>
          <p:nvPr/>
        </p:nvSpPr>
        <p:spPr>
          <a:xfrm>
            <a:off x="4764024" y="495502"/>
            <a:ext cx="6711696" cy="6124754"/>
          </a:xfrm>
          <a:prstGeom prst="rect">
            <a:avLst/>
          </a:prstGeom>
        </p:spPr>
        <p:txBody>
          <a:bodyPr vert="horz" wrap="square" lIns="0" tIns="42545" rIns="0" bIns="0" rtlCol="0">
            <a:spAutoFit/>
          </a:bodyPr>
          <a:lstStyle/>
          <a:p>
            <a:pPr marL="355600" marR="454659" indent="-342900" algn="just">
              <a:lnSpc>
                <a:spcPts val="2210"/>
              </a:lnSpc>
              <a:spcBef>
                <a:spcPts val="335"/>
              </a:spcBef>
              <a:buFont typeface="Wingdings" panose="05000000000000000000" pitchFamily="2" charset="2"/>
              <a:buChar char="q"/>
            </a:pPr>
            <a:r>
              <a:rPr lang="el-GR" sz="1500" b="1" spc="-10" dirty="0">
                <a:latin typeface="Roboto" panose="02000000000000000000" pitchFamily="2" charset="0"/>
                <a:ea typeface="Roboto" panose="02000000000000000000" pitchFamily="2" charset="0"/>
                <a:cs typeface="Roboto" panose="02000000000000000000" pitchFamily="2" charset="0"/>
              </a:rPr>
              <a:t>Πού Πραγματοποιείται</a:t>
            </a:r>
            <a:r>
              <a:rPr lang="en-US" sz="1500" b="1" spc="-10" dirty="0">
                <a:latin typeface="Roboto" panose="02000000000000000000" pitchFamily="2" charset="0"/>
                <a:ea typeface="Roboto" panose="02000000000000000000" pitchFamily="2" charset="0"/>
                <a:cs typeface="Roboto" panose="02000000000000000000" pitchFamily="2" charset="0"/>
              </a:rPr>
              <a:t>: </a:t>
            </a:r>
          </a:p>
          <a:p>
            <a:pPr marL="812800" marR="454659" lvl="1" indent="-342900" algn="just">
              <a:lnSpc>
                <a:spcPts val="2210"/>
              </a:lnSpc>
              <a:spcBef>
                <a:spcPts val="335"/>
              </a:spcBef>
              <a:buFont typeface="Wingdings" panose="05000000000000000000" pitchFamily="2" charset="2"/>
              <a:buChar char="ü"/>
            </a:pPr>
            <a:r>
              <a:rPr lang="el-GR" sz="1500" spc="-10" dirty="0">
                <a:latin typeface="Roboto" panose="02000000000000000000" pitchFamily="2" charset="0"/>
                <a:ea typeface="Roboto" panose="02000000000000000000" pitchFamily="2" charset="0"/>
                <a:cs typeface="Roboto" panose="02000000000000000000" pitchFamily="2" charset="0"/>
              </a:rPr>
              <a:t>Σε ΙΤΕ που εδρεύουν σε Χώρες-Μέλη ή Τρίτες Χώρες συνδεδεμένες με το Πρόγραμμα, κατέχουν το ECHE και έχουν υπογράψει διμερή Συμφωνία με το ΙΤΕ αποστολής</a:t>
            </a:r>
            <a:endParaRPr lang="el-GR" sz="1500" dirty="0">
              <a:latin typeface="Roboto" panose="02000000000000000000" pitchFamily="2" charset="0"/>
              <a:ea typeface="Roboto" panose="02000000000000000000" pitchFamily="2" charset="0"/>
              <a:cs typeface="Roboto" panose="02000000000000000000" pitchFamily="2" charset="0"/>
            </a:endParaRPr>
          </a:p>
          <a:p>
            <a:pPr marL="812800" marR="454659" lvl="1" indent="-342900" algn="just">
              <a:lnSpc>
                <a:spcPts val="2210"/>
              </a:lnSpc>
              <a:spcBef>
                <a:spcPts val="335"/>
              </a:spcBef>
              <a:buFont typeface="Wingdings" panose="05000000000000000000" pitchFamily="2" charset="2"/>
              <a:buChar char="ü"/>
            </a:pPr>
            <a:r>
              <a:rPr lang="el-GR" sz="1500" b="1" i="1" u="sng" spc="-15" dirty="0">
                <a:solidFill>
                  <a:srgbClr val="ED6613"/>
                </a:solidFill>
                <a:latin typeface="Roboto" panose="02000000000000000000" pitchFamily="2" charset="0"/>
                <a:ea typeface="Roboto" panose="02000000000000000000" pitchFamily="2" charset="0"/>
                <a:cs typeface="Roboto" panose="02000000000000000000" pitchFamily="2" charset="0"/>
              </a:rPr>
              <a:t>ΚΑ131 </a:t>
            </a:r>
            <a:r>
              <a:rPr sz="1500" b="1" i="1" u="sng" spc="-5" dirty="0" err="1">
                <a:solidFill>
                  <a:srgbClr val="ED6613"/>
                </a:solidFill>
                <a:latin typeface="Roboto" panose="02000000000000000000" pitchFamily="2" charset="0"/>
                <a:ea typeface="Roboto" panose="02000000000000000000" pitchFamily="2" charset="0"/>
                <a:cs typeface="Roboto" panose="02000000000000000000" pitchFamily="2" charset="0"/>
              </a:rPr>
              <a:t>Διεθν</a:t>
            </a:r>
            <a:r>
              <a:rPr lang="el-GR" sz="1500" b="1" i="1" u="sng" spc="-5" dirty="0">
                <a:solidFill>
                  <a:srgbClr val="ED6613"/>
                </a:solidFill>
                <a:latin typeface="Roboto" panose="02000000000000000000" pitchFamily="2" charset="0"/>
                <a:ea typeface="Roboto" panose="02000000000000000000" pitchFamily="2" charset="0"/>
                <a:cs typeface="Roboto" panose="02000000000000000000" pitchFamily="2" charset="0"/>
              </a:rPr>
              <a:t>ή</a:t>
            </a:r>
            <a:r>
              <a:rPr sz="1500" b="1" i="1" u="sng" spc="-5" dirty="0">
                <a:solidFill>
                  <a:srgbClr val="ED6613"/>
                </a:solidFill>
                <a:latin typeface="Roboto" panose="02000000000000000000" pitchFamily="2" charset="0"/>
                <a:ea typeface="Roboto" panose="02000000000000000000" pitchFamily="2" charset="0"/>
                <a:cs typeface="Roboto" panose="02000000000000000000" pitchFamily="2" charset="0"/>
              </a:rPr>
              <a:t>ς</a:t>
            </a:r>
            <a:r>
              <a:rPr sz="1500" b="1" i="1" u="sng" spc="-15" dirty="0">
                <a:solidFill>
                  <a:srgbClr val="ED6613"/>
                </a:solidFill>
                <a:latin typeface="Roboto" panose="02000000000000000000" pitchFamily="2" charset="0"/>
                <a:ea typeface="Roboto" panose="02000000000000000000" pitchFamily="2" charset="0"/>
                <a:cs typeface="Roboto" panose="02000000000000000000" pitchFamily="2" charset="0"/>
              </a:rPr>
              <a:t> Κινητικότητα</a:t>
            </a:r>
            <a:r>
              <a:rPr lang="en-US" sz="1500" b="1" i="1" u="sng" spc="-15" dirty="0">
                <a:solidFill>
                  <a:srgbClr val="ED6613"/>
                </a:solidFill>
                <a:latin typeface="Roboto" panose="02000000000000000000" pitchFamily="2" charset="0"/>
                <a:ea typeface="Roboto" panose="02000000000000000000" pitchFamily="2" charset="0"/>
                <a:cs typeface="Roboto" panose="02000000000000000000" pitchFamily="2" charset="0"/>
              </a:rPr>
              <a:t>:</a:t>
            </a:r>
            <a:r>
              <a:rPr lang="el-GR" sz="1500" spc="-15"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500" spc="-15" dirty="0">
                <a:latin typeface="Roboto" panose="02000000000000000000" pitchFamily="2" charset="0"/>
                <a:ea typeface="Roboto" panose="02000000000000000000" pitchFamily="2" charset="0"/>
                <a:cs typeface="Roboto" panose="02000000000000000000" pitchFamily="2" charset="0"/>
              </a:rPr>
              <a:t>Σε </a:t>
            </a:r>
            <a:r>
              <a:rPr lang="el-GR" sz="1500" spc="-10" dirty="0">
                <a:latin typeface="Roboto" panose="02000000000000000000" pitchFamily="2" charset="0"/>
                <a:ea typeface="Roboto" panose="02000000000000000000" pitchFamily="2" charset="0"/>
                <a:cs typeface="Roboto" panose="02000000000000000000" pitchFamily="2" charset="0"/>
              </a:rPr>
              <a:t>ΙΤΕ που εδρεύουν σε Τρίτες Χώρες μη συνδεδεμένες με το Πρόγραμμα, είναι αναγνωρισμένα από την εκάστοτε αρμόδια αρχή και έχουν υπογράψει διμερή Συμφωνία με το ΙΤΕ αποστολής</a:t>
            </a:r>
          </a:p>
          <a:p>
            <a:pPr marL="12700" marR="454659" algn="just">
              <a:lnSpc>
                <a:spcPts val="2210"/>
              </a:lnSpc>
              <a:spcBef>
                <a:spcPts val="335"/>
              </a:spcBef>
            </a:pPr>
            <a:endParaRPr lang="el-GR" sz="1500" b="1" dirty="0">
              <a:latin typeface="Roboto" panose="02000000000000000000" pitchFamily="2" charset="0"/>
              <a:ea typeface="Roboto" panose="02000000000000000000" pitchFamily="2" charset="0"/>
              <a:cs typeface="Roboto" panose="02000000000000000000" pitchFamily="2" charset="0"/>
            </a:endParaRPr>
          </a:p>
          <a:p>
            <a:pPr marL="355600" marR="454659" indent="-342900" algn="just">
              <a:lnSpc>
                <a:spcPts val="2210"/>
              </a:lnSpc>
              <a:spcBef>
                <a:spcPts val="335"/>
              </a:spcBef>
              <a:buFont typeface="Wingdings" panose="05000000000000000000" pitchFamily="2" charset="2"/>
              <a:buChar char="q"/>
            </a:pPr>
            <a:r>
              <a:rPr sz="1500" b="1" dirty="0">
                <a:latin typeface="Roboto" panose="02000000000000000000" pitchFamily="2" charset="0"/>
                <a:ea typeface="Roboto" panose="02000000000000000000" pitchFamily="2" charset="0"/>
                <a:cs typeface="Roboto" panose="02000000000000000000" pitchFamily="2" charset="0"/>
              </a:rPr>
              <a:t>Η </a:t>
            </a:r>
            <a:r>
              <a:rPr sz="1500" b="1" spc="-5" dirty="0">
                <a:latin typeface="Roboto" panose="02000000000000000000" pitchFamily="2" charset="0"/>
                <a:ea typeface="Roboto" panose="02000000000000000000" pitchFamily="2" charset="0"/>
                <a:cs typeface="Roboto" panose="02000000000000000000" pitchFamily="2" charset="0"/>
              </a:rPr>
              <a:t>περίοδος</a:t>
            </a:r>
            <a:r>
              <a:rPr sz="1500" b="1" spc="-30" dirty="0">
                <a:latin typeface="Roboto" panose="02000000000000000000" pitchFamily="2" charset="0"/>
                <a:ea typeface="Roboto" panose="02000000000000000000" pitchFamily="2" charset="0"/>
                <a:cs typeface="Roboto" panose="02000000000000000000" pitchFamily="2" charset="0"/>
              </a:rPr>
              <a:t> </a:t>
            </a:r>
            <a:r>
              <a:rPr sz="1500" b="1" dirty="0">
                <a:latin typeface="Roboto" panose="02000000000000000000" pitchFamily="2" charset="0"/>
                <a:ea typeface="Roboto" panose="02000000000000000000" pitchFamily="2" charset="0"/>
                <a:cs typeface="Roboto" panose="02000000000000000000" pitchFamily="2" charset="0"/>
              </a:rPr>
              <a:t>σπουδών</a:t>
            </a:r>
            <a:r>
              <a:rPr sz="1500" b="1" spc="-25" dirty="0">
                <a:latin typeface="Roboto" panose="02000000000000000000" pitchFamily="2" charset="0"/>
                <a:ea typeface="Roboto" panose="02000000000000000000" pitchFamily="2" charset="0"/>
                <a:cs typeface="Roboto" panose="02000000000000000000" pitchFamily="2" charset="0"/>
              </a:rPr>
              <a:t> </a:t>
            </a:r>
            <a:r>
              <a:rPr sz="1500" b="1" spc="5" dirty="0">
                <a:latin typeface="Roboto" panose="02000000000000000000" pitchFamily="2" charset="0"/>
                <a:ea typeface="Roboto" panose="02000000000000000000" pitchFamily="2" charset="0"/>
                <a:cs typeface="Roboto" panose="02000000000000000000" pitchFamily="2" charset="0"/>
              </a:rPr>
              <a:t>στο</a:t>
            </a:r>
            <a:r>
              <a:rPr sz="1500" b="1" spc="-15" dirty="0">
                <a:latin typeface="Roboto" panose="02000000000000000000" pitchFamily="2" charset="0"/>
                <a:ea typeface="Roboto" panose="02000000000000000000" pitchFamily="2" charset="0"/>
                <a:cs typeface="Roboto" panose="02000000000000000000" pitchFamily="2" charset="0"/>
              </a:rPr>
              <a:t> </a:t>
            </a:r>
            <a:r>
              <a:rPr sz="1500" b="1" spc="-10" dirty="0">
                <a:latin typeface="Roboto" panose="02000000000000000000" pitchFamily="2" charset="0"/>
                <a:ea typeface="Roboto" panose="02000000000000000000" pitchFamily="2" charset="0"/>
                <a:cs typeface="Roboto" panose="02000000000000000000" pitchFamily="2" charset="0"/>
              </a:rPr>
              <a:t>εξωτερικό</a:t>
            </a:r>
            <a:r>
              <a:rPr lang="en-US" sz="1500" b="1" spc="-10" dirty="0">
                <a:latin typeface="Roboto" panose="02000000000000000000" pitchFamily="2" charset="0"/>
                <a:ea typeface="Roboto" panose="02000000000000000000" pitchFamily="2" charset="0"/>
                <a:cs typeface="Roboto" panose="02000000000000000000" pitchFamily="2" charset="0"/>
              </a:rPr>
              <a:t>:</a:t>
            </a:r>
          </a:p>
          <a:p>
            <a:pPr marL="812800" marR="454659" lvl="1" indent="-342900" algn="just">
              <a:lnSpc>
                <a:spcPts val="2210"/>
              </a:lnSpc>
              <a:spcBef>
                <a:spcPts val="335"/>
              </a:spcBef>
              <a:buFont typeface="Wingdings" panose="05000000000000000000" pitchFamily="2" charset="2"/>
              <a:buChar char="ü"/>
            </a:pPr>
            <a:r>
              <a:rPr lang="el-GR" sz="1500" b="1" spc="-10" dirty="0">
                <a:solidFill>
                  <a:srgbClr val="ED6613"/>
                </a:solidFill>
                <a:latin typeface="Roboto" panose="02000000000000000000" pitchFamily="2" charset="0"/>
                <a:ea typeface="Roboto" panose="02000000000000000000" pitchFamily="2" charset="0"/>
                <a:cs typeface="Roboto" panose="02000000000000000000" pitchFamily="2" charset="0"/>
              </a:rPr>
              <a:t>Π</a:t>
            </a:r>
            <a:r>
              <a:rPr sz="1500" b="1" spc="-5" dirty="0" err="1">
                <a:solidFill>
                  <a:srgbClr val="ED6613"/>
                </a:solidFill>
                <a:latin typeface="Roboto" panose="02000000000000000000" pitchFamily="2" charset="0"/>
                <a:ea typeface="Roboto" panose="02000000000000000000" pitchFamily="2" charset="0"/>
                <a:cs typeface="Roboto" panose="02000000000000000000" pitchFamily="2" charset="0"/>
              </a:rPr>
              <a:t>ρέ</a:t>
            </a:r>
            <a:r>
              <a:rPr sz="1500" b="1" spc="-5" dirty="0">
                <a:solidFill>
                  <a:srgbClr val="ED6613"/>
                </a:solidFill>
                <a:latin typeface="Roboto" panose="02000000000000000000" pitchFamily="2" charset="0"/>
                <a:ea typeface="Roboto" panose="02000000000000000000" pitchFamily="2" charset="0"/>
                <a:cs typeface="Roboto" panose="02000000000000000000" pitchFamily="2" charset="0"/>
              </a:rPr>
              <a:t>πει</a:t>
            </a:r>
            <a:r>
              <a:rPr sz="1500" b="1" spc="-20"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500" b="1" dirty="0">
                <a:solidFill>
                  <a:srgbClr val="ED6613"/>
                </a:solidFill>
                <a:latin typeface="Roboto" panose="02000000000000000000" pitchFamily="2" charset="0"/>
                <a:ea typeface="Roboto" panose="02000000000000000000" pitchFamily="2" charset="0"/>
                <a:cs typeface="Roboto" panose="02000000000000000000" pitchFamily="2" charset="0"/>
              </a:rPr>
              <a:t>να</a:t>
            </a:r>
            <a:r>
              <a:rPr sz="1500" b="1" spc="-15"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500" b="1" spc="-5" dirty="0">
                <a:solidFill>
                  <a:srgbClr val="ED6613"/>
                </a:solidFill>
                <a:latin typeface="Roboto" panose="02000000000000000000" pitchFamily="2" charset="0"/>
                <a:ea typeface="Roboto" panose="02000000000000000000" pitchFamily="2" charset="0"/>
                <a:cs typeface="Roboto" panose="02000000000000000000" pitchFamily="2" charset="0"/>
              </a:rPr>
              <a:t>αποτελεί</a:t>
            </a:r>
            <a:r>
              <a:rPr sz="1500" b="1" spc="-15"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500" b="1" spc="-5" dirty="0">
                <a:solidFill>
                  <a:srgbClr val="ED6613"/>
                </a:solidFill>
                <a:latin typeface="Roboto" panose="02000000000000000000" pitchFamily="2" charset="0"/>
                <a:ea typeface="Roboto" panose="02000000000000000000" pitchFamily="2" charset="0"/>
                <a:cs typeface="Roboto" panose="02000000000000000000" pitchFamily="2" charset="0"/>
              </a:rPr>
              <a:t>μέρος</a:t>
            </a:r>
            <a:r>
              <a:rPr sz="1500" b="1" spc="10"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500" b="1" spc="-5" dirty="0">
                <a:solidFill>
                  <a:srgbClr val="ED6613"/>
                </a:solidFill>
                <a:latin typeface="Roboto" panose="02000000000000000000" pitchFamily="2" charset="0"/>
                <a:ea typeface="Roboto" panose="02000000000000000000" pitchFamily="2" charset="0"/>
                <a:cs typeface="Roboto" panose="02000000000000000000" pitchFamily="2" charset="0"/>
              </a:rPr>
              <a:t>του</a:t>
            </a:r>
            <a:r>
              <a:rPr lang="en-GB" sz="1500"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500" b="1" spc="-5" dirty="0">
                <a:solidFill>
                  <a:srgbClr val="ED6613"/>
                </a:solidFill>
                <a:latin typeface="Roboto" panose="02000000000000000000" pitchFamily="2" charset="0"/>
                <a:ea typeface="Roboto" panose="02000000000000000000" pitchFamily="2" charset="0"/>
                <a:cs typeface="Roboto" panose="02000000000000000000" pitchFamily="2" charset="0"/>
              </a:rPr>
              <a:t>π</a:t>
            </a:r>
            <a:r>
              <a:rPr sz="1500" b="1" spc="-5" dirty="0" err="1">
                <a:solidFill>
                  <a:srgbClr val="ED6613"/>
                </a:solidFill>
                <a:latin typeface="Roboto" panose="02000000000000000000" pitchFamily="2" charset="0"/>
                <a:ea typeface="Roboto" panose="02000000000000000000" pitchFamily="2" charset="0"/>
                <a:cs typeface="Roboto" panose="02000000000000000000" pitchFamily="2" charset="0"/>
              </a:rPr>
              <a:t>ρογράμμ</a:t>
            </a:r>
            <a:r>
              <a:rPr sz="1500" b="1" spc="-5" dirty="0">
                <a:solidFill>
                  <a:srgbClr val="ED6613"/>
                </a:solidFill>
                <a:latin typeface="Roboto" panose="02000000000000000000" pitchFamily="2" charset="0"/>
                <a:ea typeface="Roboto" panose="02000000000000000000" pitchFamily="2" charset="0"/>
                <a:cs typeface="Roboto" panose="02000000000000000000" pitchFamily="2" charset="0"/>
              </a:rPr>
              <a:t>ατος</a:t>
            </a:r>
            <a:r>
              <a:rPr sz="1500" b="1" spc="-50"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500" b="1" dirty="0">
                <a:solidFill>
                  <a:srgbClr val="ED6613"/>
                </a:solidFill>
                <a:latin typeface="Roboto" panose="02000000000000000000" pitchFamily="2" charset="0"/>
                <a:ea typeface="Roboto" panose="02000000000000000000" pitchFamily="2" charset="0"/>
                <a:cs typeface="Roboto" panose="02000000000000000000" pitchFamily="2" charset="0"/>
              </a:rPr>
              <a:t>σπουδών</a:t>
            </a:r>
            <a:r>
              <a:rPr sz="1500" b="1" spc="-35"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500" b="1" spc="-35" dirty="0">
                <a:solidFill>
                  <a:srgbClr val="ED6613"/>
                </a:solidFill>
                <a:latin typeface="Roboto" panose="02000000000000000000" pitchFamily="2" charset="0"/>
                <a:ea typeface="Roboto" panose="02000000000000000000" pitchFamily="2" charset="0"/>
                <a:cs typeface="Roboto" panose="02000000000000000000" pitchFamily="2" charset="0"/>
              </a:rPr>
              <a:t>του φοιτητή </a:t>
            </a:r>
            <a:r>
              <a:rPr lang="el-GR" sz="1500" b="1" spc="-5" dirty="0">
                <a:solidFill>
                  <a:srgbClr val="ED6613"/>
                </a:solidFill>
                <a:latin typeface="Roboto" panose="02000000000000000000" pitchFamily="2" charset="0"/>
                <a:ea typeface="Roboto" panose="02000000000000000000" pitchFamily="2" charset="0"/>
                <a:cs typeface="Roboto" panose="02000000000000000000" pitchFamily="2" charset="0"/>
              </a:rPr>
              <a:t>(ανεξαρτήτως του κύκλου Σπουδών)</a:t>
            </a:r>
          </a:p>
          <a:p>
            <a:pPr marL="812800" marR="454659" lvl="1" indent="-342900" algn="just">
              <a:lnSpc>
                <a:spcPts val="2210"/>
              </a:lnSpc>
              <a:spcBef>
                <a:spcPts val="335"/>
              </a:spcBef>
              <a:buFont typeface="Wingdings" panose="05000000000000000000" pitchFamily="2" charset="2"/>
              <a:buChar char="ü"/>
            </a:pPr>
            <a:r>
              <a:rPr lang="el-GR" sz="1500" spc="-5" dirty="0" err="1">
                <a:latin typeface="Roboto" panose="02000000000000000000" pitchFamily="2" charset="0"/>
                <a:ea typeface="Roboto" panose="02000000000000000000" pitchFamily="2" charset="0"/>
                <a:cs typeface="Roboto" panose="02000000000000000000" pitchFamily="2" charset="0"/>
              </a:rPr>
              <a:t>Μπ</a:t>
            </a:r>
            <a:r>
              <a:rPr sz="1500" dirty="0" err="1">
                <a:latin typeface="Roboto" panose="02000000000000000000" pitchFamily="2" charset="0"/>
                <a:ea typeface="Roboto" panose="02000000000000000000" pitchFamily="2" charset="0"/>
                <a:cs typeface="Roboto" panose="02000000000000000000" pitchFamily="2" charset="0"/>
              </a:rPr>
              <a:t>ορεί</a:t>
            </a:r>
            <a:r>
              <a:rPr sz="1500" dirty="0">
                <a:latin typeface="Roboto" panose="02000000000000000000" pitchFamily="2" charset="0"/>
                <a:ea typeface="Roboto" panose="02000000000000000000" pitchFamily="2" charset="0"/>
                <a:cs typeface="Roboto" panose="02000000000000000000" pitchFamily="2" charset="0"/>
              </a:rPr>
              <a:t> να </a:t>
            </a:r>
            <a:r>
              <a:rPr sz="1500" spc="-5" dirty="0">
                <a:latin typeface="Roboto" panose="02000000000000000000" pitchFamily="2" charset="0"/>
                <a:ea typeface="Roboto" panose="02000000000000000000" pitchFamily="2" charset="0"/>
                <a:cs typeface="Roboto" panose="02000000000000000000" pitchFamily="2" charset="0"/>
              </a:rPr>
              <a:t>περιλαμβάνει </a:t>
            </a:r>
            <a:r>
              <a:rPr sz="1500" spc="-20" dirty="0">
                <a:latin typeface="Roboto" panose="02000000000000000000" pitchFamily="2" charset="0"/>
                <a:ea typeface="Roboto" panose="02000000000000000000" pitchFamily="2" charset="0"/>
                <a:cs typeface="Roboto" panose="02000000000000000000" pitchFamily="2" charset="0"/>
              </a:rPr>
              <a:t>και </a:t>
            </a:r>
            <a:r>
              <a:rPr sz="1500" dirty="0">
                <a:latin typeface="Roboto" panose="02000000000000000000" pitchFamily="2" charset="0"/>
                <a:ea typeface="Roboto" panose="02000000000000000000" pitchFamily="2" charset="0"/>
                <a:cs typeface="Roboto" panose="02000000000000000000" pitchFamily="2" charset="0"/>
              </a:rPr>
              <a:t>περίοδο </a:t>
            </a:r>
            <a:r>
              <a:rPr sz="1500" spc="-440"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πρακτικής</a:t>
            </a:r>
            <a:r>
              <a:rPr sz="1500" spc="-30"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άσκησης</a:t>
            </a:r>
            <a:endParaRPr lang="el-GR" sz="1500" dirty="0">
              <a:latin typeface="Roboto" panose="02000000000000000000" pitchFamily="2" charset="0"/>
              <a:ea typeface="Roboto" panose="02000000000000000000" pitchFamily="2" charset="0"/>
              <a:cs typeface="Roboto" panose="02000000000000000000" pitchFamily="2" charset="0"/>
            </a:endParaRPr>
          </a:p>
          <a:p>
            <a:pPr marL="812800" marR="454659" lvl="1" indent="-342900" algn="just">
              <a:lnSpc>
                <a:spcPts val="2210"/>
              </a:lnSpc>
              <a:spcBef>
                <a:spcPts val="335"/>
              </a:spcBef>
              <a:buFont typeface="Wingdings" panose="05000000000000000000" pitchFamily="2" charset="2"/>
              <a:buChar char="ü"/>
            </a:pPr>
            <a:r>
              <a:rPr lang="el-GR" sz="1500" dirty="0" err="1">
                <a:latin typeface="Roboto" panose="02000000000000000000" pitchFamily="2" charset="0"/>
                <a:ea typeface="Roboto" panose="02000000000000000000" pitchFamily="2" charset="0"/>
                <a:cs typeface="Roboto" panose="02000000000000000000" pitchFamily="2" charset="0"/>
              </a:rPr>
              <a:t>Μπ</a:t>
            </a:r>
            <a:r>
              <a:rPr sz="1500" dirty="0" err="1">
                <a:latin typeface="Roboto" panose="02000000000000000000" pitchFamily="2" charset="0"/>
                <a:ea typeface="Roboto" panose="02000000000000000000" pitchFamily="2" charset="0"/>
                <a:cs typeface="Roboto" panose="02000000000000000000" pitchFamily="2" charset="0"/>
              </a:rPr>
              <a:t>ορεί</a:t>
            </a:r>
            <a:r>
              <a:rPr sz="1500" spc="-25"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να</a:t>
            </a:r>
            <a:r>
              <a:rPr sz="1500" spc="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πραγματοποιηθεί</a:t>
            </a:r>
            <a:r>
              <a:rPr sz="1500" spc="-45"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σε</a:t>
            </a:r>
            <a:r>
              <a:rPr sz="1500" spc="5"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μικτή</a:t>
            </a:r>
            <a:r>
              <a:rPr sz="1500" spc="-2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μορφή</a:t>
            </a:r>
            <a:r>
              <a:rPr sz="1500" spc="-1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(blended</a:t>
            </a:r>
            <a:r>
              <a:rPr sz="1500" spc="-15"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activity)</a:t>
            </a:r>
            <a:endParaRPr lang="en-US" sz="1500" dirty="0">
              <a:latin typeface="Roboto" panose="02000000000000000000" pitchFamily="2" charset="0"/>
              <a:ea typeface="Roboto" panose="02000000000000000000" pitchFamily="2" charset="0"/>
              <a:cs typeface="Roboto" panose="02000000000000000000" pitchFamily="2" charset="0"/>
            </a:endParaRPr>
          </a:p>
          <a:p>
            <a:pPr marL="812800" marR="454659" lvl="1" indent="-342900" algn="just">
              <a:lnSpc>
                <a:spcPts val="2210"/>
              </a:lnSpc>
              <a:spcBef>
                <a:spcPts val="335"/>
              </a:spcBef>
              <a:buFont typeface="Wingdings" panose="05000000000000000000" pitchFamily="2" charset="2"/>
              <a:buChar char="ü"/>
            </a:pPr>
            <a:endParaRPr lang="en-US" sz="1500" spc="-5" dirty="0">
              <a:latin typeface="Roboto" panose="02000000000000000000" pitchFamily="2" charset="0"/>
              <a:ea typeface="Roboto" panose="02000000000000000000" pitchFamily="2" charset="0"/>
              <a:cs typeface="Roboto" panose="02000000000000000000" pitchFamily="2" charset="0"/>
            </a:endParaRPr>
          </a:p>
          <a:p>
            <a:pPr marL="355600" marR="454659" lvl="1" indent="-342900" algn="just">
              <a:lnSpc>
                <a:spcPts val="2210"/>
              </a:lnSpc>
              <a:spcBef>
                <a:spcPts val="335"/>
              </a:spcBef>
              <a:buFont typeface="Wingdings" panose="05000000000000000000" pitchFamily="2" charset="2"/>
              <a:buChar char="q"/>
            </a:pPr>
            <a:r>
              <a:rPr lang="en-US" sz="1500" b="1" dirty="0">
                <a:latin typeface="Roboto" panose="02000000000000000000" pitchFamily="2" charset="0"/>
                <a:ea typeface="Roboto" panose="02000000000000000000" pitchFamily="2" charset="0"/>
                <a:cs typeface="Roboto" panose="02000000000000000000" pitchFamily="2" charset="0"/>
              </a:rPr>
              <a:t>ECTS: </a:t>
            </a:r>
          </a:p>
          <a:p>
            <a:pPr marL="812800" marR="454659" lvl="1" indent="-342900" algn="just">
              <a:lnSpc>
                <a:spcPts val="2210"/>
              </a:lnSpc>
              <a:spcBef>
                <a:spcPts val="335"/>
              </a:spcBef>
              <a:buFont typeface="Wingdings" panose="05000000000000000000" pitchFamily="2" charset="2"/>
              <a:buChar char="ü"/>
            </a:pPr>
            <a:r>
              <a:rPr lang="el-GR" sz="1500" spc="-5" dirty="0">
                <a:latin typeface="Roboto" panose="02000000000000000000" pitchFamily="2" charset="0"/>
                <a:ea typeface="Roboto" panose="02000000000000000000" pitchFamily="2" charset="0"/>
                <a:cs typeface="Roboto" panose="02000000000000000000" pitchFamily="2" charset="0"/>
              </a:rPr>
              <a:t>Ολόκληρο το ακαδημαϊκό έτος = Ισοδυναμεί με 60 </a:t>
            </a:r>
            <a:r>
              <a:rPr lang="en-GB" sz="1500" spc="-5" dirty="0">
                <a:latin typeface="Roboto" panose="02000000000000000000" pitchFamily="2" charset="0"/>
                <a:ea typeface="Roboto" panose="02000000000000000000" pitchFamily="2" charset="0"/>
                <a:cs typeface="Roboto" panose="02000000000000000000" pitchFamily="2" charset="0"/>
              </a:rPr>
              <a:t>ECTS (</a:t>
            </a:r>
            <a:r>
              <a:rPr lang="el-GR" sz="1500" spc="-5" dirty="0">
                <a:latin typeface="Roboto" panose="02000000000000000000" pitchFamily="2" charset="0"/>
                <a:ea typeface="Roboto" panose="02000000000000000000" pitchFamily="2" charset="0"/>
                <a:cs typeface="Roboto" panose="02000000000000000000" pitchFamily="2" charset="0"/>
              </a:rPr>
              <a:t>ή αντίστοιχες πιστωτικές μονάδες σε χώρες εκτός </a:t>
            </a:r>
            <a:r>
              <a:rPr lang="en-GB" sz="1500" spc="-5" dirty="0">
                <a:latin typeface="Roboto" panose="02000000000000000000" pitchFamily="2" charset="0"/>
                <a:ea typeface="Roboto" panose="02000000000000000000" pitchFamily="2" charset="0"/>
                <a:cs typeface="Roboto" panose="02000000000000000000" pitchFamily="2" charset="0"/>
              </a:rPr>
              <a:t>EHEA)</a:t>
            </a:r>
            <a:endParaRPr lang="en-US" sz="1500" spc="-5" dirty="0">
              <a:latin typeface="Roboto" panose="02000000000000000000" pitchFamily="2" charset="0"/>
              <a:ea typeface="Roboto" panose="02000000000000000000" pitchFamily="2" charset="0"/>
              <a:cs typeface="Roboto" panose="02000000000000000000" pitchFamily="2" charset="0"/>
            </a:endParaRPr>
          </a:p>
          <a:p>
            <a:pPr marL="812800" marR="454659" lvl="1" indent="-342900" algn="just">
              <a:lnSpc>
                <a:spcPts val="2210"/>
              </a:lnSpc>
              <a:spcBef>
                <a:spcPts val="335"/>
              </a:spcBef>
              <a:buFont typeface="Wingdings" panose="05000000000000000000" pitchFamily="2" charset="2"/>
              <a:buChar char="ü"/>
            </a:pPr>
            <a:r>
              <a:rPr lang="el-GR" sz="1500" spc="-5" dirty="0">
                <a:latin typeface="Roboto" panose="02000000000000000000" pitchFamily="2" charset="0"/>
                <a:ea typeface="Roboto" panose="02000000000000000000" pitchFamily="2" charset="0"/>
                <a:cs typeface="Roboto" panose="02000000000000000000" pitchFamily="2" charset="0"/>
              </a:rPr>
              <a:t>Μικρότερες περίοδοι σπουδών = Υπολογίζονται κατ’ αναλογία</a:t>
            </a:r>
          </a:p>
          <a:p>
            <a:pPr marL="355600" marR="454659" indent="-342900" algn="just">
              <a:lnSpc>
                <a:spcPts val="2210"/>
              </a:lnSpc>
              <a:spcBef>
                <a:spcPts val="335"/>
              </a:spcBef>
              <a:buFont typeface="Courier New" panose="02070309020205020404" pitchFamily="49" charset="0"/>
              <a:buChar char="o"/>
            </a:pPr>
            <a:endParaRPr sz="15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503224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9DD63-995D-86DC-930B-1AF25AD2374B}"/>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2E1FC9E1-22F8-7392-C087-4B6F46B97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4FBA6E-5C4B-6B70-CA88-AD706B0F067D}"/>
              </a:ext>
            </a:extLst>
          </p:cNvPr>
          <p:cNvSpPr>
            <a:spLocks noGrp="1"/>
          </p:cNvSpPr>
          <p:nvPr>
            <p:ph type="title"/>
          </p:nvPr>
        </p:nvSpPr>
        <p:spPr>
          <a:xfrm>
            <a:off x="952598" y="1438259"/>
            <a:ext cx="3034185" cy="736958"/>
          </a:xfrm>
        </p:spPr>
        <p:txBody>
          <a:bodyPr>
            <a:noAutofit/>
          </a:bodyPr>
          <a:lstStyle/>
          <a:p>
            <a:r>
              <a:rPr lang="el-GR" sz="2600" b="1" dirty="0">
                <a:latin typeface="Roboto" panose="02000000000000000000" pitchFamily="2" charset="0"/>
                <a:ea typeface="Roboto" panose="02000000000000000000" pitchFamily="2" charset="0"/>
              </a:rPr>
              <a:t>Βασικές Αρχές κινητικότητας για Πρακτική Άσκηση (</a:t>
            </a:r>
            <a:r>
              <a:rPr lang="en-US" sz="2600" b="1" dirty="0">
                <a:latin typeface="Roboto" panose="02000000000000000000" pitchFamily="2" charset="0"/>
                <a:ea typeface="Roboto" panose="02000000000000000000" pitchFamily="2" charset="0"/>
              </a:rPr>
              <a:t>SMPs</a:t>
            </a:r>
            <a:r>
              <a:rPr lang="el-GR" sz="2600" b="1" dirty="0">
                <a:latin typeface="Roboto" panose="02000000000000000000" pitchFamily="2" charset="0"/>
                <a:ea typeface="Roboto" panose="02000000000000000000" pitchFamily="2" charset="0"/>
              </a:rPr>
              <a:t>)</a:t>
            </a:r>
            <a:endParaRPr lang="en-CY" sz="2600" b="1" dirty="0">
              <a:latin typeface="Roboto" panose="02000000000000000000" pitchFamily="2" charset="0"/>
              <a:ea typeface="Roboto" panose="02000000000000000000" pitchFamily="2" charset="0"/>
            </a:endParaRPr>
          </a:p>
        </p:txBody>
      </p:sp>
      <p:sp>
        <p:nvSpPr>
          <p:cNvPr id="4" name="object 4">
            <a:extLst>
              <a:ext uri="{FF2B5EF4-FFF2-40B4-BE49-F238E27FC236}">
                <a16:creationId xmlns:a16="http://schemas.microsoft.com/office/drawing/2014/main" id="{3C90AE7D-C91D-1A64-FF19-E66E84817D17}"/>
              </a:ext>
            </a:extLst>
          </p:cNvPr>
          <p:cNvSpPr txBox="1"/>
          <p:nvPr/>
        </p:nvSpPr>
        <p:spPr>
          <a:xfrm>
            <a:off x="4242815" y="1067905"/>
            <a:ext cx="7332658" cy="4722190"/>
          </a:xfrm>
          <a:prstGeom prst="rect">
            <a:avLst/>
          </a:prstGeom>
        </p:spPr>
        <p:txBody>
          <a:bodyPr vert="horz" wrap="square" lIns="0" tIns="40005" rIns="0" bIns="0" rtlCol="0">
            <a:spAutoFit/>
          </a:bodyPr>
          <a:lstStyle/>
          <a:p>
            <a:pPr marL="299085" indent="-287020">
              <a:lnSpc>
                <a:spcPts val="2055"/>
              </a:lnSpc>
              <a:spcBef>
                <a:spcPts val="385"/>
              </a:spcBef>
              <a:buFont typeface="Wingdings" panose="05000000000000000000" pitchFamily="2" charset="2"/>
              <a:buChar char="q"/>
              <a:tabLst>
                <a:tab pos="299720" algn="l"/>
              </a:tabLst>
            </a:pPr>
            <a:r>
              <a:rPr sz="1700" dirty="0">
                <a:latin typeface="Roboto" panose="02000000000000000000" pitchFamily="2" charset="0"/>
                <a:ea typeface="Roboto" panose="02000000000000000000" pitchFamily="2" charset="0"/>
                <a:cs typeface="Roboto" panose="02000000000000000000" pitchFamily="2" charset="0"/>
              </a:rPr>
              <a:t>Η</a:t>
            </a:r>
            <a:r>
              <a:rPr sz="1700" spc="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εξεύρεση</a:t>
            </a:r>
            <a:r>
              <a:rPr sz="1700" spc="2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οργανισμού</a:t>
            </a:r>
            <a:r>
              <a:rPr sz="1700" spc="2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τοποθέτησης</a:t>
            </a:r>
            <a:r>
              <a:rPr sz="1700" spc="1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αποτελεί</a:t>
            </a:r>
            <a:r>
              <a:rPr sz="1700" spc="4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ευθύνη</a:t>
            </a:r>
            <a:r>
              <a:rPr sz="1700" spc="20" dirty="0">
                <a:latin typeface="Roboto" panose="02000000000000000000" pitchFamily="2" charset="0"/>
                <a:ea typeface="Roboto" panose="02000000000000000000" pitchFamily="2" charset="0"/>
                <a:cs typeface="Roboto" panose="02000000000000000000" pitchFamily="2" charset="0"/>
              </a:rPr>
              <a:t> </a:t>
            </a:r>
            <a:r>
              <a:rPr sz="1700" spc="-15" dirty="0">
                <a:latin typeface="Roboto" panose="02000000000000000000" pitchFamily="2" charset="0"/>
                <a:ea typeface="Roboto" panose="02000000000000000000" pitchFamily="2" charset="0"/>
                <a:cs typeface="Roboto" panose="02000000000000000000" pitchFamily="2" charset="0"/>
              </a:rPr>
              <a:t>των</a:t>
            </a:r>
            <a:r>
              <a:rPr lang="en-US" sz="1700" dirty="0">
                <a:latin typeface="Roboto" panose="02000000000000000000" pitchFamily="2" charset="0"/>
                <a:ea typeface="Roboto" panose="02000000000000000000" pitchFamily="2" charset="0"/>
                <a:cs typeface="Roboto" panose="02000000000000000000" pitchFamily="2" charset="0"/>
              </a:rPr>
              <a:t> </a:t>
            </a:r>
            <a:r>
              <a:rPr lang="el-GR" sz="1700" spc="-15" dirty="0">
                <a:latin typeface="Roboto" panose="02000000000000000000" pitchFamily="2" charset="0"/>
                <a:ea typeface="Roboto" panose="02000000000000000000" pitchFamily="2" charset="0"/>
                <a:cs typeface="Roboto" panose="02000000000000000000" pitchFamily="2" charset="0"/>
              </a:rPr>
              <a:t>σπουδαστών/</a:t>
            </a:r>
            <a:r>
              <a:rPr lang="el-GR" sz="1700" spc="-15" dirty="0" err="1">
                <a:latin typeface="Roboto" panose="02000000000000000000" pitchFamily="2" charset="0"/>
                <a:ea typeface="Roboto" panose="02000000000000000000" pitchFamily="2" charset="0"/>
                <a:cs typeface="Roboto" panose="02000000000000000000" pitchFamily="2" charset="0"/>
              </a:rPr>
              <a:t>στριών</a:t>
            </a:r>
            <a:r>
              <a:rPr lang="el-GR" sz="1700" spc="-15" dirty="0">
                <a:latin typeface="Roboto" panose="02000000000000000000" pitchFamily="2" charset="0"/>
                <a:ea typeface="Roboto" panose="02000000000000000000" pitchFamily="2" charset="0"/>
                <a:cs typeface="Roboto" panose="02000000000000000000" pitchFamily="2" charset="0"/>
              </a:rPr>
              <a:t> </a:t>
            </a:r>
            <a:r>
              <a:rPr sz="1700" spc="-25" dirty="0">
                <a:latin typeface="Roboto" panose="02000000000000000000" pitchFamily="2" charset="0"/>
                <a:ea typeface="Roboto" panose="02000000000000000000" pitchFamily="2" charset="0"/>
                <a:cs typeface="Roboto" panose="02000000000000000000" pitchFamily="2" charset="0"/>
              </a:rPr>
              <a:t>και</a:t>
            </a:r>
            <a:r>
              <a:rPr sz="1700" spc="1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νέων</a:t>
            </a:r>
            <a:r>
              <a:rPr sz="1700" spc="2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αποφοίτων</a:t>
            </a:r>
            <a:endParaRPr lang="en-GB" sz="1700" spc="-10" dirty="0">
              <a:latin typeface="Roboto" panose="02000000000000000000" pitchFamily="2" charset="0"/>
              <a:ea typeface="Roboto" panose="02000000000000000000" pitchFamily="2" charset="0"/>
              <a:cs typeface="Roboto" panose="02000000000000000000" pitchFamily="2" charset="0"/>
            </a:endParaRPr>
          </a:p>
          <a:p>
            <a:pPr marL="584835" indent="-285750">
              <a:lnSpc>
                <a:spcPts val="2055"/>
              </a:lnSpc>
              <a:buFont typeface="Wingdings" panose="05000000000000000000" pitchFamily="2" charset="2"/>
              <a:buChar char="q"/>
            </a:pPr>
            <a:endParaRPr sz="1700" dirty="0">
              <a:latin typeface="Roboto" panose="02000000000000000000" pitchFamily="2" charset="0"/>
              <a:ea typeface="Roboto" panose="02000000000000000000" pitchFamily="2" charset="0"/>
              <a:cs typeface="Roboto" panose="02000000000000000000" pitchFamily="2" charset="0"/>
            </a:endParaRPr>
          </a:p>
          <a:p>
            <a:pPr marL="299085" marR="221615" indent="-287020">
              <a:lnSpc>
                <a:spcPts val="1939"/>
              </a:lnSpc>
              <a:spcBef>
                <a:spcPts val="630"/>
              </a:spcBef>
              <a:buFont typeface="Wingdings" panose="05000000000000000000" pitchFamily="2" charset="2"/>
              <a:buChar char="q"/>
              <a:tabLst>
                <a:tab pos="299720" algn="l"/>
              </a:tabLst>
            </a:pPr>
            <a:r>
              <a:rPr sz="1700" b="1" spc="-5" dirty="0">
                <a:latin typeface="Roboto" panose="02000000000000000000" pitchFamily="2" charset="0"/>
                <a:ea typeface="Roboto" panose="02000000000000000000" pitchFamily="2" charset="0"/>
                <a:cs typeface="Roboto" panose="02000000000000000000" pitchFamily="2" charset="0"/>
              </a:rPr>
              <a:t>Εάν</a:t>
            </a:r>
            <a:r>
              <a:rPr sz="1700" b="1" spc="10" dirty="0">
                <a:latin typeface="Roboto" panose="02000000000000000000" pitchFamily="2" charset="0"/>
                <a:ea typeface="Roboto" panose="02000000000000000000" pitchFamily="2" charset="0"/>
                <a:cs typeface="Roboto" panose="02000000000000000000" pitchFamily="2" charset="0"/>
              </a:rPr>
              <a:t> </a:t>
            </a:r>
            <a:r>
              <a:rPr sz="1700" b="1" dirty="0">
                <a:latin typeface="Roboto" panose="02000000000000000000" pitchFamily="2" charset="0"/>
                <a:ea typeface="Roboto" panose="02000000000000000000" pitchFamily="2" charset="0"/>
                <a:cs typeface="Roboto" panose="02000000000000000000" pitchFamily="2" charset="0"/>
              </a:rPr>
              <a:t>η</a:t>
            </a:r>
            <a:r>
              <a:rPr sz="1700" b="1" spc="10" dirty="0">
                <a:latin typeface="Roboto" panose="02000000000000000000" pitchFamily="2" charset="0"/>
                <a:ea typeface="Roboto" panose="02000000000000000000" pitchFamily="2" charset="0"/>
                <a:cs typeface="Roboto" panose="02000000000000000000" pitchFamily="2" charset="0"/>
              </a:rPr>
              <a:t> </a:t>
            </a:r>
            <a:r>
              <a:rPr sz="1700" b="1" spc="-5" dirty="0" err="1">
                <a:latin typeface="Roboto" panose="02000000000000000000" pitchFamily="2" charset="0"/>
                <a:ea typeface="Roboto" panose="02000000000000000000" pitchFamily="2" charset="0"/>
                <a:cs typeface="Roboto" panose="02000000000000000000" pitchFamily="2" charset="0"/>
              </a:rPr>
              <a:t>το</a:t>
            </a:r>
            <a:r>
              <a:rPr sz="1700" b="1" spc="-5" dirty="0">
                <a:latin typeface="Roboto" panose="02000000000000000000" pitchFamily="2" charset="0"/>
                <a:ea typeface="Roboto" panose="02000000000000000000" pitchFamily="2" charset="0"/>
                <a:cs typeface="Roboto" panose="02000000000000000000" pitchFamily="2" charset="0"/>
              </a:rPr>
              <a:t>ποθέτηση</a:t>
            </a:r>
            <a:r>
              <a:rPr sz="1700" b="1" spc="30" dirty="0">
                <a:latin typeface="Roboto" panose="02000000000000000000" pitchFamily="2" charset="0"/>
                <a:ea typeface="Roboto" panose="02000000000000000000" pitchFamily="2" charset="0"/>
                <a:cs typeface="Roboto" panose="02000000000000000000" pitchFamily="2" charset="0"/>
              </a:rPr>
              <a:t> </a:t>
            </a:r>
            <a:r>
              <a:rPr sz="1700" b="1" spc="-10" dirty="0">
                <a:latin typeface="Roboto" panose="02000000000000000000" pitchFamily="2" charset="0"/>
                <a:ea typeface="Roboto" panose="02000000000000000000" pitchFamily="2" charset="0"/>
                <a:cs typeface="Roboto" panose="02000000000000000000" pitchFamily="2" charset="0"/>
              </a:rPr>
              <a:t>ολοκληρωθεί</a:t>
            </a:r>
            <a:r>
              <a:rPr lang="en-US" sz="1700" b="1" spc="-10" dirty="0">
                <a:latin typeface="Roboto" panose="02000000000000000000" pitchFamily="2" charset="0"/>
                <a:ea typeface="Roboto" panose="02000000000000000000" pitchFamily="2" charset="0"/>
                <a:cs typeface="Roboto" panose="02000000000000000000" pitchFamily="2" charset="0"/>
              </a:rPr>
              <a:t>:</a:t>
            </a:r>
          </a:p>
          <a:p>
            <a:pPr marL="756285" marR="221615" lvl="1" indent="-287020">
              <a:lnSpc>
                <a:spcPts val="1939"/>
              </a:lnSpc>
              <a:spcBef>
                <a:spcPts val="630"/>
              </a:spcBef>
              <a:buFont typeface="Wingdings" panose="05000000000000000000" pitchFamily="2" charset="2"/>
              <a:buChar char="ü"/>
              <a:tabLst>
                <a:tab pos="299720" algn="l"/>
              </a:tabLst>
            </a:pPr>
            <a:r>
              <a:rPr lang="el-GR" sz="1700" b="1" u="sng" spc="-10" dirty="0">
                <a:solidFill>
                  <a:srgbClr val="ED6613"/>
                </a:solidFill>
                <a:latin typeface="Roboto" panose="02000000000000000000" pitchFamily="2" charset="0"/>
                <a:ea typeface="Roboto" panose="02000000000000000000" pitchFamily="2" charset="0"/>
                <a:cs typeface="Roboto" panose="02000000000000000000" pitchFamily="2" charset="0"/>
              </a:rPr>
              <a:t>Π</a:t>
            </a:r>
            <a:r>
              <a:rPr sz="1700" b="1" u="sng" spc="-10" dirty="0" err="1">
                <a:solidFill>
                  <a:srgbClr val="ED6613"/>
                </a:solidFill>
                <a:latin typeface="Roboto" panose="02000000000000000000" pitchFamily="2" charset="0"/>
                <a:ea typeface="Roboto" panose="02000000000000000000" pitchFamily="2" charset="0"/>
                <a:cs typeface="Roboto" panose="02000000000000000000" pitchFamily="2" charset="0"/>
              </a:rPr>
              <a:t>ριν</a:t>
            </a:r>
            <a:r>
              <a:rPr sz="1700" b="1" u="sng" spc="25"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από</a:t>
            </a:r>
            <a:r>
              <a:rPr sz="1700" spc="30" dirty="0">
                <a:latin typeface="Roboto" panose="02000000000000000000" pitchFamily="2" charset="0"/>
                <a:ea typeface="Roboto" panose="02000000000000000000" pitchFamily="2" charset="0"/>
                <a:cs typeface="Roboto" panose="02000000000000000000" pitchFamily="2" charset="0"/>
              </a:rPr>
              <a:t> </a:t>
            </a:r>
            <a:r>
              <a:rPr sz="1700" spc="-15" dirty="0" err="1">
                <a:latin typeface="Roboto" panose="02000000000000000000" pitchFamily="2" charset="0"/>
                <a:ea typeface="Roboto" panose="02000000000000000000" pitchFamily="2" charset="0"/>
                <a:cs typeface="Roboto" panose="02000000000000000000" pitchFamily="2" charset="0"/>
              </a:rPr>
              <a:t>την</a:t>
            </a:r>
            <a:r>
              <a:rPr sz="1700" spc="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απ</a:t>
            </a:r>
            <a:r>
              <a:rPr sz="1700" spc="-10" dirty="0" err="1">
                <a:latin typeface="Roboto" panose="02000000000000000000" pitchFamily="2" charset="0"/>
                <a:ea typeface="Roboto" panose="02000000000000000000" pitchFamily="2" charset="0"/>
                <a:cs typeface="Roboto" panose="02000000000000000000" pitchFamily="2" charset="0"/>
              </a:rPr>
              <a:t>οφοίτηση</a:t>
            </a:r>
            <a:r>
              <a:rPr lang="el-GR" sz="1700" spc="-10" dirty="0">
                <a:latin typeface="Roboto" panose="02000000000000000000" pitchFamily="2" charset="0"/>
                <a:ea typeface="Roboto" panose="02000000000000000000" pitchFamily="2" charset="0"/>
                <a:cs typeface="Roboto" panose="02000000000000000000" pitchFamily="2" charset="0"/>
              </a:rPr>
              <a:t>, τότε </a:t>
            </a:r>
            <a:r>
              <a:rPr sz="1700" spc="-10" dirty="0">
                <a:latin typeface="Roboto" panose="02000000000000000000" pitchFamily="2" charset="0"/>
                <a:ea typeface="Roboto" panose="02000000000000000000" pitchFamily="2" charset="0"/>
                <a:cs typeface="Roboto" panose="02000000000000000000" pitchFamily="2" charset="0"/>
              </a:rPr>
              <a:t> </a:t>
            </a:r>
            <a:r>
              <a:rPr sz="1700" spc="-390" dirty="0">
                <a:latin typeface="Roboto" panose="02000000000000000000" pitchFamily="2" charset="0"/>
                <a:ea typeface="Roboto" panose="02000000000000000000" pitchFamily="2" charset="0"/>
                <a:cs typeface="Roboto" panose="02000000000000000000" pitchFamily="2" charset="0"/>
              </a:rPr>
              <a:t> </a:t>
            </a:r>
            <a:r>
              <a:rPr sz="1700" dirty="0">
                <a:latin typeface="Roboto" panose="02000000000000000000" pitchFamily="2" charset="0"/>
                <a:ea typeface="Roboto" panose="02000000000000000000" pitchFamily="2" charset="0"/>
                <a:cs typeface="Roboto" panose="02000000000000000000" pitchFamily="2" charset="0"/>
              </a:rPr>
              <a:t>θα</a:t>
            </a:r>
            <a:r>
              <a:rPr sz="1700" spc="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αναγνωριστεί</a:t>
            </a:r>
            <a:r>
              <a:rPr sz="1700" spc="45" dirty="0">
                <a:latin typeface="Roboto" panose="02000000000000000000" pitchFamily="2" charset="0"/>
                <a:ea typeface="Roboto" panose="02000000000000000000" pitchFamily="2" charset="0"/>
                <a:cs typeface="Roboto" panose="02000000000000000000" pitchFamily="2" charset="0"/>
              </a:rPr>
              <a:t> </a:t>
            </a:r>
            <a:r>
              <a:rPr sz="1700" dirty="0">
                <a:latin typeface="Roboto" panose="02000000000000000000" pitchFamily="2" charset="0"/>
                <a:ea typeface="Roboto" panose="02000000000000000000" pitchFamily="2" charset="0"/>
                <a:cs typeface="Roboto" panose="02000000000000000000" pitchFamily="2" charset="0"/>
              </a:rPr>
              <a:t>στο</a:t>
            </a:r>
            <a:r>
              <a:rPr sz="1700" spc="30" dirty="0">
                <a:latin typeface="Roboto" panose="02000000000000000000" pitchFamily="2" charset="0"/>
                <a:ea typeface="Roboto" panose="02000000000000000000" pitchFamily="2" charset="0"/>
                <a:cs typeface="Roboto" panose="02000000000000000000" pitchFamily="2" charset="0"/>
              </a:rPr>
              <a:t> </a:t>
            </a:r>
            <a:r>
              <a:rPr sz="1700" dirty="0">
                <a:latin typeface="Roboto" panose="02000000000000000000" pitchFamily="2" charset="0"/>
                <a:ea typeface="Roboto" panose="02000000000000000000" pitchFamily="2" charset="0"/>
                <a:cs typeface="Roboto" panose="02000000000000000000" pitchFamily="2" charset="0"/>
              </a:rPr>
              <a:t>έντυπο</a:t>
            </a:r>
            <a:r>
              <a:rPr sz="1700" spc="3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αναλυτικής</a:t>
            </a:r>
            <a:r>
              <a:rPr sz="1700" spc="40"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βαθμολογίας </a:t>
            </a:r>
            <a:r>
              <a:rPr sz="1700" spc="-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του/της</a:t>
            </a:r>
            <a:r>
              <a:rPr sz="1700"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σπουδαστή/</a:t>
            </a:r>
            <a:r>
              <a:rPr lang="el-GR" sz="1700" spc="-10" dirty="0" err="1">
                <a:latin typeface="Roboto" panose="02000000000000000000" pitchFamily="2" charset="0"/>
                <a:ea typeface="Roboto" panose="02000000000000000000" pitchFamily="2" charset="0"/>
                <a:cs typeface="Roboto" panose="02000000000000000000" pitchFamily="2" charset="0"/>
              </a:rPr>
              <a:t>στριας</a:t>
            </a:r>
            <a:r>
              <a:rPr lang="el-GR" sz="1700" spc="-10" dirty="0">
                <a:latin typeface="Roboto" panose="02000000000000000000" pitchFamily="2" charset="0"/>
                <a:ea typeface="Roboto" panose="02000000000000000000" pitchFamily="2" charset="0"/>
                <a:cs typeface="Roboto" panose="02000000000000000000" pitchFamily="2" charset="0"/>
              </a:rPr>
              <a:t> καθώς</a:t>
            </a:r>
            <a:r>
              <a:rPr sz="1700" spc="15" dirty="0">
                <a:latin typeface="Roboto" panose="02000000000000000000" pitchFamily="2" charset="0"/>
                <a:ea typeface="Roboto" panose="02000000000000000000" pitchFamily="2" charset="0"/>
                <a:cs typeface="Roboto" panose="02000000000000000000" pitchFamily="2" charset="0"/>
              </a:rPr>
              <a:t> </a:t>
            </a:r>
            <a:r>
              <a:rPr sz="1700" spc="-25" dirty="0">
                <a:latin typeface="Roboto" panose="02000000000000000000" pitchFamily="2" charset="0"/>
                <a:ea typeface="Roboto" panose="02000000000000000000" pitchFamily="2" charset="0"/>
                <a:cs typeface="Roboto" panose="02000000000000000000" pitchFamily="2" charset="0"/>
              </a:rPr>
              <a:t>και</a:t>
            </a:r>
            <a:r>
              <a:rPr sz="1700" spc="5" dirty="0">
                <a:latin typeface="Roboto" panose="02000000000000000000" pitchFamily="2" charset="0"/>
                <a:ea typeface="Roboto" panose="02000000000000000000" pitchFamily="2" charset="0"/>
                <a:cs typeface="Roboto" panose="02000000000000000000" pitchFamily="2" charset="0"/>
              </a:rPr>
              <a:t> </a:t>
            </a:r>
            <a:r>
              <a:rPr sz="1700" dirty="0">
                <a:latin typeface="Roboto" panose="02000000000000000000" pitchFamily="2" charset="0"/>
                <a:ea typeface="Roboto" panose="02000000000000000000" pitchFamily="2" charset="0"/>
                <a:cs typeface="Roboto" panose="02000000000000000000" pitchFamily="2" charset="0"/>
              </a:rPr>
              <a:t>στο</a:t>
            </a:r>
            <a:r>
              <a:rPr sz="1700" spc="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Πα</a:t>
            </a:r>
            <a:r>
              <a:rPr sz="1700" spc="-10" dirty="0" err="1">
                <a:latin typeface="Roboto" panose="02000000000000000000" pitchFamily="2" charset="0"/>
                <a:ea typeface="Roboto" panose="02000000000000000000" pitchFamily="2" charset="0"/>
                <a:cs typeface="Roboto" panose="02000000000000000000" pitchFamily="2" charset="0"/>
              </a:rPr>
              <a:t>ράρτημ</a:t>
            </a:r>
            <a:r>
              <a:rPr sz="1700" spc="-10" dirty="0">
                <a:latin typeface="Roboto" panose="02000000000000000000" pitchFamily="2" charset="0"/>
                <a:ea typeface="Roboto" panose="02000000000000000000" pitchFamily="2" charset="0"/>
                <a:cs typeface="Roboto" panose="02000000000000000000" pitchFamily="2" charset="0"/>
              </a:rPr>
              <a:t>α </a:t>
            </a:r>
            <a:r>
              <a:rPr sz="1700" spc="-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Διπλώματος</a:t>
            </a:r>
            <a:r>
              <a:rPr lang="el-GR" sz="1700" spc="-10" dirty="0">
                <a:latin typeface="Roboto" panose="02000000000000000000" pitchFamily="2" charset="0"/>
                <a:ea typeface="Roboto" panose="02000000000000000000" pitchFamily="2" charset="0"/>
                <a:cs typeface="Roboto" panose="02000000000000000000" pitchFamily="2" charset="0"/>
              </a:rPr>
              <a:t> (</a:t>
            </a:r>
            <a:r>
              <a:rPr lang="en-US" sz="1700" spc="-10" dirty="0">
                <a:latin typeface="Roboto" panose="02000000000000000000" pitchFamily="2" charset="0"/>
                <a:ea typeface="Roboto" panose="02000000000000000000" pitchFamily="2" charset="0"/>
                <a:cs typeface="Roboto" panose="02000000000000000000" pitchFamily="2" charset="0"/>
                <a:hlinkClick r:id="rId4"/>
              </a:rPr>
              <a:t>Diploma Supplement</a:t>
            </a:r>
            <a:r>
              <a:rPr lang="en-US" sz="1700" spc="-10" dirty="0">
                <a:latin typeface="Roboto" panose="02000000000000000000" pitchFamily="2" charset="0"/>
                <a:ea typeface="Roboto" panose="02000000000000000000" pitchFamily="2" charset="0"/>
                <a:cs typeface="Roboto" panose="02000000000000000000" pitchFamily="2" charset="0"/>
              </a:rPr>
              <a:t> </a:t>
            </a:r>
            <a:r>
              <a:rPr lang="en-US" dirty="0"/>
              <a:t>| </a:t>
            </a:r>
            <a:r>
              <a:rPr lang="en-US" dirty="0">
                <a:latin typeface="Roboto" panose="02000000000000000000" pitchFamily="2" charset="0"/>
                <a:ea typeface="Roboto" panose="02000000000000000000" pitchFamily="2" charset="0"/>
                <a:cs typeface="Roboto" panose="02000000000000000000" pitchFamily="2" charset="0"/>
                <a:hlinkClick r:id="rId5"/>
              </a:rPr>
              <a:t>Examples</a:t>
            </a:r>
            <a:r>
              <a:rPr lang="en-US" sz="1700" spc="-10" dirty="0">
                <a:latin typeface="Roboto" panose="02000000000000000000" pitchFamily="2" charset="0"/>
                <a:ea typeface="Roboto" panose="02000000000000000000" pitchFamily="2" charset="0"/>
                <a:cs typeface="Roboto" panose="02000000000000000000" pitchFamily="2" charset="0"/>
              </a:rPr>
              <a:t>)</a:t>
            </a:r>
            <a:r>
              <a:rPr sz="1700" spc="-10" dirty="0">
                <a:latin typeface="Roboto" panose="02000000000000000000" pitchFamily="2" charset="0"/>
                <a:ea typeface="Roboto" panose="02000000000000000000" pitchFamily="2" charset="0"/>
                <a:cs typeface="Roboto" panose="02000000000000000000" pitchFamily="2" charset="0"/>
              </a:rPr>
              <a:t>.</a:t>
            </a:r>
            <a:endParaRPr lang="en-GB" sz="1700" spc="-10" dirty="0">
              <a:latin typeface="Roboto" panose="02000000000000000000" pitchFamily="2" charset="0"/>
              <a:ea typeface="Roboto" panose="02000000000000000000" pitchFamily="2" charset="0"/>
              <a:cs typeface="Roboto" panose="02000000000000000000" pitchFamily="2" charset="0"/>
            </a:endParaRPr>
          </a:p>
          <a:p>
            <a:pPr marL="756285" lvl="1" indent="-287020">
              <a:lnSpc>
                <a:spcPts val="2050"/>
              </a:lnSpc>
              <a:buFont typeface="Wingdings" panose="05000000000000000000" pitchFamily="2" charset="2"/>
              <a:buChar char="ü"/>
              <a:tabLst>
                <a:tab pos="299720" algn="l"/>
              </a:tabLst>
            </a:pPr>
            <a:r>
              <a:rPr lang="el-GR" sz="1700" b="1" u="sng" spc="-5" dirty="0">
                <a:solidFill>
                  <a:srgbClr val="ED6613"/>
                </a:solidFill>
                <a:latin typeface="Roboto" panose="02000000000000000000" pitchFamily="2" charset="0"/>
                <a:ea typeface="Roboto" panose="02000000000000000000" pitchFamily="2" charset="0"/>
                <a:cs typeface="Roboto" panose="02000000000000000000" pitchFamily="2" charset="0"/>
              </a:rPr>
              <a:t>Μ</a:t>
            </a:r>
            <a:r>
              <a:rPr sz="1700" b="1" u="sng" spc="-5" dirty="0">
                <a:solidFill>
                  <a:srgbClr val="ED6613"/>
                </a:solidFill>
                <a:latin typeface="Roboto" panose="02000000000000000000" pitchFamily="2" charset="0"/>
                <a:ea typeface="Roboto" panose="02000000000000000000" pitchFamily="2" charset="0"/>
                <a:cs typeface="Roboto" panose="02000000000000000000" pitchFamily="2" charset="0"/>
              </a:rPr>
              <a:t>ε</a:t>
            </a:r>
            <a:r>
              <a:rPr lang="el-GR" sz="1700" b="1" u="sng" spc="-5" dirty="0" err="1">
                <a:solidFill>
                  <a:srgbClr val="ED6613"/>
                </a:solidFill>
                <a:latin typeface="Roboto" panose="02000000000000000000" pitchFamily="2" charset="0"/>
                <a:ea typeface="Roboto" panose="02000000000000000000" pitchFamily="2" charset="0"/>
                <a:cs typeface="Roboto" panose="02000000000000000000" pitchFamily="2" charset="0"/>
              </a:rPr>
              <a:t>τά</a:t>
            </a:r>
            <a:r>
              <a:rPr sz="1700" b="1" u="sng" spc="10"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τ</a:t>
            </a:r>
            <a:r>
              <a:rPr lang="el-GR" sz="1700" spc="-10" dirty="0">
                <a:latin typeface="Roboto" panose="02000000000000000000" pitchFamily="2" charset="0"/>
                <a:ea typeface="Roboto" panose="02000000000000000000" pitchFamily="2" charset="0"/>
                <a:cs typeface="Roboto" panose="02000000000000000000" pitchFamily="2" charset="0"/>
              </a:rPr>
              <a:t>ην ολοκλήρωση </a:t>
            </a:r>
            <a:r>
              <a:rPr lang="el-GR" sz="1700" spc="10" dirty="0">
                <a:latin typeface="Roboto" panose="02000000000000000000" pitchFamily="2" charset="0"/>
                <a:ea typeface="Roboto" panose="02000000000000000000" pitchFamily="2" charset="0"/>
                <a:cs typeface="Roboto" panose="02000000000000000000" pitchFamily="2" charset="0"/>
              </a:rPr>
              <a:t>των σπουδών, </a:t>
            </a:r>
            <a:r>
              <a:rPr sz="1700" spc="-10" dirty="0">
                <a:latin typeface="Roboto" panose="02000000000000000000" pitchFamily="2" charset="0"/>
                <a:ea typeface="Roboto" panose="02000000000000000000" pitchFamily="2" charset="0"/>
                <a:cs typeface="Roboto" panose="02000000000000000000" pitchFamily="2" charset="0"/>
              </a:rPr>
              <a:t>(</a:t>
            </a:r>
            <a:r>
              <a:rPr sz="1700" spc="-10" dirty="0" err="1">
                <a:latin typeface="Roboto" panose="02000000000000000000" pitchFamily="2" charset="0"/>
                <a:ea typeface="Roboto" panose="02000000000000000000" pitchFamily="2" charset="0"/>
                <a:cs typeface="Roboto" panose="02000000000000000000" pitchFamily="2" charset="0"/>
              </a:rPr>
              <a:t>το</a:t>
            </a:r>
            <a:r>
              <a:rPr sz="1700" spc="-10" dirty="0">
                <a:latin typeface="Roboto" panose="02000000000000000000" pitchFamily="2" charset="0"/>
                <a:ea typeface="Roboto" panose="02000000000000000000" pitchFamily="2" charset="0"/>
                <a:cs typeface="Roboto" panose="02000000000000000000" pitchFamily="2" charset="0"/>
              </a:rPr>
              <a:t>ποθέτηση</a:t>
            </a:r>
            <a:r>
              <a:rPr lang="el-GR" sz="1700" spc="-10" dirty="0">
                <a:latin typeface="Roboto" panose="02000000000000000000" pitchFamily="2" charset="0"/>
                <a:ea typeface="Roboto" panose="02000000000000000000" pitchFamily="2" charset="0"/>
                <a:cs typeface="Roboto" panose="02000000000000000000" pitchFamily="2" charset="0"/>
              </a:rPr>
              <a:t> </a:t>
            </a:r>
            <a:r>
              <a:rPr sz="1700" spc="-10" dirty="0" err="1">
                <a:latin typeface="Roboto" panose="02000000000000000000" pitchFamily="2" charset="0"/>
                <a:ea typeface="Roboto" panose="02000000000000000000" pitchFamily="2" charset="0"/>
                <a:cs typeface="Roboto" panose="02000000000000000000" pitchFamily="2" charset="0"/>
              </a:rPr>
              <a:t>νέων</a:t>
            </a:r>
            <a:r>
              <a:rPr sz="1700" spc="20"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απ</a:t>
            </a:r>
            <a:r>
              <a:rPr sz="1700" spc="-10" dirty="0" err="1">
                <a:latin typeface="Roboto" panose="02000000000000000000" pitchFamily="2" charset="0"/>
                <a:ea typeface="Roboto" panose="02000000000000000000" pitchFamily="2" charset="0"/>
                <a:cs typeface="Roboto" panose="02000000000000000000" pitchFamily="2" charset="0"/>
              </a:rPr>
              <a:t>οφοίτων</a:t>
            </a:r>
            <a:r>
              <a:rPr sz="1700" dirty="0">
                <a:latin typeface="Roboto" panose="02000000000000000000" pitchFamily="2" charset="0"/>
                <a:ea typeface="Roboto" panose="02000000000000000000" pitchFamily="2" charset="0"/>
                <a:cs typeface="Roboto" panose="02000000000000000000" pitchFamily="2" charset="0"/>
              </a:rPr>
              <a:t>)</a:t>
            </a:r>
            <a:r>
              <a:rPr lang="en-GB" sz="1700" spc="-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τότε </a:t>
            </a:r>
            <a:r>
              <a:rPr sz="1700" dirty="0">
                <a:latin typeface="Roboto" panose="02000000000000000000" pitchFamily="2" charset="0"/>
                <a:ea typeface="Roboto" panose="02000000000000000000" pitchFamily="2" charset="0"/>
                <a:cs typeface="Roboto" panose="02000000000000000000" pitchFamily="2" charset="0"/>
              </a:rPr>
              <a:t>θα</a:t>
            </a:r>
            <a:r>
              <a:rPr sz="1700" spc="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αναγνωριστεί</a:t>
            </a:r>
            <a:r>
              <a:rPr sz="1700" spc="40" dirty="0">
                <a:latin typeface="Roboto" panose="02000000000000000000" pitchFamily="2" charset="0"/>
                <a:ea typeface="Roboto" panose="02000000000000000000" pitchFamily="2" charset="0"/>
                <a:cs typeface="Roboto" panose="02000000000000000000" pitchFamily="2" charset="0"/>
              </a:rPr>
              <a:t> </a:t>
            </a:r>
            <a:r>
              <a:rPr sz="1700" dirty="0" err="1">
                <a:latin typeface="Roboto" panose="02000000000000000000" pitchFamily="2" charset="0"/>
                <a:ea typeface="Roboto" panose="02000000000000000000" pitchFamily="2" charset="0"/>
                <a:cs typeface="Roboto" panose="02000000000000000000" pitchFamily="2" charset="0"/>
              </a:rPr>
              <a:t>στο</a:t>
            </a:r>
            <a:r>
              <a:rPr sz="1700" spc="-10" dirty="0">
                <a:latin typeface="Roboto" panose="02000000000000000000" pitchFamily="2" charset="0"/>
                <a:ea typeface="Roboto" panose="02000000000000000000" pitchFamily="2" charset="0"/>
                <a:cs typeface="Roboto" panose="02000000000000000000" pitchFamily="2" charset="0"/>
              </a:rPr>
              <a:t> </a:t>
            </a:r>
            <a:r>
              <a:rPr sz="1700" dirty="0" err="1">
                <a:latin typeface="Roboto" panose="02000000000000000000" pitchFamily="2" charset="0"/>
                <a:ea typeface="Roboto" panose="02000000000000000000" pitchFamily="2" charset="0"/>
                <a:cs typeface="Roboto" panose="02000000000000000000" pitchFamily="2" charset="0"/>
              </a:rPr>
              <a:t>έντυ</a:t>
            </a:r>
            <a:r>
              <a:rPr sz="1700" dirty="0">
                <a:latin typeface="Roboto" panose="02000000000000000000" pitchFamily="2" charset="0"/>
                <a:ea typeface="Roboto" panose="02000000000000000000" pitchFamily="2" charset="0"/>
                <a:cs typeface="Roboto" panose="02000000000000000000" pitchFamily="2" charset="0"/>
              </a:rPr>
              <a:t>πο</a:t>
            </a:r>
            <a:r>
              <a:rPr lang="en-US" sz="1700" spc="30" dirty="0">
                <a:latin typeface="Roboto" panose="02000000000000000000" pitchFamily="2" charset="0"/>
                <a:ea typeface="Roboto" panose="02000000000000000000" pitchFamily="2" charset="0"/>
                <a:cs typeface="Roboto" panose="02000000000000000000" pitchFamily="2" charset="0"/>
              </a:rPr>
              <a:t> </a:t>
            </a:r>
            <a:r>
              <a:rPr sz="1700" spc="-25" dirty="0">
                <a:latin typeface="Roboto" panose="02000000000000000000" pitchFamily="2" charset="0"/>
                <a:ea typeface="Roboto" panose="02000000000000000000" pitchFamily="2" charset="0"/>
                <a:cs typeface="Roboto" panose="02000000000000000000" pitchFamily="2" charset="0"/>
                <a:hlinkClick r:id="rId6"/>
              </a:rPr>
              <a:t>EUROPASS</a:t>
            </a:r>
            <a:r>
              <a:rPr lang="en-GB" sz="1700" spc="-25" dirty="0">
                <a:latin typeface="Roboto" panose="02000000000000000000" pitchFamily="2" charset="0"/>
                <a:ea typeface="Roboto" panose="02000000000000000000" pitchFamily="2" charset="0"/>
                <a:cs typeface="Roboto" panose="02000000000000000000" pitchFamily="2" charset="0"/>
                <a:hlinkClick r:id="rId6"/>
              </a:rPr>
              <a:t> Certificate Supplement.</a:t>
            </a:r>
            <a:endParaRPr lang="en-GB" sz="1700" spc="-25" dirty="0">
              <a:latin typeface="Roboto" panose="02000000000000000000" pitchFamily="2" charset="0"/>
              <a:ea typeface="Roboto" panose="02000000000000000000" pitchFamily="2" charset="0"/>
              <a:cs typeface="Roboto" panose="02000000000000000000" pitchFamily="2" charset="0"/>
            </a:endParaRPr>
          </a:p>
          <a:p>
            <a:pPr marL="297815" indent="-285750">
              <a:lnSpc>
                <a:spcPts val="2050"/>
              </a:lnSpc>
              <a:buFont typeface="Wingdings" panose="05000000000000000000" pitchFamily="2" charset="2"/>
              <a:buChar char="q"/>
              <a:tabLst>
                <a:tab pos="299720" algn="l"/>
              </a:tabLst>
            </a:pPr>
            <a:endParaRPr sz="1700" dirty="0">
              <a:latin typeface="Roboto" panose="02000000000000000000" pitchFamily="2" charset="0"/>
              <a:ea typeface="Roboto" panose="02000000000000000000" pitchFamily="2" charset="0"/>
              <a:cs typeface="Roboto" panose="02000000000000000000" pitchFamily="2" charset="0"/>
            </a:endParaRPr>
          </a:p>
          <a:p>
            <a:pPr marL="299085" marR="147320" indent="-287020">
              <a:lnSpc>
                <a:spcPct val="90100"/>
              </a:lnSpc>
              <a:spcBef>
                <a:spcPts val="600"/>
              </a:spcBef>
              <a:buFont typeface="Wingdings" panose="05000000000000000000" pitchFamily="2" charset="2"/>
              <a:buChar char="q"/>
              <a:tabLst>
                <a:tab pos="299720" algn="l"/>
              </a:tabLst>
            </a:pPr>
            <a:r>
              <a:rPr sz="1700" spc="-5" dirty="0">
                <a:latin typeface="Roboto" panose="02000000000000000000" pitchFamily="2" charset="0"/>
                <a:ea typeface="Roboto" panose="02000000000000000000" pitchFamily="2" charset="0"/>
                <a:cs typeface="Roboto" panose="02000000000000000000" pitchFamily="2" charset="0"/>
              </a:rPr>
              <a:t>Οι</a:t>
            </a:r>
            <a:r>
              <a:rPr sz="1700" spc="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πρόσφατοι/ες</a:t>
            </a:r>
            <a:r>
              <a:rPr sz="1700" spc="4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πτυχιούχοι/ες</a:t>
            </a:r>
            <a:r>
              <a:rPr sz="1700" spc="4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μπορούν</a:t>
            </a:r>
            <a:r>
              <a:rPr sz="1700" spc="20" dirty="0">
                <a:latin typeface="Roboto" panose="02000000000000000000" pitchFamily="2" charset="0"/>
                <a:ea typeface="Roboto" panose="02000000000000000000" pitchFamily="2" charset="0"/>
                <a:cs typeface="Roboto" panose="02000000000000000000" pitchFamily="2" charset="0"/>
              </a:rPr>
              <a:t> </a:t>
            </a:r>
            <a:r>
              <a:rPr sz="1700" dirty="0">
                <a:latin typeface="Roboto" panose="02000000000000000000" pitchFamily="2" charset="0"/>
                <a:ea typeface="Roboto" panose="02000000000000000000" pitchFamily="2" charset="0"/>
                <a:cs typeface="Roboto" panose="02000000000000000000" pitchFamily="2" charset="0"/>
              </a:rPr>
              <a:t>να</a:t>
            </a:r>
            <a:r>
              <a:rPr sz="1700" spc="1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ολοκληρώσουν </a:t>
            </a:r>
            <a:r>
              <a:rPr lang="el-GR" sz="1700" spc="-5" dirty="0">
                <a:latin typeface="Roboto" panose="02000000000000000000" pitchFamily="2" charset="0"/>
                <a:ea typeface="Roboto" panose="02000000000000000000" pitchFamily="2" charset="0"/>
                <a:cs typeface="Roboto" panose="02000000000000000000" pitchFamily="2" charset="0"/>
              </a:rPr>
              <a:t>μια</a:t>
            </a:r>
            <a:r>
              <a:rPr lang="el-GR" sz="1700" spc="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περίοδο τοποθέτησης </a:t>
            </a:r>
            <a:r>
              <a:rPr sz="1700" b="1" u="sng" spc="-5" dirty="0" err="1">
                <a:solidFill>
                  <a:srgbClr val="ED6613"/>
                </a:solidFill>
                <a:latin typeface="Roboto" panose="02000000000000000000" pitchFamily="2" charset="0"/>
                <a:ea typeface="Roboto" panose="02000000000000000000" pitchFamily="2" charset="0"/>
                <a:cs typeface="Roboto" panose="02000000000000000000" pitchFamily="2" charset="0"/>
              </a:rPr>
              <a:t>εντός</a:t>
            </a:r>
            <a:r>
              <a:rPr sz="1700" b="1" u="sng" spc="10"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700" b="1" u="sng" dirty="0">
                <a:solidFill>
                  <a:srgbClr val="ED6613"/>
                </a:solidFill>
                <a:latin typeface="Roboto" panose="02000000000000000000" pitchFamily="2" charset="0"/>
                <a:ea typeface="Roboto" panose="02000000000000000000" pitchFamily="2" charset="0"/>
                <a:cs typeface="Roboto" panose="02000000000000000000" pitchFamily="2" charset="0"/>
              </a:rPr>
              <a:t>12</a:t>
            </a:r>
            <a:r>
              <a:rPr sz="1700" b="1" u="sng" spc="10"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700" b="1" u="sng" spc="-20" dirty="0">
                <a:solidFill>
                  <a:srgbClr val="ED6613"/>
                </a:solidFill>
                <a:latin typeface="Roboto" panose="02000000000000000000" pitchFamily="2" charset="0"/>
                <a:ea typeface="Roboto" panose="02000000000000000000" pitchFamily="2" charset="0"/>
                <a:cs typeface="Roboto" panose="02000000000000000000" pitchFamily="2" charset="0"/>
              </a:rPr>
              <a:t>μηνών</a:t>
            </a:r>
            <a:r>
              <a:rPr sz="1700" b="1" u="sng" spc="20"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700" b="1" u="sng" spc="-5" dirty="0">
                <a:solidFill>
                  <a:srgbClr val="ED6613"/>
                </a:solidFill>
                <a:latin typeface="Roboto" panose="02000000000000000000" pitchFamily="2" charset="0"/>
                <a:ea typeface="Roboto" panose="02000000000000000000" pitchFamily="2" charset="0"/>
                <a:cs typeface="Roboto" panose="02000000000000000000" pitchFamily="2" charset="0"/>
              </a:rPr>
              <a:t>από</a:t>
            </a:r>
            <a:r>
              <a:rPr sz="1700" b="1" u="sng" spc="5"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700" b="1" u="sng" spc="-15" dirty="0">
                <a:solidFill>
                  <a:srgbClr val="ED6613"/>
                </a:solidFill>
                <a:latin typeface="Roboto" panose="02000000000000000000" pitchFamily="2" charset="0"/>
                <a:ea typeface="Roboto" panose="02000000000000000000" pitchFamily="2" charset="0"/>
                <a:cs typeface="Roboto" panose="02000000000000000000" pitchFamily="2" charset="0"/>
              </a:rPr>
              <a:t>την</a:t>
            </a:r>
            <a:r>
              <a:rPr sz="1700" b="1" u="sng" spc="5"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700" b="1" u="sng" spc="-10" dirty="0">
                <a:solidFill>
                  <a:srgbClr val="ED6613"/>
                </a:solidFill>
                <a:latin typeface="Roboto" panose="02000000000000000000" pitchFamily="2" charset="0"/>
                <a:ea typeface="Roboto" panose="02000000000000000000" pitchFamily="2" charset="0"/>
                <a:cs typeface="Roboto" panose="02000000000000000000" pitchFamily="2" charset="0"/>
              </a:rPr>
              <a:t>αποφοίτησή</a:t>
            </a:r>
            <a:r>
              <a:rPr sz="1700" b="1" u="sng"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700" b="1" u="sng" spc="-10" dirty="0" err="1">
                <a:solidFill>
                  <a:srgbClr val="ED6613"/>
                </a:solidFill>
                <a:latin typeface="Roboto" panose="02000000000000000000" pitchFamily="2" charset="0"/>
                <a:ea typeface="Roboto" panose="02000000000000000000" pitchFamily="2" charset="0"/>
                <a:cs typeface="Roboto" panose="02000000000000000000" pitchFamily="2" charset="0"/>
              </a:rPr>
              <a:t>τους</a:t>
            </a:r>
            <a:r>
              <a:rPr sz="1700" spc="-5" dirty="0">
                <a:latin typeface="Roboto" panose="02000000000000000000" pitchFamily="2" charset="0"/>
                <a:ea typeface="Roboto" panose="02000000000000000000" pitchFamily="2" charset="0"/>
                <a:cs typeface="Roboto" panose="02000000000000000000" pitchFamily="2" charset="0"/>
              </a:rPr>
              <a:t>.</a:t>
            </a:r>
            <a:endParaRPr lang="en-GB" sz="1700" spc="-5" dirty="0">
              <a:latin typeface="Roboto" panose="02000000000000000000" pitchFamily="2" charset="0"/>
              <a:ea typeface="Roboto" panose="02000000000000000000" pitchFamily="2" charset="0"/>
              <a:cs typeface="Roboto" panose="02000000000000000000" pitchFamily="2" charset="0"/>
            </a:endParaRPr>
          </a:p>
          <a:p>
            <a:pPr marL="12065" marR="147320">
              <a:lnSpc>
                <a:spcPct val="90100"/>
              </a:lnSpc>
              <a:spcBef>
                <a:spcPts val="600"/>
              </a:spcBef>
              <a:tabLst>
                <a:tab pos="299720" algn="l"/>
              </a:tabLst>
            </a:pPr>
            <a:endParaRPr sz="1700" dirty="0">
              <a:latin typeface="Roboto" panose="02000000000000000000" pitchFamily="2" charset="0"/>
              <a:ea typeface="Roboto" panose="02000000000000000000" pitchFamily="2" charset="0"/>
              <a:cs typeface="Roboto" panose="02000000000000000000" pitchFamily="2" charset="0"/>
            </a:endParaRPr>
          </a:p>
          <a:p>
            <a:pPr marL="356235" marR="217170" indent="-285750">
              <a:lnSpc>
                <a:spcPts val="1939"/>
              </a:lnSpc>
              <a:spcBef>
                <a:spcPts val="630"/>
              </a:spcBef>
              <a:buFont typeface="Wingdings" panose="05000000000000000000" pitchFamily="2" charset="2"/>
              <a:buChar char="q"/>
              <a:tabLst>
                <a:tab pos="299085" algn="l"/>
                <a:tab pos="299720" algn="l"/>
              </a:tabLst>
            </a:pPr>
            <a:r>
              <a:rPr sz="17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Σημαντικό</a:t>
            </a:r>
            <a:r>
              <a:rPr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dirty="0">
                <a:solidFill>
                  <a:srgbClr val="FF0000"/>
                </a:solidFill>
                <a:latin typeface="Roboto" panose="02000000000000000000" pitchFamily="2" charset="0"/>
                <a:ea typeface="Roboto" panose="02000000000000000000" pitchFamily="2" charset="0"/>
                <a:cs typeface="Roboto" panose="02000000000000000000" pitchFamily="2" charset="0"/>
              </a:rPr>
              <a:t>–</a:t>
            </a:r>
            <a:r>
              <a:rPr sz="1700" b="1" i="1" u="sng"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dirty="0">
                <a:solidFill>
                  <a:srgbClr val="FF0000"/>
                </a:solidFill>
                <a:latin typeface="Roboto" panose="02000000000000000000" pitchFamily="2" charset="0"/>
                <a:ea typeface="Roboto" panose="02000000000000000000" pitchFamily="2" charset="0"/>
                <a:cs typeface="Roboto" panose="02000000000000000000" pitchFamily="2" charset="0"/>
              </a:rPr>
              <a:t>Η </a:t>
            </a:r>
            <a:r>
              <a:rPr sz="17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υποβολή</a:t>
            </a:r>
            <a:r>
              <a:rPr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dirty="0">
                <a:solidFill>
                  <a:srgbClr val="FF0000"/>
                </a:solidFill>
                <a:latin typeface="Roboto" panose="02000000000000000000" pitchFamily="2" charset="0"/>
                <a:ea typeface="Roboto" panose="02000000000000000000" pitchFamily="2" charset="0"/>
                <a:cs typeface="Roboto" panose="02000000000000000000" pitchFamily="2" charset="0"/>
              </a:rPr>
              <a:t>ενδιαφέροντος</a:t>
            </a:r>
            <a:r>
              <a:rPr sz="17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spc="-20" dirty="0">
                <a:solidFill>
                  <a:srgbClr val="FF0000"/>
                </a:solidFill>
                <a:latin typeface="Roboto" panose="02000000000000000000" pitchFamily="2" charset="0"/>
                <a:ea typeface="Roboto" panose="02000000000000000000" pitchFamily="2" charset="0"/>
                <a:cs typeface="Roboto" panose="02000000000000000000" pitchFamily="2" charset="0"/>
              </a:rPr>
              <a:t>και</a:t>
            </a:r>
            <a:r>
              <a:rPr sz="1700" b="1" i="1" u="sng"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dirty="0">
                <a:solidFill>
                  <a:srgbClr val="FF0000"/>
                </a:solidFill>
                <a:latin typeface="Roboto" panose="02000000000000000000" pitchFamily="2" charset="0"/>
                <a:ea typeface="Roboto" panose="02000000000000000000" pitchFamily="2" charset="0"/>
                <a:cs typeface="Roboto" panose="02000000000000000000" pitchFamily="2" charset="0"/>
              </a:rPr>
              <a:t>επιλογή</a:t>
            </a:r>
            <a:r>
              <a:rPr sz="1700" b="1" i="1" u="sng"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των </a:t>
            </a:r>
            <a:r>
              <a:rPr sz="1700" b="1" i="1" u="sng"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νέων </a:t>
            </a:r>
            <a:r>
              <a:rPr sz="17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αποφοίτων </a:t>
            </a:r>
            <a:r>
              <a:rPr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πραγματοποιείται </a:t>
            </a:r>
            <a:r>
              <a:rPr sz="17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πριν την ολοκλήρωση </a:t>
            </a:r>
            <a:r>
              <a:rPr sz="1700" b="1" i="1" u="sng" spc="-39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των</a:t>
            </a:r>
            <a:r>
              <a:rPr sz="17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dirty="0">
                <a:solidFill>
                  <a:srgbClr val="FF0000"/>
                </a:solidFill>
                <a:latin typeface="Roboto" panose="02000000000000000000" pitchFamily="2" charset="0"/>
                <a:ea typeface="Roboto" panose="02000000000000000000" pitchFamily="2" charset="0"/>
                <a:cs typeface="Roboto" panose="02000000000000000000" pitchFamily="2" charset="0"/>
              </a:rPr>
              <a:t>σπουδών</a:t>
            </a:r>
            <a:r>
              <a:rPr sz="17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dirty="0">
                <a:solidFill>
                  <a:srgbClr val="FF0000"/>
                </a:solidFill>
                <a:latin typeface="Roboto" panose="02000000000000000000" pitchFamily="2" charset="0"/>
                <a:ea typeface="Roboto" panose="02000000000000000000" pitchFamily="2" charset="0"/>
                <a:cs typeface="Roboto" panose="02000000000000000000" pitchFamily="2" charset="0"/>
              </a:rPr>
              <a:t>τους</a:t>
            </a:r>
            <a:r>
              <a:rPr sz="1700" b="1" i="1" u="sng"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spc="-15" dirty="0">
                <a:solidFill>
                  <a:srgbClr val="FF0000"/>
                </a:solidFill>
                <a:latin typeface="Roboto" panose="02000000000000000000" pitchFamily="2" charset="0"/>
                <a:ea typeface="Roboto" panose="02000000000000000000" pitchFamily="2" charset="0"/>
                <a:cs typeface="Roboto" panose="02000000000000000000" pitchFamily="2" charset="0"/>
              </a:rPr>
              <a:t>(και</a:t>
            </a:r>
            <a:r>
              <a:rPr sz="17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όχι αφού</a:t>
            </a:r>
            <a:r>
              <a:rPr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αποφοιτήσουν)</a:t>
            </a:r>
            <a:r>
              <a:rPr lang="en-GB"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a:t>
            </a:r>
            <a:endParaRPr sz="1700" u="sng"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22632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4D5CC-04DA-569B-2114-6DBD4E24965A}"/>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A77977C3-7333-17A5-45BD-05AB7F38B6BF}"/>
              </a:ext>
            </a:extLst>
          </p:cNvPr>
          <p:cNvGrpSpPr/>
          <p:nvPr/>
        </p:nvGrpSpPr>
        <p:grpSpPr>
          <a:xfrm>
            <a:off x="0" y="0"/>
            <a:ext cx="12192000" cy="6858000"/>
            <a:chOff x="0" y="0"/>
            <a:chExt cx="12192000" cy="6858000"/>
          </a:xfrm>
        </p:grpSpPr>
        <p:pic>
          <p:nvPicPr>
            <p:cNvPr id="11" name="Picture 10" descr="A picture containing text, screenshot&#10;&#10;Description automatically generated">
              <a:extLst>
                <a:ext uri="{FF2B5EF4-FFF2-40B4-BE49-F238E27FC236}">
                  <a16:creationId xmlns:a16="http://schemas.microsoft.com/office/drawing/2014/main" id="{84AE5DE5-0D19-435A-1563-EF6D3EED9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32A2B08-D2B3-21C5-0A63-7AB363A9C9EE}"/>
                </a:ext>
              </a:extLst>
            </p:cNvPr>
            <p:cNvSpPr/>
            <p:nvPr/>
          </p:nvSpPr>
          <p:spPr>
            <a:xfrm>
              <a:off x="8979408" y="5797296"/>
              <a:ext cx="2724912" cy="8229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grpSp>
      <p:sp>
        <p:nvSpPr>
          <p:cNvPr id="10" name="object 8">
            <a:extLst>
              <a:ext uri="{FF2B5EF4-FFF2-40B4-BE49-F238E27FC236}">
                <a16:creationId xmlns:a16="http://schemas.microsoft.com/office/drawing/2014/main" id="{B7397DC4-5DC2-56BE-7F78-C31606D8884D}"/>
              </a:ext>
            </a:extLst>
          </p:cNvPr>
          <p:cNvSpPr txBox="1"/>
          <p:nvPr/>
        </p:nvSpPr>
        <p:spPr>
          <a:xfrm>
            <a:off x="4675488" y="469215"/>
            <a:ext cx="7251192" cy="5919569"/>
          </a:xfrm>
          <a:prstGeom prst="rect">
            <a:avLst/>
          </a:prstGeom>
        </p:spPr>
        <p:txBody>
          <a:bodyPr vert="horz" wrap="square" lIns="0" tIns="42545" rIns="0" bIns="0" rtlCol="0">
            <a:spAutoFit/>
          </a:bodyPr>
          <a:lstStyle/>
          <a:p>
            <a:pPr marL="355600" marR="454659" indent="-342900" algn="just">
              <a:lnSpc>
                <a:spcPts val="2210"/>
              </a:lnSpc>
              <a:spcBef>
                <a:spcPts val="335"/>
              </a:spcBef>
              <a:buFont typeface="Wingdings" panose="05000000000000000000" pitchFamily="2" charset="2"/>
              <a:buChar char="q"/>
            </a:pPr>
            <a:r>
              <a:rPr lang="el-GR" sz="1500" b="1" spc="-10" dirty="0">
                <a:latin typeface="Roboto" panose="02000000000000000000" pitchFamily="2" charset="0"/>
                <a:ea typeface="Roboto" panose="02000000000000000000" pitchFamily="2" charset="0"/>
                <a:cs typeface="Roboto" panose="02000000000000000000" pitchFamily="2" charset="0"/>
              </a:rPr>
              <a:t>Πραγματοποιείται σε</a:t>
            </a:r>
            <a:r>
              <a:rPr lang="en-US" sz="1500" b="1" spc="-10" dirty="0">
                <a:latin typeface="Roboto" panose="02000000000000000000" pitchFamily="2" charset="0"/>
                <a:ea typeface="Roboto" panose="02000000000000000000" pitchFamily="2" charset="0"/>
                <a:cs typeface="Roboto" panose="02000000000000000000" pitchFamily="2" charset="0"/>
              </a:rPr>
              <a:t>: </a:t>
            </a:r>
          </a:p>
          <a:p>
            <a:pPr marL="812800" marR="454659" lvl="1" indent="-342900" algn="just">
              <a:lnSpc>
                <a:spcPts val="2210"/>
              </a:lnSpc>
              <a:spcBef>
                <a:spcPts val="335"/>
              </a:spcBef>
              <a:buFont typeface="Wingdings" panose="05000000000000000000" pitchFamily="2" charset="2"/>
              <a:buChar char="ü"/>
            </a:pPr>
            <a:r>
              <a:rPr lang="el-GR" sz="1500" spc="-10" dirty="0">
                <a:latin typeface="Roboto" panose="02000000000000000000" pitchFamily="2" charset="0"/>
                <a:ea typeface="Roboto" panose="02000000000000000000" pitchFamily="2" charset="0"/>
                <a:cs typeface="Roboto" panose="02000000000000000000" pitchFamily="2" charset="0"/>
              </a:rPr>
              <a:t>Δημόσιες ή Ιδιωτικές Επιχειρήσεις, Δημόσιους φορείς, Κοινωνικούς εταίρους, Ερευνητικά ινστιτούτα</a:t>
            </a:r>
            <a:r>
              <a:rPr lang="en-GB" sz="1500" spc="-10" dirty="0">
                <a:latin typeface="Roboto" panose="02000000000000000000" pitchFamily="2" charset="0"/>
                <a:ea typeface="Roboto" panose="02000000000000000000" pitchFamily="2" charset="0"/>
                <a:cs typeface="Roboto" panose="02000000000000000000" pitchFamily="2" charset="0"/>
              </a:rPr>
              <a:t> (“research assistantships for students and doctoral candidates”)</a:t>
            </a:r>
            <a:r>
              <a:rPr lang="el-GR" sz="1500" spc="-10" dirty="0">
                <a:latin typeface="Roboto" panose="02000000000000000000" pitchFamily="2" charset="0"/>
                <a:ea typeface="Roboto" panose="02000000000000000000" pitchFamily="2" charset="0"/>
                <a:cs typeface="Roboto" panose="02000000000000000000" pitchFamily="2" charset="0"/>
              </a:rPr>
              <a:t>, Σχολεία και Εκπαιδευτικά Κέντρα (</a:t>
            </a:r>
            <a:r>
              <a:rPr lang="en-GB" sz="1500" spc="-10" dirty="0">
                <a:latin typeface="Roboto" panose="02000000000000000000" pitchFamily="2" charset="0"/>
                <a:ea typeface="Roboto" panose="02000000000000000000" pitchFamily="2" charset="0"/>
                <a:cs typeface="Roboto" panose="02000000000000000000" pitchFamily="2" charset="0"/>
              </a:rPr>
              <a:t>“teaching assistantships for student teachers”)</a:t>
            </a:r>
            <a:endParaRPr lang="el-GR" sz="1500" spc="-10" dirty="0">
              <a:latin typeface="Roboto" panose="02000000000000000000" pitchFamily="2" charset="0"/>
              <a:ea typeface="Roboto" panose="02000000000000000000" pitchFamily="2" charset="0"/>
              <a:cs typeface="Roboto" panose="02000000000000000000" pitchFamily="2" charset="0"/>
            </a:endParaRPr>
          </a:p>
          <a:p>
            <a:pPr marL="812800" marR="454659" lvl="1" indent="-342900" algn="just">
              <a:lnSpc>
                <a:spcPts val="2210"/>
              </a:lnSpc>
              <a:spcBef>
                <a:spcPts val="335"/>
              </a:spcBef>
              <a:buFont typeface="Wingdings" panose="05000000000000000000" pitchFamily="2" charset="2"/>
              <a:buChar char="ü"/>
            </a:pPr>
            <a:r>
              <a:rPr lang="el-GR" sz="1500" spc="-10" dirty="0">
                <a:latin typeface="Roboto" panose="02000000000000000000" pitchFamily="2" charset="0"/>
                <a:ea typeface="Roboto" panose="02000000000000000000" pitchFamily="2" charset="0"/>
                <a:cs typeface="Roboto" panose="02000000000000000000" pitchFamily="2" charset="0"/>
              </a:rPr>
              <a:t>ΙΤΕ που εδρεύουν σε Χώρες-Μέλη ή Τρίτες Χώρες συνδεδεμένες με το Πρόγραμμα, κατέχουν το ECHE και έχουν υπογράψει διμερή Συμφωνία με το ΙΤΕ αποστολής</a:t>
            </a:r>
            <a:endParaRPr lang="el-GR" sz="1500" dirty="0">
              <a:latin typeface="Roboto" panose="02000000000000000000" pitchFamily="2" charset="0"/>
              <a:ea typeface="Roboto" panose="02000000000000000000" pitchFamily="2" charset="0"/>
              <a:cs typeface="Roboto" panose="02000000000000000000" pitchFamily="2" charset="0"/>
            </a:endParaRPr>
          </a:p>
          <a:p>
            <a:pPr marL="812800" marR="454659" lvl="1" indent="-342900" algn="just">
              <a:lnSpc>
                <a:spcPts val="2210"/>
              </a:lnSpc>
              <a:spcBef>
                <a:spcPts val="335"/>
              </a:spcBef>
              <a:buFont typeface="Wingdings" panose="05000000000000000000" pitchFamily="2" charset="2"/>
              <a:buChar char="ü"/>
            </a:pPr>
            <a:r>
              <a:rPr lang="el-GR" sz="1500" b="1" i="1" u="sng" spc="-15" dirty="0">
                <a:solidFill>
                  <a:srgbClr val="ED6613"/>
                </a:solidFill>
                <a:latin typeface="Roboto" panose="02000000000000000000" pitchFamily="2" charset="0"/>
                <a:ea typeface="Roboto" panose="02000000000000000000" pitchFamily="2" charset="0"/>
                <a:cs typeface="Roboto" panose="02000000000000000000" pitchFamily="2" charset="0"/>
              </a:rPr>
              <a:t>ΚΑ131 </a:t>
            </a:r>
            <a:r>
              <a:rPr lang="el-GR" sz="1500" b="1" i="1" u="sng" spc="-5" dirty="0">
                <a:solidFill>
                  <a:srgbClr val="ED6613"/>
                </a:solidFill>
                <a:latin typeface="Roboto" panose="02000000000000000000" pitchFamily="2" charset="0"/>
                <a:ea typeface="Roboto" panose="02000000000000000000" pitchFamily="2" charset="0"/>
                <a:cs typeface="Roboto" panose="02000000000000000000" pitchFamily="2" charset="0"/>
              </a:rPr>
              <a:t>Διεθνής</a:t>
            </a:r>
            <a:r>
              <a:rPr lang="el-GR" sz="1500" b="1" i="1" u="sng" spc="-15" dirty="0">
                <a:solidFill>
                  <a:srgbClr val="ED6613"/>
                </a:solidFill>
                <a:latin typeface="Roboto" panose="02000000000000000000" pitchFamily="2" charset="0"/>
                <a:ea typeface="Roboto" panose="02000000000000000000" pitchFamily="2" charset="0"/>
                <a:cs typeface="Roboto" panose="02000000000000000000" pitchFamily="2" charset="0"/>
              </a:rPr>
              <a:t> Κινητικότητα:</a:t>
            </a:r>
            <a:r>
              <a:rPr lang="el-GR" sz="1500" spc="-15"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500" spc="-10" dirty="0">
                <a:latin typeface="Roboto" panose="02000000000000000000" pitchFamily="2" charset="0"/>
                <a:ea typeface="Roboto" panose="02000000000000000000" pitchFamily="2" charset="0"/>
                <a:cs typeface="Roboto" panose="02000000000000000000" pitchFamily="2" charset="0"/>
              </a:rPr>
              <a:t>ΙΤΕ που εδρεύουν σε Τρίτες Χώρες μη συνδεδεμένες με το Πρόγραμμα, είναι αναγνωρισμένα από την εκάστοτε αρμόδια αρχή και έχουν υπογράψει διμερή Συμφωνία με το ΙΤΕ αποστολής</a:t>
            </a:r>
          </a:p>
          <a:p>
            <a:pPr marL="12700" marR="454659" algn="just">
              <a:lnSpc>
                <a:spcPts val="2210"/>
              </a:lnSpc>
              <a:spcBef>
                <a:spcPts val="335"/>
              </a:spcBef>
            </a:pPr>
            <a:endParaRPr lang="el-GR" sz="1500" b="1" dirty="0">
              <a:latin typeface="Roboto" panose="02000000000000000000" pitchFamily="2" charset="0"/>
              <a:ea typeface="Roboto" panose="02000000000000000000" pitchFamily="2" charset="0"/>
              <a:cs typeface="Roboto" panose="02000000000000000000" pitchFamily="2" charset="0"/>
            </a:endParaRPr>
          </a:p>
          <a:p>
            <a:pPr marL="355600" marR="454659" indent="-342900" algn="just">
              <a:lnSpc>
                <a:spcPts val="2210"/>
              </a:lnSpc>
              <a:spcBef>
                <a:spcPts val="335"/>
              </a:spcBef>
              <a:buFont typeface="Wingdings" panose="05000000000000000000" pitchFamily="2" charset="2"/>
              <a:buChar char="q"/>
            </a:pPr>
            <a:r>
              <a:rPr lang="el-GR" sz="1500" b="1" dirty="0">
                <a:latin typeface="Roboto" panose="02000000000000000000" pitchFamily="2" charset="0"/>
                <a:ea typeface="Roboto" panose="02000000000000000000" pitchFamily="2" charset="0"/>
                <a:cs typeface="Roboto" panose="02000000000000000000" pitchFamily="2" charset="0"/>
              </a:rPr>
              <a:t>Όπου είναι εφικτό, </a:t>
            </a:r>
            <a:r>
              <a:rPr lang="el-GR" sz="1500" dirty="0">
                <a:latin typeface="Roboto" panose="02000000000000000000" pitchFamily="2" charset="0"/>
                <a:ea typeface="Roboto" panose="02000000000000000000" pitchFamily="2" charset="0"/>
                <a:cs typeface="Roboto" panose="02000000000000000000" pitchFamily="2" charset="0"/>
              </a:rPr>
              <a:t>πρέπει</a:t>
            </a:r>
            <a:r>
              <a:rPr sz="1500" spc="-20"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να</a:t>
            </a:r>
            <a:r>
              <a:rPr sz="1500" spc="-1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αποτελεί</a:t>
            </a:r>
            <a:r>
              <a:rPr sz="1500" spc="-15" dirty="0">
                <a:latin typeface="Roboto" panose="02000000000000000000" pitchFamily="2" charset="0"/>
                <a:ea typeface="Roboto" panose="02000000000000000000" pitchFamily="2" charset="0"/>
                <a:cs typeface="Roboto" panose="02000000000000000000" pitchFamily="2" charset="0"/>
              </a:rPr>
              <a:t> </a:t>
            </a:r>
            <a:r>
              <a:rPr sz="1500" spc="-5" dirty="0" err="1">
                <a:latin typeface="Roboto" panose="02000000000000000000" pitchFamily="2" charset="0"/>
                <a:ea typeface="Roboto" panose="02000000000000000000" pitchFamily="2" charset="0"/>
                <a:cs typeface="Roboto" panose="02000000000000000000" pitchFamily="2" charset="0"/>
              </a:rPr>
              <a:t>μέρος</a:t>
            </a:r>
            <a:r>
              <a:rPr sz="1500" spc="1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του</a:t>
            </a:r>
            <a:r>
              <a:rPr lang="en-GB" sz="150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προγράμματος</a:t>
            </a:r>
            <a:r>
              <a:rPr sz="1500" spc="-50"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σπ</a:t>
            </a:r>
            <a:r>
              <a:rPr sz="1500" dirty="0" err="1">
                <a:latin typeface="Roboto" panose="02000000000000000000" pitchFamily="2" charset="0"/>
                <a:ea typeface="Roboto" panose="02000000000000000000" pitchFamily="2" charset="0"/>
                <a:cs typeface="Roboto" panose="02000000000000000000" pitchFamily="2" charset="0"/>
              </a:rPr>
              <a:t>ουδών</a:t>
            </a:r>
            <a:r>
              <a:rPr sz="1500" spc="-35" dirty="0">
                <a:latin typeface="Roboto" panose="02000000000000000000" pitchFamily="2" charset="0"/>
                <a:ea typeface="Roboto" panose="02000000000000000000" pitchFamily="2" charset="0"/>
                <a:cs typeface="Roboto" panose="02000000000000000000" pitchFamily="2" charset="0"/>
              </a:rPr>
              <a:t> </a:t>
            </a:r>
            <a:r>
              <a:rPr lang="el-GR" sz="1500" spc="-35" dirty="0">
                <a:latin typeface="Roboto" panose="02000000000000000000" pitchFamily="2" charset="0"/>
                <a:ea typeface="Roboto" panose="02000000000000000000" pitchFamily="2" charset="0"/>
                <a:cs typeface="Roboto" panose="02000000000000000000" pitchFamily="2" charset="0"/>
              </a:rPr>
              <a:t>του φοιτητή</a:t>
            </a:r>
            <a:r>
              <a:rPr lang="el-GR" sz="1500" spc="-35"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500" b="1" spc="-5" dirty="0">
                <a:solidFill>
                  <a:srgbClr val="ED6613"/>
                </a:solidFill>
                <a:latin typeface="Roboto" panose="02000000000000000000" pitchFamily="2" charset="0"/>
                <a:ea typeface="Roboto" panose="02000000000000000000" pitchFamily="2" charset="0"/>
                <a:cs typeface="Roboto" panose="02000000000000000000" pitchFamily="2" charset="0"/>
              </a:rPr>
              <a:t>(στην περίπτωση των πρόσφατων αποφοίτων, δεν είναι εφικτό)</a:t>
            </a:r>
          </a:p>
          <a:p>
            <a:pPr marL="469900" marR="454659" lvl="1" algn="just">
              <a:lnSpc>
                <a:spcPts val="2210"/>
              </a:lnSpc>
              <a:spcBef>
                <a:spcPts val="335"/>
              </a:spcBef>
            </a:pPr>
            <a:endParaRPr lang="en-US" sz="1500" spc="-5" dirty="0">
              <a:latin typeface="Roboto" panose="02000000000000000000" pitchFamily="2" charset="0"/>
              <a:ea typeface="Roboto" panose="02000000000000000000" pitchFamily="2" charset="0"/>
              <a:cs typeface="Roboto" panose="02000000000000000000" pitchFamily="2" charset="0"/>
            </a:endParaRPr>
          </a:p>
          <a:p>
            <a:pPr marL="355600" marR="454659" indent="-342900" algn="just">
              <a:lnSpc>
                <a:spcPts val="2210"/>
              </a:lnSpc>
              <a:spcBef>
                <a:spcPts val="200"/>
              </a:spcBef>
              <a:buFont typeface="Wingdings" panose="05000000000000000000" pitchFamily="2" charset="2"/>
              <a:buChar char="q"/>
            </a:pPr>
            <a:r>
              <a:rPr lang="el-GR" sz="1500" b="1" dirty="0">
                <a:latin typeface="Roboto" panose="02000000000000000000" pitchFamily="2" charset="0"/>
                <a:ea typeface="Roboto" panose="02000000000000000000" pitchFamily="2" charset="0"/>
                <a:cs typeface="Roboto" panose="02000000000000000000" pitchFamily="2" charset="0"/>
              </a:rPr>
              <a:t>Πρέπει να ακολουθείται το πλήρες ωράριο εργασίας του οργανισμού υποδοχής</a:t>
            </a:r>
            <a:r>
              <a:rPr lang="en-US" sz="1500" b="1"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Οι ημέρες αργίας των μόνιμων υπαλλήλων ισχύουν και για τους </a:t>
            </a:r>
            <a:r>
              <a:rPr lang="en-GB" sz="1500" dirty="0">
                <a:latin typeface="Roboto" panose="02000000000000000000" pitchFamily="2" charset="0"/>
                <a:ea typeface="Roboto" panose="02000000000000000000" pitchFamily="2" charset="0"/>
                <a:cs typeface="Roboto" panose="02000000000000000000" pitchFamily="2" charset="0"/>
              </a:rPr>
              <a:t>Erasmus </a:t>
            </a:r>
            <a:r>
              <a:rPr lang="el-GR" sz="1500" dirty="0">
                <a:latin typeface="Roboto" panose="02000000000000000000" pitchFamily="2" charset="0"/>
                <a:ea typeface="Roboto" panose="02000000000000000000" pitchFamily="2" charset="0"/>
                <a:cs typeface="Roboto" panose="02000000000000000000" pitchFamily="2" charset="0"/>
              </a:rPr>
              <a:t>φοιτητές/πρόσφατους απόφοιτους (όχι </a:t>
            </a:r>
            <a:r>
              <a:rPr lang="en-GB" sz="1500" dirty="0">
                <a:latin typeface="Roboto" panose="02000000000000000000" pitchFamily="2" charset="0"/>
                <a:ea typeface="Roboto" panose="02000000000000000000" pitchFamily="2" charset="0"/>
                <a:cs typeface="Roboto" panose="02000000000000000000" pitchFamily="2" charset="0"/>
              </a:rPr>
              <a:t>interruption period)</a:t>
            </a:r>
            <a:endParaRPr lang="el-GR" sz="1500" dirty="0">
              <a:latin typeface="Roboto" panose="02000000000000000000" pitchFamily="2" charset="0"/>
              <a:ea typeface="Roboto" panose="02000000000000000000" pitchFamily="2" charset="0"/>
              <a:cs typeface="Roboto" panose="02000000000000000000" pitchFamily="2" charset="0"/>
            </a:endParaRPr>
          </a:p>
        </p:txBody>
      </p:sp>
      <p:sp>
        <p:nvSpPr>
          <p:cNvPr id="13" name="Arrow: Down 12">
            <a:extLst>
              <a:ext uri="{FF2B5EF4-FFF2-40B4-BE49-F238E27FC236}">
                <a16:creationId xmlns:a16="http://schemas.microsoft.com/office/drawing/2014/main" id="{91E98114-EBBB-B93E-B14B-441CE48E4CE4}"/>
              </a:ext>
            </a:extLst>
          </p:cNvPr>
          <p:cNvSpPr/>
          <p:nvPr/>
        </p:nvSpPr>
        <p:spPr>
          <a:xfrm>
            <a:off x="2414016" y="2885061"/>
            <a:ext cx="493776" cy="741974"/>
          </a:xfrm>
          <a:prstGeom prst="down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F40D6BA-2051-6E2D-C456-FC4D92B27860}"/>
              </a:ext>
            </a:extLst>
          </p:cNvPr>
          <p:cNvSpPr txBox="1"/>
          <p:nvPr/>
        </p:nvSpPr>
        <p:spPr>
          <a:xfrm>
            <a:off x="899304" y="3703499"/>
            <a:ext cx="3843096" cy="1765868"/>
          </a:xfrm>
          <a:prstGeom prst="rect">
            <a:avLst/>
          </a:prstGeom>
          <a:noFill/>
        </p:spPr>
        <p:txBody>
          <a:bodyPr wrap="square">
            <a:spAutoFit/>
          </a:bodyPr>
          <a:lstStyle/>
          <a:p>
            <a:pPr marL="12700" marR="454659" algn="ctr">
              <a:lnSpc>
                <a:spcPts val="2210"/>
              </a:lnSpc>
              <a:spcBef>
                <a:spcPts val="335"/>
              </a:spcBef>
            </a:pP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Αφορά</a:t>
            </a:r>
            <a:r>
              <a:rPr lang="el-GR" sz="1600" spc="-2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όλα</a:t>
            </a:r>
            <a:r>
              <a:rPr lang="el-GR" sz="1600" b="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τα</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προγράμματα, όλα τα έτη</a:t>
            </a:r>
            <a:r>
              <a:rPr lang="el-GR" sz="1600" spc="-4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&amp;</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όλους</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τους</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 κύκλους</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σπουδών</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(σύντομος κύκλος,</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πτυχίο,</a:t>
            </a:r>
            <a:r>
              <a:rPr lang="el-GR" sz="1600" spc="-2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μεταπτυχιακό,</a:t>
            </a:r>
            <a:r>
              <a:rPr lang="el-GR" sz="1600" spc="-5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διδακτορικό</a:t>
            </a:r>
            <a:r>
              <a:rPr lang="en-US" sz="1600" spc="-1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EQF 5-8) </a:t>
            </a:r>
            <a:r>
              <a:rPr lang="en-US" sz="1600" b="1" u="sng" spc="-10" dirty="0">
                <a:solidFill>
                  <a:srgbClr val="ED6613"/>
                </a:solidFill>
                <a:latin typeface="Roboto" panose="02000000000000000000" pitchFamily="2" charset="0"/>
                <a:ea typeface="Roboto" panose="02000000000000000000" pitchFamily="2" charset="0"/>
                <a:cs typeface="Roboto" panose="02000000000000000000" pitchFamily="2" charset="0"/>
              </a:rPr>
              <a:t>KAI </a:t>
            </a:r>
            <a:r>
              <a:rPr lang="el-GR" sz="1600" b="1" u="sng" spc="-10" dirty="0">
                <a:solidFill>
                  <a:srgbClr val="ED6613"/>
                </a:solidFill>
                <a:latin typeface="Roboto" panose="02000000000000000000" pitchFamily="2" charset="0"/>
                <a:ea typeface="Roboto" panose="02000000000000000000" pitchFamily="2" charset="0"/>
                <a:cs typeface="Roboto" panose="02000000000000000000" pitchFamily="2" charset="0"/>
              </a:rPr>
              <a:t>και τους πρόσφατους απόφοιτους ΙΤΕ</a:t>
            </a:r>
            <a:endParaRPr lang="en-GB" sz="1600" b="1" u="sng" spc="-10" dirty="0">
              <a:solidFill>
                <a:srgbClr val="ED6613"/>
              </a:solidFill>
              <a:latin typeface="Roboto" panose="02000000000000000000" pitchFamily="2" charset="0"/>
              <a:ea typeface="Roboto" panose="02000000000000000000" pitchFamily="2" charset="0"/>
              <a:cs typeface="Roboto" panose="02000000000000000000" pitchFamily="2" charset="0"/>
            </a:endParaRPr>
          </a:p>
        </p:txBody>
      </p:sp>
      <p:grpSp>
        <p:nvGrpSpPr>
          <p:cNvPr id="2" name="Group 1">
            <a:extLst>
              <a:ext uri="{FF2B5EF4-FFF2-40B4-BE49-F238E27FC236}">
                <a16:creationId xmlns:a16="http://schemas.microsoft.com/office/drawing/2014/main" id="{433A19F7-3388-90DD-B8D4-381FB6C13FE5}"/>
              </a:ext>
            </a:extLst>
          </p:cNvPr>
          <p:cNvGrpSpPr/>
          <p:nvPr/>
        </p:nvGrpSpPr>
        <p:grpSpPr>
          <a:xfrm>
            <a:off x="993504" y="1042328"/>
            <a:ext cx="3416664" cy="1766269"/>
            <a:chOff x="1251236" y="3380438"/>
            <a:chExt cx="3170775" cy="1354033"/>
          </a:xfrm>
        </p:grpSpPr>
        <p:sp>
          <p:nvSpPr>
            <p:cNvPr id="4" name="Rectangle: Rounded Corners 3">
              <a:extLst>
                <a:ext uri="{FF2B5EF4-FFF2-40B4-BE49-F238E27FC236}">
                  <a16:creationId xmlns:a16="http://schemas.microsoft.com/office/drawing/2014/main" id="{C1BE7D04-F58E-E5D7-266B-6486031B268D}"/>
                </a:ext>
              </a:extLst>
            </p:cNvPr>
            <p:cNvSpPr/>
            <p:nvPr/>
          </p:nvSpPr>
          <p:spPr>
            <a:xfrm>
              <a:off x="1251236" y="3380438"/>
              <a:ext cx="3170775" cy="1354033"/>
            </a:xfrm>
            <a:prstGeom prst="roundRect">
              <a:avLst>
                <a:gd name="adj" fmla="val 10000"/>
              </a:avLst>
            </a:prstGeom>
            <a:solidFill>
              <a:srgbClr val="558ED5">
                <a:alpha val="89804"/>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 name="Rectangle: Rounded Corners 4">
              <a:extLst>
                <a:ext uri="{FF2B5EF4-FFF2-40B4-BE49-F238E27FC236}">
                  <a16:creationId xmlns:a16="http://schemas.microsoft.com/office/drawing/2014/main" id="{05D12BCB-2FE1-9964-E873-D8B9A56790B3}"/>
                </a:ext>
              </a:extLst>
            </p:cNvPr>
            <p:cNvSpPr txBox="1"/>
            <p:nvPr/>
          </p:nvSpPr>
          <p:spPr>
            <a:xfrm>
              <a:off x="1290894" y="3420097"/>
              <a:ext cx="3091459" cy="12747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Font typeface="Courier New" panose="02070309020205020404" pitchFamily="49" charset="0"/>
                <a:buNone/>
              </a:pPr>
              <a:r>
                <a:rPr lang="el-GR" b="1" kern="1200"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Σπουδαστών/στριών </a:t>
              </a:r>
              <a:r>
                <a:rPr lang="el-GR"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1" kern="1200" spc="-20" dirty="0">
                  <a:solidFill>
                    <a:srgbClr val="FFFFFF"/>
                  </a:solidFill>
                  <a:latin typeface="Roboto" panose="02000000000000000000" pitchFamily="2" charset="0"/>
                  <a:ea typeface="Roboto" panose="02000000000000000000" pitchFamily="2" charset="0"/>
                  <a:cs typeface="Roboto" panose="02000000000000000000" pitchFamily="2" charset="0"/>
                </a:rPr>
                <a:t>και </a:t>
              </a:r>
              <a:r>
                <a:rPr lang="el-GR"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πρόσφατων </a:t>
              </a:r>
              <a:r>
                <a:rPr lang="el-GR" b="1" kern="120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1" kern="1200" spc="-10" dirty="0">
                  <a:solidFill>
                    <a:srgbClr val="FFFFFF"/>
                  </a:solidFill>
                  <a:latin typeface="Roboto" panose="02000000000000000000" pitchFamily="2" charset="0"/>
                  <a:ea typeface="Roboto" panose="02000000000000000000" pitchFamily="2" charset="0"/>
                  <a:cs typeface="Roboto" panose="02000000000000000000" pitchFamily="2" charset="0"/>
                </a:rPr>
                <a:t>αποφοίτων </a:t>
              </a:r>
              <a:r>
                <a:rPr lang="el-GR"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για </a:t>
              </a:r>
              <a:r>
                <a:rPr lang="el-GR" b="1" kern="1200" dirty="0">
                  <a:solidFill>
                    <a:srgbClr val="FFFFFF"/>
                  </a:solidFill>
                  <a:latin typeface="Roboto" panose="02000000000000000000" pitchFamily="2" charset="0"/>
                  <a:ea typeface="Roboto" panose="02000000000000000000" pitchFamily="2" charset="0"/>
                  <a:cs typeface="Roboto" panose="02000000000000000000" pitchFamily="2" charset="0"/>
                </a:rPr>
                <a:t> Πρακτική Άσκηση/</a:t>
              </a:r>
              <a:r>
                <a:rPr lang="el-GR" b="1" kern="1200" spc="-20" dirty="0">
                  <a:solidFill>
                    <a:srgbClr val="FFFFFF"/>
                  </a:solidFill>
                  <a:latin typeface="Roboto" panose="02000000000000000000" pitchFamily="2" charset="0"/>
                  <a:ea typeface="Roboto" panose="02000000000000000000" pitchFamily="2" charset="0"/>
                  <a:cs typeface="Roboto" panose="02000000000000000000" pitchFamily="2" charset="0"/>
                </a:rPr>
                <a:t>Τοποθέτηση</a:t>
              </a:r>
              <a:r>
                <a:rPr lang="el-GR" b="1" kern="1200" spc="-65" dirty="0">
                  <a:solidFill>
                    <a:srgbClr val="FFFFFF"/>
                  </a:solidFill>
                  <a:latin typeface="Roboto" panose="02000000000000000000" pitchFamily="2" charset="0"/>
                  <a:ea typeface="Roboto" panose="02000000000000000000" pitchFamily="2" charset="0"/>
                  <a:cs typeface="Roboto" panose="02000000000000000000" pitchFamily="2" charset="0"/>
                </a:rPr>
                <a:t> </a:t>
              </a:r>
              <a:endParaRPr lang="en-US" b="1" kern="1200" spc="-65"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indent="0" algn="ctr" defTabSz="666750">
                <a:lnSpc>
                  <a:spcPct val="90000"/>
                </a:lnSpc>
                <a:spcBef>
                  <a:spcPct val="0"/>
                </a:spcBef>
                <a:spcAft>
                  <a:spcPct val="35000"/>
                </a:spcAft>
                <a:buFont typeface="Courier New" panose="02070309020205020404" pitchFamily="49" charset="0"/>
                <a:buNone/>
              </a:pPr>
              <a:r>
                <a:rPr lang="el-GR"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n-US"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Student </a:t>
              </a:r>
              <a:r>
                <a:rPr lang="el-GR" b="0" i="1" kern="1200" dirty="0">
                  <a:solidFill>
                    <a:srgbClr val="FFFFFF"/>
                  </a:solidFill>
                  <a:latin typeface="Roboto" panose="02000000000000000000" pitchFamily="2" charset="0"/>
                  <a:ea typeface="Roboto" panose="02000000000000000000" pitchFamily="2" charset="0"/>
                  <a:cs typeface="Roboto" panose="02000000000000000000" pitchFamily="2" charset="0"/>
                </a:rPr>
                <a:t>Mobility </a:t>
              </a:r>
              <a:r>
                <a:rPr lang="el-GR" b="0" i="1" kern="1200" spc="-44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for</a:t>
              </a:r>
              <a:r>
                <a:rPr lang="el-GR" b="0" i="1" kern="1200" spc="-3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0" i="1" kern="1200" spc="-20" dirty="0">
                  <a:solidFill>
                    <a:srgbClr val="FFFFFF"/>
                  </a:solidFill>
                  <a:latin typeface="Roboto" panose="02000000000000000000" pitchFamily="2" charset="0"/>
                  <a:ea typeface="Roboto" panose="02000000000000000000" pitchFamily="2" charset="0"/>
                  <a:cs typeface="Roboto" panose="02000000000000000000" pitchFamily="2" charset="0"/>
                </a:rPr>
                <a:t>Traineeships</a:t>
              </a:r>
              <a:r>
                <a:rPr lang="en-US" b="0" i="1" kern="1200" spc="-2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0" i="1" kern="1200"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0" i="1" kern="1200" dirty="0">
                  <a:solidFill>
                    <a:srgbClr val="FFFFFF"/>
                  </a:solidFill>
                  <a:latin typeface="Roboto" panose="02000000000000000000" pitchFamily="2" charset="0"/>
                  <a:ea typeface="Roboto" panose="02000000000000000000" pitchFamily="2" charset="0"/>
                  <a:cs typeface="Roboto" panose="02000000000000000000" pitchFamily="2" charset="0"/>
                </a:rPr>
                <a:t>SMP)</a:t>
              </a:r>
              <a:endParaRPr lang="en-US" b="0" i="1" kern="1200" dirty="0">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806997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34D7C-3C52-E594-00FD-247A728C845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FF2CB00-8F6F-7887-80D5-2CC0E93186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8D351947-E31B-3485-F44B-86C96320FD0B}"/>
              </a:ext>
            </a:extLst>
          </p:cNvPr>
          <p:cNvSpPr txBox="1">
            <a:spLocks/>
          </p:cNvSpPr>
          <p:nvPr/>
        </p:nvSpPr>
        <p:spPr>
          <a:xfrm>
            <a:off x="4197096" y="4187953"/>
            <a:ext cx="7068312"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l-GR" sz="3000" b="1" dirty="0">
                <a:solidFill>
                  <a:prstClr val="black"/>
                </a:solidFill>
                <a:latin typeface="Roboto" panose="02000000000000000000" pitchFamily="2" charset="0"/>
                <a:ea typeface="Roboto" panose="02000000000000000000" pitchFamily="2" charset="0"/>
              </a:rPr>
              <a:t>Επιλέξιμες Διάρκειες</a:t>
            </a: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l-GR" sz="3000" b="1" dirty="0">
                <a:solidFill>
                  <a:prstClr val="black"/>
                </a:solidFill>
                <a:latin typeface="Roboto" panose="02000000000000000000" pitchFamily="2" charset="0"/>
                <a:ea typeface="Roboto" panose="02000000000000000000" pitchFamily="2" charset="0"/>
              </a:rPr>
              <a:t>Κινητικότητα για διδασκαλία</a:t>
            </a:r>
            <a:r>
              <a:rPr lang="en-US" sz="3000" b="1" dirty="0">
                <a:solidFill>
                  <a:prstClr val="black"/>
                </a:solidFill>
                <a:latin typeface="Roboto" panose="02000000000000000000" pitchFamily="2" charset="0"/>
                <a:ea typeface="Roboto" panose="02000000000000000000" pitchFamily="2" charset="0"/>
              </a:rPr>
              <a:t> (STA)</a:t>
            </a:r>
            <a:endParaRPr lang="el-GR" sz="3000" b="1" dirty="0">
              <a:solidFill>
                <a:prstClr val="black"/>
              </a:solidFill>
              <a:latin typeface="Roboto" panose="02000000000000000000" pitchFamily="2" charset="0"/>
              <a:ea typeface="Roboto" panose="02000000000000000000" pitchFamily="2" charset="0"/>
            </a:endParaRP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l-GR" sz="3000" b="1" dirty="0">
                <a:solidFill>
                  <a:prstClr val="black"/>
                </a:solidFill>
                <a:latin typeface="Roboto" panose="02000000000000000000" pitchFamily="2" charset="0"/>
                <a:ea typeface="Roboto" panose="02000000000000000000" pitchFamily="2" charset="0"/>
              </a:rPr>
              <a:t>Κινητικότητα για</a:t>
            </a:r>
            <a:r>
              <a:rPr lang="en-US" sz="3000" b="1" dirty="0">
                <a:solidFill>
                  <a:prstClr val="black"/>
                </a:solidFill>
                <a:latin typeface="Roboto" panose="02000000000000000000" pitchFamily="2" charset="0"/>
                <a:ea typeface="Roboto" panose="02000000000000000000" pitchFamily="2" charset="0"/>
              </a:rPr>
              <a:t> </a:t>
            </a:r>
            <a:r>
              <a:rPr lang="el-GR" sz="3000" b="1" dirty="0">
                <a:solidFill>
                  <a:prstClr val="black"/>
                </a:solidFill>
                <a:latin typeface="Roboto" panose="02000000000000000000" pitchFamily="2" charset="0"/>
                <a:ea typeface="Roboto" panose="02000000000000000000" pitchFamily="2" charset="0"/>
              </a:rPr>
              <a:t>Εκπαίδευση/</a:t>
            </a:r>
            <a:r>
              <a:rPr lang="el-GR" sz="3000" b="1" dirty="0" err="1">
                <a:solidFill>
                  <a:prstClr val="black"/>
                </a:solidFill>
                <a:latin typeface="Roboto" panose="02000000000000000000" pitchFamily="2" charset="0"/>
                <a:ea typeface="Roboto" panose="02000000000000000000" pitchFamily="2" charset="0"/>
              </a:rPr>
              <a:t>Κατάρτηση</a:t>
            </a:r>
            <a:r>
              <a:rPr lang="en-US" sz="3000" b="1" dirty="0">
                <a:solidFill>
                  <a:prstClr val="black"/>
                </a:solidFill>
                <a:latin typeface="Roboto" panose="02000000000000000000" pitchFamily="2" charset="0"/>
                <a:ea typeface="Roboto" panose="02000000000000000000" pitchFamily="2" charset="0"/>
              </a:rPr>
              <a:t> (STT)</a:t>
            </a:r>
            <a:endParaRPr lang="el-GR" sz="3000" b="1" dirty="0">
              <a:solidFill>
                <a:prstClr val="black"/>
              </a:solidFill>
              <a:latin typeface="Roboto" panose="02000000000000000000" pitchFamily="2" charset="0"/>
              <a:ea typeface="Roboto" panose="02000000000000000000" pitchFamily="2" charset="0"/>
            </a:endParaRPr>
          </a:p>
        </p:txBody>
      </p:sp>
      <p:grpSp>
        <p:nvGrpSpPr>
          <p:cNvPr id="7" name="Group 6">
            <a:extLst>
              <a:ext uri="{FF2B5EF4-FFF2-40B4-BE49-F238E27FC236}">
                <a16:creationId xmlns:a16="http://schemas.microsoft.com/office/drawing/2014/main" id="{89B90E43-6598-EA75-3AE8-4DB15C6768C1}"/>
              </a:ext>
            </a:extLst>
          </p:cNvPr>
          <p:cNvGrpSpPr/>
          <p:nvPr/>
        </p:nvGrpSpPr>
        <p:grpSpPr>
          <a:xfrm>
            <a:off x="1272425" y="732979"/>
            <a:ext cx="6103170" cy="2447675"/>
            <a:chOff x="4509369" y="2119"/>
            <a:chExt cx="2790663" cy="1411404"/>
          </a:xfrm>
          <a:scene3d>
            <a:camera prst="orthographicFront">
              <a:rot lat="0" lon="0" rev="0"/>
            </a:camera>
            <a:lightRig rig="brightRoom" dir="t">
              <a:rot lat="0" lon="0" rev="600000"/>
            </a:lightRig>
          </a:scene3d>
        </p:grpSpPr>
        <p:sp>
          <p:nvSpPr>
            <p:cNvPr id="8" name="Rectangle: Rounded Corners 7">
              <a:extLst>
                <a:ext uri="{FF2B5EF4-FFF2-40B4-BE49-F238E27FC236}">
                  <a16:creationId xmlns:a16="http://schemas.microsoft.com/office/drawing/2014/main" id="{CAF5E902-D303-7F01-7E42-6FDDE9885D9A}"/>
                </a:ext>
              </a:extLst>
            </p:cNvPr>
            <p:cNvSpPr/>
            <p:nvPr/>
          </p:nvSpPr>
          <p:spPr>
            <a:xfrm>
              <a:off x="4509369" y="2119"/>
              <a:ext cx="2790663" cy="1411404"/>
            </a:xfrm>
            <a:prstGeom prst="roundRect">
              <a:avLst>
                <a:gd name="adj" fmla="val 10000"/>
              </a:avLst>
            </a:prstGeom>
            <a:solidFill>
              <a:srgbClr val="339933"/>
            </a:solidFill>
            <a:ln>
              <a:noFill/>
            </a:ln>
            <a:effectLst>
              <a:outerShdw blurRad="57785" dist="33020" dir="3180000" algn="ctr">
                <a:srgbClr val="000000">
                  <a:alpha val="30000"/>
                </a:srgbClr>
              </a:outerShdw>
            </a:effectLst>
            <a:sp3d prstMaterial="metal">
              <a:bevelT w="38100" h="57150" prst="angle"/>
            </a:sp3d>
          </p:spPr>
          <p:style>
            <a:lnRef idx="2">
              <a:scrgbClr r="0" g="0" b="0"/>
            </a:lnRef>
            <a:fillRef idx="1">
              <a:scrgbClr r="0" g="0" b="0"/>
            </a:fillRef>
            <a:effectRef idx="0">
              <a:scrgbClr r="0" g="0" b="0"/>
            </a:effectRef>
            <a:fontRef idx="minor">
              <a:schemeClr val="lt1"/>
            </a:fontRef>
          </p:style>
          <p:txBody>
            <a:bodyPr/>
            <a:lstStyle/>
            <a:p>
              <a:endParaRPr lang="en-US" sz="3000"/>
            </a:p>
          </p:txBody>
        </p:sp>
        <p:sp>
          <p:nvSpPr>
            <p:cNvPr id="9" name="Rectangle: Rounded Corners 4">
              <a:extLst>
                <a:ext uri="{FF2B5EF4-FFF2-40B4-BE49-F238E27FC236}">
                  <a16:creationId xmlns:a16="http://schemas.microsoft.com/office/drawing/2014/main" id="{C497D09A-C1F9-3BFF-93E9-C0B0E7450F72}"/>
                </a:ext>
              </a:extLst>
            </p:cNvPr>
            <p:cNvSpPr txBox="1"/>
            <p:nvPr/>
          </p:nvSpPr>
          <p:spPr>
            <a:xfrm>
              <a:off x="4550708" y="43458"/>
              <a:ext cx="2707985" cy="132872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l-GR" sz="3200" b="1" kern="1200" dirty="0">
                  <a:latin typeface="Roboto" panose="02000000000000000000" pitchFamily="2" charset="0"/>
                  <a:ea typeface="Roboto" panose="02000000000000000000" pitchFamily="2" charset="0"/>
                  <a:cs typeface="Roboto" panose="02000000000000000000" pitchFamily="2" charset="0"/>
                </a:rPr>
                <a:t>Κινητικότητες </a:t>
              </a:r>
              <a:endParaRPr lang="en-US" sz="3200"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889000">
                <a:lnSpc>
                  <a:spcPct val="90000"/>
                </a:lnSpc>
                <a:spcBef>
                  <a:spcPct val="0"/>
                </a:spcBef>
                <a:spcAft>
                  <a:spcPct val="35000"/>
                </a:spcAft>
                <a:buNone/>
              </a:pPr>
              <a:r>
                <a:rPr lang="el-GR" sz="3200" b="1" kern="1200" dirty="0">
                  <a:latin typeface="Roboto" panose="02000000000000000000" pitchFamily="2" charset="0"/>
                  <a:ea typeface="Roboto" panose="02000000000000000000" pitchFamily="2" charset="0"/>
                  <a:cs typeface="Roboto" panose="02000000000000000000" pitchFamily="2" charset="0"/>
                </a:rPr>
                <a:t>Προσωπικού</a:t>
              </a:r>
              <a:endParaRPr lang="en-US" sz="3200" b="1" kern="1200" dirty="0">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949199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8F006-829F-34B9-2157-FE507CACFB46}"/>
            </a:ext>
          </a:extLst>
        </p:cNvPr>
        <p:cNvGrpSpPr/>
        <p:nvPr/>
      </p:nvGrpSpPr>
      <p:grpSpPr>
        <a:xfrm>
          <a:off x="0" y="0"/>
          <a:ext cx="0" cy="0"/>
          <a:chOff x="0" y="0"/>
          <a:chExt cx="0" cy="0"/>
        </a:xfrm>
      </p:grpSpPr>
      <p:pic>
        <p:nvPicPr>
          <p:cNvPr id="4" name="Picture 3" descr="A close-up of a logo&#10;&#10;Description automatically generated with medium confidence">
            <a:extLst>
              <a:ext uri="{FF2B5EF4-FFF2-40B4-BE49-F238E27FC236}">
                <a16:creationId xmlns:a16="http://schemas.microsoft.com/office/drawing/2014/main" id="{651BDBA7-76D1-2AC3-B9C8-8BB2CF570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DCC1C37-E2E6-5CC5-736D-B741A16B5724}"/>
              </a:ext>
            </a:extLst>
          </p:cNvPr>
          <p:cNvSpPr>
            <a:spLocks noGrp="1"/>
          </p:cNvSpPr>
          <p:nvPr>
            <p:ph type="subTitle" idx="1"/>
          </p:nvPr>
        </p:nvSpPr>
        <p:spPr>
          <a:xfrm>
            <a:off x="2099187" y="3429000"/>
            <a:ext cx="7993626" cy="1307691"/>
          </a:xfrm>
        </p:spPr>
        <p:txBody>
          <a:bodyPr>
            <a:noAutofit/>
          </a:bodyPr>
          <a:lstStyle/>
          <a:p>
            <a:pPr>
              <a:lnSpc>
                <a:spcPct val="100000"/>
              </a:lnSpc>
              <a:spcBef>
                <a:spcPts val="445"/>
              </a:spcBef>
            </a:pPr>
            <a:r>
              <a:rPr lang="el-GR" sz="2000" b="1" spc="-10" dirty="0">
                <a:latin typeface="Roboto"/>
                <a:cs typeface="Roboto"/>
              </a:rPr>
              <a:t>Ενημερωτική</a:t>
            </a:r>
            <a:r>
              <a:rPr lang="el-GR" sz="2000" b="1" spc="-90" dirty="0">
                <a:latin typeface="Roboto"/>
                <a:cs typeface="Roboto"/>
              </a:rPr>
              <a:t> </a:t>
            </a:r>
            <a:r>
              <a:rPr lang="el-GR" sz="2000" b="1" dirty="0">
                <a:latin typeface="Roboto"/>
                <a:cs typeface="Roboto"/>
              </a:rPr>
              <a:t>Ημερίδα</a:t>
            </a:r>
            <a:endParaRPr lang="el-GR" sz="2000" dirty="0">
              <a:latin typeface="Roboto"/>
              <a:cs typeface="Roboto"/>
            </a:endParaRPr>
          </a:p>
          <a:p>
            <a:pPr marL="12700" marR="5080">
              <a:lnSpc>
                <a:spcPct val="116100"/>
              </a:lnSpc>
            </a:pPr>
            <a:r>
              <a:rPr lang="el-GR" sz="2000" b="1" dirty="0">
                <a:latin typeface="Roboto"/>
                <a:cs typeface="Roboto"/>
              </a:rPr>
              <a:t>Διαχείρισης</a:t>
            </a:r>
            <a:r>
              <a:rPr lang="el-GR" sz="2000" b="1" spc="-70" dirty="0">
                <a:latin typeface="Roboto"/>
                <a:cs typeface="Roboto"/>
              </a:rPr>
              <a:t> Εγκεκριμένων </a:t>
            </a:r>
            <a:r>
              <a:rPr lang="el-GR" sz="2000" b="1" spc="-15" dirty="0">
                <a:latin typeface="Roboto"/>
                <a:cs typeface="Roboto"/>
              </a:rPr>
              <a:t>Σχεδίων</a:t>
            </a:r>
            <a:r>
              <a:rPr lang="el-GR" sz="2000" b="1" spc="-50" dirty="0">
                <a:latin typeface="Roboto"/>
                <a:cs typeface="Roboto"/>
              </a:rPr>
              <a:t> </a:t>
            </a:r>
            <a:r>
              <a:rPr lang="el-GR" sz="2000" b="1" spc="10" dirty="0">
                <a:latin typeface="Roboto"/>
                <a:cs typeface="Roboto"/>
              </a:rPr>
              <a:t>ΚΑ131 </a:t>
            </a:r>
            <a:r>
              <a:rPr lang="el-GR" sz="2000" b="1" spc="-430" dirty="0">
                <a:latin typeface="Roboto"/>
                <a:cs typeface="Roboto"/>
              </a:rPr>
              <a:t> </a:t>
            </a:r>
            <a:endParaRPr lang="en-US" sz="2000" b="1" spc="-430" dirty="0">
              <a:latin typeface="Roboto"/>
              <a:cs typeface="Roboto"/>
            </a:endParaRPr>
          </a:p>
          <a:p>
            <a:pPr marL="12700" marR="5080">
              <a:lnSpc>
                <a:spcPct val="116100"/>
              </a:lnSpc>
            </a:pPr>
            <a:r>
              <a:rPr lang="el-GR" sz="2000" b="1" dirty="0">
                <a:solidFill>
                  <a:srgbClr val="FF6600"/>
                </a:solidFill>
                <a:latin typeface="Roboto"/>
                <a:cs typeface="Roboto"/>
              </a:rPr>
              <a:t>Πρόσκληση</a:t>
            </a:r>
            <a:r>
              <a:rPr lang="el-GR" sz="2000" b="1" spc="-15" dirty="0">
                <a:solidFill>
                  <a:srgbClr val="FF6600"/>
                </a:solidFill>
                <a:latin typeface="Roboto"/>
                <a:cs typeface="Roboto"/>
              </a:rPr>
              <a:t> </a:t>
            </a:r>
            <a:r>
              <a:rPr lang="el-GR" sz="2000" b="1" dirty="0">
                <a:solidFill>
                  <a:srgbClr val="FF6600"/>
                </a:solidFill>
                <a:latin typeface="Roboto"/>
                <a:cs typeface="Roboto"/>
              </a:rPr>
              <a:t>2025</a:t>
            </a:r>
            <a:endParaRPr lang="el-GR" sz="2000" dirty="0">
              <a:latin typeface="Roboto"/>
              <a:cs typeface="Roboto"/>
            </a:endParaRPr>
          </a:p>
        </p:txBody>
      </p:sp>
      <p:sp>
        <p:nvSpPr>
          <p:cNvPr id="2" name="object 4">
            <a:extLst>
              <a:ext uri="{FF2B5EF4-FFF2-40B4-BE49-F238E27FC236}">
                <a16:creationId xmlns:a16="http://schemas.microsoft.com/office/drawing/2014/main" id="{0579014C-91D9-2A13-9142-F4EF30ECADB2}"/>
              </a:ext>
            </a:extLst>
          </p:cNvPr>
          <p:cNvSpPr txBox="1"/>
          <p:nvPr/>
        </p:nvSpPr>
        <p:spPr>
          <a:xfrm>
            <a:off x="5201689" y="4852106"/>
            <a:ext cx="1972056" cy="259045"/>
          </a:xfrm>
          <a:prstGeom prst="rect">
            <a:avLst/>
          </a:prstGeom>
        </p:spPr>
        <p:txBody>
          <a:bodyPr vert="horz" wrap="square" lIns="0" tIns="12700" rIns="0" bIns="0" rtlCol="0">
            <a:spAutoFit/>
          </a:bodyPr>
          <a:lstStyle/>
          <a:p>
            <a:pPr marL="12700">
              <a:lnSpc>
                <a:spcPct val="100000"/>
              </a:lnSpc>
              <a:spcBef>
                <a:spcPts val="100"/>
              </a:spcBef>
            </a:pPr>
            <a:r>
              <a:rPr lang="en-US" sz="1600" b="1" spc="-10" dirty="0">
                <a:solidFill>
                  <a:srgbClr val="001F5F"/>
                </a:solidFill>
                <a:latin typeface="Roboto"/>
                <a:cs typeface="Roboto"/>
              </a:rPr>
              <a:t>16</a:t>
            </a:r>
            <a:r>
              <a:rPr lang="el-GR" sz="1600" b="1" spc="-10" dirty="0">
                <a:solidFill>
                  <a:srgbClr val="001F5F"/>
                </a:solidFill>
                <a:latin typeface="Roboto"/>
                <a:cs typeface="Roboto"/>
              </a:rPr>
              <a:t>  ΙΟΥΛΙΟΥ 202</a:t>
            </a:r>
            <a:r>
              <a:rPr lang="en-US" sz="1600" b="1" spc="-10" dirty="0">
                <a:solidFill>
                  <a:srgbClr val="001F5F"/>
                </a:solidFill>
                <a:latin typeface="Roboto"/>
                <a:cs typeface="Roboto"/>
              </a:rPr>
              <a:t>5</a:t>
            </a:r>
            <a:endParaRPr sz="1600" dirty="0">
              <a:latin typeface="Roboto"/>
              <a:cs typeface="Roboto"/>
            </a:endParaRPr>
          </a:p>
        </p:txBody>
      </p:sp>
    </p:spTree>
    <p:extLst>
      <p:ext uri="{BB962C8B-B14F-4D97-AF65-F5344CB8AC3E}">
        <p14:creationId xmlns:p14="http://schemas.microsoft.com/office/powerpoint/2010/main" val="47652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5CDD9-9230-4CCB-63C2-AC8ADA02304E}"/>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DB5FF771-6DAA-A5C0-E80E-767D7B180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972975F-952E-EE60-8BD9-6DAAAF7EE0C6}"/>
              </a:ext>
            </a:extLst>
          </p:cNvPr>
          <p:cNvSpPr>
            <a:spLocks noGrp="1"/>
          </p:cNvSpPr>
          <p:nvPr>
            <p:ph type="title"/>
          </p:nvPr>
        </p:nvSpPr>
        <p:spPr>
          <a:xfrm>
            <a:off x="906878" y="1063355"/>
            <a:ext cx="3634028" cy="736958"/>
          </a:xfrm>
        </p:spPr>
        <p:txBody>
          <a:bodyPr>
            <a:noAutofit/>
          </a:bodyPr>
          <a:lstStyle/>
          <a:p>
            <a:r>
              <a:rPr lang="el-GR" sz="2600" b="1" dirty="0">
                <a:latin typeface="Roboto" panose="02000000000000000000" pitchFamily="2" charset="0"/>
                <a:ea typeface="Roboto" panose="02000000000000000000" pitchFamily="2" charset="0"/>
              </a:rPr>
              <a:t>Επιλέξιμες διάρκειες </a:t>
            </a:r>
            <a:r>
              <a:rPr lang="en-US" sz="2600" b="1" dirty="0">
                <a:latin typeface="Roboto" panose="02000000000000000000" pitchFamily="2" charset="0"/>
                <a:ea typeface="Roboto" panose="02000000000000000000" pitchFamily="2" charset="0"/>
              </a:rPr>
              <a:t>STAs/STTs</a:t>
            </a:r>
            <a:endParaRPr lang="en-CY" sz="2600" b="1" dirty="0">
              <a:latin typeface="Roboto" panose="02000000000000000000" pitchFamily="2" charset="0"/>
              <a:ea typeface="Roboto" panose="02000000000000000000" pitchFamily="2" charset="0"/>
            </a:endParaRPr>
          </a:p>
        </p:txBody>
      </p:sp>
      <p:graphicFrame>
        <p:nvGraphicFramePr>
          <p:cNvPr id="5" name="object 13">
            <a:extLst>
              <a:ext uri="{FF2B5EF4-FFF2-40B4-BE49-F238E27FC236}">
                <a16:creationId xmlns:a16="http://schemas.microsoft.com/office/drawing/2014/main" id="{483052D5-FB15-0A91-4227-D77D9996D3AE}"/>
              </a:ext>
            </a:extLst>
          </p:cNvPr>
          <p:cNvGraphicFramePr>
            <a:graphicFrameLocks noGrp="1"/>
          </p:cNvGraphicFramePr>
          <p:nvPr>
            <p:extLst>
              <p:ext uri="{D42A27DB-BD31-4B8C-83A1-F6EECF244321}">
                <p14:modId xmlns:p14="http://schemas.microsoft.com/office/powerpoint/2010/main" val="2520688599"/>
              </p:ext>
            </p:extLst>
          </p:nvPr>
        </p:nvGraphicFramePr>
        <p:xfrm>
          <a:off x="4540906" y="1063355"/>
          <a:ext cx="6592824" cy="4564746"/>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2841325">
                  <a:extLst>
                    <a:ext uri="{9D8B030D-6E8A-4147-A177-3AD203B41FA5}">
                      <a16:colId xmlns:a16="http://schemas.microsoft.com/office/drawing/2014/main" val="20000"/>
                    </a:ext>
                  </a:extLst>
                </a:gridCol>
                <a:gridCol w="3751499">
                  <a:extLst>
                    <a:ext uri="{9D8B030D-6E8A-4147-A177-3AD203B41FA5}">
                      <a16:colId xmlns:a16="http://schemas.microsoft.com/office/drawing/2014/main" val="20001"/>
                    </a:ext>
                  </a:extLst>
                </a:gridCol>
              </a:tblGrid>
              <a:tr h="246274">
                <a:tc gridSpan="2">
                  <a:txBody>
                    <a:bodyPr/>
                    <a:lstStyle/>
                    <a:p>
                      <a:pPr>
                        <a:lnSpc>
                          <a:spcPct val="100000"/>
                        </a:lnSpc>
                        <a:spcBef>
                          <a:spcPts val="35"/>
                        </a:spcBef>
                      </a:pP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ED6613"/>
                    </a:solidFill>
                  </a:tcPr>
                </a:tc>
                <a:tc hMerge="1">
                  <a:txBody>
                    <a:bodyPr/>
                    <a:lstStyle/>
                    <a:p>
                      <a:endParaRPr/>
                    </a:p>
                  </a:txBody>
                  <a:tcPr marL="0" marR="0" marT="0" marB="0"/>
                </a:tc>
                <a:extLst>
                  <a:ext uri="{0D108BD9-81ED-4DB2-BD59-A6C34878D82A}">
                    <a16:rowId xmlns:a16="http://schemas.microsoft.com/office/drawing/2014/main" val="10000"/>
                  </a:ext>
                </a:extLst>
              </a:tr>
              <a:tr h="335289">
                <a:tc>
                  <a:txBody>
                    <a:bodyPr/>
                    <a:lstStyle/>
                    <a:p>
                      <a:pPr marL="770255">
                        <a:lnSpc>
                          <a:spcPct val="100000"/>
                        </a:lnSpc>
                        <a:spcBef>
                          <a:spcPts val="785"/>
                        </a:spcBef>
                      </a:pPr>
                      <a:r>
                        <a:rPr sz="1700" b="1" spc="-10" dirty="0">
                          <a:latin typeface="Roboto" panose="02000000000000000000" pitchFamily="2" charset="0"/>
                          <a:ea typeface="Roboto" panose="02000000000000000000" pitchFamily="2" charset="0"/>
                          <a:cs typeface="Roboto" panose="02000000000000000000" pitchFamily="2" charset="0"/>
                        </a:rPr>
                        <a:t>Δραστηριότητα</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a:lnSpc>
                          <a:spcPct val="100000"/>
                        </a:lnSpc>
                        <a:spcBef>
                          <a:spcPts val="785"/>
                        </a:spcBef>
                      </a:pPr>
                      <a:r>
                        <a:rPr sz="1700" b="1" spc="-5" dirty="0" err="1">
                          <a:latin typeface="Roboto" panose="02000000000000000000" pitchFamily="2" charset="0"/>
                          <a:ea typeface="Roboto" panose="02000000000000000000" pitchFamily="2" charset="0"/>
                          <a:cs typeface="Roboto" panose="02000000000000000000" pitchFamily="2" charset="0"/>
                        </a:rPr>
                        <a:t>Διάρκει</a:t>
                      </a:r>
                      <a:r>
                        <a:rPr sz="1700" b="1" spc="-5" dirty="0">
                          <a:latin typeface="Roboto" panose="02000000000000000000" pitchFamily="2" charset="0"/>
                          <a:ea typeface="Roboto" panose="02000000000000000000" pitchFamily="2" charset="0"/>
                          <a:cs typeface="Roboto" panose="02000000000000000000" pitchFamily="2" charset="0"/>
                        </a:rPr>
                        <a:t>α</a:t>
                      </a:r>
                      <a:r>
                        <a:rPr sz="1700" b="1" spc="-50" dirty="0">
                          <a:latin typeface="Roboto" panose="02000000000000000000" pitchFamily="2" charset="0"/>
                          <a:ea typeface="Roboto" panose="02000000000000000000" pitchFamily="2" charset="0"/>
                          <a:cs typeface="Roboto" panose="02000000000000000000" pitchFamily="2" charset="0"/>
                        </a:rPr>
                        <a:t> </a:t>
                      </a:r>
                      <a:r>
                        <a:rPr lang="el-GR" sz="1700" b="1" spc="-5" dirty="0">
                          <a:latin typeface="Roboto" panose="02000000000000000000" pitchFamily="2" charset="0"/>
                          <a:ea typeface="Roboto" panose="02000000000000000000" pitchFamily="2" charset="0"/>
                          <a:cs typeface="Roboto" panose="02000000000000000000" pitchFamily="2" charset="0"/>
                        </a:rPr>
                        <a:t>Δραστηριότητας</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1"/>
                  </a:ext>
                </a:extLst>
              </a:tr>
              <a:tr h="1070461">
                <a:tc>
                  <a:txBody>
                    <a:bodyPr/>
                    <a:lstStyle/>
                    <a:p>
                      <a:pPr marL="92075" marR="328295" algn="l" defTabSz="914400" rtl="0" eaLnBrk="1" latinLnBrk="0" hangingPunct="1">
                        <a:lnSpc>
                          <a:spcPct val="100000"/>
                        </a:lnSpc>
                        <a:spcBef>
                          <a:spcPts val="790"/>
                        </a:spcBef>
                      </a:pPr>
                      <a:r>
                        <a:rPr lang="en-US" sz="1700" kern="1200" spc="-10" dirty="0">
                          <a:solidFill>
                            <a:schemeClr val="tx1"/>
                          </a:solidFill>
                          <a:latin typeface="Roboto" panose="02000000000000000000" pitchFamily="2" charset="0"/>
                          <a:ea typeface="Roboto" panose="02000000000000000000" pitchFamily="2" charset="0"/>
                          <a:cs typeface="Roboto" panose="02000000000000000000" pitchFamily="2" charset="0"/>
                        </a:rPr>
                        <a:t>1. </a:t>
                      </a:r>
                      <a:r>
                        <a:rPr sz="1700" kern="1200" spc="-10" dirty="0">
                          <a:solidFill>
                            <a:schemeClr val="tx1"/>
                          </a:solidFill>
                          <a:latin typeface="Roboto" panose="02000000000000000000" pitchFamily="2" charset="0"/>
                          <a:ea typeface="Roboto" panose="02000000000000000000" pitchFamily="2" charset="0"/>
                          <a:cs typeface="Roboto" panose="02000000000000000000" pitchFamily="2" charset="0"/>
                        </a:rPr>
                        <a:t>Κινητικότητα </a:t>
                      </a:r>
                      <a:r>
                        <a:rPr sz="1700" kern="1200" spc="-10" dirty="0" err="1">
                          <a:solidFill>
                            <a:schemeClr val="tx1"/>
                          </a:solidFill>
                          <a:latin typeface="Roboto" panose="02000000000000000000" pitchFamily="2" charset="0"/>
                          <a:ea typeface="Roboto" panose="02000000000000000000" pitchFamily="2" charset="0"/>
                          <a:cs typeface="Roboto" panose="02000000000000000000" pitchFamily="2" charset="0"/>
                        </a:rPr>
                        <a:t>γι</a:t>
                      </a:r>
                      <a:r>
                        <a:rPr sz="1700" kern="1200" spc="-10" dirty="0">
                          <a:solidFill>
                            <a:schemeClr val="tx1"/>
                          </a:solidFill>
                          <a:latin typeface="Roboto" panose="02000000000000000000" pitchFamily="2" charset="0"/>
                          <a:ea typeface="Roboto" panose="02000000000000000000" pitchFamily="2" charset="0"/>
                          <a:cs typeface="Roboto" panose="02000000000000000000" pitchFamily="2" charset="0"/>
                        </a:rPr>
                        <a:t>α Διδασκαλία</a:t>
                      </a:r>
                    </a:p>
                  </a:txBody>
                  <a:tcPr marL="0" marR="0" marT="3048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lang="el-GR" sz="1700" b="1" spc="-5" dirty="0">
                          <a:latin typeface="Roboto" panose="02000000000000000000" pitchFamily="2" charset="0"/>
                          <a:ea typeface="Roboto" panose="02000000000000000000" pitchFamily="2" charset="0"/>
                          <a:cs typeface="Roboto" panose="02000000000000000000" pitchFamily="2" charset="0"/>
                        </a:rPr>
                        <a:t>2 μέρες – 60 μέρες (</a:t>
                      </a:r>
                      <a:r>
                        <a:rPr lang="el-GR" sz="1700" b="0" spc="-5" dirty="0">
                          <a:latin typeface="Roboto" panose="02000000000000000000" pitchFamily="2" charset="0"/>
                          <a:ea typeface="Roboto" panose="02000000000000000000" pitchFamily="2" charset="0"/>
                          <a:cs typeface="Roboto" panose="02000000000000000000" pitchFamily="2" charset="0"/>
                        </a:rPr>
                        <a:t>μη </a:t>
                      </a:r>
                      <a:r>
                        <a:rPr lang="el-GR" sz="1700" b="0" spc="-5" dirty="0" err="1">
                          <a:latin typeface="Roboto" panose="02000000000000000000" pitchFamily="2" charset="0"/>
                          <a:ea typeface="Roboto" panose="02000000000000000000" pitchFamily="2" charset="0"/>
                          <a:cs typeface="Roboto" panose="02000000000000000000" pitchFamily="2" charset="0"/>
                        </a:rPr>
                        <a:t>συμπεριλ</a:t>
                      </a:r>
                      <a:r>
                        <a:rPr lang="el-GR" sz="1700" b="0" spc="-5" dirty="0">
                          <a:latin typeface="Roboto" panose="02000000000000000000" pitchFamily="2" charset="0"/>
                          <a:ea typeface="Roboto" panose="02000000000000000000" pitchFamily="2" charset="0"/>
                          <a:cs typeface="Roboto" panose="02000000000000000000" pitchFamily="2" charset="0"/>
                        </a:rPr>
                        <a:t>. των ημερών  </a:t>
                      </a:r>
                      <a:r>
                        <a:rPr lang="el-GR" sz="1700" b="0" spc="-5" dirty="0" err="1">
                          <a:latin typeface="Roboto" panose="02000000000000000000" pitchFamily="2" charset="0"/>
                          <a:ea typeface="Roboto" panose="02000000000000000000" pitchFamily="2" charset="0"/>
                          <a:cs typeface="Roboto" panose="02000000000000000000" pitchFamily="2" charset="0"/>
                        </a:rPr>
                        <a:t>ταξιδίου</a:t>
                      </a:r>
                      <a:r>
                        <a:rPr lang="el-GR" sz="1700" b="0" spc="-5" dirty="0">
                          <a:latin typeface="Roboto" panose="02000000000000000000" pitchFamily="2" charset="0"/>
                          <a:ea typeface="Roboto" panose="02000000000000000000" pitchFamily="2" charset="0"/>
                          <a:cs typeface="Roboto" panose="02000000000000000000" pitchFamily="2" charset="0"/>
                        </a:rPr>
                        <a:t>)</a:t>
                      </a:r>
                    </a:p>
                    <a:p>
                      <a:pPr marL="112395" marR="0" lvl="0" indent="0" algn="ctr" defTabSz="914400" rtl="0" eaLnBrk="1" fontAlgn="auto" latinLnBrk="0" hangingPunct="1">
                        <a:lnSpc>
                          <a:spcPct val="100000"/>
                        </a:lnSpc>
                        <a:spcBef>
                          <a:spcPts val="785"/>
                        </a:spcBef>
                        <a:spcAft>
                          <a:spcPts val="0"/>
                        </a:spcAft>
                        <a:buClrTx/>
                        <a:buSzTx/>
                        <a:buFontTx/>
                        <a:buNone/>
                        <a:tabLst/>
                        <a:defRPr/>
                      </a:pPr>
                      <a:r>
                        <a:rPr lang="en-US" sz="1700" i="1" u="sng" kern="1200" spc="-10" dirty="0">
                          <a:solidFill>
                            <a:srgbClr val="FF0000"/>
                          </a:solidFill>
                          <a:latin typeface="Roboto" panose="02000000000000000000" pitchFamily="2" charset="0"/>
                          <a:ea typeface="Roboto" panose="02000000000000000000" pitchFamily="2" charset="0"/>
                          <a:cs typeface="Roboto" panose="02000000000000000000" pitchFamily="2" charset="0"/>
                        </a:rPr>
                        <a:t>Invited Staff from Enterprise: 1 – 60 </a:t>
                      </a:r>
                      <a:r>
                        <a:rPr lang="en-US" sz="1700" i="1" u="sng" kern="1200" spc="-10" dirty="0" err="1">
                          <a:solidFill>
                            <a:srgbClr val="FF0000"/>
                          </a:solidFill>
                          <a:latin typeface="Roboto" panose="02000000000000000000" pitchFamily="2" charset="0"/>
                          <a:ea typeface="Roboto" panose="02000000000000000000" pitchFamily="2" charset="0"/>
                          <a:cs typeface="Roboto" panose="02000000000000000000" pitchFamily="2" charset="0"/>
                        </a:rPr>
                        <a:t>ημέρες</a:t>
                      </a:r>
                      <a:endParaRPr lang="el-GR" sz="1700" i="1" u="sng" kern="1200" spc="-10"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112395" marR="0" lvl="0" indent="0" algn="ctr" defTabSz="914400" rtl="0" eaLnBrk="1" fontAlgn="auto" latinLnBrk="0" hangingPunct="1">
                        <a:lnSpc>
                          <a:spcPct val="100000"/>
                        </a:lnSpc>
                        <a:spcBef>
                          <a:spcPts val="785"/>
                        </a:spcBef>
                        <a:spcAft>
                          <a:spcPts val="0"/>
                        </a:spcAft>
                        <a:buClrTx/>
                        <a:buSzTx/>
                        <a:buFontTx/>
                        <a:buNone/>
                        <a:tabLst/>
                        <a:defRPr/>
                      </a:pPr>
                      <a:endParaRPr lang="en-US" sz="1700" i="1" u="sng" kern="1200" spc="-10"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2"/>
                  </a:ext>
                </a:extLst>
              </a:tr>
              <a:tr h="914478">
                <a:tc>
                  <a:txBody>
                    <a:bodyPr/>
                    <a:lstStyle/>
                    <a:p>
                      <a:pPr marL="92075" marR="328295" algn="l" defTabSz="914400" rtl="0" eaLnBrk="1" latinLnBrk="0" hangingPunct="1">
                        <a:lnSpc>
                          <a:spcPct val="100000"/>
                        </a:lnSpc>
                        <a:spcBef>
                          <a:spcPts val="790"/>
                        </a:spcBef>
                      </a:pPr>
                      <a:r>
                        <a:rPr lang="en-US" sz="1700" kern="1200" spc="-10" dirty="0">
                          <a:solidFill>
                            <a:schemeClr val="tx1"/>
                          </a:solidFill>
                          <a:latin typeface="Roboto" panose="02000000000000000000" pitchFamily="2" charset="0"/>
                          <a:ea typeface="Roboto" panose="02000000000000000000" pitchFamily="2" charset="0"/>
                          <a:cs typeface="Roboto" panose="02000000000000000000" pitchFamily="2" charset="0"/>
                        </a:rPr>
                        <a:t>2. </a:t>
                      </a:r>
                      <a:r>
                        <a:rPr sz="1700" kern="1200" spc="-10" dirty="0">
                          <a:solidFill>
                            <a:schemeClr val="tx1"/>
                          </a:solidFill>
                          <a:latin typeface="Roboto" panose="02000000000000000000" pitchFamily="2" charset="0"/>
                          <a:ea typeface="Roboto" panose="02000000000000000000" pitchFamily="2" charset="0"/>
                          <a:cs typeface="Roboto" panose="02000000000000000000" pitchFamily="2" charset="0"/>
                        </a:rPr>
                        <a:t>Κινητικότητα για Εκπαίδευση/Κατάρτιση</a:t>
                      </a:r>
                    </a:p>
                  </a:txBody>
                  <a:tcPr marL="0" marR="0" marT="3048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marR="0" lvl="0" indent="0" algn="ctr" defTabSz="914400" rtl="0" eaLnBrk="1" fontAlgn="auto" latinLnBrk="0" hangingPunct="1">
                        <a:lnSpc>
                          <a:spcPct val="100000"/>
                        </a:lnSpc>
                        <a:spcBef>
                          <a:spcPts val="785"/>
                        </a:spcBef>
                        <a:spcAft>
                          <a:spcPts val="0"/>
                        </a:spcAft>
                        <a:buClrTx/>
                        <a:buSzTx/>
                        <a:buFontTx/>
                        <a:buNone/>
                        <a:tabLst/>
                        <a:defRPr/>
                      </a:pPr>
                      <a:r>
                        <a:rPr lang="el-GR" sz="1700" b="1" spc="-5" dirty="0">
                          <a:latin typeface="Roboto" panose="02000000000000000000" pitchFamily="2" charset="0"/>
                          <a:ea typeface="Roboto" panose="02000000000000000000" pitchFamily="2" charset="0"/>
                          <a:cs typeface="Roboto" panose="02000000000000000000" pitchFamily="2" charset="0"/>
                        </a:rPr>
                        <a:t>2 μέρες – 60 μέρες (</a:t>
                      </a:r>
                      <a:r>
                        <a:rPr lang="el-GR" sz="1700" b="0" spc="-5" dirty="0">
                          <a:latin typeface="Roboto" panose="02000000000000000000" pitchFamily="2" charset="0"/>
                          <a:ea typeface="Roboto" panose="02000000000000000000" pitchFamily="2" charset="0"/>
                          <a:cs typeface="Roboto" panose="02000000000000000000" pitchFamily="2" charset="0"/>
                        </a:rPr>
                        <a:t>μη </a:t>
                      </a:r>
                      <a:r>
                        <a:rPr lang="el-GR" sz="1700" b="0" spc="-5" dirty="0" err="1">
                          <a:latin typeface="Roboto" panose="02000000000000000000" pitchFamily="2" charset="0"/>
                          <a:ea typeface="Roboto" panose="02000000000000000000" pitchFamily="2" charset="0"/>
                          <a:cs typeface="Roboto" panose="02000000000000000000" pitchFamily="2" charset="0"/>
                        </a:rPr>
                        <a:t>συμπεριλ</a:t>
                      </a:r>
                      <a:r>
                        <a:rPr lang="el-GR" sz="1700" b="0" spc="-5" dirty="0">
                          <a:latin typeface="Roboto" panose="02000000000000000000" pitchFamily="2" charset="0"/>
                          <a:ea typeface="Roboto" panose="02000000000000000000" pitchFamily="2" charset="0"/>
                          <a:cs typeface="Roboto" panose="02000000000000000000" pitchFamily="2" charset="0"/>
                        </a:rPr>
                        <a:t>. των ημερών  </a:t>
                      </a:r>
                      <a:r>
                        <a:rPr lang="el-GR" sz="1700" b="0" spc="-5" dirty="0" err="1">
                          <a:latin typeface="Roboto" panose="02000000000000000000" pitchFamily="2" charset="0"/>
                          <a:ea typeface="Roboto" panose="02000000000000000000" pitchFamily="2" charset="0"/>
                          <a:cs typeface="Roboto" panose="02000000000000000000" pitchFamily="2" charset="0"/>
                        </a:rPr>
                        <a:t>ταξιδίου</a:t>
                      </a:r>
                      <a:r>
                        <a:rPr lang="el-GR" sz="1700" b="0" spc="-5" dirty="0">
                          <a:latin typeface="Roboto" panose="02000000000000000000" pitchFamily="2" charset="0"/>
                          <a:ea typeface="Roboto" panose="02000000000000000000" pitchFamily="2" charset="0"/>
                          <a:cs typeface="Roboto" panose="02000000000000000000" pitchFamily="2" charset="0"/>
                        </a:rPr>
                        <a:t>)</a:t>
                      </a:r>
                    </a:p>
                    <a:p>
                      <a:pPr marL="112395" marR="0" lvl="0" indent="0" algn="ctr" defTabSz="914400" rtl="0" eaLnBrk="1" fontAlgn="auto" latinLnBrk="0" hangingPunct="1">
                        <a:lnSpc>
                          <a:spcPct val="100000"/>
                        </a:lnSpc>
                        <a:spcBef>
                          <a:spcPts val="785"/>
                        </a:spcBef>
                        <a:spcAft>
                          <a:spcPts val="0"/>
                        </a:spcAft>
                        <a:buClrTx/>
                        <a:buSzTx/>
                        <a:buFontTx/>
                        <a:buNone/>
                        <a:tabLst/>
                        <a:defRPr/>
                      </a:pPr>
                      <a:endParaRPr lang="el-GR" sz="1700" b="0" spc="-5"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3"/>
                  </a:ext>
                </a:extLst>
              </a:tr>
              <a:tr h="1365616">
                <a:tc>
                  <a:txBody>
                    <a:bodyPr/>
                    <a:lstStyle/>
                    <a:p>
                      <a:pPr marL="92075" marR="328295" algn="l" defTabSz="914400" rtl="0" eaLnBrk="1" latinLnBrk="0" hangingPunct="1">
                        <a:lnSpc>
                          <a:spcPct val="100000"/>
                        </a:lnSpc>
                        <a:spcBef>
                          <a:spcPts val="790"/>
                        </a:spcBef>
                      </a:pPr>
                      <a:r>
                        <a:rPr lang="el-GR" sz="1700" kern="1200" spc="-10" dirty="0">
                          <a:solidFill>
                            <a:schemeClr val="tx1"/>
                          </a:solidFill>
                          <a:latin typeface="Roboto" panose="02000000000000000000" pitchFamily="2" charset="0"/>
                          <a:ea typeface="Roboto" panose="02000000000000000000" pitchFamily="2" charset="0"/>
                          <a:cs typeface="Roboto" panose="02000000000000000000" pitchFamily="2" charset="0"/>
                        </a:rPr>
                        <a:t>3. ΚΑ131 </a:t>
                      </a:r>
                      <a:r>
                        <a:rPr sz="1700" kern="1200" spc="-10" dirty="0" err="1">
                          <a:solidFill>
                            <a:schemeClr val="tx1"/>
                          </a:solidFill>
                          <a:latin typeface="Roboto" panose="02000000000000000000" pitchFamily="2" charset="0"/>
                          <a:ea typeface="Roboto" panose="02000000000000000000" pitchFamily="2" charset="0"/>
                          <a:cs typeface="Roboto" panose="02000000000000000000" pitchFamily="2" charset="0"/>
                        </a:rPr>
                        <a:t>Διεθνής</a:t>
                      </a:r>
                      <a:r>
                        <a:rPr sz="1700" kern="1200" spc="-10" dirty="0">
                          <a:solidFill>
                            <a:schemeClr val="tx1"/>
                          </a:solidFill>
                          <a:latin typeface="Roboto" panose="02000000000000000000" pitchFamily="2" charset="0"/>
                          <a:ea typeface="Roboto" panose="02000000000000000000" pitchFamily="2" charset="0"/>
                          <a:cs typeface="Roboto" panose="02000000000000000000" pitchFamily="2" charset="0"/>
                        </a:rPr>
                        <a:t>  Κινητικότητα </a:t>
                      </a:r>
                      <a:r>
                        <a:rPr lang="el-GR" sz="1700" kern="1200" spc="-10" dirty="0">
                          <a:solidFill>
                            <a:schemeClr val="tx1"/>
                          </a:solidFill>
                          <a:latin typeface="Roboto" panose="02000000000000000000" pitchFamily="2" charset="0"/>
                          <a:ea typeface="Roboto" panose="02000000000000000000" pitchFamily="2" charset="0"/>
                          <a:cs typeface="Roboto" panose="02000000000000000000" pitchFamily="2" charset="0"/>
                        </a:rPr>
                        <a:t>για Διδασκαλία ή Κατάρτιση </a:t>
                      </a:r>
                    </a:p>
                    <a:p>
                      <a:pPr marL="92075" marR="328295" algn="l" defTabSz="914400" rtl="0" eaLnBrk="1" latinLnBrk="0" hangingPunct="1">
                        <a:lnSpc>
                          <a:spcPct val="100000"/>
                        </a:lnSpc>
                        <a:spcBef>
                          <a:spcPts val="790"/>
                        </a:spcBef>
                      </a:pPr>
                      <a:r>
                        <a:rPr lang="el-GR" sz="1700" b="0" kern="1200" spc="-10" dirty="0">
                          <a:solidFill>
                            <a:srgbClr val="ED6613"/>
                          </a:solidFill>
                          <a:latin typeface="Roboto" panose="02000000000000000000" pitchFamily="2" charset="0"/>
                          <a:ea typeface="Roboto" panose="02000000000000000000" pitchFamily="2" charset="0"/>
                          <a:cs typeface="Roboto" panose="02000000000000000000" pitchFamily="2" charset="0"/>
                        </a:rPr>
                        <a:t>(Περιφέρειες 1-3, 5-12)</a:t>
                      </a:r>
                      <a:endParaRPr sz="1700" b="0" kern="1200" spc="-10" dirty="0">
                        <a:solidFill>
                          <a:srgbClr val="ED6613"/>
                        </a:solidFill>
                        <a:latin typeface="Roboto" panose="02000000000000000000" pitchFamily="2" charset="0"/>
                        <a:ea typeface="Roboto" panose="02000000000000000000" pitchFamily="2" charset="0"/>
                        <a:cs typeface="Roboto" panose="02000000000000000000" pitchFamily="2" charset="0"/>
                      </a:endParaRPr>
                    </a:p>
                  </a:txBody>
                  <a:tcPr marL="0" marR="0" marT="32384"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marR="0" lvl="0" indent="0" algn="ctr" defTabSz="914400" rtl="0" eaLnBrk="1" fontAlgn="auto" latinLnBrk="0" hangingPunct="1">
                        <a:lnSpc>
                          <a:spcPct val="100000"/>
                        </a:lnSpc>
                        <a:spcBef>
                          <a:spcPts val="785"/>
                        </a:spcBef>
                        <a:spcAft>
                          <a:spcPts val="0"/>
                        </a:spcAft>
                        <a:buClrTx/>
                        <a:buSzTx/>
                        <a:buFontTx/>
                        <a:buNone/>
                        <a:tabLst/>
                        <a:defRPr/>
                      </a:pPr>
                      <a:r>
                        <a:rPr lang="el-GR" sz="17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5 μέρες – 60 ημέρες </a:t>
                      </a:r>
                      <a:r>
                        <a:rPr lang="el-GR" sz="1700" b="0" kern="1200" spc="-5" dirty="0">
                          <a:solidFill>
                            <a:schemeClr val="tx1"/>
                          </a:solidFill>
                          <a:latin typeface="Roboto" panose="02000000000000000000" pitchFamily="2" charset="0"/>
                          <a:ea typeface="Roboto" panose="02000000000000000000" pitchFamily="2" charset="0"/>
                          <a:cs typeface="Roboto" panose="02000000000000000000" pitchFamily="2" charset="0"/>
                        </a:rPr>
                        <a:t>(μη </a:t>
                      </a:r>
                      <a:r>
                        <a:rPr lang="el-GR" sz="1700" b="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συμπεριλ</a:t>
                      </a:r>
                      <a:r>
                        <a:rPr lang="el-GR" sz="1700" b="0" kern="1200" spc="-5" dirty="0">
                          <a:solidFill>
                            <a:schemeClr val="tx1"/>
                          </a:solidFill>
                          <a:latin typeface="Roboto" panose="02000000000000000000" pitchFamily="2" charset="0"/>
                          <a:ea typeface="Roboto" panose="02000000000000000000" pitchFamily="2" charset="0"/>
                          <a:cs typeface="Roboto" panose="02000000000000000000" pitchFamily="2" charset="0"/>
                        </a:rPr>
                        <a:t>. των ημερών </a:t>
                      </a:r>
                      <a:r>
                        <a:rPr lang="el-GR" sz="1700" b="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ταξιδίου</a:t>
                      </a:r>
                      <a:r>
                        <a:rPr lang="el-GR" sz="1700" b="0" kern="1200" spc="-5" dirty="0">
                          <a:solidFill>
                            <a:schemeClr val="tx1"/>
                          </a:solidFill>
                          <a:latin typeface="Roboto" panose="02000000000000000000" pitchFamily="2" charset="0"/>
                          <a:ea typeface="Roboto" panose="02000000000000000000" pitchFamily="2" charset="0"/>
                          <a:cs typeface="Roboto" panose="02000000000000000000" pitchFamily="2" charset="0"/>
                        </a:rPr>
                        <a:t>)</a:t>
                      </a:r>
                    </a:p>
                    <a:p>
                      <a:pPr marL="112395" marR="0" lvl="0" indent="0" algn="ctr" defTabSz="914400" rtl="0" eaLnBrk="1" fontAlgn="auto" latinLnBrk="0" hangingPunct="1">
                        <a:lnSpc>
                          <a:spcPct val="100000"/>
                        </a:lnSpc>
                        <a:spcBef>
                          <a:spcPts val="785"/>
                        </a:spcBef>
                        <a:spcAft>
                          <a:spcPts val="0"/>
                        </a:spcAft>
                        <a:buClrTx/>
                        <a:buSzTx/>
                        <a:buFontTx/>
                        <a:buNone/>
                        <a:tabLst/>
                        <a:defRPr/>
                      </a:pPr>
                      <a:r>
                        <a:rPr lang="en-US" sz="1700" i="1" u="sng" kern="1200" spc="-10" dirty="0">
                          <a:solidFill>
                            <a:srgbClr val="FF0000"/>
                          </a:solidFill>
                          <a:latin typeface="Roboto" panose="02000000000000000000" pitchFamily="2" charset="0"/>
                          <a:ea typeface="Roboto" panose="02000000000000000000" pitchFamily="2" charset="0"/>
                          <a:cs typeface="Roboto" panose="02000000000000000000" pitchFamily="2" charset="0"/>
                        </a:rPr>
                        <a:t>Invited Staff from Enterprise: 5 - 60 </a:t>
                      </a:r>
                      <a:r>
                        <a:rPr lang="el-GR" sz="1700" i="1" u="sng" kern="1200" spc="-10" dirty="0">
                          <a:solidFill>
                            <a:srgbClr val="FF0000"/>
                          </a:solidFill>
                          <a:latin typeface="Roboto" panose="02000000000000000000" pitchFamily="2" charset="0"/>
                          <a:ea typeface="Roboto" panose="02000000000000000000" pitchFamily="2" charset="0"/>
                          <a:cs typeface="Roboto" panose="02000000000000000000" pitchFamily="2" charset="0"/>
                        </a:rPr>
                        <a:t>η</a:t>
                      </a:r>
                      <a:r>
                        <a:rPr lang="en-US" sz="1700" i="1" u="sng" kern="1200" spc="-10" dirty="0" err="1">
                          <a:solidFill>
                            <a:srgbClr val="FF0000"/>
                          </a:solidFill>
                          <a:latin typeface="Roboto" panose="02000000000000000000" pitchFamily="2" charset="0"/>
                          <a:ea typeface="Roboto" panose="02000000000000000000" pitchFamily="2" charset="0"/>
                          <a:cs typeface="Roboto" panose="02000000000000000000" pitchFamily="2" charset="0"/>
                        </a:rPr>
                        <a:t>μέρε</a:t>
                      </a:r>
                      <a:r>
                        <a:rPr lang="el-GR" sz="1700" i="1" u="sng" kern="1200" spc="-10" dirty="0">
                          <a:solidFill>
                            <a:srgbClr val="FF0000"/>
                          </a:solidFill>
                          <a:latin typeface="Roboto" panose="02000000000000000000" pitchFamily="2" charset="0"/>
                          <a:ea typeface="Roboto" panose="02000000000000000000" pitchFamily="2" charset="0"/>
                          <a:cs typeface="Roboto" panose="02000000000000000000" pitchFamily="2" charset="0"/>
                        </a:rPr>
                        <a:t>ς</a:t>
                      </a:r>
                      <a:endParaRPr lang="en-US" sz="1700" i="1" u="sng" kern="1200" spc="-10"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CF45A210-026C-1261-98C8-FA5A064D893C}"/>
              </a:ext>
            </a:extLst>
          </p:cNvPr>
          <p:cNvSpPr txBox="1"/>
          <p:nvPr/>
        </p:nvSpPr>
        <p:spPr>
          <a:xfrm>
            <a:off x="492559" y="3222928"/>
            <a:ext cx="3634028" cy="2053767"/>
          </a:xfrm>
          <a:prstGeom prst="rect">
            <a:avLst/>
          </a:prstGeom>
          <a:noFill/>
        </p:spPr>
        <p:txBody>
          <a:bodyPr wrap="square">
            <a:spAutoFit/>
          </a:bodyPr>
          <a:lstStyle/>
          <a:p>
            <a:pPr marL="339090" indent="-327025">
              <a:lnSpc>
                <a:spcPct val="100000"/>
              </a:lnSpc>
              <a:spcBef>
                <a:spcPts val="505"/>
              </a:spcBef>
              <a:buFont typeface="Wingdings" panose="05000000000000000000" pitchFamily="2" charset="2"/>
              <a:buChar char="ü"/>
              <a:tabLst>
                <a:tab pos="338455" algn="l"/>
                <a:tab pos="339725" algn="l"/>
              </a:tabLst>
            </a:pPr>
            <a:r>
              <a:rPr lang="el-GR" sz="1700" dirty="0">
                <a:latin typeface="Roboto" panose="02000000000000000000" pitchFamily="2" charset="0"/>
                <a:ea typeface="Roboto" panose="02000000000000000000" pitchFamily="2" charset="0"/>
                <a:cs typeface="Roboto" panose="02000000000000000000" pitchFamily="2" charset="0"/>
              </a:rPr>
              <a:t>Οι</a:t>
            </a:r>
            <a:r>
              <a:rPr lang="el-GR" sz="1700" spc="-1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ελάχιστες</a:t>
            </a:r>
            <a:r>
              <a:rPr lang="el-GR" sz="1700" spc="-10"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εργάσιμες</a:t>
            </a:r>
            <a:r>
              <a:rPr lang="el-GR" sz="1700" spc="-30" dirty="0">
                <a:latin typeface="Roboto" panose="02000000000000000000" pitchFamily="2" charset="0"/>
                <a:ea typeface="Roboto" panose="02000000000000000000" pitchFamily="2" charset="0"/>
                <a:cs typeface="Roboto" panose="02000000000000000000" pitchFamily="2" charset="0"/>
              </a:rPr>
              <a:t> </a:t>
            </a:r>
            <a:r>
              <a:rPr lang="el-GR" sz="1700" dirty="0">
                <a:latin typeface="Roboto" panose="02000000000000000000" pitchFamily="2" charset="0"/>
                <a:ea typeface="Roboto" panose="02000000000000000000" pitchFamily="2" charset="0"/>
                <a:cs typeface="Roboto" panose="02000000000000000000" pitchFamily="2" charset="0"/>
              </a:rPr>
              <a:t>μέρες</a:t>
            </a:r>
            <a:r>
              <a:rPr lang="el-GR" sz="1700" spc="-20"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πρέπει</a:t>
            </a:r>
            <a:r>
              <a:rPr lang="el-GR" sz="1700" spc="-50" dirty="0">
                <a:latin typeface="Roboto" panose="02000000000000000000" pitchFamily="2" charset="0"/>
                <a:ea typeface="Roboto" panose="02000000000000000000" pitchFamily="2" charset="0"/>
                <a:cs typeface="Roboto" panose="02000000000000000000" pitchFamily="2" charset="0"/>
              </a:rPr>
              <a:t> </a:t>
            </a:r>
            <a:r>
              <a:rPr lang="el-GR" sz="1700" dirty="0">
                <a:latin typeface="Roboto" panose="02000000000000000000" pitchFamily="2" charset="0"/>
                <a:ea typeface="Roboto" panose="02000000000000000000" pitchFamily="2" charset="0"/>
                <a:cs typeface="Roboto" panose="02000000000000000000" pitchFamily="2" charset="0"/>
              </a:rPr>
              <a:t>να</a:t>
            </a:r>
            <a:r>
              <a:rPr lang="el-GR" sz="1700" spc="-1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είναι</a:t>
            </a:r>
            <a:r>
              <a:rPr lang="el-GR" sz="1700" spc="-25" dirty="0">
                <a:latin typeface="Roboto" panose="02000000000000000000" pitchFamily="2" charset="0"/>
                <a:ea typeface="Roboto" panose="02000000000000000000" pitchFamily="2" charset="0"/>
                <a:cs typeface="Roboto" panose="02000000000000000000" pitchFamily="2" charset="0"/>
              </a:rPr>
              <a:t> </a:t>
            </a:r>
            <a:r>
              <a:rPr lang="el-GR" sz="1700" b="1" u="sng" spc="-5" dirty="0">
                <a:solidFill>
                  <a:srgbClr val="FF0000"/>
                </a:solidFill>
                <a:latin typeface="Roboto" panose="02000000000000000000" pitchFamily="2" charset="0"/>
                <a:ea typeface="Roboto" panose="02000000000000000000" pitchFamily="2" charset="0"/>
                <a:cs typeface="Roboto" panose="02000000000000000000" pitchFamily="2" charset="0"/>
              </a:rPr>
              <a:t>συνεχόμενες</a:t>
            </a:r>
            <a:endParaRPr lang="en-US" sz="1700" b="1" u="sng" spc="-5"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12065">
              <a:lnSpc>
                <a:spcPct val="100000"/>
              </a:lnSpc>
              <a:spcBef>
                <a:spcPts val="505"/>
              </a:spcBef>
              <a:tabLst>
                <a:tab pos="338455" algn="l"/>
                <a:tab pos="339725" algn="l"/>
              </a:tabLst>
            </a:pPr>
            <a:endParaRPr lang="el-GR" sz="1700" dirty="0">
              <a:latin typeface="Roboto" panose="02000000000000000000" pitchFamily="2" charset="0"/>
              <a:ea typeface="Roboto" panose="02000000000000000000" pitchFamily="2" charset="0"/>
              <a:cs typeface="Roboto" panose="02000000000000000000" pitchFamily="2" charset="0"/>
            </a:endParaRPr>
          </a:p>
          <a:p>
            <a:pPr marL="339090" indent="-327025">
              <a:lnSpc>
                <a:spcPts val="1430"/>
              </a:lnSpc>
              <a:spcBef>
                <a:spcPts val="195"/>
              </a:spcBef>
              <a:buFont typeface="Wingdings" panose="05000000000000000000" pitchFamily="2" charset="2"/>
              <a:buChar char="ü"/>
              <a:tabLst>
                <a:tab pos="338455" algn="l"/>
                <a:tab pos="339725" algn="l"/>
              </a:tabLst>
            </a:pPr>
            <a:r>
              <a:rPr lang="el-GR" sz="1700" dirty="0">
                <a:solidFill>
                  <a:srgbClr val="404040"/>
                </a:solidFill>
                <a:latin typeface="Roboto" panose="02000000000000000000" pitchFamily="2" charset="0"/>
                <a:ea typeface="Roboto" panose="02000000000000000000" pitchFamily="2" charset="0"/>
                <a:cs typeface="Roboto" panose="02000000000000000000" pitchFamily="2" charset="0"/>
              </a:rPr>
              <a:t>Οι </a:t>
            </a:r>
            <a:r>
              <a:rPr lang="el-GR" sz="1700" spc="-10" dirty="0">
                <a:solidFill>
                  <a:srgbClr val="404040"/>
                </a:solidFill>
                <a:latin typeface="Roboto" panose="02000000000000000000" pitchFamily="2" charset="0"/>
                <a:ea typeface="Roboto" panose="02000000000000000000" pitchFamily="2" charset="0"/>
                <a:cs typeface="Roboto" panose="02000000000000000000" pitchFamily="2" charset="0"/>
              </a:rPr>
              <a:t>εξερχόμενες</a:t>
            </a:r>
            <a:r>
              <a:rPr lang="el-GR" sz="1700" spc="-5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latin typeface="Roboto" panose="02000000000000000000" pitchFamily="2" charset="0"/>
                <a:ea typeface="Roboto" panose="02000000000000000000" pitchFamily="2" charset="0"/>
                <a:cs typeface="Roboto" panose="02000000000000000000" pitchFamily="2" charset="0"/>
              </a:rPr>
              <a:t>κινητικότητες</a:t>
            </a:r>
            <a:r>
              <a:rPr lang="el-GR" sz="1700" spc="459"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latin typeface="Roboto" panose="02000000000000000000" pitchFamily="2" charset="0"/>
                <a:ea typeface="Roboto" panose="02000000000000000000" pitchFamily="2" charset="0"/>
                <a:cs typeface="Roboto" panose="02000000000000000000" pitchFamily="2" charset="0"/>
              </a:rPr>
              <a:t>μπορούν</a:t>
            </a:r>
            <a:r>
              <a:rPr lang="el-GR" sz="1700" spc="-4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latin typeface="Roboto" panose="02000000000000000000" pitchFamily="2" charset="0"/>
                <a:ea typeface="Roboto" panose="02000000000000000000" pitchFamily="2" charset="0"/>
                <a:cs typeface="Roboto" panose="02000000000000000000" pitchFamily="2" charset="0"/>
              </a:rPr>
              <a:t>να</a:t>
            </a:r>
            <a:r>
              <a:rPr lang="en-US" sz="1700" spc="2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latin typeface="Roboto" panose="02000000000000000000" pitchFamily="2" charset="0"/>
                <a:ea typeface="Roboto" panose="02000000000000000000" pitchFamily="2" charset="0"/>
                <a:cs typeface="Roboto" panose="02000000000000000000" pitchFamily="2" charset="0"/>
              </a:rPr>
              <a:t>πραγματοποιηθούν</a:t>
            </a:r>
            <a:r>
              <a:rPr lang="el-GR" sz="1700" spc="-25"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latin typeface="Roboto" panose="02000000000000000000" pitchFamily="2" charset="0"/>
                <a:ea typeface="Roboto" panose="02000000000000000000" pitchFamily="2" charset="0"/>
                <a:cs typeface="Roboto" panose="02000000000000000000" pitchFamily="2" charset="0"/>
              </a:rPr>
              <a:t>σε</a:t>
            </a:r>
            <a:r>
              <a:rPr lang="el-GR" sz="1700" spc="1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latin typeface="Roboto" panose="02000000000000000000" pitchFamily="2" charset="0"/>
                <a:ea typeface="Roboto" panose="02000000000000000000" pitchFamily="2" charset="0"/>
                <a:cs typeface="Roboto" panose="02000000000000000000" pitchFamily="2" charset="0"/>
              </a:rPr>
              <a:t>οποιαδήποτε</a:t>
            </a:r>
            <a:r>
              <a:rPr lang="el-GR" sz="1700" spc="-5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700" dirty="0">
                <a:solidFill>
                  <a:srgbClr val="404040"/>
                </a:solidFill>
                <a:latin typeface="Roboto" panose="02000000000000000000" pitchFamily="2" charset="0"/>
                <a:ea typeface="Roboto" panose="02000000000000000000" pitchFamily="2" charset="0"/>
                <a:cs typeface="Roboto" panose="02000000000000000000" pitchFamily="2" charset="0"/>
              </a:rPr>
              <a:t>χώρα</a:t>
            </a:r>
            <a:r>
              <a:rPr lang="el-GR" sz="1700" spc="6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70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εκτός</a:t>
            </a:r>
            <a:r>
              <a:rPr lang="el-GR" sz="1700" spc="1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από</a:t>
            </a:r>
            <a:r>
              <a:rPr lang="el-GR" sz="1700" spc="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τη</a:t>
            </a:r>
            <a:r>
              <a:rPr lang="el-GR" sz="1700" spc="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χώρα</a:t>
            </a:r>
            <a:r>
              <a:rPr lang="el-GR" sz="1700" spc="2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διαμονής </a:t>
            </a:r>
            <a:r>
              <a:rPr lang="el-GR" sz="170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του</a:t>
            </a:r>
            <a:r>
              <a:rPr lang="el-GR" sz="1700" spc="-1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συμμετέχοντα</a:t>
            </a:r>
            <a:r>
              <a:rPr lang="el-GR" sz="1700" dirty="0">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και</a:t>
            </a:r>
            <a:r>
              <a:rPr lang="el-GR" sz="1700" spc="-1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τη</a:t>
            </a:r>
            <a:r>
              <a:rPr lang="el-GR" sz="1700" spc="-2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χώρα</a:t>
            </a:r>
            <a:r>
              <a:rPr lang="el-GR" sz="1700" spc="-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του</a:t>
            </a:r>
            <a:r>
              <a:rPr lang="el-GR" sz="1700" spc="-2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ιδρύματος</a:t>
            </a:r>
            <a:r>
              <a:rPr lang="el-GR" sz="1700" spc="-5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αποστολής</a:t>
            </a:r>
            <a:endParaRPr lang="el-GR" sz="1700" dirty="0">
              <a:latin typeface="Roboto" panose="02000000000000000000" pitchFamily="2" charset="0"/>
              <a:ea typeface="Roboto" panose="02000000000000000000" pitchFamily="2" charset="0"/>
              <a:cs typeface="Roboto" panose="02000000000000000000" pitchFamily="2" charset="0"/>
            </a:endParaRPr>
          </a:p>
        </p:txBody>
      </p:sp>
      <p:sp>
        <p:nvSpPr>
          <p:cNvPr id="7" name="Arrow: Down 6">
            <a:extLst>
              <a:ext uri="{FF2B5EF4-FFF2-40B4-BE49-F238E27FC236}">
                <a16:creationId xmlns:a16="http://schemas.microsoft.com/office/drawing/2014/main" id="{C3BF3638-4976-6C42-E80B-184BE0CCB6B3}"/>
              </a:ext>
            </a:extLst>
          </p:cNvPr>
          <p:cNvSpPr/>
          <p:nvPr/>
        </p:nvSpPr>
        <p:spPr>
          <a:xfrm>
            <a:off x="2062685" y="2345565"/>
            <a:ext cx="493776" cy="741974"/>
          </a:xfrm>
          <a:prstGeom prst="down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734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2132F-94A9-A7AC-811D-D1B249A66199}"/>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CC7B847A-C29B-E3B1-7840-ED4392556CBC}"/>
              </a:ext>
            </a:extLst>
          </p:cNvPr>
          <p:cNvPicPr>
            <a:picLocks noChangeAspect="1"/>
          </p:cNvPicPr>
          <p:nvPr/>
        </p:nvPicPr>
        <p:blipFill>
          <a:blip r:embed="rId3"/>
          <a:stretch>
            <a:fillRect/>
          </a:stretch>
        </p:blipFill>
        <p:spPr>
          <a:xfrm>
            <a:off x="0" y="0"/>
            <a:ext cx="12192000" cy="6857999"/>
          </a:xfrm>
          <a:prstGeom prst="rect">
            <a:avLst/>
          </a:prstGeom>
        </p:spPr>
      </p:pic>
      <p:sp>
        <p:nvSpPr>
          <p:cNvPr id="16" name="Rectangle 15">
            <a:extLst>
              <a:ext uri="{FF2B5EF4-FFF2-40B4-BE49-F238E27FC236}">
                <a16:creationId xmlns:a16="http://schemas.microsoft.com/office/drawing/2014/main" id="{9EBD0EEE-8039-B882-3A82-01F33301C88A}"/>
              </a:ext>
            </a:extLst>
          </p:cNvPr>
          <p:cNvSpPr/>
          <p:nvPr/>
        </p:nvSpPr>
        <p:spPr>
          <a:xfrm>
            <a:off x="8979408" y="5797296"/>
            <a:ext cx="2724912" cy="8229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0" name="object 8">
            <a:extLst>
              <a:ext uri="{FF2B5EF4-FFF2-40B4-BE49-F238E27FC236}">
                <a16:creationId xmlns:a16="http://schemas.microsoft.com/office/drawing/2014/main" id="{D066F256-4B2C-76ED-C9F3-575CB4415D16}"/>
              </a:ext>
            </a:extLst>
          </p:cNvPr>
          <p:cNvSpPr txBox="1"/>
          <p:nvPr/>
        </p:nvSpPr>
        <p:spPr>
          <a:xfrm>
            <a:off x="4764024" y="495502"/>
            <a:ext cx="6711696" cy="6009337"/>
          </a:xfrm>
          <a:prstGeom prst="rect">
            <a:avLst/>
          </a:prstGeom>
        </p:spPr>
        <p:txBody>
          <a:bodyPr vert="horz" wrap="square" lIns="0" tIns="42545" rIns="0" bIns="0" rtlCol="0">
            <a:spAutoFit/>
          </a:bodyPr>
          <a:lstStyle/>
          <a:p>
            <a:pPr marL="355600" marR="454659" indent="-342900" algn="just">
              <a:lnSpc>
                <a:spcPts val="2210"/>
              </a:lnSpc>
              <a:spcBef>
                <a:spcPts val="335"/>
              </a:spcBef>
              <a:buFont typeface="Wingdings" panose="05000000000000000000" pitchFamily="2" charset="2"/>
              <a:buChar char="q"/>
            </a:pPr>
            <a:r>
              <a:rPr lang="el-GR" sz="1500" b="1" spc="-10" dirty="0">
                <a:latin typeface="Roboto" panose="02000000000000000000" pitchFamily="2" charset="0"/>
                <a:ea typeface="Roboto" panose="02000000000000000000" pitchFamily="2" charset="0"/>
                <a:cs typeface="Roboto" panose="02000000000000000000" pitchFamily="2" charset="0"/>
              </a:rPr>
              <a:t>Πραγματοποιείται σε</a:t>
            </a:r>
            <a:r>
              <a:rPr lang="en-US" sz="1500" b="1" spc="-10" dirty="0">
                <a:latin typeface="Roboto" panose="02000000000000000000" pitchFamily="2" charset="0"/>
                <a:ea typeface="Roboto" panose="02000000000000000000" pitchFamily="2" charset="0"/>
                <a:cs typeface="Roboto" panose="02000000000000000000" pitchFamily="2" charset="0"/>
              </a:rPr>
              <a:t>: </a:t>
            </a:r>
          </a:p>
          <a:p>
            <a:pPr marL="812800" marR="454659" lvl="1" indent="-342900" algn="just">
              <a:lnSpc>
                <a:spcPts val="2210"/>
              </a:lnSpc>
              <a:spcBef>
                <a:spcPts val="335"/>
              </a:spcBef>
              <a:buFont typeface="Wingdings" panose="05000000000000000000" pitchFamily="2" charset="2"/>
              <a:buChar char="ü"/>
            </a:pPr>
            <a:r>
              <a:rPr lang="el-GR" sz="1500" spc="-10" dirty="0">
                <a:latin typeface="Roboto" panose="02000000000000000000" pitchFamily="2" charset="0"/>
                <a:ea typeface="Roboto" panose="02000000000000000000" pitchFamily="2" charset="0"/>
                <a:cs typeface="Roboto" panose="02000000000000000000" pitchFamily="2" charset="0"/>
              </a:rPr>
              <a:t>ΙΤΕ που εδρεύουν σε Χώρες-Μέλη ή Τρίτες Χώρες συνδεδεμένες με το Πρόγραμμα, κατέχουν το ECHE και έχουν υπογράψει διμερή Συμφωνία με το ΙΤΕ αποστολής</a:t>
            </a:r>
            <a:endParaRPr lang="el-GR" sz="1500" dirty="0">
              <a:latin typeface="Roboto" panose="02000000000000000000" pitchFamily="2" charset="0"/>
              <a:ea typeface="Roboto" panose="02000000000000000000" pitchFamily="2" charset="0"/>
              <a:cs typeface="Roboto" panose="02000000000000000000" pitchFamily="2" charset="0"/>
            </a:endParaRPr>
          </a:p>
          <a:p>
            <a:pPr marL="812800" marR="454659" lvl="1" indent="-342900" algn="just">
              <a:lnSpc>
                <a:spcPts val="2210"/>
              </a:lnSpc>
              <a:spcBef>
                <a:spcPts val="335"/>
              </a:spcBef>
              <a:buFont typeface="Wingdings" panose="05000000000000000000" pitchFamily="2" charset="2"/>
              <a:buChar char="ü"/>
            </a:pPr>
            <a:r>
              <a:rPr lang="el-GR" sz="1500" b="1" i="1" u="sng" spc="-15" dirty="0">
                <a:solidFill>
                  <a:srgbClr val="ED6613"/>
                </a:solidFill>
                <a:latin typeface="Roboto" panose="02000000000000000000" pitchFamily="2" charset="0"/>
                <a:ea typeface="Roboto" panose="02000000000000000000" pitchFamily="2" charset="0"/>
                <a:cs typeface="Roboto" panose="02000000000000000000" pitchFamily="2" charset="0"/>
              </a:rPr>
              <a:t>ΚΑ131 </a:t>
            </a:r>
            <a:r>
              <a:rPr sz="1500" b="1" i="1" u="sng" spc="-5" dirty="0" err="1">
                <a:solidFill>
                  <a:srgbClr val="ED6613"/>
                </a:solidFill>
                <a:latin typeface="Roboto" panose="02000000000000000000" pitchFamily="2" charset="0"/>
                <a:ea typeface="Roboto" panose="02000000000000000000" pitchFamily="2" charset="0"/>
                <a:cs typeface="Roboto" panose="02000000000000000000" pitchFamily="2" charset="0"/>
              </a:rPr>
              <a:t>Διεθν</a:t>
            </a:r>
            <a:r>
              <a:rPr lang="el-GR" sz="1500" b="1" i="1" u="sng" spc="-5" dirty="0">
                <a:solidFill>
                  <a:srgbClr val="ED6613"/>
                </a:solidFill>
                <a:latin typeface="Roboto" panose="02000000000000000000" pitchFamily="2" charset="0"/>
                <a:ea typeface="Roboto" panose="02000000000000000000" pitchFamily="2" charset="0"/>
                <a:cs typeface="Roboto" panose="02000000000000000000" pitchFamily="2" charset="0"/>
              </a:rPr>
              <a:t>ή</a:t>
            </a:r>
            <a:r>
              <a:rPr sz="1500" b="1" i="1" u="sng" spc="-5" dirty="0">
                <a:solidFill>
                  <a:srgbClr val="ED6613"/>
                </a:solidFill>
                <a:latin typeface="Roboto" panose="02000000000000000000" pitchFamily="2" charset="0"/>
                <a:ea typeface="Roboto" panose="02000000000000000000" pitchFamily="2" charset="0"/>
                <a:cs typeface="Roboto" panose="02000000000000000000" pitchFamily="2" charset="0"/>
              </a:rPr>
              <a:t>ς</a:t>
            </a:r>
            <a:r>
              <a:rPr sz="1500" b="1" i="1" u="sng" spc="-15" dirty="0">
                <a:solidFill>
                  <a:srgbClr val="ED6613"/>
                </a:solidFill>
                <a:latin typeface="Roboto" panose="02000000000000000000" pitchFamily="2" charset="0"/>
                <a:ea typeface="Roboto" panose="02000000000000000000" pitchFamily="2" charset="0"/>
                <a:cs typeface="Roboto" panose="02000000000000000000" pitchFamily="2" charset="0"/>
              </a:rPr>
              <a:t> Κινητικότητα</a:t>
            </a:r>
            <a:r>
              <a:rPr lang="en-US" sz="1500" b="1" i="1" u="sng" spc="-15" dirty="0">
                <a:solidFill>
                  <a:srgbClr val="ED6613"/>
                </a:solidFill>
                <a:latin typeface="Roboto" panose="02000000000000000000" pitchFamily="2" charset="0"/>
                <a:ea typeface="Roboto" panose="02000000000000000000" pitchFamily="2" charset="0"/>
                <a:cs typeface="Roboto" panose="02000000000000000000" pitchFamily="2" charset="0"/>
              </a:rPr>
              <a:t>:</a:t>
            </a:r>
            <a:r>
              <a:rPr lang="el-GR" sz="1500" spc="-15"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500" spc="-10" dirty="0">
                <a:latin typeface="Roboto" panose="02000000000000000000" pitchFamily="2" charset="0"/>
                <a:ea typeface="Roboto" panose="02000000000000000000" pitchFamily="2" charset="0"/>
                <a:cs typeface="Roboto" panose="02000000000000000000" pitchFamily="2" charset="0"/>
              </a:rPr>
              <a:t>ΙΤΕ που εδρεύουν σε Τρίτες Χώρες μη συνδεδεμένες με το Πρόγραμμα, είναι αναγνωρισμένα από την εκάστοτε αρμόδια αρχή και έχουν υπογράψει διμερή Συμφωνία με το ΙΤΕ αποστολής</a:t>
            </a:r>
            <a:endParaRPr lang="en-US" sz="1500" spc="-10" dirty="0">
              <a:latin typeface="Roboto" panose="02000000000000000000" pitchFamily="2" charset="0"/>
              <a:ea typeface="Roboto" panose="02000000000000000000" pitchFamily="2" charset="0"/>
              <a:cs typeface="Roboto" panose="02000000000000000000" pitchFamily="2" charset="0"/>
            </a:endParaRPr>
          </a:p>
          <a:p>
            <a:pPr marL="812800" marR="454659" lvl="1" indent="-342900" algn="just">
              <a:lnSpc>
                <a:spcPts val="2210"/>
              </a:lnSpc>
              <a:spcBef>
                <a:spcPts val="335"/>
              </a:spcBef>
              <a:buFont typeface="Wingdings" panose="05000000000000000000" pitchFamily="2" charset="2"/>
              <a:buChar char="ü"/>
            </a:pPr>
            <a:endParaRPr lang="en-US" sz="1500" spc="-10" dirty="0">
              <a:latin typeface="Roboto" panose="02000000000000000000" pitchFamily="2" charset="0"/>
              <a:ea typeface="Roboto" panose="02000000000000000000" pitchFamily="2" charset="0"/>
              <a:cs typeface="Roboto" panose="02000000000000000000" pitchFamily="2" charset="0"/>
            </a:endParaRPr>
          </a:p>
          <a:p>
            <a:pPr marL="355600" marR="454659" indent="-342900" algn="just">
              <a:lnSpc>
                <a:spcPts val="2210"/>
              </a:lnSpc>
              <a:spcBef>
                <a:spcPts val="335"/>
              </a:spcBef>
              <a:buFont typeface="Wingdings" panose="05000000000000000000" pitchFamily="2" charset="2"/>
              <a:buChar char="q"/>
            </a:pPr>
            <a:r>
              <a:rPr lang="el-GR" sz="1500" dirty="0">
                <a:latin typeface="Roboto" panose="02000000000000000000" pitchFamily="2" charset="0"/>
                <a:ea typeface="Roboto" panose="02000000000000000000" pitchFamily="2" charset="0"/>
                <a:cs typeface="Roboto" panose="02000000000000000000" pitchFamily="2" charset="0"/>
              </a:rPr>
              <a:t>Μπορεί να αφορά οποιονδήποτε κλάδο Σπουδών και να </a:t>
            </a:r>
            <a:r>
              <a:rPr sz="1500" spc="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πραγματοποιηθεί</a:t>
            </a:r>
            <a:r>
              <a:rPr sz="1500" spc="-45"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σε</a:t>
            </a:r>
            <a:r>
              <a:rPr sz="1500" spc="5"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μικτή</a:t>
            </a:r>
            <a:r>
              <a:rPr sz="1500" spc="-2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μορφή</a:t>
            </a:r>
            <a:r>
              <a:rPr sz="1500" spc="-1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a:t>
            </a:r>
            <a:r>
              <a:rPr lang="el-GR" sz="1500" spc="-5" dirty="0">
                <a:latin typeface="Roboto" panose="02000000000000000000" pitchFamily="2" charset="0"/>
                <a:ea typeface="Roboto" panose="02000000000000000000" pitchFamily="2" charset="0"/>
                <a:cs typeface="Roboto" panose="02000000000000000000" pitchFamily="2" charset="0"/>
              </a:rPr>
              <a:t>συνδυασμός φυσικής και διαδικτυακής διδασκαλίας</a:t>
            </a:r>
            <a:r>
              <a:rPr sz="1500" dirty="0">
                <a:latin typeface="Roboto" panose="02000000000000000000" pitchFamily="2" charset="0"/>
                <a:ea typeface="Roboto" panose="02000000000000000000" pitchFamily="2" charset="0"/>
                <a:cs typeface="Roboto" panose="02000000000000000000" pitchFamily="2" charset="0"/>
              </a:rPr>
              <a:t>)</a:t>
            </a:r>
            <a:endParaRPr lang="el-GR" sz="1500" dirty="0">
              <a:latin typeface="Roboto" panose="02000000000000000000" pitchFamily="2" charset="0"/>
              <a:ea typeface="Roboto" panose="02000000000000000000" pitchFamily="2" charset="0"/>
              <a:cs typeface="Roboto" panose="02000000000000000000" pitchFamily="2" charset="0"/>
            </a:endParaRPr>
          </a:p>
          <a:p>
            <a:pPr marL="355600" marR="454659" indent="-342900" algn="just">
              <a:lnSpc>
                <a:spcPts val="2210"/>
              </a:lnSpc>
              <a:spcBef>
                <a:spcPts val="335"/>
              </a:spcBef>
              <a:buFont typeface="Wingdings" panose="05000000000000000000" pitchFamily="2" charset="2"/>
              <a:buChar char="q"/>
            </a:pPr>
            <a:endParaRPr lang="en-US" sz="1500" dirty="0">
              <a:latin typeface="Roboto" panose="02000000000000000000" pitchFamily="2" charset="0"/>
              <a:ea typeface="Roboto" panose="02000000000000000000" pitchFamily="2" charset="0"/>
              <a:cs typeface="Roboto" panose="02000000000000000000" pitchFamily="2" charset="0"/>
            </a:endParaRPr>
          </a:p>
          <a:p>
            <a:pPr marL="355600" marR="454659" indent="-342900" algn="just">
              <a:lnSpc>
                <a:spcPts val="2210"/>
              </a:lnSpc>
              <a:spcBef>
                <a:spcPts val="335"/>
              </a:spcBef>
              <a:buFont typeface="Wingdings" panose="05000000000000000000" pitchFamily="2" charset="2"/>
              <a:buChar char="q"/>
            </a:pPr>
            <a:r>
              <a:rPr lang="el-GR" sz="1500" b="1" dirty="0">
                <a:latin typeface="Roboto" panose="02000000000000000000" pitchFamily="2" charset="0"/>
                <a:ea typeface="Roboto" panose="02000000000000000000" pitchFamily="2" charset="0"/>
                <a:cs typeface="Roboto" panose="02000000000000000000" pitchFamily="2" charset="0"/>
              </a:rPr>
              <a:t>Υποχρεωτικές ώρες διδασκαλίας</a:t>
            </a:r>
            <a:r>
              <a:rPr lang="en-US" sz="1500" b="1" dirty="0">
                <a:latin typeface="Roboto" panose="02000000000000000000" pitchFamily="2" charset="0"/>
                <a:ea typeface="Roboto" panose="02000000000000000000" pitchFamily="2" charset="0"/>
                <a:cs typeface="Roboto" panose="02000000000000000000" pitchFamily="2" charset="0"/>
              </a:rPr>
              <a:t>:</a:t>
            </a:r>
          </a:p>
          <a:p>
            <a:pPr marL="812800" marR="454659" lvl="1" indent="-342900" algn="just">
              <a:lnSpc>
                <a:spcPts val="2210"/>
              </a:lnSpc>
              <a:spcBef>
                <a:spcPts val="335"/>
              </a:spcBef>
              <a:buFont typeface="Wingdings" panose="05000000000000000000" pitchFamily="2" charset="2"/>
              <a:buChar char="ü"/>
            </a:pPr>
            <a:r>
              <a:rPr lang="el-GR" sz="1500" dirty="0">
                <a:latin typeface="Roboto" panose="02000000000000000000" pitchFamily="2" charset="0"/>
                <a:ea typeface="Roboto" panose="02000000000000000000" pitchFamily="2" charset="0"/>
                <a:cs typeface="Roboto" panose="02000000000000000000" pitchFamily="2" charset="0"/>
              </a:rPr>
              <a:t>8 ώρες διδασκαλίας ανά εβδομάδα/για περιόδους μικρότερες από βδομάδα </a:t>
            </a:r>
          </a:p>
          <a:p>
            <a:pPr marL="812800" marR="454659" lvl="1" indent="-342900" algn="just">
              <a:lnSpc>
                <a:spcPts val="2210"/>
              </a:lnSpc>
              <a:spcBef>
                <a:spcPts val="335"/>
              </a:spcBef>
              <a:buFont typeface="Wingdings" panose="05000000000000000000" pitchFamily="2" charset="2"/>
              <a:buChar char="ü"/>
            </a:pPr>
            <a:r>
              <a:rPr lang="el-GR" sz="1500" dirty="0">
                <a:latin typeface="Roboto" panose="02000000000000000000" pitchFamily="2" charset="0"/>
                <a:ea typeface="Roboto" panose="02000000000000000000" pitchFamily="2" charset="0"/>
                <a:cs typeface="Roboto" panose="02000000000000000000" pitchFamily="2" charset="0"/>
              </a:rPr>
              <a:t>4</a:t>
            </a:r>
            <a:r>
              <a:rPr lang="en-US" sz="1500"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ώρες ανά εβδομάδα/για περιόδους μικρότερες από βδομάδα, αν προκύπτει συνδυασμός εκπαίδευσης και διδασκαλίας (</a:t>
            </a:r>
            <a:r>
              <a:rPr lang="el-GR" sz="1500" dirty="0" err="1">
                <a:latin typeface="Roboto" panose="02000000000000000000" pitchFamily="2" charset="0"/>
                <a:ea typeface="Roboto" panose="02000000000000000000" pitchFamily="2" charset="0"/>
                <a:cs typeface="Roboto" panose="02000000000000000000" pitchFamily="2" charset="0"/>
              </a:rPr>
              <a:t>Teaching</a:t>
            </a:r>
            <a:r>
              <a:rPr lang="el-GR" sz="1500" dirty="0">
                <a:latin typeface="Roboto" panose="02000000000000000000" pitchFamily="2" charset="0"/>
                <a:ea typeface="Roboto" panose="02000000000000000000" pitchFamily="2" charset="0"/>
                <a:cs typeface="Roboto" panose="02000000000000000000" pitchFamily="2" charset="0"/>
              </a:rPr>
              <a:t> &amp; </a:t>
            </a:r>
            <a:r>
              <a:rPr lang="el-GR" sz="1500" dirty="0" err="1">
                <a:latin typeface="Roboto" panose="02000000000000000000" pitchFamily="2" charset="0"/>
                <a:ea typeface="Roboto" panose="02000000000000000000" pitchFamily="2" charset="0"/>
                <a:cs typeface="Roboto" panose="02000000000000000000" pitchFamily="2" charset="0"/>
              </a:rPr>
              <a:t>Training</a:t>
            </a:r>
            <a:r>
              <a:rPr lang="el-GR" sz="1500" dirty="0">
                <a:latin typeface="Roboto" panose="02000000000000000000" pitchFamily="2" charset="0"/>
                <a:ea typeface="Roboto" panose="02000000000000000000" pitchFamily="2" charset="0"/>
                <a:cs typeface="Roboto" panose="02000000000000000000" pitchFamily="2" charset="0"/>
              </a:rPr>
              <a:t>)</a:t>
            </a:r>
          </a:p>
          <a:p>
            <a:pPr marL="812800" marR="454659" lvl="1" indent="-342900" algn="just">
              <a:lnSpc>
                <a:spcPts val="2210"/>
              </a:lnSpc>
              <a:spcBef>
                <a:spcPts val="335"/>
              </a:spcBef>
              <a:buFont typeface="Wingdings" panose="05000000000000000000" pitchFamily="2" charset="2"/>
              <a:buChar char="ü"/>
            </a:pPr>
            <a:r>
              <a:rPr lang="el-GR" sz="1500" dirty="0">
                <a:latin typeface="Roboto" panose="02000000000000000000" pitchFamily="2" charset="0"/>
                <a:ea typeface="Roboto" panose="02000000000000000000" pitchFamily="2" charset="0"/>
                <a:cs typeface="Roboto" panose="02000000000000000000" pitchFamily="2" charset="0"/>
              </a:rPr>
              <a:t>Κανένας περιορισμός για το </a:t>
            </a:r>
            <a:r>
              <a:rPr lang="el-GR" sz="1500" dirty="0" err="1">
                <a:latin typeface="Roboto" panose="02000000000000000000" pitchFamily="2" charset="0"/>
                <a:ea typeface="Roboto" panose="02000000000000000000" pitchFamily="2" charset="0"/>
                <a:cs typeface="Roboto" panose="02000000000000000000" pitchFamily="2" charset="0"/>
              </a:rPr>
              <a:t>Invited</a:t>
            </a:r>
            <a:r>
              <a:rPr lang="el-GR" sz="1500" dirty="0">
                <a:latin typeface="Roboto" panose="02000000000000000000" pitchFamily="2" charset="0"/>
                <a:ea typeface="Roboto" panose="02000000000000000000" pitchFamily="2" charset="0"/>
                <a:cs typeface="Roboto" panose="02000000000000000000" pitchFamily="2" charset="0"/>
              </a:rPr>
              <a:t> </a:t>
            </a:r>
            <a:r>
              <a:rPr lang="el-GR" sz="1500" dirty="0" err="1">
                <a:latin typeface="Roboto" panose="02000000000000000000" pitchFamily="2" charset="0"/>
                <a:ea typeface="Roboto" panose="02000000000000000000" pitchFamily="2" charset="0"/>
                <a:cs typeface="Roboto" panose="02000000000000000000" pitchFamily="2" charset="0"/>
              </a:rPr>
              <a:t>Staff</a:t>
            </a:r>
            <a:r>
              <a:rPr lang="el-GR" sz="1500" dirty="0">
                <a:latin typeface="Roboto" panose="02000000000000000000" pitchFamily="2" charset="0"/>
                <a:ea typeface="Roboto" panose="02000000000000000000" pitchFamily="2" charset="0"/>
                <a:cs typeface="Roboto" panose="02000000000000000000" pitchFamily="2" charset="0"/>
              </a:rPr>
              <a:t> </a:t>
            </a:r>
            <a:r>
              <a:rPr lang="el-GR" sz="1500" dirty="0" err="1">
                <a:latin typeface="Roboto" panose="02000000000000000000" pitchFamily="2" charset="0"/>
                <a:ea typeface="Roboto" panose="02000000000000000000" pitchFamily="2" charset="0"/>
                <a:cs typeface="Roboto" panose="02000000000000000000" pitchFamily="2" charset="0"/>
              </a:rPr>
              <a:t>from</a:t>
            </a:r>
            <a:r>
              <a:rPr lang="el-GR" sz="1500" dirty="0">
                <a:latin typeface="Roboto" panose="02000000000000000000" pitchFamily="2" charset="0"/>
                <a:ea typeface="Roboto" panose="02000000000000000000" pitchFamily="2" charset="0"/>
                <a:cs typeface="Roboto" panose="02000000000000000000" pitchFamily="2" charset="0"/>
              </a:rPr>
              <a:t> </a:t>
            </a:r>
            <a:r>
              <a:rPr lang="el-GR" sz="1500" dirty="0" err="1">
                <a:latin typeface="Roboto" panose="02000000000000000000" pitchFamily="2" charset="0"/>
                <a:ea typeface="Roboto" panose="02000000000000000000" pitchFamily="2" charset="0"/>
                <a:cs typeface="Roboto" panose="02000000000000000000" pitchFamily="2" charset="0"/>
              </a:rPr>
              <a:t>Enterprises</a:t>
            </a:r>
            <a:endParaRPr lang="el-GR" sz="1500" dirty="0">
              <a:latin typeface="Roboto" panose="02000000000000000000" pitchFamily="2" charset="0"/>
              <a:ea typeface="Roboto" panose="02000000000000000000" pitchFamily="2" charset="0"/>
              <a:cs typeface="Roboto" panose="02000000000000000000" pitchFamily="2" charset="0"/>
            </a:endParaRPr>
          </a:p>
        </p:txBody>
      </p:sp>
      <p:grpSp>
        <p:nvGrpSpPr>
          <p:cNvPr id="2" name="Group 1">
            <a:extLst>
              <a:ext uri="{FF2B5EF4-FFF2-40B4-BE49-F238E27FC236}">
                <a16:creationId xmlns:a16="http://schemas.microsoft.com/office/drawing/2014/main" id="{B0C0C810-2221-D5AD-9AF6-93E40252B47B}"/>
              </a:ext>
            </a:extLst>
          </p:cNvPr>
          <p:cNvGrpSpPr/>
          <p:nvPr/>
        </p:nvGrpSpPr>
        <p:grpSpPr>
          <a:xfrm>
            <a:off x="1011172" y="998707"/>
            <a:ext cx="3524251" cy="1881288"/>
            <a:chOff x="5067500" y="1736270"/>
            <a:chExt cx="3518867" cy="1432137"/>
          </a:xfrm>
        </p:grpSpPr>
        <p:sp>
          <p:nvSpPr>
            <p:cNvPr id="3" name="Rectangle: Rounded Corners 2">
              <a:extLst>
                <a:ext uri="{FF2B5EF4-FFF2-40B4-BE49-F238E27FC236}">
                  <a16:creationId xmlns:a16="http://schemas.microsoft.com/office/drawing/2014/main" id="{A8B9E729-64C2-F78D-7166-D743E51F4BAF}"/>
                </a:ext>
              </a:extLst>
            </p:cNvPr>
            <p:cNvSpPr/>
            <p:nvPr/>
          </p:nvSpPr>
          <p:spPr>
            <a:xfrm>
              <a:off x="5067502" y="1736270"/>
              <a:ext cx="3518865" cy="1432137"/>
            </a:xfrm>
            <a:prstGeom prst="roundRect">
              <a:avLst>
                <a:gd name="adj" fmla="val 10000"/>
              </a:avLst>
            </a:prstGeom>
            <a:solidFill>
              <a:schemeClr val="accent6">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1600"/>
            </a:p>
          </p:txBody>
        </p:sp>
        <p:sp>
          <p:nvSpPr>
            <p:cNvPr id="4" name="Rectangle: Rounded Corners 4">
              <a:extLst>
                <a:ext uri="{FF2B5EF4-FFF2-40B4-BE49-F238E27FC236}">
                  <a16:creationId xmlns:a16="http://schemas.microsoft.com/office/drawing/2014/main" id="{F98E66D5-4853-748D-6E90-2D43B4A839F8}"/>
                </a:ext>
              </a:extLst>
            </p:cNvPr>
            <p:cNvSpPr txBox="1"/>
            <p:nvPr/>
          </p:nvSpPr>
          <p:spPr>
            <a:xfrm>
              <a:off x="5067500" y="1768902"/>
              <a:ext cx="3434973" cy="13482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7780" rIns="26670" bIns="17780" numCol="1" spcCol="1270" anchor="ctr" anchorCtr="0">
              <a:noAutofit/>
            </a:bodyPr>
            <a:lstStyle/>
            <a:p>
              <a:pPr marL="0" lvl="0" indent="0" algn="ctr" defTabSz="711200">
                <a:lnSpc>
                  <a:spcPct val="90000"/>
                </a:lnSpc>
                <a:spcBef>
                  <a:spcPct val="0"/>
                </a:spcBef>
                <a:spcAft>
                  <a:spcPct val="35000"/>
                </a:spcAft>
                <a:buNone/>
              </a:pPr>
              <a:r>
                <a:rPr lang="el-GR"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Προσωπικού για  Διδασκαλία</a:t>
              </a:r>
              <a:endParaRPr lang="en-US"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n-US"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l-GR" sz="1600" b="0" i="1" kern="1200" spc="-15" dirty="0" err="1">
                  <a:solidFill>
                    <a:srgbClr val="FFFFFF"/>
                  </a:solidFill>
                  <a:latin typeface="Roboto" panose="02000000000000000000" pitchFamily="2" charset="0"/>
                  <a:ea typeface="Roboto" panose="02000000000000000000" pitchFamily="2" charset="0"/>
                  <a:cs typeface="Roboto" panose="02000000000000000000" pitchFamily="2" charset="0"/>
                </a:rPr>
                <a:t>Staff</a:t>
              </a:r>
              <a:r>
                <a:rPr lang="el-GR"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 Mobility for</a:t>
              </a:r>
              <a:r>
                <a:rPr lang="en-US"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 Teaching – STA)</a:t>
              </a:r>
            </a:p>
            <a:p>
              <a:pPr marL="0" lvl="0" indent="0" algn="ctr" defTabSz="533400">
                <a:lnSpc>
                  <a:spcPct val="90000"/>
                </a:lnSpc>
                <a:spcBef>
                  <a:spcPct val="0"/>
                </a:spcBef>
                <a:spcAft>
                  <a:spcPct val="35000"/>
                </a:spcAft>
                <a:buNone/>
              </a:pPr>
              <a:r>
                <a:rPr lang="en-US" sz="1600" b="1" kern="1200" spc="-5" dirty="0" err="1">
                  <a:solidFill>
                    <a:srgbClr val="FFFFFF"/>
                  </a:solidFill>
                  <a:latin typeface="Roboto" panose="02000000000000000000" pitchFamily="2" charset="0"/>
                  <a:ea typeface="Roboto" panose="02000000000000000000" pitchFamily="2" charset="0"/>
                  <a:cs typeface="Roboto" panose="02000000000000000000" pitchFamily="2" charset="0"/>
                </a:rPr>
                <a:t>Συμ</a:t>
              </a:r>
              <a:r>
                <a:rPr lang="en-US"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περιλαμβανομένης της </a:t>
              </a:r>
              <a:r>
                <a:rPr lang="en-US" sz="1600" b="1" kern="1200" spc="-3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εισερχόμενης</a:t>
              </a:r>
              <a:r>
                <a:rPr lang="en-US"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6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κινητικότητας </a:t>
              </a:r>
              <a:r>
                <a:rPr lang="en-US" sz="1600" b="1" kern="1200"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6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Staff from enterprises and other organisations invited to teach at HEI”</a:t>
              </a:r>
              <a:endParaRPr lang="en-US" sz="1600" kern="1200" dirty="0">
                <a:latin typeface="Roboto" panose="02000000000000000000" pitchFamily="2" charset="0"/>
                <a:ea typeface="Roboto" panose="02000000000000000000" pitchFamily="2" charset="0"/>
                <a:cs typeface="Roboto" panose="02000000000000000000" pitchFamily="2" charset="0"/>
              </a:endParaRPr>
            </a:p>
          </p:txBody>
        </p:sp>
      </p:grpSp>
      <p:sp>
        <p:nvSpPr>
          <p:cNvPr id="5" name="Arrow: Down 4">
            <a:extLst>
              <a:ext uri="{FF2B5EF4-FFF2-40B4-BE49-F238E27FC236}">
                <a16:creationId xmlns:a16="http://schemas.microsoft.com/office/drawing/2014/main" id="{6248C9B1-7F3F-D22E-6FCA-00CB7595835C}"/>
              </a:ext>
            </a:extLst>
          </p:cNvPr>
          <p:cNvSpPr/>
          <p:nvPr/>
        </p:nvSpPr>
        <p:spPr>
          <a:xfrm>
            <a:off x="2386584" y="3058012"/>
            <a:ext cx="493776" cy="741974"/>
          </a:xfrm>
          <a:prstGeom prst="downArrow">
            <a:avLst/>
          </a:prstGeom>
          <a:solidFill>
            <a:srgbClr val="ED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0526DAB-D6AA-04CF-4C82-409B685B4442}"/>
              </a:ext>
            </a:extLst>
          </p:cNvPr>
          <p:cNvSpPr txBox="1"/>
          <p:nvPr/>
        </p:nvSpPr>
        <p:spPr>
          <a:xfrm>
            <a:off x="883055" y="3921568"/>
            <a:ext cx="3696462" cy="1490152"/>
          </a:xfrm>
          <a:prstGeom prst="rect">
            <a:avLst/>
          </a:prstGeom>
          <a:noFill/>
        </p:spPr>
        <p:txBody>
          <a:bodyPr wrap="square">
            <a:spAutoFit/>
          </a:bodyPr>
          <a:lstStyle/>
          <a:p>
            <a:pPr marL="12700" marR="454659" algn="ctr">
              <a:lnSpc>
                <a:spcPts val="2210"/>
              </a:lnSpc>
              <a:spcBef>
                <a:spcPts val="335"/>
              </a:spcBef>
            </a:pPr>
            <a:r>
              <a:rPr lang="el-GR" sz="1700" dirty="0">
                <a:latin typeface="Roboto" panose="02000000000000000000" pitchFamily="2" charset="0"/>
                <a:ea typeface="Roboto" panose="02000000000000000000" pitchFamily="2" charset="0"/>
                <a:cs typeface="Roboto" panose="02000000000000000000" pitchFamily="2" charset="0"/>
              </a:rPr>
              <a:t>Η κινητικότητα πρέπει να συνδέεται με το πλάνο προσωπικής και επαγγελματικής ανάπτυξης του συμμετέχοντα </a:t>
            </a:r>
          </a:p>
        </p:txBody>
      </p:sp>
    </p:spTree>
    <p:extLst>
      <p:ext uri="{BB962C8B-B14F-4D97-AF65-F5344CB8AC3E}">
        <p14:creationId xmlns:p14="http://schemas.microsoft.com/office/powerpoint/2010/main" val="4018248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D8B1D-DE14-05BA-33B3-37AB9FF13EEA}"/>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68118060-613E-BDB5-F3E1-6C699690D859}"/>
              </a:ext>
            </a:extLst>
          </p:cNvPr>
          <p:cNvPicPr>
            <a:picLocks noChangeAspect="1"/>
          </p:cNvPicPr>
          <p:nvPr/>
        </p:nvPicPr>
        <p:blipFill>
          <a:blip r:embed="rId3"/>
          <a:stretch>
            <a:fillRect/>
          </a:stretch>
        </p:blipFill>
        <p:spPr>
          <a:xfrm>
            <a:off x="0" y="0"/>
            <a:ext cx="12192000" cy="6857999"/>
          </a:xfrm>
          <a:prstGeom prst="rect">
            <a:avLst/>
          </a:prstGeom>
        </p:spPr>
      </p:pic>
      <p:sp>
        <p:nvSpPr>
          <p:cNvPr id="16" name="Rectangle 15">
            <a:extLst>
              <a:ext uri="{FF2B5EF4-FFF2-40B4-BE49-F238E27FC236}">
                <a16:creationId xmlns:a16="http://schemas.microsoft.com/office/drawing/2014/main" id="{BAF9865B-4ACB-2760-2A59-2D8CF561D726}"/>
              </a:ext>
            </a:extLst>
          </p:cNvPr>
          <p:cNvSpPr/>
          <p:nvPr/>
        </p:nvSpPr>
        <p:spPr>
          <a:xfrm>
            <a:off x="8979408" y="5797296"/>
            <a:ext cx="2724912" cy="8229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0" name="object 8">
            <a:extLst>
              <a:ext uri="{FF2B5EF4-FFF2-40B4-BE49-F238E27FC236}">
                <a16:creationId xmlns:a16="http://schemas.microsoft.com/office/drawing/2014/main" id="{DCEB6DE9-222E-F46F-1B09-A77E4EB73934}"/>
              </a:ext>
            </a:extLst>
          </p:cNvPr>
          <p:cNvSpPr txBox="1"/>
          <p:nvPr/>
        </p:nvSpPr>
        <p:spPr>
          <a:xfrm>
            <a:off x="5129784" y="602263"/>
            <a:ext cx="6108192" cy="5089214"/>
          </a:xfrm>
          <a:prstGeom prst="rect">
            <a:avLst/>
          </a:prstGeom>
        </p:spPr>
        <p:txBody>
          <a:bodyPr vert="horz" wrap="square" lIns="0" tIns="42545" rIns="0" bIns="0" rtlCol="0">
            <a:spAutoFit/>
          </a:bodyPr>
          <a:lstStyle/>
          <a:p>
            <a:pPr marL="355600" marR="454659" indent="-342900" algn="just">
              <a:lnSpc>
                <a:spcPts val="2210"/>
              </a:lnSpc>
              <a:spcBef>
                <a:spcPts val="335"/>
              </a:spcBef>
              <a:buFont typeface="Wingdings" panose="05000000000000000000" pitchFamily="2" charset="2"/>
              <a:buChar char="q"/>
            </a:pPr>
            <a:r>
              <a:rPr lang="el-GR" sz="1500" b="1" spc="-10" dirty="0">
                <a:latin typeface="Roboto" panose="02000000000000000000" pitchFamily="2" charset="0"/>
                <a:ea typeface="Roboto" panose="02000000000000000000" pitchFamily="2" charset="0"/>
                <a:cs typeface="Roboto" panose="02000000000000000000" pitchFamily="2" charset="0"/>
              </a:rPr>
              <a:t>Πραγματοποιείται σε</a:t>
            </a:r>
            <a:r>
              <a:rPr lang="en-US" sz="1500" b="1" spc="-10" dirty="0">
                <a:latin typeface="Roboto" panose="02000000000000000000" pitchFamily="2" charset="0"/>
                <a:ea typeface="Roboto" panose="02000000000000000000" pitchFamily="2" charset="0"/>
                <a:cs typeface="Roboto" panose="02000000000000000000" pitchFamily="2" charset="0"/>
              </a:rPr>
              <a:t>: </a:t>
            </a:r>
          </a:p>
          <a:p>
            <a:pPr marL="812800" marR="454659" lvl="1" indent="-342900" algn="just">
              <a:lnSpc>
                <a:spcPts val="2210"/>
              </a:lnSpc>
              <a:spcBef>
                <a:spcPts val="335"/>
              </a:spcBef>
              <a:buFont typeface="Wingdings" panose="05000000000000000000" pitchFamily="2" charset="2"/>
              <a:buChar char="ü"/>
            </a:pPr>
            <a:r>
              <a:rPr lang="el-GR" sz="1500" spc="-10" dirty="0">
                <a:latin typeface="Roboto" panose="02000000000000000000" pitchFamily="2" charset="0"/>
                <a:ea typeface="Roboto" panose="02000000000000000000" pitchFamily="2" charset="0"/>
                <a:cs typeface="Roboto" panose="02000000000000000000" pitchFamily="2" charset="0"/>
              </a:rPr>
              <a:t>ΙΤΕ που εδρεύουν σε Χώρες-Μέλη ή Τρίτες Χώρες συνδεδεμένες με το Πρόγραμμα, κατέχουν το ECHE και έχουν υπογράψει διμερή Συμφωνία με το ΙΤΕ αποστολής</a:t>
            </a:r>
            <a:endParaRPr lang="el-GR" sz="1500" dirty="0">
              <a:latin typeface="Roboto" panose="02000000000000000000" pitchFamily="2" charset="0"/>
              <a:ea typeface="Roboto" panose="02000000000000000000" pitchFamily="2" charset="0"/>
              <a:cs typeface="Roboto" panose="02000000000000000000" pitchFamily="2" charset="0"/>
            </a:endParaRPr>
          </a:p>
          <a:p>
            <a:pPr marL="812800" marR="454659" lvl="1" indent="-342900" algn="just">
              <a:lnSpc>
                <a:spcPts val="2210"/>
              </a:lnSpc>
              <a:spcBef>
                <a:spcPts val="335"/>
              </a:spcBef>
              <a:buFont typeface="Wingdings" panose="05000000000000000000" pitchFamily="2" charset="2"/>
              <a:buChar char="ü"/>
            </a:pPr>
            <a:r>
              <a:rPr lang="el-GR" sz="1500" b="1" i="1" u="sng" spc="-15" dirty="0">
                <a:solidFill>
                  <a:srgbClr val="ED6613"/>
                </a:solidFill>
                <a:latin typeface="Roboto" panose="02000000000000000000" pitchFamily="2" charset="0"/>
                <a:ea typeface="Roboto" panose="02000000000000000000" pitchFamily="2" charset="0"/>
                <a:cs typeface="Roboto" panose="02000000000000000000" pitchFamily="2" charset="0"/>
              </a:rPr>
              <a:t>ΚΑ131 </a:t>
            </a:r>
            <a:r>
              <a:rPr sz="1500" b="1" i="1" u="sng" spc="-5" dirty="0" err="1">
                <a:solidFill>
                  <a:srgbClr val="ED6613"/>
                </a:solidFill>
                <a:latin typeface="Roboto" panose="02000000000000000000" pitchFamily="2" charset="0"/>
                <a:ea typeface="Roboto" panose="02000000000000000000" pitchFamily="2" charset="0"/>
                <a:cs typeface="Roboto" panose="02000000000000000000" pitchFamily="2" charset="0"/>
              </a:rPr>
              <a:t>Διεθν</a:t>
            </a:r>
            <a:r>
              <a:rPr lang="el-GR" sz="1500" b="1" i="1" u="sng" spc="-5" dirty="0">
                <a:solidFill>
                  <a:srgbClr val="ED6613"/>
                </a:solidFill>
                <a:latin typeface="Roboto" panose="02000000000000000000" pitchFamily="2" charset="0"/>
                <a:ea typeface="Roboto" panose="02000000000000000000" pitchFamily="2" charset="0"/>
                <a:cs typeface="Roboto" panose="02000000000000000000" pitchFamily="2" charset="0"/>
              </a:rPr>
              <a:t>ή</a:t>
            </a:r>
            <a:r>
              <a:rPr sz="1500" b="1" i="1" u="sng" spc="-5" dirty="0">
                <a:solidFill>
                  <a:srgbClr val="ED6613"/>
                </a:solidFill>
                <a:latin typeface="Roboto" panose="02000000000000000000" pitchFamily="2" charset="0"/>
                <a:ea typeface="Roboto" panose="02000000000000000000" pitchFamily="2" charset="0"/>
                <a:cs typeface="Roboto" panose="02000000000000000000" pitchFamily="2" charset="0"/>
              </a:rPr>
              <a:t>ς</a:t>
            </a:r>
            <a:r>
              <a:rPr sz="1500" b="1" i="1" u="sng" spc="-15" dirty="0">
                <a:solidFill>
                  <a:srgbClr val="ED6613"/>
                </a:solidFill>
                <a:latin typeface="Roboto" panose="02000000000000000000" pitchFamily="2" charset="0"/>
                <a:ea typeface="Roboto" panose="02000000000000000000" pitchFamily="2" charset="0"/>
                <a:cs typeface="Roboto" panose="02000000000000000000" pitchFamily="2" charset="0"/>
              </a:rPr>
              <a:t> Κινητικότητα</a:t>
            </a:r>
            <a:r>
              <a:rPr lang="en-US" sz="1500" b="1" i="1" u="sng" spc="-15" dirty="0">
                <a:solidFill>
                  <a:srgbClr val="ED6613"/>
                </a:solidFill>
                <a:latin typeface="Roboto" panose="02000000000000000000" pitchFamily="2" charset="0"/>
                <a:ea typeface="Roboto" panose="02000000000000000000" pitchFamily="2" charset="0"/>
                <a:cs typeface="Roboto" panose="02000000000000000000" pitchFamily="2" charset="0"/>
              </a:rPr>
              <a:t>:</a:t>
            </a:r>
            <a:r>
              <a:rPr lang="el-GR" sz="1500" spc="-15"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500" spc="-10" dirty="0">
                <a:latin typeface="Roboto" panose="02000000000000000000" pitchFamily="2" charset="0"/>
                <a:ea typeface="Roboto" panose="02000000000000000000" pitchFamily="2" charset="0"/>
                <a:cs typeface="Roboto" panose="02000000000000000000" pitchFamily="2" charset="0"/>
              </a:rPr>
              <a:t>ΙΤΕ που εδρεύουν σε Τρίτες Χώρες μη συνδεδεμένες με το Πρόγραμμα, είναι αναγνωρισμένα από την εκάστοτε αρμόδια αρχή και έχουν υπογράψει διμερή Συμφωνία με το ΙΤΕ αποστολής</a:t>
            </a:r>
          </a:p>
          <a:p>
            <a:pPr marL="812800" marR="454659" lvl="1" indent="-342900" algn="just">
              <a:lnSpc>
                <a:spcPts val="2210"/>
              </a:lnSpc>
              <a:spcBef>
                <a:spcPts val="335"/>
              </a:spcBef>
              <a:buFont typeface="Wingdings" panose="05000000000000000000" pitchFamily="2" charset="2"/>
              <a:buChar char="ü"/>
            </a:pPr>
            <a:r>
              <a:rPr lang="el-GR" sz="1500" spc="-10" dirty="0">
                <a:latin typeface="Roboto" panose="02000000000000000000" pitchFamily="2" charset="0"/>
                <a:ea typeface="Roboto" panose="02000000000000000000" pitchFamily="2" charset="0"/>
                <a:cs typeface="Roboto" panose="02000000000000000000" pitchFamily="2" charset="0"/>
              </a:rPr>
              <a:t>Οργανισμούς που δραστηριοποιούνται στους τομείς της Εκπαίδευσης, Κατάρτισης, Νεολαίας, Έρευνας και Καινοτομίας (Μη υποχρεωτική η υπογραφή Διμερούς Συμφωνίας)</a:t>
            </a:r>
          </a:p>
          <a:p>
            <a:pPr marL="812800" marR="454659" lvl="1" indent="-342900" algn="just">
              <a:lnSpc>
                <a:spcPts val="2210"/>
              </a:lnSpc>
              <a:spcBef>
                <a:spcPts val="335"/>
              </a:spcBef>
              <a:buFont typeface="Wingdings" panose="05000000000000000000" pitchFamily="2" charset="2"/>
              <a:buChar char="ü"/>
            </a:pPr>
            <a:endParaRPr lang="en-US" sz="1500" spc="-10" dirty="0">
              <a:latin typeface="Roboto" panose="02000000000000000000" pitchFamily="2" charset="0"/>
              <a:ea typeface="Roboto" panose="02000000000000000000" pitchFamily="2" charset="0"/>
              <a:cs typeface="Roboto" panose="02000000000000000000" pitchFamily="2" charset="0"/>
            </a:endParaRPr>
          </a:p>
          <a:p>
            <a:pPr marL="355600" marR="454659" indent="-342900" algn="just">
              <a:lnSpc>
                <a:spcPts val="2210"/>
              </a:lnSpc>
              <a:spcBef>
                <a:spcPts val="335"/>
              </a:spcBef>
              <a:buFont typeface="Wingdings" panose="05000000000000000000" pitchFamily="2" charset="2"/>
              <a:buChar char="q"/>
            </a:pPr>
            <a:r>
              <a:rPr lang="el-GR" sz="1500" dirty="0">
                <a:latin typeface="Roboto" panose="02000000000000000000" pitchFamily="2" charset="0"/>
                <a:ea typeface="Roboto" panose="02000000000000000000" pitchFamily="2" charset="0"/>
                <a:cs typeface="Roboto" panose="02000000000000000000" pitchFamily="2" charset="0"/>
              </a:rPr>
              <a:t>Μπορεί να έχει τη μορφή Σκιώδους εργασίας/</a:t>
            </a:r>
            <a:r>
              <a:rPr lang="el-GR" sz="1500" dirty="0" err="1">
                <a:latin typeface="Roboto" panose="02000000000000000000" pitchFamily="2" charset="0"/>
                <a:ea typeface="Roboto" panose="02000000000000000000" pitchFamily="2" charset="0"/>
                <a:cs typeface="Roboto" panose="02000000000000000000" pitchFamily="2" charset="0"/>
              </a:rPr>
              <a:t>Job</a:t>
            </a:r>
            <a:r>
              <a:rPr lang="el-GR" sz="1500" dirty="0">
                <a:latin typeface="Roboto" panose="02000000000000000000" pitchFamily="2" charset="0"/>
                <a:ea typeface="Roboto" panose="02000000000000000000" pitchFamily="2" charset="0"/>
                <a:cs typeface="Roboto" panose="02000000000000000000" pitchFamily="2" charset="0"/>
              </a:rPr>
              <a:t> </a:t>
            </a:r>
            <a:r>
              <a:rPr lang="el-GR" sz="1500" dirty="0" err="1">
                <a:latin typeface="Roboto" panose="02000000000000000000" pitchFamily="2" charset="0"/>
                <a:ea typeface="Roboto" panose="02000000000000000000" pitchFamily="2" charset="0"/>
                <a:cs typeface="Roboto" panose="02000000000000000000" pitchFamily="2" charset="0"/>
              </a:rPr>
              <a:t>Shadowing</a:t>
            </a:r>
            <a:endParaRPr lang="el-GR" sz="1500" dirty="0">
              <a:latin typeface="Roboto" panose="02000000000000000000" pitchFamily="2" charset="0"/>
              <a:ea typeface="Roboto" panose="02000000000000000000" pitchFamily="2" charset="0"/>
              <a:cs typeface="Roboto" panose="02000000000000000000" pitchFamily="2" charset="0"/>
            </a:endParaRPr>
          </a:p>
          <a:p>
            <a:pPr marL="355600" marR="454659" indent="-342900" algn="just">
              <a:lnSpc>
                <a:spcPts val="2210"/>
              </a:lnSpc>
              <a:spcBef>
                <a:spcPts val="335"/>
              </a:spcBef>
              <a:buFont typeface="Wingdings" panose="05000000000000000000" pitchFamily="2" charset="2"/>
              <a:buChar char="q"/>
            </a:pPr>
            <a:endParaRPr lang="en-US" sz="1500" dirty="0">
              <a:latin typeface="Roboto" panose="02000000000000000000" pitchFamily="2" charset="0"/>
              <a:ea typeface="Roboto" panose="02000000000000000000" pitchFamily="2" charset="0"/>
              <a:cs typeface="Roboto" panose="02000000000000000000" pitchFamily="2" charset="0"/>
            </a:endParaRPr>
          </a:p>
          <a:p>
            <a:pPr marL="355600" marR="454659" indent="-342900" algn="just">
              <a:lnSpc>
                <a:spcPts val="2210"/>
              </a:lnSpc>
              <a:spcBef>
                <a:spcPts val="335"/>
              </a:spcBef>
              <a:buFont typeface="Wingdings" panose="05000000000000000000" pitchFamily="2" charset="2"/>
              <a:buChar char="q"/>
            </a:pPr>
            <a:r>
              <a:rPr lang="el-GR" sz="1600" b="1" dirty="0">
                <a:solidFill>
                  <a:srgbClr val="FF0000"/>
                </a:solidFill>
                <a:latin typeface="Roboto" panose="02000000000000000000" pitchFamily="2" charset="0"/>
                <a:ea typeface="Roboto" panose="02000000000000000000" pitchFamily="2" charset="0"/>
                <a:cs typeface="Roboto" panose="02000000000000000000" pitchFamily="2" charset="0"/>
              </a:rPr>
              <a:t>Αποκλείονται</a:t>
            </a:r>
            <a:r>
              <a:rPr lang="el-GR" sz="1600" b="1" spc="-3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600" b="1" spc="-5" dirty="0">
                <a:solidFill>
                  <a:srgbClr val="FF0000"/>
                </a:solidFill>
                <a:latin typeface="Roboto" panose="02000000000000000000" pitchFamily="2" charset="0"/>
                <a:ea typeface="Roboto" panose="02000000000000000000" pitchFamily="2" charset="0"/>
                <a:cs typeface="Roboto" panose="02000000000000000000" pitchFamily="2" charset="0"/>
              </a:rPr>
              <a:t>τα συνέδρια</a:t>
            </a:r>
            <a:r>
              <a:rPr lang="el-GR" sz="1600" b="1" spc="-4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600" b="1"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en-US" sz="1600" b="1" spc="-10" dirty="0">
                <a:solidFill>
                  <a:srgbClr val="FF0000"/>
                </a:solidFill>
                <a:latin typeface="Roboto" panose="02000000000000000000" pitchFamily="2" charset="0"/>
                <a:ea typeface="Roboto" panose="02000000000000000000" pitchFamily="2" charset="0"/>
                <a:cs typeface="Roboto" panose="02000000000000000000" pitchFamily="2" charset="0"/>
              </a:rPr>
              <a:t>conferences</a:t>
            </a:r>
            <a:r>
              <a:rPr lang="en-US" sz="1600" b="1" dirty="0">
                <a:solidFill>
                  <a:srgbClr val="FF0000"/>
                </a:solidFill>
                <a:latin typeface="Roboto" panose="02000000000000000000" pitchFamily="2" charset="0"/>
                <a:ea typeface="Roboto" panose="02000000000000000000" pitchFamily="2" charset="0"/>
                <a:cs typeface="Roboto" panose="02000000000000000000" pitchFamily="2" charset="0"/>
              </a:rPr>
              <a:t>)</a:t>
            </a:r>
          </a:p>
        </p:txBody>
      </p:sp>
      <p:sp>
        <p:nvSpPr>
          <p:cNvPr id="5" name="Arrow: Down 4">
            <a:extLst>
              <a:ext uri="{FF2B5EF4-FFF2-40B4-BE49-F238E27FC236}">
                <a16:creationId xmlns:a16="http://schemas.microsoft.com/office/drawing/2014/main" id="{B2CFEADD-FFA6-1DD1-AC52-D1B9B0DF8A52}"/>
              </a:ext>
            </a:extLst>
          </p:cNvPr>
          <p:cNvSpPr/>
          <p:nvPr/>
        </p:nvSpPr>
        <p:spPr>
          <a:xfrm>
            <a:off x="2484398" y="2918497"/>
            <a:ext cx="493776" cy="741974"/>
          </a:xfrm>
          <a:prstGeom prst="downArrow">
            <a:avLst/>
          </a:prstGeom>
          <a:solidFill>
            <a:srgbClr val="ED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4F69443-BF2D-B2EA-B860-02CD263EDCEA}"/>
              </a:ext>
            </a:extLst>
          </p:cNvPr>
          <p:cNvSpPr txBox="1"/>
          <p:nvPr/>
        </p:nvSpPr>
        <p:spPr>
          <a:xfrm>
            <a:off x="1062195" y="3872584"/>
            <a:ext cx="3359761" cy="1200329"/>
          </a:xfrm>
          <a:prstGeom prst="rect">
            <a:avLst/>
          </a:prstGeom>
          <a:noFill/>
        </p:spPr>
        <p:txBody>
          <a:bodyPr wrap="square">
            <a:spAutoFit/>
          </a:bodyPr>
          <a:lstStyle/>
          <a:p>
            <a:pPr marL="12700" algn="ctr">
              <a:spcBef>
                <a:spcPts val="459"/>
              </a:spcBef>
            </a:pPr>
            <a:r>
              <a:rPr lang="el-GR" spc="-5" dirty="0">
                <a:cs typeface="Calibri"/>
              </a:rPr>
              <a:t>Το περιεχόμενο της εκπαίδευσης πρέπει να σχετίζεται με τις καθημερινές εργασίες του συμμετέχοντα στο δικό του ΙΤΕ</a:t>
            </a:r>
          </a:p>
        </p:txBody>
      </p:sp>
      <p:grpSp>
        <p:nvGrpSpPr>
          <p:cNvPr id="6" name="Group 5">
            <a:extLst>
              <a:ext uri="{FF2B5EF4-FFF2-40B4-BE49-F238E27FC236}">
                <a16:creationId xmlns:a16="http://schemas.microsoft.com/office/drawing/2014/main" id="{E95EBBE8-8451-2D7E-08F9-ADBF6B50D9D8}"/>
              </a:ext>
            </a:extLst>
          </p:cNvPr>
          <p:cNvGrpSpPr/>
          <p:nvPr/>
        </p:nvGrpSpPr>
        <p:grpSpPr>
          <a:xfrm>
            <a:off x="1030330" y="1138528"/>
            <a:ext cx="3549187" cy="1595528"/>
            <a:chOff x="5067502" y="3491153"/>
            <a:chExt cx="3549187" cy="1087936"/>
          </a:xfrm>
        </p:grpSpPr>
        <p:sp>
          <p:nvSpPr>
            <p:cNvPr id="7" name="Rectangle: Rounded Corners 6">
              <a:extLst>
                <a:ext uri="{FF2B5EF4-FFF2-40B4-BE49-F238E27FC236}">
                  <a16:creationId xmlns:a16="http://schemas.microsoft.com/office/drawing/2014/main" id="{E7F3FEB0-AD3B-1B69-CBF7-3CE2F4CE7BB9}"/>
                </a:ext>
              </a:extLst>
            </p:cNvPr>
            <p:cNvSpPr/>
            <p:nvPr/>
          </p:nvSpPr>
          <p:spPr>
            <a:xfrm>
              <a:off x="5067502" y="3491153"/>
              <a:ext cx="3549187" cy="1087936"/>
            </a:xfrm>
            <a:prstGeom prst="roundRect">
              <a:avLst>
                <a:gd name="adj" fmla="val 10000"/>
              </a:avLst>
            </a:prstGeom>
            <a:solidFill>
              <a:srgbClr val="33CC33">
                <a:alpha val="89804"/>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Rectangle: Rounded Corners 4">
              <a:extLst>
                <a:ext uri="{FF2B5EF4-FFF2-40B4-BE49-F238E27FC236}">
                  <a16:creationId xmlns:a16="http://schemas.microsoft.com/office/drawing/2014/main" id="{9CBC96AD-9A96-9221-BE12-F47797DE1044}"/>
                </a:ext>
              </a:extLst>
            </p:cNvPr>
            <p:cNvSpPr txBox="1"/>
            <p:nvPr/>
          </p:nvSpPr>
          <p:spPr>
            <a:xfrm>
              <a:off x="5099367" y="3523018"/>
              <a:ext cx="3485457" cy="10242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7780" rIns="26670" bIns="17780" numCol="1" spcCol="1270" anchor="ctr" anchorCtr="0">
              <a:noAutofit/>
            </a:bodyPr>
            <a:lstStyle/>
            <a:p>
              <a:pPr marL="0" lvl="0" indent="0" algn="ctr" defTabSz="533400">
                <a:lnSpc>
                  <a:spcPct val="90000"/>
                </a:lnSpc>
                <a:spcBef>
                  <a:spcPct val="0"/>
                </a:spcBef>
                <a:spcAft>
                  <a:spcPct val="35000"/>
                </a:spcAft>
                <a:buNone/>
              </a:pPr>
              <a:r>
                <a:rPr lang="el-GR"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a:t>
              </a:r>
              <a:r>
                <a:rPr lang="el-GR" b="1" i="0" kern="1200" spc="-10" dirty="0">
                  <a:solidFill>
                    <a:srgbClr val="FFFFFF"/>
                  </a:solidFill>
                  <a:latin typeface="Roboto" panose="02000000000000000000" pitchFamily="2" charset="0"/>
                  <a:ea typeface="Roboto" panose="02000000000000000000" pitchFamily="2" charset="0"/>
                  <a:cs typeface="Roboto" panose="02000000000000000000" pitchFamily="2" charset="0"/>
                </a:rPr>
                <a:t> Προσωπικού</a:t>
              </a:r>
              <a:r>
                <a:rPr lang="el-GR" b="1" i="0" kern="1200" spc="-7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1" i="0" kern="1200" spc="-5" dirty="0">
                  <a:solidFill>
                    <a:srgbClr val="FFFFFF"/>
                  </a:solidFill>
                  <a:latin typeface="Roboto" panose="02000000000000000000" pitchFamily="2" charset="0"/>
                  <a:ea typeface="Roboto" panose="02000000000000000000" pitchFamily="2" charset="0"/>
                  <a:cs typeface="Roboto" panose="02000000000000000000" pitchFamily="2" charset="0"/>
                </a:rPr>
                <a:t>για</a:t>
              </a:r>
              <a:endParaRPr lang="el-GR" b="1" i="0"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533400">
                <a:lnSpc>
                  <a:spcPct val="90000"/>
                </a:lnSpc>
                <a:spcBef>
                  <a:spcPct val="0"/>
                </a:spcBef>
                <a:spcAft>
                  <a:spcPct val="35000"/>
                </a:spcAft>
                <a:buNone/>
              </a:pPr>
              <a:r>
                <a:rPr lang="el-GR" b="1" i="0" kern="1200" spc="-10" dirty="0">
                  <a:solidFill>
                    <a:srgbClr val="FFFFFF"/>
                  </a:solidFill>
                  <a:latin typeface="Roboto" panose="02000000000000000000" pitchFamily="2" charset="0"/>
                  <a:ea typeface="Roboto" panose="02000000000000000000" pitchFamily="2" charset="0"/>
                  <a:cs typeface="Roboto" panose="02000000000000000000" pitchFamily="2" charset="0"/>
                </a:rPr>
                <a:t>Εκπαίδευση/Κατάρτιση</a:t>
              </a:r>
              <a:r>
                <a:rPr lang="el-GR"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 </a:t>
              </a:r>
              <a:endParaRPr lang="el-GR" b="1" i="0"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Font typeface="Courier New" panose="02070309020205020404" pitchFamily="49" charset="0"/>
                <a:buNone/>
              </a:pPr>
              <a:r>
                <a:rPr lang="en-US"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(Staff Mobility for Training - STT)</a:t>
              </a:r>
            </a:p>
          </p:txBody>
        </p:sp>
      </p:grpSp>
    </p:spTree>
    <p:extLst>
      <p:ext uri="{BB962C8B-B14F-4D97-AF65-F5344CB8AC3E}">
        <p14:creationId xmlns:p14="http://schemas.microsoft.com/office/powerpoint/2010/main" val="3505456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3E77F-8080-9A44-CC50-5139DEDA74E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3763417-D3D4-D7D5-A2E5-263F73E16A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CAEFE918-E629-EB5F-4F98-9D0D305AD2CC}"/>
              </a:ext>
            </a:extLst>
          </p:cNvPr>
          <p:cNvSpPr txBox="1">
            <a:spLocks/>
          </p:cNvSpPr>
          <p:nvPr/>
        </p:nvSpPr>
        <p:spPr>
          <a:xfrm>
            <a:off x="172633" y="830994"/>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l-GR" sz="4400" b="1" dirty="0">
                <a:solidFill>
                  <a:prstClr val="black"/>
                </a:solidFill>
                <a:latin typeface="Roboto" panose="02000000000000000000" pitchFamily="2" charset="0"/>
                <a:ea typeface="Roboto" panose="02000000000000000000" pitchFamily="2" charset="0"/>
              </a:rPr>
              <a:t>Χρηματοδότηση</a:t>
            </a:r>
          </a:p>
        </p:txBody>
      </p:sp>
      <p:sp>
        <p:nvSpPr>
          <p:cNvPr id="3" name="TextBox 2">
            <a:extLst>
              <a:ext uri="{FF2B5EF4-FFF2-40B4-BE49-F238E27FC236}">
                <a16:creationId xmlns:a16="http://schemas.microsoft.com/office/drawing/2014/main" id="{7FEBE438-1A75-242D-F068-F6B5524F5863}"/>
              </a:ext>
            </a:extLst>
          </p:cNvPr>
          <p:cNvSpPr txBox="1"/>
          <p:nvPr/>
        </p:nvSpPr>
        <p:spPr>
          <a:xfrm>
            <a:off x="2980944" y="2860963"/>
            <a:ext cx="8211312" cy="2836674"/>
          </a:xfrm>
          <a:prstGeom prst="rect">
            <a:avLst/>
          </a:prstGeom>
          <a:noFill/>
        </p:spPr>
        <p:txBody>
          <a:bodyPr wrap="square">
            <a:spAutoFit/>
          </a:bodyPr>
          <a:lstStyle/>
          <a:p>
            <a:pPr marL="325120" indent="-312420">
              <a:lnSpc>
                <a:spcPct val="100000"/>
              </a:lnSpc>
              <a:spcBef>
                <a:spcPts val="100"/>
              </a:spcBef>
              <a:buFont typeface="Symbol"/>
              <a:buChar char=""/>
              <a:tabLst>
                <a:tab pos="325120" algn="l"/>
              </a:tabLst>
            </a:pPr>
            <a:r>
              <a:rPr lang="el-GR" sz="2500" b="1" dirty="0">
                <a:solidFill>
                  <a:prstClr val="black"/>
                </a:solidFill>
                <a:latin typeface="Roboto" panose="02000000000000000000" pitchFamily="2" charset="0"/>
                <a:ea typeface="Roboto" panose="02000000000000000000" pitchFamily="2" charset="0"/>
                <a:cs typeface="+mj-cs"/>
              </a:rPr>
              <a:t>Κατηγορίες Χρηματοδότησης</a:t>
            </a:r>
            <a:endParaRPr lang="en-US" sz="2500" b="1" dirty="0">
              <a:solidFill>
                <a:prstClr val="black"/>
              </a:solidFill>
              <a:latin typeface="Roboto" panose="02000000000000000000" pitchFamily="2" charset="0"/>
              <a:ea typeface="Roboto" panose="02000000000000000000" pitchFamily="2" charset="0"/>
              <a:cs typeface="+mj-cs"/>
            </a:endParaRPr>
          </a:p>
          <a:p>
            <a:pPr marL="325120" indent="-312420">
              <a:lnSpc>
                <a:spcPct val="100000"/>
              </a:lnSpc>
              <a:spcBef>
                <a:spcPts val="100"/>
              </a:spcBef>
              <a:buFont typeface="Symbol"/>
              <a:buChar char=""/>
              <a:tabLst>
                <a:tab pos="325120" algn="l"/>
              </a:tabLst>
            </a:pPr>
            <a:r>
              <a:rPr lang="el-GR" sz="2500" b="1" dirty="0">
                <a:solidFill>
                  <a:prstClr val="black"/>
                </a:solidFill>
                <a:latin typeface="Roboto" panose="02000000000000000000" pitchFamily="2" charset="0"/>
                <a:ea typeface="Roboto" panose="02000000000000000000" pitchFamily="2" charset="0"/>
                <a:cs typeface="+mj-cs"/>
              </a:rPr>
              <a:t>Κατηγορίες προϋπολογισμού</a:t>
            </a:r>
          </a:p>
          <a:p>
            <a:pPr marL="325120" indent="-312420">
              <a:lnSpc>
                <a:spcPct val="100000"/>
              </a:lnSpc>
              <a:spcBef>
                <a:spcPts val="100"/>
              </a:spcBef>
              <a:buFont typeface="Symbol"/>
              <a:buChar char=""/>
              <a:tabLst>
                <a:tab pos="325120" algn="l"/>
              </a:tabLst>
            </a:pPr>
            <a:r>
              <a:rPr lang="en-GB" sz="2500" b="1" dirty="0">
                <a:solidFill>
                  <a:prstClr val="black"/>
                </a:solidFill>
                <a:latin typeface="Roboto" panose="02000000000000000000" pitchFamily="2" charset="0"/>
                <a:ea typeface="Roboto" panose="02000000000000000000" pitchFamily="2" charset="0"/>
                <a:cs typeface="+mj-cs"/>
              </a:rPr>
              <a:t>Travel Support</a:t>
            </a:r>
            <a:r>
              <a:rPr lang="el-GR" sz="2500" b="1" dirty="0">
                <a:solidFill>
                  <a:prstClr val="black"/>
                </a:solidFill>
                <a:latin typeface="Roboto" panose="02000000000000000000" pitchFamily="2" charset="0"/>
                <a:ea typeface="Roboto" panose="02000000000000000000" pitchFamily="2" charset="0"/>
                <a:cs typeface="+mj-cs"/>
              </a:rPr>
              <a:t>, </a:t>
            </a:r>
            <a:r>
              <a:rPr lang="en-GB" sz="2500" b="1" dirty="0">
                <a:solidFill>
                  <a:prstClr val="black"/>
                </a:solidFill>
                <a:latin typeface="Roboto" panose="02000000000000000000" pitchFamily="2" charset="0"/>
                <a:ea typeface="Roboto" panose="02000000000000000000" pitchFamily="2" charset="0"/>
                <a:cs typeface="+mj-cs"/>
              </a:rPr>
              <a:t>Individual Support</a:t>
            </a:r>
            <a:r>
              <a:rPr lang="el-GR" sz="2500" b="1" dirty="0">
                <a:solidFill>
                  <a:prstClr val="black"/>
                </a:solidFill>
                <a:latin typeface="Roboto" panose="02000000000000000000" pitchFamily="2" charset="0"/>
                <a:ea typeface="Roboto" panose="02000000000000000000" pitchFamily="2" charset="0"/>
                <a:cs typeface="+mj-cs"/>
              </a:rPr>
              <a:t>, </a:t>
            </a:r>
            <a:r>
              <a:rPr lang="en-GB" sz="2500" b="1" dirty="0">
                <a:solidFill>
                  <a:prstClr val="black"/>
                </a:solidFill>
                <a:latin typeface="Roboto" panose="02000000000000000000" pitchFamily="2" charset="0"/>
                <a:ea typeface="Roboto" panose="02000000000000000000" pitchFamily="2" charset="0"/>
                <a:cs typeface="+mj-cs"/>
              </a:rPr>
              <a:t>Inclusion Support</a:t>
            </a:r>
            <a:r>
              <a:rPr lang="el-GR" sz="2500" b="1" dirty="0">
                <a:solidFill>
                  <a:prstClr val="black"/>
                </a:solidFill>
                <a:latin typeface="Roboto" panose="02000000000000000000" pitchFamily="2" charset="0"/>
                <a:ea typeface="Roboto" panose="02000000000000000000" pitchFamily="2" charset="0"/>
                <a:cs typeface="+mj-cs"/>
              </a:rPr>
              <a:t>, </a:t>
            </a:r>
            <a:r>
              <a:rPr lang="en-GB" sz="2500" b="1" dirty="0">
                <a:solidFill>
                  <a:prstClr val="black"/>
                </a:solidFill>
                <a:latin typeface="Roboto" panose="02000000000000000000" pitchFamily="2" charset="0"/>
                <a:ea typeface="Roboto" panose="02000000000000000000" pitchFamily="2" charset="0"/>
                <a:cs typeface="+mj-cs"/>
              </a:rPr>
              <a:t>Exceptional Costs</a:t>
            </a:r>
            <a:r>
              <a:rPr lang="el-GR" sz="2500" b="1" dirty="0">
                <a:solidFill>
                  <a:prstClr val="black"/>
                </a:solidFill>
                <a:latin typeface="Roboto" panose="02000000000000000000" pitchFamily="2" charset="0"/>
                <a:ea typeface="Roboto" panose="02000000000000000000" pitchFamily="2" charset="0"/>
                <a:cs typeface="+mj-cs"/>
              </a:rPr>
              <a:t>, </a:t>
            </a:r>
            <a:r>
              <a:rPr lang="en-GB" sz="2500" b="1" dirty="0">
                <a:solidFill>
                  <a:prstClr val="black"/>
                </a:solidFill>
                <a:latin typeface="Roboto" panose="02000000000000000000" pitchFamily="2" charset="0"/>
                <a:ea typeface="Roboto" panose="02000000000000000000" pitchFamily="2" charset="0"/>
                <a:cs typeface="+mj-cs"/>
              </a:rPr>
              <a:t>Mobility Organisational Support</a:t>
            </a:r>
            <a:endParaRPr lang="el-GR" sz="2500" b="1" dirty="0">
              <a:solidFill>
                <a:prstClr val="black"/>
              </a:solidFill>
              <a:latin typeface="Roboto" panose="02000000000000000000" pitchFamily="2" charset="0"/>
              <a:ea typeface="Roboto" panose="02000000000000000000" pitchFamily="2" charset="0"/>
              <a:cs typeface="+mj-cs"/>
            </a:endParaRPr>
          </a:p>
          <a:p>
            <a:pPr marL="325120" indent="-312420">
              <a:lnSpc>
                <a:spcPct val="100000"/>
              </a:lnSpc>
              <a:spcBef>
                <a:spcPts val="100"/>
              </a:spcBef>
              <a:buFont typeface="Symbol"/>
              <a:buChar char=""/>
              <a:tabLst>
                <a:tab pos="325120" algn="l"/>
              </a:tabLst>
            </a:pPr>
            <a:r>
              <a:rPr lang="el-GR" sz="2500" b="1" dirty="0">
                <a:solidFill>
                  <a:prstClr val="black"/>
                </a:solidFill>
                <a:latin typeface="Roboto" panose="02000000000000000000" pitchFamily="2" charset="0"/>
                <a:ea typeface="Roboto" panose="02000000000000000000" pitchFamily="2" charset="0"/>
                <a:cs typeface="+mj-cs"/>
              </a:rPr>
              <a:t>Ποσοστό επιχορήγησης για Διεθνή Κινητικότητα</a:t>
            </a:r>
          </a:p>
          <a:p>
            <a:pPr marL="325120" indent="-312420">
              <a:lnSpc>
                <a:spcPct val="100000"/>
              </a:lnSpc>
              <a:spcBef>
                <a:spcPts val="100"/>
              </a:spcBef>
              <a:buFont typeface="Symbol"/>
              <a:buChar char=""/>
              <a:tabLst>
                <a:tab pos="325120" algn="l"/>
              </a:tabLst>
            </a:pPr>
            <a:r>
              <a:rPr lang="el-GR" sz="2500" b="1" dirty="0">
                <a:solidFill>
                  <a:prstClr val="black"/>
                </a:solidFill>
                <a:latin typeface="Roboto" panose="02000000000000000000" pitchFamily="2" charset="0"/>
                <a:ea typeface="Roboto" panose="02000000000000000000" pitchFamily="2" charset="0"/>
                <a:cs typeface="+mj-cs"/>
              </a:rPr>
              <a:t>Πλήρης/Μερική/Μηδενική χρηματοδότηση κινητικότητας </a:t>
            </a:r>
          </a:p>
        </p:txBody>
      </p:sp>
    </p:spTree>
    <p:extLst>
      <p:ext uri="{BB962C8B-B14F-4D97-AF65-F5344CB8AC3E}">
        <p14:creationId xmlns:p14="http://schemas.microsoft.com/office/powerpoint/2010/main" val="2835962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1BE55-110E-B96F-505D-0EA752EC6798}"/>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B8D43C0A-1C0E-51BC-34B9-2CE777677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0EF5E03E-86A7-5F5E-2B4D-D1147940788A}"/>
              </a:ext>
            </a:extLst>
          </p:cNvPr>
          <p:cNvSpPr>
            <a:spLocks noGrp="1"/>
          </p:cNvSpPr>
          <p:nvPr>
            <p:ph type="title"/>
          </p:nvPr>
        </p:nvSpPr>
        <p:spPr>
          <a:xfrm>
            <a:off x="862782" y="2870808"/>
            <a:ext cx="3434899" cy="736958"/>
          </a:xfrm>
        </p:spPr>
        <p:txBody>
          <a:bodyPr>
            <a:noAutofit/>
          </a:bodyPr>
          <a:lstStyle/>
          <a:p>
            <a:r>
              <a:rPr lang="el-GR" sz="2600" b="1" dirty="0">
                <a:latin typeface="Roboto" panose="02000000000000000000" pitchFamily="2" charset="0"/>
                <a:ea typeface="Roboto" panose="02000000000000000000" pitchFamily="2" charset="0"/>
              </a:rPr>
              <a:t>Κατηγορίες Χρηματοδότησης</a:t>
            </a:r>
            <a:endParaRPr lang="en-CY"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CDA848ED-A760-62A5-7CC4-BFC46DB7658A}"/>
              </a:ext>
            </a:extLst>
          </p:cNvPr>
          <p:cNvSpPr/>
          <p:nvPr/>
        </p:nvSpPr>
        <p:spPr>
          <a:xfrm flipH="1">
            <a:off x="4361688" y="1234440"/>
            <a:ext cx="45719" cy="44622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sp>
        <p:nvSpPr>
          <p:cNvPr id="5" name="object 6">
            <a:extLst>
              <a:ext uri="{FF2B5EF4-FFF2-40B4-BE49-F238E27FC236}">
                <a16:creationId xmlns:a16="http://schemas.microsoft.com/office/drawing/2014/main" id="{AE616D3D-2340-BD1B-3456-0A775081B20B}"/>
              </a:ext>
            </a:extLst>
          </p:cNvPr>
          <p:cNvSpPr txBox="1"/>
          <p:nvPr/>
        </p:nvSpPr>
        <p:spPr>
          <a:xfrm>
            <a:off x="4791904" y="1488533"/>
            <a:ext cx="6403146" cy="3880934"/>
          </a:xfrm>
          <a:prstGeom prst="rect">
            <a:avLst/>
          </a:prstGeom>
        </p:spPr>
        <p:txBody>
          <a:bodyPr vert="horz" wrap="square" lIns="0" tIns="47625" rIns="0" bIns="0" rtlCol="0">
            <a:spAutoFit/>
          </a:bodyPr>
          <a:lstStyle/>
          <a:p>
            <a:pPr marL="355600" indent="-342900">
              <a:lnSpc>
                <a:spcPct val="100000"/>
              </a:lnSpc>
              <a:spcBef>
                <a:spcPts val="95"/>
              </a:spcBef>
              <a:buFont typeface="Wingdings" panose="05000000000000000000" pitchFamily="2" charset="2"/>
              <a:buChar char="ü"/>
            </a:pPr>
            <a:r>
              <a:rPr lang="el-GR" b="1" spc="-30" dirty="0">
                <a:latin typeface="Roboto" panose="02000000000000000000" pitchFamily="2" charset="0"/>
                <a:ea typeface="Roboto" panose="02000000000000000000" pitchFamily="2" charset="0"/>
                <a:cs typeface="Roboto" panose="02000000000000000000" pitchFamily="2" charset="0"/>
              </a:rPr>
              <a:t>Πλήρης </a:t>
            </a:r>
            <a:r>
              <a:rPr lang="el-GR" b="1" spc="-80" dirty="0">
                <a:latin typeface="Roboto" panose="02000000000000000000" pitchFamily="2" charset="0"/>
                <a:ea typeface="Roboto" panose="02000000000000000000" pitchFamily="2" charset="0"/>
                <a:cs typeface="Roboto" panose="02000000000000000000" pitchFamily="2" charset="0"/>
              </a:rPr>
              <a:t>Χρηματοδότηση</a:t>
            </a:r>
            <a:r>
              <a:rPr lang="en-US" b="1" spc="-80" dirty="0">
                <a:latin typeface="Roboto" panose="02000000000000000000" pitchFamily="2" charset="0"/>
                <a:ea typeface="Roboto" panose="02000000000000000000" pitchFamily="2" charset="0"/>
                <a:cs typeface="Roboto" panose="02000000000000000000" pitchFamily="2" charset="0"/>
              </a:rPr>
              <a:t> (</a:t>
            </a:r>
            <a:r>
              <a:rPr lang="el-GR" b="1" spc="-80" dirty="0" err="1">
                <a:latin typeface="Roboto" panose="02000000000000000000" pitchFamily="2" charset="0"/>
                <a:ea typeface="Roboto" panose="02000000000000000000" pitchFamily="2" charset="0"/>
                <a:cs typeface="Roboto" panose="02000000000000000000" pitchFamily="2" charset="0"/>
              </a:rPr>
              <a:t>Full</a:t>
            </a:r>
            <a:r>
              <a:rPr lang="el-GR" b="1" spc="-125" dirty="0">
                <a:latin typeface="Roboto" panose="02000000000000000000" pitchFamily="2" charset="0"/>
                <a:ea typeface="Roboto" panose="02000000000000000000" pitchFamily="2" charset="0"/>
                <a:cs typeface="Roboto" panose="02000000000000000000" pitchFamily="2" charset="0"/>
              </a:rPr>
              <a:t> </a:t>
            </a:r>
            <a:r>
              <a:rPr lang="el-GR" b="1" spc="-85" dirty="0" err="1">
                <a:latin typeface="Roboto" panose="02000000000000000000" pitchFamily="2" charset="0"/>
                <a:ea typeface="Roboto" panose="02000000000000000000" pitchFamily="2" charset="0"/>
                <a:cs typeface="Roboto" panose="02000000000000000000" pitchFamily="2" charset="0"/>
              </a:rPr>
              <a:t>funding</a:t>
            </a:r>
            <a:r>
              <a:rPr lang="en-US" b="1" spc="-85" dirty="0">
                <a:latin typeface="Roboto" panose="02000000000000000000" pitchFamily="2" charset="0"/>
                <a:ea typeface="Roboto" panose="02000000000000000000" pitchFamily="2" charset="0"/>
                <a:cs typeface="Roboto" panose="02000000000000000000" pitchFamily="2" charset="0"/>
              </a:rPr>
              <a:t>)</a:t>
            </a:r>
            <a:r>
              <a:rPr lang="en-US" b="1" spc="90" dirty="0">
                <a:latin typeface="Roboto" panose="02000000000000000000" pitchFamily="2" charset="0"/>
                <a:ea typeface="Roboto" panose="02000000000000000000" pitchFamily="2" charset="0"/>
                <a:cs typeface="Roboto" panose="02000000000000000000" pitchFamily="2" charset="0"/>
              </a:rPr>
              <a:t>: </a:t>
            </a:r>
            <a:r>
              <a:rPr lang="el-GR" spc="-5" dirty="0">
                <a:latin typeface="Roboto" panose="02000000000000000000" pitchFamily="2" charset="0"/>
                <a:ea typeface="Roboto" panose="02000000000000000000" pitchFamily="2" charset="0"/>
                <a:cs typeface="Roboto" panose="02000000000000000000" pitchFamily="2" charset="0"/>
              </a:rPr>
              <a:t>Η</a:t>
            </a:r>
            <a:r>
              <a:rPr lang="el-GR" spc="-290" dirty="0">
                <a:latin typeface="Roboto" panose="02000000000000000000" pitchFamily="2" charset="0"/>
                <a:ea typeface="Roboto" panose="02000000000000000000" pitchFamily="2" charset="0"/>
                <a:cs typeface="Roboto" panose="02000000000000000000" pitchFamily="2" charset="0"/>
              </a:rPr>
              <a:t> </a:t>
            </a:r>
            <a:r>
              <a:rPr lang="el-GR" spc="-120" dirty="0">
                <a:latin typeface="Roboto" panose="02000000000000000000" pitchFamily="2" charset="0"/>
                <a:ea typeface="Roboto" panose="02000000000000000000" pitchFamily="2" charset="0"/>
                <a:cs typeface="Roboto" panose="02000000000000000000" pitchFamily="2" charset="0"/>
              </a:rPr>
              <a:t>κινητικότητα</a:t>
            </a:r>
            <a:r>
              <a:rPr lang="el-GR" spc="-185" dirty="0">
                <a:latin typeface="Roboto" panose="02000000000000000000" pitchFamily="2" charset="0"/>
                <a:ea typeface="Roboto" panose="02000000000000000000" pitchFamily="2" charset="0"/>
                <a:cs typeface="Roboto" panose="02000000000000000000" pitchFamily="2" charset="0"/>
              </a:rPr>
              <a:t> </a:t>
            </a:r>
            <a:r>
              <a:rPr lang="el-GR" spc="-70" dirty="0">
                <a:latin typeface="Roboto" panose="02000000000000000000" pitchFamily="2" charset="0"/>
                <a:ea typeface="Roboto" panose="02000000000000000000" pitchFamily="2" charset="0"/>
                <a:cs typeface="Roboto" panose="02000000000000000000" pitchFamily="2" charset="0"/>
              </a:rPr>
              <a:t>χρηματοδοτείται</a:t>
            </a:r>
            <a:r>
              <a:rPr lang="el-GR" spc="-225" dirty="0">
                <a:latin typeface="Roboto" panose="02000000000000000000" pitchFamily="2" charset="0"/>
                <a:ea typeface="Roboto" panose="02000000000000000000" pitchFamily="2" charset="0"/>
                <a:cs typeface="Roboto" panose="02000000000000000000" pitchFamily="2" charset="0"/>
              </a:rPr>
              <a:t> </a:t>
            </a:r>
            <a:r>
              <a:rPr lang="el-GR" spc="10" dirty="0">
                <a:latin typeface="Roboto" panose="02000000000000000000" pitchFamily="2" charset="0"/>
                <a:ea typeface="Roboto" panose="02000000000000000000" pitchFamily="2" charset="0"/>
                <a:cs typeface="Roboto" panose="02000000000000000000" pitchFamily="2" charset="0"/>
              </a:rPr>
              <a:t>στο</a:t>
            </a:r>
            <a:r>
              <a:rPr lang="el-GR" spc="-100" dirty="0">
                <a:latin typeface="Roboto" panose="02000000000000000000" pitchFamily="2" charset="0"/>
                <a:ea typeface="Roboto" panose="02000000000000000000" pitchFamily="2" charset="0"/>
                <a:cs typeface="Roboto" panose="02000000000000000000" pitchFamily="2" charset="0"/>
              </a:rPr>
              <a:t> </a:t>
            </a:r>
            <a:r>
              <a:rPr lang="el-GR" spc="20" dirty="0">
                <a:latin typeface="Roboto" panose="02000000000000000000" pitchFamily="2" charset="0"/>
                <a:ea typeface="Roboto" panose="02000000000000000000" pitchFamily="2" charset="0"/>
                <a:cs typeface="Roboto" panose="02000000000000000000" pitchFamily="2" charset="0"/>
              </a:rPr>
              <a:t>σύνολό της.</a:t>
            </a:r>
            <a:endParaRPr lang="el-GR" dirty="0">
              <a:latin typeface="Roboto" panose="02000000000000000000" pitchFamily="2" charset="0"/>
              <a:ea typeface="Roboto" panose="02000000000000000000" pitchFamily="2" charset="0"/>
              <a:cs typeface="Roboto" panose="02000000000000000000" pitchFamily="2" charset="0"/>
            </a:endParaRPr>
          </a:p>
          <a:p>
            <a:pPr marL="355600" indent="-342900">
              <a:lnSpc>
                <a:spcPts val="2495"/>
              </a:lnSpc>
              <a:spcBef>
                <a:spcPts val="2315"/>
              </a:spcBef>
              <a:buFont typeface="Wingdings" panose="05000000000000000000" pitchFamily="2" charset="2"/>
              <a:buChar char="ü"/>
            </a:pPr>
            <a:r>
              <a:rPr lang="el-GR" b="1" spc="-55" dirty="0">
                <a:latin typeface="Roboto" panose="02000000000000000000" pitchFamily="2" charset="0"/>
                <a:ea typeface="Roboto" panose="02000000000000000000" pitchFamily="2" charset="0"/>
                <a:cs typeface="Roboto" panose="02000000000000000000" pitchFamily="2" charset="0"/>
              </a:rPr>
              <a:t>Μερική</a:t>
            </a:r>
            <a:r>
              <a:rPr lang="el-GR" b="1" spc="-75" dirty="0">
                <a:latin typeface="Roboto" panose="02000000000000000000" pitchFamily="2" charset="0"/>
                <a:ea typeface="Roboto" panose="02000000000000000000" pitchFamily="2" charset="0"/>
                <a:cs typeface="Roboto" panose="02000000000000000000" pitchFamily="2" charset="0"/>
              </a:rPr>
              <a:t> </a:t>
            </a:r>
            <a:r>
              <a:rPr lang="el-GR" b="1" spc="-80" dirty="0">
                <a:latin typeface="Roboto" panose="02000000000000000000" pitchFamily="2" charset="0"/>
                <a:ea typeface="Roboto" panose="02000000000000000000" pitchFamily="2" charset="0"/>
                <a:cs typeface="Roboto" panose="02000000000000000000" pitchFamily="2" charset="0"/>
              </a:rPr>
              <a:t>Χρηματοδότηση</a:t>
            </a:r>
            <a:r>
              <a:rPr lang="en-US" b="1" spc="-80" dirty="0">
                <a:latin typeface="Roboto" panose="02000000000000000000" pitchFamily="2" charset="0"/>
                <a:ea typeface="Roboto" panose="02000000000000000000" pitchFamily="2" charset="0"/>
                <a:cs typeface="Roboto" panose="02000000000000000000" pitchFamily="2" charset="0"/>
              </a:rPr>
              <a:t> (</a:t>
            </a:r>
            <a:r>
              <a:rPr lang="el-GR" b="1" spc="-80" dirty="0" err="1">
                <a:latin typeface="Roboto" panose="02000000000000000000" pitchFamily="2" charset="0"/>
                <a:ea typeface="Roboto" panose="02000000000000000000" pitchFamily="2" charset="0"/>
                <a:cs typeface="Roboto" panose="02000000000000000000" pitchFamily="2" charset="0"/>
              </a:rPr>
              <a:t>Partial</a:t>
            </a:r>
            <a:r>
              <a:rPr lang="el-GR" b="1" spc="-135" dirty="0">
                <a:latin typeface="Roboto" panose="02000000000000000000" pitchFamily="2" charset="0"/>
                <a:ea typeface="Roboto" panose="02000000000000000000" pitchFamily="2" charset="0"/>
                <a:cs typeface="Roboto" panose="02000000000000000000" pitchFamily="2" charset="0"/>
              </a:rPr>
              <a:t> </a:t>
            </a:r>
            <a:r>
              <a:rPr lang="el-GR" b="1" spc="-60" dirty="0" err="1">
                <a:latin typeface="Roboto" panose="02000000000000000000" pitchFamily="2" charset="0"/>
                <a:ea typeface="Roboto" panose="02000000000000000000" pitchFamily="2" charset="0"/>
                <a:cs typeface="Roboto" panose="02000000000000000000" pitchFamily="2" charset="0"/>
              </a:rPr>
              <a:t>Funding</a:t>
            </a:r>
            <a:r>
              <a:rPr lang="en-US" b="1" spc="-60" dirty="0">
                <a:latin typeface="Roboto" panose="02000000000000000000" pitchFamily="2" charset="0"/>
                <a:ea typeface="Roboto" panose="02000000000000000000" pitchFamily="2" charset="0"/>
                <a:cs typeface="Roboto" panose="02000000000000000000" pitchFamily="2" charset="0"/>
              </a:rPr>
              <a:t>)</a:t>
            </a:r>
            <a:r>
              <a:rPr lang="en-US" b="1" spc="-155" dirty="0">
                <a:latin typeface="Roboto" panose="02000000000000000000" pitchFamily="2" charset="0"/>
                <a:ea typeface="Roboto" panose="02000000000000000000" pitchFamily="2" charset="0"/>
                <a:cs typeface="Roboto" panose="02000000000000000000" pitchFamily="2" charset="0"/>
              </a:rPr>
              <a:t>: </a:t>
            </a:r>
            <a:r>
              <a:rPr lang="el-GR" spc="-40" dirty="0">
                <a:latin typeface="Roboto" panose="02000000000000000000" pitchFamily="2" charset="0"/>
                <a:ea typeface="Roboto" panose="02000000000000000000" pitchFamily="2" charset="0"/>
                <a:cs typeface="Roboto" panose="02000000000000000000" pitchFamily="2" charset="0"/>
              </a:rPr>
              <a:t>Λαμβάνει</a:t>
            </a:r>
            <a:r>
              <a:rPr lang="el-GR" spc="-25" dirty="0">
                <a:latin typeface="Roboto" panose="02000000000000000000" pitchFamily="2" charset="0"/>
                <a:ea typeface="Roboto" panose="02000000000000000000" pitchFamily="2" charset="0"/>
                <a:cs typeface="Roboto" panose="02000000000000000000" pitchFamily="2" charset="0"/>
              </a:rPr>
              <a:t> </a:t>
            </a:r>
            <a:r>
              <a:rPr lang="el-GR" spc="-40" dirty="0">
                <a:latin typeface="Roboto" panose="02000000000000000000" pitchFamily="2" charset="0"/>
                <a:ea typeface="Roboto" panose="02000000000000000000" pitchFamily="2" charset="0"/>
                <a:cs typeface="Roboto" panose="02000000000000000000" pitchFamily="2" charset="0"/>
              </a:rPr>
              <a:t>χρηματοδότηση</a:t>
            </a:r>
            <a:r>
              <a:rPr lang="el-GR" dirty="0">
                <a:latin typeface="Roboto" panose="02000000000000000000" pitchFamily="2" charset="0"/>
                <a:ea typeface="Roboto" panose="02000000000000000000" pitchFamily="2" charset="0"/>
                <a:cs typeface="Roboto" panose="02000000000000000000" pitchFamily="2" charset="0"/>
              </a:rPr>
              <a:t> </a:t>
            </a:r>
            <a:r>
              <a:rPr lang="el-GR" spc="-5" dirty="0">
                <a:latin typeface="Roboto" panose="02000000000000000000" pitchFamily="2" charset="0"/>
                <a:ea typeface="Roboto" panose="02000000000000000000" pitchFamily="2" charset="0"/>
                <a:cs typeface="Roboto" panose="02000000000000000000" pitchFamily="2" charset="0"/>
              </a:rPr>
              <a:t>η</a:t>
            </a:r>
            <a:r>
              <a:rPr lang="el-GR" spc="-55" dirty="0">
                <a:latin typeface="Roboto" panose="02000000000000000000" pitchFamily="2" charset="0"/>
                <a:ea typeface="Roboto" panose="02000000000000000000" pitchFamily="2" charset="0"/>
                <a:cs typeface="Roboto" panose="02000000000000000000" pitchFamily="2" charset="0"/>
              </a:rPr>
              <a:t> </a:t>
            </a:r>
            <a:r>
              <a:rPr lang="el-GR" spc="-40" dirty="0">
                <a:latin typeface="Roboto" panose="02000000000000000000" pitchFamily="2" charset="0"/>
                <a:ea typeface="Roboto" panose="02000000000000000000" pitchFamily="2" charset="0"/>
                <a:cs typeface="Roboto" panose="02000000000000000000" pitchFamily="2" charset="0"/>
              </a:rPr>
              <a:t>ελάχιστη</a:t>
            </a:r>
            <a:r>
              <a:rPr lang="el-GR" spc="-30" dirty="0">
                <a:latin typeface="Roboto" panose="02000000000000000000" pitchFamily="2" charset="0"/>
                <a:ea typeface="Roboto" panose="02000000000000000000" pitchFamily="2" charset="0"/>
                <a:cs typeface="Roboto" panose="02000000000000000000" pitchFamily="2" charset="0"/>
              </a:rPr>
              <a:t> </a:t>
            </a:r>
            <a:r>
              <a:rPr lang="el-GR" spc="-45" dirty="0">
                <a:latin typeface="Roboto" panose="02000000000000000000" pitchFamily="2" charset="0"/>
                <a:ea typeface="Roboto" panose="02000000000000000000" pitchFamily="2" charset="0"/>
                <a:cs typeface="Roboto" panose="02000000000000000000" pitchFamily="2" charset="0"/>
              </a:rPr>
              <a:t>διάρκεια</a:t>
            </a:r>
            <a:r>
              <a:rPr lang="en-US" dirty="0">
                <a:latin typeface="Roboto" panose="02000000000000000000" pitchFamily="2" charset="0"/>
                <a:ea typeface="Roboto" panose="02000000000000000000" pitchFamily="2" charset="0"/>
                <a:cs typeface="Roboto" panose="02000000000000000000" pitchFamily="2" charset="0"/>
              </a:rPr>
              <a:t> </a:t>
            </a:r>
            <a:r>
              <a:rPr lang="el-GR" spc="-30" dirty="0">
                <a:latin typeface="Roboto" panose="02000000000000000000" pitchFamily="2" charset="0"/>
                <a:ea typeface="Roboto" panose="02000000000000000000" pitchFamily="2" charset="0"/>
                <a:cs typeface="Roboto" panose="02000000000000000000" pitchFamily="2" charset="0"/>
              </a:rPr>
              <a:t>της </a:t>
            </a:r>
            <a:r>
              <a:rPr lang="el-GR" spc="-55" dirty="0">
                <a:latin typeface="Roboto" panose="02000000000000000000" pitchFamily="2" charset="0"/>
                <a:ea typeface="Roboto" panose="02000000000000000000" pitchFamily="2" charset="0"/>
                <a:cs typeface="Roboto" panose="02000000000000000000" pitchFamily="2" charset="0"/>
              </a:rPr>
              <a:t>κινητικότητας</a:t>
            </a:r>
            <a:r>
              <a:rPr lang="el-GR" spc="-30" dirty="0">
                <a:latin typeface="Roboto" panose="02000000000000000000" pitchFamily="2" charset="0"/>
                <a:ea typeface="Roboto" panose="02000000000000000000" pitchFamily="2" charset="0"/>
                <a:cs typeface="Roboto" panose="02000000000000000000" pitchFamily="2" charset="0"/>
              </a:rPr>
              <a:t> </a:t>
            </a:r>
            <a:r>
              <a:rPr lang="el-GR" spc="-35" dirty="0">
                <a:latin typeface="Roboto" panose="02000000000000000000" pitchFamily="2" charset="0"/>
                <a:ea typeface="Roboto" panose="02000000000000000000" pitchFamily="2" charset="0"/>
                <a:cs typeface="Roboto" panose="02000000000000000000" pitchFamily="2" charset="0"/>
              </a:rPr>
              <a:t>(π.χ.</a:t>
            </a:r>
            <a:r>
              <a:rPr lang="el-GR" spc="-70" dirty="0">
                <a:latin typeface="Roboto" panose="02000000000000000000" pitchFamily="2" charset="0"/>
                <a:ea typeface="Roboto" panose="02000000000000000000" pitchFamily="2" charset="0"/>
                <a:cs typeface="Roboto" panose="02000000000000000000" pitchFamily="2" charset="0"/>
              </a:rPr>
              <a:t> </a:t>
            </a:r>
            <a:r>
              <a:rPr lang="el-GR" spc="-5" dirty="0">
                <a:latin typeface="Roboto" panose="02000000000000000000" pitchFamily="2" charset="0"/>
                <a:ea typeface="Roboto" panose="02000000000000000000" pitchFamily="2" charset="0"/>
                <a:cs typeface="Roboto" panose="02000000000000000000" pitchFamily="2" charset="0"/>
              </a:rPr>
              <a:t>2</a:t>
            </a:r>
            <a:r>
              <a:rPr lang="el-GR" spc="-70" dirty="0">
                <a:latin typeface="Roboto" panose="02000000000000000000" pitchFamily="2" charset="0"/>
                <a:ea typeface="Roboto" panose="02000000000000000000" pitchFamily="2" charset="0"/>
                <a:cs typeface="Roboto" panose="02000000000000000000" pitchFamily="2" charset="0"/>
              </a:rPr>
              <a:t> </a:t>
            </a:r>
            <a:r>
              <a:rPr lang="el-GR" spc="-45" dirty="0">
                <a:latin typeface="Roboto" panose="02000000000000000000" pitchFamily="2" charset="0"/>
                <a:ea typeface="Roboto" panose="02000000000000000000" pitchFamily="2" charset="0"/>
                <a:cs typeface="Roboto" panose="02000000000000000000" pitchFamily="2" charset="0"/>
              </a:rPr>
              <a:t>μήνες</a:t>
            </a:r>
            <a:r>
              <a:rPr lang="el-GR" spc="-55" dirty="0">
                <a:latin typeface="Roboto" panose="02000000000000000000" pitchFamily="2" charset="0"/>
                <a:ea typeface="Roboto" panose="02000000000000000000" pitchFamily="2" charset="0"/>
                <a:cs typeface="Roboto" panose="02000000000000000000" pitchFamily="2" charset="0"/>
              </a:rPr>
              <a:t> </a:t>
            </a:r>
            <a:r>
              <a:rPr lang="el-GR" spc="-30" dirty="0">
                <a:latin typeface="Roboto" panose="02000000000000000000" pitchFamily="2" charset="0"/>
                <a:ea typeface="Roboto" panose="02000000000000000000" pitchFamily="2" charset="0"/>
                <a:cs typeface="Roboto" panose="02000000000000000000" pitchFamily="2" charset="0"/>
              </a:rPr>
              <a:t>για</a:t>
            </a:r>
            <a:r>
              <a:rPr lang="el-GR" spc="-60" dirty="0">
                <a:latin typeface="Roboto" panose="02000000000000000000" pitchFamily="2" charset="0"/>
                <a:ea typeface="Roboto" panose="02000000000000000000" pitchFamily="2" charset="0"/>
                <a:cs typeface="Roboto" panose="02000000000000000000" pitchFamily="2" charset="0"/>
              </a:rPr>
              <a:t> </a:t>
            </a:r>
            <a:r>
              <a:rPr lang="el-GR" spc="-40" dirty="0">
                <a:latin typeface="Roboto" panose="02000000000000000000" pitchFamily="2" charset="0"/>
                <a:ea typeface="Roboto" panose="02000000000000000000" pitchFamily="2" charset="0"/>
                <a:cs typeface="Roboto" panose="02000000000000000000" pitchFamily="2" charset="0"/>
              </a:rPr>
              <a:t>SMS/SMP).</a:t>
            </a:r>
            <a:endParaRPr lang="el-GR" dirty="0">
              <a:latin typeface="Roboto" panose="02000000000000000000" pitchFamily="2" charset="0"/>
              <a:ea typeface="Roboto" panose="02000000000000000000" pitchFamily="2" charset="0"/>
              <a:cs typeface="Roboto" panose="02000000000000000000" pitchFamily="2" charset="0"/>
            </a:endParaRPr>
          </a:p>
          <a:p>
            <a:pPr marL="285750" indent="-285750">
              <a:lnSpc>
                <a:spcPct val="100000"/>
              </a:lnSpc>
              <a:spcBef>
                <a:spcPts val="30"/>
              </a:spcBef>
              <a:buFont typeface="Wingdings" panose="05000000000000000000" pitchFamily="2" charset="2"/>
              <a:buChar char="ü"/>
            </a:pPr>
            <a:endParaRPr lang="el-GR" dirty="0">
              <a:latin typeface="Roboto" panose="02000000000000000000" pitchFamily="2" charset="0"/>
              <a:ea typeface="Roboto" panose="02000000000000000000" pitchFamily="2" charset="0"/>
              <a:cs typeface="Roboto" panose="02000000000000000000" pitchFamily="2" charset="0"/>
            </a:endParaRPr>
          </a:p>
          <a:p>
            <a:pPr marL="355600" marR="234950" indent="-342900">
              <a:lnSpc>
                <a:spcPct val="89600"/>
              </a:lnSpc>
              <a:buFont typeface="Wingdings" panose="05000000000000000000" pitchFamily="2" charset="2"/>
              <a:buChar char="ü"/>
            </a:pPr>
            <a:r>
              <a:rPr lang="el-GR" b="1" spc="-65" dirty="0">
                <a:latin typeface="Roboto" panose="02000000000000000000" pitchFamily="2" charset="0"/>
                <a:ea typeface="Roboto" panose="02000000000000000000" pitchFamily="2" charset="0"/>
                <a:cs typeface="Roboto" panose="02000000000000000000" pitchFamily="2" charset="0"/>
              </a:rPr>
              <a:t>Μηδενική</a:t>
            </a:r>
            <a:r>
              <a:rPr lang="el-GR" b="1" spc="-110" dirty="0">
                <a:latin typeface="Roboto" panose="02000000000000000000" pitchFamily="2" charset="0"/>
                <a:ea typeface="Roboto" panose="02000000000000000000" pitchFamily="2" charset="0"/>
                <a:cs typeface="Roboto" panose="02000000000000000000" pitchFamily="2" charset="0"/>
              </a:rPr>
              <a:t> </a:t>
            </a:r>
            <a:r>
              <a:rPr lang="el-GR" b="1" spc="-80" dirty="0">
                <a:latin typeface="Roboto" panose="02000000000000000000" pitchFamily="2" charset="0"/>
                <a:ea typeface="Roboto" panose="02000000000000000000" pitchFamily="2" charset="0"/>
                <a:cs typeface="Roboto" panose="02000000000000000000" pitchFamily="2" charset="0"/>
              </a:rPr>
              <a:t>Χρηματοδότηση</a:t>
            </a:r>
            <a:r>
              <a:rPr lang="en-US" b="1" spc="-80" dirty="0">
                <a:latin typeface="Roboto" panose="02000000000000000000" pitchFamily="2" charset="0"/>
                <a:ea typeface="Roboto" panose="02000000000000000000" pitchFamily="2" charset="0"/>
                <a:cs typeface="Roboto" panose="02000000000000000000" pitchFamily="2" charset="0"/>
              </a:rPr>
              <a:t> (</a:t>
            </a:r>
            <a:r>
              <a:rPr lang="el-GR" b="1" spc="-80" dirty="0" err="1">
                <a:latin typeface="Roboto" panose="02000000000000000000" pitchFamily="2" charset="0"/>
                <a:ea typeface="Roboto" panose="02000000000000000000" pitchFamily="2" charset="0"/>
                <a:cs typeface="Roboto" panose="02000000000000000000" pitchFamily="2" charset="0"/>
              </a:rPr>
              <a:t>Zero</a:t>
            </a:r>
            <a:r>
              <a:rPr lang="el-GR" b="1" spc="10" dirty="0">
                <a:latin typeface="Roboto" panose="02000000000000000000" pitchFamily="2" charset="0"/>
                <a:ea typeface="Roboto" panose="02000000000000000000" pitchFamily="2" charset="0"/>
                <a:cs typeface="Roboto" panose="02000000000000000000" pitchFamily="2" charset="0"/>
              </a:rPr>
              <a:t> </a:t>
            </a:r>
            <a:r>
              <a:rPr lang="el-GR" b="1" spc="-85" dirty="0" err="1">
                <a:latin typeface="Roboto" panose="02000000000000000000" pitchFamily="2" charset="0"/>
                <a:ea typeface="Roboto" panose="02000000000000000000" pitchFamily="2" charset="0"/>
                <a:cs typeface="Roboto" panose="02000000000000000000" pitchFamily="2" charset="0"/>
              </a:rPr>
              <a:t>funding</a:t>
            </a:r>
            <a:r>
              <a:rPr lang="en-US" b="1" spc="-85" dirty="0">
                <a:latin typeface="Roboto" panose="02000000000000000000" pitchFamily="2" charset="0"/>
                <a:ea typeface="Roboto" panose="02000000000000000000" pitchFamily="2" charset="0"/>
                <a:cs typeface="Roboto" panose="02000000000000000000" pitchFamily="2" charset="0"/>
              </a:rPr>
              <a:t>):</a:t>
            </a:r>
            <a:r>
              <a:rPr lang="el-GR" spc="-45" dirty="0">
                <a:latin typeface="Roboto" panose="02000000000000000000" pitchFamily="2" charset="0"/>
                <a:ea typeface="Roboto" panose="02000000000000000000" pitchFamily="2" charset="0"/>
                <a:cs typeface="Roboto" panose="02000000000000000000" pitchFamily="2" charset="0"/>
              </a:rPr>
              <a:t> </a:t>
            </a:r>
            <a:r>
              <a:rPr lang="el-GR" spc="-50" dirty="0">
                <a:latin typeface="Roboto" panose="02000000000000000000" pitchFamily="2" charset="0"/>
                <a:ea typeface="Roboto" panose="02000000000000000000" pitchFamily="2" charset="0"/>
                <a:cs typeface="Roboto" panose="02000000000000000000" pitchFamily="2" charset="0"/>
              </a:rPr>
              <a:t>Δεν</a:t>
            </a:r>
            <a:r>
              <a:rPr lang="el-GR" spc="-190" dirty="0">
                <a:latin typeface="Roboto" panose="02000000000000000000" pitchFamily="2" charset="0"/>
                <a:ea typeface="Roboto" panose="02000000000000000000" pitchFamily="2" charset="0"/>
                <a:cs typeface="Roboto" panose="02000000000000000000" pitchFamily="2" charset="0"/>
              </a:rPr>
              <a:t> </a:t>
            </a:r>
            <a:r>
              <a:rPr lang="el-GR" spc="-50" dirty="0">
                <a:latin typeface="Roboto" panose="02000000000000000000" pitchFamily="2" charset="0"/>
                <a:ea typeface="Roboto" panose="02000000000000000000" pitchFamily="2" charset="0"/>
                <a:cs typeface="Roboto" panose="02000000000000000000" pitchFamily="2" charset="0"/>
              </a:rPr>
              <a:t>δίνεται επιχορήγηση</a:t>
            </a:r>
            <a:r>
              <a:rPr lang="el-GR" spc="-195" dirty="0">
                <a:latin typeface="Roboto" panose="02000000000000000000" pitchFamily="2" charset="0"/>
                <a:ea typeface="Roboto" panose="02000000000000000000" pitchFamily="2" charset="0"/>
                <a:cs typeface="Roboto" panose="02000000000000000000" pitchFamily="2" charset="0"/>
              </a:rPr>
              <a:t> </a:t>
            </a:r>
            <a:r>
              <a:rPr lang="el-GR" spc="45" dirty="0">
                <a:latin typeface="Roboto" panose="02000000000000000000" pitchFamily="2" charset="0"/>
                <a:ea typeface="Roboto" panose="02000000000000000000" pitchFamily="2" charset="0"/>
                <a:cs typeface="Roboto" panose="02000000000000000000" pitchFamily="2" charset="0"/>
              </a:rPr>
              <a:t>από</a:t>
            </a:r>
            <a:r>
              <a:rPr lang="el-GR" spc="-20" dirty="0">
                <a:latin typeface="Roboto" panose="02000000000000000000" pitchFamily="2" charset="0"/>
                <a:ea typeface="Roboto" panose="02000000000000000000" pitchFamily="2" charset="0"/>
                <a:cs typeface="Roboto" panose="02000000000000000000" pitchFamily="2" charset="0"/>
              </a:rPr>
              <a:t> </a:t>
            </a:r>
            <a:r>
              <a:rPr lang="el-GR" spc="-35" dirty="0">
                <a:latin typeface="Roboto" panose="02000000000000000000" pitchFamily="2" charset="0"/>
                <a:ea typeface="Roboto" panose="02000000000000000000" pitchFamily="2" charset="0"/>
                <a:cs typeface="Roboto" panose="02000000000000000000" pitchFamily="2" charset="0"/>
              </a:rPr>
              <a:t>το</a:t>
            </a:r>
            <a:r>
              <a:rPr lang="el-GR" spc="-220" dirty="0">
                <a:latin typeface="Roboto" panose="02000000000000000000" pitchFamily="2" charset="0"/>
                <a:ea typeface="Roboto" panose="02000000000000000000" pitchFamily="2" charset="0"/>
                <a:cs typeface="Roboto" panose="02000000000000000000" pitchFamily="2" charset="0"/>
              </a:rPr>
              <a:t> </a:t>
            </a:r>
            <a:r>
              <a:rPr lang="el-GR" spc="-10" dirty="0">
                <a:latin typeface="Roboto" panose="02000000000000000000" pitchFamily="2" charset="0"/>
                <a:ea typeface="Roboto" panose="02000000000000000000" pitchFamily="2" charset="0"/>
                <a:cs typeface="Roboto" panose="02000000000000000000" pitchFamily="2" charset="0"/>
              </a:rPr>
              <a:t>Πρόγραμμα, </a:t>
            </a:r>
            <a:r>
              <a:rPr lang="el-GR" spc="-484" dirty="0">
                <a:latin typeface="Roboto" panose="02000000000000000000" pitchFamily="2" charset="0"/>
                <a:ea typeface="Roboto" panose="02000000000000000000" pitchFamily="2" charset="0"/>
                <a:cs typeface="Roboto" panose="02000000000000000000" pitchFamily="2" charset="0"/>
              </a:rPr>
              <a:t> </a:t>
            </a:r>
            <a:r>
              <a:rPr lang="el-GR" spc="-10" dirty="0">
                <a:latin typeface="Roboto" panose="02000000000000000000" pitchFamily="2" charset="0"/>
                <a:ea typeface="Roboto" panose="02000000000000000000" pitchFamily="2" charset="0"/>
                <a:cs typeface="Roboto" panose="02000000000000000000" pitchFamily="2" charset="0"/>
              </a:rPr>
              <a:t>αλλά</a:t>
            </a:r>
            <a:r>
              <a:rPr lang="en-US" spc="-10" dirty="0">
                <a:latin typeface="Roboto" panose="02000000000000000000" pitchFamily="2" charset="0"/>
                <a:ea typeface="Roboto" panose="02000000000000000000" pitchFamily="2" charset="0"/>
                <a:cs typeface="Roboto" panose="02000000000000000000" pitchFamily="2" charset="0"/>
              </a:rPr>
              <a:t> </a:t>
            </a:r>
            <a:r>
              <a:rPr lang="el-GR" spc="-30" dirty="0">
                <a:latin typeface="Roboto" panose="02000000000000000000" pitchFamily="2" charset="0"/>
                <a:ea typeface="Roboto" panose="02000000000000000000" pitchFamily="2" charset="0"/>
                <a:cs typeface="Roboto" panose="02000000000000000000" pitchFamily="2" charset="0"/>
              </a:rPr>
              <a:t>χρησιμοποιούνται </a:t>
            </a:r>
            <a:r>
              <a:rPr lang="el-GR" spc="-140" dirty="0">
                <a:latin typeface="Roboto" panose="02000000000000000000" pitchFamily="2" charset="0"/>
                <a:ea typeface="Roboto" panose="02000000000000000000" pitchFamily="2" charset="0"/>
                <a:cs typeface="Roboto" panose="02000000000000000000" pitchFamily="2" charset="0"/>
              </a:rPr>
              <a:t>τα  έντυπα </a:t>
            </a:r>
            <a:r>
              <a:rPr lang="el-GR" spc="-155" dirty="0">
                <a:latin typeface="Roboto" panose="02000000000000000000" pitchFamily="2" charset="0"/>
                <a:ea typeface="Roboto" panose="02000000000000000000" pitchFamily="2" charset="0"/>
                <a:cs typeface="Roboto" panose="02000000000000000000" pitchFamily="2" charset="0"/>
              </a:rPr>
              <a:t>και εφαρμόζονται οι κανονισμοί του Προγράμματος</a:t>
            </a:r>
            <a:r>
              <a:rPr lang="el-GR" dirty="0">
                <a:latin typeface="Roboto" panose="02000000000000000000" pitchFamily="2" charset="0"/>
                <a:ea typeface="Roboto" panose="02000000000000000000" pitchFamily="2" charset="0"/>
                <a:cs typeface="Roboto" panose="02000000000000000000" pitchFamily="2" charset="0"/>
              </a:rPr>
              <a:t>, </a:t>
            </a:r>
            <a:r>
              <a:rPr lang="el-GR" spc="60" dirty="0">
                <a:latin typeface="Roboto" panose="02000000000000000000" pitchFamily="2" charset="0"/>
                <a:ea typeface="Roboto" panose="02000000000000000000" pitchFamily="2" charset="0"/>
                <a:cs typeface="Roboto" panose="02000000000000000000" pitchFamily="2" charset="0"/>
              </a:rPr>
              <a:t>όπως </a:t>
            </a:r>
            <a:r>
              <a:rPr lang="el-GR" spc="-10" dirty="0">
                <a:latin typeface="Roboto" panose="02000000000000000000" pitchFamily="2" charset="0"/>
                <a:ea typeface="Roboto" panose="02000000000000000000" pitchFamily="2" charset="0"/>
                <a:cs typeface="Roboto" panose="02000000000000000000" pitchFamily="2" charset="0"/>
              </a:rPr>
              <a:t>προβλέπει η </a:t>
            </a:r>
            <a:r>
              <a:rPr lang="el-GR" spc="-5" dirty="0">
                <a:latin typeface="Roboto" panose="02000000000000000000" pitchFamily="2" charset="0"/>
                <a:ea typeface="Roboto" panose="02000000000000000000" pitchFamily="2" charset="0"/>
                <a:cs typeface="Roboto" panose="02000000000000000000" pitchFamily="2" charset="0"/>
              </a:rPr>
              <a:t>Συμφωνία.</a:t>
            </a:r>
          </a:p>
          <a:p>
            <a:pPr marL="355600" marR="234950" indent="-342900">
              <a:lnSpc>
                <a:spcPct val="89600"/>
              </a:lnSpc>
              <a:buFont typeface="Wingdings" panose="05000000000000000000" pitchFamily="2" charset="2"/>
              <a:buChar char="ü"/>
            </a:pPr>
            <a:endParaRPr lang="el-GR" spc="-75" dirty="0">
              <a:latin typeface="Roboto" panose="02000000000000000000" pitchFamily="2" charset="0"/>
              <a:ea typeface="Roboto" panose="02000000000000000000" pitchFamily="2" charset="0"/>
              <a:cs typeface="Roboto" panose="02000000000000000000" pitchFamily="2" charset="0"/>
            </a:endParaRPr>
          </a:p>
          <a:p>
            <a:pPr marL="12700" marR="234950">
              <a:lnSpc>
                <a:spcPct val="89600"/>
              </a:lnSpc>
            </a:pPr>
            <a:r>
              <a:rPr lang="el-GR" sz="1600" spc="-75" dirty="0">
                <a:solidFill>
                  <a:srgbClr val="FF0000"/>
                </a:solidFill>
                <a:latin typeface="Roboto" panose="02000000000000000000" pitchFamily="2" charset="0"/>
                <a:ea typeface="Roboto" panose="02000000000000000000" pitchFamily="2" charset="0"/>
                <a:cs typeface="Roboto" panose="02000000000000000000" pitchFamily="2" charset="0"/>
              </a:rPr>
              <a:t>* Οι συμμετέχοντες με λιγότερες ευκαιρίες δεν μπορούν να είναι “</a:t>
            </a:r>
            <a:r>
              <a:rPr lang="el-GR" sz="1600" spc="-75" dirty="0" err="1">
                <a:solidFill>
                  <a:srgbClr val="FF0000"/>
                </a:solidFill>
                <a:latin typeface="Roboto" panose="02000000000000000000" pitchFamily="2" charset="0"/>
                <a:ea typeface="Roboto" panose="02000000000000000000" pitchFamily="2" charset="0"/>
                <a:cs typeface="Roboto" panose="02000000000000000000" pitchFamily="2" charset="0"/>
              </a:rPr>
              <a:t>zero-grant</a:t>
            </a:r>
            <a:r>
              <a:rPr lang="el-GR" sz="1600" spc="-7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600" spc="-75" dirty="0" err="1">
                <a:solidFill>
                  <a:srgbClr val="FF0000"/>
                </a:solidFill>
                <a:latin typeface="Roboto" panose="02000000000000000000" pitchFamily="2" charset="0"/>
                <a:ea typeface="Roboto" panose="02000000000000000000" pitchFamily="2" charset="0"/>
                <a:cs typeface="Roboto" panose="02000000000000000000" pitchFamily="2" charset="0"/>
              </a:rPr>
              <a:t>participant</a:t>
            </a:r>
            <a:r>
              <a:rPr lang="en-GB" sz="1600" spc="-75" dirty="0">
                <a:solidFill>
                  <a:srgbClr val="FF0000"/>
                </a:solidFill>
                <a:latin typeface="Roboto" panose="02000000000000000000" pitchFamily="2" charset="0"/>
                <a:ea typeface="Roboto" panose="02000000000000000000" pitchFamily="2" charset="0"/>
                <a:cs typeface="Roboto" panose="02000000000000000000" pitchFamily="2" charset="0"/>
              </a:rPr>
              <a:t>s</a:t>
            </a:r>
            <a:endParaRPr sz="1600" b="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929114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5BECB-31DD-6568-4DB1-CFAF7426FD53}"/>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02315D7E-A04E-288C-2222-56B6159C4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308074B-56EB-2E2E-32F9-427FA3EA18CD}"/>
              </a:ext>
            </a:extLst>
          </p:cNvPr>
          <p:cNvSpPr>
            <a:spLocks noGrp="1"/>
          </p:cNvSpPr>
          <p:nvPr>
            <p:ph type="title"/>
          </p:nvPr>
        </p:nvSpPr>
        <p:spPr>
          <a:xfrm>
            <a:off x="862782" y="2870808"/>
            <a:ext cx="3434899" cy="736958"/>
          </a:xfrm>
        </p:spPr>
        <p:txBody>
          <a:bodyPr>
            <a:noAutofit/>
          </a:bodyPr>
          <a:lstStyle/>
          <a:p>
            <a:r>
              <a:rPr lang="el-GR" sz="2600" b="1" dirty="0">
                <a:latin typeface="Roboto" panose="02000000000000000000" pitchFamily="2" charset="0"/>
                <a:ea typeface="Roboto" panose="02000000000000000000" pitchFamily="2" charset="0"/>
              </a:rPr>
              <a:t>Κατηγορίες Προϋπολογισμού</a:t>
            </a:r>
            <a:endParaRPr lang="en-CY"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7AF38C9A-E912-8212-1579-C7AA572BE89D}"/>
              </a:ext>
            </a:extLst>
          </p:cNvPr>
          <p:cNvSpPr/>
          <p:nvPr/>
        </p:nvSpPr>
        <p:spPr>
          <a:xfrm flipH="1">
            <a:off x="4361688" y="1234440"/>
            <a:ext cx="45719" cy="44622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sp>
        <p:nvSpPr>
          <p:cNvPr id="5" name="object 6">
            <a:extLst>
              <a:ext uri="{FF2B5EF4-FFF2-40B4-BE49-F238E27FC236}">
                <a16:creationId xmlns:a16="http://schemas.microsoft.com/office/drawing/2014/main" id="{47303845-5D22-DB97-793D-E6ECFBE362B5}"/>
              </a:ext>
            </a:extLst>
          </p:cNvPr>
          <p:cNvSpPr txBox="1"/>
          <p:nvPr/>
        </p:nvSpPr>
        <p:spPr>
          <a:xfrm>
            <a:off x="4655061" y="662052"/>
            <a:ext cx="6259068" cy="5607048"/>
          </a:xfrm>
          <a:prstGeom prst="rect">
            <a:avLst/>
          </a:prstGeom>
        </p:spPr>
        <p:txBody>
          <a:bodyPr vert="horz" wrap="square" lIns="0" tIns="47625" rIns="0" bIns="0" rtlCol="0">
            <a:spAutoFit/>
          </a:bodyPr>
          <a:lstStyle/>
          <a:p>
            <a:pPr marL="12700">
              <a:lnSpc>
                <a:spcPct val="100000"/>
              </a:lnSpc>
              <a:spcBef>
                <a:spcPts val="375"/>
              </a:spcBef>
            </a:pPr>
            <a:r>
              <a:rPr lang="el-GR" sz="2000" b="1" spc="-5" dirty="0">
                <a:solidFill>
                  <a:srgbClr val="44536A"/>
                </a:solidFill>
                <a:cs typeface="Calibri"/>
              </a:rPr>
              <a:t>Αποζημίωση στη βάση</a:t>
            </a:r>
            <a:r>
              <a:rPr lang="el-GR" sz="2000" b="1" spc="-15" dirty="0">
                <a:solidFill>
                  <a:srgbClr val="44536A"/>
                </a:solidFill>
                <a:cs typeface="Calibri"/>
              </a:rPr>
              <a:t> </a:t>
            </a:r>
            <a:r>
              <a:rPr lang="el-GR" sz="2000" b="1" spc="-5" dirty="0" err="1">
                <a:solidFill>
                  <a:srgbClr val="44536A"/>
                </a:solidFill>
                <a:cs typeface="Calibri"/>
              </a:rPr>
              <a:t>μοναδιαίου</a:t>
            </a:r>
            <a:r>
              <a:rPr lang="el-GR" sz="2000" b="1" spc="-30" dirty="0">
                <a:solidFill>
                  <a:srgbClr val="44536A"/>
                </a:solidFill>
                <a:cs typeface="Calibri"/>
              </a:rPr>
              <a:t> </a:t>
            </a:r>
            <a:r>
              <a:rPr lang="el-GR" sz="2000" b="1" spc="-5" dirty="0">
                <a:solidFill>
                  <a:srgbClr val="44536A"/>
                </a:solidFill>
                <a:cs typeface="Calibri"/>
              </a:rPr>
              <a:t>κόστους/</a:t>
            </a:r>
            <a:r>
              <a:rPr lang="en-US" sz="2000" b="1" spc="-5" dirty="0">
                <a:solidFill>
                  <a:srgbClr val="44536A"/>
                </a:solidFill>
                <a:cs typeface="Calibri"/>
              </a:rPr>
              <a:t>Unit</a:t>
            </a:r>
            <a:r>
              <a:rPr lang="en-US" sz="2000" b="1" spc="-60" dirty="0">
                <a:solidFill>
                  <a:srgbClr val="44536A"/>
                </a:solidFill>
                <a:cs typeface="Calibri"/>
              </a:rPr>
              <a:t> </a:t>
            </a:r>
            <a:r>
              <a:rPr lang="en-US" sz="2000" b="1" spc="-10" dirty="0">
                <a:solidFill>
                  <a:srgbClr val="44536A"/>
                </a:solidFill>
                <a:cs typeface="Calibri"/>
              </a:rPr>
              <a:t>Cost:</a:t>
            </a:r>
            <a:endParaRPr lang="en-US" sz="2000" dirty="0">
              <a:cs typeface="Calibri"/>
            </a:endParaRPr>
          </a:p>
          <a:p>
            <a:pPr marL="355600" indent="-342900">
              <a:lnSpc>
                <a:spcPct val="100000"/>
              </a:lnSpc>
              <a:spcBef>
                <a:spcPts val="275"/>
              </a:spcBef>
              <a:buFont typeface="Wingdings" panose="05000000000000000000" pitchFamily="2" charset="2"/>
              <a:buChar char="ü"/>
              <a:tabLst>
                <a:tab pos="240665" algn="l"/>
                <a:tab pos="241300" algn="l"/>
              </a:tabLst>
            </a:pPr>
            <a:r>
              <a:rPr lang="el-GR" sz="2000" spc="-5" dirty="0">
                <a:cs typeface="Calibri"/>
              </a:rPr>
              <a:t>Οργανωτικά έξοδα </a:t>
            </a:r>
            <a:r>
              <a:rPr lang="el-GR" sz="2000" b="1" dirty="0">
                <a:solidFill>
                  <a:srgbClr val="44536A"/>
                </a:solidFill>
                <a:cs typeface="Calibri"/>
              </a:rPr>
              <a:t>(</a:t>
            </a:r>
            <a:r>
              <a:rPr lang="en-GB" sz="2000" b="1" dirty="0">
                <a:solidFill>
                  <a:srgbClr val="44536A"/>
                </a:solidFill>
                <a:cs typeface="Calibri"/>
              </a:rPr>
              <a:t>Mobility </a:t>
            </a:r>
            <a:r>
              <a:rPr lang="en-US" sz="2000" b="1" dirty="0">
                <a:solidFill>
                  <a:srgbClr val="44536A"/>
                </a:solidFill>
                <a:cs typeface="Calibri"/>
              </a:rPr>
              <a:t>OS – Organizational Support)</a:t>
            </a:r>
            <a:endParaRPr lang="en-US" sz="2000" b="1" dirty="0">
              <a:cs typeface="Calibri"/>
            </a:endParaRPr>
          </a:p>
          <a:p>
            <a:pPr marL="355600" marR="890905" indent="-342900">
              <a:lnSpc>
                <a:spcPct val="70000"/>
              </a:lnSpc>
              <a:spcBef>
                <a:spcPts val="994"/>
              </a:spcBef>
              <a:buFont typeface="Wingdings" panose="05000000000000000000" pitchFamily="2" charset="2"/>
              <a:buChar char="ü"/>
              <a:tabLst>
                <a:tab pos="240665" algn="l"/>
                <a:tab pos="241300" algn="l"/>
              </a:tabLst>
            </a:pPr>
            <a:r>
              <a:rPr lang="el-GR" sz="2000" spc="-5" dirty="0">
                <a:cs typeface="Calibri"/>
              </a:rPr>
              <a:t>Οργανωτικά</a:t>
            </a:r>
            <a:r>
              <a:rPr lang="el-GR" sz="2000" spc="-55" dirty="0">
                <a:cs typeface="Calibri"/>
              </a:rPr>
              <a:t> </a:t>
            </a:r>
            <a:r>
              <a:rPr lang="el-GR" sz="2000" dirty="0">
                <a:cs typeface="Calibri"/>
              </a:rPr>
              <a:t>έξοδα</a:t>
            </a:r>
            <a:r>
              <a:rPr lang="el-GR" sz="2000" spc="-45" dirty="0">
                <a:cs typeface="Calibri"/>
              </a:rPr>
              <a:t> </a:t>
            </a:r>
            <a:r>
              <a:rPr lang="el-GR" sz="2000" spc="-5" dirty="0">
                <a:cs typeface="Calibri"/>
              </a:rPr>
              <a:t>Μικτών</a:t>
            </a:r>
            <a:r>
              <a:rPr lang="el-GR" sz="2000" spc="-20" dirty="0">
                <a:cs typeface="Calibri"/>
              </a:rPr>
              <a:t> </a:t>
            </a:r>
            <a:r>
              <a:rPr lang="el-GR" sz="2000" spc="-5" dirty="0">
                <a:cs typeface="Calibri"/>
              </a:rPr>
              <a:t>εντατικών </a:t>
            </a:r>
            <a:r>
              <a:rPr lang="el-GR" sz="2000" spc="-440" dirty="0">
                <a:cs typeface="Calibri"/>
              </a:rPr>
              <a:t> </a:t>
            </a:r>
            <a:r>
              <a:rPr lang="el-GR" sz="2000" spc="-5" dirty="0">
                <a:cs typeface="Calibri"/>
              </a:rPr>
              <a:t>προγραμμάτων</a:t>
            </a:r>
            <a:r>
              <a:rPr lang="el-GR" sz="2000" spc="-50" dirty="0">
                <a:cs typeface="Calibri"/>
              </a:rPr>
              <a:t> </a:t>
            </a:r>
            <a:r>
              <a:rPr lang="el-GR" sz="2000" b="1" dirty="0">
                <a:solidFill>
                  <a:srgbClr val="44536A"/>
                </a:solidFill>
                <a:cs typeface="Calibri"/>
              </a:rPr>
              <a:t>(</a:t>
            </a:r>
            <a:r>
              <a:rPr lang="en-US" sz="2000" b="1" dirty="0">
                <a:solidFill>
                  <a:srgbClr val="44536A"/>
                </a:solidFill>
                <a:cs typeface="Calibri"/>
              </a:rPr>
              <a:t>BIP OS) </a:t>
            </a:r>
            <a:r>
              <a:rPr lang="en-GB" sz="2000" dirty="0">
                <a:cs typeface="Calibri"/>
                <a:sym typeface="Wingdings" panose="05000000000000000000" pitchFamily="2" charset="2"/>
              </a:rPr>
              <a:t></a:t>
            </a:r>
            <a:r>
              <a:rPr lang="el-GR" sz="2000" dirty="0">
                <a:solidFill>
                  <a:srgbClr val="FF0000"/>
                </a:solidFill>
                <a:cs typeface="Calibri"/>
                <a:sym typeface="Wingdings" panose="05000000000000000000" pitchFamily="2" charset="2"/>
              </a:rPr>
              <a:t>Πληροφορίες στην Ενότητα 3.</a:t>
            </a:r>
            <a:endParaRPr lang="en-US" sz="2000" b="1" dirty="0">
              <a:solidFill>
                <a:srgbClr val="FF0000"/>
              </a:solidFill>
              <a:cs typeface="Calibri"/>
            </a:endParaRPr>
          </a:p>
          <a:p>
            <a:pPr marL="355600" indent="-342900">
              <a:lnSpc>
                <a:spcPts val="2039"/>
              </a:lnSpc>
              <a:spcBef>
                <a:spcPts val="290"/>
              </a:spcBef>
              <a:buFont typeface="Wingdings" panose="05000000000000000000" pitchFamily="2" charset="2"/>
              <a:buChar char="ü"/>
              <a:tabLst>
                <a:tab pos="240665" algn="l"/>
                <a:tab pos="241300" algn="l"/>
              </a:tabLst>
            </a:pPr>
            <a:r>
              <a:rPr lang="el-GR" sz="2000" spc="-5" dirty="0">
                <a:cs typeface="Calibri"/>
              </a:rPr>
              <a:t>Ατομική</a:t>
            </a:r>
            <a:r>
              <a:rPr lang="el-GR" sz="2000" spc="-35" dirty="0">
                <a:cs typeface="Calibri"/>
              </a:rPr>
              <a:t> </a:t>
            </a:r>
            <a:r>
              <a:rPr lang="el-GR" sz="2000" dirty="0">
                <a:cs typeface="Calibri"/>
              </a:rPr>
              <a:t>υποστήριξη</a:t>
            </a:r>
            <a:r>
              <a:rPr lang="el-GR" sz="2000" spc="-30" dirty="0">
                <a:cs typeface="Calibri"/>
              </a:rPr>
              <a:t> </a:t>
            </a:r>
            <a:r>
              <a:rPr lang="el-GR" sz="2000" b="1" dirty="0">
                <a:solidFill>
                  <a:srgbClr val="44536A"/>
                </a:solidFill>
                <a:cs typeface="Calibri"/>
              </a:rPr>
              <a:t>(</a:t>
            </a:r>
            <a:r>
              <a:rPr lang="en-US" sz="2000" b="1" dirty="0">
                <a:solidFill>
                  <a:srgbClr val="44536A"/>
                </a:solidFill>
                <a:cs typeface="Calibri"/>
              </a:rPr>
              <a:t>Individual</a:t>
            </a:r>
            <a:r>
              <a:rPr lang="en-US" sz="2000" b="1" spc="-15" dirty="0">
                <a:solidFill>
                  <a:srgbClr val="44536A"/>
                </a:solidFill>
                <a:cs typeface="Calibri"/>
              </a:rPr>
              <a:t> </a:t>
            </a:r>
            <a:r>
              <a:rPr lang="en-US" sz="2000" b="1" spc="-5" dirty="0">
                <a:solidFill>
                  <a:srgbClr val="44536A"/>
                </a:solidFill>
                <a:cs typeface="Calibri"/>
              </a:rPr>
              <a:t>Support)</a:t>
            </a:r>
            <a:endParaRPr lang="en-US" sz="2000" b="1" spc="-10" dirty="0">
              <a:solidFill>
                <a:srgbClr val="44536A"/>
              </a:solidFill>
              <a:cs typeface="Calibri"/>
            </a:endParaRPr>
          </a:p>
          <a:p>
            <a:pPr marL="355600" indent="-342900">
              <a:lnSpc>
                <a:spcPts val="2039"/>
              </a:lnSpc>
              <a:spcBef>
                <a:spcPts val="290"/>
              </a:spcBef>
              <a:buFont typeface="Wingdings" panose="05000000000000000000" pitchFamily="2" charset="2"/>
              <a:buChar char="ü"/>
              <a:tabLst>
                <a:tab pos="240665" algn="l"/>
                <a:tab pos="241300" algn="l"/>
              </a:tabLst>
            </a:pPr>
            <a:r>
              <a:rPr lang="el-GR" sz="2000" dirty="0">
                <a:cs typeface="Calibri"/>
              </a:rPr>
              <a:t>Υποστήριξη</a:t>
            </a:r>
            <a:r>
              <a:rPr lang="el-GR" sz="2000" spc="-30" dirty="0">
                <a:cs typeface="Calibri"/>
              </a:rPr>
              <a:t> </a:t>
            </a:r>
            <a:r>
              <a:rPr lang="el-GR" sz="2000" spc="-10" dirty="0">
                <a:cs typeface="Calibri"/>
              </a:rPr>
              <a:t>ταξιδιού</a:t>
            </a:r>
            <a:r>
              <a:rPr lang="el-GR" sz="2000" spc="-5" dirty="0">
                <a:cs typeface="Calibri"/>
              </a:rPr>
              <a:t> </a:t>
            </a:r>
            <a:r>
              <a:rPr lang="el-GR" sz="2000" b="1" spc="-35" dirty="0">
                <a:solidFill>
                  <a:srgbClr val="44536A"/>
                </a:solidFill>
                <a:cs typeface="Calibri"/>
              </a:rPr>
              <a:t>(</a:t>
            </a:r>
            <a:r>
              <a:rPr lang="en-US" sz="2000" b="1" spc="-35" dirty="0">
                <a:solidFill>
                  <a:srgbClr val="44536A"/>
                </a:solidFill>
                <a:cs typeface="Calibri"/>
              </a:rPr>
              <a:t>Travel</a:t>
            </a:r>
            <a:r>
              <a:rPr lang="en-US" sz="2000" b="1" spc="15" dirty="0">
                <a:solidFill>
                  <a:srgbClr val="44536A"/>
                </a:solidFill>
                <a:cs typeface="Calibri"/>
              </a:rPr>
              <a:t> </a:t>
            </a:r>
            <a:r>
              <a:rPr lang="en-US" sz="2000" b="1" spc="-5" dirty="0">
                <a:solidFill>
                  <a:srgbClr val="44536A"/>
                </a:solidFill>
                <a:cs typeface="Calibri"/>
              </a:rPr>
              <a:t>Support)</a:t>
            </a:r>
            <a:r>
              <a:rPr lang="en-US" sz="2000" b="1" spc="-10" dirty="0">
                <a:solidFill>
                  <a:srgbClr val="44536A"/>
                </a:solidFill>
                <a:cs typeface="Calibri"/>
              </a:rPr>
              <a:t>  - </a:t>
            </a:r>
            <a:r>
              <a:rPr lang="en-US" sz="2000" b="1" spc="-10" dirty="0">
                <a:solidFill>
                  <a:srgbClr val="44536A"/>
                </a:solidFill>
                <a:cs typeface="Calibri"/>
                <a:hlinkClick r:id="rId4"/>
              </a:rPr>
              <a:t>Erasmus </a:t>
            </a:r>
            <a:r>
              <a:rPr lang="en-US" sz="2000" b="1" spc="-434" dirty="0">
                <a:solidFill>
                  <a:srgbClr val="44536A"/>
                </a:solidFill>
                <a:cs typeface="Calibri"/>
                <a:hlinkClick r:id="rId4"/>
              </a:rPr>
              <a:t> </a:t>
            </a:r>
            <a:r>
              <a:rPr lang="en-US" sz="2000" b="1" spc="-10" dirty="0">
                <a:solidFill>
                  <a:srgbClr val="44536A"/>
                </a:solidFill>
                <a:cs typeface="Calibri"/>
                <a:hlinkClick r:id="rId4"/>
              </a:rPr>
              <a:t>Distance</a:t>
            </a:r>
            <a:r>
              <a:rPr lang="en-US" sz="2000" b="1" spc="-5" dirty="0">
                <a:solidFill>
                  <a:srgbClr val="44536A"/>
                </a:solidFill>
                <a:cs typeface="Calibri"/>
                <a:hlinkClick r:id="rId4"/>
              </a:rPr>
              <a:t> </a:t>
            </a:r>
            <a:r>
              <a:rPr lang="en-US" sz="2000" b="1" spc="-10" dirty="0">
                <a:solidFill>
                  <a:srgbClr val="44536A"/>
                </a:solidFill>
                <a:cs typeface="Calibri"/>
                <a:hlinkClick r:id="rId4"/>
              </a:rPr>
              <a:t>Calculator</a:t>
            </a:r>
            <a:endParaRPr lang="en-US" sz="2000" b="1" dirty="0">
              <a:cs typeface="Calibri"/>
            </a:endParaRPr>
          </a:p>
          <a:p>
            <a:pPr marL="355600" indent="-342900">
              <a:lnSpc>
                <a:spcPts val="2039"/>
              </a:lnSpc>
              <a:spcBef>
                <a:spcPts val="275"/>
              </a:spcBef>
              <a:buFont typeface="Wingdings" panose="05000000000000000000" pitchFamily="2" charset="2"/>
              <a:buChar char="ü"/>
              <a:tabLst>
                <a:tab pos="240665" algn="l"/>
                <a:tab pos="241300" algn="l"/>
              </a:tabLst>
            </a:pPr>
            <a:r>
              <a:rPr lang="el-GR" sz="2000" dirty="0">
                <a:cs typeface="Calibri"/>
              </a:rPr>
              <a:t>Υποστήριξη</a:t>
            </a:r>
            <a:r>
              <a:rPr lang="el-GR" sz="2000" spc="-50" dirty="0">
                <a:cs typeface="Calibri"/>
              </a:rPr>
              <a:t> </a:t>
            </a:r>
            <a:r>
              <a:rPr lang="el-GR" sz="2000" dirty="0">
                <a:cs typeface="Calibri"/>
              </a:rPr>
              <a:t>ένταξης</a:t>
            </a:r>
            <a:r>
              <a:rPr lang="el-GR" sz="2000" spc="-25" dirty="0">
                <a:cs typeface="Calibri"/>
              </a:rPr>
              <a:t> </a:t>
            </a:r>
            <a:r>
              <a:rPr lang="el-GR" sz="2000" dirty="0">
                <a:cs typeface="Calibri"/>
              </a:rPr>
              <a:t>για</a:t>
            </a:r>
            <a:r>
              <a:rPr lang="el-GR" sz="2000" spc="-30" dirty="0">
                <a:cs typeface="Calibri"/>
              </a:rPr>
              <a:t> </a:t>
            </a:r>
            <a:r>
              <a:rPr lang="el-GR" sz="2000" spc="-5" dirty="0">
                <a:cs typeface="Calibri"/>
              </a:rPr>
              <a:t>οργανισμούς</a:t>
            </a:r>
            <a:r>
              <a:rPr lang="el-GR" sz="2000" spc="-25" dirty="0">
                <a:cs typeface="Calibri"/>
              </a:rPr>
              <a:t> </a:t>
            </a:r>
            <a:r>
              <a:rPr lang="el-GR" sz="2000" b="1" dirty="0">
                <a:solidFill>
                  <a:srgbClr val="44536A"/>
                </a:solidFill>
                <a:cs typeface="Calibri"/>
              </a:rPr>
              <a:t>(</a:t>
            </a:r>
            <a:r>
              <a:rPr lang="en-US" sz="2000" b="1" dirty="0">
                <a:solidFill>
                  <a:srgbClr val="44536A"/>
                </a:solidFill>
                <a:cs typeface="Calibri"/>
              </a:rPr>
              <a:t>Inclusion</a:t>
            </a:r>
            <a:r>
              <a:rPr lang="en-US" sz="2000" b="1" dirty="0">
                <a:cs typeface="Calibri"/>
              </a:rPr>
              <a:t> </a:t>
            </a:r>
            <a:r>
              <a:rPr lang="en-US" sz="2000" b="1" dirty="0">
                <a:solidFill>
                  <a:srgbClr val="44536A"/>
                </a:solidFill>
                <a:cs typeface="Calibri"/>
              </a:rPr>
              <a:t>Support</a:t>
            </a:r>
            <a:r>
              <a:rPr lang="en-US" sz="2000" b="1" spc="-45" dirty="0">
                <a:solidFill>
                  <a:srgbClr val="44536A"/>
                </a:solidFill>
                <a:cs typeface="Calibri"/>
              </a:rPr>
              <a:t> </a:t>
            </a:r>
            <a:r>
              <a:rPr lang="en-US" sz="2000" b="1" spc="-15" dirty="0">
                <a:solidFill>
                  <a:srgbClr val="44536A"/>
                </a:solidFill>
                <a:cs typeface="Calibri"/>
              </a:rPr>
              <a:t>for</a:t>
            </a:r>
            <a:r>
              <a:rPr lang="en-US" sz="2000" b="1" spc="-30" dirty="0">
                <a:solidFill>
                  <a:srgbClr val="44536A"/>
                </a:solidFill>
                <a:cs typeface="Calibri"/>
              </a:rPr>
              <a:t> </a:t>
            </a:r>
            <a:r>
              <a:rPr lang="en-US" sz="2000" b="1" spc="-10" dirty="0">
                <a:solidFill>
                  <a:srgbClr val="44536A"/>
                </a:solidFill>
                <a:cs typeface="Calibri"/>
              </a:rPr>
              <a:t>Organizations)</a:t>
            </a:r>
          </a:p>
          <a:p>
            <a:pPr marL="241300">
              <a:lnSpc>
                <a:spcPts val="2039"/>
              </a:lnSpc>
            </a:pPr>
            <a:endParaRPr lang="en-US" sz="2000" b="1" spc="-10" dirty="0">
              <a:solidFill>
                <a:srgbClr val="44536A"/>
              </a:solidFill>
              <a:cs typeface="Calibri"/>
            </a:endParaRPr>
          </a:p>
          <a:p>
            <a:pPr marL="12700">
              <a:lnSpc>
                <a:spcPct val="100000"/>
              </a:lnSpc>
              <a:spcBef>
                <a:spcPts val="370"/>
              </a:spcBef>
            </a:pPr>
            <a:r>
              <a:rPr lang="el-GR" sz="2000" b="1" dirty="0">
                <a:solidFill>
                  <a:srgbClr val="44536A"/>
                </a:solidFill>
                <a:cs typeface="Calibri"/>
              </a:rPr>
              <a:t>Σε</a:t>
            </a:r>
            <a:r>
              <a:rPr lang="el-GR" sz="2000" b="1" spc="-45" dirty="0">
                <a:solidFill>
                  <a:srgbClr val="44536A"/>
                </a:solidFill>
                <a:cs typeface="Calibri"/>
              </a:rPr>
              <a:t> </a:t>
            </a:r>
            <a:r>
              <a:rPr lang="el-GR" sz="2000" b="1" spc="-5" dirty="0">
                <a:solidFill>
                  <a:srgbClr val="44536A"/>
                </a:solidFill>
                <a:cs typeface="Calibri"/>
              </a:rPr>
              <a:t>Πραγματικό</a:t>
            </a:r>
            <a:r>
              <a:rPr lang="el-GR" sz="2000" b="1" spc="-40" dirty="0">
                <a:solidFill>
                  <a:srgbClr val="44536A"/>
                </a:solidFill>
                <a:cs typeface="Calibri"/>
              </a:rPr>
              <a:t> </a:t>
            </a:r>
            <a:r>
              <a:rPr lang="el-GR" sz="2000" b="1" spc="-5" dirty="0">
                <a:solidFill>
                  <a:srgbClr val="44536A"/>
                </a:solidFill>
                <a:cs typeface="Calibri"/>
              </a:rPr>
              <a:t>κόστος:</a:t>
            </a:r>
            <a:endParaRPr lang="el-GR" sz="2000" dirty="0">
              <a:cs typeface="Calibri"/>
            </a:endParaRPr>
          </a:p>
          <a:p>
            <a:pPr marL="355600" marR="5080" indent="-342900">
              <a:lnSpc>
                <a:spcPct val="70000"/>
              </a:lnSpc>
              <a:spcBef>
                <a:spcPts val="994"/>
              </a:spcBef>
              <a:buFont typeface="Wingdings" panose="05000000000000000000" pitchFamily="2" charset="2"/>
              <a:buChar char="ü"/>
              <a:tabLst>
                <a:tab pos="240665" algn="l"/>
                <a:tab pos="241300" algn="l"/>
              </a:tabLst>
            </a:pPr>
            <a:r>
              <a:rPr lang="el-GR" sz="2000" spc="-5" dirty="0">
                <a:cs typeface="Calibri"/>
              </a:rPr>
              <a:t>Έκτακτες </a:t>
            </a:r>
            <a:r>
              <a:rPr lang="el-GR" sz="2000" spc="-10" dirty="0">
                <a:cs typeface="Calibri"/>
              </a:rPr>
              <a:t>δαπάνες </a:t>
            </a:r>
            <a:r>
              <a:rPr lang="el-GR" sz="2000" b="1" spc="-5" dirty="0">
                <a:solidFill>
                  <a:srgbClr val="44536A"/>
                </a:solidFill>
                <a:cs typeface="Calibri"/>
              </a:rPr>
              <a:t>(</a:t>
            </a:r>
            <a:r>
              <a:rPr lang="en-US" sz="2000" b="1" spc="-5" dirty="0">
                <a:solidFill>
                  <a:srgbClr val="44536A"/>
                </a:solidFill>
                <a:cs typeface="Calibri"/>
              </a:rPr>
              <a:t>Exceptional Costs)</a:t>
            </a:r>
            <a:r>
              <a:rPr lang="en-US" sz="2000" b="1" spc="-5" dirty="0">
                <a:cs typeface="Calibri"/>
              </a:rPr>
              <a:t>: </a:t>
            </a:r>
            <a:r>
              <a:rPr lang="en-US" sz="2000" dirty="0">
                <a:cs typeface="Calibri"/>
              </a:rPr>
              <a:t>80% </a:t>
            </a:r>
            <a:r>
              <a:rPr lang="el-GR" sz="2000" spc="-10" dirty="0">
                <a:cs typeface="Calibri"/>
              </a:rPr>
              <a:t>των </a:t>
            </a:r>
            <a:r>
              <a:rPr lang="el-GR" sz="2000" spc="-5" dirty="0">
                <a:cs typeface="Calibri"/>
              </a:rPr>
              <a:t>επιλέξιμων πραγματικών </a:t>
            </a:r>
            <a:r>
              <a:rPr lang="el-GR" sz="2000" spc="-10" dirty="0">
                <a:cs typeface="Calibri"/>
              </a:rPr>
              <a:t>δαπανών </a:t>
            </a:r>
          </a:p>
          <a:p>
            <a:pPr marL="355600" marR="5080" indent="-342900">
              <a:lnSpc>
                <a:spcPct val="70000"/>
              </a:lnSpc>
              <a:spcBef>
                <a:spcPts val="994"/>
              </a:spcBef>
              <a:buFont typeface="Wingdings" panose="05000000000000000000" pitchFamily="2" charset="2"/>
              <a:buChar char="ü"/>
              <a:tabLst>
                <a:tab pos="240665" algn="l"/>
                <a:tab pos="241300" algn="l"/>
              </a:tabLst>
            </a:pPr>
            <a:r>
              <a:rPr lang="el-GR" sz="2000" dirty="0">
                <a:cs typeface="Calibri"/>
              </a:rPr>
              <a:t>Υποστήριξη</a:t>
            </a:r>
            <a:r>
              <a:rPr lang="el-GR" sz="2000" spc="-40" dirty="0">
                <a:cs typeface="Calibri"/>
              </a:rPr>
              <a:t> </a:t>
            </a:r>
            <a:r>
              <a:rPr lang="el-GR" sz="2000" dirty="0">
                <a:cs typeface="Calibri"/>
              </a:rPr>
              <a:t>συμπερίληψης</a:t>
            </a:r>
            <a:r>
              <a:rPr lang="el-GR" sz="2000" spc="-30" dirty="0">
                <a:cs typeface="Calibri"/>
              </a:rPr>
              <a:t> </a:t>
            </a:r>
            <a:r>
              <a:rPr lang="el-GR" sz="2000" dirty="0">
                <a:cs typeface="Calibri"/>
              </a:rPr>
              <a:t>για</a:t>
            </a:r>
            <a:r>
              <a:rPr lang="el-GR" sz="2000" spc="-20" dirty="0">
                <a:cs typeface="Calibri"/>
              </a:rPr>
              <a:t> </a:t>
            </a:r>
            <a:r>
              <a:rPr lang="el-GR" sz="2000" spc="-5" dirty="0">
                <a:cs typeface="Calibri"/>
              </a:rPr>
              <a:t>συμμετέχοντες</a:t>
            </a:r>
            <a:r>
              <a:rPr lang="en-GB" sz="2000" spc="-5" dirty="0">
                <a:cs typeface="Calibri"/>
              </a:rPr>
              <a:t> </a:t>
            </a:r>
            <a:r>
              <a:rPr lang="el-GR" sz="2000" spc="-5" dirty="0">
                <a:cs typeface="Calibri"/>
              </a:rPr>
              <a:t>με λιγότερες ευκαιρίες και τους συνοδούς τους </a:t>
            </a:r>
            <a:r>
              <a:rPr lang="el-GR" sz="2000" b="1" spc="-5" dirty="0">
                <a:solidFill>
                  <a:srgbClr val="44536A"/>
                </a:solidFill>
                <a:cs typeface="Calibri"/>
              </a:rPr>
              <a:t>(</a:t>
            </a:r>
            <a:r>
              <a:rPr lang="en-US" sz="2000" b="1" spc="-5" dirty="0">
                <a:solidFill>
                  <a:srgbClr val="44536A"/>
                </a:solidFill>
                <a:cs typeface="Calibri"/>
              </a:rPr>
              <a:t>Inclusion</a:t>
            </a:r>
            <a:r>
              <a:rPr lang="en-US" sz="2000" b="1" spc="-50" dirty="0">
                <a:solidFill>
                  <a:srgbClr val="44536A"/>
                </a:solidFill>
                <a:cs typeface="Calibri"/>
              </a:rPr>
              <a:t> </a:t>
            </a:r>
            <a:r>
              <a:rPr lang="en-US" sz="2000" b="1" dirty="0">
                <a:solidFill>
                  <a:srgbClr val="44536A"/>
                </a:solidFill>
                <a:cs typeface="Calibri"/>
              </a:rPr>
              <a:t>Support for Participants):</a:t>
            </a:r>
            <a:r>
              <a:rPr lang="en-US" sz="2000" b="1" spc="-15" dirty="0">
                <a:solidFill>
                  <a:srgbClr val="44536A"/>
                </a:solidFill>
                <a:cs typeface="Calibri"/>
              </a:rPr>
              <a:t> </a:t>
            </a:r>
            <a:r>
              <a:rPr lang="en-US" sz="2000" dirty="0">
                <a:cs typeface="Calibri"/>
              </a:rPr>
              <a:t>100% </a:t>
            </a:r>
            <a:r>
              <a:rPr lang="el-GR" sz="2000" dirty="0">
                <a:cs typeface="Calibri"/>
              </a:rPr>
              <a:t>των επιλέξιμων πραγματικών δαπανών</a:t>
            </a:r>
          </a:p>
          <a:p>
            <a:pPr marL="241300">
              <a:lnSpc>
                <a:spcPts val="2039"/>
              </a:lnSpc>
            </a:pPr>
            <a:endParaRPr sz="2000" b="1" dirty="0">
              <a:latin typeface="Calibri"/>
              <a:cs typeface="Calibri"/>
            </a:endParaRPr>
          </a:p>
        </p:txBody>
      </p:sp>
    </p:spTree>
    <p:extLst>
      <p:ext uri="{BB962C8B-B14F-4D97-AF65-F5344CB8AC3E}">
        <p14:creationId xmlns:p14="http://schemas.microsoft.com/office/powerpoint/2010/main" val="3648067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ABFF1-F6B7-0D3A-0C60-A3CF349BD1A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7890BCB-F0DE-C637-9CD1-5B3FE9E4D4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5D11FDDD-1923-6155-6CC4-8AAED73EC71F}"/>
              </a:ext>
            </a:extLst>
          </p:cNvPr>
          <p:cNvSpPr txBox="1">
            <a:spLocks/>
          </p:cNvSpPr>
          <p:nvPr/>
        </p:nvSpPr>
        <p:spPr>
          <a:xfrm>
            <a:off x="2299883" y="2418494"/>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l-GR" sz="4400" b="1" dirty="0">
                <a:solidFill>
                  <a:prstClr val="black"/>
                </a:solidFill>
                <a:latin typeface="Roboto" panose="02000000000000000000" pitchFamily="2" charset="0"/>
                <a:ea typeface="Roboto" panose="02000000000000000000" pitchFamily="2" charset="0"/>
              </a:rPr>
              <a:t>Αποζημίωση στη βάση </a:t>
            </a:r>
            <a:r>
              <a:rPr lang="el-GR" sz="4400" b="1" dirty="0" err="1">
                <a:solidFill>
                  <a:prstClr val="black"/>
                </a:solidFill>
                <a:latin typeface="Roboto" panose="02000000000000000000" pitchFamily="2" charset="0"/>
                <a:ea typeface="Roboto" panose="02000000000000000000" pitchFamily="2" charset="0"/>
              </a:rPr>
              <a:t>μοναδιαίου</a:t>
            </a:r>
            <a:r>
              <a:rPr lang="el-GR" sz="4400" b="1" dirty="0">
                <a:solidFill>
                  <a:prstClr val="black"/>
                </a:solidFill>
                <a:latin typeface="Roboto" panose="02000000000000000000" pitchFamily="2" charset="0"/>
                <a:ea typeface="Roboto" panose="02000000000000000000" pitchFamily="2" charset="0"/>
              </a:rPr>
              <a:t> κόστους</a:t>
            </a:r>
          </a:p>
          <a:p>
            <a:pPr marL="0" marR="0" lvl="0" indent="0" algn="ctr" defTabSz="914400" rtl="0" eaLnBrk="1" fontAlgn="auto" latinLnBrk="0" hangingPunct="1">
              <a:lnSpc>
                <a:spcPct val="90000"/>
              </a:lnSpc>
              <a:spcBef>
                <a:spcPct val="0"/>
              </a:spcBef>
              <a:spcAft>
                <a:spcPts val="0"/>
              </a:spcAft>
              <a:buClrTx/>
              <a:buSzTx/>
              <a:buFontTx/>
              <a:buNone/>
              <a:tabLst/>
              <a:defRPr/>
            </a:pPr>
            <a:r>
              <a:rPr lang="el-GR" sz="4400" b="1" dirty="0">
                <a:solidFill>
                  <a:prstClr val="black"/>
                </a:solidFill>
                <a:latin typeface="Roboto" panose="02000000000000000000" pitchFamily="2" charset="0"/>
                <a:ea typeface="Roboto" panose="02000000000000000000" pitchFamily="2" charset="0"/>
              </a:rPr>
              <a:t>(</a:t>
            </a:r>
            <a:r>
              <a:rPr lang="el-GR" sz="4400" b="1" dirty="0" err="1">
                <a:solidFill>
                  <a:prstClr val="black"/>
                </a:solidFill>
                <a:latin typeface="Roboto" panose="02000000000000000000" pitchFamily="2" charset="0"/>
                <a:ea typeface="Roboto" panose="02000000000000000000" pitchFamily="2" charset="0"/>
              </a:rPr>
              <a:t>Unit</a:t>
            </a:r>
            <a:r>
              <a:rPr lang="el-GR" sz="4400" b="1" dirty="0">
                <a:solidFill>
                  <a:prstClr val="black"/>
                </a:solidFill>
                <a:latin typeface="Roboto" panose="02000000000000000000" pitchFamily="2" charset="0"/>
                <a:ea typeface="Roboto" panose="02000000000000000000" pitchFamily="2" charset="0"/>
              </a:rPr>
              <a:t> </a:t>
            </a:r>
            <a:r>
              <a:rPr lang="el-GR" sz="4400" b="1" dirty="0" err="1">
                <a:solidFill>
                  <a:prstClr val="black"/>
                </a:solidFill>
                <a:latin typeface="Roboto" panose="02000000000000000000" pitchFamily="2" charset="0"/>
                <a:ea typeface="Roboto" panose="02000000000000000000" pitchFamily="2" charset="0"/>
              </a:rPr>
              <a:t>Cost</a:t>
            </a:r>
            <a:r>
              <a:rPr lang="el-GR" sz="4400" b="1" dirty="0">
                <a:solidFill>
                  <a:prstClr val="black"/>
                </a:solidFill>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1416491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419E0-BD3E-AAF3-EC7C-595D06706544}"/>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F5AF33-CF75-6F36-81C1-42CE0933D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A6EBD22-870C-E9AE-6D2B-4A457282AD3A}"/>
              </a:ext>
            </a:extLst>
          </p:cNvPr>
          <p:cNvSpPr>
            <a:spLocks noGrp="1"/>
          </p:cNvSpPr>
          <p:nvPr>
            <p:ph type="title"/>
          </p:nvPr>
        </p:nvSpPr>
        <p:spPr>
          <a:xfrm>
            <a:off x="365760" y="2870808"/>
            <a:ext cx="3931921" cy="736958"/>
          </a:xfrm>
        </p:spPr>
        <p:txBody>
          <a:bodyPr>
            <a:noAutofit/>
          </a:bodyPr>
          <a:lstStyle/>
          <a:p>
            <a:pPr algn="ctr"/>
            <a:r>
              <a:rPr lang="el-GR" sz="2600" b="1" dirty="0">
                <a:latin typeface="Roboto" panose="02000000000000000000" pitchFamily="2" charset="0"/>
                <a:ea typeface="Roboto" panose="02000000000000000000" pitchFamily="2" charset="0"/>
              </a:rPr>
              <a:t>Οργανωτικά Έξοδα (</a:t>
            </a:r>
            <a:r>
              <a:rPr lang="en-US" sz="2600" b="1" dirty="0" err="1">
                <a:latin typeface="Roboto" panose="02000000000000000000" pitchFamily="2" charset="0"/>
                <a:ea typeface="Roboto" panose="02000000000000000000" pitchFamily="2" charset="0"/>
              </a:rPr>
              <a:t>Organzational</a:t>
            </a:r>
            <a:r>
              <a:rPr lang="en-US" sz="2600" b="1" dirty="0">
                <a:latin typeface="Roboto" panose="02000000000000000000" pitchFamily="2" charset="0"/>
                <a:ea typeface="Roboto" panose="02000000000000000000" pitchFamily="2" charset="0"/>
              </a:rPr>
              <a:t> Support)</a:t>
            </a:r>
            <a:br>
              <a:rPr lang="en-US" sz="2600" b="1" dirty="0">
                <a:latin typeface="Roboto" panose="02000000000000000000" pitchFamily="2" charset="0"/>
                <a:ea typeface="Roboto" panose="02000000000000000000" pitchFamily="2" charset="0"/>
              </a:rPr>
            </a:br>
            <a:r>
              <a:rPr lang="en-US" sz="2600" b="1" dirty="0">
                <a:latin typeface="Roboto" panose="02000000000000000000" pitchFamily="2" charset="0"/>
                <a:ea typeface="Roboto" panose="02000000000000000000" pitchFamily="2" charset="0"/>
              </a:rPr>
              <a:t>(1/2)</a:t>
            </a:r>
            <a:endParaRPr lang="en-CY"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1A6CF230-10ED-6ADA-C5AB-E136430BE7C7}"/>
              </a:ext>
            </a:extLst>
          </p:cNvPr>
          <p:cNvSpPr/>
          <p:nvPr/>
        </p:nvSpPr>
        <p:spPr>
          <a:xfrm flipH="1">
            <a:off x="4361687"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sp>
        <p:nvSpPr>
          <p:cNvPr id="5" name="object 6">
            <a:extLst>
              <a:ext uri="{FF2B5EF4-FFF2-40B4-BE49-F238E27FC236}">
                <a16:creationId xmlns:a16="http://schemas.microsoft.com/office/drawing/2014/main" id="{5202D2FC-D418-D679-4872-D559915F27C3}"/>
              </a:ext>
            </a:extLst>
          </p:cNvPr>
          <p:cNvSpPr txBox="1"/>
          <p:nvPr/>
        </p:nvSpPr>
        <p:spPr>
          <a:xfrm>
            <a:off x="4663442" y="1078606"/>
            <a:ext cx="6155690" cy="5476499"/>
          </a:xfrm>
          <a:prstGeom prst="rect">
            <a:avLst/>
          </a:prstGeom>
        </p:spPr>
        <p:txBody>
          <a:bodyPr vert="horz" wrap="square" lIns="0" tIns="125095" rIns="0" bIns="0" rtlCol="0">
            <a:spAutoFit/>
          </a:bodyPr>
          <a:lstStyle/>
          <a:p>
            <a:pPr marL="12065">
              <a:spcBef>
                <a:spcPts val="985"/>
              </a:spcBef>
              <a:tabLst>
                <a:tab pos="355600" algn="l"/>
                <a:tab pos="356235" algn="l"/>
              </a:tabLst>
            </a:pPr>
            <a:r>
              <a:rPr lang="el-GR" sz="1600" dirty="0">
                <a:uFill>
                  <a:solidFill>
                    <a:srgbClr val="404040"/>
                  </a:solidFill>
                </a:uFill>
                <a:latin typeface="Roboto" panose="02000000000000000000" pitchFamily="2" charset="0"/>
                <a:ea typeface="Roboto" panose="02000000000000000000" pitchFamily="2" charset="0"/>
                <a:cs typeface="Roboto" panose="02000000000000000000" pitchFamily="2" charset="0"/>
              </a:rPr>
              <a:t>Η</a:t>
            </a:r>
            <a:r>
              <a:rPr lang="el-GR" sz="1600" spc="-50"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spc="-30" dirty="0">
                <a:uFill>
                  <a:solidFill>
                    <a:srgbClr val="404040"/>
                  </a:solidFill>
                </a:uFill>
                <a:latin typeface="Roboto" panose="02000000000000000000" pitchFamily="2" charset="0"/>
                <a:ea typeface="Roboto" panose="02000000000000000000" pitchFamily="2" charset="0"/>
                <a:cs typeface="Roboto" panose="02000000000000000000" pitchFamily="2" charset="0"/>
              </a:rPr>
              <a:t>οργανωτική</a:t>
            </a:r>
            <a:r>
              <a:rPr lang="el-GR" sz="1600" spc="-90"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spc="-30" dirty="0">
                <a:uFill>
                  <a:solidFill>
                    <a:srgbClr val="404040"/>
                  </a:solidFill>
                </a:uFill>
                <a:latin typeface="Roboto" panose="02000000000000000000" pitchFamily="2" charset="0"/>
                <a:ea typeface="Roboto" panose="02000000000000000000" pitchFamily="2" charset="0"/>
                <a:cs typeface="Roboto" panose="02000000000000000000" pitchFamily="2" charset="0"/>
              </a:rPr>
              <a:t>υποστήριξη</a:t>
            </a:r>
            <a:r>
              <a:rPr lang="el-GR" sz="1600" spc="-90"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spc="-30" dirty="0">
                <a:uFill>
                  <a:solidFill>
                    <a:srgbClr val="404040"/>
                  </a:solidFill>
                </a:uFill>
                <a:latin typeface="Roboto" panose="02000000000000000000" pitchFamily="2" charset="0"/>
                <a:ea typeface="Roboto" panose="02000000000000000000" pitchFamily="2" charset="0"/>
                <a:cs typeface="Roboto" panose="02000000000000000000" pitchFamily="2" charset="0"/>
              </a:rPr>
              <a:t>καλύπτει </a:t>
            </a:r>
            <a:r>
              <a:rPr lang="el-GR" sz="1600" b="1" spc="-15" dirty="0">
                <a:uFill>
                  <a:solidFill>
                    <a:srgbClr val="404040"/>
                  </a:solidFill>
                </a:uFill>
                <a:latin typeface="Roboto" panose="02000000000000000000" pitchFamily="2" charset="0"/>
                <a:ea typeface="Roboto" panose="02000000000000000000" pitchFamily="2" charset="0"/>
                <a:cs typeface="Roboto" panose="02000000000000000000" pitchFamily="2" charset="0"/>
              </a:rPr>
              <a:t>έξοδα</a:t>
            </a:r>
            <a:r>
              <a:rPr lang="el-GR" sz="1600" b="1" spc="-75"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b="1" spc="-15" dirty="0">
                <a:uFill>
                  <a:solidFill>
                    <a:srgbClr val="404040"/>
                  </a:solidFill>
                </a:uFill>
                <a:latin typeface="Roboto" panose="02000000000000000000" pitchFamily="2" charset="0"/>
                <a:ea typeface="Roboto" panose="02000000000000000000" pitchFamily="2" charset="0"/>
                <a:cs typeface="Roboto" panose="02000000000000000000" pitchFamily="2" charset="0"/>
              </a:rPr>
              <a:t>του</a:t>
            </a:r>
            <a:r>
              <a:rPr lang="el-GR" sz="1600" b="1" spc="-60"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b="1" spc="-30" dirty="0">
                <a:uFill>
                  <a:solidFill>
                    <a:srgbClr val="404040"/>
                  </a:solidFill>
                </a:uFill>
                <a:latin typeface="Roboto" panose="02000000000000000000" pitchFamily="2" charset="0"/>
                <a:ea typeface="Roboto" panose="02000000000000000000" pitchFamily="2" charset="0"/>
                <a:cs typeface="Roboto" panose="02000000000000000000" pitchFamily="2" charset="0"/>
              </a:rPr>
              <a:t>ιδρύματος</a:t>
            </a:r>
            <a:r>
              <a:rPr lang="el-GR" sz="1600" b="1" spc="-15"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b="1" spc="-25" dirty="0">
                <a:uFill>
                  <a:solidFill>
                    <a:srgbClr val="404040"/>
                  </a:solidFill>
                </a:uFill>
                <a:latin typeface="Roboto" panose="02000000000000000000" pitchFamily="2" charset="0"/>
                <a:ea typeface="Roboto" panose="02000000000000000000" pitchFamily="2" charset="0"/>
                <a:cs typeface="Roboto" panose="02000000000000000000" pitchFamily="2" charset="0"/>
              </a:rPr>
              <a:t>αποστολής</a:t>
            </a:r>
            <a:r>
              <a:rPr lang="el-GR" sz="1600" b="1" spc="-30"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b="1" spc="-20" dirty="0">
                <a:uFill>
                  <a:solidFill>
                    <a:srgbClr val="404040"/>
                  </a:solidFill>
                </a:uFill>
                <a:latin typeface="Roboto" panose="02000000000000000000" pitchFamily="2" charset="0"/>
                <a:ea typeface="Roboto" panose="02000000000000000000" pitchFamily="2" charset="0"/>
                <a:cs typeface="Roboto" panose="02000000000000000000" pitchFamily="2" charset="0"/>
              </a:rPr>
              <a:t>που</a:t>
            </a:r>
            <a:r>
              <a:rPr lang="el-GR" sz="1600" b="1" spc="-50"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b="1" spc="-10" dirty="0">
                <a:uFill>
                  <a:solidFill>
                    <a:srgbClr val="404040"/>
                  </a:solidFill>
                </a:uFill>
                <a:latin typeface="Roboto" panose="02000000000000000000" pitchFamily="2" charset="0"/>
                <a:ea typeface="Roboto" panose="02000000000000000000" pitchFamily="2" charset="0"/>
                <a:cs typeface="Roboto" panose="02000000000000000000" pitchFamily="2" charset="0"/>
              </a:rPr>
              <a:t>δεν καλύπτονται από άλλες κατηγορίες</a:t>
            </a:r>
            <a:r>
              <a:rPr lang="el-GR" sz="1600" spc="-10" dirty="0">
                <a:uFill>
                  <a:solidFill>
                    <a:srgbClr val="404040"/>
                  </a:solidFill>
                </a:uFill>
                <a:latin typeface="Roboto" panose="02000000000000000000" pitchFamily="2" charset="0"/>
                <a:ea typeface="Roboto" panose="02000000000000000000" pitchFamily="2" charset="0"/>
                <a:cs typeface="Roboto" panose="02000000000000000000" pitchFamily="2" charset="0"/>
              </a:rPr>
              <a:t> εξόδων, όπως έξοδα για:</a:t>
            </a:r>
            <a:endParaRPr lang="el-GR" sz="1600" dirty="0">
              <a:latin typeface="Roboto" panose="02000000000000000000" pitchFamily="2" charset="0"/>
              <a:ea typeface="Roboto" panose="02000000000000000000" pitchFamily="2" charset="0"/>
              <a:cs typeface="Roboto" panose="02000000000000000000" pitchFamily="2" charset="0"/>
            </a:endParaRPr>
          </a:p>
          <a:p>
            <a:pPr marL="297815" indent="-285750">
              <a:lnSpc>
                <a:spcPct val="100000"/>
              </a:lnSpc>
              <a:spcBef>
                <a:spcPts val="985"/>
              </a:spcBef>
              <a:buFont typeface="Wingdings" panose="05000000000000000000" pitchFamily="2" charset="2"/>
              <a:buChar char="ü"/>
              <a:tabLst>
                <a:tab pos="355600" algn="l"/>
                <a:tab pos="356235" algn="l"/>
              </a:tabLst>
            </a:pPr>
            <a:r>
              <a:rPr sz="1600" spc="-10" dirty="0" err="1">
                <a:latin typeface="Roboto" panose="02000000000000000000" pitchFamily="2" charset="0"/>
                <a:ea typeface="Roboto" panose="02000000000000000000" pitchFamily="2" charset="0"/>
                <a:cs typeface="Roboto" panose="02000000000000000000" pitchFamily="2" charset="0"/>
              </a:rPr>
              <a:t>Την</a:t>
            </a:r>
            <a:r>
              <a:rPr sz="1600" spc="-6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προώθηση</a:t>
            </a:r>
            <a:r>
              <a:rPr sz="1600" spc="-75"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της</a:t>
            </a:r>
            <a:r>
              <a:rPr sz="1600" spc="-55"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Δράσης</a:t>
            </a:r>
            <a:endParaRPr lang="el-GR" sz="1600" dirty="0">
              <a:latin typeface="Roboto" panose="02000000000000000000" pitchFamily="2" charset="0"/>
              <a:ea typeface="Roboto" panose="02000000000000000000" pitchFamily="2" charset="0"/>
              <a:cs typeface="Roboto" panose="02000000000000000000" pitchFamily="2" charset="0"/>
            </a:endParaRPr>
          </a:p>
          <a:p>
            <a:pPr marL="297815" indent="-285750">
              <a:lnSpc>
                <a:spcPct val="100000"/>
              </a:lnSpc>
              <a:spcBef>
                <a:spcPts val="985"/>
              </a:spcBef>
              <a:buFont typeface="Wingdings" panose="05000000000000000000" pitchFamily="2" charset="2"/>
              <a:buChar char="ü"/>
              <a:tabLst>
                <a:tab pos="355600" algn="l"/>
                <a:tab pos="356235" algn="l"/>
              </a:tabLst>
            </a:pPr>
            <a:r>
              <a:rPr sz="1600" spc="-20" dirty="0" err="1">
                <a:latin typeface="Roboto" panose="02000000000000000000" pitchFamily="2" charset="0"/>
                <a:ea typeface="Roboto" panose="02000000000000000000" pitchFamily="2" charset="0"/>
                <a:cs typeface="Roboto" panose="02000000000000000000" pitchFamily="2" charset="0"/>
              </a:rPr>
              <a:t>Το</a:t>
            </a:r>
            <a:r>
              <a:rPr lang="el-GR" sz="1600" spc="-125" dirty="0">
                <a:latin typeface="Roboto" panose="02000000000000000000" pitchFamily="2" charset="0"/>
                <a:ea typeface="Roboto" panose="02000000000000000000" pitchFamily="2" charset="0"/>
                <a:cs typeface="Roboto" panose="02000000000000000000" pitchFamily="2" charset="0"/>
              </a:rPr>
              <a:t>ν </a:t>
            </a:r>
            <a:r>
              <a:rPr sz="1600" spc="-5" dirty="0" err="1">
                <a:latin typeface="Roboto" panose="02000000000000000000" pitchFamily="2" charset="0"/>
                <a:ea typeface="Roboto" panose="02000000000000000000" pitchFamily="2" charset="0"/>
                <a:cs typeface="Roboto" panose="02000000000000000000" pitchFamily="2" charset="0"/>
              </a:rPr>
              <a:t>συντονισμό</a:t>
            </a:r>
            <a:r>
              <a:rPr sz="1600" spc="-10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με</a:t>
            </a:r>
            <a:r>
              <a:rPr sz="1600" spc="2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τα</a:t>
            </a:r>
            <a:r>
              <a:rPr sz="1600" spc="-1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συνεργαζόμενα</a:t>
            </a:r>
            <a:r>
              <a:rPr sz="1600" spc="-110"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ιδρύματα</a:t>
            </a:r>
            <a:r>
              <a:rPr sz="1600" spc="-2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του</a:t>
            </a:r>
            <a:r>
              <a:rPr sz="1600" spc="-55"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εξωτερικού</a:t>
            </a:r>
            <a:endParaRPr lang="el-GR" sz="1600" dirty="0">
              <a:latin typeface="Roboto" panose="02000000000000000000" pitchFamily="2" charset="0"/>
              <a:ea typeface="Roboto" panose="02000000000000000000" pitchFamily="2" charset="0"/>
              <a:cs typeface="Roboto" panose="02000000000000000000" pitchFamily="2" charset="0"/>
            </a:endParaRPr>
          </a:p>
          <a:p>
            <a:pPr marL="297815" indent="-285750">
              <a:lnSpc>
                <a:spcPct val="100000"/>
              </a:lnSpc>
              <a:spcBef>
                <a:spcPts val="985"/>
              </a:spcBef>
              <a:buFont typeface="Wingdings" panose="05000000000000000000" pitchFamily="2" charset="2"/>
              <a:buChar char="ü"/>
              <a:tabLst>
                <a:tab pos="355600" algn="l"/>
                <a:tab pos="356235" algn="l"/>
              </a:tabLst>
            </a:pPr>
            <a:r>
              <a:rPr sz="1600" spc="-5" dirty="0">
                <a:latin typeface="Roboto" panose="02000000000000000000" pitchFamily="2" charset="0"/>
                <a:ea typeface="Roboto" panose="02000000000000000000" pitchFamily="2" charset="0"/>
                <a:cs typeface="Roboto" panose="02000000000000000000" pitchFamily="2" charset="0"/>
              </a:rPr>
              <a:t>Επ</a:t>
            </a:r>
            <a:r>
              <a:rPr sz="1600" spc="-5" dirty="0" err="1">
                <a:latin typeface="Roboto" panose="02000000000000000000" pitchFamily="2" charset="0"/>
                <a:ea typeface="Roboto" panose="02000000000000000000" pitchFamily="2" charset="0"/>
                <a:cs typeface="Roboto" panose="02000000000000000000" pitchFamily="2" charset="0"/>
              </a:rPr>
              <a:t>ισκέψεις</a:t>
            </a:r>
            <a:r>
              <a:rPr sz="1600" spc="-120"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σε </a:t>
            </a:r>
            <a:r>
              <a:rPr sz="1600" spc="-5" dirty="0">
                <a:latin typeface="Roboto" panose="02000000000000000000" pitchFamily="2" charset="0"/>
                <a:ea typeface="Roboto" panose="02000000000000000000" pitchFamily="2" charset="0"/>
                <a:cs typeface="Roboto" panose="02000000000000000000" pitchFamily="2" charset="0"/>
              </a:rPr>
              <a:t>ιδρύματα</a:t>
            </a:r>
            <a:r>
              <a:rPr sz="1600" spc="-6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του</a:t>
            </a:r>
            <a:r>
              <a:rPr sz="1600" spc="-35"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εξωτερικού</a:t>
            </a:r>
            <a:r>
              <a:rPr sz="1600" spc="-6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με</a:t>
            </a:r>
            <a:r>
              <a:rPr sz="1600" spc="10"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σκοπό</a:t>
            </a:r>
            <a:r>
              <a:rPr sz="1600" spc="-50"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τη</a:t>
            </a:r>
            <a:r>
              <a:rPr sz="1600" spc="-1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σύναψη</a:t>
            </a:r>
            <a:r>
              <a:rPr sz="1600" spc="-6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νέων</a:t>
            </a:r>
            <a:r>
              <a:rPr sz="1600" spc="5"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ΙΙΑs</a:t>
            </a:r>
            <a:endParaRPr lang="el-GR" sz="1600" dirty="0">
              <a:latin typeface="Roboto" panose="02000000000000000000" pitchFamily="2" charset="0"/>
              <a:ea typeface="Roboto" panose="02000000000000000000" pitchFamily="2" charset="0"/>
              <a:cs typeface="Roboto" panose="02000000000000000000" pitchFamily="2" charset="0"/>
            </a:endParaRPr>
          </a:p>
          <a:p>
            <a:pPr marL="297815" indent="-285750">
              <a:lnSpc>
                <a:spcPct val="100000"/>
              </a:lnSpc>
              <a:spcBef>
                <a:spcPts val="985"/>
              </a:spcBef>
              <a:buFont typeface="Wingdings" panose="05000000000000000000" pitchFamily="2" charset="2"/>
              <a:buChar char="ü"/>
              <a:tabLst>
                <a:tab pos="355600" algn="l"/>
                <a:tab pos="356235" algn="l"/>
              </a:tabLst>
            </a:pPr>
            <a:r>
              <a:rPr sz="1600" spc="-10" dirty="0" err="1">
                <a:latin typeface="Roboto" panose="02000000000000000000" pitchFamily="2" charset="0"/>
                <a:ea typeface="Roboto" panose="02000000000000000000" pitchFamily="2" charset="0"/>
                <a:cs typeface="Roboto" panose="02000000000000000000" pitchFamily="2" charset="0"/>
              </a:rPr>
              <a:t>Την</a:t>
            </a:r>
            <a:r>
              <a:rPr sz="1600" spc="-5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προετοιμασία</a:t>
            </a:r>
            <a:r>
              <a:rPr sz="1600" spc="-95"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κινητικοτήτων</a:t>
            </a:r>
            <a:r>
              <a:rPr sz="1600" spc="-75"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&amp;</a:t>
            </a:r>
            <a:r>
              <a:rPr sz="1600" spc="-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των</a:t>
            </a:r>
            <a:r>
              <a:rPr sz="1600" spc="-4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συμμετεχόντων</a:t>
            </a:r>
            <a:endParaRPr lang="el-GR" sz="1600" spc="-5" dirty="0">
              <a:latin typeface="Roboto" panose="02000000000000000000" pitchFamily="2" charset="0"/>
              <a:ea typeface="Roboto" panose="02000000000000000000" pitchFamily="2" charset="0"/>
              <a:cs typeface="Roboto" panose="02000000000000000000" pitchFamily="2" charset="0"/>
            </a:endParaRPr>
          </a:p>
          <a:p>
            <a:pPr marL="297815" indent="-285750">
              <a:lnSpc>
                <a:spcPct val="100000"/>
              </a:lnSpc>
              <a:spcBef>
                <a:spcPts val="985"/>
              </a:spcBef>
              <a:buFont typeface="Wingdings" panose="05000000000000000000" pitchFamily="2" charset="2"/>
              <a:buChar char="ü"/>
              <a:tabLst>
                <a:tab pos="355600" algn="l"/>
                <a:tab pos="356235" algn="l"/>
              </a:tabLst>
            </a:pPr>
            <a:r>
              <a:rPr lang="el-GR" sz="1600" dirty="0">
                <a:latin typeface="Roboto" panose="02000000000000000000" pitchFamily="2" charset="0"/>
                <a:ea typeface="Roboto" panose="02000000000000000000" pitchFamily="2" charset="0"/>
                <a:cs typeface="Roboto" panose="02000000000000000000" pitchFamily="2" charset="0"/>
              </a:rPr>
              <a:t>Την επιλογή συμμετεχόντων</a:t>
            </a:r>
          </a:p>
          <a:p>
            <a:pPr marL="297815" indent="-285750">
              <a:spcBef>
                <a:spcPts val="985"/>
              </a:spcBef>
              <a:buFont typeface="Wingdings" panose="05000000000000000000" pitchFamily="2" charset="2"/>
              <a:buChar char="ü"/>
              <a:tabLst>
                <a:tab pos="355600" algn="l"/>
                <a:tab pos="356235" algn="l"/>
              </a:tabLst>
            </a:pPr>
            <a:r>
              <a:rPr lang="el-GR" sz="1600" dirty="0">
                <a:latin typeface="Roboto" panose="02000000000000000000" pitchFamily="2" charset="0"/>
                <a:ea typeface="Roboto" panose="02000000000000000000" pitchFamily="2" charset="0"/>
                <a:cs typeface="Roboto" panose="02000000000000000000" pitchFamily="2" charset="0"/>
              </a:rPr>
              <a:t>Τη</a:t>
            </a:r>
            <a:r>
              <a:rPr lang="el-GR" sz="1600" spc="-3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διασφάλιση</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της</a:t>
            </a:r>
            <a:r>
              <a:rPr lang="el-GR" sz="1600" spc="-5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αναγνώρισης</a:t>
            </a:r>
          </a:p>
          <a:p>
            <a:pPr marL="297815" indent="-285750">
              <a:spcBef>
                <a:spcPts val="985"/>
              </a:spcBef>
              <a:buFont typeface="Wingdings" panose="05000000000000000000" pitchFamily="2" charset="2"/>
              <a:buChar char="ü"/>
              <a:tabLst>
                <a:tab pos="355600" algn="l"/>
                <a:tab pos="356235" algn="l"/>
              </a:tabLst>
            </a:pPr>
            <a:r>
              <a:rPr lang="el-GR" sz="1600" spc="-5" dirty="0">
                <a:latin typeface="Roboto" panose="02000000000000000000" pitchFamily="2" charset="0"/>
                <a:ea typeface="Roboto" panose="02000000000000000000" pitchFamily="2" charset="0"/>
                <a:cs typeface="Roboto" panose="02000000000000000000" pitchFamily="2" charset="0"/>
              </a:rPr>
              <a:t>Την παρακολούθηση και στήριξη συμμετεχόντων, κατά τη διάρκεια των </a:t>
            </a:r>
            <a:r>
              <a:rPr lang="el-GR" sz="1600" spc="-5" dirty="0" err="1">
                <a:latin typeface="Roboto" panose="02000000000000000000" pitchFamily="2" charset="0"/>
                <a:ea typeface="Roboto" panose="02000000000000000000" pitchFamily="2" charset="0"/>
                <a:cs typeface="Roboto" panose="02000000000000000000" pitchFamily="2" charset="0"/>
              </a:rPr>
              <a:t>κινητικότητων</a:t>
            </a:r>
            <a:endParaRPr lang="el-GR" sz="1600" spc="-5" dirty="0">
              <a:latin typeface="Roboto" panose="02000000000000000000" pitchFamily="2" charset="0"/>
              <a:ea typeface="Roboto" panose="02000000000000000000" pitchFamily="2" charset="0"/>
              <a:cs typeface="Roboto" panose="02000000000000000000" pitchFamily="2" charset="0"/>
            </a:endParaRPr>
          </a:p>
          <a:p>
            <a:pPr marL="297815" indent="-285750">
              <a:spcBef>
                <a:spcPts val="985"/>
              </a:spcBef>
              <a:buFont typeface="Wingdings" panose="05000000000000000000" pitchFamily="2" charset="2"/>
              <a:buChar char="ü"/>
              <a:tabLst>
                <a:tab pos="355600" algn="l"/>
                <a:tab pos="356235" algn="l"/>
              </a:tabLst>
            </a:pPr>
            <a:r>
              <a:rPr lang="el-GR" sz="1600" spc="-5" dirty="0">
                <a:latin typeface="Roboto" panose="02000000000000000000" pitchFamily="2" charset="0"/>
                <a:ea typeface="Roboto" panose="02000000000000000000" pitchFamily="2" charset="0"/>
                <a:cs typeface="Roboto" panose="02000000000000000000" pitchFamily="2" charset="0"/>
              </a:rPr>
              <a:t>Την υλοποίηση του </a:t>
            </a:r>
            <a:r>
              <a:rPr lang="el-GR" sz="1600" spc="-10" dirty="0">
                <a:latin typeface="Roboto" panose="02000000000000000000" pitchFamily="2" charset="0"/>
                <a:ea typeface="Roboto" panose="02000000000000000000" pitchFamily="2" charset="0"/>
                <a:cs typeface="Roboto" panose="02000000000000000000" pitchFamily="2" charset="0"/>
              </a:rPr>
              <a:t>Ε</a:t>
            </a:r>
            <a:r>
              <a:rPr lang="en-GB" sz="1600" spc="-10" dirty="0" err="1">
                <a:latin typeface="Roboto" panose="02000000000000000000" pitchFamily="2" charset="0"/>
                <a:ea typeface="Roboto" panose="02000000000000000000" pitchFamily="2" charset="0"/>
                <a:cs typeface="Roboto" panose="02000000000000000000" pitchFamily="2" charset="0"/>
              </a:rPr>
              <a:t>uropean</a:t>
            </a:r>
            <a:r>
              <a:rPr lang="en-GB" sz="1600" spc="-70" dirty="0">
                <a:latin typeface="Roboto" panose="02000000000000000000" pitchFamily="2" charset="0"/>
                <a:ea typeface="Roboto" panose="02000000000000000000" pitchFamily="2" charset="0"/>
                <a:cs typeface="Roboto" panose="02000000000000000000" pitchFamily="2" charset="0"/>
              </a:rPr>
              <a:t> </a:t>
            </a:r>
            <a:r>
              <a:rPr lang="en-GB" sz="1600" spc="-15" dirty="0">
                <a:latin typeface="Roboto" panose="02000000000000000000" pitchFamily="2" charset="0"/>
                <a:ea typeface="Roboto" panose="02000000000000000000" pitchFamily="2" charset="0"/>
                <a:cs typeface="Roboto" panose="02000000000000000000" pitchFamily="2" charset="0"/>
              </a:rPr>
              <a:t>Student</a:t>
            </a:r>
            <a:r>
              <a:rPr lang="en-GB" sz="1600" spc="-45" dirty="0">
                <a:latin typeface="Roboto" panose="02000000000000000000" pitchFamily="2" charset="0"/>
                <a:ea typeface="Roboto" panose="02000000000000000000" pitchFamily="2" charset="0"/>
                <a:cs typeface="Roboto" panose="02000000000000000000" pitchFamily="2" charset="0"/>
              </a:rPr>
              <a:t> </a:t>
            </a:r>
            <a:r>
              <a:rPr lang="en-GB" sz="1600" spc="-15" dirty="0">
                <a:latin typeface="Roboto" panose="02000000000000000000" pitchFamily="2" charset="0"/>
                <a:ea typeface="Roboto" panose="02000000000000000000" pitchFamily="2" charset="0"/>
                <a:cs typeface="Roboto" panose="02000000000000000000" pitchFamily="2" charset="0"/>
              </a:rPr>
              <a:t>Card</a:t>
            </a:r>
            <a:r>
              <a:rPr lang="en-GB" sz="1600" spc="-20" dirty="0">
                <a:latin typeface="Roboto" panose="02000000000000000000" pitchFamily="2" charset="0"/>
                <a:ea typeface="Roboto" panose="02000000000000000000" pitchFamily="2" charset="0"/>
                <a:cs typeface="Roboto" panose="02000000000000000000" pitchFamily="2" charset="0"/>
              </a:rPr>
              <a:t> </a:t>
            </a:r>
            <a:r>
              <a:rPr lang="en-GB" sz="1600" spc="-10" dirty="0">
                <a:latin typeface="Roboto" panose="02000000000000000000" pitchFamily="2" charset="0"/>
                <a:ea typeface="Roboto" panose="02000000000000000000" pitchFamily="2" charset="0"/>
                <a:cs typeface="Roboto" panose="02000000000000000000" pitchFamily="2" charset="0"/>
              </a:rPr>
              <a:t>Initiative</a:t>
            </a:r>
            <a:r>
              <a:rPr lang="en-GB" sz="1600" spc="-90" dirty="0">
                <a:latin typeface="Roboto" panose="02000000000000000000" pitchFamily="2" charset="0"/>
                <a:ea typeface="Roboto" panose="02000000000000000000" pitchFamily="2" charset="0"/>
                <a:cs typeface="Roboto" panose="02000000000000000000" pitchFamily="2" charset="0"/>
              </a:rPr>
              <a:t> </a:t>
            </a:r>
            <a:endParaRPr lang="el-GR" sz="1600" spc="-5" dirty="0">
              <a:latin typeface="Roboto" panose="02000000000000000000" pitchFamily="2" charset="0"/>
              <a:ea typeface="Roboto" panose="02000000000000000000" pitchFamily="2" charset="0"/>
              <a:cs typeface="Roboto" panose="02000000000000000000" pitchFamily="2" charset="0"/>
            </a:endParaRPr>
          </a:p>
          <a:p>
            <a:pPr marL="297815" indent="-285750">
              <a:spcBef>
                <a:spcPts val="985"/>
              </a:spcBef>
              <a:buFont typeface="Courier New" panose="02070309020205020404" pitchFamily="49" charset="0"/>
              <a:buChar char="o"/>
              <a:tabLst>
                <a:tab pos="355600" algn="l"/>
                <a:tab pos="356235" algn="l"/>
              </a:tabLst>
            </a:pPr>
            <a:endParaRPr lang="el-GR" sz="1600" spc="-5" dirty="0">
              <a:latin typeface="Roboto" panose="02000000000000000000" pitchFamily="2" charset="0"/>
              <a:ea typeface="Roboto" panose="02000000000000000000" pitchFamily="2" charset="0"/>
              <a:cs typeface="Roboto" panose="02000000000000000000" pitchFamily="2" charset="0"/>
            </a:endParaRPr>
          </a:p>
          <a:p>
            <a:pPr marL="297815" indent="-285750">
              <a:spcBef>
                <a:spcPts val="985"/>
              </a:spcBef>
              <a:buFont typeface="Courier New" panose="02070309020205020404" pitchFamily="49" charset="0"/>
              <a:buChar char="o"/>
              <a:tabLst>
                <a:tab pos="355600" algn="l"/>
                <a:tab pos="356235" algn="l"/>
              </a:tabLst>
            </a:pPr>
            <a:endParaRPr lang="el-GR" sz="1600" dirty="0">
              <a:latin typeface="Roboto" panose="02000000000000000000" pitchFamily="2" charset="0"/>
              <a:ea typeface="Roboto" panose="02000000000000000000" pitchFamily="2" charset="0"/>
              <a:cs typeface="Roboto" panose="02000000000000000000" pitchFamily="2" charset="0"/>
            </a:endParaRPr>
          </a:p>
          <a:p>
            <a:pPr marL="297815" indent="-285750">
              <a:lnSpc>
                <a:spcPct val="100000"/>
              </a:lnSpc>
              <a:spcBef>
                <a:spcPts val="985"/>
              </a:spcBef>
              <a:buFont typeface="Courier New" panose="02070309020205020404" pitchFamily="49" charset="0"/>
              <a:buChar char="o"/>
              <a:tabLst>
                <a:tab pos="355600" algn="l"/>
                <a:tab pos="356235" algn="l"/>
              </a:tabLst>
            </a:pPr>
            <a:endParaRPr sz="16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928704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7C153-5BA5-E394-B61E-FEF348C334C2}"/>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BC0F8E05-2878-1CE1-2B76-10EC087754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11FE77AA-2925-C697-7D00-4DA093E3DCB1}"/>
              </a:ext>
            </a:extLst>
          </p:cNvPr>
          <p:cNvSpPr>
            <a:spLocks noGrp="1"/>
          </p:cNvSpPr>
          <p:nvPr>
            <p:ph type="title"/>
          </p:nvPr>
        </p:nvSpPr>
        <p:spPr>
          <a:xfrm>
            <a:off x="365760" y="2870808"/>
            <a:ext cx="3931921" cy="736958"/>
          </a:xfrm>
        </p:spPr>
        <p:txBody>
          <a:bodyPr>
            <a:noAutofit/>
          </a:bodyPr>
          <a:lstStyle/>
          <a:p>
            <a:pPr algn="ctr"/>
            <a:r>
              <a:rPr lang="el-GR" sz="2600" b="1" dirty="0">
                <a:latin typeface="Roboto" panose="02000000000000000000" pitchFamily="2" charset="0"/>
                <a:ea typeface="Roboto" panose="02000000000000000000" pitchFamily="2" charset="0"/>
              </a:rPr>
              <a:t>Οργανωτικά Έξοδα (</a:t>
            </a:r>
            <a:r>
              <a:rPr lang="en-US" sz="2600" b="1" dirty="0" err="1">
                <a:latin typeface="Roboto" panose="02000000000000000000" pitchFamily="2" charset="0"/>
                <a:ea typeface="Roboto" panose="02000000000000000000" pitchFamily="2" charset="0"/>
              </a:rPr>
              <a:t>Organzational</a:t>
            </a:r>
            <a:r>
              <a:rPr lang="en-US" sz="2600" b="1" dirty="0">
                <a:latin typeface="Roboto" panose="02000000000000000000" pitchFamily="2" charset="0"/>
                <a:ea typeface="Roboto" panose="02000000000000000000" pitchFamily="2" charset="0"/>
              </a:rPr>
              <a:t> Support)</a:t>
            </a:r>
            <a:br>
              <a:rPr lang="en-US" sz="2600" b="1" dirty="0">
                <a:latin typeface="Roboto" panose="02000000000000000000" pitchFamily="2" charset="0"/>
                <a:ea typeface="Roboto" panose="02000000000000000000" pitchFamily="2" charset="0"/>
              </a:rPr>
            </a:br>
            <a:r>
              <a:rPr lang="en-US" sz="2600" b="1" dirty="0">
                <a:latin typeface="Roboto" panose="02000000000000000000" pitchFamily="2" charset="0"/>
                <a:ea typeface="Roboto" panose="02000000000000000000" pitchFamily="2" charset="0"/>
              </a:rPr>
              <a:t>(2/2)</a:t>
            </a:r>
            <a:endParaRPr lang="en-CY"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AEBCFAE6-94BE-64D7-3614-FBFFF2AEBC1C}"/>
              </a:ext>
            </a:extLst>
          </p:cNvPr>
          <p:cNvSpPr/>
          <p:nvPr/>
        </p:nvSpPr>
        <p:spPr>
          <a:xfrm flipH="1">
            <a:off x="4361687"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graphicFrame>
        <p:nvGraphicFramePr>
          <p:cNvPr id="11" name="Table 10">
            <a:extLst>
              <a:ext uri="{FF2B5EF4-FFF2-40B4-BE49-F238E27FC236}">
                <a16:creationId xmlns:a16="http://schemas.microsoft.com/office/drawing/2014/main" id="{35B92ACF-7905-3A42-29CE-9B03A513146A}"/>
              </a:ext>
            </a:extLst>
          </p:cNvPr>
          <p:cNvGraphicFramePr>
            <a:graphicFrameLocks noGrp="1"/>
          </p:cNvGraphicFramePr>
          <p:nvPr>
            <p:extLst>
              <p:ext uri="{D42A27DB-BD31-4B8C-83A1-F6EECF244321}">
                <p14:modId xmlns:p14="http://schemas.microsoft.com/office/powerpoint/2010/main" val="1088390853"/>
              </p:ext>
            </p:extLst>
          </p:nvPr>
        </p:nvGraphicFramePr>
        <p:xfrm>
          <a:off x="4882892" y="1005840"/>
          <a:ext cx="5717375" cy="3777176"/>
        </p:xfrm>
        <a:graphic>
          <a:graphicData uri="http://schemas.openxmlformats.org/drawingml/2006/table">
            <a:tbl>
              <a:tblPr firstRow="1" bandRow="1">
                <a:tableStyleId>{2D5ABB26-0587-4C30-8999-92F81FD0307C}</a:tableStyleId>
              </a:tblPr>
              <a:tblGrid>
                <a:gridCol w="3065841">
                  <a:extLst>
                    <a:ext uri="{9D8B030D-6E8A-4147-A177-3AD203B41FA5}">
                      <a16:colId xmlns:a16="http://schemas.microsoft.com/office/drawing/2014/main" val="393956887"/>
                    </a:ext>
                  </a:extLst>
                </a:gridCol>
                <a:gridCol w="2651534">
                  <a:extLst>
                    <a:ext uri="{9D8B030D-6E8A-4147-A177-3AD203B41FA5}">
                      <a16:colId xmlns:a16="http://schemas.microsoft.com/office/drawing/2014/main" val="3143023260"/>
                    </a:ext>
                  </a:extLst>
                </a:gridCol>
              </a:tblGrid>
              <a:tr h="578719">
                <a:tc>
                  <a:txBody>
                    <a:bodyPr/>
                    <a:lstStyle/>
                    <a:p>
                      <a:pPr marR="15875" algn="ctr">
                        <a:lnSpc>
                          <a:spcPct val="100000"/>
                        </a:lnSpc>
                        <a:spcBef>
                          <a:spcPts val="1605"/>
                        </a:spcBef>
                      </a:pPr>
                      <a:r>
                        <a:rPr sz="1600" b="1" dirty="0">
                          <a:latin typeface="Roboto" panose="02000000000000000000" pitchFamily="2" charset="0"/>
                          <a:ea typeface="Roboto" panose="02000000000000000000" pitchFamily="2" charset="0"/>
                          <a:cs typeface="Roboto" panose="02000000000000000000" pitchFamily="2" charset="0"/>
                        </a:rPr>
                        <a:t>Δ</a:t>
                      </a:r>
                      <a:r>
                        <a:rPr sz="1600" b="1" spc="5" dirty="0">
                          <a:latin typeface="Roboto" panose="02000000000000000000" pitchFamily="2" charset="0"/>
                          <a:ea typeface="Roboto" panose="02000000000000000000" pitchFamily="2" charset="0"/>
                          <a:cs typeface="Roboto" panose="02000000000000000000" pitchFamily="2" charset="0"/>
                        </a:rPr>
                        <a:t>ρ</a:t>
                      </a:r>
                      <a:r>
                        <a:rPr sz="1600" b="1" dirty="0">
                          <a:latin typeface="Roboto" panose="02000000000000000000" pitchFamily="2" charset="0"/>
                          <a:ea typeface="Roboto" panose="02000000000000000000" pitchFamily="2" charset="0"/>
                          <a:cs typeface="Roboto" panose="02000000000000000000" pitchFamily="2" charset="0"/>
                        </a:rPr>
                        <a:t>αστ</a:t>
                      </a:r>
                      <a:r>
                        <a:rPr sz="1600" b="1" spc="-10" dirty="0">
                          <a:latin typeface="Roboto" panose="02000000000000000000" pitchFamily="2" charset="0"/>
                          <a:ea typeface="Roboto" panose="02000000000000000000" pitchFamily="2" charset="0"/>
                          <a:cs typeface="Roboto" panose="02000000000000000000" pitchFamily="2" charset="0"/>
                        </a:rPr>
                        <a:t>η</a:t>
                      </a:r>
                      <a:r>
                        <a:rPr sz="1600" b="1" spc="-20" dirty="0">
                          <a:latin typeface="Roboto" panose="02000000000000000000" pitchFamily="2" charset="0"/>
                          <a:ea typeface="Roboto" panose="02000000000000000000" pitchFamily="2" charset="0"/>
                          <a:cs typeface="Roboto" panose="02000000000000000000" pitchFamily="2" charset="0"/>
                        </a:rPr>
                        <a:t>ρ</a:t>
                      </a:r>
                      <a:r>
                        <a:rPr sz="1600" b="1" spc="-15" dirty="0">
                          <a:latin typeface="Roboto" panose="02000000000000000000" pitchFamily="2" charset="0"/>
                          <a:ea typeface="Roboto" panose="02000000000000000000" pitchFamily="2" charset="0"/>
                          <a:cs typeface="Roboto" panose="02000000000000000000" pitchFamily="2" charset="0"/>
                        </a:rPr>
                        <a:t>ι</a:t>
                      </a:r>
                      <a:r>
                        <a:rPr sz="1600" b="1" spc="-10" dirty="0">
                          <a:latin typeface="Roboto" panose="02000000000000000000" pitchFamily="2" charset="0"/>
                          <a:ea typeface="Roboto" panose="02000000000000000000" pitchFamily="2" charset="0"/>
                          <a:cs typeface="Roboto" panose="02000000000000000000" pitchFamily="2" charset="0"/>
                        </a:rPr>
                        <a:t>ό</a:t>
                      </a:r>
                      <a:r>
                        <a:rPr sz="1600" b="1" dirty="0">
                          <a:latin typeface="Roboto" panose="02000000000000000000" pitchFamily="2" charset="0"/>
                          <a:ea typeface="Roboto" panose="02000000000000000000" pitchFamily="2" charset="0"/>
                          <a:cs typeface="Roboto" panose="02000000000000000000" pitchFamily="2" charset="0"/>
                        </a:rPr>
                        <a:t>τ</a:t>
                      </a:r>
                      <a:r>
                        <a:rPr sz="1600" b="1" spc="-10" dirty="0">
                          <a:latin typeface="Roboto" panose="02000000000000000000" pitchFamily="2" charset="0"/>
                          <a:ea typeface="Roboto" panose="02000000000000000000" pitchFamily="2" charset="0"/>
                          <a:cs typeface="Roboto" panose="02000000000000000000" pitchFamily="2" charset="0"/>
                        </a:rPr>
                        <a:t>η</a:t>
                      </a:r>
                      <a:r>
                        <a:rPr sz="1600" b="1" dirty="0">
                          <a:latin typeface="Roboto" panose="02000000000000000000" pitchFamily="2" charset="0"/>
                          <a:ea typeface="Roboto" panose="02000000000000000000" pitchFamily="2" charset="0"/>
                          <a:cs typeface="Roboto" panose="02000000000000000000" pitchFamily="2" charset="0"/>
                        </a:rPr>
                        <a:t>τα</a:t>
                      </a:r>
                      <a:r>
                        <a:rPr sz="1600" b="1" spc="-90" dirty="0">
                          <a:latin typeface="Roboto" panose="02000000000000000000" pitchFamily="2" charset="0"/>
                          <a:ea typeface="Roboto" panose="02000000000000000000" pitchFamily="2" charset="0"/>
                          <a:cs typeface="Roboto" panose="02000000000000000000" pitchFamily="2" charset="0"/>
                        </a:rPr>
                        <a:t> </a:t>
                      </a:r>
                      <a:r>
                        <a:rPr sz="1600" b="1" spc="-15" dirty="0">
                          <a:latin typeface="Roboto" panose="02000000000000000000" pitchFamily="2" charset="0"/>
                          <a:ea typeface="Roboto" panose="02000000000000000000" pitchFamily="2" charset="0"/>
                          <a:cs typeface="Roboto" panose="02000000000000000000" pitchFamily="2" charset="0"/>
                        </a:rPr>
                        <a:t>Κι</a:t>
                      </a:r>
                      <a:r>
                        <a:rPr sz="1600" b="1" spc="-10" dirty="0">
                          <a:latin typeface="Roboto" panose="02000000000000000000" pitchFamily="2" charset="0"/>
                          <a:ea typeface="Roboto" panose="02000000000000000000" pitchFamily="2" charset="0"/>
                          <a:cs typeface="Roboto" panose="02000000000000000000" pitchFamily="2" charset="0"/>
                        </a:rPr>
                        <a:t>ν</a:t>
                      </a:r>
                      <a:r>
                        <a:rPr sz="1600" b="1" spc="-20" dirty="0">
                          <a:latin typeface="Roboto" panose="02000000000000000000" pitchFamily="2" charset="0"/>
                          <a:ea typeface="Roboto" panose="02000000000000000000" pitchFamily="2" charset="0"/>
                          <a:cs typeface="Roboto" panose="02000000000000000000" pitchFamily="2" charset="0"/>
                        </a:rPr>
                        <a:t>η</a:t>
                      </a:r>
                      <a:r>
                        <a:rPr sz="1600" b="1" spc="-10" dirty="0">
                          <a:latin typeface="Roboto" panose="02000000000000000000" pitchFamily="2" charset="0"/>
                          <a:ea typeface="Roboto" panose="02000000000000000000" pitchFamily="2" charset="0"/>
                          <a:cs typeface="Roboto" panose="02000000000000000000" pitchFamily="2" charset="0"/>
                        </a:rPr>
                        <a:t>τ</a:t>
                      </a:r>
                      <a:r>
                        <a:rPr sz="1600" b="1" spc="-15" dirty="0">
                          <a:latin typeface="Roboto" panose="02000000000000000000" pitchFamily="2" charset="0"/>
                          <a:ea typeface="Roboto" panose="02000000000000000000" pitchFamily="2" charset="0"/>
                          <a:cs typeface="Roboto" panose="02000000000000000000" pitchFamily="2" charset="0"/>
                        </a:rPr>
                        <a:t>ι</a:t>
                      </a:r>
                      <a:r>
                        <a:rPr sz="1600" b="1" spc="-25" dirty="0">
                          <a:latin typeface="Roboto" panose="02000000000000000000" pitchFamily="2" charset="0"/>
                          <a:ea typeface="Roboto" panose="02000000000000000000" pitchFamily="2" charset="0"/>
                          <a:cs typeface="Roboto" panose="02000000000000000000" pitchFamily="2" charset="0"/>
                        </a:rPr>
                        <a:t>κ</a:t>
                      </a:r>
                      <a:r>
                        <a:rPr sz="1600" b="1" spc="-20" dirty="0">
                          <a:latin typeface="Roboto" panose="02000000000000000000" pitchFamily="2" charset="0"/>
                          <a:ea typeface="Roboto" panose="02000000000000000000" pitchFamily="2" charset="0"/>
                          <a:cs typeface="Roboto" panose="02000000000000000000" pitchFamily="2" charset="0"/>
                        </a:rPr>
                        <a:t>ό</a:t>
                      </a:r>
                      <a:r>
                        <a:rPr sz="1600" b="1" spc="-10" dirty="0">
                          <a:latin typeface="Roboto" panose="02000000000000000000" pitchFamily="2" charset="0"/>
                          <a:ea typeface="Roboto" panose="02000000000000000000" pitchFamily="2" charset="0"/>
                          <a:cs typeface="Roboto" panose="02000000000000000000" pitchFamily="2" charset="0"/>
                        </a:rPr>
                        <a:t>τ</a:t>
                      </a:r>
                      <a:r>
                        <a:rPr sz="1600" b="1" spc="-20" dirty="0">
                          <a:latin typeface="Roboto" panose="02000000000000000000" pitchFamily="2" charset="0"/>
                          <a:ea typeface="Roboto" panose="02000000000000000000" pitchFamily="2" charset="0"/>
                          <a:cs typeface="Roboto" panose="02000000000000000000" pitchFamily="2" charset="0"/>
                        </a:rPr>
                        <a:t>η</a:t>
                      </a:r>
                      <a:r>
                        <a:rPr sz="1600" b="1" spc="-10" dirty="0">
                          <a:latin typeface="Roboto" panose="02000000000000000000" pitchFamily="2" charset="0"/>
                          <a:ea typeface="Roboto" panose="02000000000000000000" pitchFamily="2" charset="0"/>
                          <a:cs typeface="Roboto" panose="02000000000000000000" pitchFamily="2" charset="0"/>
                        </a:rPr>
                        <a:t>τα</a:t>
                      </a:r>
                      <a:r>
                        <a:rPr sz="1600" b="1" dirty="0">
                          <a:latin typeface="Roboto" panose="02000000000000000000" pitchFamily="2" charset="0"/>
                          <a:ea typeface="Roboto" panose="02000000000000000000" pitchFamily="2" charset="0"/>
                          <a:cs typeface="Roboto" panose="02000000000000000000" pitchFamily="2" charset="0"/>
                        </a:rPr>
                        <a:t>ς</a:t>
                      </a:r>
                      <a:endParaRPr sz="1600" dirty="0">
                        <a:latin typeface="Roboto" panose="02000000000000000000" pitchFamily="2" charset="0"/>
                        <a:ea typeface="Roboto" panose="02000000000000000000" pitchFamily="2" charset="0"/>
                        <a:cs typeface="Roboto" panose="02000000000000000000" pitchFamily="2" charset="0"/>
                      </a:endParaRPr>
                    </a:p>
                  </a:txBody>
                  <a:tcPr marL="0" marR="0" marT="203835" marB="0">
                    <a:lnT w="12700">
                      <a:solidFill>
                        <a:srgbClr val="FFFFFF"/>
                      </a:solidFill>
                      <a:prstDash val="solid"/>
                    </a:lnT>
                    <a:lnB w="38100">
                      <a:solidFill>
                        <a:srgbClr val="FFFFFF"/>
                      </a:solidFill>
                      <a:prstDash val="solid"/>
                    </a:lnB>
                    <a:solidFill>
                      <a:srgbClr val="BC8FDD"/>
                    </a:solidFill>
                  </a:tcPr>
                </a:tc>
                <a:tc>
                  <a:txBody>
                    <a:bodyPr/>
                    <a:lstStyle/>
                    <a:p>
                      <a:pPr marR="158750" algn="ctr">
                        <a:lnSpc>
                          <a:spcPct val="100000"/>
                        </a:lnSpc>
                        <a:spcBef>
                          <a:spcPts val="385"/>
                        </a:spcBef>
                      </a:pPr>
                      <a:r>
                        <a:rPr sz="1600" b="1" dirty="0">
                          <a:latin typeface="Roboto" panose="02000000000000000000" pitchFamily="2" charset="0"/>
                          <a:ea typeface="Roboto" panose="02000000000000000000" pitchFamily="2" charset="0"/>
                          <a:cs typeface="Roboto" panose="02000000000000000000" pitchFamily="2" charset="0"/>
                        </a:rPr>
                        <a:t>Ποσό</a:t>
                      </a:r>
                      <a:r>
                        <a:rPr sz="1600" b="1" spc="-140" dirty="0">
                          <a:latin typeface="Roboto" panose="02000000000000000000" pitchFamily="2" charset="0"/>
                          <a:ea typeface="Roboto" panose="02000000000000000000" pitchFamily="2" charset="0"/>
                          <a:cs typeface="Roboto" panose="02000000000000000000" pitchFamily="2" charset="0"/>
                        </a:rPr>
                        <a:t> </a:t>
                      </a:r>
                      <a:r>
                        <a:rPr sz="1600" b="1" spc="-15" dirty="0">
                          <a:latin typeface="Roboto" panose="02000000000000000000" pitchFamily="2" charset="0"/>
                          <a:ea typeface="Roboto" panose="02000000000000000000" pitchFamily="2" charset="0"/>
                          <a:cs typeface="Roboto" panose="02000000000000000000" pitchFamily="2" charset="0"/>
                        </a:rPr>
                        <a:t>Επι</a:t>
                      </a:r>
                      <a:r>
                        <a:rPr sz="1600" b="1" spc="-10" dirty="0">
                          <a:latin typeface="Roboto" panose="02000000000000000000" pitchFamily="2" charset="0"/>
                          <a:ea typeface="Roboto" panose="02000000000000000000" pitchFamily="2" charset="0"/>
                          <a:cs typeface="Roboto" panose="02000000000000000000" pitchFamily="2" charset="0"/>
                        </a:rPr>
                        <a:t>χορ</a:t>
                      </a:r>
                      <a:r>
                        <a:rPr sz="1600" b="1" spc="-20" dirty="0">
                          <a:latin typeface="Roboto" panose="02000000000000000000" pitchFamily="2" charset="0"/>
                          <a:ea typeface="Roboto" panose="02000000000000000000" pitchFamily="2" charset="0"/>
                          <a:cs typeface="Roboto" panose="02000000000000000000" pitchFamily="2" charset="0"/>
                        </a:rPr>
                        <a:t>ή</a:t>
                      </a:r>
                      <a:r>
                        <a:rPr sz="1600" b="1" spc="-15" dirty="0">
                          <a:latin typeface="Roboto" panose="02000000000000000000" pitchFamily="2" charset="0"/>
                          <a:ea typeface="Roboto" panose="02000000000000000000" pitchFamily="2" charset="0"/>
                          <a:cs typeface="Roboto" panose="02000000000000000000" pitchFamily="2" charset="0"/>
                        </a:rPr>
                        <a:t>γ</a:t>
                      </a:r>
                      <a:r>
                        <a:rPr sz="1600" b="1" spc="-20" dirty="0">
                          <a:latin typeface="Roboto" panose="02000000000000000000" pitchFamily="2" charset="0"/>
                          <a:ea typeface="Roboto" panose="02000000000000000000" pitchFamily="2" charset="0"/>
                          <a:cs typeface="Roboto" panose="02000000000000000000" pitchFamily="2" charset="0"/>
                        </a:rPr>
                        <a:t>η</a:t>
                      </a:r>
                      <a:r>
                        <a:rPr sz="1600" b="1" spc="-10" dirty="0">
                          <a:latin typeface="Roboto" panose="02000000000000000000" pitchFamily="2" charset="0"/>
                          <a:ea typeface="Roboto" panose="02000000000000000000" pitchFamily="2" charset="0"/>
                          <a:cs typeface="Roboto" panose="02000000000000000000" pitchFamily="2" charset="0"/>
                        </a:rPr>
                        <a:t>σ</a:t>
                      </a:r>
                      <a:r>
                        <a:rPr sz="1600" b="1" spc="-35" dirty="0">
                          <a:latin typeface="Roboto" panose="02000000000000000000" pitchFamily="2" charset="0"/>
                          <a:ea typeface="Roboto" panose="02000000000000000000" pitchFamily="2" charset="0"/>
                          <a:cs typeface="Roboto" panose="02000000000000000000" pitchFamily="2" charset="0"/>
                        </a:rPr>
                        <a:t>η</a:t>
                      </a:r>
                      <a:r>
                        <a:rPr sz="1600" b="1" dirty="0">
                          <a:latin typeface="Roboto" panose="02000000000000000000" pitchFamily="2" charset="0"/>
                          <a:ea typeface="Roboto" panose="02000000000000000000" pitchFamily="2" charset="0"/>
                          <a:cs typeface="Roboto" panose="02000000000000000000" pitchFamily="2" charset="0"/>
                        </a:rPr>
                        <a:t>ς</a:t>
                      </a:r>
                      <a:r>
                        <a:rPr sz="1600" b="1" spc="-45" dirty="0">
                          <a:latin typeface="Roboto" panose="02000000000000000000" pitchFamily="2" charset="0"/>
                          <a:ea typeface="Roboto" panose="02000000000000000000" pitchFamily="2" charset="0"/>
                          <a:cs typeface="Roboto" panose="02000000000000000000" pitchFamily="2" charset="0"/>
                        </a:rPr>
                        <a:t> </a:t>
                      </a:r>
                      <a:r>
                        <a:rPr sz="1600" b="1" dirty="0">
                          <a:latin typeface="Roboto" panose="02000000000000000000" pitchFamily="2" charset="0"/>
                          <a:ea typeface="Roboto" panose="02000000000000000000" pitchFamily="2" charset="0"/>
                          <a:cs typeface="Roboto" panose="02000000000000000000" pitchFamily="2" charset="0"/>
                        </a:rPr>
                        <a:t>ανά</a:t>
                      </a:r>
                      <a:r>
                        <a:rPr sz="1600" b="1" spc="-60" dirty="0">
                          <a:latin typeface="Roboto" panose="02000000000000000000" pitchFamily="2" charset="0"/>
                          <a:ea typeface="Roboto" panose="02000000000000000000" pitchFamily="2" charset="0"/>
                          <a:cs typeface="Roboto" panose="02000000000000000000" pitchFamily="2" charset="0"/>
                        </a:rPr>
                        <a:t> </a:t>
                      </a:r>
                      <a:r>
                        <a:rPr sz="1600" b="1" dirty="0">
                          <a:latin typeface="Roboto" panose="02000000000000000000" pitchFamily="2" charset="0"/>
                          <a:ea typeface="Roboto" panose="02000000000000000000" pitchFamily="2" charset="0"/>
                          <a:cs typeface="Roboto" panose="02000000000000000000" pitchFamily="2" charset="0"/>
                        </a:rPr>
                        <a:t>σ</a:t>
                      </a:r>
                      <a:r>
                        <a:rPr sz="1600" b="1" spc="-5" dirty="0">
                          <a:latin typeface="Roboto" panose="02000000000000000000" pitchFamily="2" charset="0"/>
                          <a:ea typeface="Roboto" panose="02000000000000000000" pitchFamily="2" charset="0"/>
                          <a:cs typeface="Roboto" panose="02000000000000000000" pitchFamily="2" charset="0"/>
                        </a:rPr>
                        <a:t>υ</a:t>
                      </a:r>
                      <a:r>
                        <a:rPr sz="1600" b="1" spc="5" dirty="0">
                          <a:latin typeface="Roboto" panose="02000000000000000000" pitchFamily="2" charset="0"/>
                          <a:ea typeface="Roboto" panose="02000000000000000000" pitchFamily="2" charset="0"/>
                          <a:cs typeface="Roboto" panose="02000000000000000000" pitchFamily="2" charset="0"/>
                        </a:rPr>
                        <a:t>μμ</a:t>
                      </a:r>
                      <a:r>
                        <a:rPr sz="1600" b="1" spc="-10" dirty="0">
                          <a:latin typeface="Roboto" panose="02000000000000000000" pitchFamily="2" charset="0"/>
                          <a:ea typeface="Roboto" panose="02000000000000000000" pitchFamily="2" charset="0"/>
                          <a:cs typeface="Roboto" panose="02000000000000000000" pitchFamily="2" charset="0"/>
                        </a:rPr>
                        <a:t>ε</a:t>
                      </a:r>
                      <a:r>
                        <a:rPr sz="1600" b="1" dirty="0">
                          <a:latin typeface="Roboto" panose="02000000000000000000" pitchFamily="2" charset="0"/>
                          <a:ea typeface="Roboto" panose="02000000000000000000" pitchFamily="2" charset="0"/>
                          <a:cs typeface="Roboto" panose="02000000000000000000" pitchFamily="2" charset="0"/>
                        </a:rPr>
                        <a:t>τ</a:t>
                      </a:r>
                      <a:r>
                        <a:rPr sz="1600" b="1" spc="-10" dirty="0">
                          <a:latin typeface="Roboto" panose="02000000000000000000" pitchFamily="2" charset="0"/>
                          <a:ea typeface="Roboto" panose="02000000000000000000" pitchFamily="2" charset="0"/>
                          <a:cs typeface="Roboto" panose="02000000000000000000" pitchFamily="2" charset="0"/>
                        </a:rPr>
                        <a:t>έχο</a:t>
                      </a:r>
                      <a:r>
                        <a:rPr sz="1600" b="1" spc="-5" dirty="0">
                          <a:latin typeface="Roboto" panose="02000000000000000000" pitchFamily="2" charset="0"/>
                          <a:ea typeface="Roboto" panose="02000000000000000000" pitchFamily="2" charset="0"/>
                          <a:cs typeface="Roboto" panose="02000000000000000000" pitchFamily="2" charset="0"/>
                        </a:rPr>
                        <a:t>ντα</a:t>
                      </a:r>
                      <a:endParaRPr sz="1600" dirty="0">
                        <a:latin typeface="Roboto" panose="02000000000000000000" pitchFamily="2" charset="0"/>
                        <a:ea typeface="Roboto" panose="02000000000000000000" pitchFamily="2" charset="0"/>
                        <a:cs typeface="Roboto" panose="02000000000000000000" pitchFamily="2" charset="0"/>
                      </a:endParaRPr>
                    </a:p>
                  </a:txBody>
                  <a:tcPr marL="0" marR="0" marT="48895" marB="0">
                    <a:lnT w="12700">
                      <a:solidFill>
                        <a:srgbClr val="FFFFFF"/>
                      </a:solidFill>
                      <a:prstDash val="solid"/>
                    </a:lnT>
                    <a:lnB w="38100">
                      <a:solidFill>
                        <a:srgbClr val="FFFFFF"/>
                      </a:solidFill>
                      <a:prstDash val="solid"/>
                    </a:lnB>
                    <a:solidFill>
                      <a:srgbClr val="BC8FDD"/>
                    </a:solidFill>
                  </a:tcPr>
                </a:tc>
                <a:extLst>
                  <a:ext uri="{0D108BD9-81ED-4DB2-BD59-A6C34878D82A}">
                    <a16:rowId xmlns:a16="http://schemas.microsoft.com/office/drawing/2014/main" val="3480641891"/>
                  </a:ext>
                </a:extLst>
              </a:tr>
              <a:tr h="3198457">
                <a:tc>
                  <a:txBody>
                    <a:bodyPr/>
                    <a:lstStyle/>
                    <a:p>
                      <a:pPr marL="0" marR="15875" indent="0" algn="ctr" defTabSz="914400" rtl="0" eaLnBrk="1" latinLnBrk="0" hangingPunct="1">
                        <a:lnSpc>
                          <a:spcPct val="100000"/>
                        </a:lnSpc>
                        <a:spcBef>
                          <a:spcPts val="1605"/>
                        </a:spcBef>
                        <a:buFont typeface="Wingdings" panose="05000000000000000000" pitchFamily="2" charset="2"/>
                        <a:buNone/>
                      </a:pPr>
                      <a:r>
                        <a:rPr sz="1600" b="0" kern="1200" dirty="0" err="1">
                          <a:solidFill>
                            <a:schemeClr val="tx1"/>
                          </a:solidFill>
                          <a:latin typeface="Roboto" panose="02000000000000000000" pitchFamily="2" charset="0"/>
                          <a:ea typeface="Roboto" panose="02000000000000000000" pitchFamily="2" charset="0"/>
                          <a:cs typeface="Roboto" panose="02000000000000000000" pitchFamily="2" charset="0"/>
                        </a:rPr>
                        <a:t>Εξερχόμενες</a:t>
                      </a:r>
                      <a:r>
                        <a:rPr sz="1600" b="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600" b="0" kern="1200" dirty="0" err="1">
                          <a:solidFill>
                            <a:schemeClr val="tx1"/>
                          </a:solidFill>
                          <a:latin typeface="Roboto" panose="02000000000000000000" pitchFamily="2" charset="0"/>
                          <a:ea typeface="Roboto" panose="02000000000000000000" pitchFamily="2" charset="0"/>
                          <a:cs typeface="Roboto" panose="02000000000000000000" pitchFamily="2" charset="0"/>
                        </a:rPr>
                        <a:t>κινητικότητες</a:t>
                      </a:r>
                      <a:r>
                        <a:rPr lang="en-US" sz="1600" b="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600" b="0" kern="1200" dirty="0">
                          <a:solidFill>
                            <a:schemeClr val="tx1"/>
                          </a:solidFill>
                          <a:latin typeface="Roboto" panose="02000000000000000000" pitchFamily="2" charset="0"/>
                          <a:ea typeface="Roboto" panose="02000000000000000000" pitchFamily="2" charset="0"/>
                          <a:cs typeface="Roboto" panose="02000000000000000000" pitchFamily="2" charset="0"/>
                        </a:rPr>
                        <a:t>(φοιτητών/αποφοίτων και π</a:t>
                      </a:r>
                      <a:r>
                        <a:rPr sz="1600" b="0" kern="1200" dirty="0" err="1">
                          <a:solidFill>
                            <a:schemeClr val="tx1"/>
                          </a:solidFill>
                          <a:latin typeface="Roboto" panose="02000000000000000000" pitchFamily="2" charset="0"/>
                          <a:ea typeface="Roboto" panose="02000000000000000000" pitchFamily="2" charset="0"/>
                          <a:cs typeface="Roboto" panose="02000000000000000000" pitchFamily="2" charset="0"/>
                        </a:rPr>
                        <a:t>ροσω</a:t>
                      </a:r>
                      <a:r>
                        <a:rPr sz="1600" b="0" kern="1200" dirty="0">
                          <a:solidFill>
                            <a:schemeClr val="tx1"/>
                          </a:solidFill>
                          <a:latin typeface="Roboto" panose="02000000000000000000" pitchFamily="2" charset="0"/>
                          <a:ea typeface="Roboto" panose="02000000000000000000" pitchFamily="2" charset="0"/>
                          <a:cs typeface="Roboto" panose="02000000000000000000" pitchFamily="2" charset="0"/>
                        </a:rPr>
                        <a:t>πικού</a:t>
                      </a:r>
                      <a:r>
                        <a:rPr lang="en-US" sz="1600" b="0" kern="1200" dirty="0">
                          <a:solidFill>
                            <a:schemeClr val="tx1"/>
                          </a:solidFill>
                          <a:latin typeface="Roboto" panose="02000000000000000000" pitchFamily="2" charset="0"/>
                          <a:ea typeface="Roboto" panose="02000000000000000000" pitchFamily="2" charset="0"/>
                          <a:cs typeface="Roboto" panose="02000000000000000000" pitchFamily="2" charset="0"/>
                        </a:rPr>
                        <a:t>)</a:t>
                      </a:r>
                      <a:endParaRPr lang="el-GR" sz="1600" b="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marR="15875" indent="0" algn="ctr" defTabSz="914400" rtl="0" eaLnBrk="1" latinLnBrk="0" hangingPunct="1">
                        <a:lnSpc>
                          <a:spcPct val="100000"/>
                        </a:lnSpc>
                        <a:spcBef>
                          <a:spcPts val="1605"/>
                        </a:spcBef>
                        <a:buFont typeface="Wingdings" panose="05000000000000000000" pitchFamily="2" charset="2"/>
                        <a:buNone/>
                        <a:tabLst>
                          <a:tab pos="1220470" algn="l"/>
                          <a:tab pos="1221105" algn="l"/>
                        </a:tabLst>
                      </a:pPr>
                      <a:r>
                        <a:rPr sz="1600" b="0" kern="1200" dirty="0" err="1">
                          <a:solidFill>
                            <a:schemeClr val="tx1"/>
                          </a:solidFill>
                          <a:latin typeface="Roboto" panose="02000000000000000000" pitchFamily="2" charset="0"/>
                          <a:ea typeface="Roboto" panose="02000000000000000000" pitchFamily="2" charset="0"/>
                          <a:cs typeface="Roboto" panose="02000000000000000000" pitchFamily="2" charset="0"/>
                        </a:rPr>
                        <a:t>Εξερχόμενες</a:t>
                      </a:r>
                      <a:r>
                        <a:rPr sz="1600" b="0" kern="1200" dirty="0">
                          <a:solidFill>
                            <a:schemeClr val="tx1"/>
                          </a:solidFill>
                          <a:latin typeface="Roboto" panose="02000000000000000000" pitchFamily="2" charset="0"/>
                          <a:ea typeface="Roboto" panose="02000000000000000000" pitchFamily="2" charset="0"/>
                          <a:cs typeface="Roboto" panose="02000000000000000000" pitchFamily="2" charset="0"/>
                        </a:rPr>
                        <a:t> κινητικότητες με zero grant</a:t>
                      </a:r>
                    </a:p>
                    <a:p>
                      <a:pPr marL="0" marR="15875" indent="0" algn="ctr" defTabSz="914400" rtl="0" eaLnBrk="1" latinLnBrk="0" hangingPunct="1">
                        <a:lnSpc>
                          <a:spcPct val="100000"/>
                        </a:lnSpc>
                        <a:spcBef>
                          <a:spcPts val="1605"/>
                        </a:spcBef>
                        <a:buFont typeface="Wingdings" panose="05000000000000000000" pitchFamily="2" charset="2"/>
                        <a:buNone/>
                        <a:tabLst>
                          <a:tab pos="1183640" algn="l"/>
                          <a:tab pos="1184275" algn="l"/>
                        </a:tabLst>
                      </a:pPr>
                      <a:r>
                        <a:rPr sz="1600" b="0" kern="1200" dirty="0" err="1">
                          <a:solidFill>
                            <a:schemeClr val="tx1"/>
                          </a:solidFill>
                          <a:latin typeface="Roboto" panose="02000000000000000000" pitchFamily="2" charset="0"/>
                          <a:ea typeface="Roboto" panose="02000000000000000000" pitchFamily="2" charset="0"/>
                          <a:cs typeface="Roboto" panose="02000000000000000000" pitchFamily="2" charset="0"/>
                        </a:rPr>
                        <a:t>Εισερχόμενες</a:t>
                      </a:r>
                      <a:r>
                        <a:rPr sz="1600" b="0" kern="1200" dirty="0">
                          <a:solidFill>
                            <a:schemeClr val="tx1"/>
                          </a:solidFill>
                          <a:latin typeface="Roboto" panose="02000000000000000000" pitchFamily="2" charset="0"/>
                          <a:ea typeface="Roboto" panose="02000000000000000000" pitchFamily="2" charset="0"/>
                          <a:cs typeface="Roboto" panose="02000000000000000000" pitchFamily="2" charset="0"/>
                        </a:rPr>
                        <a:t> κινητικότητες από </a:t>
                      </a:r>
                      <a:r>
                        <a:rPr sz="1600" b="0" kern="1200" dirty="0" err="1">
                          <a:solidFill>
                            <a:schemeClr val="tx1"/>
                          </a:solidFill>
                          <a:latin typeface="Roboto" panose="02000000000000000000" pitchFamily="2" charset="0"/>
                          <a:ea typeface="Roboto" panose="02000000000000000000" pitchFamily="2" charset="0"/>
                          <a:cs typeface="Roboto" panose="02000000000000000000" pitchFamily="2" charset="0"/>
                        </a:rPr>
                        <a:t>ετ</a:t>
                      </a:r>
                      <a:r>
                        <a:rPr sz="1600" b="0" kern="1200" dirty="0">
                          <a:solidFill>
                            <a:schemeClr val="tx1"/>
                          </a:solidFill>
                          <a:latin typeface="Roboto" panose="02000000000000000000" pitchFamily="2" charset="0"/>
                          <a:ea typeface="Roboto" panose="02000000000000000000" pitchFamily="2" charset="0"/>
                          <a:cs typeface="Roboto" panose="02000000000000000000" pitchFamily="2" charset="0"/>
                        </a:rPr>
                        <a:t>αιρείες</a:t>
                      </a:r>
                      <a:endParaRPr lang="el-GR" sz="1600" b="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78435" marB="0">
                    <a:lnT w="38100">
                      <a:solidFill>
                        <a:srgbClr val="FFFFFF"/>
                      </a:solidFill>
                      <a:prstDash val="solid"/>
                    </a:lnT>
                    <a:solidFill>
                      <a:srgbClr val="E6DFEB"/>
                    </a:solidFill>
                  </a:tcPr>
                </a:tc>
                <a:tc>
                  <a:txBody>
                    <a:bodyPr/>
                    <a:lstStyle/>
                    <a:p>
                      <a:pPr marL="0" marR="15875" algn="ctr" defTabSz="914400" rtl="0" eaLnBrk="1" latinLnBrk="0" hangingPunct="1">
                        <a:lnSpc>
                          <a:spcPct val="100000"/>
                        </a:lnSpc>
                        <a:spcBef>
                          <a:spcPts val="1605"/>
                        </a:spcBef>
                      </a:pPr>
                      <a:endParaRPr sz="1600" b="1"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marR="15875" algn="ctr" defTabSz="914400" rtl="0" eaLnBrk="1" latinLnBrk="0" hangingPunct="1">
                        <a:lnSpc>
                          <a:spcPct val="100000"/>
                        </a:lnSpc>
                        <a:spcBef>
                          <a:spcPts val="1605"/>
                        </a:spcBef>
                      </a:pPr>
                      <a:r>
                        <a:rPr sz="1600" b="0" kern="1200" dirty="0">
                          <a:solidFill>
                            <a:srgbClr val="FF0000"/>
                          </a:solidFill>
                          <a:latin typeface="Roboto" panose="02000000000000000000" pitchFamily="2" charset="0"/>
                          <a:ea typeface="Roboto" panose="02000000000000000000" pitchFamily="2" charset="0"/>
                          <a:cs typeface="Roboto" panose="02000000000000000000" pitchFamily="2" charset="0"/>
                        </a:rPr>
                        <a:t>400 €</a:t>
                      </a:r>
                      <a:r>
                        <a:rPr sz="1600" b="0" kern="1200" dirty="0">
                          <a:solidFill>
                            <a:schemeClr val="tx1"/>
                          </a:solidFill>
                          <a:latin typeface="Roboto" panose="02000000000000000000" pitchFamily="2" charset="0"/>
                          <a:ea typeface="Roboto" panose="02000000000000000000" pitchFamily="2" charset="0"/>
                          <a:cs typeface="Roboto" panose="02000000000000000000" pitchFamily="2" charset="0"/>
                        </a:rPr>
                        <a:t> (μέχρι 100 συμμετέχοντες)</a:t>
                      </a:r>
                    </a:p>
                    <a:p>
                      <a:pPr marL="0" marR="15875" algn="ctr" defTabSz="914400" rtl="0" eaLnBrk="1" latinLnBrk="0" hangingPunct="1">
                        <a:lnSpc>
                          <a:spcPct val="100000"/>
                        </a:lnSpc>
                        <a:spcBef>
                          <a:spcPts val="1605"/>
                        </a:spcBef>
                      </a:pPr>
                      <a:r>
                        <a:rPr sz="1600" b="0" kern="1200" dirty="0">
                          <a:solidFill>
                            <a:srgbClr val="FF0000"/>
                          </a:solidFill>
                          <a:latin typeface="Roboto" panose="02000000000000000000" pitchFamily="2" charset="0"/>
                          <a:ea typeface="Roboto" panose="02000000000000000000" pitchFamily="2" charset="0"/>
                          <a:cs typeface="Roboto" panose="02000000000000000000" pitchFamily="2" charset="0"/>
                        </a:rPr>
                        <a:t>230€</a:t>
                      </a:r>
                      <a:r>
                        <a:rPr sz="1600" b="0" kern="1200" dirty="0">
                          <a:solidFill>
                            <a:schemeClr val="tx1"/>
                          </a:solidFill>
                          <a:latin typeface="Roboto" panose="02000000000000000000" pitchFamily="2" charset="0"/>
                          <a:ea typeface="Roboto" panose="02000000000000000000" pitchFamily="2" charset="0"/>
                          <a:cs typeface="Roboto" panose="02000000000000000000" pitchFamily="2" charset="0"/>
                        </a:rPr>
                        <a:t> ( για κάθε επιπλέον συμμετέχοντα )</a:t>
                      </a:r>
                    </a:p>
                  </a:txBody>
                  <a:tcPr marL="0" marR="0" marT="0" marB="0">
                    <a:lnT w="38100">
                      <a:solidFill>
                        <a:srgbClr val="FFFFFF"/>
                      </a:solidFill>
                      <a:prstDash val="solid"/>
                    </a:lnT>
                    <a:solidFill>
                      <a:srgbClr val="E6DFEB"/>
                    </a:solidFill>
                  </a:tcPr>
                </a:tc>
                <a:extLst>
                  <a:ext uri="{0D108BD9-81ED-4DB2-BD59-A6C34878D82A}">
                    <a16:rowId xmlns:a16="http://schemas.microsoft.com/office/drawing/2014/main" val="3950491133"/>
                  </a:ext>
                </a:extLst>
              </a:tr>
            </a:tbl>
          </a:graphicData>
        </a:graphic>
      </p:graphicFrame>
      <p:sp>
        <p:nvSpPr>
          <p:cNvPr id="12" name="Rectangle: Rounded Corners 11">
            <a:extLst>
              <a:ext uri="{FF2B5EF4-FFF2-40B4-BE49-F238E27FC236}">
                <a16:creationId xmlns:a16="http://schemas.microsoft.com/office/drawing/2014/main" id="{DD4B00C1-19BB-97A6-5A13-D49EC5FCEAE8}"/>
              </a:ext>
            </a:extLst>
          </p:cNvPr>
          <p:cNvSpPr/>
          <p:nvPr/>
        </p:nvSpPr>
        <p:spPr>
          <a:xfrm>
            <a:off x="4882892" y="4030133"/>
            <a:ext cx="5717376" cy="3499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500" dirty="0">
                <a:solidFill>
                  <a:schemeClr val="tx1"/>
                </a:solidFill>
                <a:latin typeface="Roboto" panose="02000000000000000000" pitchFamily="2" charset="0"/>
                <a:ea typeface="Roboto" panose="02000000000000000000" pitchFamily="2" charset="0"/>
                <a:cs typeface="Roboto" panose="02000000000000000000" pitchFamily="2" charset="0"/>
              </a:rPr>
              <a:t>Οι συνοδοί δε δικαιούνται οργανωτικά έξοδα</a:t>
            </a:r>
            <a:endParaRPr lang="en-GB" sz="15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Rounded Corners 12">
            <a:extLst>
              <a:ext uri="{FF2B5EF4-FFF2-40B4-BE49-F238E27FC236}">
                <a16:creationId xmlns:a16="http://schemas.microsoft.com/office/drawing/2014/main" id="{A65D5591-CB0B-E8A9-4350-6829050D21B3}"/>
              </a:ext>
            </a:extLst>
          </p:cNvPr>
          <p:cNvSpPr/>
          <p:nvPr/>
        </p:nvSpPr>
        <p:spPr>
          <a:xfrm>
            <a:off x="4882892" y="4380089"/>
            <a:ext cx="5717376" cy="153528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Εάν στην τελική έκθεση δηλωθεί αριθμός κινητικοτήτων μικρότερος κατά 10% ή λιγότερο από τον εγκεκριμένο (όπως παρουσιάζεται στο Παράρτημα 1 της Συμφωνίας), η επιχορήγηση για την κατηγορία αυτή εξόδων δεν μειώνεται. </a:t>
            </a: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Εάν ο τελικός αριθμός κινητικοτήτων είναι μεγαλύτερος από αυτόν του Παραρτήματος, η επιχορήγηση παραμένει στα αρχικά επίπεδα</a:t>
            </a:r>
            <a:endParaRPr lang="en-GB" sz="14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240631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E9A7B-E3EF-4629-E201-D38883DB6DAF}"/>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D78D7177-7403-94D7-D9D5-3295D96E9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1" y="0"/>
            <a:ext cx="12192000" cy="6858000"/>
          </a:xfrm>
          <a:prstGeom prst="rect">
            <a:avLst/>
          </a:prstGeom>
        </p:spPr>
      </p:pic>
      <p:sp>
        <p:nvSpPr>
          <p:cNvPr id="6" name="Title 1">
            <a:extLst>
              <a:ext uri="{FF2B5EF4-FFF2-40B4-BE49-F238E27FC236}">
                <a16:creationId xmlns:a16="http://schemas.microsoft.com/office/drawing/2014/main" id="{2DB9FC6E-258A-209A-86F4-4093EB06F58A}"/>
              </a:ext>
            </a:extLst>
          </p:cNvPr>
          <p:cNvSpPr>
            <a:spLocks noGrp="1"/>
          </p:cNvSpPr>
          <p:nvPr>
            <p:ph type="title"/>
          </p:nvPr>
        </p:nvSpPr>
        <p:spPr>
          <a:xfrm>
            <a:off x="365761" y="2870808"/>
            <a:ext cx="3194166" cy="736958"/>
          </a:xfrm>
        </p:spPr>
        <p:txBody>
          <a:bodyPr>
            <a:noAutofit/>
          </a:bodyPr>
          <a:lstStyle/>
          <a:p>
            <a:pPr algn="ctr"/>
            <a:r>
              <a:rPr lang="el-GR" sz="2600" b="1" dirty="0">
                <a:latin typeface="Roboto" panose="02000000000000000000" pitchFamily="2" charset="0"/>
                <a:ea typeface="Roboto" panose="02000000000000000000" pitchFamily="2" charset="0"/>
              </a:rPr>
              <a:t>Ατομική υποστήριξη (</a:t>
            </a:r>
            <a:r>
              <a:rPr lang="en-US" sz="2600" b="1" dirty="0">
                <a:latin typeface="Roboto" panose="02000000000000000000" pitchFamily="2" charset="0"/>
                <a:ea typeface="Roboto" panose="02000000000000000000" pitchFamily="2" charset="0"/>
              </a:rPr>
              <a:t>Individual Support)</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Κινητικότητες Μικρής Διάρκειας</a:t>
            </a:r>
            <a:endParaRPr lang="en-US"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68E8F191-6505-939F-26BF-A24767E649F2}"/>
              </a:ext>
            </a:extLst>
          </p:cNvPr>
          <p:cNvSpPr/>
          <p:nvPr/>
        </p:nvSpPr>
        <p:spPr>
          <a:xfrm>
            <a:off x="3514207" y="524877"/>
            <a:ext cx="45719" cy="5171835"/>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sp>
        <p:nvSpPr>
          <p:cNvPr id="8" name="object 7">
            <a:extLst>
              <a:ext uri="{FF2B5EF4-FFF2-40B4-BE49-F238E27FC236}">
                <a16:creationId xmlns:a16="http://schemas.microsoft.com/office/drawing/2014/main" id="{1B20DBE4-1B89-834B-D32F-543F3C665689}"/>
              </a:ext>
            </a:extLst>
          </p:cNvPr>
          <p:cNvSpPr txBox="1"/>
          <p:nvPr/>
        </p:nvSpPr>
        <p:spPr>
          <a:xfrm>
            <a:off x="4233145" y="5817976"/>
            <a:ext cx="5401310" cy="227626"/>
          </a:xfrm>
          <a:prstGeom prst="rect">
            <a:avLst/>
          </a:prstGeom>
        </p:spPr>
        <p:txBody>
          <a:bodyPr vert="horz" wrap="square" lIns="0" tIns="12065" rIns="0" bIns="0" rtlCol="0">
            <a:spAutoFit/>
          </a:bodyPr>
          <a:lstStyle/>
          <a:p>
            <a:pPr marL="12700">
              <a:lnSpc>
                <a:spcPct val="100000"/>
              </a:lnSpc>
              <a:spcBef>
                <a:spcPts val="95"/>
              </a:spcBef>
            </a:pPr>
            <a:r>
              <a:rPr sz="1400" b="1" spc="-60" dirty="0">
                <a:solidFill>
                  <a:srgbClr val="FF0000"/>
                </a:solidFill>
                <a:latin typeface="Verdana"/>
                <a:cs typeface="Verdana"/>
              </a:rPr>
              <a:t>*</a:t>
            </a:r>
            <a:r>
              <a:rPr sz="1200" i="1" spc="-60" dirty="0" err="1">
                <a:solidFill>
                  <a:srgbClr val="FF0000"/>
                </a:solidFill>
                <a:latin typeface="Verdana"/>
                <a:cs typeface="Verdana"/>
              </a:rPr>
              <a:t>Δυν</a:t>
            </a:r>
            <a:r>
              <a:rPr sz="1200" i="1" spc="-60" dirty="0">
                <a:solidFill>
                  <a:srgbClr val="FF0000"/>
                </a:solidFill>
                <a:latin typeface="Verdana"/>
                <a:cs typeface="Verdana"/>
              </a:rPr>
              <a:t>ατότητα</a:t>
            </a:r>
            <a:r>
              <a:rPr sz="1200" i="1" spc="-125" dirty="0">
                <a:solidFill>
                  <a:srgbClr val="FF0000"/>
                </a:solidFill>
                <a:latin typeface="Verdana"/>
                <a:cs typeface="Verdana"/>
              </a:rPr>
              <a:t> </a:t>
            </a:r>
            <a:r>
              <a:rPr sz="1200" i="1" spc="-15" dirty="0">
                <a:solidFill>
                  <a:srgbClr val="FF0000"/>
                </a:solidFill>
                <a:latin typeface="Verdana"/>
                <a:cs typeface="Verdana"/>
              </a:rPr>
              <a:t>χρηματοδότησης</a:t>
            </a:r>
            <a:r>
              <a:rPr lang="el-GR" sz="1200" i="1" spc="350" dirty="0">
                <a:solidFill>
                  <a:srgbClr val="FF0000"/>
                </a:solidFill>
                <a:latin typeface="Verdana"/>
                <a:cs typeface="Verdana"/>
              </a:rPr>
              <a:t> </a:t>
            </a:r>
            <a:r>
              <a:rPr sz="1200" i="1" dirty="0" err="1">
                <a:solidFill>
                  <a:srgbClr val="FF0000"/>
                </a:solidFill>
                <a:latin typeface="Verdana"/>
                <a:cs typeface="Verdana"/>
              </a:rPr>
              <a:t>δι</a:t>
            </a:r>
            <a:r>
              <a:rPr sz="1200" i="1" dirty="0">
                <a:solidFill>
                  <a:srgbClr val="FF0000"/>
                </a:solidFill>
                <a:latin typeface="Verdana"/>
                <a:cs typeface="Verdana"/>
              </a:rPr>
              <a:t>αβίωσης</a:t>
            </a:r>
            <a:r>
              <a:rPr sz="1200" i="1" spc="-125" dirty="0">
                <a:solidFill>
                  <a:srgbClr val="FF0000"/>
                </a:solidFill>
                <a:latin typeface="Verdana"/>
                <a:cs typeface="Verdana"/>
              </a:rPr>
              <a:t> </a:t>
            </a:r>
            <a:r>
              <a:rPr sz="1200" i="1" spc="-30" dirty="0">
                <a:solidFill>
                  <a:srgbClr val="FF0000"/>
                </a:solidFill>
                <a:latin typeface="Verdana"/>
                <a:cs typeface="Verdana"/>
              </a:rPr>
              <a:t>για</a:t>
            </a:r>
            <a:r>
              <a:rPr sz="1200" i="1" spc="-140" dirty="0">
                <a:solidFill>
                  <a:srgbClr val="FF0000"/>
                </a:solidFill>
                <a:latin typeface="Verdana"/>
                <a:cs typeface="Verdana"/>
              </a:rPr>
              <a:t> </a:t>
            </a:r>
            <a:r>
              <a:rPr sz="1200" i="1" spc="-135" dirty="0">
                <a:solidFill>
                  <a:srgbClr val="FF0000"/>
                </a:solidFill>
                <a:latin typeface="Verdana"/>
                <a:cs typeface="Verdana"/>
              </a:rPr>
              <a:t>2</a:t>
            </a:r>
            <a:r>
              <a:rPr sz="1200" i="1" spc="-120" dirty="0">
                <a:solidFill>
                  <a:srgbClr val="FF0000"/>
                </a:solidFill>
                <a:latin typeface="Verdana"/>
                <a:cs typeface="Verdana"/>
              </a:rPr>
              <a:t> </a:t>
            </a:r>
            <a:r>
              <a:rPr sz="1200" i="1" spc="-50" dirty="0">
                <a:solidFill>
                  <a:srgbClr val="FF0000"/>
                </a:solidFill>
                <a:latin typeface="Verdana"/>
                <a:cs typeface="Verdana"/>
              </a:rPr>
              <a:t>επιπλέον</a:t>
            </a:r>
            <a:r>
              <a:rPr sz="1200" i="1" spc="-100" dirty="0">
                <a:solidFill>
                  <a:srgbClr val="FF0000"/>
                </a:solidFill>
                <a:latin typeface="Verdana"/>
                <a:cs typeface="Verdana"/>
              </a:rPr>
              <a:t> </a:t>
            </a:r>
            <a:r>
              <a:rPr sz="1200" i="1" spc="-35" dirty="0">
                <a:solidFill>
                  <a:srgbClr val="FF0000"/>
                </a:solidFill>
                <a:latin typeface="Verdana"/>
                <a:cs typeface="Verdana"/>
              </a:rPr>
              <a:t>ημέρες</a:t>
            </a:r>
            <a:r>
              <a:rPr sz="1200" i="1" spc="-90" dirty="0">
                <a:solidFill>
                  <a:srgbClr val="FF0000"/>
                </a:solidFill>
                <a:latin typeface="Verdana"/>
                <a:cs typeface="Verdana"/>
              </a:rPr>
              <a:t> </a:t>
            </a:r>
            <a:r>
              <a:rPr sz="1200" i="1" spc="-55" dirty="0">
                <a:solidFill>
                  <a:srgbClr val="FF0000"/>
                </a:solidFill>
                <a:latin typeface="Verdana"/>
                <a:cs typeface="Verdana"/>
              </a:rPr>
              <a:t>ταξιδίου</a:t>
            </a:r>
            <a:endParaRPr sz="1200" i="1" dirty="0">
              <a:solidFill>
                <a:srgbClr val="FF0000"/>
              </a:solidFill>
              <a:latin typeface="Verdana"/>
              <a:cs typeface="Verdana"/>
            </a:endParaRPr>
          </a:p>
        </p:txBody>
      </p:sp>
      <p:graphicFrame>
        <p:nvGraphicFramePr>
          <p:cNvPr id="2" name="object 13">
            <a:extLst>
              <a:ext uri="{FF2B5EF4-FFF2-40B4-BE49-F238E27FC236}">
                <a16:creationId xmlns:a16="http://schemas.microsoft.com/office/drawing/2014/main" id="{F1F72BFC-AEEC-5EC9-7DB1-6A18E7CD13E5}"/>
              </a:ext>
            </a:extLst>
          </p:cNvPr>
          <p:cNvGraphicFramePr>
            <a:graphicFrameLocks noGrp="1"/>
          </p:cNvGraphicFramePr>
          <p:nvPr>
            <p:extLst>
              <p:ext uri="{D42A27DB-BD31-4B8C-83A1-F6EECF244321}">
                <p14:modId xmlns:p14="http://schemas.microsoft.com/office/powerpoint/2010/main" val="3786738806"/>
              </p:ext>
            </p:extLst>
          </p:nvPr>
        </p:nvGraphicFramePr>
        <p:xfrm>
          <a:off x="3865418" y="514486"/>
          <a:ext cx="6608616" cy="5171835"/>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2193406">
                  <a:extLst>
                    <a:ext uri="{9D8B030D-6E8A-4147-A177-3AD203B41FA5}">
                      <a16:colId xmlns:a16="http://schemas.microsoft.com/office/drawing/2014/main" val="20000"/>
                    </a:ext>
                  </a:extLst>
                </a:gridCol>
                <a:gridCol w="2000412">
                  <a:extLst>
                    <a:ext uri="{9D8B030D-6E8A-4147-A177-3AD203B41FA5}">
                      <a16:colId xmlns:a16="http://schemas.microsoft.com/office/drawing/2014/main" val="2052262991"/>
                    </a:ext>
                  </a:extLst>
                </a:gridCol>
                <a:gridCol w="2414798">
                  <a:extLst>
                    <a:ext uri="{9D8B030D-6E8A-4147-A177-3AD203B41FA5}">
                      <a16:colId xmlns:a16="http://schemas.microsoft.com/office/drawing/2014/main" val="3347098899"/>
                    </a:ext>
                  </a:extLst>
                </a:gridCol>
              </a:tblGrid>
              <a:tr h="335462">
                <a:tc gridSpan="3">
                  <a:txBody>
                    <a:bodyPr/>
                    <a:lstStyle/>
                    <a:p>
                      <a:pPr marL="439420" marR="328295" lvl="0" indent="0" algn="ctr" defTabSz="914400" rtl="0" eaLnBrk="1" fontAlgn="auto" latinLnBrk="0" hangingPunct="1">
                        <a:lnSpc>
                          <a:spcPct val="100000"/>
                        </a:lnSpc>
                        <a:spcBef>
                          <a:spcPts val="790"/>
                        </a:spcBef>
                        <a:spcAft>
                          <a:spcPts val="0"/>
                        </a:spcAft>
                        <a:buClrTx/>
                        <a:buSzTx/>
                        <a:buFontTx/>
                        <a:buNone/>
                        <a:tabLst/>
                        <a:defRPr/>
                      </a:pPr>
                      <a:r>
                        <a:rPr sz="16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Φοιτητές</a:t>
                      </a:r>
                      <a:r>
                        <a:rP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/τριες /Νέοι Απόφοιτοι/τες όλων </a:t>
                      </a:r>
                      <a:r>
                        <a:rPr sz="16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των</a:t>
                      </a:r>
                      <a:r>
                        <a:rP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6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κύκλων</a:t>
                      </a:r>
                      <a:endParaRPr lang="el-G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hMerge="1">
                  <a:txBody>
                    <a:bodyPr/>
                    <a:lstStyle/>
                    <a:p>
                      <a:endParaRPr lang="en-US"/>
                    </a:p>
                  </a:txBody>
                  <a:tcPr>
                    <a:lnL>
                      <a:noFill/>
                    </a:lnL>
                  </a:tcPr>
                </a:tc>
                <a:tc hMerge="1">
                  <a:txBody>
                    <a:bodyPr/>
                    <a:lstStyle/>
                    <a:p>
                      <a:pPr marL="439420" algn="ctr">
                        <a:lnSpc>
                          <a:spcPct val="100000"/>
                        </a:lnSpc>
                      </a:pPr>
                      <a:endParaRPr sz="17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8FDD"/>
                    </a:solidFill>
                  </a:tcPr>
                </a:tc>
                <a:extLst>
                  <a:ext uri="{0D108BD9-81ED-4DB2-BD59-A6C34878D82A}">
                    <a16:rowId xmlns:a16="http://schemas.microsoft.com/office/drawing/2014/main" val="10000"/>
                  </a:ext>
                </a:extLst>
              </a:tr>
              <a:tr h="770541">
                <a:tc>
                  <a:txBody>
                    <a:bodyPr/>
                    <a:lstStyle/>
                    <a:p>
                      <a:pPr marL="379095" algn="l" defTabSz="914400" rtl="0" eaLnBrk="1" latinLnBrk="0" hangingPunct="1">
                        <a:lnSpc>
                          <a:spcPct val="100000"/>
                        </a:lnSpc>
                        <a:spcBef>
                          <a:spcPts val="785"/>
                        </a:spcBef>
                      </a:pPr>
                      <a:r>
                        <a:rP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Δραστηριότητα</a:t>
                      </a:r>
                    </a:p>
                  </a:txBody>
                  <a:tcPr marL="0" marR="0" marT="99695"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Διάρκεια Φυσικής Κινητικότητας</a:t>
                      </a:r>
                      <a:r>
                        <a:rPr lang="el-GR" sz="1600" b="1" kern="1200" spc="-5" dirty="0">
                          <a:solidFill>
                            <a:srgbClr val="FF0000"/>
                          </a:solidFill>
                          <a:latin typeface="Roboto" panose="02000000000000000000" pitchFamily="2" charset="0"/>
                          <a:ea typeface="Roboto" panose="02000000000000000000" pitchFamily="2" charset="0"/>
                          <a:cs typeface="Roboto" panose="02000000000000000000" pitchFamily="2" charset="0"/>
                        </a:rPr>
                        <a:t>*</a:t>
                      </a:r>
                      <a:endParaRPr lang="en-US" sz="1600" dirty="0">
                        <a:solidFill>
                          <a:srgbClr val="FF0000"/>
                        </a:solidFill>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algn="l" defTabSz="914400" rtl="0" eaLnBrk="1" latinLnBrk="0" hangingPunct="1">
                        <a:lnSpc>
                          <a:spcPct val="100000"/>
                        </a:lnSpc>
                        <a:spcBef>
                          <a:spcPts val="785"/>
                        </a:spcBef>
                      </a:pPr>
                      <a:r>
                        <a:rPr lang="el-G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Ημερήσιο ποσό ανεξαρτήτως χώρας προορισμού</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1"/>
                  </a:ext>
                </a:extLst>
              </a:tr>
              <a:tr h="318459">
                <a:tc rowSpan="2">
                  <a:txBody>
                    <a:bodyPr/>
                    <a:lstStyle/>
                    <a:p>
                      <a:pPr marL="92075">
                        <a:lnSpc>
                          <a:spcPct val="100000"/>
                        </a:lnSpc>
                        <a:spcBef>
                          <a:spcPts val="785"/>
                        </a:spcBef>
                      </a:pPr>
                      <a:r>
                        <a:rPr sz="1600" spc="-10" dirty="0" err="1">
                          <a:latin typeface="Roboto" panose="02000000000000000000" pitchFamily="2" charset="0"/>
                          <a:ea typeface="Roboto" panose="02000000000000000000" pitchFamily="2" charset="0"/>
                          <a:cs typeface="Roboto" panose="02000000000000000000" pitchFamily="2" charset="0"/>
                        </a:rPr>
                        <a:t>Συμμετοχή</a:t>
                      </a:r>
                      <a:r>
                        <a:rPr sz="1600" spc="30"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γι</a:t>
                      </a:r>
                      <a:r>
                        <a:rPr sz="1600" spc="-5" dirty="0">
                          <a:latin typeface="Roboto" panose="02000000000000000000" pitchFamily="2" charset="0"/>
                          <a:ea typeface="Roboto" panose="02000000000000000000" pitchFamily="2" charset="0"/>
                          <a:cs typeface="Roboto" panose="02000000000000000000" pitchFamily="2" charset="0"/>
                        </a:rPr>
                        <a:t>α</a:t>
                      </a:r>
                      <a:r>
                        <a:rPr sz="1600" spc="1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Σπουδές</a:t>
                      </a:r>
                      <a:r>
                        <a:rPr sz="1600" b="1" spc="-10" dirty="0">
                          <a:solidFill>
                            <a:schemeClr val="accent2"/>
                          </a:solidFill>
                          <a:latin typeface="Roboto" panose="02000000000000000000" pitchFamily="2" charset="0"/>
                          <a:ea typeface="Roboto" panose="02000000000000000000" pitchFamily="2" charset="0"/>
                          <a:cs typeface="Roboto" panose="02000000000000000000" pitchFamily="2" charset="0"/>
                        </a:rPr>
                        <a:t>(SMS)</a:t>
                      </a:r>
                      <a:r>
                        <a:rPr lang="el-GR" sz="1600" b="1" spc="-10" dirty="0">
                          <a:solidFill>
                            <a:schemeClr val="accent2"/>
                          </a:solidFill>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Πρ</a:t>
                      </a:r>
                      <a:r>
                        <a:rPr sz="1600" spc="-5" dirty="0">
                          <a:latin typeface="Roboto" panose="02000000000000000000" pitchFamily="2" charset="0"/>
                          <a:ea typeface="Roboto" panose="02000000000000000000" pitchFamily="2" charset="0"/>
                          <a:cs typeface="Roboto" panose="02000000000000000000" pitchFamily="2" charset="0"/>
                        </a:rPr>
                        <a:t>ακτική </a:t>
                      </a:r>
                      <a:r>
                        <a:rPr sz="1600" spc="-44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Άσκηση</a:t>
                      </a:r>
                      <a:r>
                        <a:rPr sz="1600" spc="30" dirty="0">
                          <a:latin typeface="Roboto" panose="02000000000000000000" pitchFamily="2" charset="0"/>
                          <a:ea typeface="Roboto" panose="02000000000000000000" pitchFamily="2" charset="0"/>
                          <a:cs typeface="Roboto" panose="02000000000000000000" pitchFamily="2" charset="0"/>
                        </a:rPr>
                        <a:t> </a:t>
                      </a:r>
                      <a:r>
                        <a:rPr sz="1600" b="1" spc="-10" dirty="0">
                          <a:solidFill>
                            <a:schemeClr val="accent2"/>
                          </a:solidFill>
                          <a:latin typeface="Roboto" panose="02000000000000000000" pitchFamily="2" charset="0"/>
                          <a:ea typeface="Roboto" panose="02000000000000000000" pitchFamily="2" charset="0"/>
                          <a:cs typeface="Roboto" panose="02000000000000000000" pitchFamily="2" charset="0"/>
                        </a:rPr>
                        <a:t>(SMP)</a:t>
                      </a:r>
                      <a:endParaRPr sz="1600" b="1" dirty="0">
                        <a:solidFill>
                          <a:schemeClr val="accent2"/>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600" b="0" spc="-5" dirty="0">
                          <a:latin typeface="Roboto" panose="02000000000000000000" pitchFamily="2" charset="0"/>
                          <a:ea typeface="Roboto" panose="02000000000000000000" pitchFamily="2" charset="0"/>
                          <a:cs typeface="Roboto" panose="02000000000000000000" pitchFamily="2" charset="0"/>
                        </a:rPr>
                        <a:t>5</a:t>
                      </a:r>
                      <a:r>
                        <a:rPr lang="el-GR" sz="1600" b="0" spc="-1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a:t>
                      </a:r>
                      <a:r>
                        <a:rPr lang="el-GR" sz="1600" b="0" spc="-1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14 η</a:t>
                      </a:r>
                      <a:r>
                        <a:rPr lang="el-GR" sz="1600" b="0" spc="-10" dirty="0">
                          <a:latin typeface="Roboto" panose="02000000000000000000" pitchFamily="2" charset="0"/>
                          <a:ea typeface="Roboto" panose="02000000000000000000" pitchFamily="2" charset="0"/>
                          <a:cs typeface="Roboto" panose="02000000000000000000" pitchFamily="2" charset="0"/>
                        </a:rPr>
                        <a:t>μέρες</a:t>
                      </a:r>
                      <a:endParaRPr lang="en-US" sz="1600" dirty="0"/>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lang="el-GR" sz="1600" b="1" dirty="0">
                          <a:latin typeface="Roboto" panose="02000000000000000000" pitchFamily="2" charset="0"/>
                          <a:ea typeface="Roboto" panose="02000000000000000000" pitchFamily="2" charset="0"/>
                          <a:cs typeface="Roboto" panose="02000000000000000000" pitchFamily="2" charset="0"/>
                        </a:rPr>
                        <a:t>79€</a:t>
                      </a:r>
                      <a:endParaRPr sz="1600" b="1"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2"/>
                  </a:ext>
                </a:extLst>
              </a:tr>
              <a:tr h="678123">
                <a:tc vMerge="1">
                  <a:txBody>
                    <a:bodyPr/>
                    <a:lstStyle/>
                    <a:p>
                      <a:endParaRPr dirty="0"/>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600" b="0" spc="-5" dirty="0">
                          <a:latin typeface="Roboto" panose="02000000000000000000" pitchFamily="2" charset="0"/>
                          <a:ea typeface="Roboto" panose="02000000000000000000" pitchFamily="2" charset="0"/>
                          <a:cs typeface="Roboto" panose="02000000000000000000" pitchFamily="2" charset="0"/>
                        </a:rPr>
                        <a:t>15</a:t>
                      </a:r>
                      <a:r>
                        <a:rPr lang="el-GR" sz="1600" b="0" spc="-1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a:t>
                      </a:r>
                      <a:r>
                        <a:rPr lang="el-GR" sz="1600" b="0" spc="-1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30 η</a:t>
                      </a:r>
                      <a:r>
                        <a:rPr lang="el-GR" sz="1600" b="0" spc="-10" dirty="0">
                          <a:latin typeface="Roboto" panose="02000000000000000000" pitchFamily="2" charset="0"/>
                          <a:ea typeface="Roboto" panose="02000000000000000000" pitchFamily="2" charset="0"/>
                          <a:cs typeface="Roboto" panose="02000000000000000000" pitchFamily="2" charset="0"/>
                        </a:rPr>
                        <a:t>μέρες</a:t>
                      </a:r>
                      <a:endParaRPr lang="en-US" sz="1600" dirty="0"/>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marR="0" lvl="0" indent="0" algn="ctr" defTabSz="914400" rtl="0" eaLnBrk="1" fontAlgn="auto" latinLnBrk="0" hangingPunct="1">
                        <a:lnSpc>
                          <a:spcPct val="100000"/>
                        </a:lnSpc>
                        <a:spcBef>
                          <a:spcPts val="785"/>
                        </a:spcBef>
                        <a:spcAft>
                          <a:spcPts val="0"/>
                        </a:spcAft>
                        <a:buClrTx/>
                        <a:buSzTx/>
                        <a:buFontTx/>
                        <a:buNone/>
                        <a:tabLst/>
                        <a:defRPr/>
                      </a:pPr>
                      <a:r>
                        <a:rPr lang="el-GR" sz="1600" b="1" dirty="0">
                          <a:latin typeface="Roboto" panose="02000000000000000000" pitchFamily="2" charset="0"/>
                          <a:ea typeface="Roboto" panose="02000000000000000000" pitchFamily="2" charset="0"/>
                          <a:cs typeface="Roboto" panose="02000000000000000000" pitchFamily="2" charset="0"/>
                        </a:rPr>
                        <a:t>56€</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3"/>
                  </a:ext>
                </a:extLst>
              </a:tr>
              <a:tr h="545088">
                <a:tc gridSpan="3">
                  <a:txBody>
                    <a:bodyPr/>
                    <a:lstStyle/>
                    <a:p>
                      <a:pPr marL="439420" marR="328295" lvl="0" indent="0" algn="ctr" defTabSz="914400" rtl="0" eaLnBrk="1" fontAlgn="auto" latinLnBrk="0" hangingPunct="1">
                        <a:lnSpc>
                          <a:spcPct val="100000"/>
                        </a:lnSpc>
                        <a:spcBef>
                          <a:spcPts val="790"/>
                        </a:spcBef>
                        <a:spcAft>
                          <a:spcPts val="0"/>
                        </a:spcAft>
                        <a:buClrTx/>
                        <a:buSzTx/>
                        <a:buFontTx/>
                        <a:buNone/>
                        <a:tabLst/>
                        <a:defRPr/>
                      </a:pPr>
                      <a:r>
                        <a:rPr lang="el-G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1. </a:t>
                      </a:r>
                      <a:r>
                        <a:rPr lang="en-US"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Top-up amounts </a:t>
                      </a:r>
                      <a:r>
                        <a:rPr lang="en-US" sz="16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γι</a:t>
                      </a:r>
                      <a:r>
                        <a:rPr lang="en-US"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α Φοιτητές/Απόφοιτους “fewer opportunities”</a:t>
                      </a:r>
                    </a:p>
                  </a:txBody>
                  <a:tcPr marL="0" marR="0" marT="100330"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hMerge="1">
                  <a:txBody>
                    <a:bodyPr/>
                    <a:lstStyle/>
                    <a:p>
                      <a:endParaRPr lang="en-US"/>
                    </a:p>
                  </a:txBody>
                  <a:tcPr>
                    <a:lnL w="3175" cap="flat" cmpd="sng" algn="ctr">
                      <a:solidFill>
                        <a:schemeClr val="bg2">
                          <a:lumMod val="75000"/>
                        </a:schemeClr>
                      </a:solidFill>
                      <a:prstDash val="solid"/>
                      <a:round/>
                      <a:headEnd type="none" w="med" len="med"/>
                      <a:tailEnd type="none" w="med" len="med"/>
                    </a:lnL>
                    <a:lnT w="3175" cap="flat" cmpd="sng" algn="ctr">
                      <a:solidFill>
                        <a:schemeClr val="bg2">
                          <a:lumMod val="75000"/>
                        </a:schemeClr>
                      </a:solidFill>
                      <a:prstDash val="solid"/>
                      <a:round/>
                      <a:headEnd type="none" w="med" len="med"/>
                      <a:tailEnd type="none" w="med" len="med"/>
                    </a:lnT>
                  </a:tcPr>
                </a:tc>
                <a:tc hMerge="1">
                  <a:txBody>
                    <a:bodyPr/>
                    <a:lstStyle/>
                    <a:p>
                      <a:pPr marL="384810" marR="448945" algn="ctr">
                        <a:lnSpc>
                          <a:spcPct val="121500"/>
                        </a:lnSpc>
                      </a:pPr>
                      <a:endParaRPr lang="el-GR" sz="1700" dirty="0">
                        <a:latin typeface="Roboto" panose="02000000000000000000" pitchFamily="2" charset="0"/>
                        <a:ea typeface="Roboto" panose="02000000000000000000" pitchFamily="2" charset="0"/>
                        <a:cs typeface="Roboto" panose="02000000000000000000" pitchFamily="2" charset="0"/>
                      </a:endParaRPr>
                    </a:p>
                  </a:txBody>
                  <a:tcPr marL="0" marR="0" marT="116839" marB="0">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6816021"/>
                  </a:ext>
                </a:extLst>
              </a:tr>
              <a:tr h="378860">
                <a:tc rowSpan="2">
                  <a:txBody>
                    <a:bodyPr/>
                    <a:lstStyle/>
                    <a:p>
                      <a:pPr marL="92075" marR="328295" lvl="0" indent="0" algn="l" defTabSz="914400" rtl="0" eaLnBrk="1" fontAlgn="auto" latinLnBrk="0" hangingPunct="1">
                        <a:lnSpc>
                          <a:spcPct val="100000"/>
                        </a:lnSpc>
                        <a:spcBef>
                          <a:spcPts val="790"/>
                        </a:spcBef>
                        <a:spcAft>
                          <a:spcPts val="0"/>
                        </a:spcAft>
                        <a:buClrTx/>
                        <a:buSzTx/>
                        <a:buFontTx/>
                        <a:buNone/>
                        <a:tabLst/>
                        <a:defRPr/>
                      </a:pPr>
                      <a:r>
                        <a:rPr lang="el-GR" sz="1600" spc="-10" dirty="0">
                          <a:latin typeface="Roboto" panose="02000000000000000000" pitchFamily="2" charset="0"/>
                          <a:ea typeface="Roboto" panose="02000000000000000000" pitchFamily="2" charset="0"/>
                          <a:cs typeface="Roboto" panose="02000000000000000000" pitchFamily="2" charset="0"/>
                        </a:rPr>
                        <a:t>Συμμετοχή</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για</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Σπουδές</a:t>
                      </a:r>
                      <a:r>
                        <a:rPr lang="el-GR" sz="1600" b="1" spc="-10" dirty="0">
                          <a:solidFill>
                            <a:schemeClr val="accent2"/>
                          </a:solidFill>
                          <a:latin typeface="Roboto" panose="02000000000000000000" pitchFamily="2" charset="0"/>
                          <a:ea typeface="Roboto" panose="02000000000000000000" pitchFamily="2" charset="0"/>
                          <a:cs typeface="Roboto" panose="02000000000000000000" pitchFamily="2" charset="0"/>
                        </a:rPr>
                        <a:t>(SMS)</a:t>
                      </a:r>
                      <a:r>
                        <a:rPr lang="en-US" sz="1600" b="1" spc="-10" dirty="0">
                          <a:solidFill>
                            <a:schemeClr val="accent2"/>
                          </a:solidFill>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Συμμετοχή</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για</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Πρακτική </a:t>
                      </a:r>
                      <a:r>
                        <a:rPr lang="el-GR" sz="1600" spc="-44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Άσκηση</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b="1" spc="-10" dirty="0">
                          <a:solidFill>
                            <a:schemeClr val="accent2"/>
                          </a:solidFill>
                          <a:latin typeface="Roboto" panose="02000000000000000000" pitchFamily="2" charset="0"/>
                          <a:ea typeface="Roboto" panose="02000000000000000000" pitchFamily="2" charset="0"/>
                          <a:cs typeface="Roboto" panose="02000000000000000000" pitchFamily="2" charset="0"/>
                        </a:rPr>
                        <a:t>(SMP)</a:t>
                      </a:r>
                      <a:endParaRPr lang="el-GR" sz="1600" b="1" dirty="0">
                        <a:solidFill>
                          <a:schemeClr val="accent2"/>
                        </a:solidFill>
                        <a:latin typeface="Roboto" panose="02000000000000000000" pitchFamily="2" charset="0"/>
                        <a:ea typeface="Roboto" panose="02000000000000000000" pitchFamily="2" charset="0"/>
                        <a:cs typeface="Roboto" panose="02000000000000000000" pitchFamily="2" charset="0"/>
                      </a:endParaRPr>
                    </a:p>
                  </a:txBody>
                  <a:tcPr marL="0" marR="0" marT="100330"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lang="el-GR" sz="1600" b="0" spc="-5" dirty="0">
                          <a:latin typeface="Roboto" panose="02000000000000000000" pitchFamily="2" charset="0"/>
                          <a:ea typeface="Roboto" panose="02000000000000000000" pitchFamily="2" charset="0"/>
                          <a:cs typeface="Roboto" panose="02000000000000000000" pitchFamily="2" charset="0"/>
                        </a:rPr>
                        <a:t>5</a:t>
                      </a:r>
                      <a:r>
                        <a:rPr sz="1600" b="0" spc="-15" dirty="0">
                          <a:latin typeface="Roboto" panose="02000000000000000000" pitchFamily="2" charset="0"/>
                          <a:ea typeface="Roboto" panose="02000000000000000000" pitchFamily="2" charset="0"/>
                          <a:cs typeface="Roboto" panose="02000000000000000000" pitchFamily="2" charset="0"/>
                        </a:rPr>
                        <a:t> </a:t>
                      </a:r>
                      <a:r>
                        <a:rPr sz="1600" b="0" spc="-5" dirty="0">
                          <a:latin typeface="Roboto" panose="02000000000000000000" pitchFamily="2" charset="0"/>
                          <a:ea typeface="Roboto" panose="02000000000000000000" pitchFamily="2" charset="0"/>
                          <a:cs typeface="Roboto" panose="02000000000000000000" pitchFamily="2" charset="0"/>
                        </a:rPr>
                        <a:t>–</a:t>
                      </a:r>
                      <a:r>
                        <a:rPr sz="1600" b="0" spc="-15" dirty="0">
                          <a:latin typeface="Roboto" panose="02000000000000000000" pitchFamily="2" charset="0"/>
                          <a:ea typeface="Roboto" panose="02000000000000000000" pitchFamily="2" charset="0"/>
                          <a:cs typeface="Roboto" panose="02000000000000000000" pitchFamily="2" charset="0"/>
                        </a:rPr>
                        <a:t> </a:t>
                      </a:r>
                      <a:r>
                        <a:rPr sz="1600" b="0" spc="-5" dirty="0">
                          <a:latin typeface="Roboto" panose="02000000000000000000" pitchFamily="2" charset="0"/>
                          <a:ea typeface="Roboto" panose="02000000000000000000" pitchFamily="2" charset="0"/>
                          <a:cs typeface="Roboto" panose="02000000000000000000" pitchFamily="2" charset="0"/>
                        </a:rPr>
                        <a:t>1</a:t>
                      </a:r>
                      <a:r>
                        <a:rPr lang="el-GR" sz="1600" b="0" spc="-5" dirty="0">
                          <a:latin typeface="Roboto" panose="02000000000000000000" pitchFamily="2" charset="0"/>
                          <a:ea typeface="Roboto" panose="02000000000000000000" pitchFamily="2" charset="0"/>
                          <a:cs typeface="Roboto" panose="02000000000000000000" pitchFamily="2" charset="0"/>
                        </a:rPr>
                        <a:t>4</a:t>
                      </a:r>
                      <a:r>
                        <a:rPr sz="1600" b="0" spc="-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η</a:t>
                      </a:r>
                      <a:r>
                        <a:rPr sz="1600" b="0" spc="-10" dirty="0">
                          <a:latin typeface="Roboto" panose="02000000000000000000" pitchFamily="2" charset="0"/>
                          <a:ea typeface="Roboto" panose="02000000000000000000" pitchFamily="2" charset="0"/>
                          <a:cs typeface="Roboto" panose="02000000000000000000" pitchFamily="2" charset="0"/>
                        </a:rPr>
                        <a:t>μ</a:t>
                      </a:r>
                      <a:r>
                        <a:rPr lang="el-GR" sz="1600" b="0" spc="-10" dirty="0" err="1">
                          <a:latin typeface="Roboto" panose="02000000000000000000" pitchFamily="2" charset="0"/>
                          <a:ea typeface="Roboto" panose="02000000000000000000" pitchFamily="2" charset="0"/>
                          <a:cs typeface="Roboto" panose="02000000000000000000" pitchFamily="2" charset="0"/>
                        </a:rPr>
                        <a:t>έρ</a:t>
                      </a:r>
                      <a:r>
                        <a:rPr sz="1600" b="0" spc="-10" dirty="0" err="1">
                          <a:latin typeface="Roboto" panose="02000000000000000000" pitchFamily="2" charset="0"/>
                          <a:ea typeface="Roboto" panose="02000000000000000000" pitchFamily="2" charset="0"/>
                          <a:cs typeface="Roboto" panose="02000000000000000000" pitchFamily="2" charset="0"/>
                        </a:rPr>
                        <a:t>ες</a:t>
                      </a:r>
                      <a:endParaRPr sz="1600" b="0"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600" b="1" dirty="0">
                          <a:latin typeface="Roboto" panose="02000000000000000000" pitchFamily="2" charset="0"/>
                          <a:ea typeface="Roboto" panose="02000000000000000000" pitchFamily="2" charset="0"/>
                          <a:cs typeface="Roboto" panose="02000000000000000000" pitchFamily="2" charset="0"/>
                        </a:rPr>
                        <a:t>100€</a:t>
                      </a:r>
                      <a:endParaRPr lang="en-US" sz="1600" dirty="0"/>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5"/>
                  </a:ext>
                </a:extLst>
              </a:tr>
              <a:tr h="844352">
                <a:tc vMerge="1">
                  <a:txBody>
                    <a:bodyPr/>
                    <a:lstStyle/>
                    <a:p>
                      <a:pPr marL="92075" marR="328295" lvl="0" indent="0" algn="l" defTabSz="914400" rtl="0" eaLnBrk="1" fontAlgn="auto" latinLnBrk="0" hangingPunct="1">
                        <a:lnSpc>
                          <a:spcPct val="100000"/>
                        </a:lnSpc>
                        <a:spcBef>
                          <a:spcPts val="790"/>
                        </a:spcBef>
                        <a:spcAft>
                          <a:spcPts val="0"/>
                        </a:spcAft>
                        <a:buClrTx/>
                        <a:buSzTx/>
                        <a:buFontTx/>
                        <a:buNone/>
                        <a:tabLst/>
                        <a:defRPr/>
                      </a:pPr>
                      <a:endParaRPr lang="el-GR" sz="1700" b="1" dirty="0">
                        <a:solidFill>
                          <a:schemeClr val="accent2"/>
                        </a:solidFill>
                        <a:latin typeface="Roboto" panose="02000000000000000000" pitchFamily="2" charset="0"/>
                        <a:ea typeface="Roboto" panose="02000000000000000000" pitchFamily="2" charset="0"/>
                        <a:cs typeface="Roboto" panose="02000000000000000000" pitchFamily="2" charset="0"/>
                      </a:endParaRPr>
                    </a:p>
                  </a:txBody>
                  <a:tcPr marL="0" marR="0" marT="100330" marB="0">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lang="el-GR" sz="1600" b="0" spc="-5" dirty="0">
                          <a:latin typeface="Roboto" panose="02000000000000000000" pitchFamily="2" charset="0"/>
                          <a:ea typeface="Roboto" panose="02000000000000000000" pitchFamily="2" charset="0"/>
                          <a:cs typeface="Roboto" panose="02000000000000000000" pitchFamily="2" charset="0"/>
                        </a:rPr>
                        <a:t>15</a:t>
                      </a:r>
                      <a:r>
                        <a:rPr lang="el-GR" sz="1600" b="0" spc="-1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a:t>
                      </a:r>
                      <a:r>
                        <a:rPr lang="el-GR" sz="1600" b="0" spc="-1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30 η</a:t>
                      </a:r>
                      <a:r>
                        <a:rPr lang="el-GR" sz="1600" b="0" spc="-10" dirty="0">
                          <a:latin typeface="Roboto" panose="02000000000000000000" pitchFamily="2" charset="0"/>
                          <a:ea typeface="Roboto" panose="02000000000000000000" pitchFamily="2" charset="0"/>
                          <a:cs typeface="Roboto" panose="02000000000000000000" pitchFamily="2" charset="0"/>
                        </a:rPr>
                        <a:t>μέρες</a:t>
                      </a:r>
                      <a:endParaRPr lang="el-GR" sz="1600" b="0"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600" b="1" dirty="0">
                          <a:latin typeface="Roboto" panose="02000000000000000000" pitchFamily="2" charset="0"/>
                          <a:ea typeface="Roboto" panose="02000000000000000000" pitchFamily="2" charset="0"/>
                          <a:cs typeface="Roboto" panose="02000000000000000000" pitchFamily="2" charset="0"/>
                        </a:rPr>
                        <a:t>150€</a:t>
                      </a:r>
                      <a:endParaRPr lang="en-US" sz="1600" dirty="0"/>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469930765"/>
                  </a:ext>
                </a:extLst>
              </a:tr>
              <a:tr h="545088">
                <a:tc gridSpan="3">
                  <a:txBody>
                    <a:bodyPr/>
                    <a:lstStyle/>
                    <a:p>
                      <a:pPr marL="92075" marR="328295" lvl="0" indent="0" algn="ctr" defTabSz="914400" rtl="0" eaLnBrk="1" fontAlgn="auto" latinLnBrk="0" hangingPunct="1">
                        <a:lnSpc>
                          <a:spcPct val="100000"/>
                        </a:lnSpc>
                        <a:spcBef>
                          <a:spcPts val="790"/>
                        </a:spcBef>
                        <a:spcAft>
                          <a:spcPts val="0"/>
                        </a:spcAft>
                        <a:buClrTx/>
                        <a:buSzTx/>
                        <a:buFontTx/>
                        <a:buNone/>
                        <a:tabLst/>
                        <a:defRPr/>
                      </a:pPr>
                      <a:r>
                        <a:rPr lang="el-G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2. </a:t>
                      </a:r>
                      <a:r>
                        <a:rPr lang="en-US"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Top-up </a:t>
                      </a:r>
                      <a:r>
                        <a:rPr lang="en-US" sz="16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γι</a:t>
                      </a:r>
                      <a:r>
                        <a:rPr lang="en-US"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α Φοιτητές/Απόφοιτους </a:t>
                      </a:r>
                      <a:r>
                        <a:rPr lang="el-G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που συμμετέχουν σε πρακτική άσκηση μικρής διάρκειας </a:t>
                      </a:r>
                      <a:endParaRPr lang="en-US"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00330"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hMerge="1">
                  <a:txBody>
                    <a:bodyPr/>
                    <a:lstStyle/>
                    <a:p>
                      <a:pPr marL="112395" algn="ctr">
                        <a:lnSpc>
                          <a:spcPct val="100000"/>
                        </a:lnSpc>
                        <a:spcBef>
                          <a:spcPts val="785"/>
                        </a:spcBef>
                      </a:pPr>
                      <a:endParaRPr lang="el-GR" sz="1600" b="0"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C9A6E4"/>
                    </a:solidFill>
                  </a:tcPr>
                </a:tc>
                <a:tc hMerge="1">
                  <a:txBody>
                    <a:bodyPr/>
                    <a:lstStyle/>
                    <a:p>
                      <a:pPr algn="ctr"/>
                      <a:endParaRPr lang="en-US" sz="1600" dirty="0"/>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C9A6E4"/>
                    </a:solidFill>
                  </a:tcPr>
                </a:tc>
                <a:extLst>
                  <a:ext uri="{0D108BD9-81ED-4DB2-BD59-A6C34878D82A}">
                    <a16:rowId xmlns:a16="http://schemas.microsoft.com/office/drawing/2014/main" val="2044371108"/>
                  </a:ext>
                </a:extLst>
              </a:tr>
              <a:tr h="434553">
                <a:tc gridSpan="3">
                  <a:txBody>
                    <a:bodyPr/>
                    <a:lstStyle/>
                    <a:p>
                      <a:pPr marL="92075" marR="328295" algn="ctr">
                        <a:lnSpc>
                          <a:spcPct val="100000"/>
                        </a:lnSpc>
                        <a:spcBef>
                          <a:spcPts val="790"/>
                        </a:spcBef>
                      </a:pPr>
                      <a:r>
                        <a:rPr lang="el-GR" sz="1600" spc="-10" dirty="0">
                          <a:solidFill>
                            <a:srgbClr val="FF0000"/>
                          </a:solidFill>
                          <a:latin typeface="Roboto" panose="02000000000000000000" pitchFamily="2" charset="0"/>
                          <a:ea typeface="Roboto" panose="02000000000000000000" pitchFamily="2" charset="0"/>
                          <a:cs typeface="Roboto" panose="02000000000000000000" pitchFamily="2" charset="0"/>
                        </a:rPr>
                        <a:t>Δεν ισχύει</a:t>
                      </a:r>
                      <a:endParaRPr sz="1600" spc="-10"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100330" marB="0" anchor="ctr">
                    <a:lnL w="12700" cap="flat" cmpd="sng" algn="ctr">
                      <a:noFill/>
                      <a:prstDash val="solid"/>
                      <a:round/>
                      <a:headEnd type="none" w="med" len="med"/>
                      <a:tailEnd type="none" w="med" len="med"/>
                    </a:lnL>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hMerge="1">
                  <a:txBody>
                    <a:bodyPr/>
                    <a:lstStyle/>
                    <a:p>
                      <a:endParaRPr dirty="0"/>
                    </a:p>
                  </a:txBody>
                  <a:tcPr marL="0" marR="0" marT="100330"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hMerge="1">
                  <a:txBody>
                    <a:bodyPr/>
                    <a:lstStyle/>
                    <a:p>
                      <a:endParaRPr lang="en-US"/>
                    </a:p>
                  </a:txBody>
                  <a:tcPr>
                    <a:lnT w="3175" cap="flat" cmpd="sng" algn="ctr">
                      <a:solidFill>
                        <a:schemeClr val="bg2">
                          <a:lumMod val="75000"/>
                        </a:schemeClr>
                      </a:solidFill>
                      <a:prstDash val="solid"/>
                      <a:round/>
                      <a:headEnd type="none" w="med" len="med"/>
                      <a:tailEnd type="none" w="med" len="med"/>
                    </a:lnT>
                  </a:tcPr>
                </a:tc>
                <a:extLst>
                  <a:ext uri="{0D108BD9-81ED-4DB2-BD59-A6C34878D82A}">
                    <a16:rowId xmlns:a16="http://schemas.microsoft.com/office/drawing/2014/main" val="3756581562"/>
                  </a:ext>
                </a:extLst>
              </a:tr>
            </a:tbl>
          </a:graphicData>
        </a:graphic>
      </p:graphicFrame>
    </p:spTree>
    <p:extLst>
      <p:ext uri="{BB962C8B-B14F-4D97-AF65-F5344CB8AC3E}">
        <p14:creationId xmlns:p14="http://schemas.microsoft.com/office/powerpoint/2010/main" val="1568628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F76F0CE6-FFF5-2330-F3F7-BE17896FA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183466" y="778663"/>
            <a:ext cx="9252155" cy="736958"/>
          </a:xfrm>
        </p:spPr>
        <p:txBody>
          <a:bodyPr>
            <a:normAutofit/>
          </a:bodyPr>
          <a:lstStyle/>
          <a:p>
            <a:r>
              <a:rPr lang="el-GR" sz="2800" b="1" dirty="0">
                <a:latin typeface="Roboto" panose="02000000000000000000" pitchFamily="2" charset="0"/>
                <a:ea typeface="Roboto" panose="02000000000000000000" pitchFamily="2" charset="0"/>
              </a:rPr>
              <a:t>Ενότητες Παρουσίασης</a:t>
            </a:r>
            <a:endParaRPr lang="en-CY" sz="2800" b="1" dirty="0">
              <a:latin typeface="Roboto" panose="02000000000000000000" pitchFamily="2" charset="0"/>
              <a:ea typeface="Roboto" panose="02000000000000000000" pitchFamily="2" charset="0"/>
            </a:endParaRPr>
          </a:p>
        </p:txBody>
      </p:sp>
      <p:graphicFrame>
        <p:nvGraphicFramePr>
          <p:cNvPr id="3" name="Diagram 2">
            <a:extLst>
              <a:ext uri="{FF2B5EF4-FFF2-40B4-BE49-F238E27FC236}">
                <a16:creationId xmlns:a16="http://schemas.microsoft.com/office/drawing/2014/main" id="{3FDBCD72-39BB-43BD-1723-994410B1A14E}"/>
              </a:ext>
            </a:extLst>
          </p:cNvPr>
          <p:cNvGraphicFramePr/>
          <p:nvPr>
            <p:extLst>
              <p:ext uri="{D42A27DB-BD31-4B8C-83A1-F6EECF244321}">
                <p14:modId xmlns:p14="http://schemas.microsoft.com/office/powerpoint/2010/main" val="3992301936"/>
              </p:ext>
            </p:extLst>
          </p:nvPr>
        </p:nvGraphicFramePr>
        <p:xfrm>
          <a:off x="1183466" y="1053795"/>
          <a:ext cx="9484534" cy="47504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12920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EE6A7-79BF-21FF-0AA4-8B11A383D66D}"/>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52FA8594-9507-8561-4E1B-14675E1E6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82FAC7A4-60DD-3253-C822-CB6517E703FB}"/>
              </a:ext>
            </a:extLst>
          </p:cNvPr>
          <p:cNvSpPr>
            <a:spLocks noGrp="1"/>
          </p:cNvSpPr>
          <p:nvPr>
            <p:ph type="title"/>
          </p:nvPr>
        </p:nvSpPr>
        <p:spPr>
          <a:xfrm>
            <a:off x="365761" y="2870808"/>
            <a:ext cx="3246122" cy="736958"/>
          </a:xfrm>
        </p:spPr>
        <p:txBody>
          <a:bodyPr>
            <a:noAutofit/>
          </a:bodyPr>
          <a:lstStyle/>
          <a:p>
            <a:pPr algn="ctr"/>
            <a:r>
              <a:rPr lang="el-GR" sz="2600" b="1" dirty="0">
                <a:latin typeface="Roboto" panose="02000000000000000000" pitchFamily="2" charset="0"/>
                <a:ea typeface="Roboto" panose="02000000000000000000" pitchFamily="2" charset="0"/>
              </a:rPr>
              <a:t>Ατομική υποστήριξη (</a:t>
            </a:r>
            <a:r>
              <a:rPr lang="en-US" sz="2600" b="1" dirty="0">
                <a:latin typeface="Roboto" panose="02000000000000000000" pitchFamily="2" charset="0"/>
                <a:ea typeface="Roboto" panose="02000000000000000000" pitchFamily="2" charset="0"/>
              </a:rPr>
              <a:t>Individual Support)</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Κινητικότητες Μεγάλης Διάρκειας (1/2)</a:t>
            </a:r>
            <a:endParaRPr lang="en-US"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2DDC7A57-CF24-C423-217D-013169C645F9}"/>
              </a:ext>
            </a:extLst>
          </p:cNvPr>
          <p:cNvSpPr/>
          <p:nvPr/>
        </p:nvSpPr>
        <p:spPr>
          <a:xfrm flipH="1">
            <a:off x="3759013" y="820365"/>
            <a:ext cx="45719" cy="4971111"/>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graphicFrame>
        <p:nvGraphicFramePr>
          <p:cNvPr id="7" name="object 13">
            <a:extLst>
              <a:ext uri="{FF2B5EF4-FFF2-40B4-BE49-F238E27FC236}">
                <a16:creationId xmlns:a16="http://schemas.microsoft.com/office/drawing/2014/main" id="{B4C35BF7-0951-014F-C107-0A5B499AEBCC}"/>
              </a:ext>
            </a:extLst>
          </p:cNvPr>
          <p:cNvGraphicFramePr>
            <a:graphicFrameLocks noGrp="1"/>
          </p:cNvGraphicFramePr>
          <p:nvPr>
            <p:extLst>
              <p:ext uri="{D42A27DB-BD31-4B8C-83A1-F6EECF244321}">
                <p14:modId xmlns:p14="http://schemas.microsoft.com/office/powerpoint/2010/main" val="3788056485"/>
              </p:ext>
            </p:extLst>
          </p:nvPr>
        </p:nvGraphicFramePr>
        <p:xfrm>
          <a:off x="3977644" y="753731"/>
          <a:ext cx="7555344" cy="4971111"/>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1772770">
                  <a:extLst>
                    <a:ext uri="{9D8B030D-6E8A-4147-A177-3AD203B41FA5}">
                      <a16:colId xmlns:a16="http://schemas.microsoft.com/office/drawing/2014/main" val="20000"/>
                    </a:ext>
                  </a:extLst>
                </a:gridCol>
                <a:gridCol w="4311024">
                  <a:extLst>
                    <a:ext uri="{9D8B030D-6E8A-4147-A177-3AD203B41FA5}">
                      <a16:colId xmlns:a16="http://schemas.microsoft.com/office/drawing/2014/main" val="2052262991"/>
                    </a:ext>
                  </a:extLst>
                </a:gridCol>
                <a:gridCol w="1471550">
                  <a:extLst>
                    <a:ext uri="{9D8B030D-6E8A-4147-A177-3AD203B41FA5}">
                      <a16:colId xmlns:a16="http://schemas.microsoft.com/office/drawing/2014/main" val="3347098899"/>
                    </a:ext>
                  </a:extLst>
                </a:gridCol>
              </a:tblGrid>
              <a:tr h="487315">
                <a:tc gridSpan="3">
                  <a:txBody>
                    <a:bodyPr/>
                    <a:lstStyle/>
                    <a:p>
                      <a:pPr marL="439420" marR="328295" lvl="0" indent="0" algn="ctr" defTabSz="914400" rtl="0" eaLnBrk="1" fontAlgn="auto" latinLnBrk="0" hangingPunct="1">
                        <a:lnSpc>
                          <a:spcPct val="100000"/>
                        </a:lnSpc>
                        <a:spcBef>
                          <a:spcPts val="790"/>
                        </a:spcBef>
                        <a:spcAft>
                          <a:spcPts val="0"/>
                        </a:spcAft>
                        <a:buClrTx/>
                        <a:buSzTx/>
                        <a:buFontTx/>
                        <a:buNone/>
                        <a:tabLst/>
                        <a:defRPr/>
                      </a:pPr>
                      <a:r>
                        <a:rPr sz="15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Φοιτητές</a:t>
                      </a:r>
                      <a:r>
                        <a:rP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/τριες /Νέοι Απόφοιτοι/</a:t>
                      </a:r>
                      <a:r>
                        <a:rPr sz="15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τες</a:t>
                      </a:r>
                      <a:r>
                        <a:rP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 </a:t>
                      </a:r>
                      <a:endPar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439420" marR="328295" lvl="0" indent="0" algn="ctr" defTabSz="914400" rtl="0" eaLnBrk="1" fontAlgn="auto" latinLnBrk="0" hangingPunct="1">
                        <a:lnSpc>
                          <a:spcPct val="100000"/>
                        </a:lnSpc>
                        <a:spcBef>
                          <a:spcPts val="790"/>
                        </a:spcBef>
                        <a:spcAft>
                          <a:spcPts val="0"/>
                        </a:spcAft>
                        <a:buClrTx/>
                        <a:buSzTx/>
                        <a:buFontTx/>
                        <a:buNone/>
                        <a:tabLst/>
                        <a:defRPr/>
                      </a:pP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Κυπριακών ΙΤΕ, </a:t>
                      </a:r>
                      <a:r>
                        <a:rPr sz="15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όλων</a:t>
                      </a:r>
                      <a:r>
                        <a:rP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5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των</a:t>
                      </a:r>
                      <a:r>
                        <a:rP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5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κύκλων</a:t>
                      </a:r>
                      <a:endPar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hMerge="1">
                  <a:txBody>
                    <a:bodyPr/>
                    <a:lstStyle/>
                    <a:p>
                      <a:endParaRPr lang="en-US"/>
                    </a:p>
                  </a:txBody>
                  <a:tcPr>
                    <a:lnL>
                      <a:noFill/>
                    </a:lnL>
                  </a:tcPr>
                </a:tc>
                <a:tc hMerge="1">
                  <a:txBody>
                    <a:bodyPr/>
                    <a:lstStyle/>
                    <a:p>
                      <a:pPr marL="439420" algn="ctr">
                        <a:lnSpc>
                          <a:spcPct val="100000"/>
                        </a:lnSpc>
                      </a:pPr>
                      <a:endParaRPr sz="17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8FDD"/>
                    </a:solidFill>
                  </a:tcPr>
                </a:tc>
                <a:extLst>
                  <a:ext uri="{0D108BD9-81ED-4DB2-BD59-A6C34878D82A}">
                    <a16:rowId xmlns:a16="http://schemas.microsoft.com/office/drawing/2014/main" val="10000"/>
                  </a:ext>
                </a:extLst>
              </a:tr>
              <a:tr h="589550">
                <a:tc>
                  <a:txBody>
                    <a:bodyPr/>
                    <a:lstStyle/>
                    <a:p>
                      <a:pPr marL="379095" algn="l" defTabSz="914400" rtl="0" eaLnBrk="1" latinLnBrk="0" hangingPunct="1">
                        <a:lnSpc>
                          <a:spcPct val="100000"/>
                        </a:lnSpc>
                        <a:spcBef>
                          <a:spcPts val="785"/>
                        </a:spcBef>
                      </a:pPr>
                      <a:r>
                        <a:rPr lang="el-GR" sz="14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Χώρα Αναχώρησης</a:t>
                      </a:r>
                      <a:endParaRPr sz="14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Χώρα Υποδοχής</a:t>
                      </a:r>
                      <a:endParaRPr lang="en-US" sz="1500"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algn="l" defTabSz="914400" rtl="0" eaLnBrk="1" latinLnBrk="0" hangingPunct="1">
                        <a:lnSpc>
                          <a:spcPct val="100000"/>
                        </a:lnSpc>
                        <a:spcBef>
                          <a:spcPts val="785"/>
                        </a:spcBef>
                      </a:pP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Μηνιαίο ποσό</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1"/>
                  </a:ext>
                </a:extLst>
              </a:tr>
              <a:tr h="1065876">
                <a:tc rowSpan="4">
                  <a:txBody>
                    <a:bodyPr/>
                    <a:lstStyle/>
                    <a:p>
                      <a:pPr marL="92075" algn="ctr">
                        <a:lnSpc>
                          <a:spcPct val="100000"/>
                        </a:lnSpc>
                        <a:spcBef>
                          <a:spcPts val="785"/>
                        </a:spcBef>
                      </a:pPr>
                      <a:r>
                        <a:rPr lang="el-GR" sz="1400" spc="-10" dirty="0">
                          <a:latin typeface="Roboto" panose="02000000000000000000" pitchFamily="2" charset="0"/>
                          <a:ea typeface="Roboto" panose="02000000000000000000" pitchFamily="2" charset="0"/>
                          <a:cs typeface="Roboto" panose="02000000000000000000" pitchFamily="2" charset="0"/>
                        </a:rPr>
                        <a:t>Κύπρος</a:t>
                      </a:r>
                      <a:endParaRPr lang="el-GR" sz="1400" b="1" dirty="0">
                        <a:solidFill>
                          <a:schemeClr val="accent2"/>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TlToBr w="12700" cmpd="sng">
                      <a:noFill/>
                      <a:prstDash val="solid"/>
                    </a:lnTlToBr>
                    <a:lnBlToTr w="12700" cmpd="sng">
                      <a:noFill/>
                      <a:prstDash val="solid"/>
                    </a:lnBlToTr>
                    <a:solidFill>
                      <a:srgbClr val="F1F1F1"/>
                    </a:solidFill>
                  </a:tcPr>
                </a:tc>
                <a:tc>
                  <a:txBody>
                    <a:bodyPr/>
                    <a:lstStyle/>
                    <a:p>
                      <a:pPr algn="ctr"/>
                      <a:r>
                        <a:rPr lang="el-GR" sz="1500" b="0" dirty="0">
                          <a:latin typeface="Roboto" panose="02000000000000000000" pitchFamily="2" charset="0"/>
                          <a:ea typeface="Roboto" panose="02000000000000000000" pitchFamily="2" charset="0"/>
                          <a:cs typeface="Roboto" panose="02000000000000000000" pitchFamily="2" charset="0"/>
                        </a:rPr>
                        <a:t>Αυστρία, Βέλγιο, Γαλλία, Γερμανία, Δανία, Ιρλανδία, Ισλανδία, Ιταλία, Ολλανδία, Λιχτενστάιν, Λουξεμβούργο, Νορβηγία, Σουηδία, Φινλανδία</a:t>
                      </a:r>
                    </a:p>
                    <a:p>
                      <a:pPr algn="ctr"/>
                      <a:r>
                        <a:rPr lang="el-GR" sz="1500" b="0" dirty="0">
                          <a:latin typeface="Roboto" panose="02000000000000000000" pitchFamily="2" charset="0"/>
                          <a:ea typeface="Roboto" panose="02000000000000000000" pitchFamily="2" charset="0"/>
                          <a:cs typeface="Roboto" panose="02000000000000000000" pitchFamily="2" charset="0"/>
                        </a:rPr>
                        <a:t>&amp;</a:t>
                      </a:r>
                    </a:p>
                    <a:p>
                      <a:pPr algn="ctr"/>
                      <a:r>
                        <a:rPr lang="el-GR" sz="1500" b="0" dirty="0">
                          <a:solidFill>
                            <a:srgbClr val="FF0000"/>
                          </a:solidFill>
                          <a:latin typeface="Roboto" panose="02000000000000000000" pitchFamily="2" charset="0"/>
                          <a:ea typeface="Roboto" panose="02000000000000000000" pitchFamily="2" charset="0"/>
                          <a:cs typeface="Roboto" panose="02000000000000000000" pitchFamily="2" charset="0"/>
                        </a:rPr>
                        <a:t>Τρίτες Χώρες μη συνδεδεμένες με το Πρόγραμμα</a:t>
                      </a:r>
                      <a:r>
                        <a:rPr lang="en-US" sz="1500" b="0" dirty="0">
                          <a:solidFill>
                            <a:srgbClr val="FF0000"/>
                          </a:solidFill>
                          <a:latin typeface="Roboto" panose="02000000000000000000" pitchFamily="2" charset="0"/>
                          <a:ea typeface="Roboto" panose="02000000000000000000" pitchFamily="2" charset="0"/>
                          <a:cs typeface="Roboto" panose="02000000000000000000" pitchFamily="2" charset="0"/>
                        </a:rPr>
                        <a:t> – </a:t>
                      </a:r>
                      <a:r>
                        <a:rPr lang="el-GR" sz="1500" b="0" dirty="0">
                          <a:solidFill>
                            <a:srgbClr val="FF0000"/>
                          </a:solidFill>
                          <a:latin typeface="Roboto" panose="02000000000000000000" pitchFamily="2" charset="0"/>
                          <a:ea typeface="Roboto" panose="02000000000000000000" pitchFamily="2" charset="0"/>
                          <a:cs typeface="Roboto" panose="02000000000000000000" pitchFamily="2" charset="0"/>
                        </a:rPr>
                        <a:t>Περιφέρειες </a:t>
                      </a:r>
                      <a:r>
                        <a:rPr lang="fr-FR" sz="1500" b="0" dirty="0">
                          <a:solidFill>
                            <a:srgbClr val="FF0000"/>
                          </a:solidFill>
                          <a:latin typeface="Roboto" panose="02000000000000000000" pitchFamily="2" charset="0"/>
                          <a:ea typeface="Roboto" panose="02000000000000000000" pitchFamily="2" charset="0"/>
                          <a:cs typeface="Roboto" panose="02000000000000000000" pitchFamily="2" charset="0"/>
                        </a:rPr>
                        <a:t>13 </a:t>
                      </a:r>
                      <a:r>
                        <a:rPr lang="el-GR" sz="1500" b="0" dirty="0">
                          <a:solidFill>
                            <a:srgbClr val="FF0000"/>
                          </a:solidFill>
                          <a:latin typeface="Roboto" panose="02000000000000000000" pitchFamily="2" charset="0"/>
                          <a:ea typeface="Roboto" panose="02000000000000000000" pitchFamily="2" charset="0"/>
                          <a:cs typeface="Roboto" panose="02000000000000000000" pitchFamily="2" charset="0"/>
                        </a:rPr>
                        <a:t>και</a:t>
                      </a:r>
                      <a:r>
                        <a:rPr lang="fr-FR" sz="1500" b="0" dirty="0">
                          <a:solidFill>
                            <a:srgbClr val="FF0000"/>
                          </a:solidFill>
                          <a:latin typeface="Roboto" panose="02000000000000000000" pitchFamily="2" charset="0"/>
                          <a:ea typeface="Roboto" panose="02000000000000000000" pitchFamily="2" charset="0"/>
                          <a:cs typeface="Roboto" panose="02000000000000000000" pitchFamily="2" charset="0"/>
                        </a:rPr>
                        <a:t> 14</a:t>
                      </a:r>
                      <a:endParaRPr lang="el-GR" sz="1500" b="0"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marR="0" lvl="0" indent="0" algn="ctr" defTabSz="914400" rtl="0" eaLnBrk="1" fontAlgn="auto" latinLnBrk="0" hangingPunct="1">
                        <a:lnSpc>
                          <a:spcPct val="100000"/>
                        </a:lnSpc>
                        <a:spcBef>
                          <a:spcPts val="785"/>
                        </a:spcBef>
                        <a:spcAft>
                          <a:spcPts val="0"/>
                        </a:spcAft>
                        <a:buClrTx/>
                        <a:buSzTx/>
                        <a:buFontTx/>
                        <a:buNone/>
                        <a:tabLst/>
                        <a:defRPr/>
                      </a:pPr>
                      <a:r>
                        <a:rPr lang="el-GR" sz="1500" b="1" dirty="0">
                          <a:latin typeface="Roboto" panose="02000000000000000000" pitchFamily="2" charset="0"/>
                          <a:ea typeface="Roboto" panose="02000000000000000000" pitchFamily="2" charset="0"/>
                          <a:cs typeface="Roboto" panose="02000000000000000000" pitchFamily="2" charset="0"/>
                        </a:rPr>
                        <a:t>6</a:t>
                      </a:r>
                      <a:r>
                        <a:rPr lang="en-US" sz="1500" b="1" dirty="0">
                          <a:latin typeface="Roboto" panose="02000000000000000000" pitchFamily="2" charset="0"/>
                          <a:ea typeface="Roboto" panose="02000000000000000000" pitchFamily="2" charset="0"/>
                          <a:cs typeface="Roboto" panose="02000000000000000000" pitchFamily="2" charset="0"/>
                        </a:rPr>
                        <a:t>74</a:t>
                      </a:r>
                      <a:r>
                        <a:rPr lang="el-GR" sz="1500" b="1" dirty="0">
                          <a:latin typeface="Roboto" panose="02000000000000000000" pitchFamily="2" charset="0"/>
                          <a:ea typeface="Roboto" panose="02000000000000000000" pitchFamily="2" charset="0"/>
                          <a:cs typeface="Roboto" panose="02000000000000000000" pitchFamily="2" charset="0"/>
                        </a:rPr>
                        <a:t>€</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914459697"/>
                  </a:ext>
                </a:extLst>
              </a:tr>
              <a:tr h="704087">
                <a:tc vMerge="1">
                  <a:txBody>
                    <a:bodyPr/>
                    <a:lstStyle/>
                    <a:p>
                      <a:endParaRPr dirty="0"/>
                    </a:p>
                  </a:txBody>
                  <a:tcPr marL="0" marR="0" marT="99695" marB="0">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marR="0" lvl="0" indent="0" algn="ctr" defTabSz="914400" rtl="0" eaLnBrk="1" fontAlgn="auto" latinLnBrk="0" hangingPunct="1">
                        <a:lnSpc>
                          <a:spcPct val="100000"/>
                        </a:lnSpc>
                        <a:spcBef>
                          <a:spcPts val="785"/>
                        </a:spcBef>
                        <a:spcAft>
                          <a:spcPts val="0"/>
                        </a:spcAft>
                        <a:buClrTx/>
                        <a:buSzTx/>
                        <a:buFontTx/>
                        <a:buNone/>
                        <a:tabLst/>
                        <a:defRPr/>
                      </a:pPr>
                      <a:r>
                        <a:rPr lang="el-GR" sz="1500" dirty="0">
                          <a:latin typeface="Roboto" panose="02000000000000000000" pitchFamily="2" charset="0"/>
                          <a:ea typeface="Roboto" panose="02000000000000000000" pitchFamily="2" charset="0"/>
                          <a:cs typeface="Roboto" panose="02000000000000000000" pitchFamily="2" charset="0"/>
                        </a:rPr>
                        <a:t>Ελλάδα, Εσθονία, Ισπανία, Κύπρος, Λετονία, Μάλτα, Πορτογαλία, Σλοβακία, Σλοβενία, Τσεχία. </a:t>
                      </a:r>
                      <a:endParaRPr lang="el-GR" sz="1500" dirty="0">
                        <a:highlight>
                          <a:srgbClr val="FFFF00"/>
                        </a:highlight>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500" b="1" dirty="0">
                          <a:latin typeface="Roboto" panose="02000000000000000000" pitchFamily="2" charset="0"/>
                          <a:ea typeface="Roboto" panose="02000000000000000000" pitchFamily="2" charset="0"/>
                          <a:cs typeface="Roboto" panose="02000000000000000000" pitchFamily="2" charset="0"/>
                        </a:rPr>
                        <a:t>  </a:t>
                      </a:r>
                      <a:r>
                        <a:rPr lang="en-GB" sz="1500" b="1" dirty="0">
                          <a:latin typeface="Roboto" panose="02000000000000000000" pitchFamily="2" charset="0"/>
                          <a:ea typeface="Roboto" panose="02000000000000000000" pitchFamily="2" charset="0"/>
                          <a:cs typeface="Roboto" panose="02000000000000000000" pitchFamily="2" charset="0"/>
                        </a:rPr>
                        <a:t> </a:t>
                      </a:r>
                      <a:r>
                        <a:rPr lang="el-GR" sz="1500" b="1" dirty="0">
                          <a:latin typeface="Roboto" panose="02000000000000000000" pitchFamily="2" charset="0"/>
                          <a:ea typeface="Roboto" panose="02000000000000000000" pitchFamily="2" charset="0"/>
                          <a:cs typeface="Roboto" panose="02000000000000000000" pitchFamily="2" charset="0"/>
                        </a:rPr>
                        <a:t>606€</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2"/>
                  </a:ext>
                </a:extLst>
              </a:tr>
              <a:tr h="776031">
                <a:tc vMerge="1">
                  <a:txBody>
                    <a:bodyPr/>
                    <a:lstStyle/>
                    <a:p>
                      <a:endParaRPr/>
                    </a:p>
                  </a:txBody>
                  <a:tcPr marL="0" marR="0" marT="100330" marB="0">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marR="0" lvl="0" indent="0" algn="ctr" defTabSz="914400" rtl="0" eaLnBrk="1" fontAlgn="auto" latinLnBrk="0" hangingPunct="1">
                        <a:lnSpc>
                          <a:spcPct val="100000"/>
                        </a:lnSpc>
                        <a:spcBef>
                          <a:spcPts val="785"/>
                        </a:spcBef>
                        <a:spcAft>
                          <a:spcPts val="0"/>
                        </a:spcAft>
                        <a:buClrTx/>
                        <a:buSzTx/>
                        <a:buFontTx/>
                        <a:buNone/>
                        <a:tabLst/>
                        <a:defRPr/>
                      </a:pPr>
                      <a:r>
                        <a:rPr lang="el-GR" sz="1500" dirty="0">
                          <a:latin typeface="Roboto" panose="02000000000000000000" pitchFamily="2" charset="0"/>
                          <a:ea typeface="Roboto" panose="02000000000000000000" pitchFamily="2" charset="0"/>
                          <a:cs typeface="Roboto" panose="02000000000000000000" pitchFamily="2" charset="0"/>
                        </a:rPr>
                        <a:t>Βόρεια Μακεδονία, Βουλγαρία, Κροατία, Λιθουανία, Ουγγαρία, Πολωνία, Ρουμανία, Σερβία, Τουρκία</a:t>
                      </a:r>
                      <a:endParaRPr lang="el-GR" sz="1500" dirty="0">
                        <a:highlight>
                          <a:srgbClr val="FFFF00"/>
                        </a:highlight>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500" b="1" dirty="0">
                          <a:latin typeface="Roboto" panose="02000000000000000000" pitchFamily="2" charset="0"/>
                          <a:ea typeface="Roboto" panose="02000000000000000000" pitchFamily="2" charset="0"/>
                          <a:cs typeface="Roboto" panose="02000000000000000000" pitchFamily="2" charset="0"/>
                        </a:rPr>
                        <a:t>   550€</a:t>
                      </a:r>
                    </a:p>
                    <a:p>
                      <a:pPr algn="ctr"/>
                      <a:endParaRPr lang="en-US" sz="1500"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5"/>
                  </a:ext>
                </a:extLst>
              </a:tr>
              <a:tr h="776031">
                <a:tc vMerge="1">
                  <a:txBody>
                    <a:bodyPr/>
                    <a:lstStyle/>
                    <a:p>
                      <a:endParaRPr lang="en-US"/>
                    </a:p>
                  </a:txBody>
                  <a:tcPr/>
                </a:tc>
                <a:tc>
                  <a:txBody>
                    <a:bodyPr/>
                    <a:lstStyle/>
                    <a:p>
                      <a:pPr marL="112395" marR="0" lvl="0" indent="0" algn="ctr" defTabSz="914400" rtl="0" eaLnBrk="1" fontAlgn="auto" latinLnBrk="0" hangingPunct="1">
                        <a:lnSpc>
                          <a:spcPct val="100000"/>
                        </a:lnSpc>
                        <a:spcBef>
                          <a:spcPts val="785"/>
                        </a:spcBef>
                        <a:spcAft>
                          <a:spcPts val="0"/>
                        </a:spcAft>
                        <a:buClrTx/>
                        <a:buSzTx/>
                        <a:buFontTx/>
                        <a:buNone/>
                        <a:tabLst/>
                        <a:defRPr/>
                      </a:pPr>
                      <a:r>
                        <a:rPr lang="el-GR" sz="1500" b="0" dirty="0">
                          <a:solidFill>
                            <a:srgbClr val="FF0000"/>
                          </a:solidFill>
                          <a:latin typeface="Roboto" panose="02000000000000000000" pitchFamily="2" charset="0"/>
                          <a:ea typeface="Roboto" panose="02000000000000000000" pitchFamily="2" charset="0"/>
                          <a:cs typeface="Roboto" panose="02000000000000000000" pitchFamily="2" charset="0"/>
                        </a:rPr>
                        <a:t>Τρίτες Χώρες μη συνδεδεμένες με το Πρόγραμμα</a:t>
                      </a:r>
                      <a:r>
                        <a:rPr lang="en-US" sz="1500" b="0" dirty="0">
                          <a:solidFill>
                            <a:srgbClr val="FF0000"/>
                          </a:solidFill>
                          <a:latin typeface="Roboto" panose="02000000000000000000" pitchFamily="2" charset="0"/>
                          <a:ea typeface="Roboto" panose="02000000000000000000" pitchFamily="2" charset="0"/>
                          <a:cs typeface="Roboto" panose="02000000000000000000" pitchFamily="2" charset="0"/>
                        </a:rPr>
                        <a:t> – </a:t>
                      </a:r>
                      <a:r>
                        <a:rPr lang="el-GR" sz="1500" b="0" dirty="0">
                          <a:solidFill>
                            <a:srgbClr val="FF0000"/>
                          </a:solidFill>
                          <a:latin typeface="Roboto" panose="02000000000000000000" pitchFamily="2" charset="0"/>
                          <a:ea typeface="Roboto" panose="02000000000000000000" pitchFamily="2" charset="0"/>
                          <a:cs typeface="Roboto" panose="02000000000000000000" pitchFamily="2" charset="0"/>
                        </a:rPr>
                        <a:t>Περιφέρειες </a:t>
                      </a:r>
                      <a:r>
                        <a:rPr lang="fr-FR" sz="1500" b="0" dirty="0">
                          <a:solidFill>
                            <a:srgbClr val="FF0000"/>
                          </a:solidFill>
                          <a:latin typeface="Roboto" panose="02000000000000000000" pitchFamily="2" charset="0"/>
                          <a:ea typeface="Roboto" panose="02000000000000000000" pitchFamily="2" charset="0"/>
                          <a:cs typeface="Roboto" panose="02000000000000000000" pitchFamily="2" charset="0"/>
                        </a:rPr>
                        <a:t>1</a:t>
                      </a:r>
                      <a:r>
                        <a:rPr lang="el-GR" sz="1500" b="0"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fr-FR" sz="1500" b="0" dirty="0">
                          <a:solidFill>
                            <a:srgbClr val="FF0000"/>
                          </a:solidFill>
                          <a:latin typeface="Roboto" panose="02000000000000000000" pitchFamily="2" charset="0"/>
                          <a:ea typeface="Roboto" panose="02000000000000000000" pitchFamily="2" charset="0"/>
                          <a:cs typeface="Roboto" panose="02000000000000000000" pitchFamily="2" charset="0"/>
                        </a:rPr>
                        <a:t>3 </a:t>
                      </a:r>
                      <a:r>
                        <a:rPr lang="el-GR" sz="1500" b="0" dirty="0">
                          <a:solidFill>
                            <a:srgbClr val="FF0000"/>
                          </a:solidFill>
                          <a:latin typeface="Roboto" panose="02000000000000000000" pitchFamily="2" charset="0"/>
                          <a:ea typeface="Roboto" panose="02000000000000000000" pitchFamily="2" charset="0"/>
                          <a:cs typeface="Roboto" panose="02000000000000000000" pitchFamily="2" charset="0"/>
                        </a:rPr>
                        <a:t>και</a:t>
                      </a:r>
                      <a:r>
                        <a:rPr lang="fr-FR" sz="1500" b="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500" b="0" dirty="0">
                          <a:solidFill>
                            <a:srgbClr val="FF0000"/>
                          </a:solidFill>
                          <a:latin typeface="Roboto" panose="02000000000000000000" pitchFamily="2" charset="0"/>
                          <a:ea typeface="Roboto" panose="02000000000000000000" pitchFamily="2" charset="0"/>
                          <a:cs typeface="Roboto" panose="02000000000000000000" pitchFamily="2" charset="0"/>
                        </a:rPr>
                        <a:t>5-12</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500" b="1" dirty="0">
                          <a:latin typeface="Roboto" panose="02000000000000000000" pitchFamily="2" charset="0"/>
                          <a:ea typeface="Roboto" panose="02000000000000000000" pitchFamily="2" charset="0"/>
                          <a:cs typeface="Roboto" panose="02000000000000000000" pitchFamily="2" charset="0"/>
                        </a:rPr>
                        <a:t>   700€</a:t>
                      </a:r>
                    </a:p>
                    <a:p>
                      <a:pPr algn="ctr"/>
                      <a:endParaRPr lang="en-US" sz="1500"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605827392"/>
                  </a:ext>
                </a:extLst>
              </a:tr>
            </a:tbl>
          </a:graphicData>
        </a:graphic>
      </p:graphicFrame>
    </p:spTree>
    <p:extLst>
      <p:ext uri="{BB962C8B-B14F-4D97-AF65-F5344CB8AC3E}">
        <p14:creationId xmlns:p14="http://schemas.microsoft.com/office/powerpoint/2010/main" val="1040305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79725-0BA2-95EB-8556-1447D9DC2A37}"/>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CF69F7E4-B163-8BEA-A935-8528E756D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6079BD23-FC09-3E15-D7FA-A8C86716FF5C}"/>
              </a:ext>
            </a:extLst>
          </p:cNvPr>
          <p:cNvSpPr>
            <a:spLocks noGrp="1"/>
          </p:cNvSpPr>
          <p:nvPr>
            <p:ph type="title"/>
          </p:nvPr>
        </p:nvSpPr>
        <p:spPr>
          <a:xfrm>
            <a:off x="365760" y="2870808"/>
            <a:ext cx="3931921" cy="736958"/>
          </a:xfrm>
        </p:spPr>
        <p:txBody>
          <a:bodyPr>
            <a:noAutofit/>
          </a:bodyPr>
          <a:lstStyle/>
          <a:p>
            <a:pPr algn="ctr"/>
            <a:r>
              <a:rPr lang="el-GR" sz="2600" b="1" dirty="0">
                <a:latin typeface="Roboto" panose="02000000000000000000" pitchFamily="2" charset="0"/>
                <a:ea typeface="Roboto" panose="02000000000000000000" pitchFamily="2" charset="0"/>
              </a:rPr>
              <a:t>Ατομική υποστήριξη (</a:t>
            </a:r>
            <a:r>
              <a:rPr lang="en-US" sz="2600" b="1" dirty="0">
                <a:latin typeface="Roboto" panose="02000000000000000000" pitchFamily="2" charset="0"/>
                <a:ea typeface="Roboto" panose="02000000000000000000" pitchFamily="2" charset="0"/>
              </a:rPr>
              <a:t>Individual Support)</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Κινητικότητες Μεγάλης Διάρκειας (2/2)</a:t>
            </a:r>
            <a:endParaRPr lang="en-US"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A8CC2F60-FEBA-B3BC-7B9A-A2654E9A5DA9}"/>
              </a:ext>
            </a:extLst>
          </p:cNvPr>
          <p:cNvSpPr/>
          <p:nvPr/>
        </p:nvSpPr>
        <p:spPr>
          <a:xfrm flipH="1">
            <a:off x="4361687"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graphicFrame>
        <p:nvGraphicFramePr>
          <p:cNvPr id="7" name="object 13">
            <a:extLst>
              <a:ext uri="{FF2B5EF4-FFF2-40B4-BE49-F238E27FC236}">
                <a16:creationId xmlns:a16="http://schemas.microsoft.com/office/drawing/2014/main" id="{C0EAAE06-9B17-D4CC-4939-83112850C422}"/>
              </a:ext>
            </a:extLst>
          </p:cNvPr>
          <p:cNvGraphicFramePr>
            <a:graphicFrameLocks noGrp="1"/>
          </p:cNvGraphicFramePr>
          <p:nvPr>
            <p:extLst>
              <p:ext uri="{D42A27DB-BD31-4B8C-83A1-F6EECF244321}">
                <p14:modId xmlns:p14="http://schemas.microsoft.com/office/powerpoint/2010/main" val="4009725196"/>
              </p:ext>
            </p:extLst>
          </p:nvPr>
        </p:nvGraphicFramePr>
        <p:xfrm>
          <a:off x="4564496" y="1005840"/>
          <a:ext cx="6096000" cy="4213796"/>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1534968">
                  <a:extLst>
                    <a:ext uri="{9D8B030D-6E8A-4147-A177-3AD203B41FA5}">
                      <a16:colId xmlns:a16="http://schemas.microsoft.com/office/drawing/2014/main" val="20000"/>
                    </a:ext>
                  </a:extLst>
                </a:gridCol>
                <a:gridCol w="3373718">
                  <a:extLst>
                    <a:ext uri="{9D8B030D-6E8A-4147-A177-3AD203B41FA5}">
                      <a16:colId xmlns:a16="http://schemas.microsoft.com/office/drawing/2014/main" val="3216997273"/>
                    </a:ext>
                  </a:extLst>
                </a:gridCol>
                <a:gridCol w="1187314">
                  <a:extLst>
                    <a:ext uri="{9D8B030D-6E8A-4147-A177-3AD203B41FA5}">
                      <a16:colId xmlns:a16="http://schemas.microsoft.com/office/drawing/2014/main" val="3347098899"/>
                    </a:ext>
                  </a:extLst>
                </a:gridCol>
              </a:tblGrid>
              <a:tr h="487021">
                <a:tc gridSpan="3">
                  <a:txBody>
                    <a:bodyPr/>
                    <a:lstStyle/>
                    <a:p>
                      <a:pPr marL="782320" marR="328295" lvl="0" indent="-342900" algn="ctr" defTabSz="914400" rtl="0" eaLnBrk="1" fontAlgn="auto" latinLnBrk="0" hangingPunct="1">
                        <a:lnSpc>
                          <a:spcPct val="100000"/>
                        </a:lnSpc>
                        <a:spcBef>
                          <a:spcPts val="790"/>
                        </a:spcBef>
                        <a:spcAft>
                          <a:spcPts val="0"/>
                        </a:spcAft>
                        <a:buClrTx/>
                        <a:buSzTx/>
                        <a:buFontTx/>
                        <a:buAutoNum type="arabicPeriod"/>
                        <a:tabLst/>
                        <a:defRPr/>
                      </a:pPr>
                      <a:r>
                        <a:rPr lang="en-US"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Top-up </a:t>
                      </a:r>
                      <a:r>
                        <a:rPr lang="en-US" sz="15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γι</a:t>
                      </a:r>
                      <a:r>
                        <a:rPr lang="en-US"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α Φοιτητές/Απόφοιτους </a:t>
                      </a: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με Λιγότερες Ευκαιρίες</a:t>
                      </a:r>
                      <a:r>
                        <a:rPr lang="el-GR" sz="1500" b="1" kern="1200" spc="-5" dirty="0">
                          <a:solidFill>
                            <a:srgbClr val="FF0000"/>
                          </a:solidFill>
                          <a:latin typeface="Roboto" panose="02000000000000000000" pitchFamily="2" charset="0"/>
                          <a:ea typeface="Roboto" panose="02000000000000000000" pitchFamily="2" charset="0"/>
                          <a:cs typeface="Roboto" panose="02000000000000000000" pitchFamily="2" charset="0"/>
                        </a:rPr>
                        <a:t>*</a:t>
                      </a: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hMerge="1">
                  <a:txBody>
                    <a:bodyPr/>
                    <a:lstStyle/>
                    <a:p>
                      <a:endParaRPr lang="en-US"/>
                    </a:p>
                  </a:txBody>
                  <a:tcPr>
                    <a:lnL>
                      <a:noFill/>
                    </a:lnL>
                  </a:tcPr>
                </a:tc>
                <a:tc hMerge="1">
                  <a:txBody>
                    <a:bodyPr/>
                    <a:lstStyle/>
                    <a:p>
                      <a:pPr marL="439420" algn="ctr">
                        <a:lnSpc>
                          <a:spcPct val="100000"/>
                        </a:lnSpc>
                      </a:pPr>
                      <a:endParaRPr sz="17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8FDD"/>
                    </a:solidFill>
                  </a:tcPr>
                </a:tc>
                <a:extLst>
                  <a:ext uri="{0D108BD9-81ED-4DB2-BD59-A6C34878D82A}">
                    <a16:rowId xmlns:a16="http://schemas.microsoft.com/office/drawing/2014/main" val="10000"/>
                  </a:ext>
                </a:extLst>
              </a:tr>
              <a:tr h="736554">
                <a:tc>
                  <a:txBody>
                    <a:bodyPr/>
                    <a:lstStyle/>
                    <a:p>
                      <a:pPr marL="379095" algn="l" defTabSz="914400" rtl="0" eaLnBrk="1" latinLnBrk="0" hangingPunct="1">
                        <a:lnSpc>
                          <a:spcPct val="100000"/>
                        </a:lnSpc>
                        <a:spcBef>
                          <a:spcPts val="785"/>
                        </a:spcBef>
                      </a:pP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Χώρα Αναχώρησης</a:t>
                      </a:r>
                      <a:endParaRP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500" b="1" kern="1200" spc="-5">
                          <a:solidFill>
                            <a:schemeClr val="tx1"/>
                          </a:solidFill>
                          <a:latin typeface="Roboto" panose="02000000000000000000" pitchFamily="2" charset="0"/>
                          <a:ea typeface="Roboto" panose="02000000000000000000" pitchFamily="2" charset="0"/>
                          <a:cs typeface="Roboto" panose="02000000000000000000" pitchFamily="2" charset="0"/>
                        </a:rPr>
                        <a:t>Χώρα Υποδοχής</a:t>
                      </a:r>
                      <a:endParaRPr lang="en-US" sz="1500"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algn="l" defTabSz="914400" rtl="0" eaLnBrk="1" latinLnBrk="0" hangingPunct="1">
                        <a:lnSpc>
                          <a:spcPct val="100000"/>
                        </a:lnSpc>
                        <a:spcBef>
                          <a:spcPts val="785"/>
                        </a:spcBef>
                      </a:pP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Μηνιαίο ποσό</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1"/>
                  </a:ext>
                </a:extLst>
              </a:tr>
              <a:tr h="736554">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lang="el-GR" sz="1500" spc="-10" dirty="0">
                          <a:latin typeface="Roboto" panose="02000000000000000000" pitchFamily="2" charset="0"/>
                          <a:ea typeface="Roboto" panose="02000000000000000000" pitchFamily="2" charset="0"/>
                          <a:cs typeface="Roboto" panose="02000000000000000000" pitchFamily="2" charset="0"/>
                        </a:rPr>
                        <a:t>Κύπρος</a:t>
                      </a:r>
                      <a:endParaRPr lang="el-GR" sz="1500" b="1" dirty="0">
                        <a:solidFill>
                          <a:schemeClr val="accent2"/>
                        </a:solidFill>
                        <a:latin typeface="Roboto" panose="02000000000000000000" pitchFamily="2" charset="0"/>
                        <a:ea typeface="Roboto" panose="02000000000000000000" pitchFamily="2" charset="0"/>
                        <a:cs typeface="Roboto" panose="02000000000000000000" pitchFamily="2" charset="0"/>
                      </a:endParaRPr>
                    </a:p>
                    <a:p>
                      <a:pPr marL="379095" algn="l" defTabSz="914400" rtl="0" eaLnBrk="1" latinLnBrk="0" hangingPunct="1">
                        <a:lnSpc>
                          <a:spcPct val="100000"/>
                        </a:lnSpc>
                        <a:spcBef>
                          <a:spcPts val="785"/>
                        </a:spcBef>
                      </a:pPr>
                      <a:endParaRP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500" dirty="0">
                          <a:solidFill>
                            <a:schemeClr val="tx1"/>
                          </a:solidFill>
                          <a:latin typeface="Roboto" panose="02000000000000000000" pitchFamily="2" charset="0"/>
                          <a:ea typeface="Roboto" panose="02000000000000000000" pitchFamily="2" charset="0"/>
                          <a:cs typeface="Roboto" panose="02000000000000000000" pitchFamily="2" charset="0"/>
                        </a:rPr>
                        <a:t>Ισχύει για κινητικότητες προς όλες τις Χώρες</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lang="en-US" sz="1500" b="1" dirty="0">
                          <a:latin typeface="Roboto" panose="02000000000000000000" pitchFamily="2" charset="0"/>
                          <a:ea typeface="Roboto" panose="02000000000000000000" pitchFamily="2" charset="0"/>
                          <a:cs typeface="Roboto" panose="02000000000000000000" pitchFamily="2" charset="0"/>
                        </a:rPr>
                        <a:t>250</a:t>
                      </a:r>
                      <a:r>
                        <a:rPr lang="el-GR" sz="1500" b="1" dirty="0">
                          <a:latin typeface="Roboto" panose="02000000000000000000" pitchFamily="2" charset="0"/>
                          <a:ea typeface="Roboto" panose="02000000000000000000" pitchFamily="2" charset="0"/>
                          <a:cs typeface="Roboto" panose="02000000000000000000" pitchFamily="2" charset="0"/>
                        </a:rPr>
                        <a:t>€</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597844111"/>
                  </a:ext>
                </a:extLst>
              </a:tr>
              <a:tr h="544975">
                <a:tc gridSpan="3">
                  <a:txBody>
                    <a:bodyPr/>
                    <a:lstStyle/>
                    <a:p>
                      <a:pPr marL="379095" algn="l" defTabSz="914400" rtl="0" eaLnBrk="1" latinLnBrk="0" hangingPunct="1">
                        <a:lnSpc>
                          <a:spcPct val="100000"/>
                        </a:lnSpc>
                        <a:spcBef>
                          <a:spcPts val="785"/>
                        </a:spcBef>
                      </a:pP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2. </a:t>
                      </a:r>
                      <a:r>
                        <a:rPr lang="en-US"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Top-up </a:t>
                      </a:r>
                      <a:r>
                        <a:rPr lang="en-US" sz="15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γι</a:t>
                      </a:r>
                      <a:r>
                        <a:rPr lang="en-US"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α Φοιτητές/Απόφοιτους </a:t>
                      </a: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που συμμετέχουν σε πρακτική άσκηση μεγάλης διάρκειας </a:t>
                      </a:r>
                      <a:r>
                        <a:rPr lang="el-GR" sz="1500" b="1" kern="1200" spc="-5" dirty="0">
                          <a:solidFill>
                            <a:srgbClr val="FF0000"/>
                          </a:solidFill>
                          <a:latin typeface="Roboto" panose="02000000000000000000" pitchFamily="2" charset="0"/>
                          <a:ea typeface="Roboto" panose="02000000000000000000" pitchFamily="2" charset="0"/>
                          <a:cs typeface="Roboto" panose="02000000000000000000" pitchFamily="2" charset="0"/>
                        </a:rPr>
                        <a:t>*</a:t>
                      </a:r>
                    </a:p>
                    <a:p>
                      <a:pPr marL="379095" algn="l" defTabSz="914400" rtl="0" eaLnBrk="1" latinLnBrk="0" hangingPunct="1">
                        <a:lnSpc>
                          <a:spcPct val="100000"/>
                        </a:lnSpc>
                        <a:spcBef>
                          <a:spcPts val="785"/>
                        </a:spcBef>
                      </a:pPr>
                      <a:endParaRPr sz="1500" b="1" kern="1200" spc="-5"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hMerge="1">
                  <a:txBody>
                    <a:bodyPr/>
                    <a:lstStyle/>
                    <a:p>
                      <a:endParaRPr lang="en-US"/>
                    </a:p>
                  </a:txBody>
                  <a:tcPr>
                    <a:lnL>
                      <a:noFill/>
                    </a:lnL>
                    <a:lnT w="3175" cap="flat" cmpd="sng" algn="ctr">
                      <a:solidFill>
                        <a:schemeClr val="bg2">
                          <a:lumMod val="75000"/>
                        </a:schemeClr>
                      </a:solidFill>
                      <a:prstDash val="solid"/>
                      <a:round/>
                      <a:headEnd type="none" w="med" len="med"/>
                      <a:tailEnd type="none" w="med" len="med"/>
                    </a:lnT>
                  </a:tcPr>
                </a:tc>
                <a:tc hMerge="1">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endParaRPr lang="el-GR" sz="1400" b="1"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extLst>
                  <a:ext uri="{0D108BD9-81ED-4DB2-BD59-A6C34878D82A}">
                    <a16:rowId xmlns:a16="http://schemas.microsoft.com/office/drawing/2014/main" val="2921687955"/>
                  </a:ext>
                </a:extLst>
              </a:tr>
              <a:tr h="1366572">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lang="el-GR" sz="1500" spc="-10" dirty="0">
                          <a:latin typeface="Roboto" panose="02000000000000000000" pitchFamily="2" charset="0"/>
                          <a:ea typeface="Roboto" panose="02000000000000000000" pitchFamily="2" charset="0"/>
                          <a:cs typeface="Roboto" panose="02000000000000000000" pitchFamily="2" charset="0"/>
                        </a:rPr>
                        <a:t>Κύπρος</a:t>
                      </a:r>
                      <a:endParaRPr lang="el-GR" sz="1500" b="1" dirty="0">
                        <a:solidFill>
                          <a:schemeClr val="accent2"/>
                        </a:solidFill>
                        <a:latin typeface="Roboto" panose="02000000000000000000" pitchFamily="2" charset="0"/>
                        <a:ea typeface="Roboto" panose="02000000000000000000" pitchFamily="2" charset="0"/>
                        <a:cs typeface="Roboto" panose="02000000000000000000" pitchFamily="2" charset="0"/>
                      </a:endParaRPr>
                    </a:p>
                    <a:p>
                      <a:pPr marL="379095" algn="l" defTabSz="914400" rtl="0" eaLnBrk="1" latinLnBrk="0" hangingPunct="1">
                        <a:lnSpc>
                          <a:spcPct val="100000"/>
                        </a:lnSpc>
                        <a:spcBef>
                          <a:spcPts val="785"/>
                        </a:spcBef>
                      </a:pPr>
                      <a:endParaRP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500" dirty="0">
                          <a:solidFill>
                            <a:schemeClr val="tx1"/>
                          </a:solidFill>
                          <a:latin typeface="Roboto" panose="02000000000000000000" pitchFamily="2" charset="0"/>
                          <a:ea typeface="Roboto" panose="02000000000000000000" pitchFamily="2" charset="0"/>
                          <a:cs typeface="Roboto" panose="02000000000000000000" pitchFamily="2" charset="0"/>
                        </a:rPr>
                        <a:t>Ισχύει για κινητικότητες προς Χώρες-Μέλη, Τρίτες Χώρες συνδεδεμένες με το Πρόγραμμα και Τρίτες Χώρες μη συνδεδεμένες με το Πρόγραμμα, από τις Περιφέρειες 13 &amp; 14 μόνο</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lang="el-GR" sz="1500" b="1" dirty="0">
                          <a:latin typeface="Roboto" panose="02000000000000000000" pitchFamily="2" charset="0"/>
                          <a:ea typeface="Roboto" panose="02000000000000000000" pitchFamily="2" charset="0"/>
                          <a:cs typeface="Roboto" panose="02000000000000000000" pitchFamily="2" charset="0"/>
                        </a:rPr>
                        <a:t>1</a:t>
                      </a:r>
                      <a:r>
                        <a:rPr lang="en-US" sz="1500" b="1" dirty="0">
                          <a:latin typeface="Roboto" panose="02000000000000000000" pitchFamily="2" charset="0"/>
                          <a:ea typeface="Roboto" panose="02000000000000000000" pitchFamily="2" charset="0"/>
                          <a:cs typeface="Roboto" panose="02000000000000000000" pitchFamily="2" charset="0"/>
                        </a:rPr>
                        <a:t>50</a:t>
                      </a:r>
                      <a:r>
                        <a:rPr lang="el-GR" sz="1500" b="1" dirty="0">
                          <a:latin typeface="Roboto" panose="02000000000000000000" pitchFamily="2" charset="0"/>
                          <a:ea typeface="Roboto" panose="02000000000000000000" pitchFamily="2" charset="0"/>
                          <a:cs typeface="Roboto" panose="02000000000000000000" pitchFamily="2" charset="0"/>
                        </a:rPr>
                        <a:t>€</a:t>
                      </a:r>
                    </a:p>
                    <a:p>
                      <a:pPr marL="379095" marR="0" lvl="0" indent="0" algn="l" defTabSz="914400" rtl="0" eaLnBrk="1" fontAlgn="auto" latinLnBrk="0" hangingPunct="1">
                        <a:lnSpc>
                          <a:spcPct val="100000"/>
                        </a:lnSpc>
                        <a:spcBef>
                          <a:spcPts val="785"/>
                        </a:spcBef>
                        <a:spcAft>
                          <a:spcPts val="0"/>
                        </a:spcAft>
                        <a:buClrTx/>
                        <a:buSzTx/>
                        <a:buFontTx/>
                        <a:buNone/>
                        <a:tabLst/>
                        <a:defRPr/>
                      </a:pPr>
                      <a:endParaRPr lang="el-GR" sz="1500" b="1"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55799102"/>
                  </a:ext>
                </a:extLst>
              </a:tr>
            </a:tbl>
          </a:graphicData>
        </a:graphic>
      </p:graphicFrame>
      <p:sp>
        <p:nvSpPr>
          <p:cNvPr id="9" name="TextBox 8">
            <a:extLst>
              <a:ext uri="{FF2B5EF4-FFF2-40B4-BE49-F238E27FC236}">
                <a16:creationId xmlns:a16="http://schemas.microsoft.com/office/drawing/2014/main" id="{33979D7E-5FF7-E2D3-FCFC-88FAB8923644}"/>
              </a:ext>
            </a:extLst>
          </p:cNvPr>
          <p:cNvSpPr txBox="1"/>
          <p:nvPr/>
        </p:nvSpPr>
        <p:spPr>
          <a:xfrm>
            <a:off x="4564496" y="5328940"/>
            <a:ext cx="6096000" cy="523220"/>
          </a:xfrm>
          <a:prstGeom prst="rect">
            <a:avLst/>
          </a:prstGeom>
          <a:noFill/>
        </p:spPr>
        <p:txBody>
          <a:bodyPr wrap="square">
            <a:spAutoFit/>
          </a:bodyPr>
          <a:lstStyle/>
          <a:p>
            <a:pPr algn="ctr"/>
            <a:r>
              <a:rPr lang="el-GR" sz="1400" dirty="0">
                <a:solidFill>
                  <a:srgbClr val="FF0000"/>
                </a:solidFill>
              </a:rPr>
              <a:t>*</a:t>
            </a:r>
            <a:r>
              <a:rPr lang="el-GR" sz="1400" dirty="0"/>
              <a:t> </a:t>
            </a:r>
            <a:r>
              <a:rPr lang="el-GR" sz="1400" spc="-60" dirty="0">
                <a:solidFill>
                  <a:srgbClr val="FF0000"/>
                </a:solidFill>
                <a:latin typeface="Verdana"/>
              </a:rPr>
              <a:t>Όσοι φοιτητές και πρόσφατοι απόφοιτοι πληρούν και τα δύο πιο πάνω κριτήρια, δικαιούνται συνδυασμό των δύο </a:t>
            </a:r>
            <a:r>
              <a:rPr lang="el-GR" sz="1400" spc="-60" dirty="0" err="1">
                <a:solidFill>
                  <a:srgbClr val="FF0000"/>
                </a:solidFill>
                <a:latin typeface="Verdana"/>
              </a:rPr>
              <a:t>top-ups</a:t>
            </a:r>
            <a:endParaRPr lang="el-GR" sz="1400" spc="-60" dirty="0">
              <a:solidFill>
                <a:srgbClr val="FF0000"/>
              </a:solidFill>
              <a:latin typeface="Verdana"/>
            </a:endParaRPr>
          </a:p>
        </p:txBody>
      </p:sp>
    </p:spTree>
    <p:extLst>
      <p:ext uri="{BB962C8B-B14F-4D97-AF65-F5344CB8AC3E}">
        <p14:creationId xmlns:p14="http://schemas.microsoft.com/office/powerpoint/2010/main" val="2083897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0F419-DD36-BF3D-362A-4141339D98A4}"/>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10CBB657-34B6-CD96-7521-A48436C6A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F62C2B1-C470-9706-4B22-D99AB688982F}"/>
              </a:ext>
            </a:extLst>
          </p:cNvPr>
          <p:cNvSpPr>
            <a:spLocks noGrp="1"/>
          </p:cNvSpPr>
          <p:nvPr>
            <p:ph type="title"/>
          </p:nvPr>
        </p:nvSpPr>
        <p:spPr>
          <a:xfrm>
            <a:off x="365760" y="2870808"/>
            <a:ext cx="3931921" cy="736958"/>
          </a:xfrm>
        </p:spPr>
        <p:txBody>
          <a:bodyPr>
            <a:noAutofit/>
          </a:bodyPr>
          <a:lstStyle/>
          <a:p>
            <a:pPr algn="ctr"/>
            <a:r>
              <a:rPr lang="el-GR" sz="2600" b="1" dirty="0">
                <a:latin typeface="Roboto" panose="02000000000000000000" pitchFamily="2" charset="0"/>
                <a:ea typeface="Roboto" panose="02000000000000000000" pitchFamily="2" charset="0"/>
              </a:rPr>
              <a:t>Ατομική υποστήριξη (</a:t>
            </a:r>
            <a:r>
              <a:rPr lang="en-US" sz="2600" b="1" dirty="0">
                <a:latin typeface="Roboto" panose="02000000000000000000" pitchFamily="2" charset="0"/>
                <a:ea typeface="Roboto" panose="02000000000000000000" pitchFamily="2" charset="0"/>
              </a:rPr>
              <a:t>Individual Support)</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Προσωπικό</a:t>
            </a:r>
            <a:endParaRPr lang="en-US"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D49C7F20-9FCB-F633-D4BE-4D47FE78B571}"/>
              </a:ext>
            </a:extLst>
          </p:cNvPr>
          <p:cNvSpPr/>
          <p:nvPr/>
        </p:nvSpPr>
        <p:spPr>
          <a:xfrm flipH="1">
            <a:off x="4361687"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graphicFrame>
        <p:nvGraphicFramePr>
          <p:cNvPr id="7" name="object 13">
            <a:extLst>
              <a:ext uri="{FF2B5EF4-FFF2-40B4-BE49-F238E27FC236}">
                <a16:creationId xmlns:a16="http://schemas.microsoft.com/office/drawing/2014/main" id="{9B5A3C4D-7F19-DC95-4A6C-CED94C55CE2D}"/>
              </a:ext>
            </a:extLst>
          </p:cNvPr>
          <p:cNvGraphicFramePr>
            <a:graphicFrameLocks noGrp="1"/>
          </p:cNvGraphicFramePr>
          <p:nvPr>
            <p:extLst>
              <p:ext uri="{D42A27DB-BD31-4B8C-83A1-F6EECF244321}">
                <p14:modId xmlns:p14="http://schemas.microsoft.com/office/powerpoint/2010/main" val="2711675192"/>
              </p:ext>
            </p:extLst>
          </p:nvPr>
        </p:nvGraphicFramePr>
        <p:xfrm>
          <a:off x="4574540" y="1005841"/>
          <a:ext cx="6226810" cy="3852143"/>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4823460">
                  <a:extLst>
                    <a:ext uri="{9D8B030D-6E8A-4147-A177-3AD203B41FA5}">
                      <a16:colId xmlns:a16="http://schemas.microsoft.com/office/drawing/2014/main" val="2052262991"/>
                    </a:ext>
                  </a:extLst>
                </a:gridCol>
                <a:gridCol w="1403350">
                  <a:extLst>
                    <a:ext uri="{9D8B030D-6E8A-4147-A177-3AD203B41FA5}">
                      <a16:colId xmlns:a16="http://schemas.microsoft.com/office/drawing/2014/main" val="3347098899"/>
                    </a:ext>
                  </a:extLst>
                </a:gridCol>
              </a:tblGrid>
              <a:tr h="544706">
                <a:tc>
                  <a:txBody>
                    <a:bodyPr/>
                    <a:lstStyle/>
                    <a:p>
                      <a:pPr algn="ctr"/>
                      <a:r>
                        <a:rPr lang="el-GR" sz="14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Χώρα Υποδοχής</a:t>
                      </a:r>
                      <a:endParaRPr lang="en-US" sz="1400"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a:txBody>
                    <a:bodyPr/>
                    <a:lstStyle/>
                    <a:p>
                      <a:pPr marL="379095" algn="l" defTabSz="914400" rtl="0" eaLnBrk="1" latinLnBrk="0" hangingPunct="1">
                        <a:lnSpc>
                          <a:spcPct val="100000"/>
                        </a:lnSpc>
                        <a:spcBef>
                          <a:spcPts val="785"/>
                        </a:spcBef>
                      </a:pPr>
                      <a:r>
                        <a:rPr lang="el-GR" sz="14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Ημερήσιο ποσό</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extLst>
                  <a:ext uri="{0D108BD9-81ED-4DB2-BD59-A6C34878D82A}">
                    <a16:rowId xmlns:a16="http://schemas.microsoft.com/office/drawing/2014/main" val="10001"/>
                  </a:ext>
                </a:extLst>
              </a:tr>
              <a:tr h="1368671">
                <a:tc>
                  <a:txBody>
                    <a:bodyPr/>
                    <a:lstStyle/>
                    <a:p>
                      <a:pPr lvl="1" algn="l"/>
                      <a:r>
                        <a:rPr lang="el-GR" sz="1300" b="1" dirty="0">
                          <a:latin typeface="Roboto" panose="02000000000000000000" pitchFamily="2" charset="0"/>
                          <a:ea typeface="Roboto" panose="02000000000000000000" pitchFamily="2" charset="0"/>
                          <a:cs typeface="Roboto" panose="02000000000000000000" pitchFamily="2" charset="0"/>
                        </a:rPr>
                        <a:t>Κατηγορία 1</a:t>
                      </a:r>
                      <a:r>
                        <a:rPr lang="en-US" sz="1300" b="1" dirty="0">
                          <a:latin typeface="Roboto" panose="02000000000000000000" pitchFamily="2" charset="0"/>
                          <a:ea typeface="Roboto" panose="02000000000000000000" pitchFamily="2" charset="0"/>
                          <a:cs typeface="Roboto" panose="02000000000000000000" pitchFamily="2" charset="0"/>
                        </a:rPr>
                        <a:t>:</a:t>
                      </a:r>
                      <a:endParaRPr lang="el-GR" sz="1300" b="1" dirty="0">
                        <a:latin typeface="Roboto" panose="02000000000000000000" pitchFamily="2" charset="0"/>
                        <a:ea typeface="Roboto" panose="02000000000000000000" pitchFamily="2" charset="0"/>
                        <a:cs typeface="Roboto" panose="02000000000000000000" pitchFamily="2" charset="0"/>
                      </a:endParaRPr>
                    </a:p>
                    <a:p>
                      <a:pPr lvl="1" algn="l"/>
                      <a:r>
                        <a:rPr lang="el-GR" sz="1300" b="0" dirty="0">
                          <a:latin typeface="Roboto" panose="02000000000000000000" pitchFamily="2" charset="0"/>
                          <a:ea typeface="Roboto" panose="02000000000000000000" pitchFamily="2" charset="0"/>
                          <a:cs typeface="Roboto" panose="02000000000000000000" pitchFamily="2" charset="0"/>
                        </a:rPr>
                        <a:t>Αυστρία, Βέλγιο, Γαλλία, Γερμανία, Δανία, Ιρλανδία, Ισλανδία, Ιταλία, Κάτω Χώρες, Λιχτενστάιν, Λουξεμβούργο, Νορβηγία, Σουηδία, Φινλανδία, Ολλανδία</a:t>
                      </a:r>
                    </a:p>
                    <a:p>
                      <a:pPr lvl="1" algn="l"/>
                      <a:r>
                        <a:rPr lang="el-GR" sz="1300" b="0" dirty="0">
                          <a:latin typeface="Roboto" panose="02000000000000000000" pitchFamily="2" charset="0"/>
                          <a:ea typeface="Roboto" panose="02000000000000000000" pitchFamily="2" charset="0"/>
                          <a:cs typeface="Roboto" panose="02000000000000000000" pitchFamily="2" charset="0"/>
                        </a:rPr>
                        <a:t>&amp;</a:t>
                      </a:r>
                    </a:p>
                    <a:p>
                      <a:pPr lvl="1" algn="l"/>
                      <a:r>
                        <a:rPr lang="el-GR" sz="1300" b="0" dirty="0">
                          <a:solidFill>
                            <a:srgbClr val="FF0000"/>
                          </a:solidFill>
                          <a:latin typeface="Roboto" panose="02000000000000000000" pitchFamily="2" charset="0"/>
                          <a:ea typeface="Roboto" panose="02000000000000000000" pitchFamily="2" charset="0"/>
                          <a:cs typeface="Roboto" panose="02000000000000000000" pitchFamily="2" charset="0"/>
                        </a:rPr>
                        <a:t>Τρίτες Χώρες μη συνδεδεμένες με το Πρόγραμμα</a:t>
                      </a:r>
                      <a:r>
                        <a:rPr lang="en-US" sz="1300" b="0" dirty="0">
                          <a:solidFill>
                            <a:srgbClr val="FF0000"/>
                          </a:solidFill>
                          <a:latin typeface="Roboto" panose="02000000000000000000" pitchFamily="2" charset="0"/>
                          <a:ea typeface="Roboto" panose="02000000000000000000" pitchFamily="2" charset="0"/>
                          <a:cs typeface="Roboto" panose="02000000000000000000" pitchFamily="2" charset="0"/>
                        </a:rPr>
                        <a:t> – </a:t>
                      </a:r>
                      <a:r>
                        <a:rPr lang="el-GR" sz="1300" b="0" dirty="0">
                          <a:solidFill>
                            <a:srgbClr val="FF0000"/>
                          </a:solidFill>
                          <a:latin typeface="Roboto" panose="02000000000000000000" pitchFamily="2" charset="0"/>
                          <a:ea typeface="Roboto" panose="02000000000000000000" pitchFamily="2" charset="0"/>
                          <a:cs typeface="Roboto" panose="02000000000000000000" pitchFamily="2" charset="0"/>
                        </a:rPr>
                        <a:t>Περιφέρειες </a:t>
                      </a:r>
                      <a:r>
                        <a:rPr lang="fr-FR" sz="1300" b="0" dirty="0">
                          <a:solidFill>
                            <a:srgbClr val="FF0000"/>
                          </a:solidFill>
                          <a:latin typeface="Roboto" panose="02000000000000000000" pitchFamily="2" charset="0"/>
                          <a:ea typeface="Roboto" panose="02000000000000000000" pitchFamily="2" charset="0"/>
                          <a:cs typeface="Roboto" panose="02000000000000000000" pitchFamily="2" charset="0"/>
                        </a:rPr>
                        <a:t>13 </a:t>
                      </a:r>
                      <a:r>
                        <a:rPr lang="el-GR" sz="1300" b="0" dirty="0">
                          <a:solidFill>
                            <a:srgbClr val="FF0000"/>
                          </a:solidFill>
                          <a:latin typeface="Roboto" panose="02000000000000000000" pitchFamily="2" charset="0"/>
                          <a:ea typeface="Roboto" panose="02000000000000000000" pitchFamily="2" charset="0"/>
                          <a:cs typeface="Roboto" panose="02000000000000000000" pitchFamily="2" charset="0"/>
                        </a:rPr>
                        <a:t>και</a:t>
                      </a:r>
                      <a:r>
                        <a:rPr lang="fr-FR" sz="1300" b="0" dirty="0">
                          <a:solidFill>
                            <a:srgbClr val="FF0000"/>
                          </a:solidFill>
                          <a:latin typeface="Roboto" panose="02000000000000000000" pitchFamily="2" charset="0"/>
                          <a:ea typeface="Roboto" panose="02000000000000000000" pitchFamily="2" charset="0"/>
                          <a:cs typeface="Roboto" panose="02000000000000000000" pitchFamily="2" charset="0"/>
                        </a:rPr>
                        <a:t> 14</a:t>
                      </a:r>
                      <a:endParaRPr lang="el-GR" sz="1300" b="0"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lang="el-GR" sz="1400" b="1" spc="-5" dirty="0">
                          <a:latin typeface="+mn-lt"/>
                          <a:cs typeface="Calibri"/>
                        </a:rPr>
                        <a:t>96-190</a:t>
                      </a:r>
                      <a:r>
                        <a:rPr lang="el-GR" sz="1400" b="1" dirty="0">
                          <a:latin typeface="Roboto" panose="02000000000000000000" pitchFamily="2" charset="0"/>
                          <a:ea typeface="Roboto" panose="02000000000000000000" pitchFamily="2" charset="0"/>
                          <a:cs typeface="Roboto" panose="02000000000000000000" pitchFamily="2" charset="0"/>
                        </a:rPr>
                        <a:t>€</a:t>
                      </a:r>
                    </a:p>
                    <a:p>
                      <a:pPr marL="379095" algn="l" defTabSz="914400" rtl="0" eaLnBrk="1" latinLnBrk="0" hangingPunct="1">
                        <a:lnSpc>
                          <a:spcPct val="100000"/>
                        </a:lnSpc>
                        <a:spcBef>
                          <a:spcPts val="785"/>
                        </a:spcBef>
                      </a:pPr>
                      <a:endParaRPr lang="el-GR" sz="14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359927471"/>
                  </a:ext>
                </a:extLst>
              </a:tr>
              <a:tr h="626868">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l-GR" sz="1300" b="1" dirty="0">
                          <a:latin typeface="Roboto" panose="02000000000000000000" pitchFamily="2" charset="0"/>
                          <a:ea typeface="Roboto" panose="02000000000000000000" pitchFamily="2" charset="0"/>
                          <a:cs typeface="Roboto" panose="02000000000000000000" pitchFamily="2" charset="0"/>
                        </a:rPr>
                        <a:t>Κατηγορία </a:t>
                      </a:r>
                      <a:r>
                        <a:rPr lang="en-US" sz="1300" b="1" dirty="0">
                          <a:latin typeface="Roboto" panose="02000000000000000000" pitchFamily="2" charset="0"/>
                          <a:ea typeface="Roboto" panose="02000000000000000000" pitchFamily="2" charset="0"/>
                          <a:cs typeface="Roboto" panose="02000000000000000000" pitchFamily="2" charset="0"/>
                        </a:rPr>
                        <a:t>2:  </a:t>
                      </a:r>
                      <a:r>
                        <a:rPr lang="el-GR" sz="1300" dirty="0">
                          <a:latin typeface="Roboto" panose="02000000000000000000" pitchFamily="2" charset="0"/>
                          <a:ea typeface="Roboto" panose="02000000000000000000" pitchFamily="2" charset="0"/>
                          <a:cs typeface="Roboto" panose="02000000000000000000" pitchFamily="2" charset="0"/>
                        </a:rPr>
                        <a:t>Ελλάδα, Εσθονία, Ισπανία, Κύπρος, Λετονία,</a:t>
                      </a:r>
                      <a:r>
                        <a:rPr lang="en-US" sz="1300" dirty="0">
                          <a:latin typeface="Roboto" panose="02000000000000000000" pitchFamily="2" charset="0"/>
                          <a:ea typeface="Roboto" panose="02000000000000000000" pitchFamily="2" charset="0"/>
                          <a:cs typeface="Roboto" panose="02000000000000000000" pitchFamily="2" charset="0"/>
                        </a:rPr>
                        <a:t> </a:t>
                      </a:r>
                      <a:r>
                        <a:rPr lang="el-GR" sz="1300" dirty="0">
                          <a:latin typeface="Roboto" panose="02000000000000000000" pitchFamily="2" charset="0"/>
                          <a:ea typeface="Roboto" panose="02000000000000000000" pitchFamily="2" charset="0"/>
                          <a:cs typeface="Roboto" panose="02000000000000000000" pitchFamily="2" charset="0"/>
                        </a:rPr>
                        <a:t>Μάλτα, Πορτογαλία, Σλοβακία, Σλοβενία, Τσεχία. </a:t>
                      </a:r>
                      <a:endParaRPr lang="el-GR" sz="1300" dirty="0">
                        <a:highlight>
                          <a:srgbClr val="FFFF00"/>
                        </a:highlight>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Calibri" panose="020F0502020204030204"/>
                          <a:ea typeface="+mn-ea"/>
                          <a:cs typeface="Calibri"/>
                        </a:rPr>
                        <a:t>84</a:t>
                      </a:r>
                      <a:r>
                        <a:rPr kumimoji="0" lang="el-GR" sz="1400" b="1" i="0" u="none" strike="noStrike" kern="1200" cap="none" spc="-5" normalizeH="0" baseline="0" noProof="0" dirty="0">
                          <a:ln>
                            <a:noFill/>
                          </a:ln>
                          <a:solidFill>
                            <a:prstClr val="black"/>
                          </a:solidFill>
                          <a:effectLst/>
                          <a:uLnTx/>
                          <a:uFillTx/>
                          <a:latin typeface="Calibri" panose="020F0502020204030204"/>
                          <a:ea typeface="+mn-ea"/>
                          <a:cs typeface="Calibri"/>
                        </a:rPr>
                        <a:t>-1</a:t>
                      </a:r>
                      <a:r>
                        <a:rPr kumimoji="0" lang="en-US" sz="1400" b="1" i="0" u="none" strike="noStrike" kern="1200" cap="none" spc="-5" normalizeH="0" baseline="0" noProof="0" dirty="0">
                          <a:ln>
                            <a:noFill/>
                          </a:ln>
                          <a:solidFill>
                            <a:prstClr val="black"/>
                          </a:solidFill>
                          <a:effectLst/>
                          <a:uLnTx/>
                          <a:uFillTx/>
                          <a:latin typeface="Calibri" panose="020F0502020204030204"/>
                          <a:ea typeface="+mn-ea"/>
                          <a:cs typeface="Calibri"/>
                        </a:rPr>
                        <a:t>7</a:t>
                      </a:r>
                      <a:r>
                        <a:rPr kumimoji="0" lang="el-GR" sz="1400" b="1" i="0" u="none" strike="noStrike" kern="1200" cap="none" spc="-5" normalizeH="0" baseline="0" noProof="0" dirty="0">
                          <a:ln>
                            <a:noFill/>
                          </a:ln>
                          <a:solidFill>
                            <a:prstClr val="black"/>
                          </a:solidFill>
                          <a:effectLst/>
                          <a:uLnTx/>
                          <a:uFillTx/>
                          <a:latin typeface="Calibri" panose="020F0502020204030204"/>
                          <a:ea typeface="+mn-ea"/>
                          <a:cs typeface="Calibri"/>
                        </a:rPr>
                        <a:t>0</a:t>
                      </a:r>
                      <a:r>
                        <a:rPr kumimoji="0" lang="el-GR" sz="1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514676202"/>
                  </a:ext>
                </a:extLst>
              </a:tr>
              <a:tr h="6096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l-GR" sz="1300" b="1" dirty="0">
                          <a:latin typeface="Roboto" panose="02000000000000000000" pitchFamily="2" charset="0"/>
                          <a:ea typeface="Roboto" panose="02000000000000000000" pitchFamily="2" charset="0"/>
                          <a:cs typeface="Roboto" panose="02000000000000000000" pitchFamily="2" charset="0"/>
                        </a:rPr>
                        <a:t>Κατηγορία </a:t>
                      </a:r>
                      <a:r>
                        <a:rPr lang="en-US" sz="1300" b="1" dirty="0">
                          <a:latin typeface="Roboto" panose="02000000000000000000" pitchFamily="2" charset="0"/>
                          <a:ea typeface="Roboto" panose="02000000000000000000" pitchFamily="2" charset="0"/>
                          <a:cs typeface="Roboto" panose="02000000000000000000" pitchFamily="2" charset="0"/>
                        </a:rPr>
                        <a:t>3: </a:t>
                      </a:r>
                      <a:r>
                        <a:rPr lang="el-GR" sz="1300" dirty="0">
                          <a:latin typeface="Roboto" panose="02000000000000000000" pitchFamily="2" charset="0"/>
                          <a:ea typeface="Roboto" panose="02000000000000000000" pitchFamily="2" charset="0"/>
                          <a:cs typeface="Roboto" panose="02000000000000000000" pitchFamily="2" charset="0"/>
                        </a:rPr>
                        <a:t>Βόρεια Μακεδονία, Βουλγαρία, Κροατία, Λιθουανία, Ουγγαρία, Πολωνία, Ρουμανία, Σερβία, Τουρκία</a:t>
                      </a:r>
                      <a:endParaRPr lang="el-GR" sz="1300" dirty="0">
                        <a:highlight>
                          <a:srgbClr val="FFFF00"/>
                        </a:highlight>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Calibri" panose="020F0502020204030204"/>
                          <a:ea typeface="+mn-ea"/>
                          <a:cs typeface="Calibri"/>
                        </a:rPr>
                        <a:t>71</a:t>
                      </a:r>
                      <a:r>
                        <a:rPr kumimoji="0" lang="el-GR" sz="1400" b="1" i="0" u="none" strike="noStrike" kern="1200" cap="none" spc="-5" normalizeH="0" baseline="0" noProof="0" dirty="0">
                          <a:ln>
                            <a:noFill/>
                          </a:ln>
                          <a:solidFill>
                            <a:prstClr val="black"/>
                          </a:solidFill>
                          <a:effectLst/>
                          <a:uLnTx/>
                          <a:uFillTx/>
                          <a:latin typeface="Calibri" panose="020F0502020204030204"/>
                          <a:ea typeface="+mn-ea"/>
                          <a:cs typeface="Calibri"/>
                        </a:rPr>
                        <a:t>-1</a:t>
                      </a:r>
                      <a:r>
                        <a:rPr kumimoji="0" lang="en-US" sz="1400" b="1" i="0" u="none" strike="noStrike" kern="1200" cap="none" spc="-5" normalizeH="0" baseline="0" noProof="0" dirty="0">
                          <a:ln>
                            <a:noFill/>
                          </a:ln>
                          <a:solidFill>
                            <a:prstClr val="black"/>
                          </a:solidFill>
                          <a:effectLst/>
                          <a:uLnTx/>
                          <a:uFillTx/>
                          <a:latin typeface="Calibri" panose="020F0502020204030204"/>
                          <a:ea typeface="+mn-ea"/>
                          <a:cs typeface="Calibri"/>
                        </a:rPr>
                        <a:t>48</a:t>
                      </a:r>
                      <a:r>
                        <a:rPr kumimoji="0" lang="el-GR" sz="1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808751944"/>
                  </a:ext>
                </a:extLst>
              </a:tr>
              <a:tr h="5844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300" b="0" dirty="0">
                          <a:solidFill>
                            <a:srgbClr val="FF0000"/>
                          </a:solidFill>
                          <a:latin typeface="Roboto" panose="02000000000000000000" pitchFamily="2" charset="0"/>
                          <a:ea typeface="Roboto" panose="02000000000000000000" pitchFamily="2" charset="0"/>
                          <a:cs typeface="Roboto" panose="02000000000000000000" pitchFamily="2" charset="0"/>
                        </a:rPr>
                        <a:t>Τρίτες Χώρες μη συνδεδεμένες με το Πρόγραμμα</a:t>
                      </a:r>
                      <a:r>
                        <a:rPr lang="en-US" sz="1300" b="0" dirty="0">
                          <a:solidFill>
                            <a:srgbClr val="FF0000"/>
                          </a:solidFill>
                          <a:latin typeface="Roboto" panose="02000000000000000000" pitchFamily="2" charset="0"/>
                          <a:ea typeface="Roboto" panose="02000000000000000000" pitchFamily="2" charset="0"/>
                          <a:cs typeface="Roboto" panose="02000000000000000000" pitchFamily="2" charset="0"/>
                        </a:rPr>
                        <a:t> – </a:t>
                      </a:r>
                      <a:r>
                        <a:rPr lang="el-GR" sz="1300" b="0" dirty="0">
                          <a:solidFill>
                            <a:srgbClr val="FF0000"/>
                          </a:solidFill>
                          <a:latin typeface="Roboto" panose="02000000000000000000" pitchFamily="2" charset="0"/>
                          <a:ea typeface="Roboto" panose="02000000000000000000" pitchFamily="2" charset="0"/>
                          <a:cs typeface="Roboto" panose="02000000000000000000" pitchFamily="2" charset="0"/>
                        </a:rPr>
                        <a:t>Περιφέρειες </a:t>
                      </a:r>
                      <a:r>
                        <a:rPr lang="fr-FR" sz="1300" b="0" dirty="0">
                          <a:solidFill>
                            <a:srgbClr val="FF0000"/>
                          </a:solidFill>
                          <a:latin typeface="Roboto" panose="02000000000000000000" pitchFamily="2" charset="0"/>
                          <a:ea typeface="Roboto" panose="02000000000000000000" pitchFamily="2" charset="0"/>
                          <a:cs typeface="Roboto" panose="02000000000000000000" pitchFamily="2" charset="0"/>
                        </a:rPr>
                        <a:t>1</a:t>
                      </a:r>
                      <a:r>
                        <a:rPr lang="el-GR" sz="1300" b="0"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fr-FR" sz="1300" b="0" dirty="0">
                          <a:solidFill>
                            <a:srgbClr val="FF0000"/>
                          </a:solidFill>
                          <a:latin typeface="Roboto" panose="02000000000000000000" pitchFamily="2" charset="0"/>
                          <a:ea typeface="Roboto" panose="02000000000000000000" pitchFamily="2" charset="0"/>
                          <a:cs typeface="Roboto" panose="02000000000000000000" pitchFamily="2" charset="0"/>
                        </a:rPr>
                        <a:t>3 </a:t>
                      </a:r>
                      <a:r>
                        <a:rPr lang="el-GR" sz="1300" b="0" dirty="0">
                          <a:solidFill>
                            <a:srgbClr val="FF0000"/>
                          </a:solidFill>
                          <a:latin typeface="Roboto" panose="02000000000000000000" pitchFamily="2" charset="0"/>
                          <a:ea typeface="Roboto" panose="02000000000000000000" pitchFamily="2" charset="0"/>
                          <a:cs typeface="Roboto" panose="02000000000000000000" pitchFamily="2" charset="0"/>
                        </a:rPr>
                        <a:t>και</a:t>
                      </a:r>
                      <a:r>
                        <a:rPr lang="fr-FR" sz="1300" b="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300" b="0" dirty="0">
                          <a:solidFill>
                            <a:srgbClr val="FF0000"/>
                          </a:solidFill>
                          <a:latin typeface="Roboto" panose="02000000000000000000" pitchFamily="2" charset="0"/>
                          <a:ea typeface="Roboto" panose="02000000000000000000" pitchFamily="2" charset="0"/>
                          <a:cs typeface="Roboto" panose="02000000000000000000" pitchFamily="2" charset="0"/>
                        </a:rPr>
                        <a:t>5-12</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Calibri" panose="020F0502020204030204"/>
                          <a:ea typeface="+mn-ea"/>
                          <a:cs typeface="Calibri"/>
                        </a:rPr>
                        <a:t>   1</a:t>
                      </a:r>
                      <a:r>
                        <a:rPr kumimoji="0" lang="el-GR" sz="1400" b="1" i="0" u="none" strike="noStrike" kern="1200" cap="none" spc="-5" normalizeH="0" baseline="0" noProof="0" dirty="0">
                          <a:ln>
                            <a:noFill/>
                          </a:ln>
                          <a:solidFill>
                            <a:prstClr val="black"/>
                          </a:solidFill>
                          <a:effectLst/>
                          <a:uLnTx/>
                          <a:uFillTx/>
                          <a:latin typeface="Calibri" panose="020F0502020204030204"/>
                          <a:ea typeface="+mn-ea"/>
                          <a:cs typeface="Calibri"/>
                        </a:rPr>
                        <a:t>90</a:t>
                      </a:r>
                      <a:r>
                        <a:rPr kumimoji="0" lang="el-GR" sz="1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727516222"/>
                  </a:ext>
                </a:extLst>
              </a:tr>
            </a:tbl>
          </a:graphicData>
        </a:graphic>
      </p:graphicFrame>
      <p:sp>
        <p:nvSpPr>
          <p:cNvPr id="5" name="Rectangle: Rounded Corners 4">
            <a:extLst>
              <a:ext uri="{FF2B5EF4-FFF2-40B4-BE49-F238E27FC236}">
                <a16:creationId xmlns:a16="http://schemas.microsoft.com/office/drawing/2014/main" id="{12F66E59-D913-0796-97BA-E28B91043B33}"/>
              </a:ext>
            </a:extLst>
          </p:cNvPr>
          <p:cNvSpPr/>
          <p:nvPr/>
        </p:nvSpPr>
        <p:spPr>
          <a:xfrm>
            <a:off x="4552819" y="4931149"/>
            <a:ext cx="6270251" cy="921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Οι πιο πάνω τιμές ισχύουν μέχρι και τη 14η ημέρα</a:t>
            </a: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Μετά τις 15 ημέρες, ανά ημέρα δίνεται το 70% των πιο πάνω τιμών</a:t>
            </a: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Δυνατότητα χρηματοδότησης διαβίωσης για 2 επιπλέον ημέρες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ταξιδίου</a:t>
            </a: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31935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8E488-8B48-95F2-2FFC-BEDFE6A75A46}"/>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71549678-0E56-7FBC-EF82-1C97ABAC6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77039A2-67E4-40EB-7FC9-8620DE68CF15}"/>
              </a:ext>
            </a:extLst>
          </p:cNvPr>
          <p:cNvSpPr>
            <a:spLocks noGrp="1"/>
          </p:cNvSpPr>
          <p:nvPr>
            <p:ph type="title"/>
          </p:nvPr>
        </p:nvSpPr>
        <p:spPr>
          <a:xfrm>
            <a:off x="459019" y="2971392"/>
            <a:ext cx="3434899" cy="736958"/>
          </a:xfrm>
        </p:spPr>
        <p:txBody>
          <a:bodyPr>
            <a:noAutofit/>
          </a:bodyPr>
          <a:lstStyle/>
          <a:p>
            <a:r>
              <a:rPr lang="el-GR" sz="2600" b="1" dirty="0">
                <a:latin typeface="Roboto" panose="02000000000000000000" pitchFamily="2" charset="0"/>
                <a:ea typeface="Roboto" panose="02000000000000000000" pitchFamily="2" charset="0"/>
              </a:rPr>
              <a:t>Ταξιδιωτικά Έξοδα (</a:t>
            </a:r>
            <a:r>
              <a:rPr lang="en-US" sz="2600" b="1" dirty="0">
                <a:latin typeface="Roboto" panose="02000000000000000000" pitchFamily="2" charset="0"/>
                <a:ea typeface="Roboto" panose="02000000000000000000" pitchFamily="2" charset="0"/>
              </a:rPr>
              <a:t>Travel Support)</a:t>
            </a:r>
            <a:endParaRPr lang="en-CY"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C1F1F33E-3B07-3B37-2BBE-2DF3E20D3389}"/>
              </a:ext>
            </a:extLst>
          </p:cNvPr>
          <p:cNvSpPr/>
          <p:nvPr/>
        </p:nvSpPr>
        <p:spPr>
          <a:xfrm flipH="1">
            <a:off x="3657600" y="899668"/>
            <a:ext cx="54862" cy="484073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graphicFrame>
        <p:nvGraphicFramePr>
          <p:cNvPr id="2" name="object 7">
            <a:extLst>
              <a:ext uri="{FF2B5EF4-FFF2-40B4-BE49-F238E27FC236}">
                <a16:creationId xmlns:a16="http://schemas.microsoft.com/office/drawing/2014/main" id="{5226A8E2-30C7-ABDF-AD44-0516B7519EE0}"/>
              </a:ext>
            </a:extLst>
          </p:cNvPr>
          <p:cNvGraphicFramePr>
            <a:graphicFrameLocks noGrp="1"/>
          </p:cNvGraphicFramePr>
          <p:nvPr>
            <p:extLst>
              <p:ext uri="{D42A27DB-BD31-4B8C-83A1-F6EECF244321}">
                <p14:modId xmlns:p14="http://schemas.microsoft.com/office/powerpoint/2010/main" val="1677792849"/>
              </p:ext>
            </p:extLst>
          </p:nvPr>
        </p:nvGraphicFramePr>
        <p:xfrm>
          <a:off x="3976497" y="899668"/>
          <a:ext cx="6183503" cy="2917223"/>
        </p:xfrm>
        <a:graphic>
          <a:graphicData uri="http://schemas.openxmlformats.org/drawingml/2006/table">
            <a:tbl>
              <a:tblPr firstRow="1" bandRow="1">
                <a:tableStyleId>{2D5ABB26-0587-4C30-8999-92F81FD0307C}</a:tableStyleId>
              </a:tblPr>
              <a:tblGrid>
                <a:gridCol w="2875644">
                  <a:extLst>
                    <a:ext uri="{9D8B030D-6E8A-4147-A177-3AD203B41FA5}">
                      <a16:colId xmlns:a16="http://schemas.microsoft.com/office/drawing/2014/main" val="20000"/>
                    </a:ext>
                  </a:extLst>
                </a:gridCol>
                <a:gridCol w="3307859">
                  <a:extLst>
                    <a:ext uri="{9D8B030D-6E8A-4147-A177-3AD203B41FA5}">
                      <a16:colId xmlns:a16="http://schemas.microsoft.com/office/drawing/2014/main" val="20001"/>
                    </a:ext>
                  </a:extLst>
                </a:gridCol>
              </a:tblGrid>
              <a:tr h="607732">
                <a:tc>
                  <a:txBody>
                    <a:bodyPr/>
                    <a:lstStyle/>
                    <a:p>
                      <a:pPr marL="267335" algn="ctr" defTabSz="914400" rtl="0" eaLnBrk="1" latinLnBrk="0" hangingPunct="1">
                        <a:lnSpc>
                          <a:spcPct val="100000"/>
                        </a:lnSpc>
                        <a:spcBef>
                          <a:spcPts val="915"/>
                        </a:spcBef>
                      </a:pPr>
                      <a:r>
                        <a:rPr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Απόσταση σε km</a:t>
                      </a:r>
                    </a:p>
                  </a:txBody>
                  <a:tcPr marL="0" marR="0" marT="133350" marB="0">
                    <a:lnT w="19050">
                      <a:solidFill>
                        <a:srgbClr val="8F9A9D"/>
                      </a:solidFill>
                      <a:prstDash val="solid"/>
                    </a:lnT>
                    <a:solidFill>
                      <a:srgbClr val="BC8FDD"/>
                    </a:solidFill>
                  </a:tcPr>
                </a:tc>
                <a:tc>
                  <a:txBody>
                    <a:bodyPr/>
                    <a:lstStyle/>
                    <a:p>
                      <a:pPr marL="267335" marR="943610" indent="-610235" algn="ctr" defTabSz="914400" rtl="0" eaLnBrk="1" latinLnBrk="0" hangingPunct="1">
                        <a:lnSpc>
                          <a:spcPct val="100000"/>
                        </a:lnSpc>
                        <a:spcBef>
                          <a:spcPts val="915"/>
                        </a:spcBef>
                      </a:pPr>
                      <a:r>
                        <a:rPr sz="140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Ποσό</a:t>
                      </a:r>
                      <a:r>
                        <a:rPr lang="en-US"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επ</a:t>
                      </a:r>
                      <a:r>
                        <a:rPr sz="140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ιχορήγησης</a:t>
                      </a:r>
                      <a:r>
                        <a:rPr lang="en-US"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α</a:t>
                      </a:r>
                      <a:r>
                        <a:rPr sz="140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νά</a:t>
                      </a:r>
                      <a:r>
                        <a:rPr lang="en-US"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συμμετέχοντ</a:t>
                      </a:r>
                      <a:r>
                        <a:rPr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α</a:t>
                      </a:r>
                    </a:p>
                  </a:txBody>
                  <a:tcPr marL="0" marR="0" marT="140970" marB="0">
                    <a:lnT w="19050">
                      <a:solidFill>
                        <a:srgbClr val="8F9A9D"/>
                      </a:solidFill>
                      <a:prstDash val="solid"/>
                    </a:lnT>
                    <a:solidFill>
                      <a:srgbClr val="BC8FDD"/>
                    </a:solidFill>
                  </a:tcPr>
                </a:tc>
                <a:extLst>
                  <a:ext uri="{0D108BD9-81ED-4DB2-BD59-A6C34878D82A}">
                    <a16:rowId xmlns:a16="http://schemas.microsoft.com/office/drawing/2014/main" val="10000"/>
                  </a:ext>
                </a:extLst>
              </a:tr>
              <a:tr h="256433">
                <a:tc>
                  <a:txBody>
                    <a:bodyPr/>
                    <a:lstStyle/>
                    <a:p>
                      <a:pPr marL="267335" algn="ctr">
                        <a:lnSpc>
                          <a:spcPct val="100000"/>
                        </a:lnSpc>
                        <a:spcBef>
                          <a:spcPts val="915"/>
                        </a:spcBef>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1</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6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r>
                        <a:rPr sz="1400" spc="-17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99</a:t>
                      </a:r>
                      <a:endParaRPr sz="14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205" marB="0" anchor="ctr">
                    <a:lnB w="19050">
                      <a:solidFill>
                        <a:srgbClr val="FFFFFF"/>
                      </a:solidFill>
                      <a:prstDash val="solid"/>
                    </a:lnB>
                    <a:solidFill>
                      <a:srgbClr val="E4E7E7"/>
                    </a:solidFill>
                  </a:tcPr>
                </a:tc>
                <a:tc>
                  <a:txBody>
                    <a:bodyPr/>
                    <a:lstStyle/>
                    <a:p>
                      <a:pPr marL="267335" marR="347980" algn="ctr" defTabSz="914400" rtl="0" eaLnBrk="1" latinLnBrk="0" hangingPunct="1">
                        <a:lnSpc>
                          <a:spcPct val="100000"/>
                        </a:lnSpc>
                        <a:spcBef>
                          <a:spcPts val="915"/>
                        </a:spcBef>
                      </a:pPr>
                      <a:r>
                        <a:rPr lang="en-US" sz="1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2</a:t>
                      </a: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8</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a:txBody>
                  <a:tcPr marL="0" marR="0" marT="116205" marB="0" anchor="ctr">
                    <a:lnB w="19050">
                      <a:solidFill>
                        <a:srgbClr val="FFFFFF"/>
                      </a:solidFill>
                      <a:prstDash val="solid"/>
                    </a:lnB>
                    <a:solidFill>
                      <a:srgbClr val="E4E7E7"/>
                    </a:solidFill>
                  </a:tcPr>
                </a:tc>
                <a:extLst>
                  <a:ext uri="{0D108BD9-81ED-4DB2-BD59-A6C34878D82A}">
                    <a16:rowId xmlns:a16="http://schemas.microsoft.com/office/drawing/2014/main" val="10001"/>
                  </a:ext>
                </a:extLst>
              </a:tr>
              <a:tr h="256433">
                <a:tc>
                  <a:txBody>
                    <a:bodyPr/>
                    <a:lstStyle/>
                    <a:p>
                      <a:pPr marL="267335" algn="ctr">
                        <a:lnSpc>
                          <a:spcPct val="100000"/>
                        </a:lnSpc>
                        <a:spcBef>
                          <a:spcPts val="915"/>
                        </a:spcBef>
                      </a:pP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10</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7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r>
                        <a:rPr sz="1400" spc="-16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499</a:t>
                      </a:r>
                      <a:endParaRPr sz="14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205" marB="0" anchor="ctr">
                    <a:lnT w="19050">
                      <a:solidFill>
                        <a:srgbClr val="FFFFFF"/>
                      </a:solidFill>
                      <a:prstDash val="solid"/>
                    </a:lnT>
                    <a:lnB w="19050">
                      <a:solidFill>
                        <a:srgbClr val="FFFFFF"/>
                      </a:solidFill>
                      <a:prstDash val="solid"/>
                    </a:lnB>
                    <a:solidFill>
                      <a:srgbClr val="E4E7E7"/>
                    </a:solidFill>
                  </a:tcPr>
                </a:tc>
                <a:tc>
                  <a:txBody>
                    <a:bodyPr/>
                    <a:lstStyle/>
                    <a:p>
                      <a:pPr marL="267335" marR="88900" algn="ctr" defTabSz="914400" rtl="0" eaLnBrk="1" latinLnBrk="0" hangingPunct="1">
                        <a:lnSpc>
                          <a:spcPct val="100000"/>
                        </a:lnSpc>
                        <a:spcBef>
                          <a:spcPts val="915"/>
                        </a:spcBef>
                        <a:tabLst>
                          <a:tab pos="571500" algn="l"/>
                        </a:tabLst>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211</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a:txBody>
                  <a:tcPr marL="0" marR="0" marT="116205" marB="0" anchor="ctr">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2"/>
                  </a:ext>
                </a:extLst>
              </a:tr>
              <a:tr h="256433">
                <a:tc>
                  <a:txBody>
                    <a:bodyPr/>
                    <a:lstStyle/>
                    <a:p>
                      <a:pPr marL="266700" algn="ctr">
                        <a:lnSpc>
                          <a:spcPct val="100000"/>
                        </a:lnSpc>
                        <a:spcBef>
                          <a:spcPts val="915"/>
                        </a:spcBef>
                      </a:pP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5</a:t>
                      </a:r>
                      <a:r>
                        <a:rPr sz="1400" spc="-1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6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r>
                        <a:rPr sz="1400" spc="-17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spc="-10" dirty="0">
                          <a:solidFill>
                            <a:schemeClr val="tx1"/>
                          </a:solidFill>
                          <a:latin typeface="Roboto" panose="02000000000000000000" pitchFamily="2" charset="0"/>
                          <a:ea typeface="Roboto" panose="02000000000000000000" pitchFamily="2" charset="0"/>
                          <a:cs typeface="Roboto" panose="02000000000000000000" pitchFamily="2" charset="0"/>
                        </a:rPr>
                        <a:t>1999</a:t>
                      </a:r>
                      <a:endParaRPr sz="14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205" marB="0" anchor="ctr">
                    <a:lnT w="19050">
                      <a:solidFill>
                        <a:srgbClr val="FFFFFF"/>
                      </a:solidFill>
                      <a:prstDash val="solid"/>
                    </a:lnT>
                    <a:lnB w="19050">
                      <a:solidFill>
                        <a:srgbClr val="FFFFFF"/>
                      </a:solidFill>
                      <a:prstDash val="solid"/>
                    </a:lnB>
                    <a:solidFill>
                      <a:srgbClr val="E4E7E7"/>
                    </a:solidFill>
                  </a:tcPr>
                </a:tc>
                <a:tc>
                  <a:txBody>
                    <a:bodyPr/>
                    <a:lstStyle/>
                    <a:p>
                      <a:pPr marL="267335" marR="88265" algn="ctr" defTabSz="914400" rtl="0" eaLnBrk="1" latinLnBrk="0" hangingPunct="1">
                        <a:lnSpc>
                          <a:spcPct val="100000"/>
                        </a:lnSpc>
                        <a:spcBef>
                          <a:spcPts val="915"/>
                        </a:spcBef>
                        <a:tabLst>
                          <a:tab pos="571500" algn="l"/>
                        </a:tabLst>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309</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a:txBody>
                  <a:tcPr marL="0" marR="0" marT="116205" marB="0" anchor="ctr">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3"/>
                  </a:ext>
                </a:extLst>
              </a:tr>
              <a:tr h="256926">
                <a:tc>
                  <a:txBody>
                    <a:bodyPr/>
                    <a:lstStyle/>
                    <a:p>
                      <a:pPr marL="265430" algn="ctr">
                        <a:lnSpc>
                          <a:spcPct val="100000"/>
                        </a:lnSpc>
                        <a:spcBef>
                          <a:spcPts val="919"/>
                        </a:spcBef>
                      </a:pP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200</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6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r>
                        <a:rPr sz="1400" spc="-16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2999</a:t>
                      </a:r>
                      <a:endParaRPr sz="14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839" marB="0" anchor="ctr">
                    <a:lnT w="19050">
                      <a:solidFill>
                        <a:srgbClr val="FFFFFF"/>
                      </a:solidFill>
                      <a:prstDash val="solid"/>
                    </a:lnT>
                    <a:lnB w="19050">
                      <a:solidFill>
                        <a:srgbClr val="FFFFFF"/>
                      </a:solidFill>
                      <a:prstDash val="solid"/>
                    </a:lnB>
                    <a:solidFill>
                      <a:srgbClr val="E4E7E7"/>
                    </a:solidFill>
                  </a:tcPr>
                </a:tc>
                <a:tc>
                  <a:txBody>
                    <a:bodyPr/>
                    <a:lstStyle/>
                    <a:p>
                      <a:pPr marL="267335" marR="88900" algn="ctr" defTabSz="914400" rtl="0" eaLnBrk="1" latinLnBrk="0" hangingPunct="1">
                        <a:lnSpc>
                          <a:spcPct val="100000"/>
                        </a:lnSpc>
                        <a:spcBef>
                          <a:spcPts val="915"/>
                        </a:spcBef>
                        <a:tabLst>
                          <a:tab pos="571500" algn="l"/>
                        </a:tabLst>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395</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a:txBody>
                  <a:tcPr marL="0" marR="0" marT="116839" marB="0" anchor="ctr">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4"/>
                  </a:ext>
                </a:extLst>
              </a:tr>
              <a:tr h="256926">
                <a:tc>
                  <a:txBody>
                    <a:bodyPr/>
                    <a:lstStyle/>
                    <a:p>
                      <a:pPr marL="267335" algn="ctr">
                        <a:lnSpc>
                          <a:spcPct val="100000"/>
                        </a:lnSpc>
                        <a:spcBef>
                          <a:spcPts val="919"/>
                        </a:spcBef>
                      </a:pP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300</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7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r>
                        <a:rPr sz="1400" spc="-16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3999</a:t>
                      </a:r>
                      <a:endParaRPr sz="14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839" marB="0" anchor="ctr">
                    <a:lnT w="19050">
                      <a:solidFill>
                        <a:srgbClr val="FFFFFF"/>
                      </a:solidFill>
                      <a:prstDash val="solid"/>
                    </a:lnT>
                    <a:lnB w="19050">
                      <a:solidFill>
                        <a:srgbClr val="FFFFFF"/>
                      </a:solidFill>
                      <a:prstDash val="solid"/>
                    </a:lnB>
                    <a:solidFill>
                      <a:srgbClr val="E4E7E7"/>
                    </a:solidFill>
                  </a:tcPr>
                </a:tc>
                <a:tc>
                  <a:txBody>
                    <a:bodyPr/>
                    <a:lstStyle/>
                    <a:p>
                      <a:pPr marL="267335" marR="88900" algn="ctr" defTabSz="914400" rtl="0" eaLnBrk="1" latinLnBrk="0" hangingPunct="1">
                        <a:lnSpc>
                          <a:spcPct val="100000"/>
                        </a:lnSpc>
                        <a:spcBef>
                          <a:spcPts val="915"/>
                        </a:spcBef>
                        <a:tabLst>
                          <a:tab pos="571500" algn="l"/>
                        </a:tabLst>
                      </a:pP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5</a:t>
                      </a: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80</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a:txBody>
                  <a:tcPr marL="0" marR="0" marT="116839" marB="0" anchor="ctr">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5"/>
                  </a:ext>
                </a:extLst>
              </a:tr>
              <a:tr h="256926">
                <a:tc>
                  <a:txBody>
                    <a:bodyPr/>
                    <a:lstStyle/>
                    <a:p>
                      <a:pPr marL="265430" algn="ctr">
                        <a:lnSpc>
                          <a:spcPct val="100000"/>
                        </a:lnSpc>
                        <a:spcBef>
                          <a:spcPts val="919"/>
                        </a:spcBef>
                      </a:pP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400</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6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r>
                        <a:rPr sz="1400" spc="-16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7999</a:t>
                      </a:r>
                      <a:endParaRPr sz="140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839" marB="0" anchor="ctr">
                    <a:lnT w="19050">
                      <a:solidFill>
                        <a:srgbClr val="FFFFFF"/>
                      </a:solidFill>
                      <a:prstDash val="solid"/>
                    </a:lnT>
                    <a:lnB w="19050">
                      <a:solidFill>
                        <a:srgbClr val="FFFFFF"/>
                      </a:solidFill>
                      <a:prstDash val="solid"/>
                    </a:lnB>
                    <a:solidFill>
                      <a:srgbClr val="E4E7E7"/>
                    </a:solidFill>
                  </a:tcPr>
                </a:tc>
                <a:tc>
                  <a:txBody>
                    <a:bodyPr/>
                    <a:lstStyle/>
                    <a:p>
                      <a:pPr marL="267335" marR="88900" algn="ctr" defTabSz="914400" rtl="0" eaLnBrk="1" latinLnBrk="0" hangingPunct="1">
                        <a:lnSpc>
                          <a:spcPct val="100000"/>
                        </a:lnSpc>
                        <a:spcBef>
                          <a:spcPts val="915"/>
                        </a:spcBef>
                        <a:tabLst>
                          <a:tab pos="571500" algn="l"/>
                        </a:tabLst>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1188</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a:t>
                      </a:r>
                    </a:p>
                  </a:txBody>
                  <a:tcPr marL="0" marR="0" marT="116839" marB="0" anchor="ctr">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6"/>
                  </a:ext>
                </a:extLst>
              </a:tr>
              <a:tr h="256926">
                <a:tc>
                  <a:txBody>
                    <a:bodyPr/>
                    <a:lstStyle/>
                    <a:p>
                      <a:pPr marL="267970" algn="ctr">
                        <a:lnSpc>
                          <a:spcPct val="100000"/>
                        </a:lnSpc>
                        <a:spcBef>
                          <a:spcPts val="919"/>
                        </a:spcBef>
                      </a:pP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800</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5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endParaRPr sz="140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839" marB="0" anchor="ctr">
                    <a:lnT w="19050">
                      <a:solidFill>
                        <a:srgbClr val="FFFFFF"/>
                      </a:solidFill>
                      <a:prstDash val="solid"/>
                    </a:lnT>
                    <a:solidFill>
                      <a:srgbClr val="E4E7E7"/>
                    </a:solidFill>
                  </a:tcPr>
                </a:tc>
                <a:tc>
                  <a:txBody>
                    <a:bodyPr/>
                    <a:lstStyle/>
                    <a:p>
                      <a:pPr marL="267335" marR="88900" algn="ctr" defTabSz="914400" rtl="0" eaLnBrk="1" latinLnBrk="0" hangingPunct="1">
                        <a:lnSpc>
                          <a:spcPct val="100000"/>
                        </a:lnSpc>
                        <a:spcBef>
                          <a:spcPts val="915"/>
                        </a:spcBef>
                        <a:tabLst>
                          <a:tab pos="645795" algn="l"/>
                        </a:tabLst>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1735</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a:t>
                      </a:r>
                    </a:p>
                  </a:txBody>
                  <a:tcPr marL="0" marR="0" marT="116839" marB="0" anchor="ctr">
                    <a:lnT w="19050">
                      <a:solidFill>
                        <a:srgbClr val="FFFFFF"/>
                      </a:solidFill>
                      <a:prstDash val="solid"/>
                    </a:lnT>
                    <a:solidFill>
                      <a:srgbClr val="E4E7E7"/>
                    </a:solidFill>
                  </a:tcPr>
                </a:tc>
                <a:extLst>
                  <a:ext uri="{0D108BD9-81ED-4DB2-BD59-A6C34878D82A}">
                    <a16:rowId xmlns:a16="http://schemas.microsoft.com/office/drawing/2014/main" val="10007"/>
                  </a:ext>
                </a:extLst>
              </a:tr>
            </a:tbl>
          </a:graphicData>
        </a:graphic>
      </p:graphicFrame>
      <p:sp>
        <p:nvSpPr>
          <p:cNvPr id="5" name="Rectangle: Rounded Corners 4">
            <a:extLst>
              <a:ext uri="{FF2B5EF4-FFF2-40B4-BE49-F238E27FC236}">
                <a16:creationId xmlns:a16="http://schemas.microsoft.com/office/drawing/2014/main" id="{3BFA2C03-1E21-AB19-03C2-412796803BB5}"/>
              </a:ext>
            </a:extLst>
          </p:cNvPr>
          <p:cNvSpPr/>
          <p:nvPr/>
        </p:nvSpPr>
        <p:spPr>
          <a:xfrm>
            <a:off x="3976498" y="3892550"/>
            <a:ext cx="6264784" cy="19621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Στις περιπτώσεις που οι σπουδαστές/</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στριες</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και πρόσφατοι απόφοιτοι, καθώς και το προσωπικό επιλέξουν να  αναχωρήσουν από χώρα διαφορετική από αυτήν που εδρεύει το Ίδρυμα  αποστολής και τεκμηριώσουν κατάλληλα την επιλογή τους , </a:t>
            </a:r>
            <a:r>
              <a:rPr lang="el-GR" sz="1400" b="1" u="sng" dirty="0">
                <a:solidFill>
                  <a:schemeClr val="tx1"/>
                </a:solidFill>
                <a:latin typeface="Roboto" panose="02000000000000000000" pitchFamily="2" charset="0"/>
                <a:ea typeface="Roboto" panose="02000000000000000000" pitchFamily="2" charset="0"/>
                <a:cs typeface="Roboto" panose="02000000000000000000" pitchFamily="2" charset="0"/>
              </a:rPr>
              <a:t>τότε</a:t>
            </a:r>
            <a:r>
              <a:rPr lang="en-US" sz="1400" b="1" u="sng"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b="1" u="sng" dirty="0">
                <a:solidFill>
                  <a:schemeClr val="tx1"/>
                </a:solidFill>
                <a:latin typeface="Roboto" panose="02000000000000000000" pitchFamily="2" charset="0"/>
                <a:ea typeface="Roboto" panose="02000000000000000000" pitchFamily="2" charset="0"/>
                <a:cs typeface="Roboto" panose="02000000000000000000" pitchFamily="2" charset="0"/>
              </a:rPr>
              <a:t>δικαιούνται το </a:t>
            </a:r>
            <a:r>
              <a:rPr lang="el-GR" sz="1400" b="1" u="sng" dirty="0" err="1">
                <a:solidFill>
                  <a:schemeClr val="tx1"/>
                </a:solidFill>
                <a:latin typeface="Roboto" panose="02000000000000000000" pitchFamily="2" charset="0"/>
                <a:ea typeface="Roboto" panose="02000000000000000000" pitchFamily="2" charset="0"/>
                <a:cs typeface="Roboto" panose="02000000000000000000" pitchFamily="2" charset="0"/>
              </a:rPr>
              <a:t>μοναδιαίο</a:t>
            </a:r>
            <a:r>
              <a:rPr lang="el-GR" sz="1400" b="1" u="sng" dirty="0">
                <a:solidFill>
                  <a:schemeClr val="tx1"/>
                </a:solidFill>
                <a:latin typeface="Roboto" panose="02000000000000000000" pitchFamily="2" charset="0"/>
                <a:ea typeface="Roboto" panose="02000000000000000000" pitchFamily="2" charset="0"/>
                <a:cs typeface="Roboto" panose="02000000000000000000" pitchFamily="2" charset="0"/>
              </a:rPr>
              <a:t> κόστος που αντιστοιχεί στη χιλιομετρική απόσταση από την χώρα αναχώρησης στη χώρα υλοποίησης της δραστηριότητας.</a:t>
            </a: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Η πιο πάνω αλλαγή </a:t>
            </a:r>
            <a:r>
              <a:rPr lang="el-GR" sz="1400" b="1" u="sng" dirty="0">
                <a:solidFill>
                  <a:schemeClr val="tx1"/>
                </a:solidFill>
                <a:latin typeface="Roboto" panose="02000000000000000000" pitchFamily="2" charset="0"/>
                <a:ea typeface="Roboto" panose="02000000000000000000" pitchFamily="2" charset="0"/>
                <a:cs typeface="Roboto" panose="02000000000000000000" pitchFamily="2" charset="0"/>
              </a:rPr>
              <a:t>πρέπει</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να καταγράφεται και να τεκμηριώνεται επαρκώς στο σχετικό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κούτι</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στο ΒΜ.</a:t>
            </a:r>
          </a:p>
        </p:txBody>
      </p:sp>
    </p:spTree>
    <p:extLst>
      <p:ext uri="{BB962C8B-B14F-4D97-AF65-F5344CB8AC3E}">
        <p14:creationId xmlns:p14="http://schemas.microsoft.com/office/powerpoint/2010/main" val="2169125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04887-46CB-84A8-D5D8-8624ECFD9D66}"/>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78C16A97-38B6-3E4A-4430-9BBDCD214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6449AB8D-4A56-8802-2562-2248FA818606}"/>
              </a:ext>
            </a:extLst>
          </p:cNvPr>
          <p:cNvSpPr>
            <a:spLocks noGrp="1"/>
          </p:cNvSpPr>
          <p:nvPr>
            <p:ph type="title"/>
          </p:nvPr>
        </p:nvSpPr>
        <p:spPr>
          <a:xfrm>
            <a:off x="365760" y="2870808"/>
            <a:ext cx="3931921" cy="736958"/>
          </a:xfrm>
        </p:spPr>
        <p:txBody>
          <a:bodyPr>
            <a:noAutofit/>
          </a:bodyPr>
          <a:lstStyle/>
          <a:p>
            <a:pPr algn="ctr"/>
            <a:r>
              <a:rPr lang="el-GR" sz="2600" b="1" dirty="0">
                <a:latin typeface="Roboto" panose="02000000000000000000" pitchFamily="2" charset="0"/>
                <a:ea typeface="Roboto" panose="02000000000000000000" pitchFamily="2" charset="0"/>
              </a:rPr>
              <a:t>Υποστήριξη ένταξης για οργανισμούς (</a:t>
            </a:r>
            <a:r>
              <a:rPr lang="el-GR" sz="2600" b="1" dirty="0" err="1">
                <a:latin typeface="Roboto" panose="02000000000000000000" pitchFamily="2" charset="0"/>
                <a:ea typeface="Roboto" panose="02000000000000000000" pitchFamily="2" charset="0"/>
              </a:rPr>
              <a:t>Inclusion</a:t>
            </a:r>
            <a:r>
              <a:rPr lang="el-GR" sz="2600" b="1" dirty="0">
                <a:latin typeface="Roboto" panose="02000000000000000000" pitchFamily="2" charset="0"/>
                <a:ea typeface="Roboto" panose="02000000000000000000" pitchFamily="2" charset="0"/>
              </a:rPr>
              <a:t> </a:t>
            </a:r>
            <a:r>
              <a:rPr lang="el-GR" sz="2600" b="1" dirty="0" err="1">
                <a:latin typeface="Roboto" panose="02000000000000000000" pitchFamily="2" charset="0"/>
                <a:ea typeface="Roboto" panose="02000000000000000000" pitchFamily="2" charset="0"/>
              </a:rPr>
              <a:t>Support</a:t>
            </a:r>
            <a:r>
              <a:rPr lang="el-GR" sz="2600" b="1" dirty="0">
                <a:latin typeface="Roboto" panose="02000000000000000000" pitchFamily="2" charset="0"/>
                <a:ea typeface="Roboto" panose="02000000000000000000" pitchFamily="2" charset="0"/>
              </a:rPr>
              <a:t> for </a:t>
            </a:r>
            <a:r>
              <a:rPr lang="el-GR" sz="2600" b="1" dirty="0" err="1">
                <a:latin typeface="Roboto" panose="02000000000000000000" pitchFamily="2" charset="0"/>
                <a:ea typeface="Roboto" panose="02000000000000000000" pitchFamily="2" charset="0"/>
              </a:rPr>
              <a:t>Organizations</a:t>
            </a:r>
            <a:r>
              <a:rPr lang="el-GR" sz="2600" b="1" dirty="0">
                <a:latin typeface="Roboto" panose="02000000000000000000" pitchFamily="2" charset="0"/>
                <a:ea typeface="Roboto" panose="02000000000000000000" pitchFamily="2" charset="0"/>
              </a:rPr>
              <a:t>)</a:t>
            </a:r>
          </a:p>
        </p:txBody>
      </p:sp>
      <p:sp>
        <p:nvSpPr>
          <p:cNvPr id="4" name="object 3">
            <a:extLst>
              <a:ext uri="{FF2B5EF4-FFF2-40B4-BE49-F238E27FC236}">
                <a16:creationId xmlns:a16="http://schemas.microsoft.com/office/drawing/2014/main" id="{7EDD1139-8CB2-C8BE-A87A-71E6BE9B2792}"/>
              </a:ext>
            </a:extLst>
          </p:cNvPr>
          <p:cNvSpPr/>
          <p:nvPr/>
        </p:nvSpPr>
        <p:spPr>
          <a:xfrm flipH="1">
            <a:off x="4361687"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sp>
        <p:nvSpPr>
          <p:cNvPr id="5" name="TextBox 4">
            <a:extLst>
              <a:ext uri="{FF2B5EF4-FFF2-40B4-BE49-F238E27FC236}">
                <a16:creationId xmlns:a16="http://schemas.microsoft.com/office/drawing/2014/main" id="{EF6683DD-F590-F76D-6EC7-F1A399DDB3F2}"/>
              </a:ext>
            </a:extLst>
          </p:cNvPr>
          <p:cNvSpPr txBox="1"/>
          <p:nvPr/>
        </p:nvSpPr>
        <p:spPr>
          <a:xfrm>
            <a:off x="5141978" y="1558487"/>
            <a:ext cx="6096000" cy="4375557"/>
          </a:xfrm>
          <a:prstGeom prst="rect">
            <a:avLst/>
          </a:prstGeom>
          <a:noFill/>
        </p:spPr>
        <p:txBody>
          <a:bodyPr wrap="square">
            <a:spAutoFit/>
          </a:bodyPr>
          <a:lstStyle/>
          <a:p>
            <a:pPr marL="285750" indent="-285750" algn="just">
              <a:buFont typeface="Wingdings" panose="05000000000000000000" pitchFamily="2" charset="2"/>
              <a:buChar char="q"/>
            </a:pPr>
            <a:r>
              <a:rPr lang="el-GR" sz="1800" dirty="0">
                <a:latin typeface="Roboto" panose="02000000000000000000" pitchFamily="2" charset="0"/>
                <a:ea typeface="Roboto" panose="02000000000000000000" pitchFamily="2" charset="0"/>
                <a:cs typeface="Roboto" panose="02000000000000000000" pitchFamily="2" charset="0"/>
              </a:rPr>
              <a:t>Για κάθε συμμετέχοντα που λαμβάνει στήριξη συμπερίληψης ατόμων με λιγότερες ευκαιρίες (οποιουδήποτε ύψους), </a:t>
            </a:r>
            <a:r>
              <a:rPr lang="el-GR" sz="1800" b="1" dirty="0">
                <a:latin typeface="Roboto" panose="02000000000000000000" pitchFamily="2" charset="0"/>
                <a:ea typeface="Roboto" panose="02000000000000000000" pitchFamily="2" charset="0"/>
                <a:cs typeface="Roboto" panose="02000000000000000000" pitchFamily="2" charset="0"/>
              </a:rPr>
              <a:t>ο </a:t>
            </a:r>
            <a:r>
              <a:rPr lang="el-GR" sz="1800" b="1" u="sng" dirty="0">
                <a:latin typeface="Roboto" panose="02000000000000000000" pitchFamily="2" charset="0"/>
                <a:ea typeface="Roboto" panose="02000000000000000000" pitchFamily="2" charset="0"/>
                <a:cs typeface="Roboto" panose="02000000000000000000" pitchFamily="2" charset="0"/>
              </a:rPr>
              <a:t>οργανισμός δικαιούται</a:t>
            </a:r>
            <a:r>
              <a:rPr lang="en-GB" sz="1800" b="1" u="sng" dirty="0">
                <a:latin typeface="Roboto" panose="02000000000000000000" pitchFamily="2" charset="0"/>
                <a:ea typeface="Roboto" panose="02000000000000000000" pitchFamily="2" charset="0"/>
                <a:cs typeface="Roboto" panose="02000000000000000000" pitchFamily="2" charset="0"/>
              </a:rPr>
              <a:t> </a:t>
            </a:r>
            <a:r>
              <a:rPr lang="el-GR" sz="1800" b="1" u="sng" dirty="0">
                <a:latin typeface="Roboto" panose="02000000000000000000" pitchFamily="2" charset="0"/>
                <a:ea typeface="Roboto" panose="02000000000000000000" pitchFamily="2" charset="0"/>
                <a:cs typeface="Roboto" panose="02000000000000000000" pitchFamily="2" charset="0"/>
              </a:rPr>
              <a:t>επιπλέον 125 Ευρώ</a:t>
            </a:r>
            <a:r>
              <a:rPr lang="en-US" sz="1800" b="1" u="sng" dirty="0">
                <a:latin typeface="Roboto" panose="02000000000000000000" pitchFamily="2" charset="0"/>
                <a:ea typeface="Roboto" panose="02000000000000000000" pitchFamily="2" charset="0"/>
                <a:cs typeface="Roboto" panose="02000000000000000000" pitchFamily="2" charset="0"/>
              </a:rPr>
              <a:t> </a:t>
            </a:r>
            <a:r>
              <a:rPr lang="el-GR" spc="-10" dirty="0">
                <a:latin typeface="Roboto" panose="02000000000000000000" pitchFamily="2" charset="0"/>
                <a:ea typeface="Roboto" panose="02000000000000000000" pitchFamily="2" charset="0"/>
                <a:cs typeface="Roboto" panose="02000000000000000000" pitchFamily="2" charset="0"/>
              </a:rPr>
              <a:t>(</a:t>
            </a:r>
            <a:r>
              <a:rPr lang="el-GR" spc="-10" dirty="0" err="1">
                <a:latin typeface="Roboto" panose="02000000000000000000" pitchFamily="2" charset="0"/>
                <a:ea typeface="Roboto" panose="02000000000000000000" pitchFamily="2" charset="0"/>
                <a:cs typeface="Roboto" panose="02000000000000000000" pitchFamily="2" charset="0"/>
              </a:rPr>
              <a:t>Μοναδιαίο</a:t>
            </a:r>
            <a:r>
              <a:rPr lang="el-GR" spc="-10" dirty="0">
                <a:latin typeface="Roboto" panose="02000000000000000000" pitchFamily="2" charset="0"/>
                <a:ea typeface="Roboto" panose="02000000000000000000" pitchFamily="2" charset="0"/>
                <a:cs typeface="Roboto" panose="02000000000000000000" pitchFamily="2" charset="0"/>
              </a:rPr>
              <a:t> κόστος</a:t>
            </a:r>
            <a:r>
              <a:rPr lang="en-US" spc="-10" dirty="0">
                <a:latin typeface="Roboto" panose="02000000000000000000" pitchFamily="2" charset="0"/>
                <a:ea typeface="Roboto" panose="02000000000000000000" pitchFamily="2" charset="0"/>
                <a:cs typeface="Roboto" panose="02000000000000000000" pitchFamily="2" charset="0"/>
              </a:rPr>
              <a:t>, </a:t>
            </a:r>
            <a:r>
              <a:rPr lang="el-GR" spc="-10" dirty="0">
                <a:latin typeface="Roboto" panose="02000000000000000000" pitchFamily="2" charset="0"/>
                <a:ea typeface="Roboto" panose="02000000000000000000" pitchFamily="2" charset="0"/>
                <a:cs typeface="Roboto" panose="02000000000000000000" pitchFamily="2" charset="0"/>
              </a:rPr>
              <a:t>δίνεται άπαξ)</a:t>
            </a:r>
            <a:endParaRPr lang="en-GB" spc="-10" dirty="0">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Wingdings" panose="05000000000000000000" pitchFamily="2" charset="2"/>
              <a:buChar char="q"/>
            </a:pPr>
            <a:endParaRPr lang="en-GB" spc="-10" dirty="0">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Wingdings" panose="05000000000000000000" pitchFamily="2" charset="2"/>
              <a:buChar char="q"/>
            </a:pPr>
            <a:r>
              <a:rPr lang="el-GR" spc="-10" dirty="0">
                <a:latin typeface="Roboto" panose="02000000000000000000" pitchFamily="2" charset="0"/>
                <a:ea typeface="Roboto" panose="02000000000000000000" pitchFamily="2" charset="0"/>
                <a:cs typeface="Roboto" panose="02000000000000000000" pitchFamily="2" charset="0"/>
              </a:rPr>
              <a:t>Καλύπτει </a:t>
            </a:r>
            <a:r>
              <a:rPr lang="el-GR" b="1" i="1" spc="-10" dirty="0">
                <a:latin typeface="Roboto" panose="02000000000000000000" pitchFamily="2" charset="0"/>
                <a:ea typeface="Roboto" panose="02000000000000000000" pitchFamily="2" charset="0"/>
                <a:cs typeface="Roboto" panose="02000000000000000000" pitchFamily="2" charset="0"/>
              </a:rPr>
              <a:t>έξοδα που σχετίζονται με τη διοργάνωση δραστηριοτήτων κινητικότητας για άτομα με λιγότερες ευκαιρίες</a:t>
            </a:r>
          </a:p>
          <a:p>
            <a:pPr marL="285750" indent="-285750" algn="just">
              <a:buFont typeface="Wingdings" panose="05000000000000000000" pitchFamily="2" charset="2"/>
              <a:buChar char="q"/>
            </a:pPr>
            <a:endParaRPr lang="el-GR" b="1" i="1" spc="-10" dirty="0">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Wingdings" panose="05000000000000000000" pitchFamily="2" charset="2"/>
              <a:buChar char="q"/>
            </a:pPr>
            <a:r>
              <a:rPr lang="el-GR" spc="-10" dirty="0">
                <a:latin typeface="Roboto" panose="02000000000000000000" pitchFamily="2" charset="0"/>
                <a:ea typeface="Roboto" panose="02000000000000000000" pitchFamily="2" charset="0"/>
                <a:cs typeface="Roboto" panose="02000000000000000000" pitchFamily="2" charset="0"/>
              </a:rPr>
              <a:t>Παραχωρείται </a:t>
            </a:r>
            <a:r>
              <a:rPr lang="el-GR" b="1" i="1" spc="-10" dirty="0">
                <a:latin typeface="Roboto" panose="02000000000000000000" pitchFamily="2" charset="0"/>
                <a:ea typeface="Roboto" panose="02000000000000000000" pitchFamily="2" charset="0"/>
                <a:cs typeface="Roboto" panose="02000000000000000000" pitchFamily="2" charset="0"/>
              </a:rPr>
              <a:t>ανά συμμετέχοντα με λιγότερες ευκαιρίες, ο οποίος διεκδικεί επιπρόσθετη στήριξη συμπερίληψης συμμετεχόντων </a:t>
            </a:r>
            <a:r>
              <a:rPr lang="el-GR" spc="-10" dirty="0">
                <a:latin typeface="Roboto" panose="02000000000000000000" pitchFamily="2" charset="0"/>
                <a:ea typeface="Roboto" panose="02000000000000000000" pitchFamily="2" charset="0"/>
                <a:cs typeface="Roboto" panose="02000000000000000000" pitchFamily="2" charset="0"/>
              </a:rPr>
              <a:t>(</a:t>
            </a:r>
            <a:r>
              <a:rPr lang="en-GB" spc="-10" dirty="0">
                <a:latin typeface="Roboto" panose="02000000000000000000" pitchFamily="2" charset="0"/>
                <a:ea typeface="Roboto" panose="02000000000000000000" pitchFamily="2" charset="0"/>
                <a:cs typeface="Roboto" panose="02000000000000000000" pitchFamily="2" charset="0"/>
              </a:rPr>
              <a:t>Inclusion Support for participants)</a:t>
            </a:r>
          </a:p>
          <a:p>
            <a:pPr marL="12065">
              <a:lnSpc>
                <a:spcPct val="100000"/>
              </a:lnSpc>
              <a:spcBef>
                <a:spcPts val="985"/>
              </a:spcBef>
              <a:tabLst>
                <a:tab pos="355600" algn="l"/>
                <a:tab pos="356235" algn="l"/>
              </a:tabLst>
            </a:pPr>
            <a:endParaRPr lang="en-GB" spc="-1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endParaRPr lang="el-GR" sz="1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26195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5BCE6-DDE4-41BE-7C1B-F775B2BAB19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6C41957-54FB-F768-D40B-47181C4F8A2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23777E96-A7EB-E433-7102-9A307A85BE35}"/>
              </a:ext>
            </a:extLst>
          </p:cNvPr>
          <p:cNvSpPr txBox="1">
            <a:spLocks/>
          </p:cNvSpPr>
          <p:nvPr/>
        </p:nvSpPr>
        <p:spPr>
          <a:xfrm>
            <a:off x="2299883" y="2418494"/>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l-GR" sz="4400" b="1" dirty="0">
                <a:solidFill>
                  <a:prstClr val="black"/>
                </a:solidFill>
                <a:latin typeface="Roboto" panose="02000000000000000000" pitchFamily="2" charset="0"/>
                <a:ea typeface="Roboto" panose="02000000000000000000" pitchFamily="2" charset="0"/>
              </a:rPr>
              <a:t>Αποζημίωση στη βάση πραγματικού κόστους</a:t>
            </a:r>
          </a:p>
          <a:p>
            <a:pPr marL="0" marR="0" lvl="0" indent="0" algn="ctr" defTabSz="914400" rtl="0" eaLnBrk="1" fontAlgn="auto" latinLnBrk="0" hangingPunct="1">
              <a:lnSpc>
                <a:spcPct val="90000"/>
              </a:lnSpc>
              <a:spcBef>
                <a:spcPct val="0"/>
              </a:spcBef>
              <a:spcAft>
                <a:spcPts val="0"/>
              </a:spcAft>
              <a:buClrTx/>
              <a:buSzTx/>
              <a:buFontTx/>
              <a:buNone/>
              <a:tabLst/>
              <a:defRPr/>
            </a:pPr>
            <a:r>
              <a:rPr lang="el-GR" sz="4400" b="1" dirty="0">
                <a:solidFill>
                  <a:prstClr val="black"/>
                </a:solidFill>
                <a:latin typeface="Roboto" panose="02000000000000000000" pitchFamily="2" charset="0"/>
                <a:ea typeface="Roboto" panose="02000000000000000000" pitchFamily="2" charset="0"/>
              </a:rPr>
              <a:t>(</a:t>
            </a:r>
            <a:r>
              <a:rPr lang="en-US" sz="4400" b="1" dirty="0">
                <a:solidFill>
                  <a:prstClr val="black"/>
                </a:solidFill>
                <a:latin typeface="Roboto" panose="02000000000000000000" pitchFamily="2" charset="0"/>
                <a:ea typeface="Roboto" panose="02000000000000000000" pitchFamily="2" charset="0"/>
              </a:rPr>
              <a:t>Real</a:t>
            </a:r>
            <a:r>
              <a:rPr lang="el-GR" sz="4400" b="1" dirty="0">
                <a:solidFill>
                  <a:prstClr val="black"/>
                </a:solidFill>
                <a:latin typeface="Roboto" panose="02000000000000000000" pitchFamily="2" charset="0"/>
                <a:ea typeface="Roboto" panose="02000000000000000000" pitchFamily="2" charset="0"/>
              </a:rPr>
              <a:t> </a:t>
            </a:r>
            <a:r>
              <a:rPr lang="el-GR" sz="4400" b="1" dirty="0" err="1">
                <a:solidFill>
                  <a:prstClr val="black"/>
                </a:solidFill>
                <a:latin typeface="Roboto" panose="02000000000000000000" pitchFamily="2" charset="0"/>
                <a:ea typeface="Roboto" panose="02000000000000000000" pitchFamily="2" charset="0"/>
              </a:rPr>
              <a:t>Cost</a:t>
            </a:r>
            <a:r>
              <a:rPr lang="el-GR" sz="4400" b="1" dirty="0">
                <a:solidFill>
                  <a:prstClr val="black"/>
                </a:solidFill>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1286912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F7D70-AB12-E543-E4CE-7A3BBFD14D05}"/>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FD3C7112-3844-1946-61AB-789D9BA04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C622E257-DC4D-F0FB-9273-05B557DAFF11}"/>
              </a:ext>
            </a:extLst>
          </p:cNvPr>
          <p:cNvSpPr>
            <a:spLocks noGrp="1"/>
          </p:cNvSpPr>
          <p:nvPr>
            <p:ph type="title"/>
          </p:nvPr>
        </p:nvSpPr>
        <p:spPr>
          <a:xfrm>
            <a:off x="312547" y="2819042"/>
            <a:ext cx="3409450" cy="736958"/>
          </a:xfrm>
        </p:spPr>
        <p:txBody>
          <a:bodyPr>
            <a:noAutofit/>
          </a:bodyPr>
          <a:lstStyle/>
          <a:p>
            <a:pPr algn="ctr"/>
            <a:r>
              <a:rPr lang="el-GR" sz="2400" b="1" dirty="0">
                <a:latin typeface="Roboto" panose="02000000000000000000" pitchFamily="2" charset="0"/>
                <a:ea typeface="Roboto" panose="02000000000000000000" pitchFamily="2" charset="0"/>
              </a:rPr>
              <a:t>Έκτακτες δαπάνες (</a:t>
            </a:r>
            <a:r>
              <a:rPr lang="el-GR" sz="2400" b="1" dirty="0" err="1">
                <a:latin typeface="Roboto" panose="02000000000000000000" pitchFamily="2" charset="0"/>
                <a:ea typeface="Roboto" panose="02000000000000000000" pitchFamily="2" charset="0"/>
              </a:rPr>
              <a:t>Exceptional</a:t>
            </a:r>
            <a:r>
              <a:rPr lang="el-GR" sz="2400" b="1" dirty="0">
                <a:latin typeface="Roboto" panose="02000000000000000000" pitchFamily="2" charset="0"/>
                <a:ea typeface="Roboto" panose="02000000000000000000" pitchFamily="2" charset="0"/>
              </a:rPr>
              <a:t> </a:t>
            </a:r>
            <a:r>
              <a:rPr lang="el-GR" sz="2400" b="1" dirty="0" err="1">
                <a:latin typeface="Roboto" panose="02000000000000000000" pitchFamily="2" charset="0"/>
                <a:ea typeface="Roboto" panose="02000000000000000000" pitchFamily="2" charset="0"/>
              </a:rPr>
              <a:t>Costs</a:t>
            </a:r>
            <a:r>
              <a:rPr lang="en-US" sz="2400" b="1" dirty="0">
                <a:latin typeface="Roboto" panose="02000000000000000000" pitchFamily="2" charset="0"/>
                <a:ea typeface="Roboto" panose="02000000000000000000" pitchFamily="2" charset="0"/>
              </a:rPr>
              <a:t>)</a:t>
            </a:r>
            <a:endParaRPr lang="el-GR" sz="24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09204157-1B3F-C991-D112-A6A7247F44F9}"/>
              </a:ext>
            </a:extLst>
          </p:cNvPr>
          <p:cNvSpPr/>
          <p:nvPr/>
        </p:nvSpPr>
        <p:spPr>
          <a:xfrm>
            <a:off x="3610745" y="762000"/>
            <a:ext cx="45719" cy="490296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graphicFrame>
        <p:nvGraphicFramePr>
          <p:cNvPr id="7" name="Diagram 6">
            <a:extLst>
              <a:ext uri="{FF2B5EF4-FFF2-40B4-BE49-F238E27FC236}">
                <a16:creationId xmlns:a16="http://schemas.microsoft.com/office/drawing/2014/main" id="{23675E12-C928-4A8D-F776-477CC298DE5F}"/>
              </a:ext>
            </a:extLst>
          </p:cNvPr>
          <p:cNvGraphicFramePr/>
          <p:nvPr>
            <p:extLst>
              <p:ext uri="{D42A27DB-BD31-4B8C-83A1-F6EECF244321}">
                <p14:modId xmlns:p14="http://schemas.microsoft.com/office/powerpoint/2010/main" val="1167890573"/>
              </p:ext>
            </p:extLst>
          </p:nvPr>
        </p:nvGraphicFramePr>
        <p:xfrm>
          <a:off x="3721997" y="762000"/>
          <a:ext cx="6933184" cy="5956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8" name="Group 7">
            <a:extLst>
              <a:ext uri="{FF2B5EF4-FFF2-40B4-BE49-F238E27FC236}">
                <a16:creationId xmlns:a16="http://schemas.microsoft.com/office/drawing/2014/main" id="{B887864C-AA4B-8D68-C317-E8DEC783FBAE}"/>
              </a:ext>
            </a:extLst>
          </p:cNvPr>
          <p:cNvGrpSpPr/>
          <p:nvPr/>
        </p:nvGrpSpPr>
        <p:grpSpPr>
          <a:xfrm>
            <a:off x="9758681" y="2475471"/>
            <a:ext cx="1924065" cy="1907057"/>
            <a:chOff x="3847809" y="2383836"/>
            <a:chExt cx="1811807" cy="1811807"/>
          </a:xfrm>
        </p:grpSpPr>
        <p:sp>
          <p:nvSpPr>
            <p:cNvPr id="9" name="Rectangle: Rounded Corners 8">
              <a:extLst>
                <a:ext uri="{FF2B5EF4-FFF2-40B4-BE49-F238E27FC236}">
                  <a16:creationId xmlns:a16="http://schemas.microsoft.com/office/drawing/2014/main" id="{5D08B69B-3B02-5307-4BA2-C2F8EB7E6D11}"/>
                </a:ext>
              </a:extLst>
            </p:cNvPr>
            <p:cNvSpPr/>
            <p:nvPr/>
          </p:nvSpPr>
          <p:spPr>
            <a:xfrm>
              <a:off x="3847809" y="2383836"/>
              <a:ext cx="1811807" cy="1811807"/>
            </a:xfrm>
            <a:prstGeom prst="roundRect">
              <a:avLst/>
            </a:pr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Rectangle: Rounded Corners 4">
              <a:extLst>
                <a:ext uri="{FF2B5EF4-FFF2-40B4-BE49-F238E27FC236}">
                  <a16:creationId xmlns:a16="http://schemas.microsoft.com/office/drawing/2014/main" id="{5A5DE578-FE89-49C4-2BA0-9AD5D1B35145}"/>
                </a:ext>
              </a:extLst>
            </p:cNvPr>
            <p:cNvSpPr txBox="1"/>
            <p:nvPr/>
          </p:nvSpPr>
          <p:spPr>
            <a:xfrm>
              <a:off x="3936254" y="2472281"/>
              <a:ext cx="1634917" cy="16349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dirty="0">
                  <a:solidFill>
                    <a:schemeClr val="tx1"/>
                  </a:solidFill>
                  <a:latin typeface="Roboto" panose="02000000000000000000" pitchFamily="2" charset="0"/>
                  <a:ea typeface="Roboto" panose="02000000000000000000" pitchFamily="2" charset="0"/>
                  <a:cs typeface="Roboto" panose="02000000000000000000" pitchFamily="2" charset="0"/>
                </a:rPr>
                <a:t>8</a:t>
              </a:r>
              <a:r>
                <a:rPr lang="el-GR" sz="1600" kern="1200" dirty="0">
                  <a:solidFill>
                    <a:schemeClr val="tx1"/>
                  </a:solidFill>
                  <a:latin typeface="Roboto" panose="02000000000000000000" pitchFamily="2" charset="0"/>
                  <a:ea typeface="Roboto" panose="02000000000000000000" pitchFamily="2" charset="0"/>
                  <a:cs typeface="Roboto" panose="02000000000000000000" pitchFamily="2" charset="0"/>
                </a:rPr>
                <a:t>0% αποζημίωση, στη βάση των επιλέξιμων πραγματικών δαπανών και αποδείξεων</a:t>
              </a:r>
              <a:endParaRPr lang="en-GB" sz="16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3133924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37129-8D90-B42A-222A-E6C47E1F6B6E}"/>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31FE700E-5502-7F86-ED5D-13E7FAB2A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E1AE565-61EA-E042-9AB6-592DD0B18966}"/>
              </a:ext>
            </a:extLst>
          </p:cNvPr>
          <p:cNvSpPr>
            <a:spLocks noGrp="1"/>
          </p:cNvSpPr>
          <p:nvPr>
            <p:ph type="title"/>
          </p:nvPr>
        </p:nvSpPr>
        <p:spPr>
          <a:xfrm>
            <a:off x="365760" y="2870808"/>
            <a:ext cx="3931921" cy="736958"/>
          </a:xfrm>
        </p:spPr>
        <p:txBody>
          <a:bodyPr>
            <a:noAutofit/>
          </a:bodyPr>
          <a:lstStyle/>
          <a:p>
            <a:pPr algn="ctr"/>
            <a:r>
              <a:rPr lang="el-GR" sz="2400" b="1" dirty="0">
                <a:latin typeface="Roboto" panose="02000000000000000000" pitchFamily="2" charset="0"/>
                <a:ea typeface="Roboto" panose="02000000000000000000" pitchFamily="2" charset="0"/>
              </a:rPr>
              <a:t>Υποστήριξη συμπερίληψης για συμμετέχοντες</a:t>
            </a:r>
            <a:r>
              <a:rPr lang="en-US" sz="2400" b="1" dirty="0">
                <a:latin typeface="Roboto" panose="02000000000000000000" pitchFamily="2" charset="0"/>
                <a:ea typeface="Roboto" panose="02000000000000000000" pitchFamily="2" charset="0"/>
              </a:rPr>
              <a:t> </a:t>
            </a:r>
            <a:r>
              <a:rPr lang="el-GR" sz="2400" b="1" dirty="0">
                <a:latin typeface="Roboto" panose="02000000000000000000" pitchFamily="2" charset="0"/>
                <a:ea typeface="Roboto" panose="02000000000000000000" pitchFamily="2" charset="0"/>
              </a:rPr>
              <a:t>με Λιγότερες Ευκαιρίες (</a:t>
            </a:r>
            <a:r>
              <a:rPr lang="el-GR" sz="2400" b="1" dirty="0" err="1">
                <a:latin typeface="Roboto" panose="02000000000000000000" pitchFamily="2" charset="0"/>
                <a:ea typeface="Roboto" panose="02000000000000000000" pitchFamily="2" charset="0"/>
              </a:rPr>
              <a:t>Inclusion</a:t>
            </a:r>
            <a:r>
              <a:rPr lang="el-GR" sz="2400" b="1" dirty="0">
                <a:latin typeface="Roboto" panose="02000000000000000000" pitchFamily="2" charset="0"/>
                <a:ea typeface="Roboto" panose="02000000000000000000" pitchFamily="2" charset="0"/>
              </a:rPr>
              <a:t> </a:t>
            </a:r>
            <a:r>
              <a:rPr lang="el-GR" sz="2400" b="1" dirty="0" err="1">
                <a:latin typeface="Roboto" panose="02000000000000000000" pitchFamily="2" charset="0"/>
                <a:ea typeface="Roboto" panose="02000000000000000000" pitchFamily="2" charset="0"/>
              </a:rPr>
              <a:t>Support</a:t>
            </a:r>
            <a:r>
              <a:rPr lang="el-GR" sz="2400" b="1" dirty="0">
                <a:latin typeface="Roboto" panose="02000000000000000000" pitchFamily="2" charset="0"/>
                <a:ea typeface="Roboto" panose="02000000000000000000" pitchFamily="2" charset="0"/>
              </a:rPr>
              <a:t> for </a:t>
            </a:r>
            <a:r>
              <a:rPr lang="el-GR" sz="2400" b="1" dirty="0" err="1">
                <a:latin typeface="Roboto" panose="02000000000000000000" pitchFamily="2" charset="0"/>
                <a:ea typeface="Roboto" panose="02000000000000000000" pitchFamily="2" charset="0"/>
              </a:rPr>
              <a:t>Participants</a:t>
            </a:r>
            <a:r>
              <a:rPr lang="el-GR" sz="2400" b="1" dirty="0">
                <a:latin typeface="Roboto" panose="02000000000000000000" pitchFamily="2" charset="0"/>
                <a:ea typeface="Roboto" panose="02000000000000000000" pitchFamily="2" charset="0"/>
              </a:rPr>
              <a:t>) (1/2)</a:t>
            </a:r>
          </a:p>
        </p:txBody>
      </p:sp>
      <p:sp>
        <p:nvSpPr>
          <p:cNvPr id="4" name="object 3">
            <a:extLst>
              <a:ext uri="{FF2B5EF4-FFF2-40B4-BE49-F238E27FC236}">
                <a16:creationId xmlns:a16="http://schemas.microsoft.com/office/drawing/2014/main" id="{7EE4BA9D-E817-5522-35E0-47BBA3DAC1E8}"/>
              </a:ext>
            </a:extLst>
          </p:cNvPr>
          <p:cNvSpPr/>
          <p:nvPr/>
        </p:nvSpPr>
        <p:spPr>
          <a:xfrm flipH="1">
            <a:off x="4044187"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graphicFrame>
        <p:nvGraphicFramePr>
          <p:cNvPr id="2" name="Diagram 1">
            <a:extLst>
              <a:ext uri="{FF2B5EF4-FFF2-40B4-BE49-F238E27FC236}">
                <a16:creationId xmlns:a16="http://schemas.microsoft.com/office/drawing/2014/main" id="{2D957EDB-1C40-1157-00EF-71B34B588EC9}"/>
              </a:ext>
            </a:extLst>
          </p:cNvPr>
          <p:cNvGraphicFramePr/>
          <p:nvPr>
            <p:extLst>
              <p:ext uri="{D42A27DB-BD31-4B8C-83A1-F6EECF244321}">
                <p14:modId xmlns:p14="http://schemas.microsoft.com/office/powerpoint/2010/main" val="1171703763"/>
              </p:ext>
            </p:extLst>
          </p:nvPr>
        </p:nvGraphicFramePr>
        <p:xfrm>
          <a:off x="3181351" y="916457"/>
          <a:ext cx="6736080" cy="46456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8108B6EF-6A42-33B2-D32B-B8029DCADFB1}"/>
              </a:ext>
            </a:extLst>
          </p:cNvPr>
          <p:cNvSpPr txBox="1"/>
          <p:nvPr/>
        </p:nvSpPr>
        <p:spPr>
          <a:xfrm>
            <a:off x="8895129" y="1437941"/>
            <a:ext cx="2839727" cy="4339650"/>
          </a:xfrm>
          <a:prstGeom prst="rect">
            <a:avLst/>
          </a:prstGeom>
          <a:noFill/>
        </p:spPr>
        <p:txBody>
          <a:bodyPr wrap="square" rtlCol="0">
            <a:spAutoFit/>
          </a:bodyPr>
          <a:lstStyle/>
          <a:p>
            <a:pPr marL="171450" indent="-171450">
              <a:buFont typeface="Wingdings" panose="05000000000000000000" pitchFamily="2" charset="2"/>
              <a:buChar char="q"/>
            </a:pPr>
            <a:endParaRPr lang="el-GR" sz="12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dirty="0">
                <a:latin typeface="Roboto" panose="02000000000000000000" pitchFamily="2" charset="0"/>
                <a:ea typeface="Roboto" panose="02000000000000000000" pitchFamily="2" charset="0"/>
                <a:cs typeface="Roboto" panose="02000000000000000000" pitchFamily="2" charset="0"/>
              </a:rPr>
              <a:t>Η επιχορήγηση στα πλαίσια της κατηγορίας αυτής μπορεί να συνδυαστεί με το</a:t>
            </a:r>
            <a:r>
              <a:rPr lang="en-GB" sz="1400" dirty="0">
                <a:latin typeface="Roboto" panose="02000000000000000000" pitchFamily="2" charset="0"/>
                <a:ea typeface="Roboto" panose="02000000000000000000" pitchFamily="2" charset="0"/>
                <a:cs typeface="Roboto" panose="02000000000000000000" pitchFamily="2" charset="0"/>
              </a:rPr>
              <a:t> individual support</a:t>
            </a:r>
            <a:r>
              <a:rPr lang="el-GR" sz="1400" dirty="0">
                <a:latin typeface="Roboto" panose="02000000000000000000" pitchFamily="2" charset="0"/>
                <a:ea typeface="Roboto" panose="02000000000000000000" pitchFamily="2" charset="0"/>
                <a:cs typeface="Roboto" panose="02000000000000000000" pitchFamily="2" charset="0"/>
              </a:rPr>
              <a:t> </a:t>
            </a:r>
            <a:r>
              <a:rPr lang="en-GB" sz="1400" dirty="0">
                <a:latin typeface="Roboto" panose="02000000000000000000" pitchFamily="2" charset="0"/>
                <a:ea typeface="Roboto" panose="02000000000000000000" pitchFamily="2" charset="0"/>
                <a:cs typeface="Roboto" panose="02000000000000000000" pitchFamily="2" charset="0"/>
              </a:rPr>
              <a:t>top-up</a:t>
            </a:r>
            <a:r>
              <a:rPr lang="el-GR" sz="1400" dirty="0">
                <a:latin typeface="Roboto" panose="02000000000000000000" pitchFamily="2" charset="0"/>
                <a:ea typeface="Roboto" panose="02000000000000000000" pitchFamily="2" charset="0"/>
                <a:cs typeface="Roboto" panose="02000000000000000000" pitchFamily="2" charset="0"/>
              </a:rPr>
              <a:t> για άτομα με λιγότερες ευκαιρίες. Σε αυτή την περίπτωση, </a:t>
            </a:r>
            <a:r>
              <a:rPr lang="el-GR" sz="1400" b="1" u="sng" dirty="0">
                <a:latin typeface="Roboto" panose="02000000000000000000" pitchFamily="2" charset="0"/>
                <a:ea typeface="Roboto" panose="02000000000000000000" pitchFamily="2" charset="0"/>
                <a:cs typeface="Roboto" panose="02000000000000000000" pitchFamily="2" charset="0"/>
              </a:rPr>
              <a:t>οι δύο επιχορηγήσεις πρέπει να καλύπτουν διαφορετικές δαπάνες </a:t>
            </a:r>
            <a:r>
              <a:rPr lang="el-GR" sz="1400" dirty="0">
                <a:latin typeface="Roboto" panose="02000000000000000000" pitchFamily="2" charset="0"/>
                <a:ea typeface="Roboto" panose="02000000000000000000" pitchFamily="2" charset="0"/>
                <a:cs typeface="Roboto" panose="02000000000000000000" pitchFamily="2" charset="0"/>
              </a:rPr>
              <a:t>του συμμετέχοντα (παρόλο που η κατηγορία φραγμού είναι η ίδια)</a:t>
            </a:r>
            <a:r>
              <a:rPr lang="en-GB" sz="1400" dirty="0">
                <a:latin typeface="Roboto" panose="02000000000000000000" pitchFamily="2" charset="0"/>
                <a:ea typeface="Roboto" panose="02000000000000000000" pitchFamily="2" charset="0"/>
                <a:cs typeface="Roboto" panose="02000000000000000000" pitchFamily="2" charset="0"/>
              </a:rPr>
              <a:t>. </a:t>
            </a:r>
          </a:p>
          <a:p>
            <a:pPr marL="285750" indent="-285750">
              <a:buFont typeface="Wingdings" panose="05000000000000000000" pitchFamily="2" charset="2"/>
              <a:buChar char="q"/>
            </a:pPr>
            <a:endParaRPr lang="en-GB"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dirty="0">
                <a:latin typeface="Roboto" panose="02000000000000000000" pitchFamily="2" charset="0"/>
                <a:ea typeface="Roboto" panose="02000000000000000000" pitchFamily="2" charset="0"/>
                <a:cs typeface="Roboto" panose="02000000000000000000" pitchFamily="2" charset="0"/>
              </a:rPr>
              <a:t>Οι δύο πιο πάνω επιχορηγήσεις μπορούν ακόμα να συνδυαστούν και με το </a:t>
            </a:r>
            <a:r>
              <a:rPr lang="en-GB" sz="1400" dirty="0">
                <a:latin typeface="Roboto" panose="02000000000000000000" pitchFamily="2" charset="0"/>
                <a:ea typeface="Roboto" panose="02000000000000000000" pitchFamily="2" charset="0"/>
                <a:cs typeface="Roboto" panose="02000000000000000000" pitchFamily="2" charset="0"/>
              </a:rPr>
              <a:t>top-up </a:t>
            </a:r>
            <a:r>
              <a:rPr lang="el-GR" sz="1400" dirty="0">
                <a:latin typeface="Roboto" panose="02000000000000000000" pitchFamily="2" charset="0"/>
                <a:ea typeface="Roboto" panose="02000000000000000000" pitchFamily="2" charset="0"/>
                <a:cs typeface="Roboto" panose="02000000000000000000" pitchFamily="2" charset="0"/>
              </a:rPr>
              <a:t>για </a:t>
            </a:r>
            <a:r>
              <a:rPr lang="en-GB" sz="1400" dirty="0">
                <a:latin typeface="Roboto" panose="02000000000000000000" pitchFamily="2" charset="0"/>
                <a:ea typeface="Roboto" panose="02000000000000000000" pitchFamily="2" charset="0"/>
                <a:cs typeface="Roboto" panose="02000000000000000000" pitchFamily="2" charset="0"/>
              </a:rPr>
              <a:t>traineeships</a:t>
            </a: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endParaRPr lang="en-GB" sz="12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225203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37129-8D90-B42A-222A-E6C47E1F6B6E}"/>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31FE700E-5502-7F86-ED5D-13E7FAB2A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E1AE565-61EA-E042-9AB6-592DD0B18966}"/>
              </a:ext>
            </a:extLst>
          </p:cNvPr>
          <p:cNvSpPr>
            <a:spLocks noGrp="1"/>
          </p:cNvSpPr>
          <p:nvPr>
            <p:ph type="title"/>
          </p:nvPr>
        </p:nvSpPr>
        <p:spPr>
          <a:xfrm>
            <a:off x="365760" y="2870808"/>
            <a:ext cx="3931921" cy="736958"/>
          </a:xfrm>
        </p:spPr>
        <p:txBody>
          <a:bodyPr>
            <a:noAutofit/>
          </a:bodyPr>
          <a:lstStyle/>
          <a:p>
            <a:pPr algn="ctr"/>
            <a:r>
              <a:rPr lang="el-GR" sz="2400" b="1" dirty="0">
                <a:latin typeface="Roboto" panose="02000000000000000000" pitchFamily="2" charset="0"/>
                <a:ea typeface="Roboto" panose="02000000000000000000" pitchFamily="2" charset="0"/>
              </a:rPr>
              <a:t>Υποστήριξη συμπερίληψης για συμμετέχοντες</a:t>
            </a:r>
            <a:r>
              <a:rPr lang="en-US" sz="2400" b="1" dirty="0">
                <a:latin typeface="Roboto" panose="02000000000000000000" pitchFamily="2" charset="0"/>
                <a:ea typeface="Roboto" panose="02000000000000000000" pitchFamily="2" charset="0"/>
              </a:rPr>
              <a:t> </a:t>
            </a:r>
            <a:r>
              <a:rPr lang="el-GR" sz="2400" b="1" dirty="0">
                <a:latin typeface="Roboto" panose="02000000000000000000" pitchFamily="2" charset="0"/>
                <a:ea typeface="Roboto" panose="02000000000000000000" pitchFamily="2" charset="0"/>
              </a:rPr>
              <a:t>με Λιγότερες Ευκαιρίες (</a:t>
            </a:r>
            <a:r>
              <a:rPr lang="el-GR" sz="2400" b="1" dirty="0" err="1">
                <a:latin typeface="Roboto" panose="02000000000000000000" pitchFamily="2" charset="0"/>
                <a:ea typeface="Roboto" panose="02000000000000000000" pitchFamily="2" charset="0"/>
              </a:rPr>
              <a:t>Inclusion</a:t>
            </a:r>
            <a:r>
              <a:rPr lang="el-GR" sz="2400" b="1" dirty="0">
                <a:latin typeface="Roboto" panose="02000000000000000000" pitchFamily="2" charset="0"/>
                <a:ea typeface="Roboto" panose="02000000000000000000" pitchFamily="2" charset="0"/>
              </a:rPr>
              <a:t> </a:t>
            </a:r>
            <a:r>
              <a:rPr lang="el-GR" sz="2400" b="1" dirty="0" err="1">
                <a:latin typeface="Roboto" panose="02000000000000000000" pitchFamily="2" charset="0"/>
                <a:ea typeface="Roboto" panose="02000000000000000000" pitchFamily="2" charset="0"/>
              </a:rPr>
              <a:t>Support</a:t>
            </a:r>
            <a:r>
              <a:rPr lang="el-GR" sz="2400" b="1" dirty="0">
                <a:latin typeface="Roboto" panose="02000000000000000000" pitchFamily="2" charset="0"/>
                <a:ea typeface="Roboto" panose="02000000000000000000" pitchFamily="2" charset="0"/>
              </a:rPr>
              <a:t> for </a:t>
            </a:r>
            <a:r>
              <a:rPr lang="el-GR" sz="2400" b="1" dirty="0" err="1">
                <a:latin typeface="Roboto" panose="02000000000000000000" pitchFamily="2" charset="0"/>
                <a:ea typeface="Roboto" panose="02000000000000000000" pitchFamily="2" charset="0"/>
              </a:rPr>
              <a:t>Participants</a:t>
            </a:r>
            <a:r>
              <a:rPr lang="el-GR" sz="2400" b="1" dirty="0">
                <a:latin typeface="Roboto" panose="02000000000000000000" pitchFamily="2" charset="0"/>
                <a:ea typeface="Roboto" panose="02000000000000000000" pitchFamily="2" charset="0"/>
              </a:rPr>
              <a:t>) (2/2)</a:t>
            </a:r>
          </a:p>
        </p:txBody>
      </p:sp>
      <p:sp>
        <p:nvSpPr>
          <p:cNvPr id="4" name="object 3">
            <a:extLst>
              <a:ext uri="{FF2B5EF4-FFF2-40B4-BE49-F238E27FC236}">
                <a16:creationId xmlns:a16="http://schemas.microsoft.com/office/drawing/2014/main" id="{7EE4BA9D-E817-5522-35E0-47BBA3DAC1E8}"/>
              </a:ext>
            </a:extLst>
          </p:cNvPr>
          <p:cNvSpPr/>
          <p:nvPr/>
        </p:nvSpPr>
        <p:spPr>
          <a:xfrm flipH="1">
            <a:off x="4044187"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sp>
        <p:nvSpPr>
          <p:cNvPr id="5" name="TextBox 4">
            <a:extLst>
              <a:ext uri="{FF2B5EF4-FFF2-40B4-BE49-F238E27FC236}">
                <a16:creationId xmlns:a16="http://schemas.microsoft.com/office/drawing/2014/main" id="{8108B6EF-6A42-33B2-D32B-B8029DCADFB1}"/>
              </a:ext>
            </a:extLst>
          </p:cNvPr>
          <p:cNvSpPr txBox="1"/>
          <p:nvPr/>
        </p:nvSpPr>
        <p:spPr>
          <a:xfrm>
            <a:off x="4297681" y="1468719"/>
            <a:ext cx="6896100" cy="4524315"/>
          </a:xfrm>
          <a:prstGeom prst="rect">
            <a:avLst/>
          </a:prstGeom>
          <a:noFill/>
        </p:spPr>
        <p:txBody>
          <a:bodyPr wrap="square" rtlCol="0">
            <a:spAutoFit/>
          </a:bodyPr>
          <a:lstStyle/>
          <a:p>
            <a:pPr algn="just"/>
            <a:r>
              <a:rPr lang="el-GR" sz="1600" b="0" i="0" u="none" strike="noStrike" baseline="0" dirty="0">
                <a:solidFill>
                  <a:srgbClr val="000000"/>
                </a:solidFill>
                <a:latin typeface="Roboto" panose="02000000000000000000" pitchFamily="2" charset="0"/>
                <a:ea typeface="Roboto" panose="02000000000000000000" pitchFamily="2" charset="0"/>
              </a:rPr>
              <a:t>Οι συμμετέχοντες </a:t>
            </a:r>
            <a:r>
              <a:rPr lang="el-GR" sz="1600" dirty="0">
                <a:solidFill>
                  <a:srgbClr val="000000"/>
                </a:solidFill>
                <a:latin typeface="Roboto" panose="02000000000000000000" pitchFamily="2" charset="0"/>
                <a:ea typeface="Roboto" panose="02000000000000000000" pitchFamily="2" charset="0"/>
              </a:rPr>
              <a:t>με λιγότερες ευκαιρίες και οι </a:t>
            </a:r>
            <a:r>
              <a:rPr lang="el-GR" sz="1600" b="0" i="0" u="none" strike="noStrike" baseline="0" dirty="0">
                <a:solidFill>
                  <a:srgbClr val="000000"/>
                </a:solidFill>
                <a:latin typeface="Roboto" panose="02000000000000000000" pitchFamily="2" charset="0"/>
                <a:ea typeface="Roboto" panose="02000000000000000000" pitchFamily="2" charset="0"/>
              </a:rPr>
              <a:t>συνοδοί τους </a:t>
            </a:r>
            <a:r>
              <a:rPr lang="el-GR" sz="1600" b="1" i="0" u="none" strike="noStrike" baseline="0" dirty="0">
                <a:solidFill>
                  <a:srgbClr val="000000"/>
                </a:solidFill>
                <a:latin typeface="Roboto" panose="02000000000000000000" pitchFamily="2" charset="0"/>
                <a:ea typeface="Roboto" panose="02000000000000000000" pitchFamily="2" charset="0"/>
              </a:rPr>
              <a:t>καλύπτουν κανονικά τα τυπικά έξοδά τους </a:t>
            </a:r>
            <a:r>
              <a:rPr lang="el-GR" sz="1600" b="1" dirty="0">
                <a:solidFill>
                  <a:srgbClr val="000000"/>
                </a:solidFill>
                <a:latin typeface="Roboto" panose="02000000000000000000" pitchFamily="2" charset="0"/>
                <a:ea typeface="Roboto" panose="02000000000000000000" pitchFamily="2" charset="0"/>
              </a:rPr>
              <a:t>για </a:t>
            </a:r>
            <a:r>
              <a:rPr lang="el-GR" sz="1600" b="1" i="0" u="none" strike="noStrike" baseline="0" dirty="0">
                <a:solidFill>
                  <a:srgbClr val="000000"/>
                </a:solidFill>
                <a:latin typeface="Roboto" panose="02000000000000000000" pitchFamily="2" charset="0"/>
                <a:ea typeface="Roboto" panose="02000000000000000000" pitchFamily="2" charset="0"/>
              </a:rPr>
              <a:t>ταξίδι και διαβίωση μέσα από τις αντίστοιχες κατηγορίες εξόδων που βασίζονται σε </a:t>
            </a:r>
            <a:r>
              <a:rPr lang="el-GR" sz="1600" b="1" i="0" u="none" strike="noStrike" baseline="0" dirty="0" err="1">
                <a:solidFill>
                  <a:srgbClr val="000000"/>
                </a:solidFill>
                <a:latin typeface="Roboto" panose="02000000000000000000" pitchFamily="2" charset="0"/>
                <a:ea typeface="Roboto" panose="02000000000000000000" pitchFamily="2" charset="0"/>
              </a:rPr>
              <a:t>μοναδιαίο</a:t>
            </a:r>
            <a:r>
              <a:rPr lang="el-GR" sz="1600" b="1" i="0" u="none" strike="noStrike" baseline="0" dirty="0">
                <a:solidFill>
                  <a:srgbClr val="000000"/>
                </a:solidFill>
                <a:latin typeface="Roboto" panose="02000000000000000000" pitchFamily="2" charset="0"/>
                <a:ea typeface="Roboto" panose="02000000000000000000" pitchFamily="2" charset="0"/>
              </a:rPr>
              <a:t> κόστος </a:t>
            </a:r>
            <a:r>
              <a:rPr lang="en-GB" sz="1600" b="0" i="0" u="none" strike="noStrike" baseline="0" dirty="0">
                <a:solidFill>
                  <a:srgbClr val="000000"/>
                </a:solidFill>
                <a:latin typeface="Roboto" panose="02000000000000000000" pitchFamily="2" charset="0"/>
                <a:ea typeface="Roboto" panose="02000000000000000000" pitchFamily="2" charset="0"/>
              </a:rPr>
              <a:t>(“travel support”, “individual support”)</a:t>
            </a:r>
            <a:r>
              <a:rPr lang="el-GR" sz="1600" b="0" i="0" u="none" strike="noStrike" baseline="0" dirty="0">
                <a:solidFill>
                  <a:srgbClr val="000000"/>
                </a:solidFill>
                <a:latin typeface="Roboto" panose="02000000000000000000" pitchFamily="2" charset="0"/>
                <a:ea typeface="Roboto" panose="02000000000000000000" pitchFamily="2" charset="0"/>
              </a:rPr>
              <a:t>. Τότε, </a:t>
            </a:r>
            <a:r>
              <a:rPr lang="el-GR" sz="1600" b="1" i="0" u="none" strike="noStrike" baseline="0" dirty="0">
                <a:solidFill>
                  <a:srgbClr val="000000"/>
                </a:solidFill>
                <a:latin typeface="Roboto" panose="02000000000000000000" pitchFamily="2" charset="0"/>
                <a:ea typeface="Roboto" panose="02000000000000000000" pitchFamily="2" charset="0"/>
              </a:rPr>
              <a:t>για τους συνοδούς ισχύουν οι τιμές που ισχύουν και για το προσωπικό</a:t>
            </a:r>
            <a:r>
              <a:rPr lang="el-GR" sz="1600" b="0" i="0" u="none" strike="noStrike" baseline="0" dirty="0">
                <a:solidFill>
                  <a:srgbClr val="000000"/>
                </a:solidFill>
                <a:latin typeface="Roboto" panose="02000000000000000000" pitchFamily="2" charset="0"/>
                <a:ea typeface="Roboto" panose="02000000000000000000" pitchFamily="2" charset="0"/>
              </a:rPr>
              <a:t>. </a:t>
            </a:r>
          </a:p>
          <a:p>
            <a:pPr algn="just"/>
            <a:endParaRPr lang="el-GR" sz="1600" dirty="0">
              <a:solidFill>
                <a:srgbClr val="000000"/>
              </a:solidFill>
              <a:latin typeface="Roboto" panose="02000000000000000000" pitchFamily="2" charset="0"/>
              <a:ea typeface="Roboto" panose="02000000000000000000" pitchFamily="2" charset="0"/>
            </a:endParaRPr>
          </a:p>
          <a:p>
            <a:pPr algn="just"/>
            <a:r>
              <a:rPr lang="el-GR" sz="1600" b="1" i="0" u="none" strike="noStrike" baseline="0" dirty="0">
                <a:solidFill>
                  <a:srgbClr val="000000"/>
                </a:solidFill>
                <a:latin typeface="Roboto" panose="02000000000000000000" pitchFamily="2" charset="0"/>
                <a:ea typeface="Roboto" panose="02000000000000000000" pitchFamily="2" charset="0"/>
              </a:rPr>
              <a:t>Σε εξαιρετικές, όμως περιπτώσεις</a:t>
            </a:r>
            <a:r>
              <a:rPr lang="el-GR" sz="1600" b="0" i="0" u="none" strike="noStrike" baseline="0" dirty="0">
                <a:solidFill>
                  <a:srgbClr val="000000"/>
                </a:solidFill>
                <a:latin typeface="Roboto" panose="02000000000000000000" pitchFamily="2" charset="0"/>
                <a:ea typeface="Roboto" panose="02000000000000000000" pitchFamily="2" charset="0"/>
              </a:rPr>
              <a:t>, </a:t>
            </a:r>
            <a:r>
              <a:rPr lang="el-GR" sz="1600" b="0" i="0" u="sng" strike="noStrike" baseline="0" dirty="0">
                <a:solidFill>
                  <a:srgbClr val="000000"/>
                </a:solidFill>
                <a:latin typeface="Roboto" panose="02000000000000000000" pitchFamily="2" charset="0"/>
                <a:ea typeface="Roboto" panose="02000000000000000000" pitchFamily="2" charset="0"/>
              </a:rPr>
              <a:t>είναι δυνατόν τα τυπικά έξοδά τους να καλύπτονται από την κατηγορία </a:t>
            </a:r>
            <a:r>
              <a:rPr lang="en-GB" sz="1600" b="0" i="0" u="sng" strike="noStrike" baseline="0" dirty="0">
                <a:solidFill>
                  <a:srgbClr val="000000"/>
                </a:solidFill>
                <a:latin typeface="Roboto" panose="02000000000000000000" pitchFamily="2" charset="0"/>
                <a:ea typeface="Roboto" panose="02000000000000000000" pitchFamily="2" charset="0"/>
              </a:rPr>
              <a:t>“Inclusion Support for Participants</a:t>
            </a:r>
            <a:r>
              <a:rPr lang="en-GB" sz="1600" b="0" i="0" u="none" strike="noStrike" baseline="0" dirty="0">
                <a:solidFill>
                  <a:srgbClr val="000000"/>
                </a:solidFill>
                <a:latin typeface="Roboto" panose="02000000000000000000" pitchFamily="2" charset="0"/>
                <a:ea typeface="Roboto" panose="02000000000000000000" pitchFamily="2" charset="0"/>
              </a:rPr>
              <a:t>”</a:t>
            </a:r>
            <a:r>
              <a:rPr lang="el-GR" sz="1600" b="0" i="0" u="none" strike="noStrike" baseline="0" dirty="0">
                <a:solidFill>
                  <a:srgbClr val="000000"/>
                </a:solidFill>
                <a:latin typeface="Roboto" panose="02000000000000000000" pitchFamily="2" charset="0"/>
                <a:ea typeface="Roboto" panose="02000000000000000000" pitchFamily="2" charset="0"/>
              </a:rPr>
              <a:t>.  </a:t>
            </a:r>
            <a:r>
              <a:rPr lang="el-GR" sz="1600" dirty="0">
                <a:solidFill>
                  <a:srgbClr val="000000"/>
                </a:solidFill>
                <a:latin typeface="Roboto" panose="02000000000000000000" pitchFamily="2" charset="0"/>
                <a:ea typeface="Roboto" panose="02000000000000000000" pitchFamily="2" charset="0"/>
              </a:rPr>
              <a:t>Τέτοιες περιπτώσεις είναι οι ακόλουθες:</a:t>
            </a:r>
          </a:p>
          <a:p>
            <a:pPr algn="just"/>
            <a:endParaRPr lang="el-GR" sz="1600" dirty="0">
              <a:solidFill>
                <a:srgbClr val="000000"/>
              </a:solidFill>
              <a:latin typeface="Roboto" panose="02000000000000000000" pitchFamily="2" charset="0"/>
              <a:ea typeface="Roboto" panose="02000000000000000000" pitchFamily="2" charset="0"/>
            </a:endParaRPr>
          </a:p>
          <a:p>
            <a:pPr marL="285750" indent="-285750" algn="just">
              <a:buFont typeface="Wingdings" panose="05000000000000000000" pitchFamily="2" charset="2"/>
              <a:buChar char="v"/>
            </a:pPr>
            <a:r>
              <a:rPr lang="el-GR" sz="1600" b="0" i="0" u="none" strike="noStrike" baseline="0" dirty="0">
                <a:solidFill>
                  <a:srgbClr val="000000"/>
                </a:solidFill>
                <a:latin typeface="Roboto" panose="02000000000000000000" pitchFamily="2" charset="0"/>
                <a:ea typeface="Roboto" panose="02000000000000000000" pitchFamily="2" charset="0"/>
              </a:rPr>
              <a:t>Όταν τα έξοδα αυτά δεν μπορούν να καλυφθούν από τις αντίστοιχες κατηγορίες εξόδων που βασίζονται σε </a:t>
            </a:r>
            <a:r>
              <a:rPr lang="el-GR" sz="1600" b="0" i="0" u="none" strike="noStrike" baseline="0" dirty="0" err="1">
                <a:solidFill>
                  <a:srgbClr val="000000"/>
                </a:solidFill>
                <a:latin typeface="Roboto" panose="02000000000000000000" pitchFamily="2" charset="0"/>
                <a:ea typeface="Roboto" panose="02000000000000000000" pitchFamily="2" charset="0"/>
              </a:rPr>
              <a:t>μοναδιαίο</a:t>
            </a:r>
            <a:r>
              <a:rPr lang="el-GR" sz="1600" b="0" i="0" u="none" strike="noStrike" baseline="0" dirty="0">
                <a:solidFill>
                  <a:srgbClr val="000000"/>
                </a:solidFill>
                <a:latin typeface="Roboto" panose="02000000000000000000" pitchFamily="2" charset="0"/>
                <a:ea typeface="Roboto" panose="02000000000000000000" pitchFamily="2" charset="0"/>
              </a:rPr>
              <a:t> κόστος, γιατί δεν υπάρχουν άλλα διαθέσιμα χρήματα σε αυτές τις κατηγορίες</a:t>
            </a:r>
          </a:p>
          <a:p>
            <a:pPr algn="just"/>
            <a:endParaRPr lang="el-GR" sz="1600" b="0" i="0" u="none" strike="noStrike" baseline="0" dirty="0">
              <a:solidFill>
                <a:srgbClr val="000000"/>
              </a:solidFill>
              <a:latin typeface="Roboto" panose="02000000000000000000" pitchFamily="2" charset="0"/>
              <a:ea typeface="Roboto" panose="02000000000000000000" pitchFamily="2" charset="0"/>
            </a:endParaRPr>
          </a:p>
          <a:p>
            <a:pPr marL="285750" indent="-285750" algn="just">
              <a:buFont typeface="Wingdings" panose="05000000000000000000" pitchFamily="2" charset="2"/>
              <a:buChar char="v"/>
            </a:pPr>
            <a:r>
              <a:rPr lang="el-GR" sz="1600" i="0" u="sng" strike="noStrike" baseline="0" dirty="0">
                <a:solidFill>
                  <a:srgbClr val="000000"/>
                </a:solidFill>
                <a:latin typeface="Roboto" panose="02000000000000000000" pitchFamily="2" charset="0"/>
                <a:ea typeface="Roboto" panose="02000000000000000000" pitchFamily="2" charset="0"/>
              </a:rPr>
              <a:t>ΜΟΝΟ ΓΙΑ ΤΑ ΕΞΟΔΑ ΔΙΑΒΙΩΣΗΣ ΤΩΝ ΣΥΝΟΔΩΝ</a:t>
            </a:r>
            <a:r>
              <a:rPr lang="el-GR" sz="1600" u="sng" dirty="0">
                <a:solidFill>
                  <a:srgbClr val="000000"/>
                </a:solidFill>
                <a:latin typeface="Roboto" panose="02000000000000000000" pitchFamily="2" charset="0"/>
                <a:ea typeface="Roboto" panose="02000000000000000000" pitchFamily="2" charset="0"/>
              </a:rPr>
              <a:t>: </a:t>
            </a:r>
            <a:r>
              <a:rPr lang="el-GR" sz="1600" dirty="0">
                <a:solidFill>
                  <a:srgbClr val="000000"/>
                </a:solidFill>
                <a:latin typeface="Roboto" panose="02000000000000000000" pitchFamily="2" charset="0"/>
                <a:ea typeface="Roboto" panose="02000000000000000000" pitchFamily="2" charset="0"/>
              </a:rPr>
              <a:t>Όταν η περίοδος παραμονής τους στο εξωτερικό, ξεπερνά τις εξήντα ημέρες</a:t>
            </a:r>
            <a:endParaRPr lang="el-GR" sz="1600" b="0" i="0" u="none" strike="noStrike" baseline="0" dirty="0">
              <a:solidFill>
                <a:srgbClr val="000000"/>
              </a:solidFill>
              <a:latin typeface="Roboto" panose="02000000000000000000" pitchFamily="2" charset="0"/>
              <a:ea typeface="Roboto" panose="02000000000000000000" pitchFamily="2" charset="0"/>
            </a:endParaRPr>
          </a:p>
          <a:p>
            <a:pPr algn="just"/>
            <a:endParaRPr lang="el-GR" sz="1600" b="0" i="0" u="none" strike="noStrike" baseline="0" dirty="0">
              <a:solidFill>
                <a:srgbClr val="000000"/>
              </a:solidFill>
              <a:latin typeface="Roboto" panose="02000000000000000000" pitchFamily="2" charset="0"/>
              <a:ea typeface="Roboto" panose="02000000000000000000" pitchFamily="2" charset="0"/>
            </a:endParaRPr>
          </a:p>
          <a:p>
            <a:endParaRPr lang="en-GB" sz="16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771815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49DFA-7CB0-405E-D0B1-989CD6B218A0}"/>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CCE3AC0A-840D-F34C-55B7-036E039E0DEB}"/>
              </a:ext>
            </a:extLst>
          </p:cNvPr>
          <p:cNvGrpSpPr/>
          <p:nvPr/>
        </p:nvGrpSpPr>
        <p:grpSpPr>
          <a:xfrm>
            <a:off x="0" y="0"/>
            <a:ext cx="12192000" cy="6858000"/>
            <a:chOff x="0" y="0"/>
            <a:chExt cx="12192000" cy="6858000"/>
          </a:xfrm>
        </p:grpSpPr>
        <p:pic>
          <p:nvPicPr>
            <p:cNvPr id="3" name="Picture 2" descr="A close-up of a white envelope&#10;&#10;Description automatically generated with medium confidence">
              <a:extLst>
                <a:ext uri="{FF2B5EF4-FFF2-40B4-BE49-F238E27FC236}">
                  <a16:creationId xmlns:a16="http://schemas.microsoft.com/office/drawing/2014/main" id="{FC5C9446-4A0D-DF02-F660-B807FE0AC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Rectangle 28">
              <a:extLst>
                <a:ext uri="{FF2B5EF4-FFF2-40B4-BE49-F238E27FC236}">
                  <a16:creationId xmlns:a16="http://schemas.microsoft.com/office/drawing/2014/main" id="{49E73ED8-FE0B-ED9B-0670-3D0AB17233D6}"/>
                </a:ext>
              </a:extLst>
            </p:cNvPr>
            <p:cNvSpPr/>
            <p:nvPr/>
          </p:nvSpPr>
          <p:spPr>
            <a:xfrm>
              <a:off x="8972550" y="5773289"/>
              <a:ext cx="2711450" cy="850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 name="Title 1">
            <a:extLst>
              <a:ext uri="{FF2B5EF4-FFF2-40B4-BE49-F238E27FC236}">
                <a16:creationId xmlns:a16="http://schemas.microsoft.com/office/drawing/2014/main" id="{B14C5970-4087-7812-D8B0-041D9421E996}"/>
              </a:ext>
            </a:extLst>
          </p:cNvPr>
          <p:cNvSpPr>
            <a:spLocks noGrp="1"/>
          </p:cNvSpPr>
          <p:nvPr>
            <p:ph type="title"/>
          </p:nvPr>
        </p:nvSpPr>
        <p:spPr>
          <a:xfrm>
            <a:off x="511811" y="2982797"/>
            <a:ext cx="3309622" cy="736958"/>
          </a:xfrm>
        </p:spPr>
        <p:txBody>
          <a:bodyPr>
            <a:noAutofit/>
          </a:bodyPr>
          <a:lstStyle/>
          <a:p>
            <a:pPr algn="ctr"/>
            <a:r>
              <a:rPr lang="el-GR" sz="1800" b="1" dirty="0">
                <a:latin typeface="Roboto" panose="02000000000000000000" pitchFamily="2" charset="0"/>
                <a:ea typeface="Roboto" panose="02000000000000000000" pitchFamily="2" charset="0"/>
              </a:rPr>
              <a:t>Παράδειγμα χρήσης της υποστήριξης συμπερίληψης για συμμετέχοντες</a:t>
            </a:r>
            <a:r>
              <a:rPr lang="en-US" sz="1800" b="1" dirty="0">
                <a:latin typeface="Roboto" panose="02000000000000000000" pitchFamily="2" charset="0"/>
                <a:ea typeface="Roboto" panose="02000000000000000000" pitchFamily="2" charset="0"/>
              </a:rPr>
              <a:t> </a:t>
            </a:r>
            <a:r>
              <a:rPr lang="el-GR" sz="1800" b="1" dirty="0">
                <a:latin typeface="Roboto" panose="02000000000000000000" pitchFamily="2" charset="0"/>
                <a:ea typeface="Roboto" panose="02000000000000000000" pitchFamily="2" charset="0"/>
              </a:rPr>
              <a:t>με Λιγότερες Ευκαιρίες και των </a:t>
            </a:r>
            <a:r>
              <a:rPr lang="en-US" sz="1800" b="1" dirty="0">
                <a:latin typeface="Roboto" panose="02000000000000000000" pitchFamily="2" charset="0"/>
                <a:ea typeface="Roboto" panose="02000000000000000000" pitchFamily="2" charset="0"/>
              </a:rPr>
              <a:t>T</a:t>
            </a:r>
            <a:r>
              <a:rPr lang="el-GR" sz="1800" b="1" dirty="0" err="1">
                <a:latin typeface="Roboto" panose="02000000000000000000" pitchFamily="2" charset="0"/>
                <a:ea typeface="Roboto" panose="02000000000000000000" pitchFamily="2" charset="0"/>
              </a:rPr>
              <a:t>op-ups</a:t>
            </a:r>
            <a:r>
              <a:rPr lang="en-US" sz="1800" b="1" dirty="0">
                <a:latin typeface="Roboto" panose="02000000000000000000" pitchFamily="2" charset="0"/>
                <a:ea typeface="Roboto" panose="02000000000000000000" pitchFamily="2" charset="0"/>
              </a:rPr>
              <a:t>:</a:t>
            </a:r>
            <a:r>
              <a:rPr lang="el-GR" sz="1800" b="1" dirty="0">
                <a:latin typeface="Roboto" panose="02000000000000000000" pitchFamily="2" charset="0"/>
                <a:ea typeface="Roboto" panose="02000000000000000000" pitchFamily="2" charset="0"/>
              </a:rPr>
              <a:t> </a:t>
            </a:r>
            <a:br>
              <a:rPr lang="el-GR" sz="1800" b="1" dirty="0">
                <a:latin typeface="Roboto" panose="02000000000000000000" pitchFamily="2" charset="0"/>
                <a:ea typeface="Roboto" panose="02000000000000000000" pitchFamily="2" charset="0"/>
              </a:rPr>
            </a:br>
            <a:br>
              <a:rPr lang="el-GR" sz="1800" b="1" dirty="0">
                <a:latin typeface="Roboto" panose="02000000000000000000" pitchFamily="2" charset="0"/>
                <a:ea typeface="Roboto" panose="02000000000000000000" pitchFamily="2" charset="0"/>
              </a:rPr>
            </a:br>
            <a:r>
              <a:rPr lang="el-GR" sz="1800" b="1" dirty="0">
                <a:latin typeface="Roboto" panose="02000000000000000000" pitchFamily="2" charset="0"/>
                <a:ea typeface="Roboto" panose="02000000000000000000" pitchFamily="2" charset="0"/>
              </a:rPr>
              <a:t>√Φοιτητής με λιγότερες ευκαιρίες που συμμετέχει σε μακράς διάρκειας κινητικότητα για πρακτική άσκηση σε ΙΤΕ Χώρας-Μέλους</a:t>
            </a:r>
          </a:p>
        </p:txBody>
      </p:sp>
      <p:sp>
        <p:nvSpPr>
          <p:cNvPr id="4" name="object 3">
            <a:extLst>
              <a:ext uri="{FF2B5EF4-FFF2-40B4-BE49-F238E27FC236}">
                <a16:creationId xmlns:a16="http://schemas.microsoft.com/office/drawing/2014/main" id="{BBBDBD18-A479-1439-D220-AC51F3D1BFF4}"/>
              </a:ext>
            </a:extLst>
          </p:cNvPr>
          <p:cNvSpPr/>
          <p:nvPr/>
        </p:nvSpPr>
        <p:spPr>
          <a:xfrm flipH="1">
            <a:off x="3942255"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grpSp>
        <p:nvGrpSpPr>
          <p:cNvPr id="16" name="Group 15">
            <a:extLst>
              <a:ext uri="{FF2B5EF4-FFF2-40B4-BE49-F238E27FC236}">
                <a16:creationId xmlns:a16="http://schemas.microsoft.com/office/drawing/2014/main" id="{5B51F21B-D276-26C2-9EA9-062F051E1067}"/>
              </a:ext>
            </a:extLst>
          </p:cNvPr>
          <p:cNvGrpSpPr/>
          <p:nvPr/>
        </p:nvGrpSpPr>
        <p:grpSpPr>
          <a:xfrm>
            <a:off x="4092467" y="930243"/>
            <a:ext cx="7535248" cy="4997513"/>
            <a:chOff x="1401266" y="719666"/>
            <a:chExt cx="9046479" cy="5928847"/>
          </a:xfrm>
        </p:grpSpPr>
        <p:graphicFrame>
          <p:nvGraphicFramePr>
            <p:cNvPr id="17" name="Diagram 16">
              <a:extLst>
                <a:ext uri="{FF2B5EF4-FFF2-40B4-BE49-F238E27FC236}">
                  <a16:creationId xmlns:a16="http://schemas.microsoft.com/office/drawing/2014/main" id="{707F329A-1221-BF16-1514-26CA08B6355D}"/>
                </a:ext>
              </a:extLst>
            </p:cNvPr>
            <p:cNvGraphicFramePr/>
            <p:nvPr>
              <p:extLst>
                <p:ext uri="{D42A27DB-BD31-4B8C-83A1-F6EECF244321}">
                  <p14:modId xmlns:p14="http://schemas.microsoft.com/office/powerpoint/2010/main" val="7682640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Plus Sign 17">
              <a:extLst>
                <a:ext uri="{FF2B5EF4-FFF2-40B4-BE49-F238E27FC236}">
                  <a16:creationId xmlns:a16="http://schemas.microsoft.com/office/drawing/2014/main" id="{DAFCFA93-CFED-908E-B0F1-899E877762A8}"/>
                </a:ext>
              </a:extLst>
            </p:cNvPr>
            <p:cNvSpPr/>
            <p:nvPr/>
          </p:nvSpPr>
          <p:spPr>
            <a:xfrm>
              <a:off x="4343400" y="1981200"/>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sp>
          <p:nvSpPr>
            <p:cNvPr id="19" name="Plus Sign 18">
              <a:extLst>
                <a:ext uri="{FF2B5EF4-FFF2-40B4-BE49-F238E27FC236}">
                  <a16:creationId xmlns:a16="http://schemas.microsoft.com/office/drawing/2014/main" id="{92D2B73E-6BA8-8A85-F4A9-A9A4657F285E}"/>
                </a:ext>
              </a:extLst>
            </p:cNvPr>
            <p:cNvSpPr/>
            <p:nvPr/>
          </p:nvSpPr>
          <p:spPr>
            <a:xfrm>
              <a:off x="7315202" y="2055862"/>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sp>
          <p:nvSpPr>
            <p:cNvPr id="20" name="Plus Sign 19">
              <a:extLst>
                <a:ext uri="{FF2B5EF4-FFF2-40B4-BE49-F238E27FC236}">
                  <a16:creationId xmlns:a16="http://schemas.microsoft.com/office/drawing/2014/main" id="{0C0041CA-4F25-8AB5-F81B-51C8EA69D4EF}"/>
                </a:ext>
              </a:extLst>
            </p:cNvPr>
            <p:cNvSpPr/>
            <p:nvPr/>
          </p:nvSpPr>
          <p:spPr>
            <a:xfrm>
              <a:off x="1401266" y="4172192"/>
              <a:ext cx="533401"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sp>
          <p:nvSpPr>
            <p:cNvPr id="21" name="Plus Sign 20">
              <a:extLst>
                <a:ext uri="{FF2B5EF4-FFF2-40B4-BE49-F238E27FC236}">
                  <a16:creationId xmlns:a16="http://schemas.microsoft.com/office/drawing/2014/main" id="{B066313D-DDE2-F682-537E-3FF459537190}"/>
                </a:ext>
              </a:extLst>
            </p:cNvPr>
            <p:cNvSpPr/>
            <p:nvPr/>
          </p:nvSpPr>
          <p:spPr>
            <a:xfrm>
              <a:off x="4343400" y="4191001"/>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sp>
          <p:nvSpPr>
            <p:cNvPr id="22" name="Plus Sign 21">
              <a:extLst>
                <a:ext uri="{FF2B5EF4-FFF2-40B4-BE49-F238E27FC236}">
                  <a16:creationId xmlns:a16="http://schemas.microsoft.com/office/drawing/2014/main" id="{72635897-8DD5-7E9D-879F-7C7678582064}"/>
                </a:ext>
              </a:extLst>
            </p:cNvPr>
            <p:cNvSpPr/>
            <p:nvPr/>
          </p:nvSpPr>
          <p:spPr>
            <a:xfrm>
              <a:off x="7337983" y="4182061"/>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sp>
          <p:nvSpPr>
            <p:cNvPr id="23" name="Rectangle: Rounded Corners 22">
              <a:extLst>
                <a:ext uri="{FF2B5EF4-FFF2-40B4-BE49-F238E27FC236}">
                  <a16:creationId xmlns:a16="http://schemas.microsoft.com/office/drawing/2014/main" id="{F583AA29-AE07-8351-9912-65FEDD290509}"/>
                </a:ext>
              </a:extLst>
            </p:cNvPr>
            <p:cNvSpPr/>
            <p:nvPr/>
          </p:nvSpPr>
          <p:spPr>
            <a:xfrm>
              <a:off x="1569675" y="3068588"/>
              <a:ext cx="8878070" cy="404886"/>
            </a:xfrm>
            <a:prstGeom prst="roundRect">
              <a:avLst/>
            </a:prstGeom>
            <a:solidFill>
              <a:srgbClr val="BC8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Roboto" panose="02000000000000000000" pitchFamily="2" charset="0"/>
                  <a:ea typeface="Roboto" panose="02000000000000000000" pitchFamily="2" charset="0"/>
                  <a:cs typeface="Roboto" panose="02000000000000000000" pitchFamily="2" charset="0"/>
                </a:rPr>
                <a:t>Συνολική Επιχορήγηση Φοιτητή</a:t>
              </a:r>
              <a:endParaRPr lang="en-GB"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4" name="Plus Sign 23">
              <a:extLst>
                <a:ext uri="{FF2B5EF4-FFF2-40B4-BE49-F238E27FC236}">
                  <a16:creationId xmlns:a16="http://schemas.microsoft.com/office/drawing/2014/main" id="{93DE4A7D-A913-6B04-6A3A-686EC7E9F829}"/>
                </a:ext>
              </a:extLst>
            </p:cNvPr>
            <p:cNvSpPr/>
            <p:nvPr/>
          </p:nvSpPr>
          <p:spPr>
            <a:xfrm>
              <a:off x="4343400" y="5657231"/>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grpSp>
          <p:nvGrpSpPr>
            <p:cNvPr id="25" name="Group 24">
              <a:extLst>
                <a:ext uri="{FF2B5EF4-FFF2-40B4-BE49-F238E27FC236}">
                  <a16:creationId xmlns:a16="http://schemas.microsoft.com/office/drawing/2014/main" id="{FC58E1AD-5D3D-76AE-4EAD-7B48747F0DFD}"/>
                </a:ext>
              </a:extLst>
            </p:cNvPr>
            <p:cNvGrpSpPr/>
            <p:nvPr/>
          </p:nvGrpSpPr>
          <p:grpSpPr>
            <a:xfrm>
              <a:off x="5028803" y="5367401"/>
              <a:ext cx="2133998" cy="1281112"/>
              <a:chOff x="5986064" y="3037887"/>
              <a:chExt cx="2135187" cy="1281112"/>
            </a:xfrm>
          </p:grpSpPr>
          <p:sp>
            <p:nvSpPr>
              <p:cNvPr id="26" name="Rectangle: Rounded Corners 25">
                <a:extLst>
                  <a:ext uri="{FF2B5EF4-FFF2-40B4-BE49-F238E27FC236}">
                    <a16:creationId xmlns:a16="http://schemas.microsoft.com/office/drawing/2014/main" id="{A5E0A1F7-B003-25AD-A250-40AD4527C579}"/>
                  </a:ext>
                </a:extLst>
              </p:cNvPr>
              <p:cNvSpPr/>
              <p:nvPr/>
            </p:nvSpPr>
            <p:spPr>
              <a:xfrm>
                <a:off x="5986064" y="3037887"/>
                <a:ext cx="2135187" cy="128111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latin typeface="Roboto" panose="02000000000000000000" pitchFamily="2" charset="0"/>
                  <a:ea typeface="Roboto" panose="02000000000000000000" pitchFamily="2" charset="0"/>
                  <a:cs typeface="Roboto" panose="02000000000000000000" pitchFamily="2" charset="0"/>
                </a:endParaRPr>
              </a:p>
            </p:txBody>
          </p:sp>
          <p:sp>
            <p:nvSpPr>
              <p:cNvPr id="27" name="Rectangle: Rounded Corners 4">
                <a:extLst>
                  <a:ext uri="{FF2B5EF4-FFF2-40B4-BE49-F238E27FC236}">
                    <a16:creationId xmlns:a16="http://schemas.microsoft.com/office/drawing/2014/main" id="{C8CF04D9-74CE-7D7A-5362-6C2F2A0C1A6F}"/>
                  </a:ext>
                </a:extLst>
              </p:cNvPr>
              <p:cNvSpPr txBox="1"/>
              <p:nvPr/>
            </p:nvSpPr>
            <p:spPr>
              <a:xfrm>
                <a:off x="6035718" y="3079028"/>
                <a:ext cx="2060143" cy="12060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dirty="0" err="1">
                    <a:latin typeface="Roboto" panose="02000000000000000000" pitchFamily="2" charset="0"/>
                    <a:ea typeface="Roboto" panose="02000000000000000000" pitchFamily="2" charset="0"/>
                    <a:cs typeface="Roboto" panose="02000000000000000000" pitchFamily="2" charset="0"/>
                  </a:rPr>
                  <a:t>Mobiility</a:t>
                </a:r>
                <a:r>
                  <a:rPr lang="en-GB" sz="1400" b="1" dirty="0">
                    <a:latin typeface="Roboto" panose="02000000000000000000" pitchFamily="2" charset="0"/>
                    <a:ea typeface="Roboto" panose="02000000000000000000" pitchFamily="2" charset="0"/>
                    <a:cs typeface="Roboto" panose="02000000000000000000" pitchFamily="2" charset="0"/>
                  </a:rPr>
                  <a:t> Organisational Support</a:t>
                </a:r>
                <a:endParaRPr lang="el-GR" sz="1400"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533400">
                  <a:lnSpc>
                    <a:spcPct val="90000"/>
                  </a:lnSpc>
                  <a:spcBef>
                    <a:spcPct val="0"/>
                  </a:spcBef>
                  <a:spcAft>
                    <a:spcPct val="35000"/>
                  </a:spcAft>
                  <a:buNone/>
                </a:pPr>
                <a:r>
                  <a:rPr lang="en-GB" sz="1400" b="1" kern="1200" dirty="0">
                    <a:latin typeface="Roboto" panose="02000000000000000000" pitchFamily="2" charset="0"/>
                    <a:ea typeface="Roboto" panose="02000000000000000000" pitchFamily="2" charset="0"/>
                    <a:cs typeface="Roboto" panose="02000000000000000000" pitchFamily="2" charset="0"/>
                  </a:rPr>
                  <a:t>(400 </a:t>
                </a:r>
                <a:r>
                  <a:rPr lang="el-GR" sz="1400" b="1" kern="1200" dirty="0">
                    <a:latin typeface="Roboto" panose="02000000000000000000" pitchFamily="2" charset="0"/>
                    <a:ea typeface="Roboto" panose="02000000000000000000" pitchFamily="2" charset="0"/>
                    <a:cs typeface="Roboto" panose="02000000000000000000" pitchFamily="2" charset="0"/>
                  </a:rPr>
                  <a:t>ή 230 Ευρώ)</a:t>
                </a:r>
                <a:endParaRPr lang="en-GB" sz="1400" b="1" kern="1200" dirty="0">
                  <a:latin typeface="Roboto" panose="02000000000000000000" pitchFamily="2" charset="0"/>
                  <a:ea typeface="Roboto" panose="02000000000000000000" pitchFamily="2" charset="0"/>
                  <a:cs typeface="Roboto" panose="02000000000000000000" pitchFamily="2" charset="0"/>
                </a:endParaRPr>
              </a:p>
            </p:txBody>
          </p:sp>
        </p:grpSp>
      </p:grpSp>
      <p:sp>
        <p:nvSpPr>
          <p:cNvPr id="28" name="TextBox 27">
            <a:extLst>
              <a:ext uri="{FF2B5EF4-FFF2-40B4-BE49-F238E27FC236}">
                <a16:creationId xmlns:a16="http://schemas.microsoft.com/office/drawing/2014/main" id="{8F5C3D68-97C5-0180-C419-BD9F849DF488}"/>
              </a:ext>
            </a:extLst>
          </p:cNvPr>
          <p:cNvSpPr txBox="1"/>
          <p:nvPr/>
        </p:nvSpPr>
        <p:spPr>
          <a:xfrm>
            <a:off x="8971727" y="4804961"/>
            <a:ext cx="2610771" cy="1708160"/>
          </a:xfrm>
          <a:prstGeom prst="rect">
            <a:avLst/>
          </a:prstGeom>
          <a:noFill/>
        </p:spPr>
        <p:txBody>
          <a:bodyPr wrap="square" rtlCol="0">
            <a:spAutoFit/>
          </a:bodyPr>
          <a:lstStyle/>
          <a:p>
            <a:pPr marL="285750" indent="-285750">
              <a:buFont typeface="Wingdings" panose="05000000000000000000" pitchFamily="2" charset="2"/>
              <a:buChar char="ü"/>
            </a:pPr>
            <a:r>
              <a:rPr lang="el-GR" sz="1500" i="1" dirty="0">
                <a:solidFill>
                  <a:srgbClr val="FF0000"/>
                </a:solidFill>
                <a:latin typeface="Roboto" panose="02000000000000000000" pitchFamily="2" charset="0"/>
                <a:ea typeface="Roboto" panose="02000000000000000000" pitchFamily="2" charset="0"/>
                <a:cs typeface="Roboto" panose="02000000000000000000" pitchFamily="2" charset="0"/>
              </a:rPr>
              <a:t>Εάν ο φοιτητής δεν διεκδικούσε </a:t>
            </a:r>
            <a:r>
              <a:rPr lang="en-GB" sz="1500" i="1" dirty="0">
                <a:solidFill>
                  <a:srgbClr val="FF0000"/>
                </a:solidFill>
                <a:latin typeface="Roboto" panose="02000000000000000000" pitchFamily="2" charset="0"/>
                <a:ea typeface="Roboto" panose="02000000000000000000" pitchFamily="2" charset="0"/>
                <a:cs typeface="Roboto" panose="02000000000000000000" pitchFamily="2" charset="0"/>
              </a:rPr>
              <a:t>IS for Participants, </a:t>
            </a:r>
            <a:r>
              <a:rPr lang="el-GR" sz="1500" i="1" dirty="0">
                <a:solidFill>
                  <a:srgbClr val="FF0000"/>
                </a:solidFill>
                <a:latin typeface="Roboto" panose="02000000000000000000" pitchFamily="2" charset="0"/>
                <a:ea typeface="Roboto" panose="02000000000000000000" pitchFamily="2" charset="0"/>
                <a:cs typeface="Roboto" panose="02000000000000000000" pitchFamily="2" charset="0"/>
              </a:rPr>
              <a:t>τότε το ΙΤΕ δε θα δικαιούτο το </a:t>
            </a:r>
            <a:r>
              <a:rPr lang="en-GB" sz="1500" i="1" dirty="0">
                <a:solidFill>
                  <a:srgbClr val="FF0000"/>
                </a:solidFill>
                <a:latin typeface="Roboto" panose="02000000000000000000" pitchFamily="2" charset="0"/>
                <a:ea typeface="Roboto" panose="02000000000000000000" pitchFamily="2" charset="0"/>
                <a:cs typeface="Roboto" panose="02000000000000000000" pitchFamily="2" charset="0"/>
              </a:rPr>
              <a:t>IS for Organisations</a:t>
            </a:r>
            <a:r>
              <a:rPr lang="el-GR" sz="1500" i="1" dirty="0">
                <a:solidFill>
                  <a:srgbClr val="FF0000"/>
                </a:solidFill>
                <a:latin typeface="Roboto" panose="02000000000000000000" pitchFamily="2" charset="0"/>
                <a:ea typeface="Roboto" panose="02000000000000000000" pitchFamily="2" charset="0"/>
                <a:cs typeface="Roboto" panose="02000000000000000000" pitchFamily="2" charset="0"/>
              </a:rPr>
              <a:t>, αλλά θα είχε και πάλι δικαίωμα να λάβει τα δύο </a:t>
            </a:r>
            <a:r>
              <a:rPr lang="en-GB" sz="1500" i="1" dirty="0">
                <a:solidFill>
                  <a:srgbClr val="FF0000"/>
                </a:solidFill>
                <a:latin typeface="Roboto" panose="02000000000000000000" pitchFamily="2" charset="0"/>
                <a:ea typeface="Roboto" panose="02000000000000000000" pitchFamily="2" charset="0"/>
                <a:cs typeface="Roboto" panose="02000000000000000000" pitchFamily="2" charset="0"/>
              </a:rPr>
              <a:t>top-ups</a:t>
            </a:r>
          </a:p>
        </p:txBody>
      </p:sp>
    </p:spTree>
    <p:extLst>
      <p:ext uri="{BB962C8B-B14F-4D97-AF65-F5344CB8AC3E}">
        <p14:creationId xmlns:p14="http://schemas.microsoft.com/office/powerpoint/2010/main" val="2516229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9BB85D-D3CB-5B59-E673-84349D92A3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E9F96F5D-EDD9-6B82-D25A-014D2FEBD130}"/>
              </a:ext>
            </a:extLst>
          </p:cNvPr>
          <p:cNvGrpSpPr/>
          <p:nvPr/>
        </p:nvGrpSpPr>
        <p:grpSpPr>
          <a:xfrm>
            <a:off x="2006600" y="1416050"/>
            <a:ext cx="8178800" cy="3048175"/>
            <a:chOff x="0" y="448658"/>
            <a:chExt cx="2963916" cy="1778350"/>
          </a:xfrm>
        </p:grpSpPr>
        <p:sp>
          <p:nvSpPr>
            <p:cNvPr id="3" name="Rectangle 2">
              <a:extLst>
                <a:ext uri="{FF2B5EF4-FFF2-40B4-BE49-F238E27FC236}">
                  <a16:creationId xmlns:a16="http://schemas.microsoft.com/office/drawing/2014/main" id="{4F66AEDF-D8BD-5625-86EE-5497DEB44E71}"/>
                </a:ext>
              </a:extLst>
            </p:cNvPr>
            <p:cNvSpPr/>
            <p:nvPr/>
          </p:nvSpPr>
          <p:spPr>
            <a:xfrm>
              <a:off x="0" y="448658"/>
              <a:ext cx="2963916" cy="1778350"/>
            </a:xfrm>
            <a:prstGeom prst="rect">
              <a:avLst/>
            </a:prstGeom>
            <a:solidFill>
              <a:srgbClr val="1F497D">
                <a:lumMod val="60000"/>
                <a:lumOff val="40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nchor="ctr"/>
            <a:lstStyle/>
            <a:p>
              <a:pPr algn="ctr"/>
              <a:endParaRPr lang="en-US"/>
            </a:p>
          </p:txBody>
        </p:sp>
        <p:sp>
          <p:nvSpPr>
            <p:cNvPr id="6" name="TextBox 5">
              <a:extLst>
                <a:ext uri="{FF2B5EF4-FFF2-40B4-BE49-F238E27FC236}">
                  <a16:creationId xmlns:a16="http://schemas.microsoft.com/office/drawing/2014/main" id="{48FF5012-5918-91AA-E820-6693F15CE474}"/>
                </a:ext>
              </a:extLst>
            </p:cNvPr>
            <p:cNvSpPr txBox="1"/>
            <p:nvPr/>
          </p:nvSpPr>
          <p:spPr>
            <a:xfrm>
              <a:off x="0" y="448658"/>
              <a:ext cx="2963916" cy="1778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a:r>
                <a:rPr lang="el-GR" sz="4400" b="1" dirty="0">
                  <a:solidFill>
                    <a:schemeClr val="bg1"/>
                  </a:solidFill>
                  <a:latin typeface="Roboto" panose="02000000000000000000" pitchFamily="2" charset="0"/>
                  <a:ea typeface="Roboto" panose="02000000000000000000" pitchFamily="2" charset="0"/>
                </a:rPr>
                <a:t>1. Κατανομή Κονδυλίων </a:t>
              </a:r>
            </a:p>
            <a:p>
              <a:pPr algn="ctr"/>
              <a:r>
                <a:rPr lang="el-GR" sz="4400" b="1" dirty="0">
                  <a:solidFill>
                    <a:schemeClr val="bg1"/>
                  </a:solidFill>
                  <a:latin typeface="Roboto" panose="02000000000000000000" pitchFamily="2" charset="0"/>
                  <a:ea typeface="Roboto" panose="02000000000000000000" pitchFamily="2" charset="0"/>
                </a:rPr>
                <a:t>2025 - Συμφωνία Επιχορήγησης και Παραρτήματα</a:t>
              </a:r>
              <a:endParaRPr lang="en-CY" sz="4400" b="1" dirty="0">
                <a:solidFill>
                  <a:schemeClr val="bg1"/>
                </a:solidFill>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1598516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E398C-E1D3-BE5C-CB25-6B3FCDB8E7CD}"/>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CF785EFC-FCAD-5CC8-2642-4266465C9301}"/>
              </a:ext>
            </a:extLst>
          </p:cNvPr>
          <p:cNvGrpSpPr/>
          <p:nvPr/>
        </p:nvGrpSpPr>
        <p:grpSpPr>
          <a:xfrm>
            <a:off x="0" y="0"/>
            <a:ext cx="12192000" cy="6858000"/>
            <a:chOff x="0" y="0"/>
            <a:chExt cx="12192000" cy="6858000"/>
          </a:xfrm>
        </p:grpSpPr>
        <p:pic>
          <p:nvPicPr>
            <p:cNvPr id="3" name="Picture 2" descr="A close-up of a white envelope&#10;&#10;Description automatically generated with medium confidence">
              <a:extLst>
                <a:ext uri="{FF2B5EF4-FFF2-40B4-BE49-F238E27FC236}">
                  <a16:creationId xmlns:a16="http://schemas.microsoft.com/office/drawing/2014/main" id="{8622704A-9F77-86D9-32FE-C5AAA27AE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Rectangle 28">
              <a:extLst>
                <a:ext uri="{FF2B5EF4-FFF2-40B4-BE49-F238E27FC236}">
                  <a16:creationId xmlns:a16="http://schemas.microsoft.com/office/drawing/2014/main" id="{C37F220D-A701-72B6-0F03-814AEF56E985}"/>
                </a:ext>
              </a:extLst>
            </p:cNvPr>
            <p:cNvSpPr/>
            <p:nvPr/>
          </p:nvSpPr>
          <p:spPr>
            <a:xfrm>
              <a:off x="8972550" y="5773289"/>
              <a:ext cx="2711450" cy="850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 name="Title 1">
            <a:extLst>
              <a:ext uri="{FF2B5EF4-FFF2-40B4-BE49-F238E27FC236}">
                <a16:creationId xmlns:a16="http://schemas.microsoft.com/office/drawing/2014/main" id="{B30009EE-2957-0A25-3BA3-C5573E96C7FF}"/>
              </a:ext>
            </a:extLst>
          </p:cNvPr>
          <p:cNvSpPr>
            <a:spLocks noGrp="1"/>
          </p:cNvSpPr>
          <p:nvPr>
            <p:ph type="title"/>
          </p:nvPr>
        </p:nvSpPr>
        <p:spPr>
          <a:xfrm>
            <a:off x="511811" y="2982797"/>
            <a:ext cx="3309622" cy="736958"/>
          </a:xfrm>
        </p:spPr>
        <p:txBody>
          <a:bodyPr>
            <a:noAutofit/>
          </a:bodyPr>
          <a:lstStyle/>
          <a:p>
            <a:pPr algn="ctr"/>
            <a:r>
              <a:rPr lang="el-GR" sz="1800" b="1" dirty="0">
                <a:latin typeface="Roboto" panose="02000000000000000000" pitchFamily="2" charset="0"/>
                <a:ea typeface="Roboto" panose="02000000000000000000" pitchFamily="2" charset="0"/>
              </a:rPr>
              <a:t>Ποσοστό Χρηματοδότησης για ΚΑ131 Διεθνή Κινητικότητα</a:t>
            </a:r>
          </a:p>
        </p:txBody>
      </p:sp>
      <p:sp>
        <p:nvSpPr>
          <p:cNvPr id="4" name="object 3">
            <a:extLst>
              <a:ext uri="{FF2B5EF4-FFF2-40B4-BE49-F238E27FC236}">
                <a16:creationId xmlns:a16="http://schemas.microsoft.com/office/drawing/2014/main" id="{509B5CC9-73AA-F11E-F86C-22BA1D3218E5}"/>
              </a:ext>
            </a:extLst>
          </p:cNvPr>
          <p:cNvSpPr/>
          <p:nvPr/>
        </p:nvSpPr>
        <p:spPr>
          <a:xfrm flipH="1">
            <a:off x="3942255"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grpSp>
        <p:nvGrpSpPr>
          <p:cNvPr id="34" name="Group 33">
            <a:extLst>
              <a:ext uri="{FF2B5EF4-FFF2-40B4-BE49-F238E27FC236}">
                <a16:creationId xmlns:a16="http://schemas.microsoft.com/office/drawing/2014/main" id="{4283759F-239D-1DB8-4012-9ABFF52D06AE}"/>
              </a:ext>
            </a:extLst>
          </p:cNvPr>
          <p:cNvGrpSpPr/>
          <p:nvPr/>
        </p:nvGrpSpPr>
        <p:grpSpPr>
          <a:xfrm>
            <a:off x="3912968" y="1671360"/>
            <a:ext cx="8279033" cy="2586718"/>
            <a:chOff x="2125390" y="2046010"/>
            <a:chExt cx="8667759" cy="2586718"/>
          </a:xfrm>
        </p:grpSpPr>
        <p:sp>
          <p:nvSpPr>
            <p:cNvPr id="7" name="Rectangle: Rounded Corners 6">
              <a:extLst>
                <a:ext uri="{FF2B5EF4-FFF2-40B4-BE49-F238E27FC236}">
                  <a16:creationId xmlns:a16="http://schemas.microsoft.com/office/drawing/2014/main" id="{D9C934B8-D388-D535-46B3-C0A6AF5A1903}"/>
                </a:ext>
              </a:extLst>
            </p:cNvPr>
            <p:cNvSpPr/>
            <p:nvPr/>
          </p:nvSpPr>
          <p:spPr>
            <a:xfrm>
              <a:off x="2565400" y="2046010"/>
              <a:ext cx="1769091" cy="1368638"/>
            </a:xfrm>
            <a:prstGeom prst="roundRect">
              <a:avLst/>
            </a:prstGeom>
            <a:blipFill rotWithShape="1">
              <a:blip r:embed="rId4"/>
              <a:srcRect/>
              <a:stretch>
                <a:fillRect t="-4000" b="-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8" name="Group 7">
              <a:extLst>
                <a:ext uri="{FF2B5EF4-FFF2-40B4-BE49-F238E27FC236}">
                  <a16:creationId xmlns:a16="http://schemas.microsoft.com/office/drawing/2014/main" id="{715225FD-9A1F-9D35-B21A-0EE63AC0C45F}"/>
                </a:ext>
              </a:extLst>
            </p:cNvPr>
            <p:cNvGrpSpPr/>
            <p:nvPr/>
          </p:nvGrpSpPr>
          <p:grpSpPr>
            <a:xfrm>
              <a:off x="2125390" y="3803650"/>
              <a:ext cx="2560945" cy="829076"/>
              <a:chOff x="-728306" y="3399798"/>
              <a:chExt cx="4249648" cy="1225259"/>
            </a:xfrm>
          </p:grpSpPr>
          <p:sp>
            <p:nvSpPr>
              <p:cNvPr id="32" name="Rectangle 31">
                <a:extLst>
                  <a:ext uri="{FF2B5EF4-FFF2-40B4-BE49-F238E27FC236}">
                    <a16:creationId xmlns:a16="http://schemas.microsoft.com/office/drawing/2014/main" id="{039981DD-FB7E-59C0-B752-B9AD4FCDAB19}"/>
                  </a:ext>
                </a:extLst>
              </p:cNvPr>
              <p:cNvSpPr/>
              <p:nvPr/>
            </p:nvSpPr>
            <p:spPr>
              <a:xfrm>
                <a:off x="1850" y="3535934"/>
                <a:ext cx="2935641" cy="10891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3" name="TextBox 32">
                <a:extLst>
                  <a:ext uri="{FF2B5EF4-FFF2-40B4-BE49-F238E27FC236}">
                    <a16:creationId xmlns:a16="http://schemas.microsoft.com/office/drawing/2014/main" id="{73C03BB7-6B07-A879-E4A5-9C77FAB305C2}"/>
                  </a:ext>
                </a:extLst>
              </p:cNvPr>
              <p:cNvSpPr txBox="1"/>
              <p:nvPr/>
            </p:nvSpPr>
            <p:spPr>
              <a:xfrm>
                <a:off x="-728306" y="3399798"/>
                <a:ext cx="4249648" cy="10891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0" numCol="1" spcCol="1270" anchor="t" anchorCtr="0">
                <a:noAutofit/>
              </a:bodyPr>
              <a:lstStyle/>
              <a:p>
                <a:pPr marL="285750" lvl="0" indent="-285750" algn="ctr" defTabSz="622300">
                  <a:lnSpc>
                    <a:spcPct val="90000"/>
                  </a:lnSpc>
                  <a:spcBef>
                    <a:spcPct val="0"/>
                  </a:spcBef>
                  <a:spcAft>
                    <a:spcPct val="35000"/>
                  </a:spcAft>
                  <a:buFont typeface="Wingdings" panose="05000000000000000000" pitchFamily="2" charset="2"/>
                  <a:buChar char="q"/>
                </a:pPr>
                <a:r>
                  <a:rPr lang="el-GR" sz="1400" kern="1200" dirty="0">
                    <a:latin typeface="Roboto" panose="02000000000000000000" pitchFamily="2" charset="0"/>
                    <a:ea typeface="Roboto" panose="02000000000000000000" pitchFamily="2" charset="0"/>
                    <a:cs typeface="Roboto" panose="02000000000000000000" pitchFamily="2" charset="0"/>
                  </a:rPr>
                  <a:t>20% του εγκεκριμένου προϋπολογισμού του Σχεδίου μπορεί να αξιοποιηθεί για Διεθνή Κινητικότητα</a:t>
                </a:r>
                <a:endParaRPr lang="en-GB" sz="1400" kern="1200" dirty="0">
                  <a:latin typeface="Roboto" panose="02000000000000000000" pitchFamily="2" charset="0"/>
                  <a:ea typeface="Roboto" panose="02000000000000000000" pitchFamily="2" charset="0"/>
                  <a:cs typeface="Roboto" panose="02000000000000000000" pitchFamily="2" charset="0"/>
                </a:endParaRPr>
              </a:p>
            </p:txBody>
          </p:sp>
        </p:grpSp>
        <p:sp>
          <p:nvSpPr>
            <p:cNvPr id="9" name="Rectangle: Rounded Corners 8">
              <a:extLst>
                <a:ext uri="{FF2B5EF4-FFF2-40B4-BE49-F238E27FC236}">
                  <a16:creationId xmlns:a16="http://schemas.microsoft.com/office/drawing/2014/main" id="{C43D21F7-2B2E-5A41-7CC9-C94B826C6B4A}"/>
                </a:ext>
              </a:extLst>
            </p:cNvPr>
            <p:cNvSpPr/>
            <p:nvPr/>
          </p:nvSpPr>
          <p:spPr>
            <a:xfrm>
              <a:off x="4910184" y="2046010"/>
              <a:ext cx="1769091" cy="1368638"/>
            </a:xfrm>
            <a:prstGeom prst="roundRect">
              <a:avLst/>
            </a:prstGeom>
            <a:blipFill rotWithShape="1">
              <a:blip r:embed="rId5"/>
              <a:srcRect/>
              <a:stretch>
                <a:fillRect t="-4000" b="-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10" name="Group 9">
              <a:extLst>
                <a:ext uri="{FF2B5EF4-FFF2-40B4-BE49-F238E27FC236}">
                  <a16:creationId xmlns:a16="http://schemas.microsoft.com/office/drawing/2014/main" id="{E1A5A9AB-B6A5-78AD-5BA8-98B26E85DC62}"/>
                </a:ext>
              </a:extLst>
            </p:cNvPr>
            <p:cNvGrpSpPr/>
            <p:nvPr/>
          </p:nvGrpSpPr>
          <p:grpSpPr>
            <a:xfrm>
              <a:off x="4334491" y="3803651"/>
              <a:ext cx="3229329" cy="829077"/>
              <a:chOff x="808051" y="3399797"/>
              <a:chExt cx="5358769" cy="1225260"/>
            </a:xfrm>
          </p:grpSpPr>
          <p:sp>
            <p:nvSpPr>
              <p:cNvPr id="15" name="Rectangle 14">
                <a:extLst>
                  <a:ext uri="{FF2B5EF4-FFF2-40B4-BE49-F238E27FC236}">
                    <a16:creationId xmlns:a16="http://schemas.microsoft.com/office/drawing/2014/main" id="{02216156-B236-3B35-1B04-A92FFAEAE907}"/>
                  </a:ext>
                </a:extLst>
              </p:cNvPr>
              <p:cNvSpPr/>
              <p:nvPr/>
            </p:nvSpPr>
            <p:spPr>
              <a:xfrm>
                <a:off x="3231179" y="3535934"/>
                <a:ext cx="2935641" cy="10891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1" name="TextBox 30">
                <a:extLst>
                  <a:ext uri="{FF2B5EF4-FFF2-40B4-BE49-F238E27FC236}">
                    <a16:creationId xmlns:a16="http://schemas.microsoft.com/office/drawing/2014/main" id="{60285C72-FFDF-10EA-9F6D-4140F1E31DD2}"/>
                  </a:ext>
                </a:extLst>
              </p:cNvPr>
              <p:cNvSpPr txBox="1"/>
              <p:nvPr/>
            </p:nvSpPr>
            <p:spPr>
              <a:xfrm>
                <a:off x="808051" y="3399797"/>
                <a:ext cx="4809185" cy="10891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0" numCol="1" spcCol="1270" anchor="t" anchorCtr="0">
                <a:noAutofit/>
              </a:bodyPr>
              <a:lstStyle/>
              <a:p>
                <a:pPr marL="285750" lvl="0" indent="-285750" algn="ctr" defTabSz="622300">
                  <a:lnSpc>
                    <a:spcPct val="90000"/>
                  </a:lnSpc>
                  <a:spcBef>
                    <a:spcPct val="0"/>
                  </a:spcBef>
                  <a:spcAft>
                    <a:spcPct val="35000"/>
                  </a:spcAft>
                  <a:buFont typeface="Wingdings" panose="05000000000000000000" pitchFamily="2" charset="2"/>
                  <a:buChar char="q"/>
                </a:pPr>
                <a:r>
                  <a:rPr lang="el-GR" sz="1400" kern="1200" dirty="0">
                    <a:latin typeface="Roboto" panose="02000000000000000000" pitchFamily="2" charset="0"/>
                    <a:ea typeface="Roboto" panose="02000000000000000000" pitchFamily="2" charset="0"/>
                    <a:cs typeface="Roboto" panose="02000000000000000000" pitchFamily="2" charset="0"/>
                  </a:rPr>
                  <a:t>Διεθνής Κινητικότητα θεωρείται η κινητικότητα προς Τρίτες Χώρες, μη συνδεδεμένες με το Πρόγραμμα (</a:t>
                </a:r>
                <a:r>
                  <a:rPr lang="en-GB" sz="1400" kern="1200" dirty="0">
                    <a:latin typeface="Roboto" panose="02000000000000000000" pitchFamily="2" charset="0"/>
                    <a:ea typeface="Roboto" panose="02000000000000000000" pitchFamily="2" charset="0"/>
                    <a:cs typeface="Roboto" panose="02000000000000000000" pitchFamily="2" charset="0"/>
                  </a:rPr>
                  <a:t>Regions 1-</a:t>
                </a:r>
                <a:r>
                  <a:rPr lang="el-GR" sz="1400" kern="1200" dirty="0">
                    <a:latin typeface="Roboto" panose="02000000000000000000" pitchFamily="2" charset="0"/>
                    <a:ea typeface="Roboto" panose="02000000000000000000" pitchFamily="2" charset="0"/>
                    <a:cs typeface="Roboto" panose="02000000000000000000" pitchFamily="2" charset="0"/>
                  </a:rPr>
                  <a:t>3 &amp; 5-</a:t>
                </a:r>
                <a:r>
                  <a:rPr lang="en-GB" sz="1400" kern="1200" dirty="0">
                    <a:latin typeface="Roboto" panose="02000000000000000000" pitchFamily="2" charset="0"/>
                    <a:ea typeface="Roboto" panose="02000000000000000000" pitchFamily="2" charset="0"/>
                    <a:cs typeface="Roboto" panose="02000000000000000000" pitchFamily="2" charset="0"/>
                  </a:rPr>
                  <a:t>14)</a:t>
                </a:r>
              </a:p>
            </p:txBody>
          </p:sp>
        </p:grpSp>
        <p:sp>
          <p:nvSpPr>
            <p:cNvPr id="11" name="Rectangle: Rounded Corners 10">
              <a:extLst>
                <a:ext uri="{FF2B5EF4-FFF2-40B4-BE49-F238E27FC236}">
                  <a16:creationId xmlns:a16="http://schemas.microsoft.com/office/drawing/2014/main" id="{1F859630-C9CC-A83A-808F-B203A796BC9E}"/>
                </a:ext>
              </a:extLst>
            </p:cNvPr>
            <p:cNvSpPr/>
            <p:nvPr/>
          </p:nvSpPr>
          <p:spPr>
            <a:xfrm>
              <a:off x="7698215" y="2046010"/>
              <a:ext cx="1769091" cy="1368638"/>
            </a:xfrm>
            <a:prstGeom prst="roundRect">
              <a:avLst/>
            </a:prstGeom>
            <a:blipFill rotWithShape="1">
              <a:blip r:embed="rId6"/>
              <a:srcRect/>
              <a:stretch>
                <a:fillRect t="-12000" b="-1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12" name="Group 11">
              <a:extLst>
                <a:ext uri="{FF2B5EF4-FFF2-40B4-BE49-F238E27FC236}">
                  <a16:creationId xmlns:a16="http://schemas.microsoft.com/office/drawing/2014/main" id="{A0AFE246-A8EC-2400-C359-50133C7A4E09}"/>
                </a:ext>
              </a:extLst>
            </p:cNvPr>
            <p:cNvGrpSpPr/>
            <p:nvPr/>
          </p:nvGrpSpPr>
          <p:grpSpPr>
            <a:xfrm>
              <a:off x="6944924" y="3803648"/>
              <a:ext cx="3848225" cy="829078"/>
              <a:chOff x="3010379" y="3399795"/>
              <a:chExt cx="6385770" cy="1225262"/>
            </a:xfrm>
          </p:grpSpPr>
          <p:sp>
            <p:nvSpPr>
              <p:cNvPr id="13" name="Rectangle 12">
                <a:extLst>
                  <a:ext uri="{FF2B5EF4-FFF2-40B4-BE49-F238E27FC236}">
                    <a16:creationId xmlns:a16="http://schemas.microsoft.com/office/drawing/2014/main" id="{1B93694F-5AA0-D3CF-C3E1-70ECDF43261D}"/>
                  </a:ext>
                </a:extLst>
              </p:cNvPr>
              <p:cNvSpPr/>
              <p:nvPr/>
            </p:nvSpPr>
            <p:spPr>
              <a:xfrm>
                <a:off x="6460508" y="3535934"/>
                <a:ext cx="2935641" cy="10891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4" name="TextBox 13">
                <a:extLst>
                  <a:ext uri="{FF2B5EF4-FFF2-40B4-BE49-F238E27FC236}">
                    <a16:creationId xmlns:a16="http://schemas.microsoft.com/office/drawing/2014/main" id="{98B0995A-8D07-DE5F-8FE7-3381A65F3EEA}"/>
                  </a:ext>
                </a:extLst>
              </p:cNvPr>
              <p:cNvSpPr txBox="1"/>
              <p:nvPr/>
            </p:nvSpPr>
            <p:spPr>
              <a:xfrm>
                <a:off x="3010379" y="3399795"/>
                <a:ext cx="5435675" cy="10891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0" numCol="1" spcCol="1270" anchor="t" anchorCtr="0">
                <a:noAutofit/>
              </a:bodyPr>
              <a:lstStyle/>
              <a:p>
                <a:pPr marL="285750" lvl="0" indent="-285750" algn="ctr" defTabSz="622300">
                  <a:lnSpc>
                    <a:spcPct val="90000"/>
                  </a:lnSpc>
                  <a:spcBef>
                    <a:spcPct val="0"/>
                  </a:spcBef>
                  <a:spcAft>
                    <a:spcPct val="35000"/>
                  </a:spcAft>
                  <a:buFont typeface="Wingdings" panose="05000000000000000000" pitchFamily="2" charset="2"/>
                  <a:buChar char="q"/>
                </a:pPr>
                <a:r>
                  <a:rPr lang="el-GR" sz="1400" kern="1200" dirty="0">
                    <a:latin typeface="Roboto" panose="02000000000000000000" pitchFamily="2" charset="0"/>
                    <a:ea typeface="Roboto" panose="02000000000000000000" pitchFamily="2" charset="0"/>
                    <a:cs typeface="Roboto" panose="02000000000000000000" pitchFamily="2" charset="0"/>
                  </a:rPr>
                  <a:t>Οι κατηγορίες </a:t>
                </a:r>
                <a:r>
                  <a:rPr lang="en-GB" sz="1400" kern="1200" dirty="0">
                    <a:latin typeface="Roboto" panose="02000000000000000000" pitchFamily="2" charset="0"/>
                    <a:ea typeface="Roboto" panose="02000000000000000000" pitchFamily="2" charset="0"/>
                    <a:cs typeface="Roboto" panose="02000000000000000000" pitchFamily="2" charset="0"/>
                  </a:rPr>
                  <a:t>“Inclusion Support for Participants”</a:t>
                </a:r>
                <a:r>
                  <a:rPr lang="el-GR" sz="1400" kern="1200" dirty="0">
                    <a:latin typeface="Roboto" panose="02000000000000000000" pitchFamily="2" charset="0"/>
                    <a:ea typeface="Roboto" panose="02000000000000000000" pitchFamily="2" charset="0"/>
                    <a:cs typeface="Roboto" panose="02000000000000000000" pitchFamily="2" charset="0"/>
                  </a:rPr>
                  <a:t>και </a:t>
                </a:r>
                <a:r>
                  <a:rPr lang="en-GB" sz="1400" kern="1200" dirty="0">
                    <a:latin typeface="Roboto" panose="02000000000000000000" pitchFamily="2" charset="0"/>
                    <a:ea typeface="Roboto" panose="02000000000000000000" pitchFamily="2" charset="0"/>
                    <a:cs typeface="Roboto" panose="02000000000000000000" pitchFamily="2" charset="0"/>
                  </a:rPr>
                  <a:t> “Exceptional Costs for Expensive Travel” </a:t>
                </a:r>
                <a:r>
                  <a:rPr lang="el-GR" sz="1400" kern="1200" dirty="0">
                    <a:latin typeface="Roboto" panose="02000000000000000000" pitchFamily="2" charset="0"/>
                    <a:ea typeface="Roboto" panose="02000000000000000000" pitchFamily="2" charset="0"/>
                    <a:cs typeface="Roboto" panose="02000000000000000000" pitchFamily="2" charset="0"/>
                  </a:rPr>
                  <a:t>δεν προσμετρούνται στον υπολογισμό του 20%</a:t>
                </a:r>
                <a:endParaRPr lang="en-GB" sz="1400" kern="1200" dirty="0">
                  <a:latin typeface="Roboto" panose="02000000000000000000" pitchFamily="2" charset="0"/>
                  <a:ea typeface="Roboto" panose="02000000000000000000" pitchFamily="2" charset="0"/>
                  <a:cs typeface="Roboto" panose="02000000000000000000" pitchFamily="2" charset="0"/>
                </a:endParaRPr>
              </a:p>
            </p:txBody>
          </p:sp>
        </p:grpSp>
      </p:grpSp>
    </p:spTree>
    <p:extLst>
      <p:ext uri="{BB962C8B-B14F-4D97-AF65-F5344CB8AC3E}">
        <p14:creationId xmlns:p14="http://schemas.microsoft.com/office/powerpoint/2010/main" val="3859002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C803C-52A9-6105-136B-9728846E037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3969FE9-A41E-9120-791C-B669D34E81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42183C44-687B-1299-B6E6-E162BA55E1FF}"/>
              </a:ext>
            </a:extLst>
          </p:cNvPr>
          <p:cNvSpPr txBox="1">
            <a:spLocks/>
          </p:cNvSpPr>
          <p:nvPr/>
        </p:nvSpPr>
        <p:spPr>
          <a:xfrm>
            <a:off x="2486065" y="263347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lang="el-GR" sz="4400" b="1" dirty="0">
              <a:solidFill>
                <a:prstClr val="black"/>
              </a:solidFill>
              <a:latin typeface="Roboto" panose="02000000000000000000" pitchFamily="2" charset="0"/>
              <a:ea typeface="Roboto" panose="02000000000000000000" pitchFamily="2" charset="0"/>
            </a:endParaRPr>
          </a:p>
        </p:txBody>
      </p:sp>
      <p:grpSp>
        <p:nvGrpSpPr>
          <p:cNvPr id="2" name="Group 1">
            <a:extLst>
              <a:ext uri="{FF2B5EF4-FFF2-40B4-BE49-F238E27FC236}">
                <a16:creationId xmlns:a16="http://schemas.microsoft.com/office/drawing/2014/main" id="{0C05625C-CC07-56A8-F09D-75DA8CE8DD8F}"/>
              </a:ext>
            </a:extLst>
          </p:cNvPr>
          <p:cNvGrpSpPr/>
          <p:nvPr/>
        </p:nvGrpSpPr>
        <p:grpSpPr>
          <a:xfrm>
            <a:off x="2595946" y="1634950"/>
            <a:ext cx="7000108" cy="2721325"/>
            <a:chOff x="6520617" y="408223"/>
            <a:chExt cx="2963916" cy="1818785"/>
          </a:xfrm>
        </p:grpSpPr>
        <p:sp>
          <p:nvSpPr>
            <p:cNvPr id="3" name="Rectangle 2">
              <a:extLst>
                <a:ext uri="{FF2B5EF4-FFF2-40B4-BE49-F238E27FC236}">
                  <a16:creationId xmlns:a16="http://schemas.microsoft.com/office/drawing/2014/main" id="{41149909-735C-292B-62B6-2374B849EF1D}"/>
                </a:ext>
              </a:extLst>
            </p:cNvPr>
            <p:cNvSpPr/>
            <p:nvPr/>
          </p:nvSpPr>
          <p:spPr>
            <a:xfrm>
              <a:off x="6520617" y="448658"/>
              <a:ext cx="2963916" cy="1778350"/>
            </a:xfrm>
            <a:prstGeom prst="rect">
              <a:avLst/>
            </a:prstGeom>
            <a:solidFill>
              <a:srgbClr val="9BBB59">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nchor="ctr"/>
            <a:lstStyle/>
            <a:p>
              <a:endParaRPr lang="en-US">
                <a:solidFill>
                  <a:schemeClr val="bg1"/>
                </a:solidFill>
              </a:endParaRPr>
            </a:p>
          </p:txBody>
        </p:sp>
        <p:sp>
          <p:nvSpPr>
            <p:cNvPr id="6" name="TextBox 5">
              <a:extLst>
                <a:ext uri="{FF2B5EF4-FFF2-40B4-BE49-F238E27FC236}">
                  <a16:creationId xmlns:a16="http://schemas.microsoft.com/office/drawing/2014/main" id="{F9F36D54-BCF6-C1AD-890A-36EED05101FB}"/>
                </a:ext>
              </a:extLst>
            </p:cNvPr>
            <p:cNvSpPr txBox="1"/>
            <p:nvPr/>
          </p:nvSpPr>
          <p:spPr>
            <a:xfrm>
              <a:off x="6520617" y="408223"/>
              <a:ext cx="2963916" cy="1778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el-GR" sz="4400" b="1" dirty="0">
                  <a:solidFill>
                    <a:schemeClr val="bg1"/>
                  </a:solidFill>
                  <a:latin typeface="Roboto" panose="02000000000000000000" pitchFamily="2" charset="0"/>
                  <a:ea typeface="Roboto" panose="02000000000000000000" pitchFamily="2" charset="0"/>
                </a:rPr>
                <a:t>3. Μεικτά Εντατικά Προγράμματα (</a:t>
              </a:r>
              <a:r>
                <a:rPr lang="en-US" sz="4400" b="1" dirty="0">
                  <a:solidFill>
                    <a:schemeClr val="bg1"/>
                  </a:solidFill>
                  <a:latin typeface="Roboto" panose="02000000000000000000" pitchFamily="2" charset="0"/>
                  <a:ea typeface="Roboto" panose="02000000000000000000" pitchFamily="2" charset="0"/>
                </a:rPr>
                <a:t>BIPs) </a:t>
              </a:r>
              <a:r>
                <a:rPr lang="el-GR" sz="4400" b="1" dirty="0">
                  <a:solidFill>
                    <a:schemeClr val="bg1"/>
                  </a:solidFill>
                  <a:latin typeface="Roboto" panose="02000000000000000000" pitchFamily="2" charset="0"/>
                  <a:ea typeface="Roboto" panose="02000000000000000000" pitchFamily="2" charset="0"/>
                </a:rPr>
                <a:t>και Χρηματοδότηση</a:t>
              </a:r>
              <a:endParaRPr lang="en-GB" sz="4400" kern="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3732123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E9AD2-19ED-6EDC-2AFE-A11570D16A4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76F1258-F1C2-64C9-548A-D19C2CF97B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0920DD9-3307-0952-43C7-608098C5FF29}"/>
              </a:ext>
            </a:extLst>
          </p:cNvPr>
          <p:cNvSpPr txBox="1"/>
          <p:nvPr/>
        </p:nvSpPr>
        <p:spPr>
          <a:xfrm>
            <a:off x="2555494" y="1816380"/>
            <a:ext cx="8211312" cy="2392963"/>
          </a:xfrm>
          <a:prstGeom prst="rect">
            <a:avLst/>
          </a:prstGeom>
          <a:noFill/>
        </p:spPr>
        <p:txBody>
          <a:bodyPr wrap="square">
            <a:spAutoFit/>
          </a:bodyPr>
          <a:lstStyle/>
          <a:p>
            <a:pPr marL="325120" indent="-312420">
              <a:lnSpc>
                <a:spcPct val="100000"/>
              </a:lnSpc>
              <a:spcBef>
                <a:spcPts val="100"/>
              </a:spcBef>
              <a:buFont typeface="Symbol"/>
              <a:buChar char=""/>
              <a:tabLst>
                <a:tab pos="325120" algn="l"/>
              </a:tabLst>
            </a:pPr>
            <a:r>
              <a:rPr lang="el-GR" sz="2500" b="1" dirty="0">
                <a:solidFill>
                  <a:prstClr val="black"/>
                </a:solidFill>
                <a:latin typeface="Roboto" panose="02000000000000000000" pitchFamily="2" charset="0"/>
                <a:ea typeface="Roboto" panose="02000000000000000000" pitchFamily="2" charset="0"/>
                <a:cs typeface="+mj-cs"/>
              </a:rPr>
              <a:t>Βασικές Αρχές συμμετοχής σε </a:t>
            </a:r>
            <a:r>
              <a:rPr lang="en-US" sz="2500" b="1" dirty="0">
                <a:solidFill>
                  <a:prstClr val="black"/>
                </a:solidFill>
                <a:latin typeface="Roboto" panose="02000000000000000000" pitchFamily="2" charset="0"/>
                <a:ea typeface="Roboto" panose="02000000000000000000" pitchFamily="2" charset="0"/>
                <a:cs typeface="+mj-cs"/>
              </a:rPr>
              <a:t>BIPs</a:t>
            </a:r>
          </a:p>
          <a:p>
            <a:pPr marL="325120" indent="-312420">
              <a:lnSpc>
                <a:spcPct val="100000"/>
              </a:lnSpc>
              <a:spcBef>
                <a:spcPts val="100"/>
              </a:spcBef>
              <a:buFont typeface="Symbol"/>
              <a:buChar char=""/>
              <a:tabLst>
                <a:tab pos="325120" algn="l"/>
              </a:tabLst>
            </a:pPr>
            <a:r>
              <a:rPr lang="el-GR" sz="2500" b="1" dirty="0" err="1">
                <a:solidFill>
                  <a:prstClr val="black"/>
                </a:solidFill>
                <a:latin typeface="Roboto" panose="02000000000000000000" pitchFamily="2" charset="0"/>
                <a:ea typeface="Roboto" panose="02000000000000000000" pitchFamily="2" charset="0"/>
                <a:cs typeface="+mj-cs"/>
              </a:rPr>
              <a:t>BIPs</a:t>
            </a:r>
            <a:r>
              <a:rPr lang="el-GR" sz="2500" b="1" dirty="0">
                <a:solidFill>
                  <a:prstClr val="black"/>
                </a:solidFill>
                <a:latin typeface="Roboto" panose="02000000000000000000" pitchFamily="2" charset="0"/>
                <a:ea typeface="Roboto" panose="02000000000000000000" pitchFamily="2" charset="0"/>
                <a:cs typeface="+mj-cs"/>
              </a:rPr>
              <a:t> –Χρηματοδότηση &amp; Χρεώσεις για τους συμμετέχοντες</a:t>
            </a:r>
          </a:p>
          <a:p>
            <a:pPr marL="325120" indent="-312420">
              <a:lnSpc>
                <a:spcPct val="100000"/>
              </a:lnSpc>
              <a:spcBef>
                <a:spcPts val="100"/>
              </a:spcBef>
              <a:buFont typeface="Symbol"/>
              <a:buChar char=""/>
              <a:tabLst>
                <a:tab pos="325120" algn="l"/>
              </a:tabLst>
            </a:pPr>
            <a:r>
              <a:rPr lang="el-GR" sz="2400" b="1" dirty="0">
                <a:latin typeface="Roboto" panose="02000000000000000000" pitchFamily="2" charset="0"/>
                <a:ea typeface="Roboto" panose="02000000000000000000" pitchFamily="2" charset="0"/>
              </a:rPr>
              <a:t>Οργανωτικά έξοδα Μικτών εντατικών  προγραμμάτων (</a:t>
            </a:r>
            <a:r>
              <a:rPr lang="el-GR" sz="2400" b="1" dirty="0" err="1">
                <a:latin typeface="Roboto" panose="02000000000000000000" pitchFamily="2" charset="0"/>
                <a:ea typeface="Roboto" panose="02000000000000000000" pitchFamily="2" charset="0"/>
              </a:rPr>
              <a:t>Blended</a:t>
            </a:r>
            <a:r>
              <a:rPr lang="el-GR" sz="2400" b="1" dirty="0">
                <a:latin typeface="Roboto" panose="02000000000000000000" pitchFamily="2" charset="0"/>
                <a:ea typeface="Roboto" panose="02000000000000000000" pitchFamily="2" charset="0"/>
              </a:rPr>
              <a:t> </a:t>
            </a:r>
            <a:r>
              <a:rPr lang="el-GR" sz="2400" b="1" dirty="0" err="1">
                <a:latin typeface="Roboto" panose="02000000000000000000" pitchFamily="2" charset="0"/>
                <a:ea typeface="Roboto" panose="02000000000000000000" pitchFamily="2" charset="0"/>
              </a:rPr>
              <a:t>Intensive</a:t>
            </a:r>
            <a:r>
              <a:rPr lang="el-GR" sz="2400" b="1" dirty="0">
                <a:latin typeface="Roboto" panose="02000000000000000000" pitchFamily="2" charset="0"/>
                <a:ea typeface="Roboto" panose="02000000000000000000" pitchFamily="2" charset="0"/>
              </a:rPr>
              <a:t> </a:t>
            </a:r>
            <a:r>
              <a:rPr lang="el-GR" sz="2400" b="1" dirty="0" err="1">
                <a:latin typeface="Roboto" panose="02000000000000000000" pitchFamily="2" charset="0"/>
                <a:ea typeface="Roboto" panose="02000000000000000000" pitchFamily="2" charset="0"/>
              </a:rPr>
              <a:t>Programmes</a:t>
            </a:r>
            <a:r>
              <a:rPr lang="el-GR" sz="2400" b="1" dirty="0">
                <a:latin typeface="Roboto" panose="02000000000000000000" pitchFamily="2" charset="0"/>
                <a:ea typeface="Roboto" panose="02000000000000000000" pitchFamily="2" charset="0"/>
              </a:rPr>
              <a:t> OS)</a:t>
            </a:r>
            <a:endParaRPr lang="en-US" sz="2400" b="1" dirty="0">
              <a:latin typeface="Roboto" panose="02000000000000000000" pitchFamily="2" charset="0"/>
              <a:ea typeface="Roboto" panose="02000000000000000000" pitchFamily="2" charset="0"/>
            </a:endParaRPr>
          </a:p>
          <a:p>
            <a:pPr marL="325120" indent="-312420">
              <a:lnSpc>
                <a:spcPct val="100000"/>
              </a:lnSpc>
              <a:spcBef>
                <a:spcPts val="100"/>
              </a:spcBef>
              <a:buFont typeface="Symbol"/>
              <a:buChar char=""/>
              <a:tabLst>
                <a:tab pos="325120" algn="l"/>
              </a:tabLst>
            </a:pPr>
            <a:r>
              <a:rPr lang="el-GR" sz="2400" b="1" dirty="0">
                <a:latin typeface="Roboto" panose="02000000000000000000" pitchFamily="2" charset="0"/>
                <a:ea typeface="Roboto" panose="02000000000000000000" pitchFamily="2" charset="0"/>
              </a:rPr>
              <a:t>Μεταφορές κονδυλίων στα </a:t>
            </a:r>
            <a:r>
              <a:rPr lang="en-US" sz="2400" b="1" dirty="0">
                <a:latin typeface="Roboto" panose="02000000000000000000" pitchFamily="2" charset="0"/>
                <a:ea typeface="Roboto" panose="02000000000000000000" pitchFamily="2" charset="0"/>
              </a:rPr>
              <a:t>BIPs</a:t>
            </a:r>
          </a:p>
        </p:txBody>
      </p:sp>
    </p:spTree>
    <p:extLst>
      <p:ext uri="{BB962C8B-B14F-4D97-AF65-F5344CB8AC3E}">
        <p14:creationId xmlns:p14="http://schemas.microsoft.com/office/powerpoint/2010/main" val="256833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B776B-F85F-5591-E911-B1A6052BDA88}"/>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53B1CF7D-37F5-4DB7-7126-95AFEE89CC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9506E84-C8B1-D0CB-2D76-052AFBC81987}"/>
              </a:ext>
            </a:extLst>
          </p:cNvPr>
          <p:cNvSpPr>
            <a:spLocks noGrp="1"/>
          </p:cNvSpPr>
          <p:nvPr>
            <p:ph type="title"/>
          </p:nvPr>
        </p:nvSpPr>
        <p:spPr>
          <a:xfrm>
            <a:off x="952598" y="1438259"/>
            <a:ext cx="3034185" cy="736958"/>
          </a:xfrm>
        </p:spPr>
        <p:txBody>
          <a:bodyPr>
            <a:noAutofit/>
          </a:bodyPr>
          <a:lstStyle/>
          <a:p>
            <a:r>
              <a:rPr lang="el-GR" sz="2600" b="1" dirty="0">
                <a:latin typeface="Roboto" panose="02000000000000000000" pitchFamily="2" charset="0"/>
                <a:ea typeface="Roboto" panose="02000000000000000000" pitchFamily="2" charset="0"/>
              </a:rPr>
              <a:t>Βασικές Αρχές συμμετοχής σε </a:t>
            </a:r>
            <a:r>
              <a:rPr lang="en-US" sz="2600" b="1" dirty="0">
                <a:latin typeface="Roboto" panose="02000000000000000000" pitchFamily="2" charset="0"/>
                <a:ea typeface="Roboto" panose="02000000000000000000" pitchFamily="2" charset="0"/>
              </a:rPr>
              <a:t>BIPs (1/2)</a:t>
            </a:r>
            <a:endParaRPr lang="en-CY" sz="2600" b="1" dirty="0">
              <a:latin typeface="Roboto" panose="02000000000000000000" pitchFamily="2" charset="0"/>
              <a:ea typeface="Roboto" panose="02000000000000000000" pitchFamily="2" charset="0"/>
            </a:endParaRPr>
          </a:p>
        </p:txBody>
      </p:sp>
      <p:sp>
        <p:nvSpPr>
          <p:cNvPr id="4" name="object 4">
            <a:extLst>
              <a:ext uri="{FF2B5EF4-FFF2-40B4-BE49-F238E27FC236}">
                <a16:creationId xmlns:a16="http://schemas.microsoft.com/office/drawing/2014/main" id="{3700F989-D0D4-D0B9-2A9A-F824A4876E8F}"/>
              </a:ext>
            </a:extLst>
          </p:cNvPr>
          <p:cNvSpPr txBox="1"/>
          <p:nvPr/>
        </p:nvSpPr>
        <p:spPr>
          <a:xfrm>
            <a:off x="4768935" y="929736"/>
            <a:ext cx="6470467" cy="5572295"/>
          </a:xfrm>
          <a:prstGeom prst="rect">
            <a:avLst/>
          </a:prstGeom>
        </p:spPr>
        <p:txBody>
          <a:bodyPr vert="horz" wrap="square" lIns="0" tIns="40005" rIns="0" bIns="0" rtlCol="0">
            <a:spAutoFit/>
          </a:bodyPr>
          <a:lstStyle/>
          <a:p>
            <a:pPr marL="298450" marR="509905" indent="-285750">
              <a:lnSpc>
                <a:spcPts val="1620"/>
              </a:lnSpc>
              <a:spcBef>
                <a:spcPts val="114"/>
              </a:spcBef>
              <a:buFont typeface="Wingdings" panose="05000000000000000000" pitchFamily="2" charset="2"/>
              <a:buChar char="ü"/>
            </a:pPr>
            <a:r>
              <a:rPr lang="el-GR" sz="1500" dirty="0">
                <a:latin typeface="Roboto" panose="02000000000000000000" pitchFamily="2" charset="0"/>
                <a:ea typeface="Roboto" panose="02000000000000000000" pitchFamily="2" charset="0"/>
                <a:cs typeface="Roboto" panose="02000000000000000000" pitchFamily="2" charset="0"/>
              </a:rPr>
              <a:t>Χρησιμοποιούν </a:t>
            </a:r>
            <a:r>
              <a:rPr lang="el-GR" sz="1500" b="1" dirty="0">
                <a:latin typeface="Roboto" panose="02000000000000000000" pitchFamily="2" charset="0"/>
                <a:ea typeface="Roboto" panose="02000000000000000000" pitchFamily="2" charset="0"/>
                <a:cs typeface="Roboto" panose="02000000000000000000" pitchFamily="2" charset="0"/>
              </a:rPr>
              <a:t>καινοτόμες μεθόδους μάθησης και διδασκαλίας</a:t>
            </a:r>
          </a:p>
          <a:p>
            <a:pPr marL="298450" marR="509905" indent="-285750">
              <a:lnSpc>
                <a:spcPts val="1620"/>
              </a:lnSpc>
              <a:spcBef>
                <a:spcPts val="114"/>
              </a:spcBef>
              <a:buFont typeface="Wingdings" panose="05000000000000000000" pitchFamily="2" charset="2"/>
              <a:buChar char="ü"/>
            </a:pPr>
            <a:endParaRPr lang="el-GR" sz="1500" dirty="0">
              <a:latin typeface="Roboto" panose="02000000000000000000" pitchFamily="2" charset="0"/>
              <a:ea typeface="Roboto" panose="02000000000000000000" pitchFamily="2" charset="0"/>
              <a:cs typeface="Roboto" panose="02000000000000000000" pitchFamily="2" charset="0"/>
            </a:endParaRPr>
          </a:p>
          <a:p>
            <a:pPr marL="298450" marR="509905" indent="-285750">
              <a:lnSpc>
                <a:spcPts val="1620"/>
              </a:lnSpc>
              <a:spcBef>
                <a:spcPts val="114"/>
              </a:spcBef>
              <a:buFont typeface="Wingdings" panose="05000000000000000000" pitchFamily="2" charset="2"/>
              <a:buChar char="ü"/>
            </a:pPr>
            <a:r>
              <a:rPr lang="el-GR" sz="1500" dirty="0">
                <a:latin typeface="Roboto" panose="02000000000000000000" pitchFamily="2" charset="0"/>
                <a:ea typeface="Roboto" panose="02000000000000000000" pitchFamily="2" charset="0"/>
                <a:cs typeface="Roboto" panose="02000000000000000000" pitchFamily="2" charset="0"/>
              </a:rPr>
              <a:t>Υποστηρίζουν τη </a:t>
            </a:r>
            <a:r>
              <a:rPr lang="el-GR" sz="1500" b="1" dirty="0">
                <a:latin typeface="Roboto" panose="02000000000000000000" pitchFamily="2" charset="0"/>
                <a:ea typeface="Roboto" panose="02000000000000000000" pitchFamily="2" charset="0"/>
                <a:cs typeface="Roboto" panose="02000000000000000000" pitchFamily="2" charset="0"/>
              </a:rPr>
              <a:t>συμμετοχή διακρατικών και διαθεματικών ομάδων εργασίας</a:t>
            </a:r>
            <a:r>
              <a:rPr lang="en-US" sz="1500" b="1" dirty="0">
                <a:latin typeface="Roboto" panose="02000000000000000000" pitchFamily="2" charset="0"/>
                <a:ea typeface="Roboto" panose="02000000000000000000" pitchFamily="2" charset="0"/>
                <a:cs typeface="Roboto" panose="02000000000000000000" pitchFamily="2" charset="0"/>
              </a:rPr>
              <a:t>.</a:t>
            </a:r>
            <a:r>
              <a:rPr lang="el-GR" sz="1500" b="1" dirty="0">
                <a:latin typeface="Roboto" panose="02000000000000000000" pitchFamily="2" charset="0"/>
                <a:ea typeface="Roboto" panose="02000000000000000000" pitchFamily="2" charset="0"/>
                <a:cs typeface="Roboto" panose="02000000000000000000" pitchFamily="2" charset="0"/>
              </a:rPr>
              <a:t> </a:t>
            </a:r>
          </a:p>
          <a:p>
            <a:pPr marL="298450" marR="509905" indent="-285750">
              <a:lnSpc>
                <a:spcPts val="1620"/>
              </a:lnSpc>
              <a:spcBef>
                <a:spcPts val="114"/>
              </a:spcBef>
              <a:buFont typeface="Wingdings" panose="05000000000000000000" pitchFamily="2" charset="2"/>
              <a:buChar char="ü"/>
            </a:pPr>
            <a:endParaRPr lang="el-GR" sz="1500" dirty="0">
              <a:latin typeface="Roboto" panose="02000000000000000000" pitchFamily="2" charset="0"/>
              <a:ea typeface="Roboto" panose="02000000000000000000" pitchFamily="2" charset="0"/>
              <a:cs typeface="Roboto" panose="02000000000000000000" pitchFamily="2" charset="0"/>
            </a:endParaRPr>
          </a:p>
          <a:p>
            <a:pPr marL="298450" marR="509905" indent="-285750">
              <a:lnSpc>
                <a:spcPts val="1620"/>
              </a:lnSpc>
              <a:spcBef>
                <a:spcPts val="114"/>
              </a:spcBef>
              <a:buFont typeface="Wingdings" panose="05000000000000000000" pitchFamily="2" charset="2"/>
              <a:buChar char="ü"/>
            </a:pPr>
            <a:r>
              <a:rPr lang="el-GR" sz="1500" spc="-10" dirty="0">
                <a:latin typeface="Roboto" panose="02000000000000000000" pitchFamily="2" charset="0"/>
                <a:ea typeface="Roboto" panose="02000000000000000000" pitchFamily="2" charset="0"/>
                <a:cs typeface="Roboto" panose="02000000000000000000" pitchFamily="2" charset="0"/>
              </a:rPr>
              <a:t>Πρέπει να παρέχουν </a:t>
            </a:r>
            <a:r>
              <a:rPr lang="el-GR" sz="1500" b="1" spc="-10" dirty="0">
                <a:latin typeface="Roboto" panose="02000000000000000000" pitchFamily="2" charset="0"/>
                <a:ea typeface="Roboto" panose="02000000000000000000" pitchFamily="2" charset="0"/>
                <a:cs typeface="Roboto" panose="02000000000000000000" pitchFamily="2" charset="0"/>
              </a:rPr>
              <a:t>προστιθέμενη  αξία </a:t>
            </a:r>
            <a:r>
              <a:rPr lang="el-GR" sz="1500" spc="-10" dirty="0">
                <a:latin typeface="Roboto" panose="02000000000000000000" pitchFamily="2" charset="0"/>
                <a:ea typeface="Roboto" panose="02000000000000000000" pitchFamily="2" charset="0"/>
                <a:cs typeface="Roboto" panose="02000000000000000000" pitchFamily="2" charset="0"/>
              </a:rPr>
              <a:t>σε σύγκριση με τα υφιστάμενα προγράμματα σπουδών στα  συμμετέχοντα ΙΤΕ</a:t>
            </a:r>
            <a:r>
              <a:rPr lang="en-US" sz="1500" spc="-10" dirty="0">
                <a:latin typeface="Roboto" panose="02000000000000000000" pitchFamily="2" charset="0"/>
                <a:ea typeface="Roboto" panose="02000000000000000000" pitchFamily="2" charset="0"/>
                <a:cs typeface="Roboto" panose="02000000000000000000" pitchFamily="2" charset="0"/>
              </a:rPr>
              <a:t>.</a:t>
            </a:r>
            <a:endParaRPr lang="el-GR" sz="1500" spc="-10" dirty="0">
              <a:latin typeface="Roboto" panose="02000000000000000000" pitchFamily="2" charset="0"/>
              <a:ea typeface="Roboto" panose="02000000000000000000" pitchFamily="2" charset="0"/>
              <a:cs typeface="Roboto" panose="02000000000000000000" pitchFamily="2" charset="0"/>
            </a:endParaRPr>
          </a:p>
          <a:p>
            <a:pPr marL="298450" marR="509905" indent="-285750">
              <a:lnSpc>
                <a:spcPts val="1620"/>
              </a:lnSpc>
              <a:spcBef>
                <a:spcPts val="114"/>
              </a:spcBef>
              <a:buFont typeface="Wingdings" panose="05000000000000000000" pitchFamily="2" charset="2"/>
              <a:buChar char="ü"/>
            </a:pPr>
            <a:endParaRPr lang="el-GR" sz="1500" spc="-10" dirty="0">
              <a:latin typeface="Roboto" panose="02000000000000000000" pitchFamily="2" charset="0"/>
              <a:ea typeface="Roboto" panose="02000000000000000000" pitchFamily="2" charset="0"/>
              <a:cs typeface="Roboto" panose="02000000000000000000" pitchFamily="2" charset="0"/>
            </a:endParaRPr>
          </a:p>
          <a:p>
            <a:pPr marL="298450" marR="509905" indent="-285750">
              <a:lnSpc>
                <a:spcPts val="1620"/>
              </a:lnSpc>
              <a:spcBef>
                <a:spcPts val="114"/>
              </a:spcBef>
              <a:buFont typeface="Wingdings" panose="05000000000000000000" pitchFamily="2" charset="2"/>
              <a:buChar char="ü"/>
            </a:pPr>
            <a:r>
              <a:rPr lang="el-GR" sz="1500" b="1" dirty="0">
                <a:latin typeface="Roboto" panose="02000000000000000000" pitchFamily="2" charset="0"/>
                <a:ea typeface="Roboto" panose="02000000000000000000" pitchFamily="2" charset="0"/>
                <a:cs typeface="Roboto" panose="02000000000000000000" pitchFamily="2" charset="0"/>
              </a:rPr>
              <a:t>Σχεδιάζονται και υλοποιούνται από 3 ΙΤΕ</a:t>
            </a:r>
            <a:r>
              <a:rPr lang="el-GR" sz="1500" dirty="0">
                <a:latin typeface="Roboto" panose="02000000000000000000" pitchFamily="2" charset="0"/>
                <a:ea typeface="Roboto" panose="02000000000000000000" pitchFamily="2" charset="0"/>
                <a:cs typeface="Roboto" panose="02000000000000000000" pitchFamily="2" charset="0"/>
              </a:rPr>
              <a:t>, προερχόμενα από τουλάχιστον 3  Χώρες-Μέλη/Τρίτες Χώρες συνδεδεμένες με το Πρόγραμμα. Ένα από αυτά τα ΙΤΕ λειτουργεί ως οργανισμός υποδοχής (όχι απαραίτητα το συντονιστικό ΙΤΕ), νοουμένου ότι διαθέτει το ECHE.</a:t>
            </a:r>
          </a:p>
          <a:p>
            <a:pPr marL="298450" marR="509905" indent="-285750">
              <a:lnSpc>
                <a:spcPts val="1620"/>
              </a:lnSpc>
              <a:spcBef>
                <a:spcPts val="114"/>
              </a:spcBef>
              <a:buFont typeface="Wingdings" panose="05000000000000000000" pitchFamily="2" charset="2"/>
              <a:buChar char="ü"/>
            </a:pPr>
            <a:endParaRPr lang="el-GR" sz="1500" dirty="0">
              <a:latin typeface="Roboto" panose="02000000000000000000" pitchFamily="2" charset="0"/>
              <a:ea typeface="Roboto" panose="02000000000000000000" pitchFamily="2" charset="0"/>
              <a:cs typeface="Roboto" panose="02000000000000000000" pitchFamily="2" charset="0"/>
            </a:endParaRPr>
          </a:p>
          <a:p>
            <a:pPr marL="298450" marR="509905" indent="-285750">
              <a:lnSpc>
                <a:spcPts val="1620"/>
              </a:lnSpc>
              <a:spcBef>
                <a:spcPts val="114"/>
              </a:spcBef>
              <a:buFont typeface="Wingdings" panose="05000000000000000000" pitchFamily="2" charset="2"/>
              <a:buChar char="ü"/>
            </a:pPr>
            <a:r>
              <a:rPr lang="el-GR" sz="1500" dirty="0">
                <a:latin typeface="Roboto" panose="02000000000000000000" pitchFamily="2" charset="0"/>
                <a:ea typeface="Roboto" panose="02000000000000000000" pitchFamily="2" charset="0"/>
                <a:cs typeface="Roboto" panose="02000000000000000000" pitchFamily="2" charset="0"/>
              </a:rPr>
              <a:t>ΙΤΕ προερχόμενα από όλες τις Χώρες (συμπεριλαμβανομένων Τρίτων Χωρών μη συνδεδεμένων με το Πρόγραμμα) μπορούν να λειτουργούν ως οργανισμοί αποστολής συμμετεχόντων-εκπαιδευομένων, νοουμένου ότι έχουν υπογράψει διμερή συμφωνία με το ΙΤΕ υποδοχής. </a:t>
            </a:r>
          </a:p>
          <a:p>
            <a:pPr marL="298450" marR="509905" indent="-285750">
              <a:lnSpc>
                <a:spcPts val="1620"/>
              </a:lnSpc>
              <a:spcBef>
                <a:spcPts val="114"/>
              </a:spcBef>
              <a:buFont typeface="Wingdings" panose="05000000000000000000" pitchFamily="2" charset="2"/>
              <a:buChar char="ü"/>
            </a:pPr>
            <a:endParaRPr lang="el-GR" sz="1500" dirty="0">
              <a:latin typeface="Roboto" panose="02000000000000000000" pitchFamily="2" charset="0"/>
              <a:ea typeface="Roboto" panose="02000000000000000000" pitchFamily="2" charset="0"/>
              <a:cs typeface="Roboto" panose="02000000000000000000" pitchFamily="2" charset="0"/>
            </a:endParaRPr>
          </a:p>
          <a:p>
            <a:pPr marL="298450" marR="509905" indent="-285750">
              <a:lnSpc>
                <a:spcPts val="1620"/>
              </a:lnSpc>
              <a:spcBef>
                <a:spcPts val="114"/>
              </a:spcBef>
              <a:buFont typeface="Wingdings" panose="05000000000000000000" pitchFamily="2" charset="2"/>
              <a:buChar char="ü"/>
            </a:pPr>
            <a:r>
              <a:rPr lang="el-GR" sz="1500" b="1" dirty="0">
                <a:latin typeface="Roboto" panose="02000000000000000000" pitchFamily="2" charset="0"/>
                <a:ea typeface="Roboto" panose="02000000000000000000" pitchFamily="2" charset="0"/>
                <a:cs typeface="Roboto" panose="02000000000000000000" pitchFamily="2" charset="0"/>
              </a:rPr>
              <a:t>Οι εκπαιδευόμενοι μπορεί να είναι φοιτητές</a:t>
            </a:r>
            <a:r>
              <a:rPr lang="el-GR" sz="1500" dirty="0">
                <a:latin typeface="Roboto" panose="02000000000000000000" pitchFamily="2" charset="0"/>
                <a:ea typeface="Roboto" panose="02000000000000000000" pitchFamily="2" charset="0"/>
                <a:cs typeface="Roboto" panose="02000000000000000000" pitchFamily="2" charset="0"/>
              </a:rPr>
              <a:t> (όχι πρόσφατοι απόφοιτοι) </a:t>
            </a:r>
            <a:r>
              <a:rPr lang="el-GR" sz="1500" b="1" dirty="0">
                <a:latin typeface="Roboto" panose="02000000000000000000" pitchFamily="2" charset="0"/>
                <a:ea typeface="Roboto" panose="02000000000000000000" pitchFamily="2" charset="0"/>
                <a:cs typeface="Roboto" panose="02000000000000000000" pitchFamily="2" charset="0"/>
              </a:rPr>
              <a:t>ή προσωπικό των ΙΤΕ αποστολής</a:t>
            </a:r>
            <a:r>
              <a:rPr lang="el-GR" sz="1500" dirty="0">
                <a:latin typeface="Roboto" panose="02000000000000000000" pitchFamily="2" charset="0"/>
                <a:ea typeface="Roboto" panose="02000000000000000000" pitchFamily="2" charset="0"/>
                <a:cs typeface="Roboto" panose="02000000000000000000" pitchFamily="2" charset="0"/>
              </a:rPr>
              <a:t>, που </a:t>
            </a:r>
            <a:r>
              <a:rPr lang="el-GR" sz="1500" b="1" dirty="0">
                <a:latin typeface="Roboto" panose="02000000000000000000" pitchFamily="2" charset="0"/>
                <a:ea typeface="Roboto" panose="02000000000000000000" pitchFamily="2" charset="0"/>
                <a:cs typeface="Roboto" panose="02000000000000000000" pitchFamily="2" charset="0"/>
              </a:rPr>
              <a:t>συμμετέχουν μέσω </a:t>
            </a:r>
            <a:r>
              <a:rPr lang="en-US" sz="1500" b="1" dirty="0">
                <a:latin typeface="Roboto" panose="02000000000000000000" pitchFamily="2" charset="0"/>
                <a:ea typeface="Roboto" panose="02000000000000000000" pitchFamily="2" charset="0"/>
                <a:cs typeface="Roboto" panose="02000000000000000000" pitchFamily="2" charset="0"/>
              </a:rPr>
              <a:t>B</a:t>
            </a:r>
            <a:r>
              <a:rPr lang="el-GR" sz="1500" b="1" dirty="0" err="1">
                <a:latin typeface="Roboto" panose="02000000000000000000" pitchFamily="2" charset="0"/>
                <a:ea typeface="Roboto" panose="02000000000000000000" pitchFamily="2" charset="0"/>
                <a:cs typeface="Roboto" panose="02000000000000000000" pitchFamily="2" charset="0"/>
              </a:rPr>
              <a:t>lended</a:t>
            </a:r>
            <a:r>
              <a:rPr lang="el-GR" sz="1500" b="1" dirty="0">
                <a:latin typeface="Roboto" panose="02000000000000000000" pitchFamily="2" charset="0"/>
                <a:ea typeface="Roboto" panose="02000000000000000000" pitchFamily="2" charset="0"/>
                <a:cs typeface="Roboto" panose="02000000000000000000" pitchFamily="2" charset="0"/>
              </a:rPr>
              <a:t> </a:t>
            </a:r>
            <a:r>
              <a:rPr lang="en-US" sz="1500" b="1" dirty="0">
                <a:latin typeface="Roboto" panose="02000000000000000000" pitchFamily="2" charset="0"/>
                <a:ea typeface="Roboto" panose="02000000000000000000" pitchFamily="2" charset="0"/>
                <a:cs typeface="Roboto" panose="02000000000000000000" pitchFamily="2" charset="0"/>
              </a:rPr>
              <a:t>S</a:t>
            </a:r>
            <a:r>
              <a:rPr lang="el-GR" sz="1500" b="1" dirty="0" err="1">
                <a:latin typeface="Roboto" panose="02000000000000000000" pitchFamily="2" charset="0"/>
                <a:ea typeface="Roboto" panose="02000000000000000000" pitchFamily="2" charset="0"/>
                <a:cs typeface="Roboto" panose="02000000000000000000" pitchFamily="2" charset="0"/>
              </a:rPr>
              <a:t>hort</a:t>
            </a:r>
            <a:r>
              <a:rPr lang="el-GR" sz="1500" b="1" dirty="0">
                <a:latin typeface="Roboto" panose="02000000000000000000" pitchFamily="2" charset="0"/>
                <a:ea typeface="Roboto" panose="02000000000000000000" pitchFamily="2" charset="0"/>
                <a:cs typeface="Roboto" panose="02000000000000000000" pitchFamily="2" charset="0"/>
              </a:rPr>
              <a:t>-</a:t>
            </a:r>
            <a:r>
              <a:rPr lang="en-US" sz="1500" b="1" dirty="0">
                <a:latin typeface="Roboto" panose="02000000000000000000" pitchFamily="2" charset="0"/>
                <a:ea typeface="Roboto" panose="02000000000000000000" pitchFamily="2" charset="0"/>
                <a:cs typeface="Roboto" panose="02000000000000000000" pitchFamily="2" charset="0"/>
              </a:rPr>
              <a:t>T</a:t>
            </a:r>
            <a:r>
              <a:rPr lang="el-GR" sz="1500" b="1" dirty="0" err="1">
                <a:latin typeface="Roboto" panose="02000000000000000000" pitchFamily="2" charset="0"/>
                <a:ea typeface="Roboto" panose="02000000000000000000" pitchFamily="2" charset="0"/>
                <a:cs typeface="Roboto" panose="02000000000000000000" pitchFamily="2" charset="0"/>
              </a:rPr>
              <a:t>erm</a:t>
            </a:r>
            <a:r>
              <a:rPr lang="el-GR" sz="1500" b="1" dirty="0">
                <a:latin typeface="Roboto" panose="02000000000000000000" pitchFamily="2" charset="0"/>
                <a:ea typeface="Roboto" panose="02000000000000000000" pitchFamily="2" charset="0"/>
                <a:cs typeface="Roboto" panose="02000000000000000000" pitchFamily="2" charset="0"/>
              </a:rPr>
              <a:t> SMS και </a:t>
            </a:r>
            <a:r>
              <a:rPr lang="en-US" sz="1500" b="1" dirty="0">
                <a:latin typeface="Roboto" panose="02000000000000000000" pitchFamily="2" charset="0"/>
                <a:ea typeface="Roboto" panose="02000000000000000000" pitchFamily="2" charset="0"/>
                <a:cs typeface="Roboto" panose="02000000000000000000" pitchFamily="2" charset="0"/>
              </a:rPr>
              <a:t>B</a:t>
            </a:r>
            <a:r>
              <a:rPr lang="el-GR" sz="1500" b="1" dirty="0" err="1">
                <a:latin typeface="Roboto" panose="02000000000000000000" pitchFamily="2" charset="0"/>
                <a:ea typeface="Roboto" panose="02000000000000000000" pitchFamily="2" charset="0"/>
                <a:cs typeface="Roboto" panose="02000000000000000000" pitchFamily="2" charset="0"/>
              </a:rPr>
              <a:t>lended</a:t>
            </a:r>
            <a:r>
              <a:rPr lang="en-US" sz="1500" b="1" dirty="0">
                <a:latin typeface="Roboto" panose="02000000000000000000" pitchFamily="2" charset="0"/>
                <a:ea typeface="Roboto" panose="02000000000000000000" pitchFamily="2" charset="0"/>
                <a:cs typeface="Roboto" panose="02000000000000000000" pitchFamily="2" charset="0"/>
              </a:rPr>
              <a:t> Short-Term</a:t>
            </a:r>
            <a:r>
              <a:rPr lang="el-GR" sz="1500" b="1" dirty="0">
                <a:latin typeface="Roboto" panose="02000000000000000000" pitchFamily="2" charset="0"/>
                <a:ea typeface="Roboto" panose="02000000000000000000" pitchFamily="2" charset="0"/>
                <a:cs typeface="Roboto" panose="02000000000000000000" pitchFamily="2" charset="0"/>
              </a:rPr>
              <a:t> STT</a:t>
            </a:r>
            <a:r>
              <a:rPr lang="el-GR" sz="1500" dirty="0">
                <a:latin typeface="Roboto" panose="02000000000000000000" pitchFamily="2" charset="0"/>
                <a:ea typeface="Roboto" panose="02000000000000000000" pitchFamily="2" charset="0"/>
                <a:cs typeface="Roboto" panose="02000000000000000000" pitchFamily="2" charset="0"/>
              </a:rPr>
              <a:t>, αντίστοιχα</a:t>
            </a:r>
            <a:r>
              <a:rPr lang="en-US" sz="1500" dirty="0">
                <a:latin typeface="Roboto" panose="02000000000000000000" pitchFamily="2" charset="0"/>
                <a:ea typeface="Roboto" panose="02000000000000000000" pitchFamily="2" charset="0"/>
                <a:cs typeface="Roboto" panose="02000000000000000000" pitchFamily="2" charset="0"/>
              </a:rPr>
              <a:t>.</a:t>
            </a:r>
            <a:endParaRPr lang="el-GR" sz="1500" dirty="0">
              <a:latin typeface="Roboto" panose="02000000000000000000" pitchFamily="2" charset="0"/>
              <a:ea typeface="Roboto" panose="02000000000000000000" pitchFamily="2" charset="0"/>
              <a:cs typeface="Roboto" panose="02000000000000000000" pitchFamily="2" charset="0"/>
            </a:endParaRPr>
          </a:p>
          <a:p>
            <a:pPr marL="12700" marR="5080" algn="just">
              <a:lnSpc>
                <a:spcPct val="90000"/>
              </a:lnSpc>
              <a:spcBef>
                <a:spcPts val="315"/>
              </a:spcBef>
              <a:tabLst>
                <a:tab pos="241300" algn="l"/>
                <a:tab pos="4789170" algn="l"/>
              </a:tabLst>
            </a:pPr>
            <a:endParaRPr lang="el-GR" sz="1500" dirty="0">
              <a:latin typeface="Roboto" panose="02000000000000000000" pitchFamily="2" charset="0"/>
              <a:ea typeface="Roboto" panose="02000000000000000000" pitchFamily="2" charset="0"/>
              <a:cs typeface="Roboto" panose="02000000000000000000" pitchFamily="2" charset="0"/>
            </a:endParaRPr>
          </a:p>
          <a:p>
            <a:pPr marL="584835" indent="-285750">
              <a:lnSpc>
                <a:spcPts val="2055"/>
              </a:lnSpc>
              <a:buFont typeface="Wingdings" panose="05000000000000000000" pitchFamily="2" charset="2"/>
              <a:buChar char="q"/>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9" name="Rectangle: Rounded Corners 8">
            <a:extLst>
              <a:ext uri="{FF2B5EF4-FFF2-40B4-BE49-F238E27FC236}">
                <a16:creationId xmlns:a16="http://schemas.microsoft.com/office/drawing/2014/main" id="{B3E4BB4C-D216-B8C8-7D0E-C5EFEC5EEFC1}"/>
              </a:ext>
            </a:extLst>
          </p:cNvPr>
          <p:cNvSpPr/>
          <p:nvPr/>
        </p:nvSpPr>
        <p:spPr>
          <a:xfrm>
            <a:off x="703134" y="2523056"/>
            <a:ext cx="3712113" cy="2896685"/>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0642228-D27B-5F96-7AA3-6DAD479993A5}"/>
              </a:ext>
            </a:extLst>
          </p:cNvPr>
          <p:cNvSpPr txBox="1"/>
          <p:nvPr/>
        </p:nvSpPr>
        <p:spPr>
          <a:xfrm>
            <a:off x="832567" y="2611704"/>
            <a:ext cx="3680502" cy="3006592"/>
          </a:xfrm>
          <a:prstGeom prst="rect">
            <a:avLst/>
          </a:prstGeom>
          <a:noFill/>
        </p:spPr>
        <p:txBody>
          <a:bodyPr wrap="square">
            <a:spAutoFit/>
          </a:bodyPr>
          <a:lstStyle/>
          <a:p>
            <a:pPr marL="12700">
              <a:lnSpc>
                <a:spcPts val="1710"/>
              </a:lnSpc>
              <a:spcBef>
                <a:spcPts val="100"/>
              </a:spcBef>
            </a:pPr>
            <a:r>
              <a:rPr lang="en-US" sz="1700" b="1" spc="-5" dirty="0">
                <a:latin typeface="Roboto" panose="02000000000000000000" pitchFamily="2" charset="0"/>
                <a:ea typeface="Roboto" panose="02000000000000000000" pitchFamily="2" charset="0"/>
                <a:cs typeface="Roboto" panose="02000000000000000000" pitchFamily="2" charset="0"/>
              </a:rPr>
              <a:t>M</a:t>
            </a:r>
            <a:r>
              <a:rPr lang="el-GR" sz="1700" b="1" spc="-5" dirty="0" err="1">
                <a:latin typeface="Roboto" panose="02000000000000000000" pitchFamily="2" charset="0"/>
                <a:ea typeface="Roboto" panose="02000000000000000000" pitchFamily="2" charset="0"/>
                <a:cs typeface="Roboto" panose="02000000000000000000" pitchFamily="2" charset="0"/>
              </a:rPr>
              <a:t>ικρής</a:t>
            </a:r>
            <a:r>
              <a:rPr lang="el-GR" sz="1700" b="1" spc="-5" dirty="0">
                <a:latin typeface="Roboto" panose="02000000000000000000" pitchFamily="2" charset="0"/>
                <a:ea typeface="Roboto" panose="02000000000000000000" pitchFamily="2" charset="0"/>
                <a:cs typeface="Roboto" panose="02000000000000000000" pitchFamily="2" charset="0"/>
              </a:rPr>
              <a:t> </a:t>
            </a:r>
            <a:r>
              <a:rPr lang="el-GR" sz="1700" b="1" spc="-10" dirty="0">
                <a:latin typeface="Roboto" panose="02000000000000000000" pitchFamily="2" charset="0"/>
                <a:ea typeface="Roboto" panose="02000000000000000000" pitchFamily="2" charset="0"/>
                <a:cs typeface="Roboto" panose="02000000000000000000" pitchFamily="2" charset="0"/>
              </a:rPr>
              <a:t>διάρκειας</a:t>
            </a:r>
            <a:r>
              <a:rPr lang="el-GR" sz="1700" b="1" spc="5" dirty="0">
                <a:latin typeface="Roboto" panose="02000000000000000000" pitchFamily="2" charset="0"/>
                <a:ea typeface="Roboto" panose="02000000000000000000" pitchFamily="2" charset="0"/>
                <a:cs typeface="Roboto" panose="02000000000000000000" pitchFamily="2" charset="0"/>
              </a:rPr>
              <a:t> </a:t>
            </a:r>
            <a:r>
              <a:rPr lang="el-GR" sz="1700" b="1" spc="-5" dirty="0">
                <a:latin typeface="Roboto" panose="02000000000000000000" pitchFamily="2" charset="0"/>
                <a:ea typeface="Roboto" panose="02000000000000000000" pitchFamily="2" charset="0"/>
                <a:cs typeface="Roboto" panose="02000000000000000000" pitchFamily="2" charset="0"/>
              </a:rPr>
              <a:t>προγράμματα, </a:t>
            </a:r>
            <a:r>
              <a:rPr lang="el-GR" sz="1700" b="1" dirty="0">
                <a:latin typeface="Roboto" panose="02000000000000000000" pitchFamily="2" charset="0"/>
                <a:ea typeface="Roboto" panose="02000000000000000000" pitchFamily="2" charset="0"/>
                <a:cs typeface="Roboto" panose="02000000000000000000" pitchFamily="2" charset="0"/>
              </a:rPr>
              <a:t>που </a:t>
            </a:r>
            <a:r>
              <a:rPr lang="el-GR" sz="1700" b="1" spc="-5" dirty="0">
                <a:latin typeface="Roboto" panose="02000000000000000000" pitchFamily="2" charset="0"/>
                <a:ea typeface="Roboto" panose="02000000000000000000" pitchFamily="2" charset="0"/>
                <a:cs typeface="Roboto" panose="02000000000000000000" pitchFamily="2" charset="0"/>
              </a:rPr>
              <a:t>συνδυάζουν</a:t>
            </a:r>
            <a:r>
              <a:rPr lang="en-US" sz="1700" b="1" spc="-5" dirty="0">
                <a:latin typeface="Roboto" panose="02000000000000000000" pitchFamily="2" charset="0"/>
                <a:ea typeface="Roboto" panose="02000000000000000000" pitchFamily="2" charset="0"/>
                <a:cs typeface="Roboto" panose="02000000000000000000" pitchFamily="2" charset="0"/>
              </a:rPr>
              <a:t>:</a:t>
            </a:r>
            <a:endParaRPr lang="el-GR" sz="1700" b="1" spc="-5" dirty="0">
              <a:latin typeface="Roboto" panose="02000000000000000000" pitchFamily="2" charset="0"/>
              <a:ea typeface="Roboto" panose="02000000000000000000" pitchFamily="2" charset="0"/>
              <a:cs typeface="Roboto" panose="02000000000000000000" pitchFamily="2" charset="0"/>
            </a:endParaRPr>
          </a:p>
          <a:p>
            <a:pPr marL="12700">
              <a:lnSpc>
                <a:spcPts val="1710"/>
              </a:lnSpc>
              <a:spcBef>
                <a:spcPts val="100"/>
              </a:spcBef>
            </a:pPr>
            <a:endParaRPr lang="en-US" sz="1700" b="1" spc="-5" dirty="0">
              <a:latin typeface="Roboto" panose="02000000000000000000" pitchFamily="2" charset="0"/>
              <a:ea typeface="Roboto" panose="02000000000000000000" pitchFamily="2" charset="0"/>
              <a:cs typeface="Roboto" panose="02000000000000000000" pitchFamily="2" charset="0"/>
            </a:endParaRPr>
          </a:p>
          <a:p>
            <a:pPr marL="298450" indent="-285750">
              <a:lnSpc>
                <a:spcPts val="1710"/>
              </a:lnSpc>
              <a:spcBef>
                <a:spcPts val="100"/>
              </a:spcBef>
              <a:buFont typeface="Wingdings" panose="05000000000000000000" pitchFamily="2" charset="2"/>
              <a:buChar char="v"/>
            </a:pPr>
            <a:r>
              <a:rPr lang="el-GR" sz="1700" b="1" spc="-5" dirty="0">
                <a:latin typeface="Roboto" panose="02000000000000000000" pitchFamily="2" charset="0"/>
                <a:ea typeface="Roboto" panose="02000000000000000000" pitchFamily="2" charset="0"/>
                <a:cs typeface="Roboto" panose="02000000000000000000" pitchFamily="2" charset="0"/>
              </a:rPr>
              <a:t>φυσική παρουσία</a:t>
            </a:r>
            <a:r>
              <a:rPr lang="el-GR" sz="1700" spc="-5" dirty="0">
                <a:latin typeface="Roboto" panose="02000000000000000000" pitchFamily="2" charset="0"/>
                <a:ea typeface="Roboto" panose="02000000000000000000" pitchFamily="2" charset="0"/>
                <a:cs typeface="Roboto" panose="02000000000000000000" pitchFamily="2" charset="0"/>
              </a:rPr>
              <a:t> (=5-30 ημέρες) </a:t>
            </a:r>
            <a:r>
              <a:rPr lang="el-GR" sz="1700" b="1" spc="-5" dirty="0">
                <a:latin typeface="Roboto" panose="02000000000000000000" pitchFamily="2" charset="0"/>
                <a:ea typeface="Roboto" panose="02000000000000000000" pitchFamily="2" charset="0"/>
                <a:cs typeface="Roboto" panose="02000000000000000000" pitchFamily="2" charset="0"/>
              </a:rPr>
              <a:t>και</a:t>
            </a:r>
          </a:p>
          <a:p>
            <a:pPr marL="298450" indent="-285750">
              <a:lnSpc>
                <a:spcPts val="1710"/>
              </a:lnSpc>
              <a:spcBef>
                <a:spcPts val="100"/>
              </a:spcBef>
              <a:buFont typeface="Wingdings" panose="05000000000000000000" pitchFamily="2" charset="2"/>
              <a:buChar char="v"/>
            </a:pPr>
            <a:r>
              <a:rPr lang="el-GR" sz="1700" b="1" spc="-10" dirty="0">
                <a:latin typeface="Roboto" panose="02000000000000000000" pitchFamily="2" charset="0"/>
                <a:ea typeface="Roboto" panose="02000000000000000000" pitchFamily="2" charset="0"/>
                <a:cs typeface="Roboto" panose="02000000000000000000" pitchFamily="2" charset="0"/>
              </a:rPr>
              <a:t>διαδικτυακή </a:t>
            </a:r>
            <a:r>
              <a:rPr lang="el-GR" sz="1700" b="1" spc="-325" dirty="0">
                <a:latin typeface="Roboto" panose="02000000000000000000" pitchFamily="2" charset="0"/>
                <a:ea typeface="Roboto" panose="02000000000000000000" pitchFamily="2" charset="0"/>
                <a:cs typeface="Roboto" panose="02000000000000000000" pitchFamily="2" charset="0"/>
              </a:rPr>
              <a:t> </a:t>
            </a:r>
            <a:r>
              <a:rPr lang="el-GR" sz="1700" b="1" dirty="0">
                <a:latin typeface="Roboto" panose="02000000000000000000" pitchFamily="2" charset="0"/>
                <a:ea typeface="Roboto" panose="02000000000000000000" pitchFamily="2" charset="0"/>
                <a:cs typeface="Roboto" panose="02000000000000000000" pitchFamily="2" charset="0"/>
              </a:rPr>
              <a:t>περίοδο μάθησης </a:t>
            </a:r>
            <a:r>
              <a:rPr lang="el-GR" sz="1700" dirty="0">
                <a:latin typeface="Roboto" panose="02000000000000000000" pitchFamily="2" charset="0"/>
                <a:ea typeface="Roboto" panose="02000000000000000000" pitchFamily="2" charset="0"/>
                <a:cs typeface="Roboto" panose="02000000000000000000" pitchFamily="2" charset="0"/>
              </a:rPr>
              <a:t>(=όχι συγκεκριμένη διάρκεια)</a:t>
            </a:r>
            <a:r>
              <a:rPr lang="en-US" sz="1700" dirty="0">
                <a:latin typeface="Roboto" panose="02000000000000000000" pitchFamily="2" charset="0"/>
                <a:ea typeface="Roboto" panose="02000000000000000000" pitchFamily="2" charset="0"/>
                <a:cs typeface="Roboto" panose="02000000000000000000" pitchFamily="2" charset="0"/>
              </a:rPr>
              <a:t>.</a:t>
            </a:r>
            <a:endParaRPr lang="el-GR" sz="1700" dirty="0">
              <a:latin typeface="Roboto" panose="02000000000000000000" pitchFamily="2" charset="0"/>
              <a:ea typeface="Roboto" panose="02000000000000000000" pitchFamily="2" charset="0"/>
              <a:cs typeface="Roboto" panose="02000000000000000000" pitchFamily="2" charset="0"/>
            </a:endParaRPr>
          </a:p>
          <a:p>
            <a:pPr marL="12700">
              <a:lnSpc>
                <a:spcPts val="1710"/>
              </a:lnSpc>
              <a:spcBef>
                <a:spcPts val="100"/>
              </a:spcBef>
            </a:pPr>
            <a:endParaRPr lang="el-GR" sz="1700" dirty="0">
              <a:latin typeface="Roboto" panose="02000000000000000000" pitchFamily="2" charset="0"/>
              <a:ea typeface="Roboto" panose="02000000000000000000" pitchFamily="2" charset="0"/>
              <a:cs typeface="Roboto" panose="02000000000000000000" pitchFamily="2" charset="0"/>
            </a:endParaRPr>
          </a:p>
          <a:p>
            <a:pPr marL="12700">
              <a:lnSpc>
                <a:spcPts val="1710"/>
              </a:lnSpc>
              <a:spcBef>
                <a:spcPts val="100"/>
              </a:spcBef>
            </a:pPr>
            <a:r>
              <a:rPr lang="el-GR" sz="1700" dirty="0">
                <a:latin typeface="Roboto" panose="02000000000000000000" pitchFamily="2" charset="0"/>
                <a:ea typeface="Roboto" panose="02000000000000000000" pitchFamily="2" charset="0"/>
                <a:cs typeface="Roboto" panose="02000000000000000000" pitchFamily="2" charset="0"/>
              </a:rPr>
              <a:t>Ο συνδυασμός πρέπει να απονέμει σε συμμετέχοντες φοιτητές τουλάχιστον </a:t>
            </a:r>
            <a:r>
              <a:rPr lang="el-GR" sz="1700" b="1" dirty="0">
                <a:latin typeface="Roboto" panose="02000000000000000000" pitchFamily="2" charset="0"/>
                <a:ea typeface="Roboto" panose="02000000000000000000" pitchFamily="2" charset="0"/>
                <a:cs typeface="Roboto" panose="02000000000000000000" pitchFamily="2" charset="0"/>
              </a:rPr>
              <a:t>3 πιστωτικές μονάδες </a:t>
            </a:r>
            <a:r>
              <a:rPr lang="en-GB" sz="1700" b="1" dirty="0">
                <a:latin typeface="Roboto" panose="02000000000000000000" pitchFamily="2" charset="0"/>
                <a:ea typeface="Roboto" panose="02000000000000000000" pitchFamily="2" charset="0"/>
                <a:cs typeface="Roboto" panose="02000000000000000000" pitchFamily="2" charset="0"/>
              </a:rPr>
              <a:t>ECTS </a:t>
            </a:r>
          </a:p>
          <a:p>
            <a:pPr marL="12700">
              <a:lnSpc>
                <a:spcPts val="1710"/>
              </a:lnSpc>
              <a:spcBef>
                <a:spcPts val="100"/>
              </a:spcBef>
            </a:pPr>
            <a:endParaRPr lang="el-GR"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84923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9404F-50FB-920B-D8A4-3EBC30EC7EFA}"/>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6A4369B0-9348-DA84-C649-8A54688DD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82601FB-632D-921F-7E96-5F8DD9B7A2ED}"/>
              </a:ext>
            </a:extLst>
          </p:cNvPr>
          <p:cNvSpPr>
            <a:spLocks noGrp="1"/>
          </p:cNvSpPr>
          <p:nvPr>
            <p:ph type="title"/>
          </p:nvPr>
        </p:nvSpPr>
        <p:spPr>
          <a:xfrm>
            <a:off x="952598" y="1438259"/>
            <a:ext cx="3034185" cy="736958"/>
          </a:xfrm>
        </p:spPr>
        <p:txBody>
          <a:bodyPr>
            <a:noAutofit/>
          </a:bodyPr>
          <a:lstStyle/>
          <a:p>
            <a:r>
              <a:rPr lang="el-GR" sz="2600" b="1" dirty="0">
                <a:latin typeface="Roboto" panose="02000000000000000000" pitchFamily="2" charset="0"/>
                <a:ea typeface="Roboto" panose="02000000000000000000" pitchFamily="2" charset="0"/>
              </a:rPr>
              <a:t>Βασικές Αρχές συμμετοχής σε </a:t>
            </a:r>
            <a:r>
              <a:rPr lang="en-US" sz="2600" b="1" dirty="0">
                <a:latin typeface="Roboto" panose="02000000000000000000" pitchFamily="2" charset="0"/>
                <a:ea typeface="Roboto" panose="02000000000000000000" pitchFamily="2" charset="0"/>
              </a:rPr>
              <a:t>BIPs (2/2)</a:t>
            </a:r>
            <a:endParaRPr lang="en-CY" sz="2600" b="1" dirty="0">
              <a:latin typeface="Roboto" panose="02000000000000000000" pitchFamily="2" charset="0"/>
              <a:ea typeface="Roboto" panose="02000000000000000000" pitchFamily="2" charset="0"/>
            </a:endParaRPr>
          </a:p>
        </p:txBody>
      </p:sp>
      <p:sp>
        <p:nvSpPr>
          <p:cNvPr id="4" name="object 4">
            <a:extLst>
              <a:ext uri="{FF2B5EF4-FFF2-40B4-BE49-F238E27FC236}">
                <a16:creationId xmlns:a16="http://schemas.microsoft.com/office/drawing/2014/main" id="{181DEC9A-D7BA-9A0E-9EA0-A57762597097}"/>
              </a:ext>
            </a:extLst>
          </p:cNvPr>
          <p:cNvSpPr txBox="1"/>
          <p:nvPr/>
        </p:nvSpPr>
        <p:spPr>
          <a:xfrm>
            <a:off x="3986783" y="716659"/>
            <a:ext cx="7325652" cy="5246949"/>
          </a:xfrm>
          <a:prstGeom prst="rect">
            <a:avLst/>
          </a:prstGeom>
        </p:spPr>
        <p:txBody>
          <a:bodyPr vert="horz" wrap="square" lIns="0" tIns="40005" rIns="0" bIns="0" rtlCol="0">
            <a:spAutoFit/>
          </a:bodyPr>
          <a:lstStyle/>
          <a:p>
            <a:pPr marL="298450" marR="509905" indent="-285750" algn="just">
              <a:lnSpc>
                <a:spcPts val="1620"/>
              </a:lnSpc>
              <a:spcBef>
                <a:spcPts val="114"/>
              </a:spcBef>
              <a:buFont typeface="Wingdings" panose="05000000000000000000" pitchFamily="2" charset="2"/>
              <a:buChar char="ü"/>
            </a:pPr>
            <a:r>
              <a:rPr lang="el-GR" sz="1500" dirty="0">
                <a:latin typeface="Roboto" panose="02000000000000000000" pitchFamily="2" charset="0"/>
                <a:ea typeface="Roboto" panose="02000000000000000000" pitchFamily="2" charset="0"/>
                <a:cs typeface="Roboto" panose="02000000000000000000" pitchFamily="2" charset="0"/>
              </a:rPr>
              <a:t>ΙΤΕ προερχόμενα από όλες τις Χώρες μπορούν να λειτουργούν ως οργανισμοί αποστολής του προσωπικού που θα διδάξει στο </a:t>
            </a:r>
            <a:r>
              <a:rPr lang="en-GB" sz="1500" dirty="0">
                <a:latin typeface="Roboto" panose="02000000000000000000" pitchFamily="2" charset="0"/>
                <a:ea typeface="Roboto" panose="02000000000000000000" pitchFamily="2" charset="0"/>
                <a:cs typeface="Roboto" panose="02000000000000000000" pitchFamily="2" charset="0"/>
              </a:rPr>
              <a:t>BIP (</a:t>
            </a:r>
            <a:r>
              <a:rPr lang="el-GR" sz="1500" dirty="0">
                <a:latin typeface="Roboto" panose="02000000000000000000" pitchFamily="2" charset="0"/>
                <a:ea typeface="Roboto" panose="02000000000000000000" pitchFamily="2" charset="0"/>
                <a:cs typeface="Roboto" panose="02000000000000000000" pitchFamily="2" charset="0"/>
              </a:rPr>
              <a:t>δεν απαιτείται υπογραφή διμερούς συμφωνίας). Τον ρόλο αυτό μπορούν να αναλάβουν και εταιρείες ή άλλοι οργανισμοί, αποστέλλοντας εμπειρογνώμονές τους για διδασκαλία (</a:t>
            </a:r>
            <a:r>
              <a:rPr lang="en-GB" sz="1500" dirty="0">
                <a:latin typeface="Roboto" panose="02000000000000000000" pitchFamily="2" charset="0"/>
                <a:ea typeface="Roboto" panose="02000000000000000000" pitchFamily="2" charset="0"/>
                <a:cs typeface="Roboto" panose="02000000000000000000" pitchFamily="2" charset="0"/>
              </a:rPr>
              <a:t>invited experts from enterprises)</a:t>
            </a:r>
            <a:r>
              <a:rPr lang="el-GR" sz="1500" dirty="0">
                <a:latin typeface="Roboto" panose="02000000000000000000" pitchFamily="2" charset="0"/>
                <a:ea typeface="Roboto" panose="02000000000000000000" pitchFamily="2" charset="0"/>
                <a:cs typeface="Roboto" panose="02000000000000000000" pitchFamily="2" charset="0"/>
              </a:rPr>
              <a:t>.</a:t>
            </a:r>
            <a:r>
              <a:rPr lang="en-GB" sz="1500" dirty="0">
                <a:latin typeface="Roboto" panose="02000000000000000000" pitchFamily="2" charset="0"/>
                <a:ea typeface="Roboto" panose="02000000000000000000" pitchFamily="2" charset="0"/>
                <a:cs typeface="Roboto" panose="02000000000000000000" pitchFamily="2" charset="0"/>
              </a:rPr>
              <a:t> </a:t>
            </a:r>
            <a:r>
              <a:rPr lang="el-GR" sz="1500" b="1" dirty="0">
                <a:latin typeface="Roboto" panose="02000000000000000000" pitchFamily="2" charset="0"/>
                <a:ea typeface="Roboto" panose="02000000000000000000" pitchFamily="2" charset="0"/>
                <a:cs typeface="Roboto" panose="02000000000000000000" pitchFamily="2" charset="0"/>
              </a:rPr>
              <a:t>Η συμμετοχή των διδασκόντων γίνεται μέσα </a:t>
            </a:r>
            <a:r>
              <a:rPr lang="el-GR" sz="1500" dirty="0">
                <a:latin typeface="Roboto" panose="02000000000000000000" pitchFamily="2" charset="0"/>
                <a:ea typeface="Roboto" panose="02000000000000000000" pitchFamily="2" charset="0"/>
                <a:cs typeface="Roboto" panose="02000000000000000000" pitchFamily="2" charset="0"/>
              </a:rPr>
              <a:t>από </a:t>
            </a:r>
            <a:r>
              <a:rPr lang="en-GB" sz="1500" dirty="0">
                <a:latin typeface="Roboto" panose="02000000000000000000" pitchFamily="2" charset="0"/>
                <a:ea typeface="Roboto" panose="02000000000000000000" pitchFamily="2" charset="0"/>
                <a:cs typeface="Roboto" panose="02000000000000000000" pitchFamily="2" charset="0"/>
              </a:rPr>
              <a:t>STAs</a:t>
            </a:r>
          </a:p>
          <a:p>
            <a:pPr marL="298450" marR="509905" indent="-285750" algn="just">
              <a:lnSpc>
                <a:spcPts val="1620"/>
              </a:lnSpc>
              <a:spcBef>
                <a:spcPts val="114"/>
              </a:spcBef>
              <a:buFont typeface="Wingdings" panose="05000000000000000000" pitchFamily="2" charset="2"/>
              <a:buChar char="ü"/>
            </a:pPr>
            <a:endParaRPr lang="en-GB" sz="1500" dirty="0">
              <a:latin typeface="Roboto" panose="02000000000000000000" pitchFamily="2" charset="0"/>
              <a:ea typeface="Roboto" panose="02000000000000000000" pitchFamily="2" charset="0"/>
              <a:cs typeface="Roboto" panose="02000000000000000000" pitchFamily="2" charset="0"/>
            </a:endParaRPr>
          </a:p>
          <a:p>
            <a:pPr marL="298450" marR="509905" indent="-285750" algn="just">
              <a:lnSpc>
                <a:spcPts val="1620"/>
              </a:lnSpc>
              <a:spcBef>
                <a:spcPts val="114"/>
              </a:spcBef>
              <a:buFont typeface="Wingdings" panose="05000000000000000000" pitchFamily="2" charset="2"/>
              <a:buChar char="ü"/>
            </a:pPr>
            <a:r>
              <a:rPr lang="el-GR" sz="1500" b="1" dirty="0">
                <a:latin typeface="Roboto" panose="02000000000000000000" pitchFamily="2" charset="0"/>
                <a:ea typeface="Roboto" panose="02000000000000000000" pitchFamily="2" charset="0"/>
                <a:cs typeface="Roboto" panose="02000000000000000000" pitchFamily="2" charset="0"/>
              </a:rPr>
              <a:t>Τα ταξιδιωτικά έξοδα και έξοδα διαβίωσης των συμμετεχόντων</a:t>
            </a:r>
            <a:r>
              <a:rPr lang="en-US" sz="1500" b="1"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(εκπαιδευόμενοι ή διδάσκοντες) </a:t>
            </a:r>
            <a:r>
              <a:rPr lang="el-GR" sz="1500" b="1" dirty="0">
                <a:latin typeface="Roboto" panose="02000000000000000000" pitchFamily="2" charset="0"/>
                <a:ea typeface="Roboto" panose="02000000000000000000" pitchFamily="2" charset="0"/>
                <a:cs typeface="Roboto" panose="02000000000000000000" pitchFamily="2" charset="0"/>
              </a:rPr>
              <a:t>καλύπτονται από το ΙΤΕ αποστολής</a:t>
            </a:r>
            <a:r>
              <a:rPr lang="el-GR" sz="1500" dirty="0">
                <a:latin typeface="Roboto" panose="02000000000000000000" pitchFamily="2" charset="0"/>
                <a:ea typeface="Roboto" panose="02000000000000000000" pitchFamily="2" charset="0"/>
                <a:cs typeface="Roboto" panose="02000000000000000000" pitchFamily="2" charset="0"/>
              </a:rPr>
              <a:t> (είτε από κονδύλια </a:t>
            </a:r>
            <a:r>
              <a:rPr lang="en-GB" sz="1500" dirty="0">
                <a:latin typeface="Roboto" panose="02000000000000000000" pitchFamily="2" charset="0"/>
                <a:ea typeface="Roboto" panose="02000000000000000000" pitchFamily="2" charset="0"/>
                <a:cs typeface="Roboto" panose="02000000000000000000" pitchFamily="2" charset="0"/>
              </a:rPr>
              <a:t>Erasmus </a:t>
            </a:r>
            <a:r>
              <a:rPr lang="el-GR" sz="1500" dirty="0">
                <a:latin typeface="Roboto" panose="02000000000000000000" pitchFamily="2" charset="0"/>
                <a:ea typeface="Roboto" panose="02000000000000000000" pitchFamily="2" charset="0"/>
                <a:cs typeface="Roboto" panose="02000000000000000000" pitchFamily="2" charset="0"/>
              </a:rPr>
              <a:t>είτε από άλλα κονδύλια). </a:t>
            </a:r>
            <a:r>
              <a:rPr lang="el-GR" sz="1500" b="1" dirty="0">
                <a:latin typeface="Roboto" panose="02000000000000000000" pitchFamily="2" charset="0"/>
                <a:ea typeface="Roboto" panose="02000000000000000000" pitchFamily="2" charset="0"/>
                <a:cs typeface="Roboto" panose="02000000000000000000" pitchFamily="2" charset="0"/>
              </a:rPr>
              <a:t>Εξαιρούνται οι προσκεκλημένοι εμπειρογνώμονες από εταιρείες </a:t>
            </a:r>
            <a:r>
              <a:rPr lang="el-GR" sz="1500" dirty="0">
                <a:latin typeface="Roboto" panose="02000000000000000000" pitchFamily="2" charset="0"/>
                <a:ea typeface="Roboto" panose="02000000000000000000" pitchFamily="2" charset="0"/>
                <a:cs typeface="Roboto" panose="02000000000000000000" pitchFamily="2" charset="0"/>
              </a:rPr>
              <a:t>(κάλυψη από τον οργανισμό υποδοχής) και </a:t>
            </a:r>
            <a:r>
              <a:rPr lang="el-GR" sz="1500" b="1" dirty="0">
                <a:latin typeface="Roboto" panose="02000000000000000000" pitchFamily="2" charset="0"/>
                <a:ea typeface="Roboto" panose="02000000000000000000" pitchFamily="2" charset="0"/>
                <a:cs typeface="Roboto" panose="02000000000000000000" pitchFamily="2" charset="0"/>
              </a:rPr>
              <a:t>όσοι πραγματοποιούν εισερχόμενες κινητικότητες στα πλαίσια της ΚΑ171 </a:t>
            </a:r>
            <a:r>
              <a:rPr lang="el-GR" sz="1500" dirty="0">
                <a:latin typeface="Roboto" panose="02000000000000000000" pitchFamily="2" charset="0"/>
                <a:ea typeface="Roboto" panose="02000000000000000000" pitchFamily="2" charset="0"/>
                <a:cs typeface="Roboto" panose="02000000000000000000" pitchFamily="2" charset="0"/>
              </a:rPr>
              <a:t>(κάλυψη από τον οργανισμό</a:t>
            </a:r>
            <a:r>
              <a:rPr lang="en-US" sz="1500"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υποδοχής, νοουμένου ότι αυτός τρέχει ΚΑ171 Σχέδια)</a:t>
            </a:r>
            <a:endParaRPr lang="en-GB" sz="1500" dirty="0">
              <a:latin typeface="Roboto" panose="02000000000000000000" pitchFamily="2" charset="0"/>
              <a:ea typeface="Roboto" panose="02000000000000000000" pitchFamily="2" charset="0"/>
              <a:cs typeface="Roboto" panose="02000000000000000000" pitchFamily="2" charset="0"/>
            </a:endParaRPr>
          </a:p>
          <a:p>
            <a:pPr marL="298450" marR="509905" indent="-285750" algn="just">
              <a:lnSpc>
                <a:spcPts val="1620"/>
              </a:lnSpc>
              <a:spcBef>
                <a:spcPts val="114"/>
              </a:spcBef>
              <a:buFont typeface="Wingdings" panose="05000000000000000000" pitchFamily="2" charset="2"/>
              <a:buChar char="ü"/>
            </a:pPr>
            <a:endParaRPr lang="en-GB" sz="1500" dirty="0">
              <a:latin typeface="Roboto" panose="02000000000000000000" pitchFamily="2" charset="0"/>
              <a:ea typeface="Roboto" panose="02000000000000000000" pitchFamily="2" charset="0"/>
              <a:cs typeface="Roboto" panose="02000000000000000000" pitchFamily="2" charset="0"/>
            </a:endParaRPr>
          </a:p>
          <a:p>
            <a:pPr marL="298450" marR="509905" indent="-285750" algn="just">
              <a:lnSpc>
                <a:spcPts val="1620"/>
              </a:lnSpc>
              <a:spcBef>
                <a:spcPts val="114"/>
              </a:spcBef>
              <a:buFont typeface="Wingdings" panose="05000000000000000000" pitchFamily="2" charset="2"/>
              <a:buChar char="ü"/>
            </a:pPr>
            <a:r>
              <a:rPr lang="el-GR" sz="1500" dirty="0">
                <a:latin typeface="Roboto" panose="02000000000000000000" pitchFamily="2" charset="0"/>
                <a:ea typeface="Roboto" panose="02000000000000000000" pitchFamily="2" charset="0"/>
                <a:cs typeface="Roboto" panose="02000000000000000000" pitchFamily="2" charset="0"/>
              </a:rPr>
              <a:t>Για να θεωρηθεί επιλέξιμο για χρηματοδότηση, ένα </a:t>
            </a:r>
            <a:r>
              <a:rPr lang="en-GB" sz="1500" dirty="0">
                <a:latin typeface="Roboto" panose="02000000000000000000" pitchFamily="2" charset="0"/>
                <a:ea typeface="Roboto" panose="02000000000000000000" pitchFamily="2" charset="0"/>
                <a:cs typeface="Roboto" panose="02000000000000000000" pitchFamily="2" charset="0"/>
              </a:rPr>
              <a:t>BIP </a:t>
            </a:r>
            <a:r>
              <a:rPr lang="el-GR" sz="1500" dirty="0">
                <a:latin typeface="Roboto" panose="02000000000000000000" pitchFamily="2" charset="0"/>
                <a:ea typeface="Roboto" panose="02000000000000000000" pitchFamily="2" charset="0"/>
                <a:cs typeface="Roboto" panose="02000000000000000000" pitchFamily="2" charset="0"/>
              </a:rPr>
              <a:t>πρέπει να υλοποιείται με τη </a:t>
            </a:r>
            <a:r>
              <a:rPr lang="el-GR" sz="1500" b="1" dirty="0">
                <a:latin typeface="Roboto" panose="02000000000000000000" pitchFamily="2" charset="0"/>
                <a:ea typeface="Roboto" panose="02000000000000000000" pitchFamily="2" charset="0"/>
                <a:cs typeface="Roboto" panose="02000000000000000000" pitchFamily="2" charset="0"/>
              </a:rPr>
              <a:t>συμμετοχή τουλάχιστον 10 και κατ’ ανώτατο όριο 20 εκπαιδευομένων που πραγματοποιούν κινητικότητα (</a:t>
            </a:r>
            <a:r>
              <a:rPr lang="en-GB" sz="1500" b="1" dirty="0">
                <a:latin typeface="Roboto" panose="02000000000000000000" pitchFamily="2" charset="0"/>
                <a:ea typeface="Roboto" panose="02000000000000000000" pitchFamily="2" charset="0"/>
                <a:cs typeface="Roboto" panose="02000000000000000000" pitchFamily="2" charset="0"/>
              </a:rPr>
              <a:t>mobile learners). </a:t>
            </a:r>
            <a:r>
              <a:rPr lang="el-GR" sz="1500" dirty="0">
                <a:latin typeface="Roboto" panose="02000000000000000000" pitchFamily="2" charset="0"/>
                <a:ea typeface="Roboto" panose="02000000000000000000" pitchFamily="2" charset="0"/>
                <a:cs typeface="Roboto" panose="02000000000000000000" pitchFamily="2" charset="0"/>
              </a:rPr>
              <a:t>Οι διδάσκοντες στο </a:t>
            </a:r>
            <a:r>
              <a:rPr lang="en-GB" sz="1500" dirty="0">
                <a:latin typeface="Roboto" panose="02000000000000000000" pitchFamily="2" charset="0"/>
                <a:ea typeface="Roboto" panose="02000000000000000000" pitchFamily="2" charset="0"/>
                <a:cs typeface="Roboto" panose="02000000000000000000" pitchFamily="2" charset="0"/>
              </a:rPr>
              <a:t>BIP</a:t>
            </a:r>
            <a:r>
              <a:rPr lang="el-GR" sz="1500" dirty="0">
                <a:latin typeface="Roboto" panose="02000000000000000000" pitchFamily="2" charset="0"/>
                <a:ea typeface="Roboto" panose="02000000000000000000" pitchFamily="2" charset="0"/>
                <a:cs typeface="Roboto" panose="02000000000000000000" pitchFamily="2" charset="0"/>
              </a:rPr>
              <a:t> και οι εισερχόμενοι φοιτητές/το εισερχόμενο προσωπικό που συμμετέχουν με ΚΑ171 κονδύλια δεν συνυπολογίζονται στον ελάχιστο και μέγιστο αριθμό συμμετεχόντων.</a:t>
            </a:r>
            <a:endParaRPr lang="en-US" sz="1500" dirty="0">
              <a:latin typeface="Roboto" panose="02000000000000000000" pitchFamily="2" charset="0"/>
              <a:ea typeface="Roboto" panose="02000000000000000000" pitchFamily="2" charset="0"/>
              <a:cs typeface="Roboto" panose="02000000000000000000" pitchFamily="2" charset="0"/>
            </a:endParaRPr>
          </a:p>
          <a:p>
            <a:pPr marL="298450" marR="509905" indent="-285750" algn="just">
              <a:lnSpc>
                <a:spcPts val="1620"/>
              </a:lnSpc>
              <a:spcBef>
                <a:spcPts val="114"/>
              </a:spcBef>
              <a:buFont typeface="Wingdings" panose="05000000000000000000" pitchFamily="2" charset="2"/>
              <a:buChar char="ü"/>
            </a:pPr>
            <a:endParaRPr lang="en-US" sz="1500" spc="-5" dirty="0">
              <a:latin typeface="Roboto" panose="02000000000000000000" pitchFamily="2" charset="0"/>
              <a:ea typeface="Roboto" panose="02000000000000000000" pitchFamily="2" charset="0"/>
              <a:cs typeface="Roboto" panose="02000000000000000000" pitchFamily="2" charset="0"/>
            </a:endParaRPr>
          </a:p>
          <a:p>
            <a:pPr marL="298450" marR="509905" indent="-285750" algn="just">
              <a:lnSpc>
                <a:spcPts val="1620"/>
              </a:lnSpc>
              <a:spcBef>
                <a:spcPts val="114"/>
              </a:spcBef>
              <a:buFont typeface="Wingdings" panose="05000000000000000000" pitchFamily="2" charset="2"/>
              <a:buChar char="ü"/>
            </a:pPr>
            <a:r>
              <a:rPr lang="el-GR" sz="1500" spc="-5" dirty="0">
                <a:latin typeface="Roboto" panose="02000000000000000000" pitchFamily="2" charset="0"/>
                <a:ea typeface="Roboto" panose="02000000000000000000" pitchFamily="2" charset="0"/>
                <a:cs typeface="Roboto" panose="02000000000000000000" pitchFamily="2" charset="0"/>
              </a:rPr>
              <a:t>Σε ένα </a:t>
            </a:r>
            <a:r>
              <a:rPr lang="en-GB" sz="1500" spc="-5" dirty="0">
                <a:latin typeface="Roboto" panose="02000000000000000000" pitchFamily="2" charset="0"/>
                <a:ea typeface="Roboto" panose="02000000000000000000" pitchFamily="2" charset="0"/>
                <a:cs typeface="Roboto" panose="02000000000000000000" pitchFamily="2" charset="0"/>
              </a:rPr>
              <a:t>BIP </a:t>
            </a:r>
            <a:r>
              <a:rPr lang="el-GR" sz="1500" b="1" spc="-5" dirty="0">
                <a:latin typeface="Roboto" panose="02000000000000000000" pitchFamily="2" charset="0"/>
                <a:ea typeface="Roboto" panose="02000000000000000000" pitchFamily="2" charset="0"/>
                <a:cs typeface="Roboto" panose="02000000000000000000" pitchFamily="2" charset="0"/>
              </a:rPr>
              <a:t>μπορούν, επίσης, να συμμετέχουν φοιτητές ή προσωπικό από τοπικά ΙΤΕ</a:t>
            </a:r>
            <a:r>
              <a:rPr lang="el-GR" sz="1500" spc="-5" dirty="0">
                <a:latin typeface="Roboto" panose="02000000000000000000" pitchFamily="2" charset="0"/>
                <a:ea typeface="Roboto" panose="02000000000000000000" pitchFamily="2" charset="0"/>
                <a:cs typeface="Roboto" panose="02000000000000000000" pitchFamily="2" charset="0"/>
              </a:rPr>
              <a:t>, αλλά δε θα ληφθούν υπόψη για τον υπολογισμό του ελάχιστου και μέγιστου αριθμού συμμετεχόντων</a:t>
            </a:r>
          </a:p>
        </p:txBody>
      </p:sp>
      <p:sp>
        <p:nvSpPr>
          <p:cNvPr id="5" name="Rectangle: Rounded Corners 4">
            <a:extLst>
              <a:ext uri="{FF2B5EF4-FFF2-40B4-BE49-F238E27FC236}">
                <a16:creationId xmlns:a16="http://schemas.microsoft.com/office/drawing/2014/main" id="{70E136F6-50F2-8C14-0808-40682D809D8D}"/>
              </a:ext>
            </a:extLst>
          </p:cNvPr>
          <p:cNvSpPr/>
          <p:nvPr/>
        </p:nvSpPr>
        <p:spPr>
          <a:xfrm>
            <a:off x="703134" y="2523056"/>
            <a:ext cx="3034185" cy="2175217"/>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4584460-014E-861F-B286-0D1D73BE3826}"/>
              </a:ext>
            </a:extLst>
          </p:cNvPr>
          <p:cNvSpPr txBox="1"/>
          <p:nvPr/>
        </p:nvSpPr>
        <p:spPr>
          <a:xfrm>
            <a:off x="879565" y="2655534"/>
            <a:ext cx="2857754" cy="2070439"/>
          </a:xfrm>
          <a:prstGeom prst="rect">
            <a:avLst/>
          </a:prstGeom>
          <a:noFill/>
        </p:spPr>
        <p:txBody>
          <a:bodyPr wrap="square">
            <a:spAutoFit/>
          </a:bodyPr>
          <a:lstStyle/>
          <a:p>
            <a:pPr marL="12700">
              <a:lnSpc>
                <a:spcPts val="1710"/>
              </a:lnSpc>
              <a:spcBef>
                <a:spcPts val="100"/>
              </a:spcBef>
            </a:pPr>
            <a:r>
              <a:rPr lang="en-US" sz="1700" b="1" spc="-5" dirty="0">
                <a:latin typeface="Roboto" panose="02000000000000000000" pitchFamily="2" charset="0"/>
                <a:ea typeface="Roboto" panose="02000000000000000000" pitchFamily="2" charset="0"/>
                <a:cs typeface="Roboto" panose="02000000000000000000" pitchFamily="2" charset="0"/>
              </a:rPr>
              <a:t>H</a:t>
            </a:r>
            <a:r>
              <a:rPr lang="el-GR" sz="1700" b="1" spc="-5" dirty="0">
                <a:latin typeface="Roboto" panose="02000000000000000000" pitchFamily="2" charset="0"/>
                <a:ea typeface="Roboto" panose="02000000000000000000" pitchFamily="2" charset="0"/>
                <a:cs typeface="Roboto" panose="02000000000000000000" pitchFamily="2" charset="0"/>
              </a:rPr>
              <a:t> </a:t>
            </a:r>
            <a:r>
              <a:rPr lang="el-GR" sz="1700" b="1" spc="-10" dirty="0">
                <a:latin typeface="Roboto" panose="02000000000000000000" pitchFamily="2" charset="0"/>
                <a:ea typeface="Roboto" panose="02000000000000000000" pitchFamily="2" charset="0"/>
                <a:cs typeface="Roboto" panose="02000000000000000000" pitchFamily="2" charset="0"/>
              </a:rPr>
              <a:t>διάρκεια</a:t>
            </a:r>
            <a:r>
              <a:rPr lang="en-US" sz="1700" b="1" spc="-10" dirty="0">
                <a:latin typeface="Roboto" panose="02000000000000000000" pitchFamily="2" charset="0"/>
                <a:ea typeface="Roboto" panose="02000000000000000000" pitchFamily="2" charset="0"/>
                <a:cs typeface="Roboto" panose="02000000000000000000" pitchFamily="2" charset="0"/>
              </a:rPr>
              <a:t> </a:t>
            </a:r>
            <a:r>
              <a:rPr lang="el-GR" sz="1700" b="1" spc="-10" dirty="0">
                <a:latin typeface="Roboto" panose="02000000000000000000" pitchFamily="2" charset="0"/>
                <a:ea typeface="Roboto" panose="02000000000000000000" pitchFamily="2" charset="0"/>
                <a:cs typeface="Roboto" panose="02000000000000000000" pitchFamily="2" charset="0"/>
              </a:rPr>
              <a:t>του φυσικού μέρους του </a:t>
            </a:r>
            <a:r>
              <a:rPr lang="en-US" sz="1700" b="1" spc="-10" dirty="0">
                <a:latin typeface="Roboto" panose="02000000000000000000" pitchFamily="2" charset="0"/>
                <a:ea typeface="Roboto" panose="02000000000000000000" pitchFamily="2" charset="0"/>
                <a:cs typeface="Roboto" panose="02000000000000000000" pitchFamily="2" charset="0"/>
              </a:rPr>
              <a:t>BIP</a:t>
            </a:r>
            <a:r>
              <a:rPr lang="el-GR" sz="1700" b="1" spc="-10" dirty="0">
                <a:latin typeface="Roboto" panose="02000000000000000000" pitchFamily="2" charset="0"/>
                <a:ea typeface="Roboto" panose="02000000000000000000" pitchFamily="2" charset="0"/>
                <a:cs typeface="Roboto" panose="02000000000000000000" pitchFamily="2" charset="0"/>
              </a:rPr>
              <a:t> για φοιτητές</a:t>
            </a:r>
            <a:r>
              <a:rPr lang="en-US" sz="1700" b="1" spc="-10" dirty="0">
                <a:latin typeface="Roboto" panose="02000000000000000000" pitchFamily="2" charset="0"/>
                <a:ea typeface="Roboto" panose="02000000000000000000" pitchFamily="2" charset="0"/>
                <a:cs typeface="Roboto" panose="02000000000000000000" pitchFamily="2" charset="0"/>
              </a:rPr>
              <a:t> </a:t>
            </a:r>
            <a:r>
              <a:rPr lang="el-GR" sz="1700" b="1" spc="-10" dirty="0">
                <a:latin typeface="Roboto" panose="02000000000000000000" pitchFamily="2" charset="0"/>
                <a:ea typeface="Roboto" panose="02000000000000000000" pitchFamily="2" charset="0"/>
                <a:cs typeface="Roboto" panose="02000000000000000000" pitchFamily="2" charset="0"/>
              </a:rPr>
              <a:t>λαμβάνεται υπόψη στον υπολογισμό της σ</a:t>
            </a:r>
            <a:r>
              <a:rPr lang="el-GR" sz="1700" b="1" spc="5" dirty="0">
                <a:latin typeface="Roboto" panose="02000000000000000000" pitchFamily="2" charset="0"/>
                <a:ea typeface="Roboto" panose="02000000000000000000" pitchFamily="2" charset="0"/>
                <a:cs typeface="Roboto" panose="02000000000000000000" pitchFamily="2" charset="0"/>
              </a:rPr>
              <a:t>υνολικής διάρκειας της </a:t>
            </a:r>
            <a:r>
              <a:rPr lang="en-GB" sz="1700" b="1" spc="5" dirty="0">
                <a:latin typeface="Roboto" panose="02000000000000000000" pitchFamily="2" charset="0"/>
                <a:ea typeface="Roboto" panose="02000000000000000000" pitchFamily="2" charset="0"/>
                <a:cs typeface="Roboto" panose="02000000000000000000" pitchFamily="2" charset="0"/>
              </a:rPr>
              <a:t>SMS</a:t>
            </a:r>
            <a:r>
              <a:rPr lang="el-GR" sz="1700" b="1" spc="5" dirty="0">
                <a:latin typeface="Roboto" panose="02000000000000000000" pitchFamily="2" charset="0"/>
                <a:ea typeface="Roboto" panose="02000000000000000000" pitchFamily="2" charset="0"/>
                <a:cs typeface="Roboto" panose="02000000000000000000" pitchFamily="2" charset="0"/>
              </a:rPr>
              <a:t> δραστηριότητας</a:t>
            </a:r>
            <a:r>
              <a:rPr lang="en-GB" sz="1700" b="1" spc="5" dirty="0">
                <a:latin typeface="Roboto" panose="02000000000000000000" pitchFamily="2" charset="0"/>
                <a:ea typeface="Roboto" panose="02000000000000000000" pitchFamily="2" charset="0"/>
                <a:cs typeface="Roboto" panose="02000000000000000000" pitchFamily="2" charset="0"/>
              </a:rPr>
              <a:t>:</a:t>
            </a:r>
            <a:r>
              <a:rPr lang="el-GR" sz="1700" b="1" spc="5" dirty="0">
                <a:latin typeface="Roboto" panose="02000000000000000000" pitchFamily="2" charset="0"/>
                <a:ea typeface="Roboto" panose="02000000000000000000" pitchFamily="2" charset="0"/>
                <a:cs typeface="Roboto" panose="02000000000000000000" pitchFamily="2" charset="0"/>
              </a:rPr>
              <a:t> Μέχρι και 12 μήνες, για κάθε κύκλο σπουδών </a:t>
            </a:r>
          </a:p>
          <a:p>
            <a:pPr marL="12700">
              <a:lnSpc>
                <a:spcPts val="1710"/>
              </a:lnSpc>
              <a:spcBef>
                <a:spcPts val="100"/>
              </a:spcBef>
            </a:pPr>
            <a:endParaRPr lang="el-GR"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67114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777B8-FFCC-6839-085C-0BD82C5AC3F0}"/>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F4CEFF83-5664-7FB6-1434-BA9612451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1C65039-FAC6-22D1-DF1C-2EF3B0A69FC2}"/>
              </a:ext>
            </a:extLst>
          </p:cNvPr>
          <p:cNvSpPr>
            <a:spLocks noGrp="1"/>
          </p:cNvSpPr>
          <p:nvPr>
            <p:ph type="title"/>
          </p:nvPr>
        </p:nvSpPr>
        <p:spPr>
          <a:xfrm>
            <a:off x="952598" y="1438259"/>
            <a:ext cx="3352702" cy="736958"/>
          </a:xfrm>
        </p:spPr>
        <p:txBody>
          <a:bodyPr>
            <a:noAutofit/>
          </a:bodyPr>
          <a:lstStyle/>
          <a:p>
            <a:r>
              <a:rPr lang="el-GR" sz="2600" b="1" dirty="0">
                <a:latin typeface="Roboto" panose="02000000000000000000" pitchFamily="2" charset="0"/>
                <a:ea typeface="Roboto" panose="02000000000000000000" pitchFamily="2" charset="0"/>
              </a:rPr>
              <a:t>Χρηματοδότηση και Χρεώσεις για τους συμμετέχοντες</a:t>
            </a:r>
            <a:r>
              <a:rPr lang="en-US" sz="2600" b="1" dirty="0">
                <a:latin typeface="Roboto" panose="02000000000000000000" pitchFamily="2" charset="0"/>
                <a:ea typeface="Roboto" panose="02000000000000000000" pitchFamily="2" charset="0"/>
              </a:rPr>
              <a:t> </a:t>
            </a:r>
            <a:r>
              <a:rPr lang="el-GR" sz="2600" b="1" dirty="0">
                <a:latin typeface="Roboto" panose="02000000000000000000" pitchFamily="2" charset="0"/>
                <a:ea typeface="Roboto" panose="02000000000000000000" pitchFamily="2" charset="0"/>
              </a:rPr>
              <a:t>σε</a:t>
            </a:r>
            <a:r>
              <a:rPr lang="en-US" sz="2600" b="1" dirty="0">
                <a:latin typeface="Roboto" panose="02000000000000000000" pitchFamily="2" charset="0"/>
                <a:ea typeface="Roboto" panose="02000000000000000000" pitchFamily="2" charset="0"/>
              </a:rPr>
              <a:t> BIPs</a:t>
            </a:r>
            <a:endParaRPr lang="el-GR" sz="2600" b="1" dirty="0">
              <a:latin typeface="Roboto" panose="02000000000000000000" pitchFamily="2" charset="0"/>
              <a:ea typeface="Roboto" panose="02000000000000000000" pitchFamily="2" charset="0"/>
            </a:endParaRPr>
          </a:p>
        </p:txBody>
      </p:sp>
      <p:sp>
        <p:nvSpPr>
          <p:cNvPr id="4" name="object 4">
            <a:extLst>
              <a:ext uri="{FF2B5EF4-FFF2-40B4-BE49-F238E27FC236}">
                <a16:creationId xmlns:a16="http://schemas.microsoft.com/office/drawing/2014/main" id="{5BBAB390-356C-30C7-F5C8-38674F7CEFBE}"/>
              </a:ext>
            </a:extLst>
          </p:cNvPr>
          <p:cNvSpPr txBox="1"/>
          <p:nvPr/>
        </p:nvSpPr>
        <p:spPr>
          <a:xfrm>
            <a:off x="4305300" y="1271105"/>
            <a:ext cx="6492698" cy="5245667"/>
          </a:xfrm>
          <a:prstGeom prst="rect">
            <a:avLst/>
          </a:prstGeom>
        </p:spPr>
        <p:txBody>
          <a:bodyPr vert="horz" wrap="square" lIns="0" tIns="40005" rIns="0" bIns="0" rtlCol="0">
            <a:spAutoFit/>
          </a:bodyPr>
          <a:lstStyle/>
          <a:p>
            <a:pPr marL="298450" marR="5080" indent="-285750" algn="just">
              <a:lnSpc>
                <a:spcPct val="90000"/>
              </a:lnSpc>
              <a:spcBef>
                <a:spcPts val="315"/>
              </a:spcBef>
              <a:buFont typeface="Wingdings" panose="05000000000000000000" pitchFamily="2" charset="2"/>
              <a:buChar char="q"/>
              <a:tabLst>
                <a:tab pos="241300" algn="l"/>
                <a:tab pos="4789170" algn="l"/>
              </a:tabLst>
            </a:pPr>
            <a:r>
              <a:rPr lang="el-GR" sz="1500" b="1" spc="-25" dirty="0">
                <a:solidFill>
                  <a:srgbClr val="FF0000"/>
                </a:solidFill>
                <a:latin typeface="Roboto" panose="02000000000000000000" pitchFamily="2" charset="0"/>
                <a:ea typeface="Roboto" panose="02000000000000000000" pitchFamily="2" charset="0"/>
                <a:cs typeface="Roboto" panose="02000000000000000000" pitchFamily="2" charset="0"/>
              </a:rPr>
              <a:t>Προσοχή!</a:t>
            </a:r>
            <a:r>
              <a:rPr lang="el-GR" sz="1500" b="1"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500" spc="-140" dirty="0">
                <a:latin typeface="Roboto" panose="02000000000000000000" pitchFamily="2" charset="0"/>
                <a:ea typeface="Roboto" panose="02000000000000000000" pitchFamily="2" charset="0"/>
                <a:cs typeface="Roboto" panose="02000000000000000000" pitchFamily="2" charset="0"/>
              </a:rPr>
              <a:t>Το</a:t>
            </a:r>
            <a:r>
              <a:rPr lang="el-GR" sz="1500" spc="-135" dirty="0">
                <a:latin typeface="Roboto" panose="02000000000000000000" pitchFamily="2" charset="0"/>
                <a:ea typeface="Roboto" panose="02000000000000000000" pitchFamily="2" charset="0"/>
                <a:cs typeface="Roboto" panose="02000000000000000000" pitchFamily="2" charset="0"/>
              </a:rPr>
              <a:t> </a:t>
            </a:r>
            <a:r>
              <a:rPr lang="el-GR" sz="1500" spc="-45" dirty="0">
                <a:latin typeface="Roboto" panose="02000000000000000000" pitchFamily="2" charset="0"/>
                <a:ea typeface="Roboto" panose="02000000000000000000" pitchFamily="2" charset="0"/>
                <a:cs typeface="Roboto" panose="02000000000000000000" pitchFamily="2" charset="0"/>
              </a:rPr>
              <a:t>ίδιο</a:t>
            </a:r>
            <a:r>
              <a:rPr lang="el-GR" sz="1500" spc="320" dirty="0">
                <a:latin typeface="Roboto" panose="02000000000000000000" pitchFamily="2" charset="0"/>
                <a:ea typeface="Roboto" panose="02000000000000000000" pitchFamily="2" charset="0"/>
                <a:cs typeface="Roboto" panose="02000000000000000000" pitchFamily="2" charset="0"/>
              </a:rPr>
              <a:t> </a:t>
            </a:r>
            <a:r>
              <a:rPr lang="el-GR" sz="1500" spc="-114" dirty="0">
                <a:latin typeface="Roboto" panose="02000000000000000000" pitchFamily="2" charset="0"/>
                <a:ea typeface="Roboto" panose="02000000000000000000" pitchFamily="2" charset="0"/>
                <a:cs typeface="Roboto" panose="02000000000000000000" pitchFamily="2" charset="0"/>
              </a:rPr>
              <a:t>BIP</a:t>
            </a:r>
            <a:r>
              <a:rPr lang="el-GR" sz="1500" spc="180" dirty="0">
                <a:latin typeface="Roboto" panose="02000000000000000000" pitchFamily="2" charset="0"/>
                <a:ea typeface="Roboto" panose="02000000000000000000" pitchFamily="2" charset="0"/>
                <a:cs typeface="Roboto" panose="02000000000000000000" pitchFamily="2" charset="0"/>
              </a:rPr>
              <a:t> </a:t>
            </a:r>
            <a:r>
              <a:rPr lang="el-GR" sz="1500" spc="-80" dirty="0">
                <a:latin typeface="Roboto" panose="02000000000000000000" pitchFamily="2" charset="0"/>
                <a:ea typeface="Roboto" panose="02000000000000000000" pitchFamily="2" charset="0"/>
                <a:cs typeface="Roboto" panose="02000000000000000000" pitchFamily="2" charset="0"/>
              </a:rPr>
              <a:t>(τίτλος,</a:t>
            </a:r>
            <a:r>
              <a:rPr lang="el-GR" sz="1500" spc="-75"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μαθησιακά</a:t>
            </a:r>
            <a:r>
              <a:rPr lang="en-US" sz="1500" dirty="0">
                <a:latin typeface="Roboto" panose="02000000000000000000" pitchFamily="2" charset="0"/>
                <a:ea typeface="Roboto" panose="02000000000000000000" pitchFamily="2" charset="0"/>
                <a:cs typeface="Roboto" panose="02000000000000000000" pitchFamily="2" charset="0"/>
              </a:rPr>
              <a:t> </a:t>
            </a:r>
            <a:r>
              <a:rPr lang="el-GR" sz="1500" spc="-30" dirty="0">
                <a:latin typeface="Roboto" panose="02000000000000000000" pitchFamily="2" charset="0"/>
                <a:ea typeface="Roboto" panose="02000000000000000000" pitchFamily="2" charset="0"/>
                <a:cs typeface="Roboto" panose="02000000000000000000" pitchFamily="2" charset="0"/>
              </a:rPr>
              <a:t>αποτελέσματα</a:t>
            </a:r>
            <a:r>
              <a:rPr lang="el-GR" sz="1500" spc="-25" dirty="0">
                <a:latin typeface="Roboto" panose="02000000000000000000" pitchFamily="2" charset="0"/>
                <a:ea typeface="Roboto" panose="02000000000000000000" pitchFamily="2" charset="0"/>
                <a:cs typeface="Roboto" panose="02000000000000000000" pitchFamily="2" charset="0"/>
              </a:rPr>
              <a:t> </a:t>
            </a:r>
            <a:r>
              <a:rPr lang="el-GR" sz="1500" spc="-65" dirty="0">
                <a:latin typeface="Roboto" panose="02000000000000000000" pitchFamily="2" charset="0"/>
                <a:ea typeface="Roboto" panose="02000000000000000000" pitchFamily="2" charset="0"/>
                <a:cs typeface="Roboto" panose="02000000000000000000" pitchFamily="2" charset="0"/>
              </a:rPr>
              <a:t>και</a:t>
            </a:r>
            <a:r>
              <a:rPr lang="el-GR" sz="1500" spc="-60" dirty="0">
                <a:latin typeface="Roboto" panose="02000000000000000000" pitchFamily="2" charset="0"/>
                <a:ea typeface="Roboto" panose="02000000000000000000" pitchFamily="2" charset="0"/>
                <a:cs typeface="Roboto" panose="02000000000000000000" pitchFamily="2" charset="0"/>
              </a:rPr>
              <a:t> </a:t>
            </a:r>
            <a:r>
              <a:rPr lang="el-GR" sz="1500" spc="-70" dirty="0">
                <a:latin typeface="Roboto" panose="02000000000000000000" pitchFamily="2" charset="0"/>
                <a:ea typeface="Roboto" panose="02000000000000000000" pitchFamily="2" charset="0"/>
                <a:cs typeface="Roboto" panose="02000000000000000000" pitchFamily="2" charset="0"/>
              </a:rPr>
              <a:t>συμμετέχοντες</a:t>
            </a:r>
            <a:r>
              <a:rPr lang="el-GR" sz="1500" dirty="0">
                <a:latin typeface="Roboto" panose="02000000000000000000" pitchFamily="2" charset="0"/>
                <a:ea typeface="Roboto" panose="02000000000000000000" pitchFamily="2" charset="0"/>
                <a:cs typeface="Roboto" panose="02000000000000000000" pitchFamily="2" charset="0"/>
              </a:rPr>
              <a:t>) </a:t>
            </a:r>
            <a:r>
              <a:rPr lang="el-GR" sz="1500" b="1" spc="-75" dirty="0">
                <a:latin typeface="Roboto" panose="02000000000000000000" pitchFamily="2" charset="0"/>
                <a:ea typeface="Roboto" panose="02000000000000000000" pitchFamily="2" charset="0"/>
                <a:cs typeface="Roboto" panose="02000000000000000000" pitchFamily="2" charset="0"/>
              </a:rPr>
              <a:t>δ</a:t>
            </a:r>
            <a:r>
              <a:rPr lang="el-GR" sz="1500" b="1" spc="-70" dirty="0">
                <a:latin typeface="Roboto" panose="02000000000000000000" pitchFamily="2" charset="0"/>
                <a:ea typeface="Roboto" panose="02000000000000000000" pitchFamily="2" charset="0"/>
                <a:cs typeface="Roboto" panose="02000000000000000000" pitchFamily="2" charset="0"/>
              </a:rPr>
              <a:t>ε</a:t>
            </a:r>
            <a:r>
              <a:rPr lang="el-GR" sz="1500" b="1" dirty="0">
                <a:latin typeface="Roboto" panose="02000000000000000000" pitchFamily="2" charset="0"/>
                <a:ea typeface="Roboto" panose="02000000000000000000" pitchFamily="2" charset="0"/>
                <a:cs typeface="Roboto" panose="02000000000000000000" pitchFamily="2" charset="0"/>
              </a:rPr>
              <a:t>ν </a:t>
            </a:r>
            <a:r>
              <a:rPr lang="el-GR" sz="1500" b="1" spc="-30" dirty="0">
                <a:latin typeface="Roboto" panose="02000000000000000000" pitchFamily="2" charset="0"/>
                <a:ea typeface="Roboto" panose="02000000000000000000" pitchFamily="2" charset="0"/>
                <a:cs typeface="Roboto" panose="02000000000000000000" pitchFamily="2" charset="0"/>
              </a:rPr>
              <a:t>μ</a:t>
            </a:r>
            <a:r>
              <a:rPr lang="el-GR" sz="1500" b="1" spc="-50" dirty="0">
                <a:latin typeface="Roboto" panose="02000000000000000000" pitchFamily="2" charset="0"/>
                <a:ea typeface="Roboto" panose="02000000000000000000" pitchFamily="2" charset="0"/>
                <a:cs typeface="Roboto" panose="02000000000000000000" pitchFamily="2" charset="0"/>
              </a:rPr>
              <a:t>π</a:t>
            </a:r>
            <a:r>
              <a:rPr lang="el-GR" sz="1500" b="1" spc="-45" dirty="0">
                <a:latin typeface="Roboto" panose="02000000000000000000" pitchFamily="2" charset="0"/>
                <a:ea typeface="Roboto" panose="02000000000000000000" pitchFamily="2" charset="0"/>
                <a:cs typeface="Roboto" panose="02000000000000000000" pitchFamily="2" charset="0"/>
              </a:rPr>
              <a:t>ορεί </a:t>
            </a:r>
            <a:r>
              <a:rPr lang="el-GR" sz="1500" b="1" dirty="0">
                <a:latin typeface="Roboto" panose="02000000000000000000" pitchFamily="2" charset="0"/>
                <a:ea typeface="Roboto" panose="02000000000000000000" pitchFamily="2" charset="0"/>
                <a:cs typeface="Roboto" panose="02000000000000000000" pitchFamily="2" charset="0"/>
              </a:rPr>
              <a:t>να  </a:t>
            </a:r>
            <a:r>
              <a:rPr lang="el-GR" sz="1500" b="1" spc="-50" dirty="0">
                <a:latin typeface="Roboto" panose="02000000000000000000" pitchFamily="2" charset="0"/>
                <a:ea typeface="Roboto" panose="02000000000000000000" pitchFamily="2" charset="0"/>
                <a:cs typeface="Roboto" panose="02000000000000000000" pitchFamily="2" charset="0"/>
              </a:rPr>
              <a:t>χρηματοδοτηθεί </a:t>
            </a:r>
            <a:r>
              <a:rPr lang="el-GR" sz="1500" b="1" spc="-25" dirty="0">
                <a:latin typeface="Roboto" panose="02000000000000000000" pitchFamily="2" charset="0"/>
                <a:ea typeface="Roboto" panose="02000000000000000000" pitchFamily="2" charset="0"/>
                <a:cs typeface="Roboto" panose="02000000000000000000" pitchFamily="2" charset="0"/>
              </a:rPr>
              <a:t>περισσότερες </a:t>
            </a:r>
            <a:r>
              <a:rPr lang="el-GR" sz="1500" b="1" spc="20" dirty="0">
                <a:latin typeface="Roboto" panose="02000000000000000000" pitchFamily="2" charset="0"/>
                <a:ea typeface="Roboto" panose="02000000000000000000" pitchFamily="2" charset="0"/>
                <a:cs typeface="Roboto" panose="02000000000000000000" pitchFamily="2" charset="0"/>
              </a:rPr>
              <a:t>από </a:t>
            </a:r>
            <a:r>
              <a:rPr lang="el-GR" sz="1500" b="1" spc="-35" dirty="0">
                <a:latin typeface="Roboto" panose="02000000000000000000" pitchFamily="2" charset="0"/>
                <a:ea typeface="Roboto" panose="02000000000000000000" pitchFamily="2" charset="0"/>
                <a:cs typeface="Roboto" panose="02000000000000000000" pitchFamily="2" charset="0"/>
              </a:rPr>
              <a:t>μια </a:t>
            </a:r>
            <a:r>
              <a:rPr lang="el-GR" sz="1500" b="1" spc="-395" dirty="0">
                <a:latin typeface="Roboto" panose="02000000000000000000" pitchFamily="2" charset="0"/>
                <a:ea typeface="Roboto" panose="02000000000000000000" pitchFamily="2" charset="0"/>
                <a:cs typeface="Roboto" panose="02000000000000000000" pitchFamily="2" charset="0"/>
              </a:rPr>
              <a:t> </a:t>
            </a:r>
            <a:r>
              <a:rPr lang="el-GR" sz="1500" b="1" spc="10" dirty="0">
                <a:latin typeface="Roboto" panose="02000000000000000000" pitchFamily="2" charset="0"/>
                <a:ea typeface="Roboto" panose="02000000000000000000" pitchFamily="2" charset="0"/>
                <a:cs typeface="Roboto" panose="02000000000000000000" pitchFamily="2" charset="0"/>
              </a:rPr>
              <a:t>φ</a:t>
            </a:r>
            <a:r>
              <a:rPr lang="el-GR" sz="1500" b="1" spc="15" dirty="0">
                <a:latin typeface="Roboto" panose="02000000000000000000" pitchFamily="2" charset="0"/>
                <a:ea typeface="Roboto" panose="02000000000000000000" pitchFamily="2" charset="0"/>
                <a:cs typeface="Roboto" panose="02000000000000000000" pitchFamily="2" charset="0"/>
              </a:rPr>
              <a:t>ορ</a:t>
            </a:r>
            <a:r>
              <a:rPr lang="el-GR" sz="1500" b="1" dirty="0">
                <a:latin typeface="Roboto" panose="02000000000000000000" pitchFamily="2" charset="0"/>
                <a:ea typeface="Roboto" panose="02000000000000000000" pitchFamily="2" charset="0"/>
                <a:cs typeface="Roboto" panose="02000000000000000000" pitchFamily="2" charset="0"/>
              </a:rPr>
              <a:t>ά</a:t>
            </a:r>
            <a:r>
              <a:rPr lang="el-GR" sz="1500" b="1" spc="5" dirty="0">
                <a:latin typeface="Roboto" panose="02000000000000000000" pitchFamily="2" charset="0"/>
                <a:ea typeface="Roboto" panose="02000000000000000000" pitchFamily="2" charset="0"/>
                <a:cs typeface="Roboto" panose="02000000000000000000" pitchFamily="2" charset="0"/>
              </a:rPr>
              <a:t> </a:t>
            </a:r>
            <a:r>
              <a:rPr lang="el-GR" sz="1500" b="1" spc="-100" dirty="0">
                <a:latin typeface="Roboto" panose="02000000000000000000" pitchFamily="2" charset="0"/>
                <a:ea typeface="Roboto" panose="02000000000000000000" pitchFamily="2" charset="0"/>
                <a:cs typeface="Roboto" panose="02000000000000000000" pitchFamily="2" charset="0"/>
              </a:rPr>
              <a:t>κ</a:t>
            </a:r>
            <a:r>
              <a:rPr lang="el-GR" sz="1500" b="1" spc="-35" dirty="0">
                <a:latin typeface="Roboto" panose="02000000000000000000" pitchFamily="2" charset="0"/>
                <a:ea typeface="Roboto" panose="02000000000000000000" pitchFamily="2" charset="0"/>
                <a:cs typeface="Roboto" panose="02000000000000000000" pitchFamily="2" charset="0"/>
              </a:rPr>
              <a:t>α</a:t>
            </a:r>
            <a:r>
              <a:rPr lang="el-GR" sz="1500" b="1" spc="-50" dirty="0">
                <a:latin typeface="Roboto" panose="02000000000000000000" pitchFamily="2" charset="0"/>
                <a:ea typeface="Roboto" panose="02000000000000000000" pitchFamily="2" charset="0"/>
                <a:cs typeface="Roboto" panose="02000000000000000000" pitchFamily="2" charset="0"/>
              </a:rPr>
              <a:t>τ</a:t>
            </a:r>
            <a:r>
              <a:rPr lang="el-GR" sz="1500" b="1" dirty="0">
                <a:latin typeface="Roboto" panose="02000000000000000000" pitchFamily="2" charset="0"/>
                <a:ea typeface="Roboto" panose="02000000000000000000" pitchFamily="2" charset="0"/>
                <a:cs typeface="Roboto" panose="02000000000000000000" pitchFamily="2" charset="0"/>
              </a:rPr>
              <a:t>ά</a:t>
            </a:r>
            <a:r>
              <a:rPr lang="el-GR" sz="1500" b="1" spc="-35" dirty="0">
                <a:latin typeface="Roboto" panose="02000000000000000000" pitchFamily="2" charset="0"/>
                <a:ea typeface="Roboto" panose="02000000000000000000" pitchFamily="2" charset="0"/>
                <a:cs typeface="Roboto" panose="02000000000000000000" pitchFamily="2" charset="0"/>
              </a:rPr>
              <a:t> </a:t>
            </a:r>
            <a:r>
              <a:rPr lang="el-GR" sz="1500" b="1" spc="-95" dirty="0">
                <a:latin typeface="Roboto" panose="02000000000000000000" pitchFamily="2" charset="0"/>
                <a:ea typeface="Roboto" panose="02000000000000000000" pitchFamily="2" charset="0"/>
                <a:cs typeface="Roboto" panose="02000000000000000000" pitchFamily="2" charset="0"/>
              </a:rPr>
              <a:t>τ</a:t>
            </a:r>
            <a:r>
              <a:rPr lang="el-GR" sz="1500" b="1" spc="-120" dirty="0">
                <a:latin typeface="Roboto" panose="02000000000000000000" pitchFamily="2" charset="0"/>
                <a:ea typeface="Roboto" panose="02000000000000000000" pitchFamily="2" charset="0"/>
                <a:cs typeface="Roboto" panose="02000000000000000000" pitchFamily="2" charset="0"/>
              </a:rPr>
              <a:t>η</a:t>
            </a:r>
            <a:r>
              <a:rPr lang="el-GR" sz="1500" b="1" dirty="0">
                <a:latin typeface="Roboto" panose="02000000000000000000" pitchFamily="2" charset="0"/>
                <a:ea typeface="Roboto" panose="02000000000000000000" pitchFamily="2" charset="0"/>
                <a:cs typeface="Roboto" panose="02000000000000000000" pitchFamily="2" charset="0"/>
              </a:rPr>
              <a:t>ν</a:t>
            </a:r>
            <a:r>
              <a:rPr lang="el-GR" sz="1500" b="1" spc="-165" dirty="0">
                <a:latin typeface="Roboto" panose="02000000000000000000" pitchFamily="2" charset="0"/>
                <a:ea typeface="Roboto" panose="02000000000000000000" pitchFamily="2" charset="0"/>
                <a:cs typeface="Roboto" panose="02000000000000000000" pitchFamily="2" charset="0"/>
              </a:rPr>
              <a:t> </a:t>
            </a:r>
            <a:r>
              <a:rPr lang="el-GR" sz="1500" b="1" spc="-50" dirty="0">
                <a:latin typeface="Roboto" panose="02000000000000000000" pitchFamily="2" charset="0"/>
                <a:ea typeface="Roboto" panose="02000000000000000000" pitchFamily="2" charset="0"/>
                <a:cs typeface="Roboto" panose="02000000000000000000" pitchFamily="2" charset="0"/>
              </a:rPr>
              <a:t>ί</a:t>
            </a:r>
            <a:r>
              <a:rPr lang="el-GR" sz="1500" b="1" spc="-40" dirty="0">
                <a:latin typeface="Roboto" panose="02000000000000000000" pitchFamily="2" charset="0"/>
                <a:ea typeface="Roboto" panose="02000000000000000000" pitchFamily="2" charset="0"/>
                <a:cs typeface="Roboto" panose="02000000000000000000" pitchFamily="2" charset="0"/>
              </a:rPr>
              <a:t>δ</a:t>
            </a:r>
            <a:r>
              <a:rPr lang="el-GR" sz="1500" b="1" spc="-35" dirty="0">
                <a:latin typeface="Roboto" panose="02000000000000000000" pitchFamily="2" charset="0"/>
                <a:ea typeface="Roboto" panose="02000000000000000000" pitchFamily="2" charset="0"/>
                <a:cs typeface="Roboto" panose="02000000000000000000" pitchFamily="2" charset="0"/>
              </a:rPr>
              <a:t>ι</a:t>
            </a:r>
            <a:r>
              <a:rPr lang="el-GR" sz="1500" b="1" dirty="0">
                <a:latin typeface="Roboto" panose="02000000000000000000" pitchFamily="2" charset="0"/>
                <a:ea typeface="Roboto" panose="02000000000000000000" pitchFamily="2" charset="0"/>
                <a:cs typeface="Roboto" panose="02000000000000000000" pitchFamily="2" charset="0"/>
              </a:rPr>
              <a:t>α</a:t>
            </a:r>
            <a:r>
              <a:rPr lang="el-GR" sz="1500" b="1" spc="-90" dirty="0">
                <a:latin typeface="Roboto" panose="02000000000000000000" pitchFamily="2" charset="0"/>
                <a:ea typeface="Roboto" panose="02000000000000000000" pitchFamily="2" charset="0"/>
                <a:cs typeface="Roboto" panose="02000000000000000000" pitchFamily="2" charset="0"/>
              </a:rPr>
              <a:t> </a:t>
            </a:r>
            <a:r>
              <a:rPr lang="el-GR" sz="1500" b="1" spc="-10" dirty="0">
                <a:latin typeface="Roboto" panose="02000000000000000000" pitchFamily="2" charset="0"/>
                <a:ea typeface="Roboto" panose="02000000000000000000" pitchFamily="2" charset="0"/>
                <a:cs typeface="Roboto" panose="02000000000000000000" pitchFamily="2" charset="0"/>
              </a:rPr>
              <a:t>Πρό</a:t>
            </a:r>
            <a:r>
              <a:rPr lang="el-GR" sz="1500" b="1" spc="-25" dirty="0">
                <a:latin typeface="Roboto" panose="02000000000000000000" pitchFamily="2" charset="0"/>
                <a:ea typeface="Roboto" panose="02000000000000000000" pitchFamily="2" charset="0"/>
                <a:cs typeface="Roboto" panose="02000000000000000000" pitchFamily="2" charset="0"/>
              </a:rPr>
              <a:t>σ</a:t>
            </a:r>
            <a:r>
              <a:rPr lang="el-GR" sz="1500" b="1" spc="-15" dirty="0">
                <a:latin typeface="Roboto" panose="02000000000000000000" pitchFamily="2" charset="0"/>
                <a:ea typeface="Roboto" panose="02000000000000000000" pitchFamily="2" charset="0"/>
                <a:cs typeface="Roboto" panose="02000000000000000000" pitchFamily="2" charset="0"/>
              </a:rPr>
              <a:t>κλ</a:t>
            </a:r>
            <a:r>
              <a:rPr lang="el-GR" sz="1500" b="1" spc="-20" dirty="0">
                <a:latin typeface="Roboto" panose="02000000000000000000" pitchFamily="2" charset="0"/>
                <a:ea typeface="Roboto" panose="02000000000000000000" pitchFamily="2" charset="0"/>
                <a:cs typeface="Roboto" panose="02000000000000000000" pitchFamily="2" charset="0"/>
              </a:rPr>
              <a:t>η</a:t>
            </a:r>
            <a:r>
              <a:rPr lang="el-GR" sz="1500" b="1" spc="-25" dirty="0">
                <a:latin typeface="Roboto" panose="02000000000000000000" pitchFamily="2" charset="0"/>
                <a:ea typeface="Roboto" panose="02000000000000000000" pitchFamily="2" charset="0"/>
                <a:cs typeface="Roboto" panose="02000000000000000000" pitchFamily="2" charset="0"/>
              </a:rPr>
              <a:t>σ</a:t>
            </a:r>
            <a:r>
              <a:rPr lang="el-GR" sz="1500" b="1" spc="-20" dirty="0">
                <a:latin typeface="Roboto" panose="02000000000000000000" pitchFamily="2" charset="0"/>
                <a:ea typeface="Roboto" panose="02000000000000000000" pitchFamily="2" charset="0"/>
                <a:cs typeface="Roboto" panose="02000000000000000000" pitchFamily="2" charset="0"/>
              </a:rPr>
              <a:t>η</a:t>
            </a:r>
            <a:endParaRPr lang="en-US" sz="1500" b="1" spc="-20" dirty="0">
              <a:latin typeface="Roboto" panose="02000000000000000000" pitchFamily="2" charset="0"/>
              <a:ea typeface="Roboto" panose="02000000000000000000" pitchFamily="2" charset="0"/>
              <a:cs typeface="Roboto" panose="02000000000000000000" pitchFamily="2" charset="0"/>
            </a:endParaRPr>
          </a:p>
          <a:p>
            <a:pPr marL="298450" marR="5080" indent="-285750" algn="just">
              <a:lnSpc>
                <a:spcPct val="90000"/>
              </a:lnSpc>
              <a:spcBef>
                <a:spcPts val="315"/>
              </a:spcBef>
              <a:buFont typeface="Wingdings" panose="05000000000000000000" pitchFamily="2" charset="2"/>
              <a:buChar char="q"/>
              <a:tabLst>
                <a:tab pos="241300" algn="l"/>
                <a:tab pos="4789170" algn="l"/>
              </a:tabLst>
            </a:pPr>
            <a:endParaRPr lang="en-US" sz="1500" b="1" spc="-20" dirty="0">
              <a:latin typeface="Roboto" panose="02000000000000000000" pitchFamily="2" charset="0"/>
              <a:ea typeface="Roboto" panose="02000000000000000000" pitchFamily="2" charset="0"/>
              <a:cs typeface="Roboto" panose="02000000000000000000" pitchFamily="2" charset="0"/>
            </a:endParaRPr>
          </a:p>
          <a:p>
            <a:pPr marL="298450" marR="5080" indent="-285750" algn="just">
              <a:lnSpc>
                <a:spcPct val="90000"/>
              </a:lnSpc>
              <a:spcBef>
                <a:spcPts val="315"/>
              </a:spcBef>
              <a:buFont typeface="Wingdings" panose="05000000000000000000" pitchFamily="2" charset="2"/>
              <a:buChar char="q"/>
              <a:tabLst>
                <a:tab pos="241300" algn="l"/>
                <a:tab pos="4789170" algn="l"/>
              </a:tabLst>
            </a:pPr>
            <a:r>
              <a:rPr lang="el-GR" sz="1500" spc="-120" dirty="0" err="1">
                <a:latin typeface="Roboto" panose="02000000000000000000" pitchFamily="2" charset="0"/>
                <a:ea typeface="Roboto" panose="02000000000000000000" pitchFamily="2" charset="0"/>
                <a:cs typeface="Roboto" panose="02000000000000000000" pitchFamily="2" charset="0"/>
              </a:rPr>
              <a:t>Σ</a:t>
            </a:r>
            <a:r>
              <a:rPr lang="el-GR" sz="1500" spc="-135" dirty="0" err="1">
                <a:latin typeface="Roboto" panose="02000000000000000000" pitchFamily="2" charset="0"/>
                <a:ea typeface="Roboto" panose="02000000000000000000" pitchFamily="2" charset="0"/>
                <a:cs typeface="Roboto" panose="02000000000000000000" pitchFamily="2" charset="0"/>
              </a:rPr>
              <a:t>τ</a:t>
            </a:r>
            <a:r>
              <a:rPr lang="el-GR" sz="1500" spc="155" dirty="0" err="1">
                <a:latin typeface="Roboto" panose="02000000000000000000" pitchFamily="2" charset="0"/>
                <a:ea typeface="Roboto" panose="02000000000000000000" pitchFamily="2" charset="0"/>
                <a:cs typeface="Roboto" panose="02000000000000000000" pitchFamily="2" charset="0"/>
              </a:rPr>
              <a:t>ο</a:t>
            </a:r>
            <a:r>
              <a:rPr lang="el-GR" sz="1500" spc="25" dirty="0" err="1">
                <a:latin typeface="Roboto" panose="02000000000000000000" pitchFamily="2" charset="0"/>
                <a:ea typeface="Roboto" panose="02000000000000000000" pitchFamily="2" charset="0"/>
                <a:cs typeface="Roboto" panose="02000000000000000000" pitchFamily="2" charset="0"/>
              </a:rPr>
              <a:t>π</a:t>
            </a:r>
            <a:r>
              <a:rPr lang="el-GR" sz="1500" spc="30" dirty="0" err="1">
                <a:latin typeface="Roboto" panose="02000000000000000000" pitchFamily="2" charset="0"/>
                <a:ea typeface="Roboto" panose="02000000000000000000" pitchFamily="2" charset="0"/>
                <a:cs typeface="Roboto" panose="02000000000000000000" pitchFamily="2" charset="0"/>
              </a:rPr>
              <a:t>αρό</a:t>
            </a:r>
            <a:r>
              <a:rPr lang="el-GR" sz="1500" dirty="0" err="1">
                <a:latin typeface="Roboto" panose="02000000000000000000" pitchFamily="2" charset="0"/>
                <a:ea typeface="Roboto" panose="02000000000000000000" pitchFamily="2" charset="0"/>
                <a:cs typeface="Roboto" panose="02000000000000000000" pitchFamily="2" charset="0"/>
              </a:rPr>
              <a:t>ν</a:t>
            </a:r>
            <a:r>
              <a:rPr lang="el-GR" sz="1500" spc="-40" dirty="0">
                <a:latin typeface="Roboto" panose="02000000000000000000" pitchFamily="2" charset="0"/>
                <a:ea typeface="Roboto" panose="02000000000000000000" pitchFamily="2" charset="0"/>
                <a:cs typeface="Roboto" panose="02000000000000000000" pitchFamily="2" charset="0"/>
              </a:rPr>
              <a:t> </a:t>
            </a:r>
            <a:r>
              <a:rPr lang="el-GR" sz="1500" spc="10" dirty="0">
                <a:latin typeface="Roboto" panose="02000000000000000000" pitchFamily="2" charset="0"/>
                <a:ea typeface="Roboto" panose="02000000000000000000" pitchFamily="2" charset="0"/>
                <a:cs typeface="Roboto" panose="02000000000000000000" pitchFamily="2" charset="0"/>
              </a:rPr>
              <a:t>σ</a:t>
            </a:r>
            <a:r>
              <a:rPr lang="el-GR" sz="1500" spc="-30" dirty="0">
                <a:latin typeface="Roboto" panose="02000000000000000000" pitchFamily="2" charset="0"/>
                <a:ea typeface="Roboto" panose="02000000000000000000" pitchFamily="2" charset="0"/>
                <a:cs typeface="Roboto" panose="02000000000000000000" pitchFamily="2" charset="0"/>
              </a:rPr>
              <a:t>τ</a:t>
            </a:r>
            <a:r>
              <a:rPr lang="el-GR" sz="1500" spc="-40" dirty="0">
                <a:latin typeface="Roboto" panose="02000000000000000000" pitchFamily="2" charset="0"/>
                <a:ea typeface="Roboto" panose="02000000000000000000" pitchFamily="2" charset="0"/>
                <a:cs typeface="Roboto" panose="02000000000000000000" pitchFamily="2" charset="0"/>
              </a:rPr>
              <a:t>ά</a:t>
            </a:r>
            <a:r>
              <a:rPr lang="el-GR" sz="1500" spc="-10" dirty="0">
                <a:latin typeface="Roboto" panose="02000000000000000000" pitchFamily="2" charset="0"/>
                <a:ea typeface="Roboto" panose="02000000000000000000" pitchFamily="2" charset="0"/>
                <a:cs typeface="Roboto" panose="02000000000000000000" pitchFamily="2" charset="0"/>
              </a:rPr>
              <a:t>δ</a:t>
            </a:r>
            <a:r>
              <a:rPr lang="el-GR" sz="1500" spc="-15" dirty="0">
                <a:latin typeface="Roboto" panose="02000000000000000000" pitchFamily="2" charset="0"/>
                <a:ea typeface="Roboto" panose="02000000000000000000" pitchFamily="2" charset="0"/>
                <a:cs typeface="Roboto" panose="02000000000000000000" pitchFamily="2" charset="0"/>
              </a:rPr>
              <a:t>ι</a:t>
            </a:r>
            <a:r>
              <a:rPr lang="el-GR" sz="1500" dirty="0">
                <a:latin typeface="Roboto" panose="02000000000000000000" pitchFamily="2" charset="0"/>
                <a:ea typeface="Roboto" panose="02000000000000000000" pitchFamily="2" charset="0"/>
                <a:cs typeface="Roboto" panose="02000000000000000000" pitchFamily="2" charset="0"/>
              </a:rPr>
              <a:t>ο</a:t>
            </a:r>
            <a:r>
              <a:rPr lang="el-GR" sz="1500" spc="-95" dirty="0">
                <a:latin typeface="Roboto" panose="02000000000000000000" pitchFamily="2" charset="0"/>
                <a:ea typeface="Roboto" panose="02000000000000000000" pitchFamily="2" charset="0"/>
                <a:cs typeface="Roboto" panose="02000000000000000000" pitchFamily="2" charset="0"/>
              </a:rPr>
              <a:t> </a:t>
            </a:r>
            <a:r>
              <a:rPr lang="el-GR" sz="1500" spc="-90" dirty="0" err="1">
                <a:latin typeface="Roboto" panose="02000000000000000000" pitchFamily="2" charset="0"/>
                <a:ea typeface="Roboto" panose="02000000000000000000" pitchFamily="2" charset="0"/>
                <a:cs typeface="Roboto" panose="02000000000000000000" pitchFamily="2" charset="0"/>
              </a:rPr>
              <a:t>δ</a:t>
            </a:r>
            <a:r>
              <a:rPr lang="el-GR" sz="1500" spc="-100" dirty="0" err="1">
                <a:latin typeface="Roboto" panose="02000000000000000000" pitchFamily="2" charset="0"/>
                <a:ea typeface="Roboto" panose="02000000000000000000" pitchFamily="2" charset="0"/>
                <a:cs typeface="Roboto" panose="02000000000000000000" pitchFamily="2" charset="0"/>
              </a:rPr>
              <a:t>ε</a:t>
            </a:r>
            <a:r>
              <a:rPr lang="el-GR" sz="1500" spc="220" dirty="0" err="1">
                <a:latin typeface="Roboto" panose="02000000000000000000" pitchFamily="2" charset="0"/>
                <a:ea typeface="Roboto" panose="02000000000000000000" pitchFamily="2" charset="0"/>
                <a:cs typeface="Roboto" panose="02000000000000000000" pitchFamily="2" charset="0"/>
              </a:rPr>
              <a:t>ν</a:t>
            </a:r>
            <a:r>
              <a:rPr lang="el-GR" sz="1500" spc="-25" dirty="0" err="1">
                <a:latin typeface="Roboto" panose="02000000000000000000" pitchFamily="2" charset="0"/>
                <a:ea typeface="Roboto" panose="02000000000000000000" pitchFamily="2" charset="0"/>
                <a:cs typeface="Roboto" panose="02000000000000000000" pitchFamily="2" charset="0"/>
              </a:rPr>
              <a:t>π</a:t>
            </a:r>
            <a:r>
              <a:rPr lang="el-GR" sz="1500" spc="-30" dirty="0" err="1">
                <a:latin typeface="Roboto" panose="02000000000000000000" pitchFamily="2" charset="0"/>
                <a:ea typeface="Roboto" panose="02000000000000000000" pitchFamily="2" charset="0"/>
                <a:cs typeface="Roboto" panose="02000000000000000000" pitchFamily="2" charset="0"/>
              </a:rPr>
              <a:t>ρο</a:t>
            </a:r>
            <a:r>
              <a:rPr lang="el-GR" sz="1500" spc="-35" dirty="0" err="1">
                <a:latin typeface="Roboto" panose="02000000000000000000" pitchFamily="2" charset="0"/>
                <a:ea typeface="Roboto" panose="02000000000000000000" pitchFamily="2" charset="0"/>
                <a:cs typeface="Roboto" panose="02000000000000000000" pitchFamily="2" charset="0"/>
              </a:rPr>
              <a:t>β</a:t>
            </a:r>
            <a:r>
              <a:rPr lang="el-GR" sz="1500" spc="-30" dirty="0" err="1">
                <a:latin typeface="Roboto" panose="02000000000000000000" pitchFamily="2" charset="0"/>
                <a:ea typeface="Roboto" panose="02000000000000000000" pitchFamily="2" charset="0"/>
                <a:cs typeface="Roboto" panose="02000000000000000000" pitchFamily="2" charset="0"/>
              </a:rPr>
              <a:t>λέ</a:t>
            </a:r>
            <a:r>
              <a:rPr lang="el-GR" sz="1500" spc="-25" dirty="0" err="1">
                <a:latin typeface="Roboto" panose="02000000000000000000" pitchFamily="2" charset="0"/>
                <a:ea typeface="Roboto" panose="02000000000000000000" pitchFamily="2" charset="0"/>
                <a:cs typeface="Roboto" panose="02000000000000000000" pitchFamily="2" charset="0"/>
              </a:rPr>
              <a:t>π</a:t>
            </a:r>
            <a:r>
              <a:rPr lang="el-GR" sz="1500" spc="-30" dirty="0" err="1">
                <a:latin typeface="Roboto" panose="02000000000000000000" pitchFamily="2" charset="0"/>
                <a:ea typeface="Roboto" panose="02000000000000000000" pitchFamily="2" charset="0"/>
                <a:cs typeface="Roboto" panose="02000000000000000000" pitchFamily="2" charset="0"/>
              </a:rPr>
              <a:t>ο</a:t>
            </a:r>
            <a:r>
              <a:rPr lang="el-GR" sz="1500" spc="-20" dirty="0" err="1">
                <a:latin typeface="Roboto" panose="02000000000000000000" pitchFamily="2" charset="0"/>
                <a:ea typeface="Roboto" panose="02000000000000000000" pitchFamily="2" charset="0"/>
                <a:cs typeface="Roboto" panose="02000000000000000000" pitchFamily="2" charset="0"/>
              </a:rPr>
              <a:t>ν</a:t>
            </a:r>
            <a:r>
              <a:rPr lang="el-GR" sz="1500" spc="-40" dirty="0" err="1">
                <a:latin typeface="Roboto" panose="02000000000000000000" pitchFamily="2" charset="0"/>
                <a:ea typeface="Roboto" panose="02000000000000000000" pitchFamily="2" charset="0"/>
                <a:cs typeface="Roboto" panose="02000000000000000000" pitchFamily="2" charset="0"/>
              </a:rPr>
              <a:t>τ</a:t>
            </a:r>
            <a:r>
              <a:rPr lang="el-GR" sz="1500" spc="-30" dirty="0" err="1">
                <a:latin typeface="Roboto" panose="02000000000000000000" pitchFamily="2" charset="0"/>
                <a:ea typeface="Roboto" panose="02000000000000000000" pitchFamily="2" charset="0"/>
                <a:cs typeface="Roboto" panose="02000000000000000000" pitchFamily="2" charset="0"/>
              </a:rPr>
              <a:t>α</a:t>
            </a:r>
            <a:r>
              <a:rPr lang="el-GR" sz="1500" dirty="0" err="1">
                <a:latin typeface="Roboto" panose="02000000000000000000" pitchFamily="2" charset="0"/>
                <a:ea typeface="Roboto" panose="02000000000000000000" pitchFamily="2" charset="0"/>
                <a:cs typeface="Roboto" panose="02000000000000000000" pitchFamily="2" charset="0"/>
              </a:rPr>
              <a:t>ι</a:t>
            </a:r>
            <a:r>
              <a:rPr lang="el-GR" sz="1500" spc="-65" dirty="0">
                <a:latin typeface="Roboto" panose="02000000000000000000" pitchFamily="2" charset="0"/>
                <a:ea typeface="Roboto" panose="02000000000000000000" pitchFamily="2" charset="0"/>
                <a:cs typeface="Roboto" panose="02000000000000000000" pitchFamily="2" charset="0"/>
              </a:rPr>
              <a:t> </a:t>
            </a:r>
            <a:r>
              <a:rPr lang="el-GR" sz="1500" spc="-125" dirty="0" err="1">
                <a:latin typeface="Roboto" panose="02000000000000000000" pitchFamily="2" charset="0"/>
                <a:ea typeface="Roboto" panose="02000000000000000000" pitchFamily="2" charset="0"/>
                <a:cs typeface="Roboto" panose="02000000000000000000" pitchFamily="2" charset="0"/>
              </a:rPr>
              <a:t>Z</a:t>
            </a:r>
            <a:r>
              <a:rPr lang="el-GR" sz="1500" spc="-95" dirty="0" err="1">
                <a:latin typeface="Roboto" panose="02000000000000000000" pitchFamily="2" charset="0"/>
                <a:ea typeface="Roboto" panose="02000000000000000000" pitchFamily="2" charset="0"/>
                <a:cs typeface="Roboto" panose="02000000000000000000" pitchFamily="2" charset="0"/>
              </a:rPr>
              <a:t>e</a:t>
            </a:r>
            <a:r>
              <a:rPr lang="el-GR" sz="1500" spc="-125" dirty="0" err="1">
                <a:latin typeface="Roboto" panose="02000000000000000000" pitchFamily="2" charset="0"/>
                <a:ea typeface="Roboto" panose="02000000000000000000" pitchFamily="2" charset="0"/>
                <a:cs typeface="Roboto" panose="02000000000000000000" pitchFamily="2" charset="0"/>
              </a:rPr>
              <a:t>r</a:t>
            </a:r>
            <a:r>
              <a:rPr lang="el-GR" sz="1500" dirty="0" err="1">
                <a:latin typeface="Roboto" panose="02000000000000000000" pitchFamily="2" charset="0"/>
                <a:ea typeface="Roboto" panose="02000000000000000000" pitchFamily="2" charset="0"/>
                <a:cs typeface="Roboto" panose="02000000000000000000" pitchFamily="2" charset="0"/>
              </a:rPr>
              <a:t>o-</a:t>
            </a:r>
            <a:r>
              <a:rPr lang="el-GR" sz="1500" spc="-35" dirty="0" err="1">
                <a:latin typeface="Roboto" panose="02000000000000000000" pitchFamily="2" charset="0"/>
                <a:ea typeface="Roboto" panose="02000000000000000000" pitchFamily="2" charset="0"/>
                <a:cs typeface="Roboto" panose="02000000000000000000" pitchFamily="2" charset="0"/>
              </a:rPr>
              <a:t>g</a:t>
            </a:r>
            <a:r>
              <a:rPr lang="el-GR" sz="1500" spc="-75" dirty="0" err="1">
                <a:latin typeface="Roboto" panose="02000000000000000000" pitchFamily="2" charset="0"/>
                <a:ea typeface="Roboto" panose="02000000000000000000" pitchFamily="2" charset="0"/>
                <a:cs typeface="Roboto" panose="02000000000000000000" pitchFamily="2" charset="0"/>
              </a:rPr>
              <a:t>r</a:t>
            </a:r>
            <a:r>
              <a:rPr lang="el-GR" sz="1500" spc="-35" dirty="0" err="1">
                <a:latin typeface="Roboto" panose="02000000000000000000" pitchFamily="2" charset="0"/>
                <a:ea typeface="Roboto" panose="02000000000000000000" pitchFamily="2" charset="0"/>
                <a:cs typeface="Roboto" panose="02000000000000000000" pitchFamily="2" charset="0"/>
              </a:rPr>
              <a:t>a</a:t>
            </a:r>
            <a:r>
              <a:rPr lang="el-GR" sz="1500" spc="-50" dirty="0" err="1">
                <a:latin typeface="Roboto" panose="02000000000000000000" pitchFamily="2" charset="0"/>
                <a:ea typeface="Roboto" panose="02000000000000000000" pitchFamily="2" charset="0"/>
                <a:cs typeface="Roboto" panose="02000000000000000000" pitchFamily="2" charset="0"/>
              </a:rPr>
              <a:t>n</a:t>
            </a:r>
            <a:r>
              <a:rPr lang="el-GR" sz="1500" dirty="0" err="1">
                <a:latin typeface="Roboto" panose="02000000000000000000" pitchFamily="2" charset="0"/>
                <a:ea typeface="Roboto" panose="02000000000000000000" pitchFamily="2" charset="0"/>
                <a:cs typeface="Roboto" panose="02000000000000000000" pitchFamily="2" charset="0"/>
              </a:rPr>
              <a:t>t</a:t>
            </a:r>
            <a:r>
              <a:rPr lang="el-GR" sz="1500" spc="-125" dirty="0">
                <a:latin typeface="Roboto" panose="02000000000000000000" pitchFamily="2" charset="0"/>
                <a:ea typeface="Roboto" panose="02000000000000000000" pitchFamily="2" charset="0"/>
                <a:cs typeface="Roboto" panose="02000000000000000000" pitchFamily="2" charset="0"/>
              </a:rPr>
              <a:t> </a:t>
            </a:r>
            <a:r>
              <a:rPr lang="el-GR" sz="1500" spc="-175" dirty="0" err="1">
                <a:latin typeface="Roboto" panose="02000000000000000000" pitchFamily="2" charset="0"/>
                <a:ea typeface="Roboto" panose="02000000000000000000" pitchFamily="2" charset="0"/>
                <a:cs typeface="Roboto" panose="02000000000000000000" pitchFamily="2" charset="0"/>
              </a:rPr>
              <a:t>B</a:t>
            </a:r>
            <a:r>
              <a:rPr lang="el-GR" sz="1500" spc="-180" dirty="0" err="1">
                <a:latin typeface="Roboto" panose="02000000000000000000" pitchFamily="2" charset="0"/>
                <a:ea typeface="Roboto" panose="02000000000000000000" pitchFamily="2" charset="0"/>
                <a:cs typeface="Roboto" panose="02000000000000000000" pitchFamily="2" charset="0"/>
              </a:rPr>
              <a:t>I</a:t>
            </a:r>
            <a:r>
              <a:rPr lang="el-GR" sz="1500" spc="-210" dirty="0" err="1">
                <a:latin typeface="Roboto" panose="02000000000000000000" pitchFamily="2" charset="0"/>
                <a:ea typeface="Roboto" panose="02000000000000000000" pitchFamily="2" charset="0"/>
                <a:cs typeface="Roboto" panose="02000000000000000000" pitchFamily="2" charset="0"/>
              </a:rPr>
              <a:t>P</a:t>
            </a:r>
            <a:r>
              <a:rPr lang="el-GR" sz="1500" dirty="0" err="1">
                <a:latin typeface="Roboto" panose="02000000000000000000" pitchFamily="2" charset="0"/>
                <a:ea typeface="Roboto" panose="02000000000000000000" pitchFamily="2" charset="0"/>
                <a:cs typeface="Roboto" panose="02000000000000000000" pitchFamily="2" charset="0"/>
              </a:rPr>
              <a:t>s</a:t>
            </a:r>
            <a:endParaRPr lang="en-US" sz="1500" dirty="0">
              <a:latin typeface="Roboto" panose="02000000000000000000" pitchFamily="2" charset="0"/>
              <a:ea typeface="Roboto" panose="02000000000000000000" pitchFamily="2" charset="0"/>
              <a:cs typeface="Roboto" panose="02000000000000000000" pitchFamily="2" charset="0"/>
            </a:endParaRPr>
          </a:p>
          <a:p>
            <a:pPr marL="298450" marR="5080" indent="-285750" algn="just">
              <a:lnSpc>
                <a:spcPct val="90000"/>
              </a:lnSpc>
              <a:spcBef>
                <a:spcPts val="315"/>
              </a:spcBef>
              <a:buFont typeface="Wingdings" panose="05000000000000000000" pitchFamily="2" charset="2"/>
              <a:buChar char="q"/>
              <a:tabLst>
                <a:tab pos="241300" algn="l"/>
                <a:tab pos="4789170" algn="l"/>
              </a:tabLst>
            </a:pPr>
            <a:endParaRPr lang="en-US" sz="1500" dirty="0">
              <a:latin typeface="Roboto" panose="02000000000000000000" pitchFamily="2" charset="0"/>
              <a:ea typeface="Roboto" panose="02000000000000000000" pitchFamily="2" charset="0"/>
              <a:cs typeface="Roboto" panose="02000000000000000000" pitchFamily="2" charset="0"/>
            </a:endParaRPr>
          </a:p>
          <a:p>
            <a:pPr marL="298450" marR="5080" indent="-285750" algn="just">
              <a:lnSpc>
                <a:spcPct val="90000"/>
              </a:lnSpc>
              <a:spcBef>
                <a:spcPts val="315"/>
              </a:spcBef>
              <a:buFont typeface="Wingdings" panose="05000000000000000000" pitchFamily="2" charset="2"/>
              <a:buChar char="q"/>
              <a:tabLst>
                <a:tab pos="241300" algn="l"/>
                <a:tab pos="4789170" algn="l"/>
              </a:tabLst>
            </a:pPr>
            <a:r>
              <a:rPr lang="el-GR" sz="1500" dirty="0">
                <a:latin typeface="Roboto" panose="02000000000000000000" pitchFamily="2" charset="0"/>
                <a:ea typeface="Roboto" panose="02000000000000000000" pitchFamily="2" charset="0"/>
                <a:cs typeface="Roboto" panose="02000000000000000000" pitchFamily="2" charset="0"/>
              </a:rPr>
              <a:t>Εάν, στο στάδιο της τελικής έκθεσης, ο αναφερόμενος συνολικός αριθμός</a:t>
            </a:r>
            <a:r>
              <a:rPr lang="en-US" sz="1500"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εκπαιδευομένων είναι</a:t>
            </a:r>
            <a:r>
              <a:rPr lang="en-US" sz="1500" dirty="0">
                <a:latin typeface="Roboto" panose="02000000000000000000" pitchFamily="2" charset="0"/>
                <a:ea typeface="Roboto" panose="02000000000000000000" pitchFamily="2" charset="0"/>
                <a:cs typeface="Roboto" panose="02000000000000000000" pitchFamily="2" charset="0"/>
              </a:rPr>
              <a:t>:</a:t>
            </a:r>
          </a:p>
          <a:p>
            <a:pPr marL="755650" marR="5080" lvl="1" indent="-285750" algn="just">
              <a:lnSpc>
                <a:spcPct val="90000"/>
              </a:lnSpc>
              <a:spcBef>
                <a:spcPts val="315"/>
              </a:spcBef>
              <a:buFont typeface="Wingdings" panose="05000000000000000000" pitchFamily="2" charset="2"/>
              <a:buChar char="v"/>
              <a:tabLst>
                <a:tab pos="241300" algn="l"/>
                <a:tab pos="4789170" algn="l"/>
              </a:tabLst>
            </a:pPr>
            <a:r>
              <a:rPr lang="el-GR" sz="1500" b="1" u="sng" dirty="0">
                <a:latin typeface="Roboto" panose="02000000000000000000" pitchFamily="2" charset="0"/>
                <a:ea typeface="Roboto" panose="02000000000000000000" pitchFamily="2" charset="0"/>
                <a:cs typeface="Roboto" panose="02000000000000000000" pitchFamily="2" charset="0"/>
              </a:rPr>
              <a:t>μικρότερος κατά 10% ή λιγότερο </a:t>
            </a:r>
            <a:r>
              <a:rPr lang="el-GR" sz="1500" dirty="0">
                <a:latin typeface="Roboto" panose="02000000000000000000" pitchFamily="2" charset="0"/>
                <a:ea typeface="Roboto" panose="02000000000000000000" pitchFamily="2" charset="0"/>
                <a:cs typeface="Roboto" panose="02000000000000000000" pitchFamily="2" charset="0"/>
              </a:rPr>
              <a:t>από αυτόν που παρουσιάζεται στο Παράρτημα 1 της Συμφωνίας,  η οργανωτική υποστήριξη του μικτού  εντατικού προγράμματος δεν πρέπει να  μειωθεί.</a:t>
            </a:r>
          </a:p>
          <a:p>
            <a:pPr marL="755650" marR="5080" lvl="1" indent="-285750" algn="just">
              <a:lnSpc>
                <a:spcPct val="90000"/>
              </a:lnSpc>
              <a:spcBef>
                <a:spcPts val="315"/>
              </a:spcBef>
              <a:buFont typeface="Wingdings" panose="05000000000000000000" pitchFamily="2" charset="2"/>
              <a:buChar char="v"/>
              <a:tabLst>
                <a:tab pos="241300" algn="l"/>
                <a:tab pos="4789170" algn="l"/>
              </a:tabLst>
            </a:pPr>
            <a:r>
              <a:rPr lang="el-GR" sz="1500" b="1" u="sng" dirty="0">
                <a:latin typeface="Roboto" panose="02000000000000000000" pitchFamily="2" charset="0"/>
                <a:ea typeface="Roboto" panose="02000000000000000000" pitchFamily="2" charset="0"/>
                <a:cs typeface="Roboto" panose="02000000000000000000" pitchFamily="2" charset="0"/>
              </a:rPr>
              <a:t>μεγαλύτερος</a:t>
            </a:r>
            <a:r>
              <a:rPr lang="el-GR" sz="1500" dirty="0">
                <a:latin typeface="Roboto" panose="02000000000000000000" pitchFamily="2" charset="0"/>
                <a:ea typeface="Roboto" panose="02000000000000000000" pitchFamily="2" charset="0"/>
                <a:cs typeface="Roboto" panose="02000000000000000000" pitchFamily="2" charset="0"/>
              </a:rPr>
              <a:t> από αυτόν που παρουσιάζεται στο Παράρτημα 1 της Συμφωνίας, η  οργανωτική υποστήριξη θα  περιοριστεί στο μέγιστο ποσό του  παραρτήματος 1 της συμφωνίας.</a:t>
            </a:r>
            <a:endParaRPr lang="en-US" sz="1500" dirty="0">
              <a:latin typeface="Roboto" panose="02000000000000000000" pitchFamily="2" charset="0"/>
              <a:ea typeface="Roboto" panose="02000000000000000000" pitchFamily="2" charset="0"/>
              <a:cs typeface="Roboto" panose="02000000000000000000" pitchFamily="2" charset="0"/>
            </a:endParaRPr>
          </a:p>
          <a:p>
            <a:pPr marL="298450" marR="5080" indent="-285750" algn="just">
              <a:lnSpc>
                <a:spcPct val="90000"/>
              </a:lnSpc>
              <a:spcBef>
                <a:spcPts val="315"/>
              </a:spcBef>
              <a:buFont typeface="Wingdings" panose="05000000000000000000" pitchFamily="2" charset="2"/>
              <a:buChar char="q"/>
              <a:tabLst>
                <a:tab pos="241300" algn="l"/>
                <a:tab pos="4789170" algn="l"/>
              </a:tabLst>
            </a:pPr>
            <a:endParaRPr lang="en-GB" sz="1500" dirty="0">
              <a:latin typeface="Roboto" panose="02000000000000000000" pitchFamily="2" charset="0"/>
              <a:ea typeface="Roboto" panose="02000000000000000000" pitchFamily="2" charset="0"/>
              <a:cs typeface="Roboto" panose="02000000000000000000" pitchFamily="2" charset="0"/>
            </a:endParaRPr>
          </a:p>
          <a:p>
            <a:pPr marL="298450" marR="5080" indent="-285750" algn="just">
              <a:lnSpc>
                <a:spcPct val="90000"/>
              </a:lnSpc>
              <a:spcBef>
                <a:spcPts val="315"/>
              </a:spcBef>
              <a:buFont typeface="Wingdings" panose="05000000000000000000" pitchFamily="2" charset="2"/>
              <a:buChar char="q"/>
              <a:tabLst>
                <a:tab pos="241300" algn="l"/>
                <a:tab pos="4789170" algn="l"/>
              </a:tabLst>
            </a:pPr>
            <a:r>
              <a:rPr lang="el-GR" sz="1500" dirty="0">
                <a:latin typeface="Roboto" panose="02000000000000000000" pitchFamily="2" charset="0"/>
                <a:ea typeface="Roboto" panose="02000000000000000000" pitchFamily="2" charset="0"/>
                <a:cs typeface="Roboto" panose="02000000000000000000" pitchFamily="2" charset="0"/>
              </a:rPr>
              <a:t>Οι συμμετέχοντες/συμμετέχουσες δεν καταβάλλουν</a:t>
            </a:r>
            <a:r>
              <a:rPr lang="en-US" sz="1500"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οποιαδήποτε έξοδα διδάκτρων ή τέλη συμμετοχής για συμμετοχή σε </a:t>
            </a:r>
            <a:r>
              <a:rPr lang="el-GR" sz="1500" dirty="0" err="1">
                <a:latin typeface="Roboto" panose="02000000000000000000" pitchFamily="2" charset="0"/>
                <a:ea typeface="Roboto" panose="02000000000000000000" pitchFamily="2" charset="0"/>
                <a:cs typeface="Roboto" panose="02000000000000000000" pitchFamily="2" charset="0"/>
              </a:rPr>
              <a:t>ΒΙPs</a:t>
            </a:r>
            <a:endParaRPr lang="en-US" sz="1500" dirty="0">
              <a:latin typeface="Roboto" panose="02000000000000000000" pitchFamily="2" charset="0"/>
              <a:ea typeface="Roboto" panose="02000000000000000000" pitchFamily="2" charset="0"/>
              <a:cs typeface="Roboto" panose="02000000000000000000" pitchFamily="2" charset="0"/>
            </a:endParaRPr>
          </a:p>
          <a:p>
            <a:pPr marL="298450" marR="5080" indent="-285750" algn="just">
              <a:lnSpc>
                <a:spcPct val="90000"/>
              </a:lnSpc>
              <a:spcBef>
                <a:spcPts val="315"/>
              </a:spcBef>
              <a:buFont typeface="Wingdings" panose="05000000000000000000" pitchFamily="2" charset="2"/>
              <a:buChar char="q"/>
              <a:tabLst>
                <a:tab pos="241300" algn="l"/>
                <a:tab pos="4789170" algn="l"/>
              </a:tabLst>
            </a:pPr>
            <a:endParaRPr lang="el-GR" sz="1500" dirty="0">
              <a:latin typeface="Roboto" panose="02000000000000000000" pitchFamily="2" charset="0"/>
              <a:ea typeface="Roboto" panose="02000000000000000000" pitchFamily="2" charset="0"/>
              <a:cs typeface="Roboto" panose="02000000000000000000" pitchFamily="2" charset="0"/>
            </a:endParaRPr>
          </a:p>
          <a:p>
            <a:pPr marL="298450" marR="5080" indent="-285750" algn="just">
              <a:lnSpc>
                <a:spcPct val="90000"/>
              </a:lnSpc>
              <a:spcBef>
                <a:spcPts val="315"/>
              </a:spcBef>
              <a:buFont typeface="Wingdings" panose="05000000000000000000" pitchFamily="2" charset="2"/>
              <a:buChar char="q"/>
              <a:tabLst>
                <a:tab pos="241300" algn="l"/>
                <a:tab pos="4789170" algn="l"/>
              </a:tabLst>
            </a:pPr>
            <a:r>
              <a:rPr lang="el-GR" sz="1500" spc="-140" dirty="0">
                <a:latin typeface="Roboto" panose="02000000000000000000" pitchFamily="2" charset="0"/>
                <a:ea typeface="Roboto" panose="02000000000000000000" pitchFamily="2" charset="0"/>
                <a:cs typeface="Roboto" panose="02000000000000000000" pitchFamily="2" charset="0"/>
              </a:rPr>
              <a:t>Το</a:t>
            </a:r>
            <a:r>
              <a:rPr lang="el-GR" sz="1500" spc="-204" dirty="0">
                <a:latin typeface="Roboto" panose="02000000000000000000" pitchFamily="2" charset="0"/>
                <a:ea typeface="Roboto" panose="02000000000000000000" pitchFamily="2" charset="0"/>
                <a:cs typeface="Roboto" panose="02000000000000000000" pitchFamily="2" charset="0"/>
              </a:rPr>
              <a:t> </a:t>
            </a:r>
            <a:r>
              <a:rPr lang="el-GR" sz="1500" spc="-25" dirty="0">
                <a:latin typeface="Roboto" panose="02000000000000000000" pitchFamily="2" charset="0"/>
                <a:ea typeface="Roboto" panose="02000000000000000000" pitchFamily="2" charset="0"/>
                <a:cs typeface="Roboto" panose="02000000000000000000" pitchFamily="2" charset="0"/>
              </a:rPr>
              <a:t>συντονιστικό ίδρυμα/ίδρυμα</a:t>
            </a:r>
            <a:r>
              <a:rPr lang="el-GR" sz="1500" spc="-90" dirty="0">
                <a:latin typeface="Roboto" panose="02000000000000000000" pitchFamily="2" charset="0"/>
                <a:ea typeface="Roboto" panose="02000000000000000000" pitchFamily="2" charset="0"/>
                <a:cs typeface="Roboto" panose="02000000000000000000" pitchFamily="2" charset="0"/>
              </a:rPr>
              <a:t> </a:t>
            </a:r>
            <a:r>
              <a:rPr lang="el-GR" sz="1500" spc="-10" dirty="0">
                <a:latin typeface="Roboto" panose="02000000000000000000" pitchFamily="2" charset="0"/>
                <a:ea typeface="Roboto" panose="02000000000000000000" pitchFamily="2" charset="0"/>
                <a:cs typeface="Roboto" panose="02000000000000000000" pitchFamily="2" charset="0"/>
              </a:rPr>
              <a:t>υποδοχής</a:t>
            </a:r>
            <a:r>
              <a:rPr lang="el-GR" sz="1500" spc="-95" dirty="0">
                <a:latin typeface="Roboto" panose="02000000000000000000" pitchFamily="2" charset="0"/>
                <a:ea typeface="Roboto" panose="02000000000000000000" pitchFamily="2" charset="0"/>
                <a:cs typeface="Roboto" panose="02000000000000000000" pitchFamily="2" charset="0"/>
              </a:rPr>
              <a:t> </a:t>
            </a:r>
            <a:r>
              <a:rPr lang="el-GR" sz="1500" spc="-45" dirty="0">
                <a:latin typeface="Roboto" panose="02000000000000000000" pitchFamily="2" charset="0"/>
                <a:ea typeface="Roboto" panose="02000000000000000000" pitchFamily="2" charset="0"/>
                <a:cs typeface="Roboto" panose="02000000000000000000" pitchFamily="2" charset="0"/>
              </a:rPr>
              <a:t>δύναται</a:t>
            </a:r>
            <a:r>
              <a:rPr lang="el-GR" sz="1500" spc="-120" dirty="0">
                <a:latin typeface="Roboto" panose="02000000000000000000" pitchFamily="2" charset="0"/>
                <a:ea typeface="Roboto" panose="02000000000000000000" pitchFamily="2" charset="0"/>
                <a:cs typeface="Roboto" panose="02000000000000000000" pitchFamily="2" charset="0"/>
              </a:rPr>
              <a:t> </a:t>
            </a:r>
            <a:r>
              <a:rPr lang="el-GR" sz="1500" spc="30" dirty="0">
                <a:latin typeface="Roboto" panose="02000000000000000000" pitchFamily="2" charset="0"/>
                <a:ea typeface="Roboto" panose="02000000000000000000" pitchFamily="2" charset="0"/>
                <a:cs typeface="Roboto" panose="02000000000000000000" pitchFamily="2" charset="0"/>
              </a:rPr>
              <a:t>να </a:t>
            </a:r>
            <a:r>
              <a:rPr lang="el-GR" sz="1500" spc="-45" dirty="0">
                <a:latin typeface="Roboto" panose="02000000000000000000" pitchFamily="2" charset="0"/>
                <a:ea typeface="Roboto" panose="02000000000000000000" pitchFamily="2" charset="0"/>
                <a:cs typeface="Roboto" panose="02000000000000000000" pitchFamily="2" charset="0"/>
              </a:rPr>
              <a:t>χρεώσει</a:t>
            </a:r>
            <a:r>
              <a:rPr lang="el-GR" sz="1500" spc="-40" dirty="0">
                <a:latin typeface="Roboto" panose="02000000000000000000" pitchFamily="2" charset="0"/>
                <a:ea typeface="Roboto" panose="02000000000000000000" pitchFamily="2" charset="0"/>
                <a:cs typeface="Roboto" panose="02000000000000000000" pitchFamily="2" charset="0"/>
              </a:rPr>
              <a:t> </a:t>
            </a:r>
            <a:r>
              <a:rPr lang="el-GR" sz="1500" spc="-25" dirty="0">
                <a:latin typeface="Roboto" panose="02000000000000000000" pitchFamily="2" charset="0"/>
                <a:ea typeface="Roboto" panose="02000000000000000000" pitchFamily="2" charset="0"/>
                <a:cs typeface="Roboto" panose="02000000000000000000" pitchFamily="2" charset="0"/>
              </a:rPr>
              <a:t>έξοδα</a:t>
            </a:r>
            <a:r>
              <a:rPr lang="el-GR" sz="1500" spc="-20" dirty="0">
                <a:latin typeface="Roboto" panose="02000000000000000000" pitchFamily="2" charset="0"/>
                <a:ea typeface="Roboto" panose="02000000000000000000" pitchFamily="2" charset="0"/>
                <a:cs typeface="Roboto" panose="02000000000000000000" pitchFamily="2" charset="0"/>
              </a:rPr>
              <a:t> </a:t>
            </a:r>
            <a:r>
              <a:rPr lang="el-GR" sz="1500" spc="-25" dirty="0">
                <a:latin typeface="Roboto" panose="02000000000000000000" pitchFamily="2" charset="0"/>
                <a:ea typeface="Roboto" panose="02000000000000000000" pitchFamily="2" charset="0"/>
                <a:cs typeface="Roboto" panose="02000000000000000000" pitchFamily="2" charset="0"/>
              </a:rPr>
              <a:t>για</a:t>
            </a:r>
            <a:r>
              <a:rPr lang="el-GR" sz="1500" spc="-20" dirty="0">
                <a:latin typeface="Roboto" panose="02000000000000000000" pitchFamily="2" charset="0"/>
                <a:ea typeface="Roboto" panose="02000000000000000000" pitchFamily="2" charset="0"/>
                <a:cs typeface="Roboto" panose="02000000000000000000" pitchFamily="2" charset="0"/>
              </a:rPr>
              <a:t> </a:t>
            </a:r>
            <a:r>
              <a:rPr lang="el-GR" sz="1500" spc="-60" dirty="0">
                <a:latin typeface="Roboto" panose="02000000000000000000" pitchFamily="2" charset="0"/>
                <a:ea typeface="Roboto" panose="02000000000000000000" pitchFamily="2" charset="0"/>
                <a:cs typeface="Roboto" panose="02000000000000000000" pitchFamily="2" charset="0"/>
              </a:rPr>
              <a:t>τη</a:t>
            </a:r>
            <a:r>
              <a:rPr lang="el-GR" sz="1500" spc="-55" dirty="0">
                <a:latin typeface="Roboto" panose="02000000000000000000" pitchFamily="2" charset="0"/>
                <a:ea typeface="Roboto" panose="02000000000000000000" pitchFamily="2" charset="0"/>
                <a:cs typeface="Roboto" panose="02000000000000000000" pitchFamily="2" charset="0"/>
              </a:rPr>
              <a:t> συμμετοχή</a:t>
            </a:r>
            <a:r>
              <a:rPr lang="el-GR" sz="1500" spc="-50" dirty="0">
                <a:latin typeface="Roboto" panose="02000000000000000000" pitchFamily="2" charset="0"/>
                <a:ea typeface="Roboto" panose="02000000000000000000" pitchFamily="2" charset="0"/>
                <a:cs typeface="Roboto" panose="02000000000000000000" pitchFamily="2" charset="0"/>
              </a:rPr>
              <a:t> </a:t>
            </a:r>
            <a:r>
              <a:rPr lang="el-GR" sz="1500" spc="-10" dirty="0">
                <a:latin typeface="Roboto" panose="02000000000000000000" pitchFamily="2" charset="0"/>
                <a:ea typeface="Roboto" panose="02000000000000000000" pitchFamily="2" charset="0"/>
                <a:cs typeface="Roboto" panose="02000000000000000000" pitchFamily="2" charset="0"/>
              </a:rPr>
              <a:t>σε</a:t>
            </a:r>
            <a:r>
              <a:rPr lang="el-GR" sz="1500" spc="-5" dirty="0">
                <a:latin typeface="Roboto" panose="02000000000000000000" pitchFamily="2" charset="0"/>
                <a:ea typeface="Roboto" panose="02000000000000000000" pitchFamily="2" charset="0"/>
                <a:cs typeface="Roboto" panose="02000000000000000000" pitchFamily="2" charset="0"/>
              </a:rPr>
              <a:t> </a:t>
            </a:r>
            <a:r>
              <a:rPr lang="el-GR" sz="1500" spc="-60" dirty="0">
                <a:latin typeface="Roboto" panose="02000000000000000000" pitchFamily="2" charset="0"/>
                <a:ea typeface="Roboto" panose="02000000000000000000" pitchFamily="2" charset="0"/>
                <a:cs typeface="Roboto" panose="02000000000000000000" pitchFamily="2" charset="0"/>
              </a:rPr>
              <a:t>πολιτιστικές </a:t>
            </a:r>
            <a:r>
              <a:rPr lang="el-GR" sz="1500" spc="-55" dirty="0">
                <a:latin typeface="Roboto" panose="02000000000000000000" pitchFamily="2" charset="0"/>
                <a:ea typeface="Roboto" panose="02000000000000000000" pitchFamily="2" charset="0"/>
                <a:cs typeface="Roboto" panose="02000000000000000000" pitchFamily="2" charset="0"/>
              </a:rPr>
              <a:t> </a:t>
            </a:r>
            <a:r>
              <a:rPr lang="el-GR" sz="1500" spc="-35" dirty="0">
                <a:latin typeface="Roboto" panose="02000000000000000000" pitchFamily="2" charset="0"/>
                <a:ea typeface="Roboto" panose="02000000000000000000" pitchFamily="2" charset="0"/>
                <a:cs typeface="Roboto" panose="02000000000000000000" pitchFamily="2" charset="0"/>
              </a:rPr>
              <a:t>δραστηριότητές</a:t>
            </a:r>
            <a:endParaRPr lang="el-GR" sz="1500" dirty="0">
              <a:latin typeface="Roboto" panose="02000000000000000000" pitchFamily="2" charset="0"/>
              <a:ea typeface="Roboto" panose="02000000000000000000" pitchFamily="2" charset="0"/>
              <a:cs typeface="Roboto" panose="02000000000000000000" pitchFamily="2" charset="0"/>
            </a:endParaRPr>
          </a:p>
          <a:p>
            <a:pPr marL="12700" marR="5080" algn="just">
              <a:lnSpc>
                <a:spcPct val="90000"/>
              </a:lnSpc>
              <a:spcBef>
                <a:spcPts val="315"/>
              </a:spcBef>
              <a:tabLst>
                <a:tab pos="241300" algn="l"/>
                <a:tab pos="4789170" algn="l"/>
              </a:tabLst>
            </a:pPr>
            <a:endParaRPr lang="el-GR" sz="1500" dirty="0">
              <a:latin typeface="Roboto" panose="02000000000000000000" pitchFamily="2" charset="0"/>
              <a:ea typeface="Roboto" panose="02000000000000000000" pitchFamily="2" charset="0"/>
              <a:cs typeface="Roboto" panose="02000000000000000000" pitchFamily="2" charset="0"/>
            </a:endParaRPr>
          </a:p>
          <a:p>
            <a:pPr marL="584835" indent="-285750">
              <a:lnSpc>
                <a:spcPts val="2055"/>
              </a:lnSpc>
              <a:buFont typeface="Wingdings" panose="05000000000000000000" pitchFamily="2" charset="2"/>
              <a:buChar char="q"/>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6" name="Rectangle: Rounded Corners 5">
            <a:extLst>
              <a:ext uri="{FF2B5EF4-FFF2-40B4-BE49-F238E27FC236}">
                <a16:creationId xmlns:a16="http://schemas.microsoft.com/office/drawing/2014/main" id="{8FD0206A-B597-CA12-7114-8FE9F5B815F5}"/>
              </a:ext>
            </a:extLst>
          </p:cNvPr>
          <p:cNvSpPr/>
          <p:nvPr/>
        </p:nvSpPr>
        <p:spPr>
          <a:xfrm>
            <a:off x="1225648" y="3069884"/>
            <a:ext cx="2235102" cy="161290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B37F1D3-0BA7-621D-3B49-891EA88E41EC}"/>
              </a:ext>
            </a:extLst>
          </p:cNvPr>
          <p:cNvSpPr txBox="1"/>
          <p:nvPr/>
        </p:nvSpPr>
        <p:spPr>
          <a:xfrm>
            <a:off x="1225648" y="3345502"/>
            <a:ext cx="2235102" cy="923330"/>
          </a:xfrm>
          <a:prstGeom prst="rect">
            <a:avLst/>
          </a:prstGeom>
          <a:noFill/>
        </p:spPr>
        <p:txBody>
          <a:bodyPr wrap="square" anchor="ctr">
            <a:spAutoFit/>
          </a:bodyPr>
          <a:lstStyle/>
          <a:p>
            <a:pPr algn="ctr"/>
            <a:r>
              <a:rPr lang="en-US" b="1" dirty="0">
                <a:latin typeface="Roboto" panose="02000000000000000000" pitchFamily="2" charset="0"/>
                <a:ea typeface="Roboto" panose="02000000000000000000" pitchFamily="2" charset="0"/>
                <a:cs typeface="Roboto" panose="02000000000000000000" pitchFamily="2" charset="0"/>
                <a:hlinkClick r:id="rId4"/>
              </a:rPr>
              <a:t>Dos and </a:t>
            </a:r>
            <a:r>
              <a:rPr lang="en-US" b="1" dirty="0" err="1">
                <a:latin typeface="Roboto" panose="02000000000000000000" pitchFamily="2" charset="0"/>
                <a:ea typeface="Roboto" panose="02000000000000000000" pitchFamily="2" charset="0"/>
                <a:cs typeface="Roboto" panose="02000000000000000000" pitchFamily="2" charset="0"/>
                <a:hlinkClick r:id="rId4"/>
              </a:rPr>
              <a:t>Dont’s</a:t>
            </a:r>
            <a:r>
              <a:rPr lang="en-US" b="1" dirty="0">
                <a:latin typeface="Roboto" panose="02000000000000000000" pitchFamily="2" charset="0"/>
                <a:ea typeface="Roboto" panose="02000000000000000000" pitchFamily="2" charset="0"/>
                <a:cs typeface="Roboto" panose="02000000000000000000" pitchFamily="2" charset="0"/>
                <a:hlinkClick r:id="rId4"/>
              </a:rPr>
              <a:t> in the implementation of BIPs</a:t>
            </a:r>
            <a:endParaRPr lang="en-GB"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04492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D88A7-5911-6273-575D-3D54A7B4FC25}"/>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61478012-8DA1-DC65-6C11-59BECB89D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43F60FA4-2A02-0003-F22A-01836FBB0B1E}"/>
              </a:ext>
            </a:extLst>
          </p:cNvPr>
          <p:cNvSpPr>
            <a:spLocks noGrp="1"/>
          </p:cNvSpPr>
          <p:nvPr>
            <p:ph type="title"/>
          </p:nvPr>
        </p:nvSpPr>
        <p:spPr>
          <a:xfrm>
            <a:off x="365760" y="2870808"/>
            <a:ext cx="3931921" cy="736958"/>
          </a:xfrm>
        </p:spPr>
        <p:txBody>
          <a:bodyPr>
            <a:noAutofit/>
          </a:bodyPr>
          <a:lstStyle/>
          <a:p>
            <a:pPr algn="ctr"/>
            <a:r>
              <a:rPr lang="el-GR" sz="2600" b="1" dirty="0">
                <a:latin typeface="Roboto" panose="02000000000000000000" pitchFamily="2" charset="0"/>
                <a:ea typeface="Roboto" panose="02000000000000000000" pitchFamily="2" charset="0"/>
              </a:rPr>
              <a:t>Οργανωτικά έξοδα Μικτών εντατικών  προγραμμάτων (</a:t>
            </a:r>
            <a:r>
              <a:rPr lang="el-GR" sz="2600" b="1" dirty="0" err="1">
                <a:latin typeface="Roboto" panose="02000000000000000000" pitchFamily="2" charset="0"/>
                <a:ea typeface="Roboto" panose="02000000000000000000" pitchFamily="2" charset="0"/>
              </a:rPr>
              <a:t>Blended</a:t>
            </a:r>
            <a:r>
              <a:rPr lang="el-GR" sz="2600" b="1" dirty="0">
                <a:latin typeface="Roboto" panose="02000000000000000000" pitchFamily="2" charset="0"/>
                <a:ea typeface="Roboto" panose="02000000000000000000" pitchFamily="2" charset="0"/>
              </a:rPr>
              <a:t> </a:t>
            </a:r>
            <a:r>
              <a:rPr lang="el-GR" sz="2600" b="1" dirty="0" err="1">
                <a:latin typeface="Roboto" panose="02000000000000000000" pitchFamily="2" charset="0"/>
                <a:ea typeface="Roboto" panose="02000000000000000000" pitchFamily="2" charset="0"/>
              </a:rPr>
              <a:t>Intensive</a:t>
            </a:r>
            <a:r>
              <a:rPr lang="el-GR" sz="2600" b="1" dirty="0">
                <a:latin typeface="Roboto" panose="02000000000000000000" pitchFamily="2" charset="0"/>
                <a:ea typeface="Roboto" panose="02000000000000000000" pitchFamily="2" charset="0"/>
              </a:rPr>
              <a:t> </a:t>
            </a:r>
            <a:r>
              <a:rPr lang="el-GR" sz="2600" b="1" dirty="0" err="1">
                <a:latin typeface="Roboto" panose="02000000000000000000" pitchFamily="2" charset="0"/>
                <a:ea typeface="Roboto" panose="02000000000000000000" pitchFamily="2" charset="0"/>
              </a:rPr>
              <a:t>Programmes</a:t>
            </a:r>
            <a:r>
              <a:rPr lang="el-GR" sz="2600" b="1" dirty="0">
                <a:latin typeface="Roboto" panose="02000000000000000000" pitchFamily="2" charset="0"/>
                <a:ea typeface="Roboto" panose="02000000000000000000" pitchFamily="2" charset="0"/>
              </a:rPr>
              <a:t> OS)</a:t>
            </a:r>
          </a:p>
        </p:txBody>
      </p:sp>
      <p:sp>
        <p:nvSpPr>
          <p:cNvPr id="4" name="object 3">
            <a:extLst>
              <a:ext uri="{FF2B5EF4-FFF2-40B4-BE49-F238E27FC236}">
                <a16:creationId xmlns:a16="http://schemas.microsoft.com/office/drawing/2014/main" id="{1C604B14-F961-E4C1-4BF4-AABD1B4DE8C3}"/>
              </a:ext>
            </a:extLst>
          </p:cNvPr>
          <p:cNvSpPr/>
          <p:nvPr/>
        </p:nvSpPr>
        <p:spPr>
          <a:xfrm flipH="1">
            <a:off x="4361687"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sp>
        <p:nvSpPr>
          <p:cNvPr id="2" name="object 7">
            <a:extLst>
              <a:ext uri="{FF2B5EF4-FFF2-40B4-BE49-F238E27FC236}">
                <a16:creationId xmlns:a16="http://schemas.microsoft.com/office/drawing/2014/main" id="{39622E36-4E83-D32E-8E6E-DC879C2A10F1}"/>
              </a:ext>
            </a:extLst>
          </p:cNvPr>
          <p:cNvSpPr txBox="1"/>
          <p:nvPr/>
        </p:nvSpPr>
        <p:spPr>
          <a:xfrm>
            <a:off x="4663441" y="1379336"/>
            <a:ext cx="6427182" cy="4099327"/>
          </a:xfrm>
          <a:prstGeom prst="rect">
            <a:avLst/>
          </a:prstGeom>
        </p:spPr>
        <p:txBody>
          <a:bodyPr vert="horz" wrap="square" lIns="0" tIns="44450" rIns="0" bIns="0" rtlCol="0">
            <a:spAutoFit/>
          </a:bodyPr>
          <a:lstStyle/>
          <a:p>
            <a:pPr marL="12700" marR="5080" algn="ctr">
              <a:lnSpc>
                <a:spcPct val="90100"/>
              </a:lnSpc>
              <a:spcBef>
                <a:spcPts val="580"/>
              </a:spcBef>
              <a:tabLst>
                <a:tab pos="241300" algn="l"/>
              </a:tabLst>
            </a:pPr>
            <a:r>
              <a:rPr sz="1800" b="1" spc="-5" dirty="0" err="1">
                <a:latin typeface="Roboto" panose="02000000000000000000" pitchFamily="2" charset="0"/>
                <a:ea typeface="Roboto" panose="02000000000000000000" pitchFamily="2" charset="0"/>
                <a:cs typeface="Roboto" panose="02000000000000000000" pitchFamily="2" charset="0"/>
              </a:rPr>
              <a:t>Στο</a:t>
            </a:r>
            <a:r>
              <a:rPr sz="1800" b="1" dirty="0">
                <a:latin typeface="Roboto" panose="02000000000000000000" pitchFamily="2" charset="0"/>
                <a:ea typeface="Roboto" panose="02000000000000000000" pitchFamily="2" charset="0"/>
                <a:cs typeface="Roboto" panose="02000000000000000000" pitchFamily="2" charset="0"/>
              </a:rPr>
              <a:t> </a:t>
            </a:r>
            <a:r>
              <a:rPr sz="1800" b="1" spc="-5" dirty="0" err="1">
                <a:latin typeface="Roboto" panose="02000000000000000000" pitchFamily="2" charset="0"/>
                <a:ea typeface="Roboto" panose="02000000000000000000" pitchFamily="2" charset="0"/>
                <a:cs typeface="Roboto" panose="02000000000000000000" pitchFamily="2" charset="0"/>
              </a:rPr>
              <a:t>συντονιστικό</a:t>
            </a:r>
            <a:r>
              <a:rPr sz="1800" b="1" dirty="0">
                <a:latin typeface="Roboto" panose="02000000000000000000" pitchFamily="2" charset="0"/>
                <a:ea typeface="Roboto" panose="02000000000000000000" pitchFamily="2" charset="0"/>
                <a:cs typeface="Roboto" panose="02000000000000000000" pitchFamily="2" charset="0"/>
              </a:rPr>
              <a:t> </a:t>
            </a:r>
            <a:r>
              <a:rPr lang="el-GR" b="1" dirty="0">
                <a:latin typeface="Roboto" panose="02000000000000000000" pitchFamily="2" charset="0"/>
                <a:ea typeface="Roboto" panose="02000000000000000000" pitchFamily="2" charset="0"/>
                <a:cs typeface="Roboto" panose="02000000000000000000" pitchFamily="2" charset="0"/>
              </a:rPr>
              <a:t>ΙΤΕ</a:t>
            </a:r>
            <a:r>
              <a:rPr sz="1800" b="1" spc="5" dirty="0">
                <a:latin typeface="Roboto" panose="02000000000000000000" pitchFamily="2" charset="0"/>
                <a:ea typeface="Roboto" panose="02000000000000000000" pitchFamily="2" charset="0"/>
                <a:cs typeface="Roboto" panose="02000000000000000000" pitchFamily="2" charset="0"/>
              </a:rPr>
              <a:t> </a:t>
            </a:r>
            <a:r>
              <a:rPr sz="1800" b="1" spc="-15" dirty="0">
                <a:latin typeface="Roboto" panose="02000000000000000000" pitchFamily="2" charset="0"/>
                <a:ea typeface="Roboto" panose="02000000000000000000" pitchFamily="2" charset="0"/>
                <a:cs typeface="Roboto" panose="02000000000000000000" pitchFamily="2" charset="0"/>
              </a:rPr>
              <a:t>χορηγείται</a:t>
            </a:r>
            <a:r>
              <a:rPr sz="1800" b="1" spc="-10" dirty="0">
                <a:latin typeface="Roboto" panose="02000000000000000000" pitchFamily="2" charset="0"/>
                <a:ea typeface="Roboto" panose="02000000000000000000" pitchFamily="2" charset="0"/>
                <a:cs typeface="Roboto" panose="02000000000000000000" pitchFamily="2" charset="0"/>
              </a:rPr>
              <a:t> χρηματοδότηση</a:t>
            </a:r>
            <a:r>
              <a:rPr sz="1800" b="1" spc="-5" dirty="0">
                <a:latin typeface="Roboto" panose="02000000000000000000" pitchFamily="2" charset="0"/>
                <a:ea typeface="Roboto" panose="02000000000000000000" pitchFamily="2" charset="0"/>
                <a:cs typeface="Roboto" panose="02000000000000000000" pitchFamily="2" charset="0"/>
              </a:rPr>
              <a:t> για</a:t>
            </a:r>
            <a:r>
              <a:rPr sz="1800" b="1" dirty="0">
                <a:latin typeface="Roboto" panose="02000000000000000000" pitchFamily="2" charset="0"/>
                <a:ea typeface="Roboto" panose="02000000000000000000" pitchFamily="2" charset="0"/>
                <a:cs typeface="Roboto" panose="02000000000000000000" pitchFamily="2" charset="0"/>
              </a:rPr>
              <a:t> </a:t>
            </a:r>
            <a:r>
              <a:rPr sz="1800" b="1" spc="-15" dirty="0">
                <a:latin typeface="Roboto" panose="02000000000000000000" pitchFamily="2" charset="0"/>
                <a:ea typeface="Roboto" panose="02000000000000000000" pitchFamily="2" charset="0"/>
                <a:cs typeface="Roboto" panose="02000000000000000000" pitchFamily="2" charset="0"/>
              </a:rPr>
              <a:t>την </a:t>
            </a:r>
            <a:r>
              <a:rPr sz="1800" b="1" spc="-10" dirty="0">
                <a:latin typeface="Roboto" panose="02000000000000000000" pitchFamily="2" charset="0"/>
                <a:ea typeface="Roboto" panose="02000000000000000000" pitchFamily="2" charset="0"/>
                <a:cs typeface="Roboto" panose="02000000000000000000" pitchFamily="2" charset="0"/>
              </a:rPr>
              <a:t> </a:t>
            </a:r>
            <a:r>
              <a:rPr sz="1800" b="1" spc="-5" dirty="0">
                <a:latin typeface="Roboto" panose="02000000000000000000" pitchFamily="2" charset="0"/>
                <a:ea typeface="Roboto" panose="02000000000000000000" pitchFamily="2" charset="0"/>
                <a:cs typeface="Roboto" panose="02000000000000000000" pitchFamily="2" charset="0"/>
              </a:rPr>
              <a:t>ανάπτυξη</a:t>
            </a:r>
            <a:r>
              <a:rPr sz="1800" b="1" dirty="0">
                <a:latin typeface="Roboto" panose="02000000000000000000" pitchFamily="2" charset="0"/>
                <a:ea typeface="Roboto" panose="02000000000000000000" pitchFamily="2" charset="0"/>
                <a:cs typeface="Roboto" panose="02000000000000000000" pitchFamily="2" charset="0"/>
              </a:rPr>
              <a:t> </a:t>
            </a:r>
            <a:r>
              <a:rPr sz="1800" b="1" spc="-25" dirty="0">
                <a:latin typeface="Roboto" panose="02000000000000000000" pitchFamily="2" charset="0"/>
                <a:ea typeface="Roboto" panose="02000000000000000000" pitchFamily="2" charset="0"/>
                <a:cs typeface="Roboto" panose="02000000000000000000" pitchFamily="2" charset="0"/>
              </a:rPr>
              <a:t>και</a:t>
            </a:r>
            <a:r>
              <a:rPr sz="1800" b="1" spc="-20" dirty="0">
                <a:latin typeface="Roboto" panose="02000000000000000000" pitchFamily="2" charset="0"/>
                <a:ea typeface="Roboto" panose="02000000000000000000" pitchFamily="2" charset="0"/>
                <a:cs typeface="Roboto" panose="02000000000000000000" pitchFamily="2" charset="0"/>
              </a:rPr>
              <a:t> </a:t>
            </a:r>
            <a:r>
              <a:rPr sz="1800" b="1" spc="-10" dirty="0">
                <a:latin typeface="Roboto" panose="02000000000000000000" pitchFamily="2" charset="0"/>
                <a:ea typeface="Roboto" panose="02000000000000000000" pitchFamily="2" charset="0"/>
                <a:cs typeface="Roboto" panose="02000000000000000000" pitchFamily="2" charset="0"/>
              </a:rPr>
              <a:t>οργάνωση</a:t>
            </a:r>
            <a:r>
              <a:rPr sz="1800" b="1" spc="-5" dirty="0">
                <a:latin typeface="Roboto" panose="02000000000000000000" pitchFamily="2" charset="0"/>
                <a:ea typeface="Roboto" panose="02000000000000000000" pitchFamily="2" charset="0"/>
                <a:cs typeface="Roboto" panose="02000000000000000000" pitchFamily="2" charset="0"/>
              </a:rPr>
              <a:t> του</a:t>
            </a:r>
            <a:r>
              <a:rPr sz="1800" b="1" dirty="0">
                <a:latin typeface="Roboto" panose="02000000000000000000" pitchFamily="2" charset="0"/>
                <a:ea typeface="Roboto" panose="02000000000000000000" pitchFamily="2" charset="0"/>
                <a:cs typeface="Roboto" panose="02000000000000000000" pitchFamily="2" charset="0"/>
              </a:rPr>
              <a:t> </a:t>
            </a:r>
            <a:r>
              <a:rPr sz="1800" b="1" spc="-10" dirty="0">
                <a:latin typeface="Roboto" panose="02000000000000000000" pitchFamily="2" charset="0"/>
                <a:ea typeface="Roboto" panose="02000000000000000000" pitchFamily="2" charset="0"/>
                <a:cs typeface="Roboto" panose="02000000000000000000" pitchFamily="2" charset="0"/>
              </a:rPr>
              <a:t>εντατικού</a:t>
            </a:r>
            <a:r>
              <a:rPr sz="1800" b="1" spc="-5" dirty="0">
                <a:latin typeface="Roboto" panose="02000000000000000000" pitchFamily="2" charset="0"/>
                <a:ea typeface="Roboto" panose="02000000000000000000" pitchFamily="2" charset="0"/>
                <a:cs typeface="Roboto" panose="02000000000000000000" pitchFamily="2" charset="0"/>
              </a:rPr>
              <a:t> </a:t>
            </a:r>
            <a:r>
              <a:rPr sz="1800" b="1" spc="-10" dirty="0">
                <a:latin typeface="Roboto" panose="02000000000000000000" pitchFamily="2" charset="0"/>
                <a:ea typeface="Roboto" panose="02000000000000000000" pitchFamily="2" charset="0"/>
                <a:cs typeface="Roboto" panose="02000000000000000000" pitchFamily="2" charset="0"/>
              </a:rPr>
              <a:t>προγράμματος</a:t>
            </a:r>
            <a:r>
              <a:rPr lang="el-GR" sz="1800" b="1" spc="-10" dirty="0">
                <a:latin typeface="Roboto" panose="02000000000000000000" pitchFamily="2" charset="0"/>
                <a:ea typeface="Roboto" panose="02000000000000000000" pitchFamily="2" charset="0"/>
                <a:cs typeface="Roboto" panose="02000000000000000000" pitchFamily="2" charset="0"/>
              </a:rPr>
              <a:t> (</a:t>
            </a:r>
            <a:r>
              <a:rPr lang="en-GB" sz="1800" b="1" spc="-10" dirty="0">
                <a:latin typeface="Roboto" panose="02000000000000000000" pitchFamily="2" charset="0"/>
                <a:ea typeface="Roboto" panose="02000000000000000000" pitchFamily="2" charset="0"/>
                <a:cs typeface="Roboto" panose="02000000000000000000" pitchFamily="2" charset="0"/>
              </a:rPr>
              <a:t>BIP OS)</a:t>
            </a:r>
            <a:r>
              <a:rPr lang="el-GR" sz="1800" spc="-10" dirty="0">
                <a:latin typeface="Roboto" panose="02000000000000000000" pitchFamily="2" charset="0"/>
                <a:ea typeface="Roboto" panose="02000000000000000000" pitchFamily="2" charset="0"/>
                <a:cs typeface="Roboto" panose="02000000000000000000" pitchFamily="2" charset="0"/>
              </a:rPr>
              <a:t>,</a:t>
            </a:r>
            <a:r>
              <a:rPr sz="1800" spc="385" dirty="0">
                <a:latin typeface="Roboto" panose="02000000000000000000" pitchFamily="2" charset="0"/>
                <a:ea typeface="Roboto" panose="02000000000000000000" pitchFamily="2" charset="0"/>
                <a:cs typeface="Roboto" panose="02000000000000000000" pitchFamily="2" charset="0"/>
              </a:rPr>
              <a:t> </a:t>
            </a:r>
            <a:r>
              <a:rPr sz="1800" spc="5" dirty="0" err="1">
                <a:latin typeface="Roboto" panose="02000000000000000000" pitchFamily="2" charset="0"/>
                <a:ea typeface="Roboto" panose="02000000000000000000" pitchFamily="2" charset="0"/>
                <a:cs typeface="Roboto" panose="02000000000000000000" pitchFamily="2" charset="0"/>
              </a:rPr>
              <a:t>με</a:t>
            </a:r>
            <a:r>
              <a:rPr sz="1800" spc="5" dirty="0">
                <a:latin typeface="Roboto" panose="02000000000000000000" pitchFamily="2" charset="0"/>
                <a:ea typeface="Roboto" panose="02000000000000000000" pitchFamily="2" charset="0"/>
                <a:cs typeface="Roboto" panose="02000000000000000000" pitchFamily="2" charset="0"/>
              </a:rPr>
              <a:t> </a:t>
            </a:r>
            <a:r>
              <a:rPr sz="1800" spc="-5" dirty="0">
                <a:latin typeface="Roboto" panose="02000000000000000000" pitchFamily="2" charset="0"/>
                <a:ea typeface="Roboto" panose="02000000000000000000" pitchFamily="2" charset="0"/>
                <a:cs typeface="Roboto" panose="02000000000000000000" pitchFamily="2" charset="0"/>
              </a:rPr>
              <a:t>β</a:t>
            </a:r>
            <a:r>
              <a:rPr sz="1800" spc="-5" dirty="0" err="1">
                <a:latin typeface="Roboto" panose="02000000000000000000" pitchFamily="2" charset="0"/>
                <a:ea typeface="Roboto" panose="02000000000000000000" pitchFamily="2" charset="0"/>
                <a:cs typeface="Roboto" panose="02000000000000000000" pitchFamily="2" charset="0"/>
              </a:rPr>
              <a:t>άση</a:t>
            </a:r>
            <a:r>
              <a:rPr sz="1800" spc="5" dirty="0">
                <a:latin typeface="Roboto" panose="02000000000000000000" pitchFamily="2" charset="0"/>
                <a:ea typeface="Roboto" panose="02000000000000000000" pitchFamily="2" charset="0"/>
                <a:cs typeface="Roboto" panose="02000000000000000000" pitchFamily="2" charset="0"/>
              </a:rPr>
              <a:t> </a:t>
            </a:r>
            <a:r>
              <a:rPr sz="1800" spc="-10" dirty="0">
                <a:latin typeface="Roboto" panose="02000000000000000000" pitchFamily="2" charset="0"/>
                <a:ea typeface="Roboto" panose="02000000000000000000" pitchFamily="2" charset="0"/>
                <a:cs typeface="Roboto" panose="02000000000000000000" pitchFamily="2" charset="0"/>
              </a:rPr>
              <a:t>τον</a:t>
            </a:r>
            <a:r>
              <a:rPr sz="1800" spc="10" dirty="0">
                <a:latin typeface="Roboto" panose="02000000000000000000" pitchFamily="2" charset="0"/>
                <a:ea typeface="Roboto" panose="02000000000000000000" pitchFamily="2" charset="0"/>
                <a:cs typeface="Roboto" panose="02000000000000000000" pitchFamily="2" charset="0"/>
              </a:rPr>
              <a:t> </a:t>
            </a:r>
            <a:r>
              <a:rPr sz="1800" spc="-10" dirty="0">
                <a:latin typeface="Roboto" panose="02000000000000000000" pitchFamily="2" charset="0"/>
                <a:ea typeface="Roboto" panose="02000000000000000000" pitchFamily="2" charset="0"/>
                <a:cs typeface="Roboto" panose="02000000000000000000" pitchFamily="2" charset="0"/>
              </a:rPr>
              <a:t>α</a:t>
            </a:r>
            <a:r>
              <a:rPr sz="1800" spc="-10" dirty="0" err="1">
                <a:latin typeface="Roboto" panose="02000000000000000000" pitchFamily="2" charset="0"/>
                <a:ea typeface="Roboto" panose="02000000000000000000" pitchFamily="2" charset="0"/>
                <a:cs typeface="Roboto" panose="02000000000000000000" pitchFamily="2" charset="0"/>
              </a:rPr>
              <a:t>ριθμό</a:t>
            </a:r>
            <a:r>
              <a:rPr sz="1800" spc="35" dirty="0">
                <a:latin typeface="Roboto" panose="02000000000000000000" pitchFamily="2" charset="0"/>
                <a:ea typeface="Roboto" panose="02000000000000000000" pitchFamily="2" charset="0"/>
                <a:cs typeface="Roboto" panose="02000000000000000000" pitchFamily="2" charset="0"/>
              </a:rPr>
              <a:t> </a:t>
            </a:r>
            <a:r>
              <a:rPr sz="1800" spc="-15" dirty="0" err="1">
                <a:latin typeface="Roboto" panose="02000000000000000000" pitchFamily="2" charset="0"/>
                <a:ea typeface="Roboto" panose="02000000000000000000" pitchFamily="2" charset="0"/>
                <a:cs typeface="Roboto" panose="02000000000000000000" pitchFamily="2" charset="0"/>
              </a:rPr>
              <a:t>των</a:t>
            </a:r>
            <a:r>
              <a:rPr sz="1800" spc="20" dirty="0">
                <a:latin typeface="Roboto" panose="02000000000000000000" pitchFamily="2" charset="0"/>
                <a:ea typeface="Roboto" panose="02000000000000000000" pitchFamily="2" charset="0"/>
                <a:cs typeface="Roboto" panose="02000000000000000000" pitchFamily="2" charset="0"/>
              </a:rPr>
              <a:t> </a:t>
            </a:r>
            <a:r>
              <a:rPr lang="el-GR" spc="-10" dirty="0">
                <a:latin typeface="Roboto" panose="02000000000000000000" pitchFamily="2" charset="0"/>
                <a:ea typeface="Roboto" panose="02000000000000000000" pitchFamily="2" charset="0"/>
                <a:cs typeface="Roboto" panose="02000000000000000000" pitchFamily="2" charset="0"/>
              </a:rPr>
              <a:t>εκπαιδευομένων που πραγματοποιούν κινητικότητα</a:t>
            </a:r>
            <a:r>
              <a:rPr lang="en-US" spc="-10" dirty="0">
                <a:latin typeface="Roboto" panose="02000000000000000000" pitchFamily="2" charset="0"/>
                <a:ea typeface="Roboto" panose="02000000000000000000" pitchFamily="2" charset="0"/>
                <a:cs typeface="Roboto" panose="02000000000000000000" pitchFamily="2" charset="0"/>
              </a:rPr>
              <a:t>:</a:t>
            </a:r>
            <a:endParaRPr lang="el-GR" b="1" dirty="0">
              <a:latin typeface="Roboto" panose="02000000000000000000" pitchFamily="2" charset="0"/>
              <a:ea typeface="Roboto" panose="02000000000000000000" pitchFamily="2" charset="0"/>
              <a:cs typeface="Roboto" panose="02000000000000000000" pitchFamily="2" charset="0"/>
            </a:endParaRPr>
          </a:p>
          <a:p>
            <a:pPr marL="64135" algn="ctr">
              <a:lnSpc>
                <a:spcPct val="100000"/>
              </a:lnSpc>
              <a:spcBef>
                <a:spcPts val="405"/>
              </a:spcBef>
            </a:pPr>
            <a:endParaRPr lang="en-US" sz="2200" b="1" i="1"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endParaRPr>
          </a:p>
          <a:p>
            <a:pPr marL="407035" indent="-342900" algn="ctr">
              <a:lnSpc>
                <a:spcPct val="100000"/>
              </a:lnSpc>
              <a:spcBef>
                <a:spcPts val="405"/>
              </a:spcBef>
              <a:buFont typeface="Wingdings" panose="05000000000000000000" pitchFamily="2" charset="2"/>
              <a:buChar char="ü"/>
            </a:pPr>
            <a:r>
              <a:rPr lang="el-GR" sz="2200" b="1" i="1" dirty="0">
                <a:solidFill>
                  <a:srgbClr val="FF0000"/>
                </a:solidFill>
                <a:latin typeface="Roboto" panose="02000000000000000000" pitchFamily="2" charset="0"/>
                <a:ea typeface="Roboto" panose="02000000000000000000" pitchFamily="2" charset="0"/>
                <a:cs typeface="Roboto" panose="02000000000000000000" pitchFamily="2" charset="0"/>
              </a:rPr>
              <a:t>400 Ευρώ </a:t>
            </a:r>
            <a:r>
              <a:rPr lang="el-GR" sz="2200" b="1" dirty="0">
                <a:latin typeface="Roboto" panose="02000000000000000000" pitchFamily="2" charset="0"/>
                <a:ea typeface="Roboto" panose="02000000000000000000" pitchFamily="2" charset="0"/>
                <a:cs typeface="Roboto" panose="02000000000000000000" pitchFamily="2" charset="0"/>
              </a:rPr>
              <a:t>ανά εκπαιδευόμενο </a:t>
            </a:r>
          </a:p>
          <a:p>
            <a:pPr marL="64135" algn="ctr">
              <a:lnSpc>
                <a:spcPct val="100000"/>
              </a:lnSpc>
              <a:spcBef>
                <a:spcPts val="405"/>
              </a:spcBef>
            </a:pPr>
            <a:r>
              <a:rPr lang="el-GR" sz="2200" b="1" dirty="0">
                <a:latin typeface="Roboto" panose="02000000000000000000" pitchFamily="2" charset="0"/>
                <a:ea typeface="Roboto" panose="02000000000000000000" pitchFamily="2" charset="0"/>
                <a:cs typeface="Roboto" panose="02000000000000000000" pitchFamily="2" charset="0"/>
              </a:rPr>
              <a:t>(φοιτητή ή άτομο του προσωπικού), </a:t>
            </a:r>
          </a:p>
          <a:p>
            <a:pPr marL="64135" algn="ctr">
              <a:lnSpc>
                <a:spcPct val="100000"/>
              </a:lnSpc>
              <a:spcBef>
                <a:spcPts val="405"/>
              </a:spcBef>
            </a:pPr>
            <a:r>
              <a:rPr lang="el-GR" sz="2200" b="1" dirty="0">
                <a:latin typeface="Roboto" panose="02000000000000000000" pitchFamily="2" charset="0"/>
                <a:ea typeface="Roboto" panose="02000000000000000000" pitchFamily="2" charset="0"/>
                <a:cs typeface="Roboto" panose="02000000000000000000" pitchFamily="2" charset="0"/>
              </a:rPr>
              <a:t>με ελάχιστο αριθμό τους 10 και ανώτατο τους 20</a:t>
            </a:r>
          </a:p>
          <a:p>
            <a:pPr marL="12700" algn="ctr">
              <a:lnSpc>
                <a:spcPct val="100000"/>
              </a:lnSpc>
              <a:spcBef>
                <a:spcPts val="385"/>
              </a:spcBef>
            </a:pPr>
            <a:endParaRPr lang="el-GR" sz="2200" b="1" dirty="0">
              <a:latin typeface="Roboto" panose="02000000000000000000" pitchFamily="2" charset="0"/>
              <a:ea typeface="Roboto" panose="02000000000000000000" pitchFamily="2" charset="0"/>
              <a:cs typeface="Roboto" panose="02000000000000000000" pitchFamily="2" charset="0"/>
            </a:endParaRPr>
          </a:p>
          <a:p>
            <a:pPr marL="12700" algn="ctr">
              <a:lnSpc>
                <a:spcPct val="100000"/>
              </a:lnSpc>
              <a:spcBef>
                <a:spcPts val="385"/>
              </a:spcBef>
            </a:pPr>
            <a:endParaRPr lang="el-GR" sz="2200" b="1" dirty="0">
              <a:latin typeface="Roboto" panose="02000000000000000000" pitchFamily="2" charset="0"/>
              <a:ea typeface="Roboto" panose="02000000000000000000" pitchFamily="2" charset="0"/>
              <a:cs typeface="Roboto" panose="02000000000000000000" pitchFamily="2" charset="0"/>
            </a:endParaRPr>
          </a:p>
          <a:p>
            <a:pPr marL="12700" algn="ctr">
              <a:lnSpc>
                <a:spcPct val="100000"/>
              </a:lnSpc>
              <a:spcBef>
                <a:spcPts val="385"/>
              </a:spcBef>
            </a:pPr>
            <a:endParaRPr lang="el-GR" sz="2200" b="1" dirty="0">
              <a:latin typeface="Roboto" panose="02000000000000000000" pitchFamily="2" charset="0"/>
              <a:ea typeface="Roboto" panose="02000000000000000000" pitchFamily="2" charset="0"/>
              <a:cs typeface="Roboto" panose="02000000000000000000" pitchFamily="2" charset="0"/>
            </a:endParaRPr>
          </a:p>
          <a:p>
            <a:pPr marL="12700" algn="ctr">
              <a:lnSpc>
                <a:spcPct val="100000"/>
              </a:lnSpc>
              <a:spcBef>
                <a:spcPts val="385"/>
              </a:spcBef>
            </a:pPr>
            <a:endParaRPr sz="1800" dirty="0">
              <a:latin typeface="Roboto" panose="02000000000000000000" pitchFamily="2" charset="0"/>
              <a:ea typeface="Roboto" panose="02000000000000000000" pitchFamily="2" charset="0"/>
              <a:cs typeface="Roboto" panose="02000000000000000000" pitchFamily="2" charset="0"/>
            </a:endParaRPr>
          </a:p>
        </p:txBody>
      </p:sp>
      <p:sp>
        <p:nvSpPr>
          <p:cNvPr id="7" name="Rectangle: Rounded Corners 6">
            <a:extLst>
              <a:ext uri="{FF2B5EF4-FFF2-40B4-BE49-F238E27FC236}">
                <a16:creationId xmlns:a16="http://schemas.microsoft.com/office/drawing/2014/main" id="{BF1038B5-599D-B583-3433-FFD7C94595C4}"/>
              </a:ext>
            </a:extLst>
          </p:cNvPr>
          <p:cNvSpPr/>
          <p:nvPr/>
        </p:nvSpPr>
        <p:spPr>
          <a:xfrm>
            <a:off x="4556645" y="4162136"/>
            <a:ext cx="6831791" cy="107315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l-GR" sz="1600" dirty="0">
                <a:solidFill>
                  <a:schemeClr val="tx1"/>
                </a:solidFill>
                <a:latin typeface="Roboto" panose="02000000000000000000" pitchFamily="2" charset="0"/>
                <a:ea typeface="Roboto" panose="02000000000000000000" pitchFamily="2" charset="0"/>
                <a:cs typeface="Roboto" panose="02000000000000000000" pitchFamily="2" charset="0"/>
              </a:rPr>
              <a:t>Επιτρέπονται οι μεταφορές από τα </a:t>
            </a:r>
            <a:r>
              <a:rPr lang="en-US" sz="1600" dirty="0">
                <a:solidFill>
                  <a:schemeClr val="tx1"/>
                </a:solidFill>
                <a:latin typeface="Roboto" panose="02000000000000000000" pitchFamily="2" charset="0"/>
                <a:ea typeface="Roboto" panose="02000000000000000000" pitchFamily="2" charset="0"/>
                <a:cs typeface="Roboto" panose="02000000000000000000" pitchFamily="2" charset="0"/>
              </a:rPr>
              <a:t>BIP OS </a:t>
            </a:r>
            <a:r>
              <a:rPr lang="el-GR" sz="1600" dirty="0">
                <a:solidFill>
                  <a:schemeClr val="tx1"/>
                </a:solidFill>
                <a:latin typeface="Roboto" panose="02000000000000000000" pitchFamily="2" charset="0"/>
                <a:ea typeface="Roboto" panose="02000000000000000000" pitchFamily="2" charset="0"/>
                <a:cs typeface="Roboto" panose="02000000000000000000" pitchFamily="2" charset="0"/>
              </a:rPr>
              <a:t>προς τις κινητικότητες, φτάνει να υποβληθεί αίτημα τροποποίησης με επαρκή τεκμηρίωση</a:t>
            </a:r>
          </a:p>
        </p:txBody>
      </p:sp>
    </p:spTree>
    <p:extLst>
      <p:ext uri="{BB962C8B-B14F-4D97-AF65-F5344CB8AC3E}">
        <p14:creationId xmlns:p14="http://schemas.microsoft.com/office/powerpoint/2010/main" val="24038205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E5F1A-178B-1C7A-839C-10EDC80C722C}"/>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548E2352-2096-98BE-8E81-3A529DFB9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52" y="0"/>
            <a:ext cx="12192000" cy="6858000"/>
          </a:xfrm>
          <a:prstGeom prst="rect">
            <a:avLst/>
          </a:prstGeom>
        </p:spPr>
      </p:pic>
      <p:sp>
        <p:nvSpPr>
          <p:cNvPr id="6" name="Title 1">
            <a:extLst>
              <a:ext uri="{FF2B5EF4-FFF2-40B4-BE49-F238E27FC236}">
                <a16:creationId xmlns:a16="http://schemas.microsoft.com/office/drawing/2014/main" id="{A794FC55-11F5-2BEA-D7C2-4F685C4381AA}"/>
              </a:ext>
            </a:extLst>
          </p:cNvPr>
          <p:cNvSpPr>
            <a:spLocks noGrp="1"/>
          </p:cNvSpPr>
          <p:nvPr>
            <p:ph type="title"/>
          </p:nvPr>
        </p:nvSpPr>
        <p:spPr>
          <a:xfrm>
            <a:off x="365760" y="2870808"/>
            <a:ext cx="3931921" cy="736958"/>
          </a:xfrm>
        </p:spPr>
        <p:txBody>
          <a:bodyPr>
            <a:noAutofit/>
          </a:bodyPr>
          <a:lstStyle/>
          <a:p>
            <a:pPr algn="ctr"/>
            <a:r>
              <a:rPr lang="el-GR" sz="2600" b="1" dirty="0">
                <a:latin typeface="Roboto" panose="02000000000000000000" pitchFamily="2" charset="0"/>
                <a:ea typeface="Roboto" panose="02000000000000000000" pitchFamily="2" charset="0"/>
              </a:rPr>
              <a:t>Μεταφορές κονδυλίων στα </a:t>
            </a:r>
            <a:r>
              <a:rPr lang="en-US" sz="2600" b="1" dirty="0">
                <a:latin typeface="Roboto" panose="02000000000000000000" pitchFamily="2" charset="0"/>
                <a:ea typeface="Roboto" panose="02000000000000000000" pitchFamily="2" charset="0"/>
              </a:rPr>
              <a:t>BIPs</a:t>
            </a:r>
            <a:endParaRPr lang="el-GR"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65FDD260-511B-CC83-6F83-1A7D6932F14D}"/>
              </a:ext>
            </a:extLst>
          </p:cNvPr>
          <p:cNvSpPr/>
          <p:nvPr/>
        </p:nvSpPr>
        <p:spPr>
          <a:xfrm flipH="1">
            <a:off x="4361686" y="1005840"/>
            <a:ext cx="45719" cy="4406753"/>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sp>
        <p:nvSpPr>
          <p:cNvPr id="5" name="TextBox 4">
            <a:extLst>
              <a:ext uri="{FF2B5EF4-FFF2-40B4-BE49-F238E27FC236}">
                <a16:creationId xmlns:a16="http://schemas.microsoft.com/office/drawing/2014/main" id="{0C5D2839-1349-7926-BF1C-3FB1AB5F4AEB}"/>
              </a:ext>
            </a:extLst>
          </p:cNvPr>
          <p:cNvSpPr txBox="1"/>
          <p:nvPr/>
        </p:nvSpPr>
        <p:spPr>
          <a:xfrm>
            <a:off x="4471412" y="879602"/>
            <a:ext cx="6338068" cy="830997"/>
          </a:xfrm>
          <a:prstGeom prst="rect">
            <a:avLst/>
          </a:prstGeom>
          <a:noFill/>
        </p:spPr>
        <p:txBody>
          <a:bodyPr wrap="square" rtlCol="0">
            <a:spAutoFit/>
          </a:bodyPr>
          <a:lstStyle/>
          <a:p>
            <a:pPr algn="ctr"/>
            <a:r>
              <a:rPr lang="el-GR" sz="1600" dirty="0">
                <a:latin typeface="Roboto" panose="02000000000000000000" pitchFamily="2" charset="0"/>
                <a:ea typeface="Roboto" panose="02000000000000000000" pitchFamily="2" charset="0"/>
                <a:cs typeface="Roboto" panose="02000000000000000000" pitchFamily="2" charset="0"/>
              </a:rPr>
              <a:t>Εάν σε ένα Σχέδιο συμπεριλαμβάνονται περισσότερα του ενός </a:t>
            </a:r>
            <a:r>
              <a:rPr lang="en-GB" sz="1600" dirty="0">
                <a:latin typeface="Roboto" panose="02000000000000000000" pitchFamily="2" charset="0"/>
                <a:ea typeface="Roboto" panose="02000000000000000000" pitchFamily="2" charset="0"/>
                <a:cs typeface="Roboto" panose="02000000000000000000" pitchFamily="2" charset="0"/>
              </a:rPr>
              <a:t>BIPs </a:t>
            </a:r>
            <a:r>
              <a:rPr lang="el-GR" sz="1600" dirty="0">
                <a:latin typeface="Roboto" panose="02000000000000000000" pitchFamily="2" charset="0"/>
                <a:ea typeface="Roboto" panose="02000000000000000000" pitchFamily="2" charset="0"/>
                <a:cs typeface="Roboto" panose="02000000000000000000" pitchFamily="2" charset="0"/>
              </a:rPr>
              <a:t>και ο δικαιούχος θέλει να μεταφέρει κονδύλια από το ένα στο άλλο, έχει δύο επιλογές:</a:t>
            </a:r>
            <a:endParaRPr lang="en-GB" sz="1600" dirty="0">
              <a:latin typeface="Roboto" panose="02000000000000000000" pitchFamily="2" charset="0"/>
              <a:ea typeface="Roboto" panose="02000000000000000000" pitchFamily="2" charset="0"/>
              <a:cs typeface="Roboto" panose="02000000000000000000" pitchFamily="2" charset="0"/>
            </a:endParaRPr>
          </a:p>
        </p:txBody>
      </p:sp>
      <p:grpSp>
        <p:nvGrpSpPr>
          <p:cNvPr id="15" name="Group 14">
            <a:extLst>
              <a:ext uri="{FF2B5EF4-FFF2-40B4-BE49-F238E27FC236}">
                <a16:creationId xmlns:a16="http://schemas.microsoft.com/office/drawing/2014/main" id="{50D60E29-30C5-A746-1F51-3F9C0C393A14}"/>
              </a:ext>
            </a:extLst>
          </p:cNvPr>
          <p:cNvGrpSpPr/>
          <p:nvPr/>
        </p:nvGrpSpPr>
        <p:grpSpPr>
          <a:xfrm>
            <a:off x="4532589" y="1651001"/>
            <a:ext cx="6693445" cy="3524249"/>
            <a:chOff x="1313697" y="2794491"/>
            <a:chExt cx="9627026" cy="3041086"/>
          </a:xfrm>
        </p:grpSpPr>
        <p:grpSp>
          <p:nvGrpSpPr>
            <p:cNvPr id="16" name="object 9">
              <a:extLst>
                <a:ext uri="{FF2B5EF4-FFF2-40B4-BE49-F238E27FC236}">
                  <a16:creationId xmlns:a16="http://schemas.microsoft.com/office/drawing/2014/main" id="{9A1D302A-765C-7BE1-CF08-6A32EF3C2CE0}"/>
                </a:ext>
              </a:extLst>
            </p:cNvPr>
            <p:cNvGrpSpPr/>
            <p:nvPr/>
          </p:nvGrpSpPr>
          <p:grpSpPr>
            <a:xfrm>
              <a:off x="1313697" y="2794491"/>
              <a:ext cx="4469958" cy="2750820"/>
              <a:chOff x="1354128" y="3120933"/>
              <a:chExt cx="4469958" cy="2750820"/>
            </a:xfrm>
          </p:grpSpPr>
          <p:sp>
            <p:nvSpPr>
              <p:cNvPr id="24" name="object 11">
                <a:extLst>
                  <a:ext uri="{FF2B5EF4-FFF2-40B4-BE49-F238E27FC236}">
                    <a16:creationId xmlns:a16="http://schemas.microsoft.com/office/drawing/2014/main" id="{C0985381-D80C-9A8C-5521-C57F3B16023B}"/>
                  </a:ext>
                </a:extLst>
              </p:cNvPr>
              <p:cNvSpPr/>
              <p:nvPr/>
            </p:nvSpPr>
            <p:spPr>
              <a:xfrm>
                <a:off x="1354128" y="3120933"/>
                <a:ext cx="4333240" cy="2750820"/>
              </a:xfrm>
              <a:custGeom>
                <a:avLst/>
                <a:gdLst/>
                <a:ahLst/>
                <a:cxnLst/>
                <a:rect l="l" t="t" r="r" b="b"/>
                <a:pathLst>
                  <a:path w="4333240" h="2750820">
                    <a:moveTo>
                      <a:pt x="4057650" y="0"/>
                    </a:moveTo>
                    <a:lnTo>
                      <a:pt x="275081" y="0"/>
                    </a:lnTo>
                    <a:lnTo>
                      <a:pt x="225643" y="4432"/>
                    </a:lnTo>
                    <a:lnTo>
                      <a:pt x="179109" y="17213"/>
                    </a:lnTo>
                    <a:lnTo>
                      <a:pt x="136256" y="37563"/>
                    </a:lnTo>
                    <a:lnTo>
                      <a:pt x="97863" y="64706"/>
                    </a:lnTo>
                    <a:lnTo>
                      <a:pt x="64706" y="97863"/>
                    </a:lnTo>
                    <a:lnTo>
                      <a:pt x="37563" y="136256"/>
                    </a:lnTo>
                    <a:lnTo>
                      <a:pt x="17213" y="179109"/>
                    </a:lnTo>
                    <a:lnTo>
                      <a:pt x="4432" y="225643"/>
                    </a:lnTo>
                    <a:lnTo>
                      <a:pt x="0" y="275081"/>
                    </a:lnTo>
                    <a:lnTo>
                      <a:pt x="0" y="2475737"/>
                    </a:lnTo>
                    <a:lnTo>
                      <a:pt x="4432" y="2525182"/>
                    </a:lnTo>
                    <a:lnTo>
                      <a:pt x="17213" y="2571720"/>
                    </a:lnTo>
                    <a:lnTo>
                      <a:pt x="37563" y="2614574"/>
                    </a:lnTo>
                    <a:lnTo>
                      <a:pt x="64706" y="2652967"/>
                    </a:lnTo>
                    <a:lnTo>
                      <a:pt x="97863" y="2686122"/>
                    </a:lnTo>
                    <a:lnTo>
                      <a:pt x="136256" y="2713261"/>
                    </a:lnTo>
                    <a:lnTo>
                      <a:pt x="179109" y="2733609"/>
                    </a:lnTo>
                    <a:lnTo>
                      <a:pt x="225643" y="2746387"/>
                    </a:lnTo>
                    <a:lnTo>
                      <a:pt x="275081" y="2750819"/>
                    </a:lnTo>
                    <a:lnTo>
                      <a:pt x="4057650" y="2750819"/>
                    </a:lnTo>
                    <a:lnTo>
                      <a:pt x="4107088" y="2746388"/>
                    </a:lnTo>
                    <a:lnTo>
                      <a:pt x="4153622" y="2733610"/>
                    </a:lnTo>
                    <a:lnTo>
                      <a:pt x="4196475" y="2713264"/>
                    </a:lnTo>
                    <a:lnTo>
                      <a:pt x="4234868" y="2686126"/>
                    </a:lnTo>
                    <a:lnTo>
                      <a:pt x="4268025" y="2652972"/>
                    </a:lnTo>
                    <a:lnTo>
                      <a:pt x="4295168" y="2614580"/>
                    </a:lnTo>
                    <a:lnTo>
                      <a:pt x="4315518" y="2571725"/>
                    </a:lnTo>
                    <a:lnTo>
                      <a:pt x="4328299" y="2525186"/>
                    </a:lnTo>
                    <a:lnTo>
                      <a:pt x="4332732" y="2475737"/>
                    </a:lnTo>
                    <a:lnTo>
                      <a:pt x="4332732" y="275081"/>
                    </a:lnTo>
                    <a:lnTo>
                      <a:pt x="4328299" y="225643"/>
                    </a:lnTo>
                    <a:lnTo>
                      <a:pt x="4315518" y="179109"/>
                    </a:lnTo>
                    <a:lnTo>
                      <a:pt x="4295168" y="136256"/>
                    </a:lnTo>
                    <a:lnTo>
                      <a:pt x="4268025" y="97863"/>
                    </a:lnTo>
                    <a:lnTo>
                      <a:pt x="4234868" y="64706"/>
                    </a:lnTo>
                    <a:lnTo>
                      <a:pt x="4196475" y="37563"/>
                    </a:lnTo>
                    <a:lnTo>
                      <a:pt x="4153622" y="17213"/>
                    </a:lnTo>
                    <a:lnTo>
                      <a:pt x="4107088" y="4432"/>
                    </a:lnTo>
                    <a:lnTo>
                      <a:pt x="4057650" y="0"/>
                    </a:lnTo>
                    <a:close/>
                  </a:path>
                </a:pathLst>
              </a:custGeom>
              <a:solidFill>
                <a:srgbClr val="FFFFFF">
                  <a:alpha val="90194"/>
                </a:srgbClr>
              </a:solidFill>
            </p:spPr>
            <p:txBody>
              <a:bodyPr wrap="square" lIns="0" tIns="0" rIns="0" bIns="0" rtlCol="0"/>
              <a:lstStyle/>
              <a:p>
                <a:endParaRPr sz="1400">
                  <a:latin typeface="Roboto" panose="02000000000000000000" pitchFamily="2" charset="0"/>
                  <a:ea typeface="Roboto" panose="02000000000000000000" pitchFamily="2" charset="0"/>
                  <a:cs typeface="Roboto" panose="02000000000000000000" pitchFamily="2" charset="0"/>
                </a:endParaRPr>
              </a:p>
            </p:txBody>
          </p:sp>
          <p:sp>
            <p:nvSpPr>
              <p:cNvPr id="25" name="object 12">
                <a:extLst>
                  <a:ext uri="{FF2B5EF4-FFF2-40B4-BE49-F238E27FC236}">
                    <a16:creationId xmlns:a16="http://schemas.microsoft.com/office/drawing/2014/main" id="{D70443BC-9B1E-1BE8-55DE-923795F6F507}"/>
                  </a:ext>
                </a:extLst>
              </p:cNvPr>
              <p:cNvSpPr/>
              <p:nvPr/>
            </p:nvSpPr>
            <p:spPr>
              <a:xfrm>
                <a:off x="1490846" y="3271203"/>
                <a:ext cx="4333240" cy="2204324"/>
              </a:xfrm>
              <a:custGeom>
                <a:avLst/>
                <a:gdLst/>
                <a:ahLst/>
                <a:cxnLst/>
                <a:rect l="l" t="t" r="r" b="b"/>
                <a:pathLst>
                  <a:path w="4333240" h="2750820">
                    <a:moveTo>
                      <a:pt x="0" y="275081"/>
                    </a:moveTo>
                    <a:lnTo>
                      <a:pt x="4432" y="225643"/>
                    </a:lnTo>
                    <a:lnTo>
                      <a:pt x="17213" y="179109"/>
                    </a:lnTo>
                    <a:lnTo>
                      <a:pt x="37563" y="136256"/>
                    </a:lnTo>
                    <a:lnTo>
                      <a:pt x="64706" y="97863"/>
                    </a:lnTo>
                    <a:lnTo>
                      <a:pt x="97863" y="64706"/>
                    </a:lnTo>
                    <a:lnTo>
                      <a:pt x="136256" y="37563"/>
                    </a:lnTo>
                    <a:lnTo>
                      <a:pt x="179109" y="17213"/>
                    </a:lnTo>
                    <a:lnTo>
                      <a:pt x="225643" y="4432"/>
                    </a:lnTo>
                    <a:lnTo>
                      <a:pt x="275081" y="0"/>
                    </a:lnTo>
                    <a:lnTo>
                      <a:pt x="4057650" y="0"/>
                    </a:lnTo>
                    <a:lnTo>
                      <a:pt x="4107088" y="4432"/>
                    </a:lnTo>
                    <a:lnTo>
                      <a:pt x="4153622" y="17213"/>
                    </a:lnTo>
                    <a:lnTo>
                      <a:pt x="4196475" y="37563"/>
                    </a:lnTo>
                    <a:lnTo>
                      <a:pt x="4234868" y="64706"/>
                    </a:lnTo>
                    <a:lnTo>
                      <a:pt x="4268025" y="97863"/>
                    </a:lnTo>
                    <a:lnTo>
                      <a:pt x="4295168" y="136256"/>
                    </a:lnTo>
                    <a:lnTo>
                      <a:pt x="4315518" y="179109"/>
                    </a:lnTo>
                    <a:lnTo>
                      <a:pt x="4328299" y="225643"/>
                    </a:lnTo>
                    <a:lnTo>
                      <a:pt x="4332732" y="275081"/>
                    </a:lnTo>
                    <a:lnTo>
                      <a:pt x="4332732" y="2475737"/>
                    </a:lnTo>
                    <a:lnTo>
                      <a:pt x="4328299" y="2525186"/>
                    </a:lnTo>
                    <a:lnTo>
                      <a:pt x="4315518" y="2571725"/>
                    </a:lnTo>
                    <a:lnTo>
                      <a:pt x="4295168" y="2614580"/>
                    </a:lnTo>
                    <a:lnTo>
                      <a:pt x="4268025" y="2652972"/>
                    </a:lnTo>
                    <a:lnTo>
                      <a:pt x="4234868" y="2686126"/>
                    </a:lnTo>
                    <a:lnTo>
                      <a:pt x="4196475" y="2713264"/>
                    </a:lnTo>
                    <a:lnTo>
                      <a:pt x="4153622" y="2733610"/>
                    </a:lnTo>
                    <a:lnTo>
                      <a:pt x="4107088" y="2746388"/>
                    </a:lnTo>
                    <a:lnTo>
                      <a:pt x="4057650" y="2750819"/>
                    </a:lnTo>
                    <a:lnTo>
                      <a:pt x="275081" y="2750819"/>
                    </a:lnTo>
                    <a:lnTo>
                      <a:pt x="225643" y="2746387"/>
                    </a:lnTo>
                    <a:lnTo>
                      <a:pt x="179109" y="2733609"/>
                    </a:lnTo>
                    <a:lnTo>
                      <a:pt x="136256" y="2713261"/>
                    </a:lnTo>
                    <a:lnTo>
                      <a:pt x="97863" y="2686122"/>
                    </a:lnTo>
                    <a:lnTo>
                      <a:pt x="64706" y="2652967"/>
                    </a:lnTo>
                    <a:lnTo>
                      <a:pt x="37563" y="2614574"/>
                    </a:lnTo>
                    <a:lnTo>
                      <a:pt x="17213" y="2571720"/>
                    </a:lnTo>
                    <a:lnTo>
                      <a:pt x="4432" y="2525182"/>
                    </a:lnTo>
                    <a:lnTo>
                      <a:pt x="0" y="2475737"/>
                    </a:lnTo>
                    <a:lnTo>
                      <a:pt x="0" y="275081"/>
                    </a:lnTo>
                    <a:close/>
                  </a:path>
                </a:pathLst>
              </a:custGeom>
              <a:ln w="12700">
                <a:solidFill>
                  <a:srgbClr val="4471C4"/>
                </a:solidFill>
              </a:ln>
            </p:spPr>
            <p:txBody>
              <a:bodyPr wrap="square" lIns="0" tIns="0" rIns="0" bIns="0" rtlCol="0"/>
              <a:lstStyle/>
              <a:p>
                <a:endParaRPr sz="1400">
                  <a:latin typeface="Roboto" panose="02000000000000000000" pitchFamily="2" charset="0"/>
                  <a:ea typeface="Roboto" panose="02000000000000000000" pitchFamily="2" charset="0"/>
                  <a:cs typeface="Roboto" panose="02000000000000000000" pitchFamily="2" charset="0"/>
                </a:endParaRPr>
              </a:p>
            </p:txBody>
          </p:sp>
        </p:grpSp>
        <p:grpSp>
          <p:nvGrpSpPr>
            <p:cNvPr id="17" name="object 14">
              <a:extLst>
                <a:ext uri="{FF2B5EF4-FFF2-40B4-BE49-F238E27FC236}">
                  <a16:creationId xmlns:a16="http://schemas.microsoft.com/office/drawing/2014/main" id="{AB7142A3-E69A-67E4-BE4C-2F671BF407D9}"/>
                </a:ext>
              </a:extLst>
            </p:cNvPr>
            <p:cNvGrpSpPr/>
            <p:nvPr/>
          </p:nvGrpSpPr>
          <p:grpSpPr>
            <a:xfrm>
              <a:off x="6086751" y="2944762"/>
              <a:ext cx="4853972" cy="2890815"/>
              <a:chOff x="6294595" y="3336249"/>
              <a:chExt cx="4853972" cy="2890815"/>
            </a:xfrm>
          </p:grpSpPr>
          <p:sp>
            <p:nvSpPr>
              <p:cNvPr id="21" name="object 16">
                <a:extLst>
                  <a:ext uri="{FF2B5EF4-FFF2-40B4-BE49-F238E27FC236}">
                    <a16:creationId xmlns:a16="http://schemas.microsoft.com/office/drawing/2014/main" id="{374367F1-C720-384C-63BE-373780C8B114}"/>
                  </a:ext>
                </a:extLst>
              </p:cNvPr>
              <p:cNvSpPr/>
              <p:nvPr/>
            </p:nvSpPr>
            <p:spPr>
              <a:xfrm>
                <a:off x="6815327" y="3476244"/>
                <a:ext cx="4333240" cy="2750820"/>
              </a:xfrm>
              <a:custGeom>
                <a:avLst/>
                <a:gdLst/>
                <a:ahLst/>
                <a:cxnLst/>
                <a:rect l="l" t="t" r="r" b="b"/>
                <a:pathLst>
                  <a:path w="4333240" h="2750820">
                    <a:moveTo>
                      <a:pt x="4057650" y="0"/>
                    </a:moveTo>
                    <a:lnTo>
                      <a:pt x="275081" y="0"/>
                    </a:lnTo>
                    <a:lnTo>
                      <a:pt x="225643" y="4432"/>
                    </a:lnTo>
                    <a:lnTo>
                      <a:pt x="179109" y="17213"/>
                    </a:lnTo>
                    <a:lnTo>
                      <a:pt x="136256" y="37563"/>
                    </a:lnTo>
                    <a:lnTo>
                      <a:pt x="97863" y="64706"/>
                    </a:lnTo>
                    <a:lnTo>
                      <a:pt x="64706" y="97863"/>
                    </a:lnTo>
                    <a:lnTo>
                      <a:pt x="37563" y="136256"/>
                    </a:lnTo>
                    <a:lnTo>
                      <a:pt x="17213" y="179109"/>
                    </a:lnTo>
                    <a:lnTo>
                      <a:pt x="4432" y="225643"/>
                    </a:lnTo>
                    <a:lnTo>
                      <a:pt x="0" y="275081"/>
                    </a:lnTo>
                    <a:lnTo>
                      <a:pt x="0" y="2475737"/>
                    </a:lnTo>
                    <a:lnTo>
                      <a:pt x="4432" y="2525182"/>
                    </a:lnTo>
                    <a:lnTo>
                      <a:pt x="17213" y="2571720"/>
                    </a:lnTo>
                    <a:lnTo>
                      <a:pt x="37563" y="2614574"/>
                    </a:lnTo>
                    <a:lnTo>
                      <a:pt x="64706" y="2652967"/>
                    </a:lnTo>
                    <a:lnTo>
                      <a:pt x="97863" y="2686122"/>
                    </a:lnTo>
                    <a:lnTo>
                      <a:pt x="136256" y="2713261"/>
                    </a:lnTo>
                    <a:lnTo>
                      <a:pt x="179109" y="2733609"/>
                    </a:lnTo>
                    <a:lnTo>
                      <a:pt x="225643" y="2746387"/>
                    </a:lnTo>
                    <a:lnTo>
                      <a:pt x="275081" y="2750819"/>
                    </a:lnTo>
                    <a:lnTo>
                      <a:pt x="4057650" y="2750819"/>
                    </a:lnTo>
                    <a:lnTo>
                      <a:pt x="4107088" y="2746388"/>
                    </a:lnTo>
                    <a:lnTo>
                      <a:pt x="4153622" y="2733610"/>
                    </a:lnTo>
                    <a:lnTo>
                      <a:pt x="4196475" y="2713264"/>
                    </a:lnTo>
                    <a:lnTo>
                      <a:pt x="4234868" y="2686126"/>
                    </a:lnTo>
                    <a:lnTo>
                      <a:pt x="4268025" y="2652972"/>
                    </a:lnTo>
                    <a:lnTo>
                      <a:pt x="4295168" y="2614580"/>
                    </a:lnTo>
                    <a:lnTo>
                      <a:pt x="4315518" y="2571725"/>
                    </a:lnTo>
                    <a:lnTo>
                      <a:pt x="4328299" y="2525186"/>
                    </a:lnTo>
                    <a:lnTo>
                      <a:pt x="4332732" y="2475737"/>
                    </a:lnTo>
                    <a:lnTo>
                      <a:pt x="4332732" y="275081"/>
                    </a:lnTo>
                    <a:lnTo>
                      <a:pt x="4328299" y="225643"/>
                    </a:lnTo>
                    <a:lnTo>
                      <a:pt x="4315518" y="179109"/>
                    </a:lnTo>
                    <a:lnTo>
                      <a:pt x="4295168" y="136256"/>
                    </a:lnTo>
                    <a:lnTo>
                      <a:pt x="4268025" y="97863"/>
                    </a:lnTo>
                    <a:lnTo>
                      <a:pt x="4234868" y="64706"/>
                    </a:lnTo>
                    <a:lnTo>
                      <a:pt x="4196475" y="37563"/>
                    </a:lnTo>
                    <a:lnTo>
                      <a:pt x="4153622" y="17213"/>
                    </a:lnTo>
                    <a:lnTo>
                      <a:pt x="4107088" y="4432"/>
                    </a:lnTo>
                    <a:lnTo>
                      <a:pt x="4057650" y="0"/>
                    </a:lnTo>
                    <a:close/>
                  </a:path>
                </a:pathLst>
              </a:custGeom>
              <a:solidFill>
                <a:srgbClr val="FFFFFF">
                  <a:alpha val="90194"/>
                </a:srgbClr>
              </a:solidFill>
            </p:spPr>
            <p:txBody>
              <a:bodyPr wrap="square" lIns="0" tIns="0" rIns="0" bIns="0" rtlCol="0"/>
              <a:lstStyle/>
              <a:p>
                <a:endParaRPr sz="1400">
                  <a:latin typeface="Roboto" panose="02000000000000000000" pitchFamily="2" charset="0"/>
                  <a:ea typeface="Roboto" panose="02000000000000000000" pitchFamily="2" charset="0"/>
                  <a:cs typeface="Roboto" panose="02000000000000000000" pitchFamily="2" charset="0"/>
                </a:endParaRPr>
              </a:p>
            </p:txBody>
          </p:sp>
          <p:sp>
            <p:nvSpPr>
              <p:cNvPr id="22" name="object 17">
                <a:extLst>
                  <a:ext uri="{FF2B5EF4-FFF2-40B4-BE49-F238E27FC236}">
                    <a16:creationId xmlns:a16="http://schemas.microsoft.com/office/drawing/2014/main" id="{C21BEF50-6DFD-2621-9A04-FA041DBA2C07}"/>
                  </a:ext>
                </a:extLst>
              </p:cNvPr>
              <p:cNvSpPr/>
              <p:nvPr/>
            </p:nvSpPr>
            <p:spPr>
              <a:xfrm>
                <a:off x="6294595" y="3336249"/>
                <a:ext cx="4853971" cy="2202033"/>
              </a:xfrm>
              <a:custGeom>
                <a:avLst/>
                <a:gdLst/>
                <a:ahLst/>
                <a:cxnLst/>
                <a:rect l="l" t="t" r="r" b="b"/>
                <a:pathLst>
                  <a:path w="4333240" h="2750820">
                    <a:moveTo>
                      <a:pt x="0" y="275081"/>
                    </a:moveTo>
                    <a:lnTo>
                      <a:pt x="4432" y="225643"/>
                    </a:lnTo>
                    <a:lnTo>
                      <a:pt x="17213" y="179109"/>
                    </a:lnTo>
                    <a:lnTo>
                      <a:pt x="37563" y="136256"/>
                    </a:lnTo>
                    <a:lnTo>
                      <a:pt x="64706" y="97863"/>
                    </a:lnTo>
                    <a:lnTo>
                      <a:pt x="97863" y="64706"/>
                    </a:lnTo>
                    <a:lnTo>
                      <a:pt x="136256" y="37563"/>
                    </a:lnTo>
                    <a:lnTo>
                      <a:pt x="179109" y="17213"/>
                    </a:lnTo>
                    <a:lnTo>
                      <a:pt x="225643" y="4432"/>
                    </a:lnTo>
                    <a:lnTo>
                      <a:pt x="275081" y="0"/>
                    </a:lnTo>
                    <a:lnTo>
                      <a:pt x="4057650" y="0"/>
                    </a:lnTo>
                    <a:lnTo>
                      <a:pt x="4107088" y="4432"/>
                    </a:lnTo>
                    <a:lnTo>
                      <a:pt x="4153622" y="17213"/>
                    </a:lnTo>
                    <a:lnTo>
                      <a:pt x="4196475" y="37563"/>
                    </a:lnTo>
                    <a:lnTo>
                      <a:pt x="4234868" y="64706"/>
                    </a:lnTo>
                    <a:lnTo>
                      <a:pt x="4268025" y="97863"/>
                    </a:lnTo>
                    <a:lnTo>
                      <a:pt x="4295168" y="136256"/>
                    </a:lnTo>
                    <a:lnTo>
                      <a:pt x="4315518" y="179109"/>
                    </a:lnTo>
                    <a:lnTo>
                      <a:pt x="4328299" y="225643"/>
                    </a:lnTo>
                    <a:lnTo>
                      <a:pt x="4332732" y="275081"/>
                    </a:lnTo>
                    <a:lnTo>
                      <a:pt x="4332732" y="2475737"/>
                    </a:lnTo>
                    <a:lnTo>
                      <a:pt x="4328299" y="2525186"/>
                    </a:lnTo>
                    <a:lnTo>
                      <a:pt x="4315518" y="2571725"/>
                    </a:lnTo>
                    <a:lnTo>
                      <a:pt x="4295168" y="2614580"/>
                    </a:lnTo>
                    <a:lnTo>
                      <a:pt x="4268025" y="2652972"/>
                    </a:lnTo>
                    <a:lnTo>
                      <a:pt x="4234868" y="2686126"/>
                    </a:lnTo>
                    <a:lnTo>
                      <a:pt x="4196475" y="2713264"/>
                    </a:lnTo>
                    <a:lnTo>
                      <a:pt x="4153622" y="2733610"/>
                    </a:lnTo>
                    <a:lnTo>
                      <a:pt x="4107088" y="2746388"/>
                    </a:lnTo>
                    <a:lnTo>
                      <a:pt x="4057650" y="2750819"/>
                    </a:lnTo>
                    <a:lnTo>
                      <a:pt x="275081" y="2750819"/>
                    </a:lnTo>
                    <a:lnTo>
                      <a:pt x="225643" y="2746387"/>
                    </a:lnTo>
                    <a:lnTo>
                      <a:pt x="179109" y="2733609"/>
                    </a:lnTo>
                    <a:lnTo>
                      <a:pt x="136256" y="2713261"/>
                    </a:lnTo>
                    <a:lnTo>
                      <a:pt x="97863" y="2686122"/>
                    </a:lnTo>
                    <a:lnTo>
                      <a:pt x="64706" y="2652967"/>
                    </a:lnTo>
                    <a:lnTo>
                      <a:pt x="37563" y="2614574"/>
                    </a:lnTo>
                    <a:lnTo>
                      <a:pt x="17213" y="2571720"/>
                    </a:lnTo>
                    <a:lnTo>
                      <a:pt x="4432" y="2525182"/>
                    </a:lnTo>
                    <a:lnTo>
                      <a:pt x="0" y="2475737"/>
                    </a:lnTo>
                    <a:lnTo>
                      <a:pt x="0" y="275081"/>
                    </a:lnTo>
                    <a:close/>
                  </a:path>
                </a:pathLst>
              </a:custGeom>
              <a:ln w="12700">
                <a:solidFill>
                  <a:srgbClr val="4471C4"/>
                </a:solidFill>
              </a:ln>
            </p:spPr>
            <p:txBody>
              <a:bodyPr wrap="square" lIns="0" tIns="0" rIns="0" bIns="0" rtlCol="0"/>
              <a:lstStyle/>
              <a:p>
                <a:endParaRPr sz="1400">
                  <a:latin typeface="Roboto" panose="02000000000000000000" pitchFamily="2" charset="0"/>
                  <a:ea typeface="Roboto" panose="02000000000000000000" pitchFamily="2" charset="0"/>
                  <a:cs typeface="Roboto" panose="02000000000000000000" pitchFamily="2" charset="0"/>
                </a:endParaRPr>
              </a:p>
            </p:txBody>
          </p:sp>
        </p:grpSp>
        <p:sp>
          <p:nvSpPr>
            <p:cNvPr id="18" name="object 18">
              <a:extLst>
                <a:ext uri="{FF2B5EF4-FFF2-40B4-BE49-F238E27FC236}">
                  <a16:creationId xmlns:a16="http://schemas.microsoft.com/office/drawing/2014/main" id="{E602866A-23C5-8C3D-32F3-F31D67A0F184}"/>
                </a:ext>
              </a:extLst>
            </p:cNvPr>
            <p:cNvSpPr txBox="1"/>
            <p:nvPr/>
          </p:nvSpPr>
          <p:spPr>
            <a:xfrm>
              <a:off x="6304388" y="2944761"/>
              <a:ext cx="4536973" cy="2027824"/>
            </a:xfrm>
            <a:prstGeom prst="rect">
              <a:avLst/>
            </a:prstGeom>
          </p:spPr>
          <p:txBody>
            <a:bodyPr vert="horz" wrap="square" lIns="0" tIns="41275" rIns="0" bIns="0" rtlCol="0">
              <a:spAutoFit/>
            </a:bodyPr>
            <a:lstStyle/>
            <a:p>
              <a:pPr marL="53340" marR="5080" indent="-41275"/>
              <a:r>
                <a:rPr lang="en-US" sz="1400" i="1" dirty="0">
                  <a:latin typeface="Roboto" panose="02000000000000000000" pitchFamily="2" charset="0"/>
                  <a:ea typeface="Roboto" panose="02000000000000000000" pitchFamily="2" charset="0"/>
                  <a:cs typeface="Roboto" panose="02000000000000000000" pitchFamily="2" charset="0"/>
                </a:rPr>
                <a:t>2. </a:t>
              </a:r>
              <a:r>
                <a:rPr lang="el-GR" sz="1500" i="1" dirty="0">
                  <a:latin typeface="Roboto" panose="02000000000000000000" pitchFamily="2" charset="0"/>
                  <a:ea typeface="Roboto" panose="02000000000000000000" pitchFamily="2" charset="0"/>
                  <a:cs typeface="Roboto" panose="02000000000000000000" pitchFamily="2" charset="0"/>
                </a:rPr>
                <a:t>Να προβεί κατευθείαν στις μεταφορές κονδυλίων ανάμεσα στα διαφορετικά </a:t>
              </a:r>
              <a:r>
                <a:rPr lang="en-GB" sz="1500" i="1" dirty="0">
                  <a:latin typeface="Roboto" panose="02000000000000000000" pitchFamily="2" charset="0"/>
                  <a:ea typeface="Roboto" panose="02000000000000000000" pitchFamily="2" charset="0"/>
                  <a:cs typeface="Roboto" panose="02000000000000000000" pitchFamily="2" charset="0"/>
                </a:rPr>
                <a:t>BIPs, </a:t>
              </a:r>
              <a:r>
                <a:rPr lang="el-GR" sz="1500" i="1" dirty="0">
                  <a:latin typeface="Roboto" panose="02000000000000000000" pitchFamily="2" charset="0"/>
                  <a:ea typeface="Roboto" panose="02000000000000000000" pitchFamily="2" charset="0"/>
                  <a:cs typeface="Roboto" panose="02000000000000000000" pitchFamily="2" charset="0"/>
                </a:rPr>
                <a:t>χωρίς τροποποίηση συμφωνίας και να επεξηγήσει τις μεταφορές αυτές στην τελική του έκθεση </a:t>
              </a:r>
              <a:r>
                <a:rPr lang="el-GR" sz="1500" i="1"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l-GR" sz="1500" i="1" dirty="0">
                  <a:latin typeface="Roboto" panose="02000000000000000000" pitchFamily="2" charset="0"/>
                  <a:ea typeface="Roboto" panose="02000000000000000000" pitchFamily="2" charset="0"/>
                  <a:cs typeface="Roboto" panose="02000000000000000000" pitchFamily="2" charset="0"/>
                </a:rPr>
                <a:t>Αντίστοιχα θα αυξηθούν/μειωθούν οι αριθμοί συμμετεχόντων στα διαφορετικά </a:t>
              </a:r>
              <a:r>
                <a:rPr lang="el-GR" sz="1500" i="1" dirty="0" err="1">
                  <a:latin typeface="Roboto" panose="02000000000000000000" pitchFamily="2" charset="0"/>
                  <a:ea typeface="Roboto" panose="02000000000000000000" pitchFamily="2" charset="0"/>
                  <a:cs typeface="Roboto" panose="02000000000000000000" pitchFamily="2" charset="0"/>
                </a:rPr>
                <a:t>BIPs</a:t>
              </a:r>
              <a:r>
                <a:rPr lang="el-GR" sz="1500" i="1" dirty="0">
                  <a:latin typeface="Roboto" panose="02000000000000000000" pitchFamily="2" charset="0"/>
                  <a:ea typeface="Roboto" panose="02000000000000000000" pitchFamily="2" charset="0"/>
                  <a:cs typeface="Roboto" panose="02000000000000000000" pitchFamily="2" charset="0"/>
                </a:rPr>
                <a:t> (πάντα το 10-20 πρέπει να τηρείται)</a:t>
              </a:r>
              <a:endParaRPr sz="1500" i="1" dirty="0">
                <a:latin typeface="Roboto" panose="02000000000000000000" pitchFamily="2" charset="0"/>
                <a:ea typeface="Roboto" panose="02000000000000000000" pitchFamily="2" charset="0"/>
                <a:cs typeface="Roboto" panose="02000000000000000000" pitchFamily="2" charset="0"/>
              </a:endParaRPr>
            </a:p>
          </p:txBody>
        </p:sp>
        <p:sp>
          <p:nvSpPr>
            <p:cNvPr id="19" name="TextBox 18">
              <a:extLst>
                <a:ext uri="{FF2B5EF4-FFF2-40B4-BE49-F238E27FC236}">
                  <a16:creationId xmlns:a16="http://schemas.microsoft.com/office/drawing/2014/main" id="{2AD05373-AD5D-0CDD-D10C-94713FD82776}"/>
                </a:ext>
              </a:extLst>
            </p:cNvPr>
            <p:cNvSpPr txBox="1"/>
            <p:nvPr/>
          </p:nvSpPr>
          <p:spPr>
            <a:xfrm>
              <a:off x="1572426" y="2975212"/>
              <a:ext cx="4074510" cy="1872349"/>
            </a:xfrm>
            <a:prstGeom prst="rect">
              <a:avLst/>
            </a:prstGeom>
            <a:noFill/>
          </p:spPr>
          <p:txBody>
            <a:bodyPr wrap="square" rtlCol="0">
              <a:spAutoFit/>
            </a:bodyPr>
            <a:lstStyle/>
            <a:p>
              <a:r>
                <a:rPr lang="en-US" sz="1400" i="1" dirty="0">
                  <a:latin typeface="Roboto" panose="02000000000000000000" pitchFamily="2" charset="0"/>
                  <a:ea typeface="Roboto" panose="02000000000000000000" pitchFamily="2" charset="0"/>
                  <a:cs typeface="Roboto" panose="02000000000000000000" pitchFamily="2" charset="0"/>
                </a:rPr>
                <a:t>1</a:t>
              </a:r>
              <a:r>
                <a:rPr lang="en-US" sz="1500" i="1" dirty="0">
                  <a:latin typeface="Roboto" panose="02000000000000000000" pitchFamily="2" charset="0"/>
                  <a:ea typeface="Roboto" panose="02000000000000000000" pitchFamily="2" charset="0"/>
                  <a:cs typeface="Roboto" panose="02000000000000000000" pitchFamily="2" charset="0"/>
                </a:rPr>
                <a:t>. </a:t>
              </a:r>
              <a:r>
                <a:rPr lang="el-GR" sz="1500" i="1" dirty="0">
                  <a:latin typeface="Roboto" panose="02000000000000000000" pitchFamily="2" charset="0"/>
                  <a:ea typeface="Roboto" panose="02000000000000000000" pitchFamily="2" charset="0"/>
                  <a:cs typeface="Roboto" panose="02000000000000000000" pitchFamily="2" charset="0"/>
                </a:rPr>
                <a:t>Να αιτηθεί τροποποίηση της Συμφωνίας Επιχορήγησης, για να αυξήσει ή να μειώσει τα </a:t>
              </a:r>
              <a:r>
                <a:rPr lang="en-GB" sz="1500" i="1" dirty="0">
                  <a:latin typeface="Roboto" panose="02000000000000000000" pitchFamily="2" charset="0"/>
                  <a:ea typeface="Roboto" panose="02000000000000000000" pitchFamily="2" charset="0"/>
                  <a:cs typeface="Roboto" panose="02000000000000000000" pitchFamily="2" charset="0"/>
                </a:rPr>
                <a:t>OS </a:t>
              </a:r>
              <a:r>
                <a:rPr lang="el-GR" sz="1500" i="1" dirty="0">
                  <a:latin typeface="Roboto" panose="02000000000000000000" pitchFamily="2" charset="0"/>
                  <a:ea typeface="Roboto" panose="02000000000000000000" pitchFamily="2" charset="0"/>
                  <a:cs typeface="Roboto" panose="02000000000000000000" pitchFamily="2" charset="0"/>
                </a:rPr>
                <a:t>διαφορετικών </a:t>
              </a:r>
              <a:r>
                <a:rPr lang="en-GB" sz="1500" i="1" dirty="0">
                  <a:latin typeface="Roboto" panose="02000000000000000000" pitchFamily="2" charset="0"/>
                  <a:ea typeface="Roboto" panose="02000000000000000000" pitchFamily="2" charset="0"/>
                  <a:cs typeface="Roboto" panose="02000000000000000000" pitchFamily="2" charset="0"/>
                </a:rPr>
                <a:t>BIPs </a:t>
              </a:r>
            </a:p>
            <a:p>
              <a:r>
                <a:rPr lang="en-GB" sz="1500" i="1"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l-GR" sz="1500" i="1"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Αντίστοιχα θα αυξηθούν/μειωθούν οι αριθμοί συμμετεχόντων στα διαφορετικά </a:t>
              </a:r>
              <a:r>
                <a:rPr lang="en-GB" sz="1500" i="1"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BIPs (</a:t>
              </a:r>
              <a:r>
                <a:rPr lang="el-GR" sz="1500" i="1"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πάντα το 10-20 πρέπει να τηρείται)</a:t>
              </a:r>
              <a:endParaRPr lang="en-GB" sz="1500" i="1" dirty="0">
                <a:latin typeface="Roboto" panose="02000000000000000000" pitchFamily="2" charset="0"/>
                <a:ea typeface="Roboto" panose="02000000000000000000" pitchFamily="2" charset="0"/>
                <a:cs typeface="Roboto" panose="02000000000000000000" pitchFamily="2" charset="0"/>
              </a:endParaRPr>
            </a:p>
          </p:txBody>
        </p:sp>
      </p:grpSp>
      <p:sp>
        <p:nvSpPr>
          <p:cNvPr id="28" name="Rectangle: Rounded Corners 27">
            <a:extLst>
              <a:ext uri="{FF2B5EF4-FFF2-40B4-BE49-F238E27FC236}">
                <a16:creationId xmlns:a16="http://schemas.microsoft.com/office/drawing/2014/main" id="{EEB1FE9F-DB59-EA5F-AC43-5C07ED07CDFA}"/>
              </a:ext>
            </a:extLst>
          </p:cNvPr>
          <p:cNvSpPr/>
          <p:nvPr/>
        </p:nvSpPr>
        <p:spPr>
          <a:xfrm>
            <a:off x="4820390" y="4491582"/>
            <a:ext cx="6270251" cy="111868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l-GR" sz="1500" dirty="0">
                <a:solidFill>
                  <a:schemeClr val="tx1"/>
                </a:solidFill>
                <a:latin typeface="Roboto" panose="02000000000000000000" pitchFamily="2" charset="0"/>
                <a:ea typeface="Roboto" panose="02000000000000000000" pitchFamily="2" charset="0"/>
                <a:cs typeface="Roboto" panose="02000000000000000000" pitchFamily="2" charset="0"/>
              </a:rPr>
              <a:t>Εάν ένα σχέδιο δεν περιλαμβάνει καθόλου </a:t>
            </a:r>
            <a:r>
              <a:rPr lang="el-GR" sz="1500" dirty="0" err="1">
                <a:solidFill>
                  <a:schemeClr val="tx1"/>
                </a:solidFill>
                <a:latin typeface="Roboto" panose="02000000000000000000" pitchFamily="2" charset="0"/>
                <a:ea typeface="Roboto" panose="02000000000000000000" pitchFamily="2" charset="0"/>
                <a:cs typeface="Roboto" panose="02000000000000000000" pitchFamily="2" charset="0"/>
              </a:rPr>
              <a:t>BIPs</a:t>
            </a:r>
            <a:r>
              <a:rPr lang="el-GR" sz="1500" dirty="0">
                <a:solidFill>
                  <a:schemeClr val="tx1"/>
                </a:solidFill>
                <a:latin typeface="Roboto" panose="02000000000000000000" pitchFamily="2" charset="0"/>
                <a:ea typeface="Roboto" panose="02000000000000000000" pitchFamily="2" charset="0"/>
                <a:cs typeface="Roboto" panose="02000000000000000000" pitchFamily="2" charset="0"/>
              </a:rPr>
              <a:t>, ο οργανισμός μπορεί να αιτηθεί επιπρόσθετη επιχορήγηση κατά το στάδιο της ενδιάμεσης έκθεσης, για να διοργανώσει ένα BIP</a:t>
            </a:r>
          </a:p>
        </p:txBody>
      </p:sp>
    </p:spTree>
    <p:extLst>
      <p:ext uri="{BB962C8B-B14F-4D97-AF65-F5344CB8AC3E}">
        <p14:creationId xmlns:p14="http://schemas.microsoft.com/office/powerpoint/2010/main" val="1194525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FAAD1-82C7-2239-FB9E-A945DC1D555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BEDFAF3-D64B-28A5-81CD-EABA1737CB1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4C2EE3B8-3D39-654E-682F-DB2AFF428822}"/>
              </a:ext>
            </a:extLst>
          </p:cNvPr>
          <p:cNvSpPr txBox="1">
            <a:spLocks/>
          </p:cNvSpPr>
          <p:nvPr/>
        </p:nvSpPr>
        <p:spPr>
          <a:xfrm>
            <a:off x="2486065" y="263347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lang="el-GR" sz="4400" b="1" dirty="0">
              <a:solidFill>
                <a:prstClr val="black"/>
              </a:solidFill>
              <a:latin typeface="Roboto" panose="02000000000000000000" pitchFamily="2" charset="0"/>
              <a:ea typeface="Roboto" panose="02000000000000000000" pitchFamily="2" charset="0"/>
            </a:endParaRPr>
          </a:p>
        </p:txBody>
      </p:sp>
      <p:grpSp>
        <p:nvGrpSpPr>
          <p:cNvPr id="7" name="Group 6">
            <a:extLst>
              <a:ext uri="{FF2B5EF4-FFF2-40B4-BE49-F238E27FC236}">
                <a16:creationId xmlns:a16="http://schemas.microsoft.com/office/drawing/2014/main" id="{8D8CD882-28E4-E032-A14C-ED6239852ED0}"/>
              </a:ext>
            </a:extLst>
          </p:cNvPr>
          <p:cNvGrpSpPr/>
          <p:nvPr/>
        </p:nvGrpSpPr>
        <p:grpSpPr>
          <a:xfrm>
            <a:off x="2876550" y="1708151"/>
            <a:ext cx="6176579" cy="2363648"/>
            <a:chOff x="0" y="2514597"/>
            <a:chExt cx="2963916" cy="1778350"/>
          </a:xfrm>
        </p:grpSpPr>
        <p:sp>
          <p:nvSpPr>
            <p:cNvPr id="8" name="Rectangle 7">
              <a:extLst>
                <a:ext uri="{FF2B5EF4-FFF2-40B4-BE49-F238E27FC236}">
                  <a16:creationId xmlns:a16="http://schemas.microsoft.com/office/drawing/2014/main" id="{ABA4F7BA-9D8C-6470-DEC7-62329FF6DDEA}"/>
                </a:ext>
              </a:extLst>
            </p:cNvPr>
            <p:cNvSpPr/>
            <p:nvPr/>
          </p:nvSpPr>
          <p:spPr>
            <a:xfrm>
              <a:off x="0" y="2514597"/>
              <a:ext cx="2963916" cy="1778350"/>
            </a:xfrm>
            <a:prstGeom prst="rect">
              <a:avLst/>
            </a:prstGeom>
            <a:solidFill>
              <a:srgbClr val="EEECE1">
                <a:lumMod val="50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nchor="ctr"/>
            <a:lstStyle/>
            <a:p>
              <a:pPr algn="ctr"/>
              <a:endParaRPr lang="en-US"/>
            </a:p>
          </p:txBody>
        </p:sp>
        <p:sp>
          <p:nvSpPr>
            <p:cNvPr id="9" name="TextBox 8">
              <a:extLst>
                <a:ext uri="{FF2B5EF4-FFF2-40B4-BE49-F238E27FC236}">
                  <a16:creationId xmlns:a16="http://schemas.microsoft.com/office/drawing/2014/main" id="{9443FCDF-D05F-2E8C-3779-E2E576EB34DC}"/>
                </a:ext>
              </a:extLst>
            </p:cNvPr>
            <p:cNvSpPr txBox="1"/>
            <p:nvPr/>
          </p:nvSpPr>
          <p:spPr>
            <a:xfrm>
              <a:off x="0" y="2514597"/>
              <a:ext cx="2963916" cy="1778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44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4.Τροποποήσεις Συμφωνιών Επιχορήγησης </a:t>
              </a:r>
              <a:endParaRPr lang="en-GB" sz="44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41565383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30254-56AB-FAFC-D1A2-F2ACE69E5C6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6ACFFF3-4719-C1A9-909D-4BF4090598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E4EACC26-8D8F-6A3F-E297-DD1FCD5C9AA4}"/>
              </a:ext>
            </a:extLst>
          </p:cNvPr>
          <p:cNvSpPr txBox="1">
            <a:spLocks/>
          </p:cNvSpPr>
          <p:nvPr/>
        </p:nvSpPr>
        <p:spPr>
          <a:xfrm>
            <a:off x="2299883" y="2418494"/>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l-GR" sz="4400" b="1" dirty="0">
                <a:solidFill>
                  <a:prstClr val="black"/>
                </a:solidFill>
                <a:latin typeface="Roboto" panose="02000000000000000000" pitchFamily="2" charset="0"/>
                <a:ea typeface="Roboto" panose="02000000000000000000" pitchFamily="2" charset="0"/>
              </a:rPr>
              <a:t>Συμφωνίες μεταξύ Δικαιούχου – ΙΔΕΠ</a:t>
            </a:r>
          </a:p>
        </p:txBody>
      </p:sp>
    </p:spTree>
    <p:extLst>
      <p:ext uri="{BB962C8B-B14F-4D97-AF65-F5344CB8AC3E}">
        <p14:creationId xmlns:p14="http://schemas.microsoft.com/office/powerpoint/2010/main" val="542747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D471F-01DC-97FA-8F4F-D4F49518C62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6F384BD-CA43-4E3C-D679-128F3F1CF8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0D4C422-CF9E-2098-8B0B-BE5D15B39DAD}"/>
              </a:ext>
            </a:extLst>
          </p:cNvPr>
          <p:cNvSpPr txBox="1">
            <a:spLocks/>
          </p:cNvSpPr>
          <p:nvPr/>
        </p:nvSpPr>
        <p:spPr>
          <a:xfrm>
            <a:off x="2486065" y="249631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4400" b="1" dirty="0">
                <a:latin typeface="Roboto" panose="02000000000000000000" pitchFamily="2" charset="0"/>
                <a:ea typeface="Roboto" panose="02000000000000000000" pitchFamily="2" charset="0"/>
              </a:rPr>
              <a:t>Κατανομή Κονδυλίων </a:t>
            </a:r>
          </a:p>
          <a:p>
            <a:r>
              <a:rPr lang="el-GR" sz="4400" b="1" dirty="0">
                <a:latin typeface="Roboto" panose="02000000000000000000" pitchFamily="2" charset="0"/>
                <a:ea typeface="Roboto" panose="02000000000000000000" pitchFamily="2" charset="0"/>
              </a:rPr>
              <a:t>2025</a:t>
            </a:r>
            <a:endParaRPr lang="en-CY" sz="44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303193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1DAC1-1544-42A1-2A07-B2FEE6B97310}"/>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9E17FCA6-2AE8-A370-5173-ED71F6182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89B4E95-4AB2-08BD-22D8-231C777A0D9A}"/>
              </a:ext>
            </a:extLst>
          </p:cNvPr>
          <p:cNvSpPr>
            <a:spLocks noGrp="1"/>
          </p:cNvSpPr>
          <p:nvPr>
            <p:ph type="title"/>
          </p:nvPr>
        </p:nvSpPr>
        <p:spPr>
          <a:xfrm>
            <a:off x="1118061" y="1777893"/>
            <a:ext cx="3114305" cy="736958"/>
          </a:xfrm>
        </p:spPr>
        <p:txBody>
          <a:bodyPr>
            <a:noAutofit/>
          </a:bodyPr>
          <a:lstStyle/>
          <a:p>
            <a:r>
              <a:rPr lang="el-GR" sz="2600" b="1" dirty="0">
                <a:latin typeface="Roboto" panose="02000000000000000000" pitchFamily="2" charset="0"/>
                <a:ea typeface="Roboto" panose="02000000000000000000" pitchFamily="2" charset="0"/>
              </a:rPr>
              <a:t>Αλλαγές που απαιτούν</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τροποποίηση της</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Συμφωνίας Επιχορήγησης</a:t>
            </a:r>
            <a:endParaRPr lang="en-CY" sz="2600" b="1" dirty="0">
              <a:latin typeface="Roboto" panose="02000000000000000000" pitchFamily="2" charset="0"/>
              <a:ea typeface="Roboto" panose="02000000000000000000" pitchFamily="2" charset="0"/>
            </a:endParaRPr>
          </a:p>
        </p:txBody>
      </p:sp>
      <p:sp>
        <p:nvSpPr>
          <p:cNvPr id="5" name="object 7">
            <a:extLst>
              <a:ext uri="{FF2B5EF4-FFF2-40B4-BE49-F238E27FC236}">
                <a16:creationId xmlns:a16="http://schemas.microsoft.com/office/drawing/2014/main" id="{26AE7406-E65E-68C3-1A96-7B7D1AAA10EB}"/>
              </a:ext>
            </a:extLst>
          </p:cNvPr>
          <p:cNvSpPr txBox="1"/>
          <p:nvPr/>
        </p:nvSpPr>
        <p:spPr>
          <a:xfrm>
            <a:off x="5020491" y="1054889"/>
            <a:ext cx="5717177" cy="2168927"/>
          </a:xfrm>
          <a:prstGeom prst="rect">
            <a:avLst/>
          </a:prstGeom>
          <a:ln>
            <a:solidFill>
              <a:srgbClr val="339933"/>
            </a:solidFill>
          </a:ln>
        </p:spPr>
        <p:txBody>
          <a:bodyPr vert="horz" wrap="square" lIns="0" tIns="12065" rIns="0" bIns="0" rtlCol="0">
            <a:spAutoFit/>
          </a:bodyPr>
          <a:lstStyle/>
          <a:p>
            <a:pPr marL="298450" indent="-285750">
              <a:lnSpc>
                <a:spcPts val="1635"/>
              </a:lnSpc>
              <a:spcBef>
                <a:spcPts val="95"/>
              </a:spcBef>
              <a:buFont typeface="Wingdings" panose="05000000000000000000" pitchFamily="2" charset="2"/>
              <a:buChar char="q"/>
              <a:tabLst>
                <a:tab pos="241300" algn="l"/>
              </a:tabLst>
            </a:pPr>
            <a:r>
              <a:rPr sz="1600" spc="-10" dirty="0">
                <a:latin typeface="Roboto" panose="02000000000000000000" pitchFamily="2" charset="0"/>
                <a:ea typeface="Roboto" panose="02000000000000000000" pitchFamily="2" charset="0"/>
                <a:cs typeface="Roboto" panose="02000000000000000000" pitchFamily="2" charset="0"/>
              </a:rPr>
              <a:t>Αλλαγή</a:t>
            </a:r>
            <a:r>
              <a:rPr sz="1600"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τραπεζικών</a:t>
            </a:r>
            <a:r>
              <a:rPr sz="1600" spc="1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στοιχείων </a:t>
            </a:r>
            <a:r>
              <a:rPr sz="1600" i="1" spc="-5" dirty="0">
                <a:solidFill>
                  <a:srgbClr val="FF0000"/>
                </a:solidFill>
                <a:latin typeface="Roboto" panose="02000000000000000000" pitchFamily="2" charset="0"/>
                <a:ea typeface="Roboto" panose="02000000000000000000" pitchFamily="2" charset="0"/>
                <a:cs typeface="Roboto" panose="02000000000000000000" pitchFamily="2" charset="0"/>
              </a:rPr>
              <a:t>(το</a:t>
            </a:r>
            <a:r>
              <a:rPr sz="1600" i="1" dirty="0">
                <a:solidFill>
                  <a:srgbClr val="FF0000"/>
                </a:solidFill>
                <a:latin typeface="Roboto" panose="02000000000000000000" pitchFamily="2" charset="0"/>
                <a:ea typeface="Roboto" panose="02000000000000000000" pitchFamily="2" charset="0"/>
                <a:cs typeface="Roboto" panose="02000000000000000000" pitchFamily="2" charset="0"/>
              </a:rPr>
              <a:t> έντυπο</a:t>
            </a:r>
            <a:r>
              <a:rPr sz="1600" i="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600" i="1" dirty="0">
                <a:solidFill>
                  <a:srgbClr val="FF0000"/>
                </a:solidFill>
                <a:latin typeface="Roboto" panose="02000000000000000000" pitchFamily="2" charset="0"/>
                <a:ea typeface="Roboto" panose="02000000000000000000" pitchFamily="2" charset="0"/>
                <a:cs typeface="Roboto" panose="02000000000000000000" pitchFamily="2" charset="0"/>
              </a:rPr>
              <a:t>τρ.</a:t>
            </a:r>
            <a:r>
              <a:rPr sz="1600" i="1"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600" i="1" spc="-5" dirty="0">
                <a:solidFill>
                  <a:srgbClr val="FF0000"/>
                </a:solidFill>
                <a:latin typeface="Roboto" panose="02000000000000000000" pitchFamily="2" charset="0"/>
                <a:ea typeface="Roboto" panose="02000000000000000000" pitchFamily="2" charset="0"/>
                <a:cs typeface="Roboto" panose="02000000000000000000" pitchFamily="2" charset="0"/>
              </a:rPr>
              <a:t>Στοιχείων</a:t>
            </a:r>
            <a:r>
              <a:rPr sz="16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600" i="1" spc="-5" dirty="0">
                <a:solidFill>
                  <a:srgbClr val="FF0000"/>
                </a:solidFill>
                <a:latin typeface="Roboto" panose="02000000000000000000" pitchFamily="2" charset="0"/>
                <a:ea typeface="Roboto" panose="02000000000000000000" pitchFamily="2" charset="0"/>
                <a:cs typeface="Roboto" panose="02000000000000000000" pitchFamily="2" charset="0"/>
              </a:rPr>
              <a:t>θα</a:t>
            </a:r>
            <a:r>
              <a:rPr sz="1600" i="1" dirty="0">
                <a:solidFill>
                  <a:srgbClr val="FF0000"/>
                </a:solidFill>
                <a:latin typeface="Roboto" panose="02000000000000000000" pitchFamily="2" charset="0"/>
                <a:ea typeface="Roboto" panose="02000000000000000000" pitchFamily="2" charset="0"/>
                <a:cs typeface="Roboto" panose="02000000000000000000" pitchFamily="2" charset="0"/>
              </a:rPr>
              <a:t> π</a:t>
            </a:r>
            <a:r>
              <a:rPr sz="1600" i="1" dirty="0" err="1">
                <a:solidFill>
                  <a:srgbClr val="FF0000"/>
                </a:solidFill>
                <a:latin typeface="Roboto" panose="02000000000000000000" pitchFamily="2" charset="0"/>
                <a:ea typeface="Roboto" panose="02000000000000000000" pitchFamily="2" charset="0"/>
                <a:cs typeface="Roboto" panose="02000000000000000000" pitchFamily="2" charset="0"/>
              </a:rPr>
              <a:t>ρέ</a:t>
            </a:r>
            <a:r>
              <a:rPr sz="1600" i="1" dirty="0">
                <a:solidFill>
                  <a:srgbClr val="FF0000"/>
                </a:solidFill>
                <a:latin typeface="Roboto" panose="02000000000000000000" pitchFamily="2" charset="0"/>
                <a:ea typeface="Roboto" panose="02000000000000000000" pitchFamily="2" charset="0"/>
                <a:cs typeface="Roboto" panose="02000000000000000000" pitchFamily="2" charset="0"/>
              </a:rPr>
              <a:t>πει</a:t>
            </a:r>
            <a:r>
              <a:rPr sz="1600" i="1"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600" i="1" spc="-5" dirty="0">
                <a:solidFill>
                  <a:srgbClr val="FF0000"/>
                </a:solidFill>
                <a:latin typeface="Roboto" panose="02000000000000000000" pitchFamily="2" charset="0"/>
                <a:ea typeface="Roboto" panose="02000000000000000000" pitchFamily="2" charset="0"/>
                <a:cs typeface="Roboto" panose="02000000000000000000" pitchFamily="2" charset="0"/>
              </a:rPr>
              <a:t>να</a:t>
            </a:r>
            <a:r>
              <a:rPr lang="en-US" sz="16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600" i="1" spc="-10" dirty="0">
                <a:solidFill>
                  <a:srgbClr val="FF0000"/>
                </a:solidFill>
                <a:latin typeface="Roboto" panose="02000000000000000000" pitchFamily="2" charset="0"/>
                <a:ea typeface="Roboto" panose="02000000000000000000" pitchFamily="2" charset="0"/>
                <a:cs typeface="Roboto" panose="02000000000000000000" pitchFamily="2" charset="0"/>
              </a:rPr>
              <a:t>επικαιροποιηθεί</a:t>
            </a:r>
            <a:r>
              <a:rPr sz="16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600" i="1" spc="-25" dirty="0">
                <a:solidFill>
                  <a:srgbClr val="FF0000"/>
                </a:solidFill>
                <a:latin typeface="Roboto" panose="02000000000000000000" pitchFamily="2" charset="0"/>
                <a:ea typeface="Roboto" panose="02000000000000000000" pitchFamily="2" charset="0"/>
                <a:cs typeface="Roboto" panose="02000000000000000000" pitchFamily="2" charset="0"/>
              </a:rPr>
              <a:t>και</a:t>
            </a:r>
            <a:r>
              <a:rPr sz="1600" i="1" dirty="0">
                <a:solidFill>
                  <a:srgbClr val="FF0000"/>
                </a:solidFill>
                <a:latin typeface="Roboto" panose="02000000000000000000" pitchFamily="2" charset="0"/>
                <a:ea typeface="Roboto" panose="02000000000000000000" pitchFamily="2" charset="0"/>
                <a:cs typeface="Roboto" panose="02000000000000000000" pitchFamily="2" charset="0"/>
              </a:rPr>
              <a:t> στο </a:t>
            </a:r>
            <a:r>
              <a:rPr sz="1600" i="1" spc="-15" dirty="0">
                <a:solidFill>
                  <a:srgbClr val="FF0000"/>
                </a:solidFill>
                <a:latin typeface="Roboto" panose="02000000000000000000" pitchFamily="2" charset="0"/>
                <a:ea typeface="Roboto" panose="02000000000000000000" pitchFamily="2" charset="0"/>
                <a:cs typeface="Roboto" panose="02000000000000000000" pitchFamily="2" charset="0"/>
              </a:rPr>
              <a:t>ORS)</a:t>
            </a:r>
            <a:endParaRPr lang="el-GR" sz="1600" i="1" spc="-15"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527050" indent="-285750">
              <a:lnSpc>
                <a:spcPts val="1635"/>
              </a:lnSpc>
              <a:buFont typeface="Wingdings" panose="05000000000000000000" pitchFamily="2" charset="2"/>
              <a:buChar char="q"/>
            </a:pPr>
            <a:endParaRPr sz="1600" dirty="0">
              <a:latin typeface="Roboto" panose="02000000000000000000" pitchFamily="2" charset="0"/>
              <a:ea typeface="Roboto" panose="02000000000000000000" pitchFamily="2" charset="0"/>
              <a:cs typeface="Roboto" panose="02000000000000000000" pitchFamily="2" charset="0"/>
            </a:endParaRPr>
          </a:p>
          <a:p>
            <a:pPr marL="298450" marR="180340" indent="-285750">
              <a:lnSpc>
                <a:spcPct val="70000"/>
              </a:lnSpc>
              <a:spcBef>
                <a:spcPts val="1000"/>
              </a:spcBef>
              <a:buFont typeface="Wingdings" panose="05000000000000000000" pitchFamily="2" charset="2"/>
              <a:buChar char="q"/>
              <a:tabLst>
                <a:tab pos="241300" algn="l"/>
              </a:tabLst>
            </a:pPr>
            <a:r>
              <a:rPr lang="el-GR" sz="1600" spc="-10" dirty="0">
                <a:latin typeface="Roboto" panose="02000000000000000000" pitchFamily="2" charset="0"/>
                <a:ea typeface="Roboto" panose="02000000000000000000" pitchFamily="2" charset="0"/>
                <a:cs typeface="Roboto" panose="02000000000000000000" pitchFamily="2" charset="0"/>
              </a:rPr>
              <a:t>Συγκεκριμένες μ</a:t>
            </a:r>
            <a:r>
              <a:rPr sz="1600" spc="-10" dirty="0" err="1">
                <a:latin typeface="Roboto" panose="02000000000000000000" pitchFamily="2" charset="0"/>
                <a:ea typeface="Roboto" panose="02000000000000000000" pitchFamily="2" charset="0"/>
                <a:cs typeface="Roboto" panose="02000000000000000000" pitchFamily="2" charset="0"/>
              </a:rPr>
              <a:t>ετ</a:t>
            </a:r>
            <a:r>
              <a:rPr sz="1600" spc="-10" dirty="0">
                <a:latin typeface="Roboto" panose="02000000000000000000" pitchFamily="2" charset="0"/>
                <a:ea typeface="Roboto" panose="02000000000000000000" pitchFamily="2" charset="0"/>
                <a:cs typeface="Roboto" panose="02000000000000000000" pitchFamily="2" charset="0"/>
              </a:rPr>
              <a:t>αφορ</a:t>
            </a:r>
            <a:r>
              <a:rPr lang="el-GR" sz="1600" spc="-10" dirty="0" err="1">
                <a:latin typeface="Roboto" panose="02000000000000000000" pitchFamily="2" charset="0"/>
                <a:ea typeface="Roboto" panose="02000000000000000000" pitchFamily="2" charset="0"/>
                <a:cs typeface="Roboto" panose="02000000000000000000" pitchFamily="2" charset="0"/>
              </a:rPr>
              <a:t>ές</a:t>
            </a:r>
            <a:r>
              <a:rPr sz="1600" spc="2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ποσών</a:t>
            </a:r>
            <a:r>
              <a:rPr sz="1600" spc="3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μεταξύ</a:t>
            </a:r>
            <a:r>
              <a:rPr sz="1600" spc="2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των</a:t>
            </a:r>
            <a:r>
              <a:rPr sz="1600" spc="5"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κατηγοριών</a:t>
            </a:r>
            <a:r>
              <a:rPr sz="1600" spc="3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προϋπολογισμού</a:t>
            </a:r>
            <a:r>
              <a:rPr lang="el-GR" sz="1600" spc="-10" dirty="0">
                <a:latin typeface="Roboto" panose="02000000000000000000" pitchFamily="2" charset="0"/>
                <a:ea typeface="Roboto" panose="02000000000000000000" pitchFamily="2" charset="0"/>
                <a:cs typeface="Roboto" panose="02000000000000000000" pitchFamily="2" charset="0"/>
              </a:rPr>
              <a:t> (Παράρτημα 5, 2. </a:t>
            </a:r>
            <a:r>
              <a:rPr lang="en-GB" sz="1600" spc="-10" dirty="0">
                <a:latin typeface="Roboto" panose="02000000000000000000" pitchFamily="2" charset="0"/>
                <a:ea typeface="Roboto" panose="02000000000000000000" pitchFamily="2" charset="0"/>
                <a:cs typeface="Roboto" panose="02000000000000000000" pitchFamily="2" charset="0"/>
              </a:rPr>
              <a:t>Budget Flexibility – </a:t>
            </a:r>
            <a:r>
              <a:rPr lang="el-GR" sz="1600" spc="-10" dirty="0">
                <a:latin typeface="Roboto" panose="02000000000000000000" pitchFamily="2" charset="0"/>
                <a:ea typeface="Roboto" panose="02000000000000000000" pitchFamily="2" charset="0"/>
                <a:cs typeface="Roboto" panose="02000000000000000000" pitchFamily="2" charset="0"/>
              </a:rPr>
              <a:t>Συμπληρωματικά στο Άρθρο 5.5 της Συμφωνίας) </a:t>
            </a:r>
            <a:r>
              <a:rPr lang="el-GR" sz="1600" spc="-1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l-GR" sz="1600" b="1" i="1" spc="-10"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Αναφέρονται στην επόμενη διαφάνεια</a:t>
            </a:r>
            <a:endParaRPr lang="el-GR" sz="1600" b="1" i="1" spc="-10"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endParaRPr>
          </a:p>
          <a:p>
            <a:pPr marL="355600" marR="180340" indent="-342900">
              <a:lnSpc>
                <a:spcPct val="70000"/>
              </a:lnSpc>
              <a:spcBef>
                <a:spcPts val="1000"/>
              </a:spcBef>
              <a:buFont typeface="Wingdings" panose="05000000000000000000" pitchFamily="2" charset="2"/>
              <a:buChar char="q"/>
              <a:tabLst>
                <a:tab pos="241300" algn="l"/>
              </a:tabLst>
            </a:pPr>
            <a:endParaRPr sz="1850" dirty="0">
              <a:latin typeface="Roboto" panose="02000000000000000000" pitchFamily="2" charset="0"/>
              <a:ea typeface="Roboto" panose="02000000000000000000" pitchFamily="2" charset="0"/>
              <a:cs typeface="Roboto" panose="02000000000000000000" pitchFamily="2" charset="0"/>
            </a:endParaRPr>
          </a:p>
          <a:p>
            <a:pPr marL="298450" marR="5080" indent="-285750">
              <a:lnSpc>
                <a:spcPct val="80000"/>
              </a:lnSpc>
              <a:buClr>
                <a:srgbClr val="0D5292"/>
              </a:buClr>
              <a:buFont typeface="Wingdings" panose="05000000000000000000" pitchFamily="2" charset="2"/>
              <a:buChar char="q"/>
              <a:tabLst>
                <a:tab pos="241300" algn="l"/>
              </a:tabLst>
            </a:pPr>
            <a:r>
              <a:rPr lang="el-GR" sz="1600" spc="-10" dirty="0">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Εισερχόμενες κινητικότητες από Ουκρανία - </a:t>
            </a:r>
            <a:r>
              <a:rPr sz="1600" spc="-10" dirty="0">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Amendment to the Grant  Agreement for KA1</a:t>
            </a:r>
            <a:r>
              <a:rPr lang="el-GR" sz="1600" spc="-10" dirty="0">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 </a:t>
            </a:r>
            <a:r>
              <a:rPr sz="1600" spc="-10" dirty="0">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project (KA131)</a:t>
            </a:r>
            <a:endParaRPr sz="1600" spc="-10" dirty="0">
              <a:latin typeface="Roboto" panose="02000000000000000000" pitchFamily="2" charset="0"/>
              <a:ea typeface="Roboto" panose="02000000000000000000" pitchFamily="2" charset="0"/>
              <a:cs typeface="Roboto" panose="02000000000000000000" pitchFamily="2" charset="0"/>
            </a:endParaRPr>
          </a:p>
        </p:txBody>
      </p:sp>
      <p:sp>
        <p:nvSpPr>
          <p:cNvPr id="7" name="object 10">
            <a:extLst>
              <a:ext uri="{FF2B5EF4-FFF2-40B4-BE49-F238E27FC236}">
                <a16:creationId xmlns:a16="http://schemas.microsoft.com/office/drawing/2014/main" id="{77150D33-8DC9-AAEB-A018-20D6AB0A4585}"/>
              </a:ext>
            </a:extLst>
          </p:cNvPr>
          <p:cNvSpPr txBox="1"/>
          <p:nvPr/>
        </p:nvSpPr>
        <p:spPr>
          <a:xfrm>
            <a:off x="5040086" y="3634185"/>
            <a:ext cx="5717177" cy="2051203"/>
          </a:xfrm>
          <a:prstGeom prst="rect">
            <a:avLst/>
          </a:prstGeom>
          <a:ln>
            <a:solidFill>
              <a:srgbClr val="339933"/>
            </a:solidFill>
          </a:ln>
        </p:spPr>
        <p:txBody>
          <a:bodyPr vert="horz" wrap="square" lIns="0" tIns="67945" rIns="0" bIns="0" rtlCol="0">
            <a:spAutoFit/>
          </a:bodyPr>
          <a:lstStyle/>
          <a:p>
            <a:pPr marL="298450" indent="-285750">
              <a:lnSpc>
                <a:spcPct val="100000"/>
              </a:lnSpc>
              <a:spcBef>
                <a:spcPts val="535"/>
              </a:spcBef>
              <a:buFont typeface="Wingdings" panose="05000000000000000000" pitchFamily="2" charset="2"/>
              <a:buChar char="q"/>
              <a:tabLst>
                <a:tab pos="241300" algn="l"/>
              </a:tabLst>
            </a:pPr>
            <a:r>
              <a:rPr sz="1600" spc="-10" dirty="0">
                <a:latin typeface="Roboto" panose="02000000000000000000" pitchFamily="2" charset="0"/>
                <a:ea typeface="Roboto" panose="02000000000000000000" pitchFamily="2" charset="0"/>
                <a:cs typeface="Roboto" panose="02000000000000000000" pitchFamily="2" charset="0"/>
              </a:rPr>
              <a:t>Αλλαγή</a:t>
            </a:r>
            <a:r>
              <a:rPr sz="1600" spc="-2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συντονιστή/Erasmus</a:t>
            </a:r>
            <a:r>
              <a:rPr sz="1600" spc="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Institutional</a:t>
            </a:r>
            <a:r>
              <a:rPr sz="1600" spc="-5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Coordinator</a:t>
            </a:r>
            <a:endParaRPr lang="en-US" sz="1600" spc="-10" dirty="0">
              <a:latin typeface="Roboto" panose="02000000000000000000" pitchFamily="2" charset="0"/>
              <a:ea typeface="Roboto" panose="02000000000000000000" pitchFamily="2" charset="0"/>
              <a:cs typeface="Roboto" panose="02000000000000000000" pitchFamily="2" charset="0"/>
            </a:endParaRPr>
          </a:p>
          <a:p>
            <a:pPr marL="298450" indent="-285750">
              <a:lnSpc>
                <a:spcPct val="100000"/>
              </a:lnSpc>
              <a:spcBef>
                <a:spcPts val="535"/>
              </a:spcBef>
              <a:buFont typeface="Wingdings" panose="05000000000000000000" pitchFamily="2" charset="2"/>
              <a:buChar char="q"/>
              <a:tabLst>
                <a:tab pos="241300" algn="l"/>
              </a:tabLst>
            </a:pPr>
            <a:endParaRPr sz="1600" dirty="0">
              <a:latin typeface="Roboto" panose="02000000000000000000" pitchFamily="2" charset="0"/>
              <a:ea typeface="Roboto" panose="02000000000000000000" pitchFamily="2" charset="0"/>
              <a:cs typeface="Roboto" panose="02000000000000000000" pitchFamily="2" charset="0"/>
            </a:endParaRPr>
          </a:p>
          <a:p>
            <a:pPr marL="298450" indent="-285750">
              <a:lnSpc>
                <a:spcPts val="1630"/>
              </a:lnSpc>
              <a:spcBef>
                <a:spcPts val="430"/>
              </a:spcBef>
              <a:buFont typeface="Wingdings" panose="05000000000000000000" pitchFamily="2" charset="2"/>
              <a:buChar char="q"/>
              <a:tabLst>
                <a:tab pos="241300" algn="l"/>
              </a:tabLst>
            </a:pPr>
            <a:r>
              <a:rPr sz="1600" spc="-10" dirty="0">
                <a:latin typeface="Roboto" panose="02000000000000000000" pitchFamily="2" charset="0"/>
                <a:ea typeface="Roboto" panose="02000000000000000000" pitchFamily="2" charset="0"/>
                <a:cs typeface="Roboto" panose="02000000000000000000" pitchFamily="2" charset="0"/>
              </a:rPr>
              <a:t>Αλλαγή</a:t>
            </a:r>
            <a:r>
              <a:rPr sz="160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νόμιμου</a:t>
            </a:r>
            <a:r>
              <a:rPr sz="1600" spc="1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εκπροσώπου</a:t>
            </a:r>
            <a:r>
              <a:rPr sz="1600" spc="5"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(απαιτείται</a:t>
            </a:r>
            <a:r>
              <a:rPr lang="el-GR" sz="1600" spc="-15" dirty="0">
                <a:latin typeface="Roboto" panose="02000000000000000000" pitchFamily="2" charset="0"/>
                <a:ea typeface="Roboto" panose="02000000000000000000" pitchFamily="2" charset="0"/>
                <a:cs typeface="Roboto" panose="02000000000000000000" pitchFamily="2" charset="0"/>
              </a:rPr>
              <a:t>,</a:t>
            </a:r>
            <a:r>
              <a:rPr sz="1600" spc="3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επ</a:t>
            </a:r>
            <a:r>
              <a:rPr sz="1600" spc="-5" dirty="0" err="1">
                <a:latin typeface="Roboto" panose="02000000000000000000" pitchFamily="2" charset="0"/>
                <a:ea typeface="Roboto" panose="02000000000000000000" pitchFamily="2" charset="0"/>
                <a:cs typeface="Roboto" panose="02000000000000000000" pitchFamily="2" charset="0"/>
              </a:rPr>
              <a:t>ίσης</a:t>
            </a:r>
            <a:r>
              <a:rPr lang="el-GR" sz="1600" spc="-5" dirty="0">
                <a:latin typeface="Roboto" panose="02000000000000000000" pitchFamily="2" charset="0"/>
                <a:ea typeface="Roboto" panose="02000000000000000000" pitchFamily="2" charset="0"/>
                <a:cs typeface="Roboto" panose="02000000000000000000" pitchFamily="2" charset="0"/>
              </a:rPr>
              <a:t>,</a:t>
            </a:r>
            <a:r>
              <a:rPr sz="160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ενημέρωση</a:t>
            </a:r>
            <a:r>
              <a:rPr sz="1600" spc="5" dirty="0">
                <a:latin typeface="Roboto" panose="02000000000000000000" pitchFamily="2" charset="0"/>
                <a:ea typeface="Roboto" panose="02000000000000000000" pitchFamily="2" charset="0"/>
                <a:cs typeface="Roboto" panose="02000000000000000000" pitchFamily="2" charset="0"/>
              </a:rPr>
              <a:t> </a:t>
            </a:r>
            <a:r>
              <a:rPr sz="1600" spc="-10" dirty="0" err="1">
                <a:latin typeface="Roboto" panose="02000000000000000000" pitchFamily="2" charset="0"/>
                <a:ea typeface="Roboto" panose="02000000000000000000" pitchFamily="2" charset="0"/>
                <a:cs typeface="Roboto" panose="02000000000000000000" pitchFamily="2" charset="0"/>
              </a:rPr>
              <a:t>του</a:t>
            </a:r>
            <a:r>
              <a:rPr sz="1600" spc="15"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ORS</a:t>
            </a:r>
            <a:r>
              <a:rPr lang="el-GR" sz="1600" spc="-15" dirty="0">
                <a:latin typeface="Roboto" panose="02000000000000000000" pitchFamily="2" charset="0"/>
                <a:ea typeface="Roboto" panose="02000000000000000000" pitchFamily="2" charset="0"/>
                <a:cs typeface="Roboto" panose="02000000000000000000" pitchFamily="2" charset="0"/>
              </a:rPr>
              <a:t>, εάν ο νόμιμος εκπρόσωπος έχει οριστεί ως </a:t>
            </a:r>
            <a:r>
              <a:rPr lang="en-GB" sz="1600" spc="-15" dirty="0">
                <a:latin typeface="Roboto" panose="02000000000000000000" pitchFamily="2" charset="0"/>
                <a:ea typeface="Roboto" panose="02000000000000000000" pitchFamily="2" charset="0"/>
                <a:cs typeface="Roboto" panose="02000000000000000000" pitchFamily="2" charset="0"/>
              </a:rPr>
              <a:t>contact person </a:t>
            </a:r>
            <a:r>
              <a:rPr lang="el-GR" sz="1600" spc="-15" dirty="0">
                <a:latin typeface="Roboto" panose="02000000000000000000" pitchFamily="2" charset="0"/>
                <a:ea typeface="Roboto" panose="02000000000000000000" pitchFamily="2" charset="0"/>
                <a:cs typeface="Roboto" panose="02000000000000000000" pitchFamily="2" charset="0"/>
              </a:rPr>
              <a:t>στο </a:t>
            </a:r>
            <a:r>
              <a:rPr lang="en-GB" sz="1600" spc="-15" dirty="0">
                <a:latin typeface="Roboto" panose="02000000000000000000" pitchFamily="2" charset="0"/>
                <a:ea typeface="Roboto" panose="02000000000000000000" pitchFamily="2" charset="0"/>
                <a:cs typeface="Roboto" panose="02000000000000000000" pitchFamily="2" charset="0"/>
              </a:rPr>
              <a:t>ORS</a:t>
            </a:r>
            <a:r>
              <a:rPr sz="1600" spc="-15" dirty="0">
                <a:latin typeface="Roboto" panose="02000000000000000000" pitchFamily="2" charset="0"/>
                <a:ea typeface="Roboto" panose="02000000000000000000" pitchFamily="2" charset="0"/>
                <a:cs typeface="Roboto" panose="02000000000000000000" pitchFamily="2" charset="0"/>
              </a:rPr>
              <a:t>)</a:t>
            </a:r>
            <a:r>
              <a:rPr sz="1600" spc="70" dirty="0">
                <a:latin typeface="Roboto" panose="02000000000000000000" pitchFamily="2" charset="0"/>
                <a:ea typeface="Roboto" panose="02000000000000000000" pitchFamily="2" charset="0"/>
                <a:cs typeface="Roboto" panose="02000000000000000000" pitchFamily="2" charset="0"/>
              </a:rPr>
              <a:t> </a:t>
            </a:r>
            <a:r>
              <a:rPr sz="1600" spc="-25" dirty="0">
                <a:latin typeface="Roboto" panose="02000000000000000000" pitchFamily="2" charset="0"/>
                <a:ea typeface="Roboto" panose="02000000000000000000" pitchFamily="2" charset="0"/>
                <a:cs typeface="Roboto" panose="02000000000000000000" pitchFamily="2" charset="0"/>
              </a:rPr>
              <a:t>και</a:t>
            </a:r>
            <a:r>
              <a:rPr lang="en-US" sz="1600"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ενημέρωση</a:t>
            </a:r>
            <a:r>
              <a:rPr sz="1600" spc="-1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της</a:t>
            </a:r>
            <a:r>
              <a:rPr sz="1600" spc="30"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ομάδας</a:t>
            </a:r>
            <a:r>
              <a:rPr sz="1600" spc="4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που</a:t>
            </a:r>
            <a:r>
              <a:rPr sz="1600" spc="1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διαχειρίζεται</a:t>
            </a:r>
            <a:r>
              <a:rPr sz="1600" spc="5"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κεντρικά</a:t>
            </a:r>
            <a:r>
              <a:rPr sz="1600" spc="-10" dirty="0">
                <a:latin typeface="Roboto" panose="02000000000000000000" pitchFamily="2" charset="0"/>
                <a:ea typeface="Roboto" panose="02000000000000000000" pitchFamily="2" charset="0"/>
                <a:cs typeface="Roboto" panose="02000000000000000000" pitchFamily="2" charset="0"/>
              </a:rPr>
              <a:t> το</a:t>
            </a:r>
            <a:r>
              <a:rPr lang="el-GR" sz="1600" spc="-10" dirty="0">
                <a:latin typeface="Roboto" panose="02000000000000000000" pitchFamily="2" charset="0"/>
                <a:ea typeface="Roboto" panose="02000000000000000000" pitchFamily="2" charset="0"/>
                <a:cs typeface="Roboto" panose="02000000000000000000" pitchFamily="2" charset="0"/>
              </a:rPr>
              <a:t>ν</a:t>
            </a:r>
            <a:r>
              <a:rPr sz="1600" spc="10"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χάρτη</a:t>
            </a:r>
            <a:r>
              <a:rPr sz="1600" spc="50" dirty="0">
                <a:latin typeface="Roboto" panose="02000000000000000000" pitchFamily="2" charset="0"/>
                <a:ea typeface="Roboto" panose="02000000000000000000" pitchFamily="2" charset="0"/>
                <a:cs typeface="Roboto" panose="02000000000000000000" pitchFamily="2" charset="0"/>
              </a:rPr>
              <a:t> </a:t>
            </a:r>
            <a:r>
              <a:rPr sz="1600" b="1" spc="-10" dirty="0">
                <a:solidFill>
                  <a:srgbClr val="44536A"/>
                </a:solidFill>
                <a:latin typeface="Roboto" panose="02000000000000000000" pitchFamily="2" charset="0"/>
                <a:ea typeface="Roboto" panose="02000000000000000000" pitchFamily="2" charset="0"/>
                <a:cs typeface="Roboto" panose="02000000000000000000" pitchFamily="2" charset="0"/>
              </a:rPr>
              <a:t>Erasmus</a:t>
            </a:r>
            <a:endParaRPr lang="en-US" sz="1600" b="1" spc="-10" dirty="0">
              <a:solidFill>
                <a:srgbClr val="44536A"/>
              </a:solidFill>
              <a:latin typeface="Roboto" panose="02000000000000000000" pitchFamily="2" charset="0"/>
              <a:ea typeface="Roboto" panose="02000000000000000000" pitchFamily="2" charset="0"/>
              <a:cs typeface="Roboto" panose="02000000000000000000" pitchFamily="2" charset="0"/>
            </a:endParaRPr>
          </a:p>
          <a:p>
            <a:pPr marL="298450" indent="-285750">
              <a:lnSpc>
                <a:spcPts val="1630"/>
              </a:lnSpc>
              <a:spcBef>
                <a:spcPts val="430"/>
              </a:spcBef>
              <a:buFont typeface="Wingdings" panose="05000000000000000000" pitchFamily="2" charset="2"/>
              <a:buChar char="q"/>
              <a:tabLst>
                <a:tab pos="241300" algn="l"/>
              </a:tabLst>
            </a:pPr>
            <a:endParaRPr sz="1600" dirty="0">
              <a:latin typeface="Roboto" panose="02000000000000000000" pitchFamily="2" charset="0"/>
              <a:ea typeface="Roboto" panose="02000000000000000000" pitchFamily="2" charset="0"/>
              <a:cs typeface="Roboto" panose="02000000000000000000" pitchFamily="2" charset="0"/>
            </a:endParaRPr>
          </a:p>
          <a:p>
            <a:pPr marL="298450" indent="-285750">
              <a:lnSpc>
                <a:spcPct val="100000"/>
              </a:lnSpc>
              <a:spcBef>
                <a:spcPts val="420"/>
              </a:spcBef>
              <a:buFont typeface="Wingdings" panose="05000000000000000000" pitchFamily="2" charset="2"/>
              <a:buChar char="q"/>
              <a:tabLst>
                <a:tab pos="241300" algn="l"/>
              </a:tabLst>
            </a:pPr>
            <a:r>
              <a:rPr sz="1600" spc="-10" dirty="0">
                <a:latin typeface="Roboto" panose="02000000000000000000" pitchFamily="2" charset="0"/>
                <a:ea typeface="Roboto" panose="02000000000000000000" pitchFamily="2" charset="0"/>
                <a:cs typeface="Roboto" panose="02000000000000000000" pitchFamily="2" charset="0"/>
              </a:rPr>
              <a:t>Αλλαγή</a:t>
            </a:r>
            <a:r>
              <a:rPr sz="160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στοιχείων </a:t>
            </a:r>
            <a:r>
              <a:rPr sz="1600" spc="-15" dirty="0">
                <a:latin typeface="Roboto" panose="02000000000000000000" pitchFamily="2" charset="0"/>
                <a:ea typeface="Roboto" panose="02000000000000000000" pitchFamily="2" charset="0"/>
                <a:cs typeface="Roboto" panose="02000000000000000000" pitchFamily="2" charset="0"/>
              </a:rPr>
              <a:t>επικοινωνίας</a:t>
            </a:r>
            <a:r>
              <a:rPr sz="1600" spc="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του</a:t>
            </a:r>
            <a:r>
              <a:rPr sz="1600" spc="5" dirty="0">
                <a:latin typeface="Roboto" panose="02000000000000000000" pitchFamily="2" charset="0"/>
                <a:ea typeface="Roboto" panose="02000000000000000000" pitchFamily="2" charset="0"/>
                <a:cs typeface="Roboto" panose="02000000000000000000" pitchFamily="2" charset="0"/>
              </a:rPr>
              <a:t> </a:t>
            </a:r>
            <a:r>
              <a:rPr lang="en-US" sz="1600" spc="-10" dirty="0">
                <a:latin typeface="Roboto" panose="02000000000000000000" pitchFamily="2" charset="0"/>
                <a:ea typeface="Roboto" panose="02000000000000000000" pitchFamily="2" charset="0"/>
                <a:cs typeface="Roboto" panose="02000000000000000000" pitchFamily="2" charset="0"/>
              </a:rPr>
              <a:t>O</a:t>
            </a:r>
            <a:r>
              <a:rPr sz="1600" spc="-10" dirty="0">
                <a:latin typeface="Roboto" panose="02000000000000000000" pitchFamily="2" charset="0"/>
                <a:ea typeface="Roboto" panose="02000000000000000000" pitchFamily="2" charset="0"/>
                <a:cs typeface="Roboto" panose="02000000000000000000" pitchFamily="2" charset="0"/>
              </a:rPr>
              <a:t>ργανισμού</a:t>
            </a:r>
            <a:endParaRPr sz="1600" dirty="0">
              <a:latin typeface="Roboto" panose="02000000000000000000" pitchFamily="2" charset="0"/>
              <a:ea typeface="Roboto" panose="02000000000000000000" pitchFamily="2" charset="0"/>
              <a:cs typeface="Roboto" panose="02000000000000000000" pitchFamily="2" charset="0"/>
            </a:endParaRPr>
          </a:p>
        </p:txBody>
      </p:sp>
      <p:sp>
        <p:nvSpPr>
          <p:cNvPr id="10" name="Arrow: Right 9">
            <a:extLst>
              <a:ext uri="{FF2B5EF4-FFF2-40B4-BE49-F238E27FC236}">
                <a16:creationId xmlns:a16="http://schemas.microsoft.com/office/drawing/2014/main" id="{17AF06D9-4C63-493B-C487-A86A29CC257E}"/>
              </a:ext>
            </a:extLst>
          </p:cNvPr>
          <p:cNvSpPr/>
          <p:nvPr/>
        </p:nvSpPr>
        <p:spPr>
          <a:xfrm>
            <a:off x="4162697" y="2311268"/>
            <a:ext cx="557349" cy="4058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2269FB0-A5CB-1FB5-D53C-0EBCEE7B75D1}"/>
              </a:ext>
            </a:extLst>
          </p:cNvPr>
          <p:cNvSpPr txBox="1">
            <a:spLocks/>
          </p:cNvSpPr>
          <p:nvPr/>
        </p:nvSpPr>
        <p:spPr>
          <a:xfrm>
            <a:off x="1048392" y="4363101"/>
            <a:ext cx="3114305"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latin typeface="Roboto" panose="02000000000000000000" pitchFamily="2" charset="0"/>
                <a:ea typeface="Roboto" panose="02000000000000000000" pitchFamily="2" charset="0"/>
              </a:rPr>
              <a:t>Αλλαγές που</a:t>
            </a:r>
            <a:r>
              <a:rPr lang="en-US" sz="2600" b="1" dirty="0">
                <a:latin typeface="Roboto" panose="02000000000000000000" pitchFamily="2" charset="0"/>
                <a:ea typeface="Roboto" panose="02000000000000000000" pitchFamily="2" charset="0"/>
              </a:rPr>
              <a:t> </a:t>
            </a:r>
            <a:r>
              <a:rPr lang="el-GR" sz="2600" b="1" dirty="0">
                <a:latin typeface="Roboto" panose="02000000000000000000" pitchFamily="2" charset="0"/>
                <a:ea typeface="Roboto" panose="02000000000000000000" pitchFamily="2" charset="0"/>
              </a:rPr>
              <a:t>δεν απαιτούν</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τροποποίηση αλλά ΆΜΕΣΗ ενημέρωση της ΕΥ</a:t>
            </a:r>
            <a:br>
              <a:rPr lang="el-GR" sz="2600" b="1" dirty="0">
                <a:latin typeface="Roboto" panose="02000000000000000000" pitchFamily="2" charset="0"/>
                <a:ea typeface="Roboto" panose="02000000000000000000" pitchFamily="2" charset="0"/>
              </a:rPr>
            </a:br>
            <a:endParaRPr lang="en-CY" sz="2600" b="1" dirty="0">
              <a:latin typeface="Roboto" panose="02000000000000000000" pitchFamily="2" charset="0"/>
              <a:ea typeface="Roboto" panose="02000000000000000000" pitchFamily="2" charset="0"/>
            </a:endParaRPr>
          </a:p>
        </p:txBody>
      </p:sp>
      <p:sp>
        <p:nvSpPr>
          <p:cNvPr id="12" name="Arrow: Right 11">
            <a:extLst>
              <a:ext uri="{FF2B5EF4-FFF2-40B4-BE49-F238E27FC236}">
                <a16:creationId xmlns:a16="http://schemas.microsoft.com/office/drawing/2014/main" id="{6FDBC736-F0B4-E3C8-52B1-AC59786F460D}"/>
              </a:ext>
            </a:extLst>
          </p:cNvPr>
          <p:cNvSpPr/>
          <p:nvPr/>
        </p:nvSpPr>
        <p:spPr>
          <a:xfrm>
            <a:off x="4162696" y="4344995"/>
            <a:ext cx="557349" cy="4058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58679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CD608-7751-0FAA-DFBC-209F81646C91}"/>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C93F0882-FAA3-FE54-335D-F930B7BFE2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CD373F7E-19AF-BE6C-4F66-27863C141AF0}"/>
              </a:ext>
            </a:extLst>
          </p:cNvPr>
          <p:cNvSpPr>
            <a:spLocks noGrp="1"/>
          </p:cNvSpPr>
          <p:nvPr>
            <p:ph type="title"/>
          </p:nvPr>
        </p:nvSpPr>
        <p:spPr>
          <a:xfrm>
            <a:off x="1103317" y="1114811"/>
            <a:ext cx="3723904" cy="736958"/>
          </a:xfrm>
        </p:spPr>
        <p:txBody>
          <a:bodyPr>
            <a:noAutofit/>
          </a:bodyPr>
          <a:lstStyle/>
          <a:p>
            <a:r>
              <a:rPr lang="el-GR" sz="2600" b="1" dirty="0">
                <a:latin typeface="Roboto" panose="02000000000000000000" pitchFamily="2" charset="0"/>
                <a:ea typeface="Roboto" panose="02000000000000000000" pitchFamily="2" charset="0"/>
              </a:rPr>
              <a:t>Μεταφορές κονδυλίων από τους δικαιούχους</a:t>
            </a:r>
          </a:p>
        </p:txBody>
      </p:sp>
      <p:sp>
        <p:nvSpPr>
          <p:cNvPr id="5" name="object 7">
            <a:extLst>
              <a:ext uri="{FF2B5EF4-FFF2-40B4-BE49-F238E27FC236}">
                <a16:creationId xmlns:a16="http://schemas.microsoft.com/office/drawing/2014/main" id="{3B4A0192-DE2E-1A75-C66B-6BA7CFD13161}"/>
              </a:ext>
            </a:extLst>
          </p:cNvPr>
          <p:cNvSpPr txBox="1"/>
          <p:nvPr/>
        </p:nvSpPr>
        <p:spPr>
          <a:xfrm>
            <a:off x="1375956" y="2034169"/>
            <a:ext cx="5164182" cy="3513141"/>
          </a:xfrm>
          <a:prstGeom prst="rect">
            <a:avLst/>
          </a:prstGeom>
          <a:ln>
            <a:noFill/>
          </a:ln>
        </p:spPr>
        <p:txBody>
          <a:bodyPr vert="horz" wrap="square" lIns="0" tIns="12065" rIns="0" bIns="0" rtlCol="0">
            <a:spAutoFit/>
          </a:bodyPr>
          <a:lstStyle/>
          <a:p>
            <a:pPr marL="298450" indent="-285750" algn="just">
              <a:lnSpc>
                <a:spcPts val="1845"/>
              </a:lnSpc>
              <a:spcBef>
                <a:spcPts val="95"/>
              </a:spcBef>
              <a:buFont typeface="Wingdings" panose="05000000000000000000" pitchFamily="2" charset="2"/>
              <a:buChar char="q"/>
            </a:pPr>
            <a:r>
              <a:rPr lang="el-GR" sz="1400" spc="-5" dirty="0">
                <a:latin typeface="Roboto" panose="02000000000000000000" pitchFamily="2" charset="0"/>
                <a:ea typeface="Roboto" panose="02000000000000000000" pitchFamily="2" charset="0"/>
                <a:cs typeface="Roboto" panose="02000000000000000000" pitchFamily="2" charset="0"/>
              </a:rPr>
              <a:t>Η</a:t>
            </a:r>
            <a:r>
              <a:rPr lang="el-GR" sz="1400" spc="5"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ΕΥ</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εγκρίνει</a:t>
            </a:r>
            <a:r>
              <a:rPr lang="el-GR" sz="1400" spc="15"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συγκεκριμένο</a:t>
            </a:r>
            <a:r>
              <a:rPr lang="el-GR" sz="1400" spc="20"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αριθμό</a:t>
            </a:r>
            <a:r>
              <a:rPr lang="el-GR" sz="1400" spc="15" dirty="0">
                <a:latin typeface="Roboto" panose="02000000000000000000" pitchFamily="2" charset="0"/>
                <a:ea typeface="Roboto" panose="02000000000000000000" pitchFamily="2" charset="0"/>
                <a:cs typeface="Roboto" panose="02000000000000000000" pitchFamily="2" charset="0"/>
              </a:rPr>
              <a:t> </a:t>
            </a:r>
            <a:r>
              <a:rPr lang="el-GR" sz="1400" spc="-15" dirty="0">
                <a:latin typeface="Roboto" panose="02000000000000000000" pitchFamily="2" charset="0"/>
                <a:ea typeface="Roboto" panose="02000000000000000000" pitchFamily="2" charset="0"/>
                <a:cs typeface="Roboto" panose="02000000000000000000" pitchFamily="2" charset="0"/>
              </a:rPr>
              <a:t>κινητικοτήτων</a:t>
            </a:r>
            <a:r>
              <a:rPr lang="el-GR" sz="1400" spc="15"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για</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20" dirty="0">
                <a:latin typeface="Roboto" panose="02000000000000000000" pitchFamily="2" charset="0"/>
                <a:ea typeface="Roboto" panose="02000000000000000000" pitchFamily="2" charset="0"/>
                <a:cs typeface="Roboto" panose="02000000000000000000" pitchFamily="2" charset="0"/>
              </a:rPr>
              <a:t>κάθε</a:t>
            </a:r>
            <a:r>
              <a:rPr lang="el-GR" sz="1400" spc="20" dirty="0">
                <a:latin typeface="Roboto" panose="02000000000000000000" pitchFamily="2" charset="0"/>
                <a:ea typeface="Roboto" panose="02000000000000000000" pitchFamily="2" charset="0"/>
                <a:cs typeface="Roboto" panose="02000000000000000000" pitchFamily="2" charset="0"/>
              </a:rPr>
              <a:t> </a:t>
            </a:r>
            <a:r>
              <a:rPr lang="el-GR" sz="1400" spc="-20" dirty="0">
                <a:latin typeface="Roboto" panose="02000000000000000000" pitchFamily="2" charset="0"/>
                <a:ea typeface="Roboto" panose="02000000000000000000" pitchFamily="2" charset="0"/>
                <a:cs typeface="Roboto" panose="02000000000000000000" pitchFamily="2" charset="0"/>
              </a:rPr>
              <a:t>τύπο κινητικότητας. </a:t>
            </a:r>
            <a:r>
              <a:rPr lang="el-GR" sz="1400" spc="-5" dirty="0">
                <a:latin typeface="Roboto" panose="02000000000000000000" pitchFamily="2" charset="0"/>
                <a:ea typeface="Roboto" panose="02000000000000000000" pitchFamily="2" charset="0"/>
                <a:cs typeface="Roboto" panose="02000000000000000000" pitchFamily="2" charset="0"/>
              </a:rPr>
              <a:t>Δεν</a:t>
            </a:r>
            <a:r>
              <a:rPr lang="el-GR" sz="1400" spc="5"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υποδεικνύει, όμως,</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σε</a:t>
            </a:r>
            <a:r>
              <a:rPr lang="el-GR" sz="1400" spc="375"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ποιες</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χώρες</a:t>
            </a:r>
            <a:r>
              <a:rPr lang="el-GR" sz="140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θα</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πραγματοποιηθούν</a:t>
            </a:r>
            <a:r>
              <a:rPr lang="el-GR" sz="1400" spc="25"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οι</a:t>
            </a:r>
            <a:r>
              <a:rPr lang="el-GR" sz="1400" spc="5" dirty="0">
                <a:latin typeface="Roboto" panose="02000000000000000000" pitchFamily="2" charset="0"/>
                <a:ea typeface="Roboto" panose="02000000000000000000" pitchFamily="2" charset="0"/>
                <a:cs typeface="Roboto" panose="02000000000000000000" pitchFamily="2" charset="0"/>
              </a:rPr>
              <a:t> </a:t>
            </a:r>
            <a:r>
              <a:rPr lang="el-GR" sz="1400" spc="-15" dirty="0">
                <a:latin typeface="Roboto" panose="02000000000000000000" pitchFamily="2" charset="0"/>
                <a:ea typeface="Roboto" panose="02000000000000000000" pitchFamily="2" charset="0"/>
                <a:cs typeface="Roboto" panose="02000000000000000000" pitchFamily="2" charset="0"/>
              </a:rPr>
              <a:t>κινητικότητες</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25" dirty="0">
                <a:latin typeface="Roboto" panose="02000000000000000000" pitchFamily="2" charset="0"/>
                <a:ea typeface="Roboto" panose="02000000000000000000" pitchFamily="2" charset="0"/>
                <a:cs typeface="Roboto" panose="02000000000000000000" pitchFamily="2" charset="0"/>
              </a:rPr>
              <a:t>και</a:t>
            </a:r>
            <a:r>
              <a:rPr lang="el-GR" sz="1400" spc="5"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τη</a:t>
            </a:r>
            <a:r>
              <a:rPr lang="el-GR" sz="1400"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διάρκειά τους.</a:t>
            </a:r>
          </a:p>
          <a:p>
            <a:pPr marL="298450" indent="-285750" algn="just">
              <a:lnSpc>
                <a:spcPts val="1845"/>
              </a:lnSpc>
              <a:spcBef>
                <a:spcPts val="95"/>
              </a:spcBef>
              <a:buFont typeface="Wingdings" panose="05000000000000000000" pitchFamily="2" charset="2"/>
              <a:buChar char="q"/>
            </a:pPr>
            <a:endParaRPr lang="el-GR" sz="1400" spc="-10" dirty="0">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1845"/>
              </a:lnSpc>
              <a:spcBef>
                <a:spcPts val="95"/>
              </a:spcBef>
              <a:buFont typeface="Wingdings" panose="05000000000000000000" pitchFamily="2" charset="2"/>
              <a:buChar char="q"/>
            </a:pPr>
            <a:r>
              <a:rPr lang="el-GR" sz="1400" spc="-5" dirty="0">
                <a:latin typeface="Roboto" panose="02000000000000000000" pitchFamily="2" charset="0"/>
                <a:ea typeface="Roboto" panose="02000000000000000000" pitchFamily="2" charset="0"/>
                <a:cs typeface="Roboto" panose="02000000000000000000" pitchFamily="2" charset="0"/>
              </a:rPr>
              <a:t>Κατά την υλοποίηση των σχεδίων, οι</a:t>
            </a:r>
            <a:r>
              <a:rPr lang="el-GR" sz="1400"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αλλαγές</a:t>
            </a:r>
            <a:r>
              <a:rPr lang="el-GR" sz="1400" spc="15"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στον </a:t>
            </a:r>
            <a:r>
              <a:rPr lang="el-GR" sz="1400" spc="-10" dirty="0">
                <a:latin typeface="Roboto" panose="02000000000000000000" pitchFamily="2" charset="0"/>
                <a:ea typeface="Roboto" panose="02000000000000000000" pitchFamily="2" charset="0"/>
                <a:cs typeface="Roboto" panose="02000000000000000000" pitchFamily="2" charset="0"/>
              </a:rPr>
              <a:t>αριθμό</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των</a:t>
            </a:r>
            <a:r>
              <a:rPr lang="el-GR" sz="1400" dirty="0">
                <a:latin typeface="Roboto" panose="02000000000000000000" pitchFamily="2" charset="0"/>
                <a:ea typeface="Roboto" panose="02000000000000000000" pitchFamily="2" charset="0"/>
                <a:cs typeface="Roboto" panose="02000000000000000000" pitchFamily="2" charset="0"/>
              </a:rPr>
              <a:t> </a:t>
            </a:r>
            <a:r>
              <a:rPr lang="el-GR" sz="1400" spc="-15" dirty="0">
                <a:latin typeface="Roboto" panose="02000000000000000000" pitchFamily="2" charset="0"/>
                <a:ea typeface="Roboto" panose="02000000000000000000" pitchFamily="2" charset="0"/>
                <a:cs typeface="Roboto" panose="02000000000000000000" pitchFamily="2" charset="0"/>
              </a:rPr>
              <a:t>κινητικοτήτων και η επιλογή χωρών και διάρκειας</a:t>
            </a:r>
            <a:r>
              <a:rPr lang="el-GR" sz="1400" spc="35"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μπορεί</a:t>
            </a:r>
            <a:r>
              <a:rPr lang="el-GR" sz="140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να </a:t>
            </a:r>
            <a:r>
              <a:rPr lang="el-GR" sz="1400" spc="-35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επιφέρουν</a:t>
            </a:r>
            <a:r>
              <a:rPr lang="el-GR" sz="1400" spc="-15"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διαφοροποιήσεις</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στις κατηγορίες εξόδων</a:t>
            </a:r>
            <a:r>
              <a:rPr lang="el-GR" sz="1400" spc="-15" dirty="0">
                <a:latin typeface="Roboto" panose="02000000000000000000" pitchFamily="2" charset="0"/>
                <a:ea typeface="Roboto" panose="02000000000000000000" pitchFamily="2" charset="0"/>
                <a:cs typeface="Roboto" panose="02000000000000000000" pitchFamily="2" charset="0"/>
              </a:rPr>
              <a:t>,</a:t>
            </a:r>
            <a:r>
              <a:rPr lang="el-GR" sz="1400" spc="50"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όπως</a:t>
            </a:r>
            <a:r>
              <a:rPr lang="el-GR" sz="1400" spc="-5"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αυτές</a:t>
            </a:r>
            <a:r>
              <a:rPr lang="el-GR" sz="140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παρουσιάζονται</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στο</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Παράρτημα</a:t>
            </a:r>
            <a:r>
              <a:rPr lang="el-GR" sz="1400" spc="3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Ι</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της</a:t>
            </a:r>
            <a:r>
              <a:rPr lang="el-GR" sz="1400" spc="25"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Συμφωνίας </a:t>
            </a:r>
            <a:r>
              <a:rPr lang="el-GR" sz="1400" spc="-35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σας</a:t>
            </a:r>
            <a:r>
              <a:rPr lang="el-GR" sz="1400" u="sng" spc="-5" dirty="0">
                <a:latin typeface="Roboto" panose="02000000000000000000" pitchFamily="2" charset="0"/>
                <a:ea typeface="Roboto" panose="02000000000000000000" pitchFamily="2" charset="0"/>
                <a:cs typeface="Roboto" panose="02000000000000000000" pitchFamily="2" charset="0"/>
              </a:rPr>
              <a:t>.</a:t>
            </a:r>
            <a:r>
              <a:rPr lang="el-GR" sz="1400" spc="-5" dirty="0">
                <a:latin typeface="Roboto" panose="02000000000000000000" pitchFamily="2" charset="0"/>
                <a:ea typeface="Roboto" panose="02000000000000000000" pitchFamily="2" charset="0"/>
                <a:cs typeface="Roboto" panose="02000000000000000000" pitchFamily="2" charset="0"/>
              </a:rPr>
              <a:t> </a:t>
            </a:r>
            <a:r>
              <a:rPr lang="el-GR" sz="1400" u="sng" spc="-5" dirty="0">
                <a:latin typeface="Roboto" panose="02000000000000000000" pitchFamily="2" charset="0"/>
                <a:ea typeface="Roboto" panose="02000000000000000000" pitchFamily="2" charset="0"/>
                <a:cs typeface="Roboto" panose="02000000000000000000" pitchFamily="2" charset="0"/>
              </a:rPr>
              <a:t>Σε</a:t>
            </a:r>
            <a:r>
              <a:rPr lang="el-GR" sz="1400" u="sng" spc="5" dirty="0">
                <a:latin typeface="Roboto" panose="02000000000000000000" pitchFamily="2" charset="0"/>
                <a:ea typeface="Roboto" panose="02000000000000000000" pitchFamily="2" charset="0"/>
                <a:cs typeface="Roboto" panose="02000000000000000000" pitchFamily="2" charset="0"/>
              </a:rPr>
              <a:t> </a:t>
            </a:r>
            <a:r>
              <a:rPr lang="el-GR" sz="1400" u="sng" spc="-5" dirty="0">
                <a:latin typeface="Roboto" panose="02000000000000000000" pitchFamily="2" charset="0"/>
                <a:ea typeface="Roboto" panose="02000000000000000000" pitchFamily="2" charset="0"/>
                <a:cs typeface="Roboto" panose="02000000000000000000" pitchFamily="2" charset="0"/>
              </a:rPr>
              <a:t>τέτοια</a:t>
            </a:r>
            <a:r>
              <a:rPr lang="el-GR" sz="1400" u="sng" spc="-10" dirty="0">
                <a:latin typeface="Roboto" panose="02000000000000000000" pitchFamily="2" charset="0"/>
                <a:ea typeface="Roboto" panose="02000000000000000000" pitchFamily="2" charset="0"/>
                <a:cs typeface="Roboto" panose="02000000000000000000" pitchFamily="2" charset="0"/>
              </a:rPr>
              <a:t> </a:t>
            </a:r>
            <a:r>
              <a:rPr lang="el-GR" sz="1400" u="sng" spc="-5" dirty="0">
                <a:latin typeface="Roboto" panose="02000000000000000000" pitchFamily="2" charset="0"/>
                <a:ea typeface="Roboto" panose="02000000000000000000" pitchFamily="2" charset="0"/>
                <a:cs typeface="Roboto" panose="02000000000000000000" pitchFamily="2" charset="0"/>
              </a:rPr>
              <a:t>περίπτωση</a:t>
            </a:r>
            <a:r>
              <a:rPr lang="el-GR" sz="1400" u="sng" spc="-15" dirty="0">
                <a:latin typeface="Roboto" panose="02000000000000000000" pitchFamily="2" charset="0"/>
                <a:ea typeface="Roboto" panose="02000000000000000000" pitchFamily="2" charset="0"/>
                <a:cs typeface="Roboto" panose="02000000000000000000" pitchFamily="2" charset="0"/>
              </a:rPr>
              <a:t> </a:t>
            </a:r>
            <a:r>
              <a:rPr lang="el-GR" sz="1400" u="sng" spc="-5" dirty="0">
                <a:latin typeface="Roboto" panose="02000000000000000000" pitchFamily="2" charset="0"/>
                <a:ea typeface="Roboto" panose="02000000000000000000" pitchFamily="2" charset="0"/>
                <a:cs typeface="Roboto" panose="02000000000000000000" pitchFamily="2" charset="0"/>
              </a:rPr>
              <a:t>ισχύουν τα</a:t>
            </a:r>
            <a:r>
              <a:rPr lang="el-GR" sz="1400" u="sng" spc="-10" dirty="0">
                <a:latin typeface="Roboto" panose="02000000000000000000" pitchFamily="2" charset="0"/>
                <a:ea typeface="Roboto" panose="02000000000000000000" pitchFamily="2" charset="0"/>
                <a:cs typeface="Roboto" panose="02000000000000000000" pitchFamily="2" charset="0"/>
              </a:rPr>
              <a:t> </a:t>
            </a:r>
            <a:r>
              <a:rPr lang="el-GR" sz="1400" u="sng" spc="-15" dirty="0">
                <a:latin typeface="Roboto" panose="02000000000000000000" pitchFamily="2" charset="0"/>
                <a:ea typeface="Roboto" panose="02000000000000000000" pitchFamily="2" charset="0"/>
                <a:cs typeface="Roboto" panose="02000000000000000000" pitchFamily="2" charset="0"/>
              </a:rPr>
              <a:t>ακόλουθα:</a:t>
            </a:r>
            <a:endParaRPr lang="el-GR" sz="1400" spc="-15" dirty="0">
              <a:latin typeface="Roboto" panose="02000000000000000000" pitchFamily="2" charset="0"/>
              <a:ea typeface="Roboto" panose="02000000000000000000" pitchFamily="2" charset="0"/>
              <a:cs typeface="Roboto" panose="02000000000000000000" pitchFamily="2" charset="0"/>
            </a:endParaRPr>
          </a:p>
          <a:p>
            <a:pPr marL="755650" lvl="1" indent="-285750" algn="just">
              <a:lnSpc>
                <a:spcPts val="1845"/>
              </a:lnSpc>
              <a:spcBef>
                <a:spcPts val="95"/>
              </a:spcBef>
              <a:buFont typeface="Wingdings" panose="05000000000000000000" pitchFamily="2" charset="2"/>
              <a:buChar char="v"/>
            </a:pPr>
            <a:r>
              <a:rPr lang="el-GR" sz="1400" spc="-5" dirty="0">
                <a:latin typeface="Roboto" panose="02000000000000000000" pitchFamily="2" charset="0"/>
                <a:ea typeface="Roboto" panose="02000000000000000000" pitchFamily="2" charset="0"/>
                <a:cs typeface="Roboto" panose="02000000000000000000" pitchFamily="2" charset="0"/>
              </a:rPr>
              <a:t>Κάποιες μεταφορές</a:t>
            </a:r>
            <a:r>
              <a:rPr lang="el-GR" sz="1400" spc="5" dirty="0">
                <a:latin typeface="Roboto" panose="02000000000000000000" pitchFamily="2" charset="0"/>
                <a:ea typeface="Roboto" panose="02000000000000000000" pitchFamily="2" charset="0"/>
                <a:cs typeface="Roboto" panose="02000000000000000000" pitchFamily="2" charset="0"/>
              </a:rPr>
              <a:t> </a:t>
            </a:r>
            <a:r>
              <a:rPr lang="el-GR" sz="1400" spc="-20" dirty="0">
                <a:latin typeface="Roboto" panose="02000000000000000000" pitchFamily="2" charset="0"/>
                <a:ea typeface="Roboto" panose="02000000000000000000" pitchFamily="2" charset="0"/>
                <a:cs typeface="Roboto" panose="02000000000000000000" pitchFamily="2" charset="0"/>
              </a:rPr>
              <a:t>κονδυλίων γίνονται</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b="1" spc="-10" dirty="0">
                <a:latin typeface="Roboto" panose="02000000000000000000" pitchFamily="2" charset="0"/>
                <a:ea typeface="Roboto" panose="02000000000000000000" pitchFamily="2" charset="0"/>
                <a:cs typeface="Roboto" panose="02000000000000000000" pitchFamily="2" charset="0"/>
              </a:rPr>
              <a:t>χωρίς</a:t>
            </a:r>
            <a:r>
              <a:rPr lang="el-GR" sz="1400" b="1" spc="-5" dirty="0">
                <a:latin typeface="Roboto" panose="02000000000000000000" pitchFamily="2" charset="0"/>
                <a:ea typeface="Roboto" panose="02000000000000000000" pitchFamily="2" charset="0"/>
                <a:cs typeface="Roboto" panose="02000000000000000000" pitchFamily="2" charset="0"/>
              </a:rPr>
              <a:t> τροποποίηση</a:t>
            </a:r>
            <a:r>
              <a:rPr lang="el-GR" sz="1400" b="1" spc="25" dirty="0">
                <a:latin typeface="Roboto" panose="02000000000000000000" pitchFamily="2" charset="0"/>
                <a:ea typeface="Roboto" panose="02000000000000000000" pitchFamily="2" charset="0"/>
                <a:cs typeface="Roboto" panose="02000000000000000000" pitchFamily="2" charset="0"/>
              </a:rPr>
              <a:t> </a:t>
            </a:r>
            <a:r>
              <a:rPr lang="el-GR" sz="1400" b="1" spc="-10" dirty="0">
                <a:latin typeface="Roboto" panose="02000000000000000000" pitchFamily="2" charset="0"/>
                <a:ea typeface="Roboto" panose="02000000000000000000" pitchFamily="2" charset="0"/>
                <a:cs typeface="Roboto" panose="02000000000000000000" pitchFamily="2" charset="0"/>
              </a:rPr>
              <a:t>Συμφωνίας</a:t>
            </a:r>
            <a:r>
              <a:rPr lang="el-GR" sz="1400" b="1" spc="50"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(γίνονται</a:t>
            </a:r>
            <a:r>
              <a:rPr lang="el-GR" sz="1400" spc="375"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χωρίς</a:t>
            </a:r>
            <a:r>
              <a:rPr lang="el-GR" sz="1400" spc="5"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ενημέρωση</a:t>
            </a:r>
            <a:r>
              <a:rPr lang="el-GR" sz="140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της</a:t>
            </a:r>
            <a:r>
              <a:rPr lang="el-GR" sz="1400" spc="-35"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ΕΥ).</a:t>
            </a:r>
            <a:endParaRPr lang="el-GR" sz="1400" spc="-5"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755650" lvl="1" indent="-285750" algn="just">
              <a:lnSpc>
                <a:spcPts val="1845"/>
              </a:lnSpc>
              <a:spcBef>
                <a:spcPts val="95"/>
              </a:spcBef>
              <a:buFont typeface="Wingdings" panose="05000000000000000000" pitchFamily="2" charset="2"/>
              <a:buChar char="v"/>
            </a:pPr>
            <a:r>
              <a:rPr lang="el-GR" sz="1400" spc="-5" dirty="0">
                <a:latin typeface="Roboto" panose="02000000000000000000" pitchFamily="2" charset="0"/>
                <a:ea typeface="Roboto" panose="02000000000000000000" pitchFamily="2" charset="0"/>
                <a:cs typeface="Roboto" panose="02000000000000000000" pitchFamily="2" charset="0"/>
              </a:rPr>
              <a:t>Άλλες μεταφορές κονδυλίων γίνονται </a:t>
            </a:r>
            <a:r>
              <a:rPr lang="el-GR" sz="1400" b="1" spc="-5" dirty="0">
                <a:latin typeface="Roboto" panose="02000000000000000000" pitchFamily="2" charset="0"/>
                <a:ea typeface="Roboto" panose="02000000000000000000" pitchFamily="2" charset="0"/>
                <a:cs typeface="Roboto" panose="02000000000000000000" pitchFamily="2" charset="0"/>
              </a:rPr>
              <a:t>κατόπιν τροποποίησης της Συμφωνίας</a:t>
            </a:r>
            <a:endParaRPr lang="el-GR" sz="1400" b="1" dirty="0">
              <a:latin typeface="Roboto" panose="02000000000000000000" pitchFamily="2" charset="0"/>
              <a:ea typeface="Roboto" panose="02000000000000000000" pitchFamily="2" charset="0"/>
              <a:cs typeface="Roboto" panose="02000000000000000000" pitchFamily="2" charset="0"/>
            </a:endParaRPr>
          </a:p>
        </p:txBody>
      </p:sp>
      <p:sp>
        <p:nvSpPr>
          <p:cNvPr id="4" name="Rectangle: Rounded Corners 3">
            <a:extLst>
              <a:ext uri="{FF2B5EF4-FFF2-40B4-BE49-F238E27FC236}">
                <a16:creationId xmlns:a16="http://schemas.microsoft.com/office/drawing/2014/main" id="{5CBE2E99-DF00-3AED-E7CC-FF6BED9E296D}"/>
              </a:ext>
            </a:extLst>
          </p:cNvPr>
          <p:cNvSpPr/>
          <p:nvPr/>
        </p:nvSpPr>
        <p:spPr>
          <a:xfrm>
            <a:off x="6923116" y="1768298"/>
            <a:ext cx="4345578" cy="3612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latin typeface="Roboto" panose="02000000000000000000" pitchFamily="2" charset="0"/>
                <a:ea typeface="Roboto" panose="02000000000000000000" pitchFamily="2" charset="0"/>
                <a:cs typeface="Roboto" panose="02000000000000000000" pitchFamily="2" charset="0"/>
              </a:rPr>
              <a:t>Μεταφορές κονδυλίων που προϋποθέτουν  ΤΡΟΠΟΠΟΙΗΣΗ της Συμφωνίας από την ΕΥ:</a:t>
            </a:r>
            <a:endParaRPr lang="en-US" sz="1400" b="1" dirty="0">
              <a:solidFill>
                <a:schemeClr val="tx1"/>
              </a:solidFill>
              <a:latin typeface="Roboto" panose="02000000000000000000" pitchFamily="2" charset="0"/>
              <a:ea typeface="Roboto" panose="02000000000000000000" pitchFamily="2" charset="0"/>
              <a:cs typeface="Roboto" panose="02000000000000000000" pitchFamily="2" charset="0"/>
            </a:endParaRPr>
          </a:p>
          <a:p>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Μεταφορές κονδυλίων προς τις κατηγορίες </a:t>
            </a:r>
            <a:r>
              <a:rPr lang="el-GR" sz="1400" b="1" i="1"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l-GR" sz="1400" b="1" i="1" dirty="0" err="1">
                <a:solidFill>
                  <a:schemeClr val="tx1"/>
                </a:solidFill>
                <a:latin typeface="Roboto" panose="02000000000000000000" pitchFamily="2" charset="0"/>
                <a:ea typeface="Roboto" panose="02000000000000000000" pitchFamily="2" charset="0"/>
                <a:cs typeface="Roboto" panose="02000000000000000000" pitchFamily="2" charset="0"/>
              </a:rPr>
              <a:t>Organisational</a:t>
            </a:r>
            <a:r>
              <a:rPr lang="el-GR" sz="1400" b="1" i="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b="1" i="1" dirty="0" err="1">
                <a:solidFill>
                  <a:schemeClr val="tx1"/>
                </a:solidFill>
                <a:latin typeface="Roboto" panose="02000000000000000000" pitchFamily="2" charset="0"/>
                <a:ea typeface="Roboto" panose="02000000000000000000" pitchFamily="2" charset="0"/>
                <a:cs typeface="Roboto" panose="02000000000000000000" pitchFamily="2" charset="0"/>
              </a:rPr>
              <a:t>Support</a:t>
            </a:r>
            <a:r>
              <a:rPr lang="el-GR" sz="1400" b="1" i="1" dirty="0">
                <a:solidFill>
                  <a:schemeClr val="tx1"/>
                </a:solidFill>
                <a:latin typeface="Roboto" panose="02000000000000000000" pitchFamily="2" charset="0"/>
                <a:ea typeface="Roboto" panose="02000000000000000000" pitchFamily="2" charset="0"/>
                <a:cs typeface="Roboto" panose="02000000000000000000" pitchFamily="2" charset="0"/>
              </a:rPr>
              <a:t> for </a:t>
            </a:r>
            <a:r>
              <a:rPr lang="el-GR" sz="1400" b="1" i="1" dirty="0" err="1">
                <a:solidFill>
                  <a:schemeClr val="tx1"/>
                </a:solidFill>
                <a:latin typeface="Roboto" panose="02000000000000000000" pitchFamily="2" charset="0"/>
                <a:ea typeface="Roboto" panose="02000000000000000000" pitchFamily="2" charset="0"/>
                <a:cs typeface="Roboto" panose="02000000000000000000" pitchFamily="2" charset="0"/>
              </a:rPr>
              <a:t>mobility</a:t>
            </a:r>
            <a:r>
              <a:rPr lang="el-GR" sz="1400" b="1" i="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b="1" i="1" dirty="0" err="1">
                <a:solidFill>
                  <a:schemeClr val="tx1"/>
                </a:solidFill>
                <a:latin typeface="Roboto" panose="02000000000000000000" pitchFamily="2" charset="0"/>
                <a:ea typeface="Roboto" panose="02000000000000000000" pitchFamily="2" charset="0"/>
                <a:cs typeface="Roboto" panose="02000000000000000000" pitchFamily="2" charset="0"/>
              </a:rPr>
              <a:t>activities</a:t>
            </a:r>
            <a:r>
              <a:rPr lang="el-GR" sz="1400" b="1" i="1"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και </a:t>
            </a:r>
            <a:r>
              <a:rPr lang="el-GR" sz="1400" b="1" i="1"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l-GR" sz="1400" b="1" i="1" dirty="0" err="1">
                <a:solidFill>
                  <a:schemeClr val="tx1"/>
                </a:solidFill>
                <a:latin typeface="Roboto" panose="02000000000000000000" pitchFamily="2" charset="0"/>
                <a:ea typeface="Roboto" panose="02000000000000000000" pitchFamily="2" charset="0"/>
                <a:cs typeface="Roboto" panose="02000000000000000000" pitchFamily="2" charset="0"/>
              </a:rPr>
              <a:t>Organisational</a:t>
            </a:r>
            <a:r>
              <a:rPr lang="el-GR" sz="1400" b="1" i="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b="1" i="1" dirty="0" err="1">
                <a:solidFill>
                  <a:schemeClr val="tx1"/>
                </a:solidFill>
                <a:latin typeface="Roboto" panose="02000000000000000000" pitchFamily="2" charset="0"/>
                <a:ea typeface="Roboto" panose="02000000000000000000" pitchFamily="2" charset="0"/>
                <a:cs typeface="Roboto" panose="02000000000000000000" pitchFamily="2" charset="0"/>
              </a:rPr>
              <a:t>Support</a:t>
            </a:r>
            <a:r>
              <a:rPr lang="el-GR" sz="1400" b="1" i="1" dirty="0">
                <a:solidFill>
                  <a:schemeClr val="tx1"/>
                </a:solidFill>
                <a:latin typeface="Roboto" panose="02000000000000000000" pitchFamily="2" charset="0"/>
                <a:ea typeface="Roboto" panose="02000000000000000000" pitchFamily="2" charset="0"/>
                <a:cs typeface="Roboto" panose="02000000000000000000" pitchFamily="2" charset="0"/>
              </a:rPr>
              <a:t> for </a:t>
            </a:r>
            <a:r>
              <a:rPr lang="el-GR" sz="1400" b="1" i="1" dirty="0" err="1">
                <a:solidFill>
                  <a:schemeClr val="tx1"/>
                </a:solidFill>
                <a:latin typeface="Roboto" panose="02000000000000000000" pitchFamily="2" charset="0"/>
                <a:ea typeface="Roboto" panose="02000000000000000000" pitchFamily="2" charset="0"/>
                <a:cs typeface="Roboto" panose="02000000000000000000" pitchFamily="2" charset="0"/>
              </a:rPr>
              <a:t>blended</a:t>
            </a:r>
            <a:r>
              <a:rPr lang="el-GR" sz="1400" b="1" i="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b="1" i="1" dirty="0" err="1">
                <a:solidFill>
                  <a:schemeClr val="tx1"/>
                </a:solidFill>
                <a:latin typeface="Roboto" panose="02000000000000000000" pitchFamily="2" charset="0"/>
                <a:ea typeface="Roboto" panose="02000000000000000000" pitchFamily="2" charset="0"/>
                <a:cs typeface="Roboto" panose="02000000000000000000" pitchFamily="2" charset="0"/>
              </a:rPr>
              <a:t>intensive</a:t>
            </a:r>
            <a:r>
              <a:rPr lang="el-GR" sz="1400" b="1" i="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b="1" i="1" dirty="0" err="1">
                <a:solidFill>
                  <a:schemeClr val="tx1"/>
                </a:solidFill>
                <a:latin typeface="Roboto" panose="02000000000000000000" pitchFamily="2" charset="0"/>
                <a:ea typeface="Roboto" panose="02000000000000000000" pitchFamily="2" charset="0"/>
                <a:cs typeface="Roboto" panose="02000000000000000000" pitchFamily="2" charset="0"/>
              </a:rPr>
              <a:t>programmes</a:t>
            </a:r>
            <a:r>
              <a:rPr lang="el-GR" sz="1400" b="1" i="1" dirty="0">
                <a:solidFill>
                  <a:schemeClr val="tx1"/>
                </a:solidFill>
                <a:latin typeface="Roboto" panose="02000000000000000000" pitchFamily="2" charset="0"/>
                <a:ea typeface="Roboto" panose="02000000000000000000" pitchFamily="2" charset="0"/>
                <a:cs typeface="Roboto" panose="02000000000000000000" pitchFamily="2" charset="0"/>
              </a:rPr>
              <a:t>”</a:t>
            </a:r>
            <a:endParaRPr lang="en-US" sz="1400" b="1" i="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Μεταφορές κονδυλίων από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όποιαδήποτε</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κατηγορία εξόδων που αφορά </a:t>
            </a:r>
            <a:r>
              <a:rPr lang="el-GR" sz="1400" b="1" dirty="0">
                <a:solidFill>
                  <a:schemeClr val="tx1"/>
                </a:solidFill>
                <a:latin typeface="Roboto" panose="02000000000000000000" pitchFamily="2" charset="0"/>
                <a:ea typeface="Roboto" panose="02000000000000000000" pitchFamily="2" charset="0"/>
                <a:cs typeface="Roboto" panose="02000000000000000000" pitchFamily="2" charset="0"/>
              </a:rPr>
              <a:t>φοιτητές </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σε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όποιαδήποτε</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κατηγορία εξόδων που αφορά </a:t>
            </a:r>
            <a:r>
              <a:rPr lang="el-GR" sz="1400" b="1" dirty="0">
                <a:solidFill>
                  <a:schemeClr val="tx1"/>
                </a:solidFill>
                <a:latin typeface="Roboto" panose="02000000000000000000" pitchFamily="2" charset="0"/>
                <a:ea typeface="Roboto" panose="02000000000000000000" pitchFamily="2" charset="0"/>
                <a:cs typeface="Roboto" panose="02000000000000000000" pitchFamily="2" charset="0"/>
              </a:rPr>
              <a:t>προσωπικό</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(συμπεριλαμβανομένων των κατηγοριών πραγματικών εξόδων), </a:t>
            </a:r>
            <a:r>
              <a:rPr lang="el-GR" sz="1400" b="1" u="sng" dirty="0">
                <a:solidFill>
                  <a:schemeClr val="tx1"/>
                </a:solidFill>
                <a:latin typeface="Roboto" panose="02000000000000000000" pitchFamily="2" charset="0"/>
                <a:ea typeface="Roboto" panose="02000000000000000000" pitchFamily="2" charset="0"/>
                <a:cs typeface="Roboto" panose="02000000000000000000" pitchFamily="2" charset="0"/>
              </a:rPr>
              <a:t>που υπερβαίνουν το 10% του συνολικού ποσού της κατηγορίας από την οποία γίνεται η μεταφορά</a:t>
            </a:r>
          </a:p>
        </p:txBody>
      </p:sp>
    </p:spTree>
    <p:extLst>
      <p:ext uri="{BB962C8B-B14F-4D97-AF65-F5344CB8AC3E}">
        <p14:creationId xmlns:p14="http://schemas.microsoft.com/office/powerpoint/2010/main" val="698826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02A40-2BBC-6477-5489-BCD6D3833FF4}"/>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8A23BDB5-E138-236B-A431-4A5DBD675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0"/>
            <a:ext cx="12192000" cy="6858000"/>
          </a:xfrm>
          <a:prstGeom prst="rect">
            <a:avLst/>
          </a:prstGeom>
          <a:ln>
            <a:noFill/>
          </a:ln>
        </p:spPr>
      </p:pic>
      <p:sp>
        <p:nvSpPr>
          <p:cNvPr id="2" name="Title 1">
            <a:extLst>
              <a:ext uri="{FF2B5EF4-FFF2-40B4-BE49-F238E27FC236}">
                <a16:creationId xmlns:a16="http://schemas.microsoft.com/office/drawing/2014/main" id="{59694194-4A49-A5FF-BDF9-E44DBDB5E44D}"/>
              </a:ext>
            </a:extLst>
          </p:cNvPr>
          <p:cNvSpPr>
            <a:spLocks noGrp="1"/>
          </p:cNvSpPr>
          <p:nvPr>
            <p:ph type="title"/>
          </p:nvPr>
        </p:nvSpPr>
        <p:spPr>
          <a:xfrm>
            <a:off x="964573" y="1985009"/>
            <a:ext cx="2557945" cy="736958"/>
          </a:xfrm>
        </p:spPr>
        <p:txBody>
          <a:bodyPr>
            <a:noAutofit/>
          </a:bodyPr>
          <a:lstStyle/>
          <a:p>
            <a:r>
              <a:rPr lang="el-GR" sz="2600" b="1" dirty="0">
                <a:latin typeface="Roboto" panose="02000000000000000000" pitchFamily="2" charset="0"/>
                <a:ea typeface="Roboto" panose="02000000000000000000" pitchFamily="2" charset="0"/>
              </a:rPr>
              <a:t>Ανακατανομή  Κονδυλίων Πρόσκλησης από την ΕΥ, κατά το στάδιο της περιοδικής έκθεσης</a:t>
            </a:r>
            <a:r>
              <a:rPr lang="en-US" sz="2600" b="1" dirty="0">
                <a:latin typeface="Roboto" panose="02000000000000000000" pitchFamily="2" charset="0"/>
                <a:ea typeface="Roboto" panose="02000000000000000000" pitchFamily="2" charset="0"/>
              </a:rPr>
              <a:t> (1/2)</a:t>
            </a:r>
            <a:endParaRPr lang="el-GR" sz="2600" b="1" dirty="0">
              <a:latin typeface="Roboto" panose="02000000000000000000" pitchFamily="2" charset="0"/>
              <a:ea typeface="Roboto" panose="02000000000000000000" pitchFamily="2" charset="0"/>
            </a:endParaRPr>
          </a:p>
        </p:txBody>
      </p:sp>
      <p:sp>
        <p:nvSpPr>
          <p:cNvPr id="5" name="object 7">
            <a:extLst>
              <a:ext uri="{FF2B5EF4-FFF2-40B4-BE49-F238E27FC236}">
                <a16:creationId xmlns:a16="http://schemas.microsoft.com/office/drawing/2014/main" id="{E9FCEEED-8811-855F-6602-DE07025DCD82}"/>
              </a:ext>
            </a:extLst>
          </p:cNvPr>
          <p:cNvSpPr txBox="1"/>
          <p:nvPr/>
        </p:nvSpPr>
        <p:spPr>
          <a:xfrm>
            <a:off x="3889365" y="1157536"/>
            <a:ext cx="7213371" cy="4492127"/>
          </a:xfrm>
          <a:prstGeom prst="rect">
            <a:avLst/>
          </a:prstGeom>
          <a:ln>
            <a:noFill/>
          </a:ln>
        </p:spPr>
        <p:txBody>
          <a:bodyPr vert="horz" wrap="square" lIns="0" tIns="12065" rIns="0" bIns="0" rtlCol="0">
            <a:spAutoFit/>
          </a:bodyPr>
          <a:lstStyle/>
          <a:p>
            <a:pPr marL="12700" marR="446405">
              <a:lnSpc>
                <a:spcPct val="90000"/>
              </a:lnSpc>
              <a:spcBef>
                <a:spcPts val="320"/>
              </a:spcBef>
            </a:pPr>
            <a:r>
              <a:rPr lang="el-GR" sz="1600" u="sng" spc="-5" dirty="0">
                <a:latin typeface="Roboto" panose="02000000000000000000" pitchFamily="2" charset="0"/>
                <a:ea typeface="Roboto" panose="02000000000000000000" pitchFamily="2" charset="0"/>
                <a:cs typeface="Roboto" panose="02000000000000000000" pitchFamily="2" charset="0"/>
              </a:rPr>
              <a:t>Μετά</a:t>
            </a:r>
            <a:r>
              <a:rPr lang="el-GR" sz="1600" u="sng" spc="-10" dirty="0">
                <a:latin typeface="Roboto" panose="02000000000000000000" pitchFamily="2" charset="0"/>
                <a:ea typeface="Roboto" panose="02000000000000000000" pitchFamily="2" charset="0"/>
                <a:cs typeface="Roboto" panose="02000000000000000000" pitchFamily="2" charset="0"/>
              </a:rPr>
              <a:t> </a:t>
            </a:r>
            <a:r>
              <a:rPr lang="el-GR" sz="1600" u="sng" spc="-20" dirty="0">
                <a:latin typeface="Roboto" panose="02000000000000000000" pitchFamily="2" charset="0"/>
                <a:ea typeface="Roboto" panose="02000000000000000000" pitchFamily="2" charset="0"/>
                <a:cs typeface="Roboto" panose="02000000000000000000" pitchFamily="2" charset="0"/>
              </a:rPr>
              <a:t>την</a:t>
            </a:r>
            <a:r>
              <a:rPr lang="el-GR" sz="1600" u="sng" spc="-10" dirty="0">
                <a:latin typeface="Roboto" panose="02000000000000000000" pitchFamily="2" charset="0"/>
                <a:ea typeface="Roboto" panose="02000000000000000000" pitchFamily="2" charset="0"/>
                <a:cs typeface="Roboto" panose="02000000000000000000" pitchFamily="2" charset="0"/>
              </a:rPr>
              <a:t> </a:t>
            </a:r>
            <a:r>
              <a:rPr lang="el-GR" sz="1600" u="sng" spc="-5" dirty="0">
                <a:latin typeface="Roboto" panose="02000000000000000000" pitchFamily="2" charset="0"/>
                <a:ea typeface="Roboto" panose="02000000000000000000" pitchFamily="2" charset="0"/>
                <a:cs typeface="Roboto" panose="02000000000000000000" pitchFamily="2" charset="0"/>
              </a:rPr>
              <a:t>υποβολή</a:t>
            </a:r>
            <a:r>
              <a:rPr lang="el-GR" sz="1600" u="sng" spc="10" dirty="0">
                <a:latin typeface="Roboto" panose="02000000000000000000" pitchFamily="2" charset="0"/>
                <a:ea typeface="Roboto" panose="02000000000000000000" pitchFamily="2" charset="0"/>
                <a:cs typeface="Roboto" panose="02000000000000000000" pitchFamily="2" charset="0"/>
              </a:rPr>
              <a:t> όλων των περιοδικών εκθέσεων των Σχεδίων της ίδιας Πρόσκλησης</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ενδεχομένως</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να </a:t>
            </a:r>
            <a:r>
              <a:rPr lang="el-GR" sz="1600" spc="-10" dirty="0">
                <a:latin typeface="Roboto" panose="02000000000000000000" pitchFamily="2" charset="0"/>
                <a:ea typeface="Roboto" panose="02000000000000000000" pitchFamily="2" charset="0"/>
                <a:cs typeface="Roboto" panose="02000000000000000000" pitchFamily="2" charset="0"/>
              </a:rPr>
              <a:t>προκύψει</a:t>
            </a:r>
            <a:r>
              <a:rPr lang="el-GR" sz="1600" spc="20"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ανακατανομή </a:t>
            </a:r>
            <a:r>
              <a:rPr lang="el-GR" sz="1600" spc="-415" dirty="0">
                <a:latin typeface="Roboto" panose="02000000000000000000" pitchFamily="2" charset="0"/>
                <a:ea typeface="Roboto" panose="02000000000000000000" pitchFamily="2" charset="0"/>
                <a:cs typeface="Roboto" panose="02000000000000000000" pitchFamily="2" charset="0"/>
              </a:rPr>
              <a:t> </a:t>
            </a:r>
            <a:r>
              <a:rPr lang="el-GR" sz="1600" spc="-20" dirty="0">
                <a:latin typeface="Roboto" panose="02000000000000000000" pitchFamily="2" charset="0"/>
                <a:ea typeface="Roboto" panose="02000000000000000000" pitchFamily="2" charset="0"/>
                <a:cs typeface="Roboto" panose="02000000000000000000" pitchFamily="2" charset="0"/>
              </a:rPr>
              <a:t>κονδυλίου, η οποία θα οδηγήσει σε τροποποιήσεις των επηρεαζόμενων Συμφωνιών.</a:t>
            </a:r>
            <a:endParaRPr lang="el-GR" sz="1600" dirty="0">
              <a:latin typeface="Roboto" panose="02000000000000000000" pitchFamily="2" charset="0"/>
              <a:ea typeface="Roboto" panose="02000000000000000000" pitchFamily="2" charset="0"/>
              <a:cs typeface="Roboto" panose="02000000000000000000" pitchFamily="2" charset="0"/>
            </a:endParaRPr>
          </a:p>
          <a:p>
            <a:pPr marL="12700" marR="12065">
              <a:lnSpc>
                <a:spcPts val="2050"/>
              </a:lnSpc>
              <a:spcBef>
                <a:spcPts val="1025"/>
              </a:spcBef>
              <a:tabLst>
                <a:tab pos="240665" algn="l"/>
                <a:tab pos="241300" algn="l"/>
              </a:tabLst>
            </a:pPr>
            <a:r>
              <a:rPr lang="el-GR" sz="1600" b="1" spc="-5" dirty="0">
                <a:solidFill>
                  <a:srgbClr val="339933"/>
                </a:solidFill>
                <a:latin typeface="Roboto" panose="02000000000000000000" pitchFamily="2" charset="0"/>
                <a:ea typeface="Roboto" panose="02000000000000000000" pitchFamily="2" charset="0"/>
                <a:cs typeface="Roboto" panose="02000000000000000000" pitchFamily="2" charset="0"/>
              </a:rPr>
              <a:t>1. Η παραχώρηση επιπλέον κονδυλίων σε ένα Σχέδιο:</a:t>
            </a:r>
          </a:p>
          <a:p>
            <a:pPr marL="298450" marR="12065" indent="-285750">
              <a:lnSpc>
                <a:spcPts val="2050"/>
              </a:lnSpc>
              <a:spcBef>
                <a:spcPts val="1025"/>
              </a:spcBef>
              <a:buFont typeface="Wingdings" panose="05000000000000000000" pitchFamily="2" charset="2"/>
              <a:buChar char="q"/>
              <a:tabLst>
                <a:tab pos="240665" algn="l"/>
                <a:tab pos="241300" algn="l"/>
              </a:tabLst>
            </a:pPr>
            <a:r>
              <a:rPr lang="el-GR" sz="1600" b="1" spc="-5" dirty="0">
                <a:latin typeface="Roboto" panose="02000000000000000000" pitchFamily="2" charset="0"/>
                <a:ea typeface="Roboto" panose="02000000000000000000" pitchFamily="2" charset="0"/>
                <a:cs typeface="Roboto" panose="02000000000000000000" pitchFamily="2" charset="0"/>
              </a:rPr>
              <a:t>Βασίζεται:</a:t>
            </a:r>
          </a:p>
          <a:p>
            <a:pPr marL="755650" lvl="1" indent="-285750">
              <a:lnSpc>
                <a:spcPts val="2165"/>
              </a:lnSpc>
              <a:spcBef>
                <a:spcPts val="740"/>
              </a:spcBef>
              <a:buFont typeface="Wingdings" panose="05000000000000000000" pitchFamily="2" charset="2"/>
              <a:buChar char="ü"/>
              <a:tabLst>
                <a:tab pos="240665" algn="l"/>
                <a:tab pos="241300" algn="l"/>
              </a:tabLst>
            </a:pPr>
            <a:r>
              <a:rPr lang="el-GR" sz="1600" spc="-5" dirty="0">
                <a:latin typeface="Roboto" panose="02000000000000000000" pitchFamily="2" charset="0"/>
                <a:ea typeface="Roboto" panose="02000000000000000000" pitchFamily="2" charset="0"/>
                <a:cs typeface="Roboto" panose="02000000000000000000" pitchFamily="2" charset="0"/>
              </a:rPr>
              <a:t>Στο</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ποσοστό</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απορρόφησης</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του </a:t>
            </a:r>
            <a:r>
              <a:rPr lang="el-GR" sz="1600" spc="-15" dirty="0">
                <a:latin typeface="Roboto" panose="02000000000000000000" pitchFamily="2" charset="0"/>
                <a:ea typeface="Roboto" panose="02000000000000000000" pitchFamily="2" charset="0"/>
                <a:cs typeface="Roboto" panose="02000000000000000000" pitchFamily="2" charset="0"/>
              </a:rPr>
              <a:t>προϋπολογισμού</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25" dirty="0">
                <a:latin typeface="Roboto" panose="02000000000000000000" pitchFamily="2" charset="0"/>
                <a:ea typeface="Roboto" panose="02000000000000000000" pitchFamily="2" charset="0"/>
                <a:cs typeface="Roboto" panose="02000000000000000000" pitchFamily="2" charset="0"/>
              </a:rPr>
              <a:t>κατά</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spc="-20" dirty="0">
                <a:latin typeface="Roboto" panose="02000000000000000000" pitchFamily="2" charset="0"/>
                <a:ea typeface="Roboto" panose="02000000000000000000" pitchFamily="2" charset="0"/>
                <a:cs typeface="Roboto" panose="02000000000000000000" pitchFamily="2" charset="0"/>
              </a:rPr>
              <a:t>την</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τρέχουσα</a:t>
            </a:r>
            <a:r>
              <a:rPr lang="el-GR" sz="1600" spc="-5" dirty="0">
                <a:latin typeface="Roboto" panose="02000000000000000000" pitchFamily="2" charset="0"/>
                <a:ea typeface="Roboto" panose="02000000000000000000" pitchFamily="2" charset="0"/>
                <a:cs typeface="Roboto" panose="02000000000000000000" pitchFamily="2" charset="0"/>
              </a:rPr>
              <a:t> πρόσκληση</a:t>
            </a:r>
            <a:endParaRPr lang="el-GR" sz="1600" dirty="0">
              <a:latin typeface="Roboto" panose="02000000000000000000" pitchFamily="2" charset="0"/>
              <a:ea typeface="Roboto" panose="02000000000000000000" pitchFamily="2" charset="0"/>
              <a:cs typeface="Roboto" panose="02000000000000000000" pitchFamily="2" charset="0"/>
            </a:endParaRPr>
          </a:p>
          <a:p>
            <a:pPr marL="755650" marR="12065" lvl="1" indent="-285750">
              <a:lnSpc>
                <a:spcPts val="2050"/>
              </a:lnSpc>
              <a:spcBef>
                <a:spcPts val="1025"/>
              </a:spcBef>
              <a:buFont typeface="Wingdings" panose="05000000000000000000" pitchFamily="2" charset="2"/>
              <a:buChar char="ü"/>
              <a:tabLst>
                <a:tab pos="240665" algn="l"/>
                <a:tab pos="241300" algn="l"/>
              </a:tabLst>
            </a:pPr>
            <a:r>
              <a:rPr lang="el-GR" sz="1600" spc="-90" dirty="0">
                <a:latin typeface="Roboto" panose="02000000000000000000" pitchFamily="2" charset="0"/>
                <a:ea typeface="Roboto" panose="02000000000000000000" pitchFamily="2" charset="0"/>
                <a:cs typeface="Roboto" panose="02000000000000000000" pitchFamily="2" charset="0"/>
              </a:rPr>
              <a:t>Στο</a:t>
            </a:r>
            <a:r>
              <a:rPr lang="el-GR" sz="1600" spc="-5" dirty="0">
                <a:latin typeface="Roboto" panose="02000000000000000000" pitchFamily="2" charset="0"/>
                <a:ea typeface="Roboto" panose="02000000000000000000" pitchFamily="2" charset="0"/>
                <a:cs typeface="Roboto" panose="02000000000000000000" pitchFamily="2" charset="0"/>
              </a:rPr>
              <a:t> ποσοστό</a:t>
            </a:r>
            <a:r>
              <a:rPr lang="el-GR" sz="1600" spc="2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απορρόφησης</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του προϋπολογισμού</a:t>
            </a:r>
            <a:r>
              <a:rPr lang="el-GR" sz="1600" spc="45" dirty="0">
                <a:latin typeface="Roboto" panose="02000000000000000000" pitchFamily="2" charset="0"/>
                <a:ea typeface="Roboto" panose="02000000000000000000" pitchFamily="2" charset="0"/>
                <a:cs typeface="Roboto" panose="02000000000000000000" pitchFamily="2" charset="0"/>
              </a:rPr>
              <a:t> </a:t>
            </a:r>
            <a:r>
              <a:rPr lang="el-GR" sz="1600" spc="-20" dirty="0">
                <a:latin typeface="Roboto" panose="02000000000000000000" pitchFamily="2" charset="0"/>
                <a:ea typeface="Roboto" panose="02000000000000000000" pitchFamily="2" charset="0"/>
                <a:cs typeface="Roboto" panose="02000000000000000000" pitchFamily="2" charset="0"/>
              </a:rPr>
              <a:t>κατά </a:t>
            </a:r>
            <a:r>
              <a:rPr lang="el-GR" sz="1600" spc="-41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τις</a:t>
            </a:r>
            <a:r>
              <a:rPr lang="en-US"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προηγούμενες</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(ανοιχτές</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&amp;</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κλειστές)</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προσκλήσεις</a:t>
            </a:r>
            <a:endParaRPr lang="el-GR" sz="1600" dirty="0">
              <a:latin typeface="Roboto" panose="02000000000000000000" pitchFamily="2" charset="0"/>
              <a:ea typeface="Roboto" panose="02000000000000000000" pitchFamily="2" charset="0"/>
              <a:cs typeface="Roboto" panose="02000000000000000000" pitchFamily="2" charset="0"/>
            </a:endParaRPr>
          </a:p>
          <a:p>
            <a:pPr marL="298450" marR="12065" indent="-285750">
              <a:lnSpc>
                <a:spcPts val="2050"/>
              </a:lnSpc>
              <a:spcBef>
                <a:spcPts val="1025"/>
              </a:spcBef>
              <a:buFont typeface="Wingdings" panose="05000000000000000000" pitchFamily="2" charset="2"/>
              <a:buChar char="q"/>
              <a:tabLst>
                <a:tab pos="240665" algn="l"/>
                <a:tab pos="241300" algn="l"/>
              </a:tabLst>
            </a:pPr>
            <a:r>
              <a:rPr lang="el-GR" sz="1600" b="1" spc="-5" dirty="0">
                <a:latin typeface="Roboto" panose="02000000000000000000" pitchFamily="2" charset="0"/>
                <a:ea typeface="Roboto" panose="02000000000000000000" pitchFamily="2" charset="0"/>
                <a:cs typeface="Roboto" panose="02000000000000000000" pitchFamily="2" charset="0"/>
              </a:rPr>
              <a:t>Δίνεται</a:t>
            </a:r>
            <a:r>
              <a:rPr lang="el-GR" sz="1600" b="1" spc="15" dirty="0">
                <a:latin typeface="Roboto" panose="02000000000000000000" pitchFamily="2" charset="0"/>
                <a:ea typeface="Roboto" panose="02000000000000000000" pitchFamily="2" charset="0"/>
                <a:cs typeface="Roboto" panose="02000000000000000000" pitchFamily="2" charset="0"/>
              </a:rPr>
              <a:t> προτεραιότητα </a:t>
            </a:r>
            <a:r>
              <a:rPr lang="el-GR" sz="1600" b="1" spc="-10" dirty="0">
                <a:latin typeface="Roboto" panose="02000000000000000000" pitchFamily="2" charset="0"/>
                <a:ea typeface="Roboto" panose="02000000000000000000" pitchFamily="2" charset="0"/>
                <a:cs typeface="Roboto" panose="02000000000000000000" pitchFamily="2" charset="0"/>
              </a:rPr>
              <a:t>σε:</a:t>
            </a:r>
            <a:endParaRPr lang="el-GR" sz="1600" dirty="0">
              <a:latin typeface="Roboto" panose="02000000000000000000" pitchFamily="2" charset="0"/>
              <a:ea typeface="Roboto" panose="02000000000000000000" pitchFamily="2" charset="0"/>
              <a:cs typeface="Roboto" panose="02000000000000000000" pitchFamily="2" charset="0"/>
            </a:endParaRPr>
          </a:p>
          <a:p>
            <a:pPr marL="755650" lvl="1" indent="-285750">
              <a:lnSpc>
                <a:spcPts val="2165"/>
              </a:lnSpc>
              <a:spcBef>
                <a:spcPts val="770"/>
              </a:spcBef>
              <a:buFont typeface="Wingdings" panose="05000000000000000000" pitchFamily="2" charset="2"/>
              <a:buChar char="ü"/>
              <a:tabLst>
                <a:tab pos="195580" algn="l"/>
              </a:tabLst>
            </a:pPr>
            <a:r>
              <a:rPr lang="el-GR" sz="1600" spc="-10" dirty="0">
                <a:latin typeface="Roboto" panose="02000000000000000000" pitchFamily="2" charset="0"/>
                <a:ea typeface="Roboto" panose="02000000000000000000" pitchFamily="2" charset="0"/>
                <a:cs typeface="Roboto" panose="02000000000000000000" pitchFamily="2" charset="0"/>
              </a:rPr>
              <a:t>Αιτήματα</a:t>
            </a:r>
            <a:r>
              <a:rPr lang="el-GR" sz="1600" spc="2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για</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πραγματοποίηση</a:t>
            </a:r>
            <a:r>
              <a:rPr lang="el-GR" sz="1600" spc="4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πρόσθετων</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spc="-20" dirty="0">
                <a:latin typeface="Roboto" panose="02000000000000000000" pitchFamily="2" charset="0"/>
                <a:ea typeface="Roboto" panose="02000000000000000000" pitchFamily="2" charset="0"/>
                <a:cs typeface="Roboto" panose="02000000000000000000" pitchFamily="2" charset="0"/>
              </a:rPr>
              <a:t>κινητικοτήτων</a:t>
            </a:r>
            <a:r>
              <a:rPr lang="en-US" sz="1600" spc="60"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φοιτητών/τριών</a:t>
            </a:r>
            <a:r>
              <a:rPr lang="el-GR" sz="1600" spc="5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(για</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σπουδές</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30" dirty="0">
                <a:latin typeface="Roboto" panose="02000000000000000000" pitchFamily="2" charset="0"/>
                <a:ea typeface="Roboto" panose="02000000000000000000" pitchFamily="2" charset="0"/>
                <a:cs typeface="Roboto" panose="02000000000000000000" pitchFamily="2" charset="0"/>
              </a:rPr>
              <a:t>και </a:t>
            </a:r>
            <a:r>
              <a:rPr lang="el-GR" sz="1600" spc="-41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πρακτική</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άσκηση)</a:t>
            </a:r>
            <a:endParaRPr lang="el-GR" sz="1600" dirty="0">
              <a:latin typeface="Roboto" panose="02000000000000000000" pitchFamily="2" charset="0"/>
              <a:ea typeface="Roboto" panose="02000000000000000000" pitchFamily="2" charset="0"/>
              <a:cs typeface="Roboto" panose="02000000000000000000" pitchFamily="2" charset="0"/>
            </a:endParaRPr>
          </a:p>
          <a:p>
            <a:pPr marL="755650" lvl="1" indent="-285750">
              <a:lnSpc>
                <a:spcPts val="2165"/>
              </a:lnSpc>
              <a:spcBef>
                <a:spcPts val="740"/>
              </a:spcBef>
              <a:buFont typeface="Wingdings" panose="05000000000000000000" pitchFamily="2" charset="2"/>
              <a:buChar char="ü"/>
              <a:tabLst>
                <a:tab pos="195580" algn="l"/>
              </a:tabLst>
            </a:pPr>
            <a:r>
              <a:rPr lang="el-GR" sz="1600" spc="-10" dirty="0">
                <a:latin typeface="Roboto" panose="02000000000000000000" pitchFamily="2" charset="0"/>
                <a:ea typeface="Roboto" panose="02000000000000000000" pitchFamily="2" charset="0"/>
                <a:cs typeface="Roboto" panose="02000000000000000000" pitchFamily="2" charset="0"/>
              </a:rPr>
              <a:t>Αιτήματα</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για </a:t>
            </a:r>
            <a:r>
              <a:rPr lang="el-GR" sz="1600" spc="-10" dirty="0">
                <a:latin typeface="Roboto" panose="02000000000000000000" pitchFamily="2" charset="0"/>
                <a:ea typeface="Roboto" panose="02000000000000000000" pitchFamily="2" charset="0"/>
                <a:cs typeface="Roboto" panose="02000000000000000000" pitchFamily="2" charset="0"/>
              </a:rPr>
              <a:t>πρόσθετη</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χρηματοδότηση</a:t>
            </a:r>
            <a:r>
              <a:rPr lang="el-GR" sz="1600" spc="6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οργανωτικής</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υποστήριξης</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για</a:t>
            </a:r>
            <a:r>
              <a:rPr lang="el-GR" sz="1600" spc="-2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διοργάνωση</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νέων</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10" dirty="0" err="1">
                <a:latin typeface="Roboto" panose="02000000000000000000" pitchFamily="2" charset="0"/>
                <a:ea typeface="Roboto" panose="02000000000000000000" pitchFamily="2" charset="0"/>
                <a:cs typeface="Roboto" panose="02000000000000000000" pitchFamily="2" charset="0"/>
              </a:rPr>
              <a:t>BIPs</a:t>
            </a:r>
            <a:endParaRPr lang="el-GR" sz="16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4665016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02A40-2BBC-6477-5489-BCD6D3833FF4}"/>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8A23BDB5-E138-236B-A431-4A5DBD675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59694194-4A49-A5FF-BDF9-E44DBDB5E44D}"/>
              </a:ext>
            </a:extLst>
          </p:cNvPr>
          <p:cNvSpPr>
            <a:spLocks noGrp="1"/>
          </p:cNvSpPr>
          <p:nvPr>
            <p:ph type="title"/>
          </p:nvPr>
        </p:nvSpPr>
        <p:spPr>
          <a:xfrm>
            <a:off x="1068482" y="2030115"/>
            <a:ext cx="2609900" cy="736958"/>
          </a:xfrm>
        </p:spPr>
        <p:txBody>
          <a:bodyPr>
            <a:noAutofit/>
          </a:bodyPr>
          <a:lstStyle/>
          <a:p>
            <a:r>
              <a:rPr lang="el-GR" sz="2600" b="1" dirty="0">
                <a:latin typeface="Roboto" panose="02000000000000000000" pitchFamily="2" charset="0"/>
                <a:ea typeface="Roboto" panose="02000000000000000000" pitchFamily="2" charset="0"/>
              </a:rPr>
              <a:t>Ανακατανομή  Κονδυλίων Πρόσκλησης από την ΕΥ, κατά το στάδιο της περιοδικής έκθεσης</a:t>
            </a:r>
            <a:r>
              <a:rPr lang="en-US" sz="2600" b="1" dirty="0">
                <a:latin typeface="Roboto" panose="02000000000000000000" pitchFamily="2" charset="0"/>
                <a:ea typeface="Roboto" panose="02000000000000000000" pitchFamily="2" charset="0"/>
              </a:rPr>
              <a:t> (2/2)</a:t>
            </a:r>
            <a:endParaRPr lang="el-GR" sz="2600" b="1" dirty="0">
              <a:latin typeface="Roboto" panose="02000000000000000000" pitchFamily="2" charset="0"/>
              <a:ea typeface="Roboto" panose="02000000000000000000" pitchFamily="2" charset="0"/>
            </a:endParaRPr>
          </a:p>
        </p:txBody>
      </p:sp>
      <p:sp>
        <p:nvSpPr>
          <p:cNvPr id="5" name="object 7">
            <a:extLst>
              <a:ext uri="{FF2B5EF4-FFF2-40B4-BE49-F238E27FC236}">
                <a16:creationId xmlns:a16="http://schemas.microsoft.com/office/drawing/2014/main" id="{E9FCEEED-8811-855F-6602-DE07025DCD82}"/>
              </a:ext>
            </a:extLst>
          </p:cNvPr>
          <p:cNvSpPr txBox="1"/>
          <p:nvPr/>
        </p:nvSpPr>
        <p:spPr>
          <a:xfrm>
            <a:off x="4003665" y="1224163"/>
            <a:ext cx="7213371" cy="3702296"/>
          </a:xfrm>
          <a:prstGeom prst="rect">
            <a:avLst/>
          </a:prstGeom>
          <a:ln>
            <a:noFill/>
          </a:ln>
        </p:spPr>
        <p:txBody>
          <a:bodyPr vert="horz" wrap="square" lIns="0" tIns="12065" rIns="0" bIns="0" rtlCol="0">
            <a:spAutoFit/>
          </a:bodyPr>
          <a:lstStyle/>
          <a:p>
            <a:pPr marL="12700" marR="12065">
              <a:lnSpc>
                <a:spcPts val="2050"/>
              </a:lnSpc>
              <a:spcBef>
                <a:spcPts val="1025"/>
              </a:spcBef>
              <a:tabLst>
                <a:tab pos="240665" algn="l"/>
                <a:tab pos="241300" algn="l"/>
              </a:tabLst>
            </a:pPr>
            <a:r>
              <a:rPr lang="el-GR" sz="1600" b="1" spc="-5" dirty="0">
                <a:solidFill>
                  <a:srgbClr val="339933"/>
                </a:solidFill>
                <a:latin typeface="Roboto" panose="02000000000000000000" pitchFamily="2" charset="0"/>
                <a:ea typeface="Roboto" panose="02000000000000000000" pitchFamily="2" charset="0"/>
                <a:cs typeface="Roboto" panose="02000000000000000000" pitchFamily="2" charset="0"/>
              </a:rPr>
              <a:t>2. Η αφαίρεση κονδυλίων από ένα Σχέδιο:</a:t>
            </a:r>
          </a:p>
          <a:p>
            <a:pPr marL="298450" marR="12065" indent="-285750">
              <a:lnSpc>
                <a:spcPts val="2050"/>
              </a:lnSpc>
              <a:spcBef>
                <a:spcPts val="1025"/>
              </a:spcBef>
              <a:buFont typeface="Wingdings" panose="05000000000000000000" pitchFamily="2" charset="2"/>
              <a:buChar char="q"/>
              <a:tabLst>
                <a:tab pos="240665" algn="l"/>
                <a:tab pos="241300" algn="l"/>
              </a:tabLst>
            </a:pPr>
            <a:r>
              <a:rPr lang="el-GR" sz="1600" b="1" spc="-5" dirty="0">
                <a:latin typeface="Roboto" panose="02000000000000000000" pitchFamily="2" charset="0"/>
                <a:ea typeface="Roboto" panose="02000000000000000000" pitchFamily="2" charset="0"/>
                <a:cs typeface="Roboto" panose="02000000000000000000" pitchFamily="2" charset="0"/>
              </a:rPr>
              <a:t>Μπορεί να προκύψει λόγω του ότι η περιοδική έκθεση δείχνει:</a:t>
            </a:r>
          </a:p>
          <a:p>
            <a:pPr marL="755650" lvl="1" indent="-285750">
              <a:lnSpc>
                <a:spcPts val="2165"/>
              </a:lnSpc>
              <a:spcBef>
                <a:spcPts val="740"/>
              </a:spcBef>
              <a:buFont typeface="Wingdings" panose="05000000000000000000" pitchFamily="2" charset="2"/>
              <a:buChar char="ü"/>
              <a:tabLst>
                <a:tab pos="240665" algn="l"/>
                <a:tab pos="241300" algn="l"/>
              </a:tabLst>
            </a:pPr>
            <a:r>
              <a:rPr lang="el-GR" sz="1600" dirty="0">
                <a:latin typeface="Roboto" panose="02000000000000000000" pitchFamily="2" charset="0"/>
                <a:ea typeface="Roboto" panose="02000000000000000000" pitchFamily="2" charset="0"/>
                <a:cs typeface="Roboto" panose="02000000000000000000" pitchFamily="2" charset="0"/>
              </a:rPr>
              <a:t>Πολύ χαμηλό αριθμό δραστηριοτήτων κινητικότητας</a:t>
            </a:r>
          </a:p>
          <a:p>
            <a:pPr marL="755650" marR="12065" lvl="1" indent="-285750">
              <a:lnSpc>
                <a:spcPts val="2050"/>
              </a:lnSpc>
              <a:spcBef>
                <a:spcPts val="1025"/>
              </a:spcBef>
              <a:buFont typeface="Wingdings" panose="05000000000000000000" pitchFamily="2" charset="2"/>
              <a:buChar char="ü"/>
              <a:tabLst>
                <a:tab pos="240665" algn="l"/>
                <a:tab pos="241300" algn="l"/>
              </a:tabLst>
            </a:pPr>
            <a:r>
              <a:rPr lang="el-GR" sz="1600" spc="-90" dirty="0">
                <a:latin typeface="Roboto" panose="02000000000000000000" pitchFamily="2" charset="0"/>
                <a:ea typeface="Roboto" panose="02000000000000000000" pitchFamily="2" charset="0"/>
                <a:cs typeface="Roboto" panose="02000000000000000000" pitchFamily="2" charset="0"/>
              </a:rPr>
              <a:t>Μικρότερο αριθμό </a:t>
            </a:r>
            <a:r>
              <a:rPr lang="en-GB" sz="1600" spc="-90" dirty="0">
                <a:latin typeface="Roboto" panose="02000000000000000000" pitchFamily="2" charset="0"/>
                <a:ea typeface="Roboto" panose="02000000000000000000" pitchFamily="2" charset="0"/>
                <a:cs typeface="Roboto" panose="02000000000000000000" pitchFamily="2" charset="0"/>
              </a:rPr>
              <a:t>BIPs </a:t>
            </a:r>
          </a:p>
          <a:p>
            <a:pPr marL="755650" marR="12065" lvl="1" indent="-285750">
              <a:lnSpc>
                <a:spcPts val="2050"/>
              </a:lnSpc>
              <a:spcBef>
                <a:spcPts val="1025"/>
              </a:spcBef>
              <a:buFont typeface="Wingdings" panose="05000000000000000000" pitchFamily="2" charset="2"/>
              <a:buChar char="ü"/>
              <a:tabLst>
                <a:tab pos="240665" algn="l"/>
                <a:tab pos="241300" algn="l"/>
              </a:tabLst>
            </a:pPr>
            <a:r>
              <a:rPr lang="el-GR" sz="1600" spc="-90" dirty="0">
                <a:latin typeface="Roboto" panose="02000000000000000000" pitchFamily="2" charset="0"/>
                <a:ea typeface="Roboto" panose="02000000000000000000" pitchFamily="2" charset="0"/>
                <a:cs typeface="Roboto" panose="02000000000000000000" pitchFamily="2" charset="0"/>
              </a:rPr>
              <a:t>Λιγότερους συμμετέχοντες σε </a:t>
            </a:r>
            <a:r>
              <a:rPr lang="en-GB" sz="1600" spc="-90" dirty="0">
                <a:latin typeface="Roboto" panose="02000000000000000000" pitchFamily="2" charset="0"/>
                <a:ea typeface="Roboto" panose="02000000000000000000" pitchFamily="2" charset="0"/>
                <a:cs typeface="Roboto" panose="02000000000000000000" pitchFamily="2" charset="0"/>
              </a:rPr>
              <a:t>BIPs</a:t>
            </a:r>
          </a:p>
          <a:p>
            <a:pPr marL="298450" marR="12065" indent="-285750">
              <a:lnSpc>
                <a:spcPts val="2050"/>
              </a:lnSpc>
              <a:spcBef>
                <a:spcPts val="1025"/>
              </a:spcBef>
              <a:buFont typeface="Wingdings" panose="05000000000000000000" pitchFamily="2" charset="2"/>
              <a:buChar char="ü"/>
              <a:tabLst>
                <a:tab pos="240665" algn="l"/>
                <a:tab pos="241300" algn="l"/>
              </a:tabLst>
            </a:pPr>
            <a:endParaRPr lang="en-GB" sz="1600" spc="-90" dirty="0">
              <a:latin typeface="Roboto" panose="02000000000000000000" pitchFamily="2" charset="0"/>
              <a:ea typeface="Roboto" panose="02000000000000000000" pitchFamily="2" charset="0"/>
              <a:cs typeface="Roboto" panose="02000000000000000000" pitchFamily="2" charset="0"/>
            </a:endParaRPr>
          </a:p>
          <a:p>
            <a:pPr marL="12700" marR="12065" algn="just">
              <a:lnSpc>
                <a:spcPts val="2050"/>
              </a:lnSpc>
              <a:spcBef>
                <a:spcPts val="1025"/>
              </a:spcBef>
              <a:tabLst>
                <a:tab pos="240665" algn="l"/>
                <a:tab pos="241300" algn="l"/>
              </a:tabLst>
            </a:pPr>
            <a:r>
              <a:rPr lang="el-GR" sz="1600" spc="-90" dirty="0">
                <a:latin typeface="Roboto" panose="02000000000000000000" pitchFamily="2" charset="0"/>
                <a:ea typeface="Roboto" panose="02000000000000000000" pitchFamily="2" charset="0"/>
                <a:cs typeface="Roboto" panose="02000000000000000000" pitchFamily="2" charset="0"/>
              </a:rPr>
              <a:t>Οι πιο πάνω παράμετροι</a:t>
            </a:r>
            <a:r>
              <a:rPr lang="el-GR" sz="1600" b="1" i="1" spc="-90" dirty="0">
                <a:latin typeface="Roboto" panose="02000000000000000000" pitchFamily="2" charset="0"/>
                <a:ea typeface="Roboto" panose="02000000000000000000" pitchFamily="2" charset="0"/>
                <a:cs typeface="Roboto" panose="02000000000000000000" pitchFamily="2" charset="0"/>
              </a:rPr>
              <a:t> </a:t>
            </a:r>
            <a:r>
              <a:rPr lang="el-GR" sz="1600" b="1" u="sng" spc="-90" dirty="0">
                <a:solidFill>
                  <a:srgbClr val="FF0000"/>
                </a:solidFill>
                <a:latin typeface="Roboto" panose="02000000000000000000" pitchFamily="2" charset="0"/>
                <a:ea typeface="Roboto" panose="02000000000000000000" pitchFamily="2" charset="0"/>
                <a:cs typeface="Roboto" panose="02000000000000000000" pitchFamily="2" charset="0"/>
              </a:rPr>
              <a:t>δεν εξετάζονται μόνο σε σχέση με ό,τι έχει υλοποιηθεί αλλά και σε σχέση με το τι προγραμματίζεται να υλοποιηθεί</a:t>
            </a:r>
            <a:r>
              <a:rPr lang="el-GR" sz="1600" b="1" i="1" spc="-90" dirty="0">
                <a:latin typeface="Roboto" panose="02000000000000000000" pitchFamily="2" charset="0"/>
                <a:ea typeface="Roboto" panose="02000000000000000000" pitchFamily="2" charset="0"/>
                <a:cs typeface="Roboto" panose="02000000000000000000" pitchFamily="2" charset="0"/>
              </a:rPr>
              <a:t>. </a:t>
            </a:r>
            <a:r>
              <a:rPr lang="el-GR" sz="1600" spc="-90" dirty="0">
                <a:latin typeface="Roboto" panose="02000000000000000000" pitchFamily="2" charset="0"/>
                <a:ea typeface="Roboto" panose="02000000000000000000" pitchFamily="2" charset="0"/>
                <a:cs typeface="Roboto" panose="02000000000000000000" pitchFamily="2" charset="0"/>
              </a:rPr>
              <a:t>Για να γίνει, επομένως, μείωση της συνολικής επιχορήγησης ενός Σχεδίου, θα πρέπει να διαφαίνεται μέσα από την περιοδική έκθεση ότι ο δικαιούχος </a:t>
            </a:r>
            <a:r>
              <a:rPr lang="el-GR" sz="1600" b="1" u="sng" spc="-90" dirty="0">
                <a:solidFill>
                  <a:srgbClr val="FF0000"/>
                </a:solidFill>
                <a:latin typeface="Roboto" panose="02000000000000000000" pitchFamily="2" charset="0"/>
                <a:ea typeface="Roboto" panose="02000000000000000000" pitchFamily="2" charset="0"/>
                <a:cs typeface="Roboto" panose="02000000000000000000" pitchFamily="2" charset="0"/>
              </a:rPr>
              <a:t>δεν είναι σε θέση να απορροφήσει πλήρως την επιχορήγηση.</a:t>
            </a:r>
            <a:endParaRPr lang="el-GR" sz="1600" b="1" u="sng"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14530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02A40-2BBC-6477-5489-BCD6D3833FF4}"/>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8A23BDB5-E138-236B-A431-4A5DBD675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778"/>
            <a:ext cx="12192000" cy="6858000"/>
          </a:xfrm>
          <a:prstGeom prst="rect">
            <a:avLst/>
          </a:prstGeom>
          <a:ln>
            <a:noFill/>
          </a:ln>
        </p:spPr>
      </p:pic>
      <p:sp>
        <p:nvSpPr>
          <p:cNvPr id="2" name="Title 1">
            <a:extLst>
              <a:ext uri="{FF2B5EF4-FFF2-40B4-BE49-F238E27FC236}">
                <a16:creationId xmlns:a16="http://schemas.microsoft.com/office/drawing/2014/main" id="{59694194-4A49-A5FF-BDF9-E44DBDB5E44D}"/>
              </a:ext>
            </a:extLst>
          </p:cNvPr>
          <p:cNvSpPr>
            <a:spLocks noGrp="1"/>
          </p:cNvSpPr>
          <p:nvPr>
            <p:ph type="title"/>
          </p:nvPr>
        </p:nvSpPr>
        <p:spPr>
          <a:xfrm>
            <a:off x="931862" y="1704046"/>
            <a:ext cx="2601048" cy="736958"/>
          </a:xfrm>
        </p:spPr>
        <p:txBody>
          <a:bodyPr>
            <a:noAutofit/>
          </a:bodyPr>
          <a:lstStyle/>
          <a:p>
            <a:r>
              <a:rPr lang="el-GR" sz="2600" b="1" dirty="0">
                <a:latin typeface="Roboto" panose="02000000000000000000" pitchFamily="2" charset="0"/>
                <a:ea typeface="Roboto" panose="02000000000000000000" pitchFamily="2" charset="0"/>
              </a:rPr>
              <a:t>Επιπλέον επιχορήγηση για κάλυψη πραγματικών εξόδων</a:t>
            </a:r>
          </a:p>
        </p:txBody>
      </p:sp>
      <p:sp>
        <p:nvSpPr>
          <p:cNvPr id="5" name="object 7">
            <a:extLst>
              <a:ext uri="{FF2B5EF4-FFF2-40B4-BE49-F238E27FC236}">
                <a16:creationId xmlns:a16="http://schemas.microsoft.com/office/drawing/2014/main" id="{E9FCEEED-8811-855F-6602-DE07025DCD82}"/>
              </a:ext>
            </a:extLst>
          </p:cNvPr>
          <p:cNvSpPr txBox="1"/>
          <p:nvPr/>
        </p:nvSpPr>
        <p:spPr>
          <a:xfrm>
            <a:off x="3803073" y="647919"/>
            <a:ext cx="6951517" cy="3862596"/>
          </a:xfrm>
          <a:prstGeom prst="rect">
            <a:avLst/>
          </a:prstGeom>
          <a:ln>
            <a:noFill/>
          </a:ln>
        </p:spPr>
        <p:txBody>
          <a:bodyPr vert="horz" wrap="square" lIns="0" tIns="12065" rIns="0" bIns="0" rtlCol="0">
            <a:spAutoFit/>
          </a:bodyPr>
          <a:lstStyle/>
          <a:p>
            <a:pPr marL="12700" marR="12065">
              <a:lnSpc>
                <a:spcPts val="2050"/>
              </a:lnSpc>
              <a:spcBef>
                <a:spcPts val="1025"/>
              </a:spcBef>
              <a:tabLst>
                <a:tab pos="240665" algn="l"/>
                <a:tab pos="241300" algn="l"/>
              </a:tabLst>
            </a:pPr>
            <a:r>
              <a:rPr lang="el-GR" sz="1500" b="1" spc="-5" dirty="0">
                <a:solidFill>
                  <a:srgbClr val="339933"/>
                </a:solidFill>
                <a:latin typeface="Roboto" panose="02000000000000000000" pitchFamily="2" charset="0"/>
                <a:ea typeface="Roboto" panose="02000000000000000000" pitchFamily="2" charset="0"/>
                <a:cs typeface="Roboto" panose="02000000000000000000" pitchFamily="2" charset="0"/>
              </a:rPr>
              <a:t>Μπορεί να προκύψει </a:t>
            </a:r>
            <a:r>
              <a:rPr lang="el-GR" sz="1500" b="1" spc="-5" dirty="0" err="1">
                <a:solidFill>
                  <a:srgbClr val="339933"/>
                </a:solidFill>
                <a:latin typeface="Roboto" panose="02000000000000000000" pitchFamily="2" charset="0"/>
                <a:ea typeface="Roboto" panose="02000000000000000000" pitchFamily="2" charset="0"/>
                <a:cs typeface="Roboto" panose="02000000000000000000" pitchFamily="2" charset="0"/>
              </a:rPr>
              <a:t>όποτεδήποτε</a:t>
            </a:r>
            <a:r>
              <a:rPr lang="el-GR" sz="1500" b="1" spc="-5" dirty="0">
                <a:solidFill>
                  <a:srgbClr val="339933"/>
                </a:solidFill>
                <a:latin typeface="Roboto" panose="02000000000000000000" pitchFamily="2" charset="0"/>
                <a:ea typeface="Roboto" panose="02000000000000000000" pitchFamily="2" charset="0"/>
                <a:cs typeface="Roboto" panose="02000000000000000000" pitchFamily="2" charset="0"/>
              </a:rPr>
              <a:t>, κατά τη διάρκεια υλοποίησης ενός Σχεδίου:</a:t>
            </a:r>
          </a:p>
          <a:p>
            <a:pPr marL="298450" marR="12065" indent="-285750">
              <a:lnSpc>
                <a:spcPts val="2050"/>
              </a:lnSpc>
              <a:spcBef>
                <a:spcPts val="1025"/>
              </a:spcBef>
              <a:buFont typeface="Wingdings" panose="05000000000000000000" pitchFamily="2" charset="2"/>
              <a:buChar char="q"/>
              <a:tabLst>
                <a:tab pos="240665" algn="l"/>
                <a:tab pos="241300" algn="l"/>
              </a:tabLst>
            </a:pPr>
            <a:r>
              <a:rPr lang="el-GR" sz="1400" b="1" spc="-5" dirty="0">
                <a:latin typeface="Roboto" panose="02000000000000000000" pitchFamily="2" charset="0"/>
                <a:ea typeface="Roboto" panose="02000000000000000000" pitchFamily="2" charset="0"/>
                <a:cs typeface="Roboto" panose="02000000000000000000" pitchFamily="2" charset="0"/>
              </a:rPr>
              <a:t>Προϋποθέσεις:</a:t>
            </a:r>
          </a:p>
          <a:p>
            <a:pPr marL="755650" marR="12065" lvl="1" indent="-285750">
              <a:lnSpc>
                <a:spcPts val="2050"/>
              </a:lnSpc>
              <a:spcBef>
                <a:spcPts val="1025"/>
              </a:spcBef>
              <a:buFont typeface="Wingdings" panose="05000000000000000000" pitchFamily="2" charset="2"/>
              <a:buChar char="ü"/>
              <a:tabLst>
                <a:tab pos="240665" algn="l"/>
                <a:tab pos="241300" algn="l"/>
              </a:tabLst>
            </a:pPr>
            <a:r>
              <a:rPr lang="el-GR" sz="1400" spc="-90" dirty="0">
                <a:latin typeface="Roboto" panose="02000000000000000000" pitchFamily="2" charset="0"/>
                <a:ea typeface="Roboto" panose="02000000000000000000" pitchFamily="2" charset="0"/>
                <a:cs typeface="Roboto" panose="02000000000000000000" pitchFamily="2" charset="0"/>
              </a:rPr>
              <a:t>Η κάλυψη των εν λόγω εξόδων δεν μπορεί να γίνει με μεταφορά κονδυλίων από άλλες κατηγορίες εξόδων προς τις κατηγορίες που στηρίζονται σε πραγματικά έξοδα</a:t>
            </a:r>
          </a:p>
          <a:p>
            <a:pPr marL="755650" marR="12065" lvl="1" indent="-285750">
              <a:lnSpc>
                <a:spcPts val="2050"/>
              </a:lnSpc>
              <a:spcBef>
                <a:spcPts val="1025"/>
              </a:spcBef>
              <a:buFont typeface="Wingdings" panose="05000000000000000000" pitchFamily="2" charset="2"/>
              <a:buChar char="ü"/>
              <a:tabLst>
                <a:tab pos="240665" algn="l"/>
                <a:tab pos="241300" algn="l"/>
              </a:tabLst>
            </a:pPr>
            <a:r>
              <a:rPr lang="el-GR" sz="1400" spc="-90" dirty="0">
                <a:latin typeface="Roboto" panose="02000000000000000000" pitchFamily="2" charset="0"/>
                <a:ea typeface="Roboto" panose="02000000000000000000" pitchFamily="2" charset="0"/>
                <a:cs typeface="Roboto" panose="02000000000000000000" pitchFamily="2" charset="0"/>
              </a:rPr>
              <a:t>Έχουν ήδη επιλεγεί οι συμμετέχοντες με λιγότερες ευκαιρίες ή οι συμμετέχοντες που θα ταξιδέψουν προς ακριβούς προορισμούς</a:t>
            </a:r>
          </a:p>
          <a:p>
            <a:pPr marL="12700" marR="12065">
              <a:lnSpc>
                <a:spcPts val="2050"/>
              </a:lnSpc>
              <a:spcBef>
                <a:spcPts val="1025"/>
              </a:spcBef>
              <a:tabLst>
                <a:tab pos="240665" algn="l"/>
                <a:tab pos="241300" algn="l"/>
              </a:tabLst>
            </a:pPr>
            <a:r>
              <a:rPr lang="el-GR" sz="1400" b="1" spc="-90" dirty="0">
                <a:solidFill>
                  <a:srgbClr val="FF0000"/>
                </a:solidFill>
                <a:latin typeface="Roboto" panose="02000000000000000000" pitchFamily="2" charset="0"/>
                <a:ea typeface="Roboto" panose="02000000000000000000" pitchFamily="2" charset="0"/>
                <a:cs typeface="Roboto" panose="02000000000000000000" pitchFamily="2" charset="0"/>
              </a:rPr>
              <a:t>ΠΡΟΣΟΧΗ! </a:t>
            </a:r>
          </a:p>
          <a:p>
            <a:pPr marL="12700" marR="12065">
              <a:lnSpc>
                <a:spcPts val="2050"/>
              </a:lnSpc>
              <a:spcBef>
                <a:spcPts val="1025"/>
              </a:spcBef>
              <a:tabLst>
                <a:tab pos="240665" algn="l"/>
                <a:tab pos="241300" algn="l"/>
              </a:tabLst>
            </a:pPr>
            <a:r>
              <a:rPr lang="el-GR" sz="1400" spc="-90" dirty="0">
                <a:latin typeface="Roboto" panose="02000000000000000000" pitchFamily="2" charset="0"/>
                <a:ea typeface="Roboto" panose="02000000000000000000" pitchFamily="2" charset="0"/>
                <a:cs typeface="Roboto" panose="02000000000000000000" pitchFamily="2" charset="0"/>
              </a:rPr>
              <a:t>Σε αυτή μόνο την περίπτωση (παραχώρηση επιπλέον κονδυλίων για τις κατηγορίες εξόδων που βασίζονται σε πραγματικό κόστος) δεν είναι απαραίτητο να προηγηθεί της τροποποίησης υποβολή περιοδικής έκθεσης. </a:t>
            </a:r>
            <a:r>
              <a:rPr lang="el-GR" sz="1400" b="1" u="sng" spc="-90" dirty="0">
                <a:solidFill>
                  <a:srgbClr val="FF0000"/>
                </a:solidFill>
                <a:latin typeface="Roboto" panose="02000000000000000000" pitchFamily="2" charset="0"/>
                <a:ea typeface="Roboto" panose="02000000000000000000" pitchFamily="2" charset="0"/>
                <a:cs typeface="Roboto" panose="02000000000000000000" pitchFamily="2" charset="0"/>
              </a:rPr>
              <a:t>Το αίτημα για τροποποίηση της Συμφωνίας μπορεί να υποβληθεί ανά πάσα στιγμή, δεδομένου ότι ισχύουν οι δύο πιο πάνω προϋποθέσεις</a:t>
            </a:r>
            <a:endParaRPr lang="en-GB" sz="1400" b="1" u="sng" spc="-90"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
        <p:nvSpPr>
          <p:cNvPr id="4" name="Rectangle: Rounded Corners 3">
            <a:extLst>
              <a:ext uri="{FF2B5EF4-FFF2-40B4-BE49-F238E27FC236}">
                <a16:creationId xmlns:a16="http://schemas.microsoft.com/office/drawing/2014/main" id="{2E52214D-CCF9-0FD4-D708-85915282D306}"/>
              </a:ext>
            </a:extLst>
          </p:cNvPr>
          <p:cNvSpPr/>
          <p:nvPr/>
        </p:nvSpPr>
        <p:spPr>
          <a:xfrm>
            <a:off x="931862" y="4613423"/>
            <a:ext cx="5532995" cy="9160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Στην περίπτωση φοιτητών</a:t>
            </a:r>
            <a:r>
              <a:rPr lang="el-GR" sz="1300" dirty="0">
                <a:solidFill>
                  <a:schemeClr val="tx1"/>
                </a:solidFill>
                <a:latin typeface="Roboto" panose="02000000000000000000" pitchFamily="2" charset="0"/>
                <a:ea typeface="Roboto" panose="02000000000000000000" pitchFamily="2" charset="0"/>
                <a:cs typeface="Roboto" panose="02000000000000000000" pitchFamily="2" charset="0"/>
              </a:rPr>
              <a:t>, η αίτηση για επιπλέον κονδύλια για συμπερίληψη υποστηρίζεται από </a:t>
            </a: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βεβαίωση του Γραφείου Κοινωνικής Στήριξης της Φοιτητικής Μέριμνας</a:t>
            </a:r>
            <a:r>
              <a:rPr lang="el-GR" sz="1300" dirty="0">
                <a:solidFill>
                  <a:schemeClr val="tx1"/>
                </a:solidFill>
                <a:latin typeface="Roboto" panose="02000000000000000000" pitchFamily="2" charset="0"/>
                <a:ea typeface="Roboto" panose="02000000000000000000" pitchFamily="2" charset="0"/>
                <a:cs typeface="Roboto" panose="02000000000000000000" pitchFamily="2" charset="0"/>
              </a:rPr>
              <a:t> του ΙΤΕ αποστολής </a:t>
            </a:r>
            <a:endParaRPr lang="en-GB" sz="13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6" name="Rectangle: Rounded Corners 5">
            <a:extLst>
              <a:ext uri="{FF2B5EF4-FFF2-40B4-BE49-F238E27FC236}">
                <a16:creationId xmlns:a16="http://schemas.microsoft.com/office/drawing/2014/main" id="{8823D1A3-48BE-5312-39D3-9FB994A80552}"/>
              </a:ext>
            </a:extLst>
          </p:cNvPr>
          <p:cNvSpPr/>
          <p:nvPr/>
        </p:nvSpPr>
        <p:spPr>
          <a:xfrm>
            <a:off x="6567053" y="4613422"/>
            <a:ext cx="5290869" cy="9160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Στην περίπτωση προσωπικού</a:t>
            </a:r>
            <a:r>
              <a:rPr lang="el-GR" sz="1300" dirty="0">
                <a:solidFill>
                  <a:schemeClr val="tx1"/>
                </a:solidFill>
                <a:latin typeface="Roboto" panose="02000000000000000000" pitchFamily="2" charset="0"/>
                <a:ea typeface="Roboto" panose="02000000000000000000" pitchFamily="2" charset="0"/>
                <a:cs typeface="Roboto" panose="02000000000000000000" pitchFamily="2" charset="0"/>
              </a:rPr>
              <a:t>, η αίτηση για επιπλέον κονδύλια για συμπερίληψη υποστηρίζεται από </a:t>
            </a: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βεβαίωση του Γραφείου Ανθρώπινου Δυναμικού </a:t>
            </a:r>
            <a:r>
              <a:rPr lang="el-GR" sz="1300" dirty="0">
                <a:solidFill>
                  <a:schemeClr val="tx1"/>
                </a:solidFill>
                <a:latin typeface="Roboto" panose="02000000000000000000" pitchFamily="2" charset="0"/>
                <a:ea typeface="Roboto" panose="02000000000000000000" pitchFamily="2" charset="0"/>
                <a:cs typeface="Roboto" panose="02000000000000000000" pitchFamily="2" charset="0"/>
              </a:rPr>
              <a:t>του ΙΤΕ αποστολής </a:t>
            </a:r>
            <a:endParaRPr lang="en-GB" sz="13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167081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64287-3F7D-08BD-FF77-7C89BDF8DD9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062D469-7126-8706-5576-E63C9C82A3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47641950-B259-835C-C362-9A369F3BD56C}"/>
              </a:ext>
            </a:extLst>
          </p:cNvPr>
          <p:cNvSpPr txBox="1">
            <a:spLocks/>
          </p:cNvSpPr>
          <p:nvPr/>
        </p:nvSpPr>
        <p:spPr>
          <a:xfrm>
            <a:off x="2256340" y="2418494"/>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l-GR" sz="4400" b="1" dirty="0">
                <a:solidFill>
                  <a:prstClr val="black"/>
                </a:solidFill>
                <a:latin typeface="Roboto" panose="02000000000000000000" pitchFamily="2" charset="0"/>
                <a:ea typeface="Roboto" panose="02000000000000000000" pitchFamily="2" charset="0"/>
              </a:rPr>
              <a:t>Συμφωνίες μεταξύ Δικαιούχου-Συμμετεχόντων</a:t>
            </a:r>
          </a:p>
        </p:txBody>
      </p:sp>
    </p:spTree>
    <p:extLst>
      <p:ext uri="{BB962C8B-B14F-4D97-AF65-F5344CB8AC3E}">
        <p14:creationId xmlns:p14="http://schemas.microsoft.com/office/powerpoint/2010/main" val="39997280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7D329-09B7-C23A-7144-64C9D14247C5}"/>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FBC2C783-F4A5-AE0B-2056-D9E5B64D9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30C874AC-7D51-CC03-9E2B-D1356EA21EFF}"/>
              </a:ext>
            </a:extLst>
          </p:cNvPr>
          <p:cNvSpPr>
            <a:spLocks noGrp="1"/>
          </p:cNvSpPr>
          <p:nvPr>
            <p:ph type="title"/>
          </p:nvPr>
        </p:nvSpPr>
        <p:spPr>
          <a:xfrm>
            <a:off x="894310" y="2050676"/>
            <a:ext cx="2545573" cy="736958"/>
          </a:xfrm>
        </p:spPr>
        <p:txBody>
          <a:bodyPr>
            <a:noAutofit/>
          </a:bodyPr>
          <a:lstStyle/>
          <a:p>
            <a:r>
              <a:rPr lang="el-GR" sz="2400" b="1" dirty="0">
                <a:latin typeface="Roboto" panose="02000000000000000000" pitchFamily="2" charset="0"/>
                <a:ea typeface="Roboto" panose="02000000000000000000" pitchFamily="2" charset="0"/>
              </a:rPr>
              <a:t>Αλλαγές στην περίοδο υλοποίησης των δραστηριοτήτων των φοιτητών/</a:t>
            </a:r>
            <a:br>
              <a:rPr lang="en-US" sz="2400" b="1" dirty="0">
                <a:latin typeface="Roboto" panose="02000000000000000000" pitchFamily="2" charset="0"/>
                <a:ea typeface="Roboto" panose="02000000000000000000" pitchFamily="2" charset="0"/>
              </a:rPr>
            </a:br>
            <a:r>
              <a:rPr lang="el-GR" sz="2400" b="1" dirty="0">
                <a:latin typeface="Roboto" panose="02000000000000000000" pitchFamily="2" charset="0"/>
                <a:ea typeface="Roboto" panose="02000000000000000000" pitchFamily="2" charset="0"/>
              </a:rPr>
              <a:t>πρόσφατων απόφοιτων και του προσωπικού</a:t>
            </a:r>
          </a:p>
        </p:txBody>
      </p:sp>
      <p:sp>
        <p:nvSpPr>
          <p:cNvPr id="5" name="object 7">
            <a:extLst>
              <a:ext uri="{FF2B5EF4-FFF2-40B4-BE49-F238E27FC236}">
                <a16:creationId xmlns:a16="http://schemas.microsoft.com/office/drawing/2014/main" id="{F8A8A224-442A-C9D1-8514-6983118EE0D0}"/>
              </a:ext>
            </a:extLst>
          </p:cNvPr>
          <p:cNvSpPr txBox="1"/>
          <p:nvPr/>
        </p:nvSpPr>
        <p:spPr>
          <a:xfrm>
            <a:off x="3614055" y="1082665"/>
            <a:ext cx="7213371" cy="4640886"/>
          </a:xfrm>
          <a:prstGeom prst="rect">
            <a:avLst/>
          </a:prstGeom>
          <a:ln>
            <a:noFill/>
          </a:ln>
        </p:spPr>
        <p:txBody>
          <a:bodyPr vert="horz" wrap="square" lIns="0" tIns="12065" rIns="0" bIns="0" rtlCol="0">
            <a:spAutoFit/>
          </a:bodyPr>
          <a:lstStyle/>
          <a:p>
            <a:pPr marL="298450" indent="-285750" algn="just">
              <a:lnSpc>
                <a:spcPts val="1635"/>
              </a:lnSpc>
              <a:spcBef>
                <a:spcPts val="95"/>
              </a:spcBef>
              <a:buFont typeface="Wingdings" panose="05000000000000000000" pitchFamily="2" charset="2"/>
              <a:buChar char="q"/>
              <a:tabLst>
                <a:tab pos="241300" algn="l"/>
              </a:tabLst>
            </a:pPr>
            <a:r>
              <a:rPr lang="el-GR" sz="1400" spc="-10" dirty="0">
                <a:latin typeface="Roboto" panose="02000000000000000000" pitchFamily="2" charset="0"/>
                <a:ea typeface="Roboto" panose="02000000000000000000" pitchFamily="2" charset="0"/>
                <a:cs typeface="Roboto" panose="02000000000000000000" pitchFamily="2" charset="0"/>
              </a:rPr>
              <a:t>Αν η περίοδος παραμονής προβλέπεται τελικά να είναι μεγαλύτερη από αυτήν που συμφωνήθηκε, ο συμμετέχων μπορεί – </a:t>
            </a:r>
            <a:r>
              <a:rPr lang="el-GR" sz="1400" b="1" u="sng" spc="-10" dirty="0">
                <a:solidFill>
                  <a:srgbClr val="FF0000"/>
                </a:solidFill>
                <a:latin typeface="Roboto" panose="02000000000000000000" pitchFamily="2" charset="0"/>
                <a:ea typeface="Roboto" panose="02000000000000000000" pitchFamily="2" charset="0"/>
                <a:cs typeface="Roboto" panose="02000000000000000000" pitchFamily="2" charset="0"/>
              </a:rPr>
              <a:t>ενόσω υλοποιεί την κινητικότητα </a:t>
            </a:r>
            <a:r>
              <a:rPr lang="el-GR" sz="1400" spc="-10" dirty="0">
                <a:latin typeface="Roboto" panose="02000000000000000000" pitchFamily="2" charset="0"/>
                <a:ea typeface="Roboto" panose="02000000000000000000" pitchFamily="2" charset="0"/>
                <a:cs typeface="Roboto" panose="02000000000000000000" pitchFamily="2" charset="0"/>
              </a:rPr>
              <a:t>- να:</a:t>
            </a:r>
          </a:p>
          <a:p>
            <a:pPr marL="241300" indent="-228600" algn="just">
              <a:lnSpc>
                <a:spcPts val="1635"/>
              </a:lnSpc>
              <a:spcBef>
                <a:spcPts val="95"/>
              </a:spcBef>
              <a:buFont typeface="Courier New"/>
              <a:buChar char="o"/>
              <a:tabLst>
                <a:tab pos="241300" algn="l"/>
              </a:tabLst>
            </a:pPr>
            <a:endParaRPr lang="el-GR" sz="1400" i="1" spc="-10" dirty="0">
              <a:latin typeface="Roboto" panose="02000000000000000000" pitchFamily="2" charset="0"/>
              <a:ea typeface="Roboto" panose="02000000000000000000" pitchFamily="2" charset="0"/>
              <a:cs typeface="Roboto" panose="02000000000000000000" pitchFamily="2" charset="0"/>
            </a:endParaRPr>
          </a:p>
          <a:p>
            <a:pPr marL="812800" lvl="1" indent="-342900" algn="just">
              <a:lnSpc>
                <a:spcPts val="1635"/>
              </a:lnSpc>
              <a:spcBef>
                <a:spcPts val="95"/>
              </a:spcBef>
              <a:buAutoNum type="arabicPeriod"/>
              <a:tabLst>
                <a:tab pos="241300" algn="l"/>
              </a:tabLst>
            </a:pPr>
            <a:r>
              <a:rPr lang="el-GR" sz="1400" spc="-10" dirty="0">
                <a:latin typeface="Roboto" panose="02000000000000000000" pitchFamily="2" charset="0"/>
                <a:ea typeface="Roboto" panose="02000000000000000000" pitchFamily="2" charset="0"/>
                <a:cs typeface="Roboto" panose="02000000000000000000" pitchFamily="2" charset="0"/>
              </a:rPr>
              <a:t>Ζητήσει τροποποίηση του </a:t>
            </a:r>
            <a:r>
              <a:rPr lang="el-GR" sz="1400" spc="-10" dirty="0" err="1">
                <a:latin typeface="Roboto" panose="02000000000000000000" pitchFamily="2" charset="0"/>
                <a:ea typeface="Roboto" panose="02000000000000000000" pitchFamily="2" charset="0"/>
                <a:cs typeface="Roboto" panose="02000000000000000000" pitchFamily="2" charset="0"/>
              </a:rPr>
              <a:t>Grant</a:t>
            </a:r>
            <a:r>
              <a:rPr lang="el-GR" sz="1400" spc="-10" dirty="0">
                <a:latin typeface="Roboto" panose="02000000000000000000" pitchFamily="2" charset="0"/>
                <a:ea typeface="Roboto" panose="02000000000000000000" pitchFamily="2" charset="0"/>
                <a:cs typeface="Roboto" panose="02000000000000000000" pitchFamily="2" charset="0"/>
              </a:rPr>
              <a:t> Agreement που υπέγραψε με το ΙΤΕ, νοουμένου ότι το ΙΤΕ διαθέτει τα απαιτούμενα κονδύλια</a:t>
            </a:r>
          </a:p>
          <a:p>
            <a:pPr marL="812800" lvl="1" indent="-342900" algn="just">
              <a:lnSpc>
                <a:spcPts val="1635"/>
              </a:lnSpc>
              <a:spcBef>
                <a:spcPts val="95"/>
              </a:spcBef>
              <a:buAutoNum type="arabicPeriod"/>
              <a:tabLst>
                <a:tab pos="241300" algn="l"/>
              </a:tabLst>
            </a:pPr>
            <a:r>
              <a:rPr lang="el-GR" sz="1400" spc="-10" dirty="0">
                <a:latin typeface="Roboto" panose="02000000000000000000" pitchFamily="2" charset="0"/>
                <a:ea typeface="Roboto" panose="02000000000000000000" pitchFamily="2" charset="0"/>
                <a:cs typeface="Roboto" panose="02000000000000000000" pitchFamily="2" charset="0"/>
              </a:rPr>
              <a:t>Συμφωνήσει με το ΙΤΕ αποστολής ότι ο επιπρόσθετος αριθμός ημερών δε θα χρηματοδοτηθεί από το Πρόγραμμα (</a:t>
            </a:r>
            <a:r>
              <a:rPr lang="el-GR" sz="1400" spc="-10" dirty="0" err="1">
                <a:latin typeface="Roboto" panose="02000000000000000000" pitchFamily="2" charset="0"/>
                <a:ea typeface="Roboto" panose="02000000000000000000" pitchFamily="2" charset="0"/>
                <a:cs typeface="Roboto" panose="02000000000000000000" pitchFamily="2" charset="0"/>
              </a:rPr>
              <a:t>period</a:t>
            </a:r>
            <a:r>
              <a:rPr lang="el-GR" sz="1400" spc="-10" dirty="0">
                <a:latin typeface="Roboto" panose="02000000000000000000" pitchFamily="2" charset="0"/>
                <a:ea typeface="Roboto" panose="02000000000000000000" pitchFamily="2" charset="0"/>
                <a:cs typeface="Roboto" panose="02000000000000000000" pitchFamily="2" charset="0"/>
              </a:rPr>
              <a:t> of </a:t>
            </a:r>
            <a:r>
              <a:rPr lang="el-GR" sz="1400" spc="-10" dirty="0" err="1">
                <a:latin typeface="Roboto" panose="02000000000000000000" pitchFamily="2" charset="0"/>
                <a:ea typeface="Roboto" panose="02000000000000000000" pitchFamily="2" charset="0"/>
                <a:cs typeface="Roboto" panose="02000000000000000000" pitchFamily="2" charset="0"/>
              </a:rPr>
              <a:t>zero</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10" dirty="0" err="1">
                <a:latin typeface="Roboto" panose="02000000000000000000" pitchFamily="2" charset="0"/>
                <a:ea typeface="Roboto" panose="02000000000000000000" pitchFamily="2" charset="0"/>
                <a:cs typeface="Roboto" panose="02000000000000000000" pitchFamily="2" charset="0"/>
              </a:rPr>
              <a:t>grant</a:t>
            </a:r>
            <a:r>
              <a:rPr lang="el-GR" sz="1400" spc="-10" dirty="0">
                <a:latin typeface="Roboto" panose="02000000000000000000" pitchFamily="2" charset="0"/>
                <a:ea typeface="Roboto" panose="02000000000000000000" pitchFamily="2" charset="0"/>
                <a:cs typeface="Roboto" panose="02000000000000000000" pitchFamily="2" charset="0"/>
              </a:rPr>
              <a:t>)</a:t>
            </a:r>
          </a:p>
          <a:p>
            <a:pPr marL="12700" algn="just">
              <a:lnSpc>
                <a:spcPts val="1635"/>
              </a:lnSpc>
              <a:spcBef>
                <a:spcPts val="95"/>
              </a:spcBef>
              <a:tabLst>
                <a:tab pos="241300" algn="l"/>
              </a:tabLst>
            </a:pPr>
            <a:r>
              <a:rPr lang="el-GR" sz="1400" i="1" spc="-10" dirty="0">
                <a:latin typeface="Roboto" panose="02000000000000000000" pitchFamily="2" charset="0"/>
                <a:ea typeface="Roboto" panose="02000000000000000000" pitchFamily="2" charset="0"/>
                <a:cs typeface="Roboto" panose="02000000000000000000" pitchFamily="2" charset="0"/>
              </a:rPr>
              <a:t> </a:t>
            </a:r>
            <a:endParaRPr lang="el-GR" sz="1400" dirty="0">
              <a:latin typeface="Roboto" panose="02000000000000000000" pitchFamily="2" charset="0"/>
              <a:ea typeface="Roboto" panose="02000000000000000000" pitchFamily="2" charset="0"/>
              <a:cs typeface="Roboto" panose="02000000000000000000" pitchFamily="2" charset="0"/>
            </a:endParaRPr>
          </a:p>
          <a:p>
            <a:pPr marL="298450" marR="180340" indent="-285750" algn="just">
              <a:lnSpc>
                <a:spcPct val="70000"/>
              </a:lnSpc>
              <a:spcBef>
                <a:spcPts val="1000"/>
              </a:spcBef>
              <a:buFont typeface="Wingdings" panose="05000000000000000000" pitchFamily="2" charset="2"/>
              <a:buChar char="q"/>
              <a:tabLst>
                <a:tab pos="241300" algn="l"/>
              </a:tabLst>
            </a:pPr>
            <a:r>
              <a:rPr lang="el-GR" sz="1400" b="1" u="sng" spc="-10" dirty="0">
                <a:latin typeface="Roboto" panose="02000000000000000000" pitchFamily="2" charset="0"/>
                <a:ea typeface="Roboto" panose="02000000000000000000" pitchFamily="2" charset="0"/>
                <a:cs typeface="Roboto" panose="02000000000000000000" pitchFamily="2" charset="0"/>
              </a:rPr>
              <a:t>Για μεγάλης διάρκειας κινητικότητες φοιτητών</a:t>
            </a:r>
            <a:r>
              <a:rPr lang="el-GR" sz="1400" b="1" spc="-10"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Εάν η περίοδος παραμονής ήταν εν τέλει μικρότερη από αυτήν που συμφωνήθηκε, ο δικαιούχος οργανισμός:</a:t>
            </a:r>
          </a:p>
          <a:p>
            <a:pPr marL="298450" marR="180340" indent="-285750" algn="just">
              <a:lnSpc>
                <a:spcPct val="70000"/>
              </a:lnSpc>
              <a:spcBef>
                <a:spcPts val="1000"/>
              </a:spcBef>
              <a:buFont typeface="Wingdings" panose="05000000000000000000" pitchFamily="2" charset="2"/>
              <a:buChar char="q"/>
              <a:tabLst>
                <a:tab pos="241300" algn="l"/>
              </a:tabLst>
            </a:pPr>
            <a:endParaRPr lang="el-GR" sz="1400" i="1" spc="-10" dirty="0">
              <a:latin typeface="Roboto" panose="02000000000000000000" pitchFamily="2" charset="0"/>
              <a:ea typeface="Roboto" panose="02000000000000000000" pitchFamily="2" charset="0"/>
              <a:cs typeface="Roboto" panose="02000000000000000000" pitchFamily="2" charset="0"/>
            </a:endParaRPr>
          </a:p>
          <a:p>
            <a:pPr marL="812800" marR="180340" lvl="1" indent="-342900" algn="just">
              <a:lnSpc>
                <a:spcPts val="1635"/>
              </a:lnSpc>
              <a:spcBef>
                <a:spcPts val="95"/>
              </a:spcBef>
              <a:buAutoNum type="arabicPeriod"/>
              <a:tabLst>
                <a:tab pos="241300" algn="l"/>
              </a:tabLst>
            </a:pPr>
            <a:r>
              <a:rPr lang="el-GR" sz="1400" spc="-10" dirty="0">
                <a:latin typeface="Roboto" panose="02000000000000000000" pitchFamily="2" charset="0"/>
                <a:ea typeface="Roboto" panose="02000000000000000000" pitchFamily="2" charset="0"/>
                <a:cs typeface="Roboto" panose="02000000000000000000" pitchFamily="2" charset="0"/>
              </a:rPr>
              <a:t>Θα υπολογίσει εκ νέου τα επιλέξιμα έξοδα, εάν η διαφορά μεταξύ της επιβεβαιωμένης περιόδου και αυτής που αναγράφεται στο </a:t>
            </a:r>
            <a:r>
              <a:rPr lang="el-GR" sz="1400" spc="-10" dirty="0" err="1">
                <a:latin typeface="Roboto" panose="02000000000000000000" pitchFamily="2" charset="0"/>
                <a:ea typeface="Roboto" panose="02000000000000000000" pitchFamily="2" charset="0"/>
                <a:cs typeface="Roboto" panose="02000000000000000000" pitchFamily="2" charset="0"/>
              </a:rPr>
              <a:t>Grant</a:t>
            </a:r>
            <a:r>
              <a:rPr lang="el-GR" sz="1400" spc="-10" dirty="0">
                <a:latin typeface="Roboto" panose="02000000000000000000" pitchFamily="2" charset="0"/>
                <a:ea typeface="Roboto" panose="02000000000000000000" pitchFamily="2" charset="0"/>
                <a:cs typeface="Roboto" panose="02000000000000000000" pitchFamily="2" charset="0"/>
              </a:rPr>
              <a:t> Agreement είναι μεγαλύτερη των 5 ημερών</a:t>
            </a:r>
            <a:r>
              <a:rPr lang="en-US" sz="1400" spc="-10" dirty="0">
                <a:latin typeface="Roboto" panose="02000000000000000000" pitchFamily="2" charset="0"/>
                <a:ea typeface="Roboto" panose="02000000000000000000" pitchFamily="2" charset="0"/>
                <a:cs typeface="Roboto" panose="02000000000000000000" pitchFamily="2" charset="0"/>
              </a:rPr>
              <a:t>.</a:t>
            </a:r>
            <a:endParaRPr lang="el-GR" sz="1400" spc="-10" dirty="0">
              <a:latin typeface="Roboto" panose="02000000000000000000" pitchFamily="2" charset="0"/>
              <a:ea typeface="Roboto" panose="02000000000000000000" pitchFamily="2" charset="0"/>
              <a:cs typeface="Roboto" panose="02000000000000000000" pitchFamily="2" charset="0"/>
            </a:endParaRPr>
          </a:p>
          <a:p>
            <a:pPr marL="812800" marR="180340" lvl="1" indent="-342900" algn="just">
              <a:lnSpc>
                <a:spcPts val="1635"/>
              </a:lnSpc>
              <a:spcBef>
                <a:spcPts val="95"/>
              </a:spcBef>
              <a:buAutoNum type="arabicPeriod"/>
              <a:tabLst>
                <a:tab pos="241300" algn="l"/>
              </a:tabLst>
            </a:pPr>
            <a:r>
              <a:rPr lang="el-GR" sz="1400" spc="-10" dirty="0">
                <a:latin typeface="Roboto" panose="02000000000000000000" pitchFamily="2" charset="0"/>
                <a:ea typeface="Roboto" panose="02000000000000000000" pitchFamily="2" charset="0"/>
                <a:cs typeface="Roboto" panose="02000000000000000000" pitchFamily="2" charset="0"/>
              </a:rPr>
              <a:t>Θα δώσει κανονικά την επιχορήγηση που είχε εξαρχής συμφωνηθεί, εάν η διαφορά μεταξύ της επιβεβαιωμένης περιόδου και αυτής που αναγράφεται στο </a:t>
            </a:r>
            <a:r>
              <a:rPr lang="el-GR" sz="1400" spc="-10" dirty="0" err="1">
                <a:latin typeface="Roboto" panose="02000000000000000000" pitchFamily="2" charset="0"/>
                <a:ea typeface="Roboto" panose="02000000000000000000" pitchFamily="2" charset="0"/>
                <a:cs typeface="Roboto" panose="02000000000000000000" pitchFamily="2" charset="0"/>
              </a:rPr>
              <a:t>Grant</a:t>
            </a:r>
            <a:r>
              <a:rPr lang="el-GR" sz="1400" spc="-10" dirty="0">
                <a:latin typeface="Roboto" panose="02000000000000000000" pitchFamily="2" charset="0"/>
                <a:ea typeface="Roboto" panose="02000000000000000000" pitchFamily="2" charset="0"/>
                <a:cs typeface="Roboto" panose="02000000000000000000" pitchFamily="2" charset="0"/>
              </a:rPr>
              <a:t> Agreement είναι μικρότερη των 5 ημερών</a:t>
            </a:r>
            <a:r>
              <a:rPr lang="en-US" sz="1400" spc="-10" dirty="0">
                <a:latin typeface="Roboto" panose="02000000000000000000" pitchFamily="2" charset="0"/>
                <a:ea typeface="Roboto" panose="02000000000000000000" pitchFamily="2" charset="0"/>
                <a:cs typeface="Roboto" panose="02000000000000000000" pitchFamily="2" charset="0"/>
              </a:rPr>
              <a:t>.</a:t>
            </a:r>
            <a:endParaRPr lang="el-GR" sz="1400" spc="-10" dirty="0">
              <a:latin typeface="Roboto" panose="02000000000000000000" pitchFamily="2" charset="0"/>
              <a:ea typeface="Roboto" panose="02000000000000000000" pitchFamily="2" charset="0"/>
              <a:cs typeface="Roboto" panose="02000000000000000000" pitchFamily="2" charset="0"/>
            </a:endParaRPr>
          </a:p>
          <a:p>
            <a:pPr marL="241300" marR="180340" indent="-228600" algn="just">
              <a:lnSpc>
                <a:spcPct val="70000"/>
              </a:lnSpc>
              <a:spcBef>
                <a:spcPts val="1000"/>
              </a:spcBef>
              <a:buFont typeface="Courier New"/>
              <a:buChar char="o"/>
              <a:tabLst>
                <a:tab pos="241300" algn="l"/>
              </a:tabLst>
            </a:pPr>
            <a:endParaRPr lang="el-GR" sz="1400" dirty="0">
              <a:latin typeface="Roboto" panose="02000000000000000000" pitchFamily="2" charset="0"/>
              <a:ea typeface="Roboto" panose="02000000000000000000" pitchFamily="2" charset="0"/>
              <a:cs typeface="Roboto" panose="02000000000000000000" pitchFamily="2" charset="0"/>
            </a:endParaRPr>
          </a:p>
          <a:p>
            <a:pPr marL="298450" marR="5080" indent="-285750" algn="just">
              <a:lnSpc>
                <a:spcPct val="80000"/>
              </a:lnSpc>
              <a:buClr>
                <a:srgbClr val="0D5292"/>
              </a:buClr>
              <a:buFont typeface="Wingdings" panose="05000000000000000000" pitchFamily="2" charset="2"/>
              <a:buChar char="q"/>
              <a:tabLst>
                <a:tab pos="241300" algn="l"/>
              </a:tabLst>
            </a:pPr>
            <a:r>
              <a:rPr lang="el-GR" sz="1400" b="1" spc="-10" dirty="0">
                <a:latin typeface="Roboto" panose="02000000000000000000" pitchFamily="2" charset="0"/>
                <a:ea typeface="Roboto" panose="02000000000000000000" pitchFamily="2" charset="0"/>
                <a:cs typeface="Roboto" panose="02000000000000000000" pitchFamily="2" charset="0"/>
              </a:rPr>
              <a:t>Σε περίπτωση διακοπής της κινητικότητας </a:t>
            </a:r>
            <a:r>
              <a:rPr lang="el-GR" sz="1400" spc="-10" dirty="0">
                <a:latin typeface="Roboto" panose="02000000000000000000" pitchFamily="2" charset="0"/>
                <a:ea typeface="Roboto" panose="02000000000000000000" pitchFamily="2" charset="0"/>
                <a:cs typeface="Roboto" panose="02000000000000000000" pitchFamily="2" charset="0"/>
              </a:rPr>
              <a:t>από τον συμμετέχοντα, </a:t>
            </a:r>
            <a:r>
              <a:rPr lang="el-GR" sz="1400" b="1" spc="-10" dirty="0">
                <a:latin typeface="Roboto" panose="02000000000000000000" pitchFamily="2" charset="0"/>
                <a:ea typeface="Roboto" panose="02000000000000000000" pitchFamily="2" charset="0"/>
                <a:cs typeface="Roboto" panose="02000000000000000000" pitchFamily="2" charset="0"/>
              </a:rPr>
              <a:t>πριν από τη συμφωνημένη ημερομηνία,</a:t>
            </a:r>
            <a:r>
              <a:rPr lang="el-GR" sz="1400" spc="-10" dirty="0">
                <a:latin typeface="Roboto" panose="02000000000000000000" pitchFamily="2" charset="0"/>
                <a:ea typeface="Roboto" panose="02000000000000000000" pitchFamily="2" charset="0"/>
                <a:cs typeface="Roboto" panose="02000000000000000000" pitchFamily="2" charset="0"/>
              </a:rPr>
              <a:t> για λόγους πέραν του ελέγχου του (</a:t>
            </a:r>
            <a:r>
              <a:rPr lang="el-GR" sz="1400" spc="-10" dirty="0" err="1">
                <a:latin typeface="Roboto" panose="02000000000000000000" pitchFamily="2" charset="0"/>
                <a:ea typeface="Roboto" panose="02000000000000000000" pitchFamily="2" charset="0"/>
                <a:cs typeface="Roboto" panose="02000000000000000000" pitchFamily="2" charset="0"/>
              </a:rPr>
              <a:t>force</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10" dirty="0" err="1">
                <a:latin typeface="Roboto" panose="02000000000000000000" pitchFamily="2" charset="0"/>
                <a:ea typeface="Roboto" panose="02000000000000000000" pitchFamily="2" charset="0"/>
                <a:cs typeface="Roboto" panose="02000000000000000000" pitchFamily="2" charset="0"/>
              </a:rPr>
              <a:t>majeure</a:t>
            </a:r>
            <a:r>
              <a:rPr lang="el-GR" sz="1400" spc="-10" dirty="0">
                <a:latin typeface="Roboto" panose="02000000000000000000" pitchFamily="2" charset="0"/>
                <a:ea typeface="Roboto" panose="02000000000000000000" pitchFamily="2" charset="0"/>
                <a:cs typeface="Roboto" panose="02000000000000000000" pitchFamily="2" charset="0"/>
              </a:rPr>
              <a:t>), ο συμμετέχων δικαιούται να λάβει το ποσό επιχορήγησης που αντιστοιχεί στην πραγματική περίοδο υλοποίησης και όχι σε αυτήν που είχε αρχικά συμφωνηθεί</a:t>
            </a:r>
            <a:r>
              <a:rPr lang="en-US" sz="1400" spc="-10" dirty="0">
                <a:latin typeface="Roboto" panose="02000000000000000000" pitchFamily="2" charset="0"/>
                <a:ea typeface="Roboto" panose="02000000000000000000" pitchFamily="2" charset="0"/>
                <a:cs typeface="Roboto" panose="02000000000000000000" pitchFamily="2" charset="0"/>
              </a:rPr>
              <a:t>.</a:t>
            </a:r>
            <a:endParaRPr lang="el-GR" sz="1400" spc="-1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8780736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7D329-09B7-C23A-7144-64C9D14247C5}"/>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FBC2C783-F4A5-AE0B-2056-D9E5B64D9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30C874AC-7D51-CC03-9E2B-D1356EA21EFF}"/>
              </a:ext>
            </a:extLst>
          </p:cNvPr>
          <p:cNvSpPr>
            <a:spLocks noGrp="1"/>
          </p:cNvSpPr>
          <p:nvPr>
            <p:ph type="title"/>
          </p:nvPr>
        </p:nvSpPr>
        <p:spPr>
          <a:xfrm>
            <a:off x="796454" y="1830671"/>
            <a:ext cx="3193655" cy="736958"/>
          </a:xfrm>
        </p:spPr>
        <p:txBody>
          <a:bodyPr>
            <a:noAutofit/>
          </a:bodyPr>
          <a:lstStyle/>
          <a:p>
            <a:r>
              <a:rPr lang="el-GR" sz="2400" b="1" dirty="0">
                <a:latin typeface="Roboto" panose="02000000000000000000" pitchFamily="2" charset="0"/>
                <a:ea typeface="Roboto" panose="02000000000000000000" pitchFamily="2" charset="0"/>
              </a:rPr>
              <a:t>Τρόποι κάλυψης εξόδων συμμετεχόντων</a:t>
            </a:r>
            <a:br>
              <a:rPr lang="el-GR" sz="2400" b="1" dirty="0">
                <a:latin typeface="Roboto" panose="02000000000000000000" pitchFamily="2" charset="0"/>
                <a:ea typeface="Roboto" panose="02000000000000000000" pitchFamily="2" charset="0"/>
              </a:rPr>
            </a:br>
            <a:r>
              <a:rPr lang="el-GR" sz="2400" b="1" dirty="0">
                <a:latin typeface="Roboto" panose="02000000000000000000" pitchFamily="2" charset="0"/>
                <a:ea typeface="Roboto" panose="02000000000000000000" pitchFamily="2" charset="0"/>
              </a:rPr>
              <a:t>(</a:t>
            </a:r>
            <a:r>
              <a:rPr lang="en-GB" sz="2400" b="1" dirty="0">
                <a:latin typeface="Roboto" panose="02000000000000000000" pitchFamily="2" charset="0"/>
                <a:ea typeface="Roboto" panose="02000000000000000000" pitchFamily="2" charset="0"/>
              </a:rPr>
              <a:t>Grant Agreement 2025 with participants)</a:t>
            </a:r>
            <a:endParaRPr lang="el-GR" sz="2400" b="1" dirty="0">
              <a:latin typeface="Roboto" panose="02000000000000000000" pitchFamily="2" charset="0"/>
              <a:ea typeface="Roboto" panose="02000000000000000000" pitchFamily="2" charset="0"/>
            </a:endParaRPr>
          </a:p>
        </p:txBody>
      </p:sp>
      <p:sp>
        <p:nvSpPr>
          <p:cNvPr id="5" name="object 7">
            <a:extLst>
              <a:ext uri="{FF2B5EF4-FFF2-40B4-BE49-F238E27FC236}">
                <a16:creationId xmlns:a16="http://schemas.microsoft.com/office/drawing/2014/main" id="{F8A8A224-442A-C9D1-8514-6983118EE0D0}"/>
              </a:ext>
            </a:extLst>
          </p:cNvPr>
          <p:cNvSpPr txBox="1"/>
          <p:nvPr/>
        </p:nvSpPr>
        <p:spPr>
          <a:xfrm>
            <a:off x="3793065" y="1154889"/>
            <a:ext cx="7602481" cy="5282856"/>
          </a:xfrm>
          <a:prstGeom prst="rect">
            <a:avLst/>
          </a:prstGeom>
          <a:ln>
            <a:noFill/>
          </a:ln>
        </p:spPr>
        <p:txBody>
          <a:bodyPr vert="horz" wrap="square" lIns="0" tIns="12065" rIns="0" bIns="0" rtlCol="0">
            <a:spAutoFit/>
          </a:bodyPr>
          <a:lstStyle/>
          <a:p>
            <a:pPr marL="298450" indent="-285750" algn="just">
              <a:lnSpc>
                <a:spcPts val="1635"/>
              </a:lnSpc>
              <a:spcBef>
                <a:spcPts val="95"/>
              </a:spcBef>
              <a:buFont typeface="Wingdings" panose="05000000000000000000" pitchFamily="2" charset="2"/>
              <a:buChar char="q"/>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rPr>
              <a:t>Υπάρχουν </a:t>
            </a:r>
            <a:r>
              <a:rPr lang="el-GR" sz="1500" b="1" u="sng" spc="-10" dirty="0">
                <a:latin typeface="Roboto" panose="02000000000000000000" pitchFamily="2" charset="0"/>
                <a:ea typeface="Roboto" panose="02000000000000000000" pitchFamily="2" charset="0"/>
                <a:cs typeface="Roboto" panose="02000000000000000000" pitchFamily="2" charset="0"/>
              </a:rPr>
              <a:t>τρεις διαφορετικές επιλογές</a:t>
            </a:r>
            <a:r>
              <a:rPr lang="el-GR" sz="1500" b="1" spc="-10" dirty="0">
                <a:latin typeface="Roboto" panose="02000000000000000000" pitchFamily="2" charset="0"/>
                <a:ea typeface="Roboto" panose="02000000000000000000" pitchFamily="2" charset="0"/>
                <a:cs typeface="Roboto" panose="02000000000000000000" pitchFamily="2" charset="0"/>
              </a:rPr>
              <a:t>:</a:t>
            </a:r>
          </a:p>
          <a:p>
            <a:pPr marL="298450" indent="-285750" algn="just">
              <a:lnSpc>
                <a:spcPts val="1635"/>
              </a:lnSpc>
              <a:spcBef>
                <a:spcPts val="95"/>
              </a:spcBef>
              <a:buFont typeface="Wingdings" panose="05000000000000000000" pitchFamily="2" charset="2"/>
              <a:buChar char="q"/>
              <a:tabLst>
                <a:tab pos="241300" algn="l"/>
              </a:tabLst>
            </a:pPr>
            <a:endParaRPr lang="el-GR" sz="1500" spc="-10" dirty="0">
              <a:latin typeface="Roboto" panose="02000000000000000000" pitchFamily="2" charset="0"/>
              <a:ea typeface="Roboto" panose="02000000000000000000" pitchFamily="2" charset="0"/>
              <a:cs typeface="Roboto" panose="02000000000000000000" pitchFamily="2" charset="0"/>
            </a:endParaRPr>
          </a:p>
          <a:p>
            <a:pPr marL="812800" lvl="1" indent="-342900">
              <a:lnSpc>
                <a:spcPts val="1635"/>
              </a:lnSpc>
              <a:spcBef>
                <a:spcPts val="95"/>
              </a:spcBef>
              <a:buAutoNum type="arabicPeriod"/>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rPr>
              <a:t>Πραγματοποίηση εμβάσματος προς τον συμμετέχοντα, που να αντιστοιχεί στα ταξιδιωτικά έξοδα και έξοδα ατομικής στήριξης της κινητικότητάς του, συμπεριλαμβανομένων και των ημερών </a:t>
            </a:r>
            <a:r>
              <a:rPr lang="el-GR" sz="1500" spc="-10" dirty="0" err="1">
                <a:latin typeface="Roboto" panose="02000000000000000000" pitchFamily="2" charset="0"/>
                <a:ea typeface="Roboto" panose="02000000000000000000" pitchFamily="2" charset="0"/>
                <a:cs typeface="Roboto" panose="02000000000000000000" pitchFamily="2" charset="0"/>
              </a:rPr>
              <a:t>ταξιδίου</a:t>
            </a:r>
            <a:r>
              <a:rPr lang="el-GR" sz="1500" spc="-10" dirty="0">
                <a:latin typeface="Roboto" panose="02000000000000000000" pitchFamily="2" charset="0"/>
                <a:ea typeface="Roboto" panose="02000000000000000000" pitchFamily="2" charset="0"/>
                <a:cs typeface="Roboto" panose="02000000000000000000" pitchFamily="2" charset="0"/>
              </a:rPr>
              <a:t>  (όπου εφαρμόζεται), όπως αυτά υπολογίζονται από το εργαλείο </a:t>
            </a:r>
            <a:r>
              <a:rPr lang="en-GB" sz="1500" spc="-10" dirty="0">
                <a:latin typeface="Roboto" panose="02000000000000000000" pitchFamily="2" charset="0"/>
                <a:ea typeface="Roboto" panose="02000000000000000000" pitchFamily="2" charset="0"/>
                <a:cs typeface="Roboto" panose="02000000000000000000" pitchFamily="2" charset="0"/>
              </a:rPr>
              <a:t>Beneficiary Module</a:t>
            </a:r>
          </a:p>
          <a:p>
            <a:pPr marL="812800" lvl="1" indent="-342900" algn="just">
              <a:lnSpc>
                <a:spcPts val="1635"/>
              </a:lnSpc>
              <a:spcBef>
                <a:spcPts val="95"/>
              </a:spcBef>
              <a:buAutoNum type="arabicPeriod"/>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rPr>
              <a:t>Απευθείας παροχή στον συμμετέχοντα των υπηρεσιών και αγαθών που σχετίζονται με τα ταξιδιωτικά έξοδα και έξοδα ατομικής στήριξης της κινητικότητάς του </a:t>
            </a:r>
            <a:r>
              <a:rPr lang="el-GR" sz="1500" spc="-1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Κανονικά, δε δίνεται κάποιο χρηματικό ποσό στον συμμετέχοντα</a:t>
            </a:r>
          </a:p>
          <a:p>
            <a:pPr marL="812800" lvl="1" indent="-342900" algn="just">
              <a:lnSpc>
                <a:spcPts val="1635"/>
              </a:lnSpc>
              <a:spcBef>
                <a:spcPts val="95"/>
              </a:spcBef>
              <a:buAutoNum type="arabicPeriod"/>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Συνδυασμός των δύο πιο πάνω μεθόδων</a:t>
            </a:r>
          </a:p>
          <a:p>
            <a:pPr marL="12700" algn="just">
              <a:lnSpc>
                <a:spcPts val="1635"/>
              </a:lnSpc>
              <a:spcBef>
                <a:spcPts val="95"/>
              </a:spcBef>
              <a:tabLst>
                <a:tab pos="241300" algn="l"/>
              </a:tabLst>
            </a:pPr>
            <a:endParaRPr lang="el-GR" sz="1500" spc="-1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12700" algn="just">
              <a:lnSpc>
                <a:spcPts val="1635"/>
              </a:lnSpc>
              <a:spcBef>
                <a:spcPts val="95"/>
              </a:spcBef>
              <a:tabLst>
                <a:tab pos="241300" algn="l"/>
              </a:tabLst>
            </a:pPr>
            <a:r>
              <a:rPr lang="el-GR" sz="1500" b="1" spc="-10" dirty="0">
                <a:solidFill>
                  <a:srgbClr val="FF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l-GR" sz="1500" spc="-10" dirty="0">
                <a:solidFill>
                  <a:srgbClr val="FF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Στα πλαίσια του ίδιου Σχεδίου, θα πρέπει να επιλέγεται</a:t>
            </a:r>
            <a:r>
              <a:rPr lang="el-GR" sz="1500" u="sng" spc="-10" dirty="0">
                <a:solidFill>
                  <a:srgbClr val="FF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l-GR" sz="1500" b="1" u="sng" spc="-10" dirty="0">
                <a:solidFill>
                  <a:srgbClr val="FF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μία κοινή μέθοδος </a:t>
            </a:r>
            <a:r>
              <a:rPr lang="el-GR" sz="1500" spc="-10" dirty="0">
                <a:solidFill>
                  <a:srgbClr val="FF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για όλους τους συμμετέχοντες στον ίδιο τύπο κινητικότητας</a:t>
            </a:r>
            <a:r>
              <a:rPr lang="el-GR" sz="1500" b="1" spc="-10" dirty="0">
                <a:solidFill>
                  <a:srgbClr val="FF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p>
          <a:p>
            <a:pPr marL="12700" algn="just">
              <a:lnSpc>
                <a:spcPts val="1635"/>
              </a:lnSpc>
              <a:spcBef>
                <a:spcPts val="95"/>
              </a:spcBef>
              <a:tabLst>
                <a:tab pos="241300" algn="l"/>
              </a:tabLst>
            </a:pPr>
            <a:endParaRPr lang="el-GR" sz="1500" b="1" i="1" spc="-1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12700" algn="just">
              <a:lnSpc>
                <a:spcPts val="1635"/>
              </a:lnSpc>
              <a:spcBef>
                <a:spcPts val="95"/>
              </a:spcBef>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Το ύψος της χρηματικής υποστήριξης που αφορά τις κατηγορίες εξόδων που στηρίζονται σε πραγματικό κόστος θα βασιστεί στις αποδείξεις που θα προσκομίσει ο συμμετέχων και άρα, δεν μπορεί συνήθως να προσδιοριστεί με ακρίβεια στη Συμφωνία μεταξύ Δικαιούχου και Συμμετέχοντα. Εντούτοις, η χρηματοδότηση στη βάση πραγματικών εξόδων που αφορά τους συμμετέχοντες με λιγότερες ευκαιρίες αναμένεται να δίνεται στους συμμετέχοντες (κατά προσέγγιση, όπου το ακριβές ποσό δεν είναι διαθέσιμο) πριν από τη συμμετοχή στην κινητικότητα.</a:t>
            </a:r>
          </a:p>
          <a:p>
            <a:pPr marL="12700" algn="just">
              <a:lnSpc>
                <a:spcPts val="1635"/>
              </a:lnSpc>
              <a:spcBef>
                <a:spcPts val="95"/>
              </a:spcBef>
              <a:tabLst>
                <a:tab pos="241300" algn="l"/>
              </a:tabLst>
            </a:pPr>
            <a:endParaRPr lang="el-GR" sz="1600" b="1" i="1" spc="-1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12700" algn="just">
              <a:lnSpc>
                <a:spcPts val="1635"/>
              </a:lnSpc>
              <a:spcBef>
                <a:spcPts val="95"/>
              </a:spcBef>
              <a:tabLst>
                <a:tab pos="241300" algn="l"/>
              </a:tabLst>
            </a:pPr>
            <a:endParaRPr lang="el-GR" sz="1600" spc="-10" dirty="0">
              <a:latin typeface="Roboto" panose="02000000000000000000" pitchFamily="2" charset="0"/>
              <a:ea typeface="Roboto" panose="02000000000000000000" pitchFamily="2" charset="0"/>
              <a:cs typeface="Roboto" panose="02000000000000000000" pitchFamily="2" charset="0"/>
            </a:endParaRPr>
          </a:p>
          <a:p>
            <a:pPr marL="355600" indent="-342900" algn="just">
              <a:lnSpc>
                <a:spcPts val="1635"/>
              </a:lnSpc>
              <a:spcBef>
                <a:spcPts val="95"/>
              </a:spcBef>
              <a:buAutoNum type="arabicPeriod"/>
              <a:tabLst>
                <a:tab pos="241300" algn="l"/>
              </a:tabLst>
            </a:pPr>
            <a:endParaRPr lang="el-GR" sz="1400" spc="-1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2946904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7D329-09B7-C23A-7144-64C9D14247C5}"/>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FBC2C783-F4A5-AE0B-2056-D9E5B64D9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30C874AC-7D51-CC03-9E2B-D1356EA21EFF}"/>
              </a:ext>
            </a:extLst>
          </p:cNvPr>
          <p:cNvSpPr>
            <a:spLocks noGrp="1"/>
          </p:cNvSpPr>
          <p:nvPr>
            <p:ph type="title"/>
          </p:nvPr>
        </p:nvSpPr>
        <p:spPr>
          <a:xfrm>
            <a:off x="948725" y="1920597"/>
            <a:ext cx="2733248" cy="736958"/>
          </a:xfrm>
        </p:spPr>
        <p:txBody>
          <a:bodyPr>
            <a:noAutofit/>
          </a:bodyPr>
          <a:lstStyle/>
          <a:p>
            <a:r>
              <a:rPr lang="el-GR" sz="2400" b="1" dirty="0">
                <a:latin typeface="Roboto" panose="02000000000000000000" pitchFamily="2" charset="0"/>
                <a:ea typeface="Roboto" panose="02000000000000000000" pitchFamily="2" charset="0"/>
              </a:rPr>
              <a:t>Διευθετήσεις πληρωμών προς συμμετέχοντες (</a:t>
            </a:r>
            <a:r>
              <a:rPr lang="en-GB" sz="2400" b="1" dirty="0">
                <a:latin typeface="Roboto" panose="02000000000000000000" pitchFamily="2" charset="0"/>
                <a:ea typeface="Roboto" panose="02000000000000000000" pitchFamily="2" charset="0"/>
              </a:rPr>
              <a:t>Grant Agreement 2025 with participants)</a:t>
            </a:r>
            <a:r>
              <a:rPr lang="el-GR" sz="2400" b="1" dirty="0">
                <a:latin typeface="Roboto" panose="02000000000000000000" pitchFamily="2" charset="0"/>
                <a:ea typeface="Roboto" panose="02000000000000000000" pitchFamily="2" charset="0"/>
              </a:rPr>
              <a:t> </a:t>
            </a:r>
            <a:br>
              <a:rPr lang="en-US" sz="2400" b="1" dirty="0">
                <a:latin typeface="Roboto" panose="02000000000000000000" pitchFamily="2" charset="0"/>
                <a:ea typeface="Roboto" panose="02000000000000000000" pitchFamily="2" charset="0"/>
              </a:rPr>
            </a:br>
            <a:r>
              <a:rPr lang="el-GR" sz="2400" b="1" dirty="0">
                <a:latin typeface="Roboto" panose="02000000000000000000" pitchFamily="2" charset="0"/>
                <a:ea typeface="Roboto" panose="02000000000000000000" pitchFamily="2" charset="0"/>
              </a:rPr>
              <a:t>(1/2)</a:t>
            </a:r>
          </a:p>
        </p:txBody>
      </p:sp>
      <p:sp>
        <p:nvSpPr>
          <p:cNvPr id="5" name="object 7">
            <a:extLst>
              <a:ext uri="{FF2B5EF4-FFF2-40B4-BE49-F238E27FC236}">
                <a16:creationId xmlns:a16="http://schemas.microsoft.com/office/drawing/2014/main" id="{F8A8A224-442A-C9D1-8514-6983118EE0D0}"/>
              </a:ext>
            </a:extLst>
          </p:cNvPr>
          <p:cNvSpPr txBox="1"/>
          <p:nvPr/>
        </p:nvSpPr>
        <p:spPr>
          <a:xfrm>
            <a:off x="3681973" y="1142702"/>
            <a:ext cx="7727245" cy="5385449"/>
          </a:xfrm>
          <a:prstGeom prst="rect">
            <a:avLst/>
          </a:prstGeom>
          <a:ln>
            <a:noFill/>
          </a:ln>
        </p:spPr>
        <p:txBody>
          <a:bodyPr vert="horz" wrap="square" lIns="0" tIns="12065" rIns="0" bIns="0" rtlCol="0">
            <a:spAutoFit/>
          </a:bodyPr>
          <a:lstStyle/>
          <a:p>
            <a:pPr marL="298450" indent="-285750" algn="just">
              <a:lnSpc>
                <a:spcPts val="1635"/>
              </a:lnSpc>
              <a:spcBef>
                <a:spcPts val="95"/>
              </a:spcBef>
              <a:buFont typeface="Wingdings" panose="05000000000000000000" pitchFamily="2" charset="2"/>
              <a:buChar char="q"/>
              <a:tabLst>
                <a:tab pos="241300" algn="l"/>
              </a:tabLst>
            </a:pPr>
            <a:r>
              <a:rPr lang="el-GR" sz="1600" spc="-10" dirty="0">
                <a:latin typeface="Roboto" panose="02000000000000000000" pitchFamily="2" charset="0"/>
                <a:ea typeface="Roboto" panose="02000000000000000000" pitchFamily="2" charset="0"/>
                <a:cs typeface="Roboto" panose="02000000000000000000" pitchFamily="2" charset="0"/>
              </a:rPr>
              <a:t>Εάν θα γίνει </a:t>
            </a:r>
            <a:r>
              <a:rPr lang="el-GR" sz="1600" u="sng" spc="-10" dirty="0">
                <a:latin typeface="Roboto" panose="02000000000000000000" pitchFamily="2" charset="0"/>
                <a:ea typeface="Roboto" panose="02000000000000000000" pitchFamily="2" charset="0"/>
                <a:cs typeface="Roboto" panose="02000000000000000000" pitchFamily="2" charset="0"/>
              </a:rPr>
              <a:t>έμβασμα προς κάποιον συμμετέχοντα σε εξερχόμενη κινητικότητα</a:t>
            </a:r>
            <a:r>
              <a:rPr lang="el-GR" sz="1600" spc="-10" dirty="0">
                <a:latin typeface="Roboto" panose="02000000000000000000" pitchFamily="2" charset="0"/>
                <a:ea typeface="Roboto" panose="02000000000000000000" pitchFamily="2" charset="0"/>
                <a:cs typeface="Roboto" panose="02000000000000000000" pitchFamily="2" charset="0"/>
              </a:rPr>
              <a:t>:</a:t>
            </a:r>
          </a:p>
          <a:p>
            <a:pPr marL="12700" algn="just">
              <a:lnSpc>
                <a:spcPts val="1635"/>
              </a:lnSpc>
              <a:spcBef>
                <a:spcPts val="95"/>
              </a:spcBef>
              <a:tabLst>
                <a:tab pos="241300" algn="l"/>
              </a:tabLst>
            </a:pPr>
            <a:endParaRPr lang="el-GR" sz="1600" spc="-10" dirty="0">
              <a:latin typeface="Roboto" panose="02000000000000000000" pitchFamily="2" charset="0"/>
              <a:ea typeface="Roboto" panose="02000000000000000000" pitchFamily="2" charset="0"/>
              <a:cs typeface="Roboto" panose="02000000000000000000" pitchFamily="2" charset="0"/>
            </a:endParaRPr>
          </a:p>
          <a:p>
            <a:pPr marL="12700" algn="just">
              <a:lnSpc>
                <a:spcPts val="1635"/>
              </a:lnSpc>
              <a:spcBef>
                <a:spcPts val="95"/>
              </a:spcBef>
              <a:tabLst>
                <a:tab pos="241300" algn="l"/>
              </a:tabLst>
            </a:pPr>
            <a:r>
              <a:rPr lang="el-GR" sz="1600" b="1" spc="-5" dirty="0">
                <a:solidFill>
                  <a:srgbClr val="339933"/>
                </a:solidFill>
                <a:latin typeface="Roboto" panose="02000000000000000000" pitchFamily="2" charset="0"/>
                <a:ea typeface="Roboto" panose="02000000000000000000" pitchFamily="2" charset="0"/>
              </a:rPr>
              <a:t>Αυτό χρονικά πρέπει να γίνει είτε:</a:t>
            </a:r>
          </a:p>
          <a:p>
            <a:pPr marL="12700" algn="just">
              <a:lnSpc>
                <a:spcPts val="1635"/>
              </a:lnSpc>
              <a:spcBef>
                <a:spcPts val="95"/>
              </a:spcBef>
              <a:tabLst>
                <a:tab pos="241300" algn="l"/>
              </a:tabLst>
            </a:pPr>
            <a:endParaRPr lang="el-GR" sz="1600" b="1" spc="-5" dirty="0">
              <a:solidFill>
                <a:srgbClr val="339933"/>
              </a:solidFill>
              <a:latin typeface="Roboto" panose="02000000000000000000" pitchFamily="2" charset="0"/>
              <a:ea typeface="Roboto" panose="02000000000000000000" pitchFamily="2" charset="0"/>
            </a:endParaRPr>
          </a:p>
          <a:p>
            <a:pPr marL="812800" lvl="1" indent="-342900" algn="just">
              <a:lnSpc>
                <a:spcPts val="1635"/>
              </a:lnSpc>
              <a:spcBef>
                <a:spcPts val="95"/>
              </a:spcBef>
              <a:buFont typeface="+mj-lt"/>
              <a:buAutoNum type="arabicPeriod"/>
              <a:tabLst>
                <a:tab pos="241300" algn="l"/>
              </a:tabLst>
            </a:pPr>
            <a:r>
              <a:rPr lang="el-GR" sz="1600" spc="-10" dirty="0">
                <a:latin typeface="Roboto" panose="02000000000000000000" pitchFamily="2" charset="0"/>
                <a:ea typeface="Roboto" panose="02000000000000000000" pitchFamily="2" charset="0"/>
                <a:cs typeface="Roboto" panose="02000000000000000000" pitchFamily="2" charset="0"/>
              </a:rPr>
              <a:t>Εντός 30 ημερών από την υπογραφή της συμφωνίας μεταξύ δικαιούχου και συμμετέχοντα</a:t>
            </a:r>
          </a:p>
          <a:p>
            <a:pPr marL="812800" lvl="1" indent="-342900" algn="just">
              <a:lnSpc>
                <a:spcPts val="1635"/>
              </a:lnSpc>
              <a:spcBef>
                <a:spcPts val="95"/>
              </a:spcBef>
              <a:buFont typeface="+mj-lt"/>
              <a:buAutoNum type="arabicPeriod"/>
              <a:tabLst>
                <a:tab pos="241300" algn="l"/>
              </a:tabLst>
            </a:pPr>
            <a:r>
              <a:rPr lang="el-GR" sz="1600" spc="-10" dirty="0">
                <a:latin typeface="Roboto" panose="02000000000000000000" pitchFamily="2" charset="0"/>
                <a:ea typeface="Roboto" panose="02000000000000000000" pitchFamily="2" charset="0"/>
                <a:cs typeface="Roboto" panose="02000000000000000000" pitchFamily="2" charset="0"/>
              </a:rPr>
              <a:t>Μέχρι και την παραλαβή της επιβεβαίωσης άφιξης</a:t>
            </a:r>
            <a:r>
              <a:rPr lang="en-GB" sz="1600" spc="-1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του συμμετέχοντα</a:t>
            </a:r>
          </a:p>
          <a:p>
            <a:pPr marL="298450" indent="-285750" algn="just">
              <a:lnSpc>
                <a:spcPts val="1635"/>
              </a:lnSpc>
              <a:spcBef>
                <a:spcPts val="95"/>
              </a:spcBef>
              <a:buFont typeface="Wingdings" panose="05000000000000000000" pitchFamily="2" charset="2"/>
              <a:buChar char="ü"/>
              <a:tabLst>
                <a:tab pos="241300" algn="l"/>
              </a:tabLst>
            </a:pPr>
            <a:endParaRPr lang="el-GR" sz="1600" spc="-10" dirty="0">
              <a:latin typeface="Roboto" panose="02000000000000000000" pitchFamily="2" charset="0"/>
              <a:ea typeface="Roboto" panose="02000000000000000000" pitchFamily="2" charset="0"/>
              <a:cs typeface="Roboto" panose="02000000000000000000" pitchFamily="2" charset="0"/>
            </a:endParaRPr>
          </a:p>
          <a:p>
            <a:pPr marL="12700" algn="just">
              <a:lnSpc>
                <a:spcPts val="1635"/>
              </a:lnSpc>
              <a:spcBef>
                <a:spcPts val="95"/>
              </a:spcBef>
              <a:tabLst>
                <a:tab pos="241300" algn="l"/>
              </a:tabLst>
            </a:pPr>
            <a:r>
              <a:rPr lang="el-GR" sz="1600" b="1" i="1" spc="-10" dirty="0">
                <a:solidFill>
                  <a:srgbClr val="FF0000"/>
                </a:solidFill>
                <a:latin typeface="Roboto" panose="02000000000000000000" pitchFamily="2" charset="0"/>
                <a:ea typeface="Roboto" panose="02000000000000000000" pitchFamily="2" charset="0"/>
                <a:cs typeface="Roboto" panose="02000000000000000000" pitchFamily="2" charset="0"/>
              </a:rPr>
              <a:t>!!! Επιλέγεται, κάθε φορά, όποια από τις δύο επιλογές προηγείται χρονικά της άλλης</a:t>
            </a:r>
          </a:p>
          <a:p>
            <a:pPr marL="12700" algn="just">
              <a:lnSpc>
                <a:spcPts val="1635"/>
              </a:lnSpc>
              <a:spcBef>
                <a:spcPts val="95"/>
              </a:spcBef>
              <a:tabLst>
                <a:tab pos="241300" algn="l"/>
              </a:tabLst>
            </a:pPr>
            <a:endParaRPr lang="el-GR" sz="1600" b="1" i="1" spc="-10" dirty="0">
              <a:latin typeface="Roboto" panose="02000000000000000000" pitchFamily="2" charset="0"/>
              <a:ea typeface="Roboto" panose="02000000000000000000" pitchFamily="2" charset="0"/>
              <a:cs typeface="Roboto" panose="02000000000000000000" pitchFamily="2" charset="0"/>
            </a:endParaRPr>
          </a:p>
          <a:p>
            <a:pPr marL="12700" algn="just">
              <a:lnSpc>
                <a:spcPts val="1635"/>
              </a:lnSpc>
              <a:spcBef>
                <a:spcPts val="95"/>
              </a:spcBef>
              <a:tabLst>
                <a:tab pos="241300" algn="l"/>
              </a:tabLst>
            </a:pPr>
            <a:r>
              <a:rPr lang="el-GR" sz="1600" b="1" i="1" spc="-10" dirty="0">
                <a:latin typeface="Roboto" panose="02000000000000000000" pitchFamily="2" charset="0"/>
                <a:ea typeface="Roboto" panose="02000000000000000000" pitchFamily="2" charset="0"/>
                <a:cs typeface="Roboto" panose="02000000000000000000" pitchFamily="2" charset="0"/>
              </a:rPr>
              <a:t>Στην περίπτωση συμμετεχόντων που λαμβάνουν στήριξη συμπερίληψης στη βάση πραγματικού κόστους και/ή </a:t>
            </a:r>
            <a:r>
              <a:rPr lang="en-GB" sz="1600" b="1" i="1" spc="-10" dirty="0">
                <a:latin typeface="Roboto" panose="02000000000000000000" pitchFamily="2" charset="0"/>
                <a:ea typeface="Roboto" panose="02000000000000000000" pitchFamily="2" charset="0"/>
                <a:cs typeface="Roboto" panose="02000000000000000000" pitchFamily="2" charset="0"/>
              </a:rPr>
              <a:t>top-up </a:t>
            </a:r>
            <a:r>
              <a:rPr lang="el-GR" sz="1600" b="1" i="1" spc="-10" dirty="0">
                <a:latin typeface="Roboto" panose="02000000000000000000" pitchFamily="2" charset="0"/>
                <a:ea typeface="Roboto" panose="02000000000000000000" pitchFamily="2" charset="0"/>
                <a:cs typeface="Roboto" panose="02000000000000000000" pitchFamily="2" charset="0"/>
              </a:rPr>
              <a:t>για </a:t>
            </a:r>
            <a:r>
              <a:rPr lang="en-GB" sz="1600" b="1" i="1" spc="-10" dirty="0">
                <a:latin typeface="Roboto" panose="02000000000000000000" pitchFamily="2" charset="0"/>
                <a:ea typeface="Roboto" panose="02000000000000000000" pitchFamily="2" charset="0"/>
                <a:cs typeface="Roboto" panose="02000000000000000000" pitchFamily="2" charset="0"/>
              </a:rPr>
              <a:t>fewer opportunities, </a:t>
            </a:r>
            <a:r>
              <a:rPr lang="el-GR" sz="1600" b="1" i="1" spc="-10" dirty="0">
                <a:latin typeface="Roboto" panose="02000000000000000000" pitchFamily="2" charset="0"/>
                <a:ea typeface="Roboto" panose="02000000000000000000" pitchFamily="2" charset="0"/>
                <a:cs typeface="Roboto" panose="02000000000000000000" pitchFamily="2" charset="0"/>
              </a:rPr>
              <a:t>η δεύτερη επιλογή δεν μπορεί να εφαρμοστεί, αφού οι κατηγορίες αυτές εξόδων πρέπει να προ-χρηματοδοτούνται</a:t>
            </a:r>
          </a:p>
          <a:p>
            <a:pPr marL="12700" algn="just">
              <a:lnSpc>
                <a:spcPts val="1635"/>
              </a:lnSpc>
              <a:spcBef>
                <a:spcPts val="95"/>
              </a:spcBef>
              <a:tabLst>
                <a:tab pos="241300" algn="l"/>
              </a:tabLst>
            </a:pPr>
            <a:endParaRPr lang="el-GR" sz="1600" b="1" i="1" spc="-10" dirty="0">
              <a:latin typeface="Roboto" panose="02000000000000000000" pitchFamily="2" charset="0"/>
              <a:ea typeface="Roboto" panose="02000000000000000000" pitchFamily="2" charset="0"/>
              <a:cs typeface="Roboto" panose="02000000000000000000" pitchFamily="2" charset="0"/>
            </a:endParaRPr>
          </a:p>
          <a:p>
            <a:pPr marL="12700" algn="just">
              <a:lnSpc>
                <a:spcPts val="1635"/>
              </a:lnSpc>
              <a:spcBef>
                <a:spcPts val="95"/>
              </a:spcBef>
              <a:tabLst>
                <a:tab pos="241300" algn="l"/>
              </a:tabLst>
            </a:pPr>
            <a:endParaRPr lang="el-GR" sz="1600" b="1" i="1" spc="-10" dirty="0">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1635"/>
              </a:lnSpc>
              <a:spcBef>
                <a:spcPts val="95"/>
              </a:spcBef>
              <a:buFont typeface="Wingdings" panose="05000000000000000000" pitchFamily="2" charset="2"/>
              <a:buChar char="q"/>
              <a:tabLst>
                <a:tab pos="241300" algn="l"/>
              </a:tabLst>
            </a:pPr>
            <a:r>
              <a:rPr lang="el-GR" sz="1600" spc="-10" dirty="0">
                <a:latin typeface="Roboto" panose="02000000000000000000" pitchFamily="2" charset="0"/>
                <a:ea typeface="Roboto" panose="02000000000000000000" pitchFamily="2" charset="0"/>
                <a:cs typeface="Roboto" panose="02000000000000000000" pitchFamily="2" charset="0"/>
              </a:rPr>
              <a:t>Εάν θα γίνει </a:t>
            </a:r>
            <a:r>
              <a:rPr lang="el-GR" sz="1600" u="sng" spc="-10" dirty="0">
                <a:latin typeface="Roboto" panose="02000000000000000000" pitchFamily="2" charset="0"/>
                <a:ea typeface="Roboto" panose="02000000000000000000" pitchFamily="2" charset="0"/>
                <a:cs typeface="Roboto" panose="02000000000000000000" pitchFamily="2" charset="0"/>
              </a:rPr>
              <a:t>έμβασμα προς κάποιον συμμετέχοντα σε εισερχόμενη κινητικότητα</a:t>
            </a:r>
            <a:r>
              <a:rPr lang="el-GR" sz="1600" spc="-10" dirty="0">
                <a:latin typeface="Roboto" panose="02000000000000000000" pitchFamily="2" charset="0"/>
                <a:ea typeface="Roboto" panose="02000000000000000000" pitchFamily="2" charset="0"/>
                <a:cs typeface="Roboto" panose="02000000000000000000" pitchFamily="2" charset="0"/>
              </a:rPr>
              <a:t>:</a:t>
            </a:r>
          </a:p>
          <a:p>
            <a:pPr marL="12700" algn="just">
              <a:lnSpc>
                <a:spcPts val="1635"/>
              </a:lnSpc>
              <a:spcBef>
                <a:spcPts val="95"/>
              </a:spcBef>
              <a:tabLst>
                <a:tab pos="241300" algn="l"/>
              </a:tabLst>
            </a:pPr>
            <a:endParaRPr lang="el-GR" sz="1600" spc="-10" dirty="0">
              <a:latin typeface="Roboto" panose="02000000000000000000" pitchFamily="2" charset="0"/>
              <a:ea typeface="Roboto" panose="02000000000000000000" pitchFamily="2" charset="0"/>
              <a:cs typeface="Roboto" panose="02000000000000000000" pitchFamily="2" charset="0"/>
            </a:endParaRPr>
          </a:p>
          <a:p>
            <a:pPr marL="12700" algn="just">
              <a:lnSpc>
                <a:spcPts val="1635"/>
              </a:lnSpc>
              <a:spcBef>
                <a:spcPts val="95"/>
              </a:spcBef>
              <a:tabLst>
                <a:tab pos="241300" algn="l"/>
              </a:tabLst>
            </a:pPr>
            <a:r>
              <a:rPr lang="el-GR" sz="1600" b="1" spc="-5" dirty="0">
                <a:solidFill>
                  <a:srgbClr val="339933"/>
                </a:solidFill>
                <a:latin typeface="Roboto" panose="02000000000000000000" pitchFamily="2" charset="0"/>
                <a:ea typeface="Roboto" panose="02000000000000000000" pitchFamily="2" charset="0"/>
              </a:rPr>
              <a:t>Αυτό χρονικά πρέπει να γίνει:</a:t>
            </a:r>
          </a:p>
          <a:p>
            <a:pPr marL="12700" algn="just">
              <a:lnSpc>
                <a:spcPts val="1635"/>
              </a:lnSpc>
              <a:spcBef>
                <a:spcPts val="95"/>
              </a:spcBef>
              <a:tabLst>
                <a:tab pos="241300" algn="l"/>
              </a:tabLst>
            </a:pPr>
            <a:endParaRPr lang="el-GR" sz="1600" b="1" spc="-5" dirty="0">
              <a:solidFill>
                <a:srgbClr val="339933"/>
              </a:solidFill>
              <a:latin typeface="Roboto" panose="02000000000000000000" pitchFamily="2" charset="0"/>
              <a:ea typeface="Roboto" panose="02000000000000000000" pitchFamily="2" charset="0"/>
            </a:endParaRPr>
          </a:p>
          <a:p>
            <a:pPr marL="298450" indent="-285750" algn="just">
              <a:lnSpc>
                <a:spcPts val="1635"/>
              </a:lnSpc>
              <a:spcBef>
                <a:spcPts val="95"/>
              </a:spcBef>
              <a:buFont typeface="Wingdings" panose="05000000000000000000" pitchFamily="2" charset="2"/>
              <a:buChar char="ü"/>
              <a:tabLst>
                <a:tab pos="241300" algn="l"/>
              </a:tabLst>
            </a:pPr>
            <a:r>
              <a:rPr lang="el-GR" sz="1600" spc="-10" dirty="0">
                <a:latin typeface="Roboto" panose="02000000000000000000" pitchFamily="2" charset="0"/>
                <a:ea typeface="Roboto" panose="02000000000000000000" pitchFamily="2" charset="0"/>
                <a:cs typeface="Roboto" panose="02000000000000000000" pitchFamily="2" charset="0"/>
              </a:rPr>
              <a:t>Εντός λογικού χρονικού πλαισίου, μετά την άφιξη στον οργανισμό υποδοχής</a:t>
            </a:r>
          </a:p>
          <a:p>
            <a:pPr marL="12700" algn="just">
              <a:lnSpc>
                <a:spcPts val="1635"/>
              </a:lnSpc>
              <a:spcBef>
                <a:spcPts val="95"/>
              </a:spcBef>
              <a:tabLst>
                <a:tab pos="241300" algn="l"/>
              </a:tabLst>
            </a:pPr>
            <a:endParaRPr lang="el-GR" sz="1600" spc="-10" dirty="0">
              <a:latin typeface="Roboto" panose="02000000000000000000" pitchFamily="2" charset="0"/>
              <a:ea typeface="Roboto" panose="02000000000000000000" pitchFamily="2" charset="0"/>
              <a:cs typeface="Roboto" panose="02000000000000000000" pitchFamily="2" charset="0"/>
            </a:endParaRPr>
          </a:p>
          <a:p>
            <a:pPr marL="12700" algn="just">
              <a:lnSpc>
                <a:spcPts val="1635"/>
              </a:lnSpc>
              <a:spcBef>
                <a:spcPts val="95"/>
              </a:spcBef>
              <a:tabLst>
                <a:tab pos="241300" algn="l"/>
              </a:tabLst>
            </a:pPr>
            <a:endParaRPr lang="el-GR" sz="1600" spc="-10" dirty="0">
              <a:latin typeface="Roboto" panose="02000000000000000000" pitchFamily="2" charset="0"/>
              <a:ea typeface="Roboto" panose="02000000000000000000" pitchFamily="2" charset="0"/>
              <a:cs typeface="Roboto" panose="02000000000000000000" pitchFamily="2" charset="0"/>
            </a:endParaRPr>
          </a:p>
          <a:p>
            <a:pPr marL="355600" indent="-342900" algn="just">
              <a:lnSpc>
                <a:spcPts val="1635"/>
              </a:lnSpc>
              <a:spcBef>
                <a:spcPts val="95"/>
              </a:spcBef>
              <a:buAutoNum type="arabicPeriod"/>
              <a:tabLst>
                <a:tab pos="241300" algn="l"/>
              </a:tabLst>
            </a:pPr>
            <a:endParaRPr lang="el-GR" sz="1600" spc="-1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1697474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7D329-09B7-C23A-7144-64C9D14247C5}"/>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FBC2C783-F4A5-AE0B-2056-D9E5B64D9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30C874AC-7D51-CC03-9E2B-D1356EA21EFF}"/>
              </a:ext>
            </a:extLst>
          </p:cNvPr>
          <p:cNvSpPr>
            <a:spLocks noGrp="1"/>
          </p:cNvSpPr>
          <p:nvPr>
            <p:ph type="title"/>
          </p:nvPr>
        </p:nvSpPr>
        <p:spPr>
          <a:xfrm>
            <a:off x="841225" y="2269729"/>
            <a:ext cx="2861529" cy="736958"/>
          </a:xfrm>
        </p:spPr>
        <p:txBody>
          <a:bodyPr>
            <a:noAutofit/>
          </a:bodyPr>
          <a:lstStyle/>
          <a:p>
            <a:r>
              <a:rPr lang="el-GR" sz="2400" b="1" dirty="0">
                <a:latin typeface="Roboto" panose="02000000000000000000" pitchFamily="2" charset="0"/>
                <a:ea typeface="Roboto" panose="02000000000000000000" pitchFamily="2" charset="0"/>
              </a:rPr>
              <a:t>Διευθετήσεις πληρωμών προς συμμετέχοντες και αναγκαία ασφαλιστική κάλυψη (</a:t>
            </a:r>
            <a:r>
              <a:rPr lang="en-GB" sz="2400" b="1" dirty="0">
                <a:latin typeface="Roboto" panose="02000000000000000000" pitchFamily="2" charset="0"/>
                <a:ea typeface="Roboto" panose="02000000000000000000" pitchFamily="2" charset="0"/>
              </a:rPr>
              <a:t>Grant Agreement 2025 with participants)</a:t>
            </a:r>
            <a:br>
              <a:rPr lang="en-GB" sz="2400" b="1" dirty="0">
                <a:latin typeface="Roboto" panose="02000000000000000000" pitchFamily="2" charset="0"/>
                <a:ea typeface="Roboto" panose="02000000000000000000" pitchFamily="2" charset="0"/>
              </a:rPr>
            </a:br>
            <a:r>
              <a:rPr lang="en-GB" sz="2400" b="1" dirty="0">
                <a:latin typeface="Roboto" panose="02000000000000000000" pitchFamily="2" charset="0"/>
                <a:ea typeface="Roboto" panose="02000000000000000000" pitchFamily="2" charset="0"/>
              </a:rPr>
              <a:t>(2/2)</a:t>
            </a:r>
            <a:endParaRPr lang="el-GR" sz="2400" b="1" dirty="0">
              <a:latin typeface="Roboto" panose="02000000000000000000" pitchFamily="2" charset="0"/>
              <a:ea typeface="Roboto" panose="02000000000000000000" pitchFamily="2" charset="0"/>
            </a:endParaRPr>
          </a:p>
        </p:txBody>
      </p:sp>
      <p:sp>
        <p:nvSpPr>
          <p:cNvPr id="5" name="object 7">
            <a:extLst>
              <a:ext uri="{FF2B5EF4-FFF2-40B4-BE49-F238E27FC236}">
                <a16:creationId xmlns:a16="http://schemas.microsoft.com/office/drawing/2014/main" id="{F8A8A224-442A-C9D1-8514-6983118EE0D0}"/>
              </a:ext>
            </a:extLst>
          </p:cNvPr>
          <p:cNvSpPr txBox="1"/>
          <p:nvPr/>
        </p:nvSpPr>
        <p:spPr>
          <a:xfrm>
            <a:off x="3771897" y="701738"/>
            <a:ext cx="7471068" cy="3436197"/>
          </a:xfrm>
          <a:prstGeom prst="rect">
            <a:avLst/>
          </a:prstGeom>
          <a:ln>
            <a:noFill/>
          </a:ln>
        </p:spPr>
        <p:txBody>
          <a:bodyPr vert="horz" wrap="square" lIns="0" tIns="12065" rIns="0" bIns="0" rtlCol="0">
            <a:spAutoFit/>
          </a:bodyPr>
          <a:lstStyle/>
          <a:p>
            <a:pPr marL="12700" algn="just">
              <a:lnSpc>
                <a:spcPts val="1635"/>
              </a:lnSpc>
              <a:spcBef>
                <a:spcPts val="95"/>
              </a:spcBef>
              <a:tabLst>
                <a:tab pos="241300" algn="l"/>
              </a:tabLst>
            </a:pPr>
            <a:endParaRPr lang="el-GR" sz="1600" b="1" i="1" spc="-10" dirty="0">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1635"/>
              </a:lnSpc>
              <a:spcBef>
                <a:spcPts val="95"/>
              </a:spcBef>
              <a:buFont typeface="Wingdings" panose="05000000000000000000" pitchFamily="2" charset="2"/>
              <a:buChar char="q"/>
            </a:pPr>
            <a:r>
              <a:rPr lang="el-GR" sz="1500" spc="-10" dirty="0">
                <a:latin typeface="Roboto" panose="02000000000000000000" pitchFamily="2" charset="0"/>
                <a:ea typeface="Roboto" panose="02000000000000000000" pitchFamily="2" charset="0"/>
                <a:cs typeface="Roboto" panose="02000000000000000000" pitchFamily="2" charset="0"/>
              </a:rPr>
              <a:t>Το ύψος της πληρωμής προχρηματοδότησης πρέπει να κυμαίνεται μεταξύ </a:t>
            </a:r>
            <a:endParaRPr lang="en-GB" sz="1500" spc="-10" dirty="0">
              <a:latin typeface="Roboto" panose="02000000000000000000" pitchFamily="2" charset="0"/>
              <a:ea typeface="Roboto" panose="02000000000000000000" pitchFamily="2" charset="0"/>
              <a:cs typeface="Roboto" panose="02000000000000000000" pitchFamily="2" charset="0"/>
            </a:endParaRPr>
          </a:p>
          <a:p>
            <a:pPr marL="12700" algn="just">
              <a:lnSpc>
                <a:spcPts val="1635"/>
              </a:lnSpc>
              <a:spcBef>
                <a:spcPts val="95"/>
              </a:spcBef>
              <a:tabLst>
                <a:tab pos="241300" algn="l"/>
              </a:tabLst>
            </a:pPr>
            <a:r>
              <a:rPr lang="el-GR" sz="1500" b="1" spc="-10" dirty="0">
                <a:latin typeface="Roboto" panose="02000000000000000000" pitchFamily="2" charset="0"/>
                <a:ea typeface="Roboto" panose="02000000000000000000" pitchFamily="2" charset="0"/>
                <a:cs typeface="Roboto" panose="02000000000000000000" pitchFamily="2" charset="0"/>
              </a:rPr>
              <a:t>70 – 100%</a:t>
            </a:r>
            <a:r>
              <a:rPr lang="el-GR" sz="1500" spc="-10" dirty="0">
                <a:latin typeface="Roboto" panose="02000000000000000000" pitchFamily="2" charset="0"/>
                <a:ea typeface="Roboto" panose="02000000000000000000" pitchFamily="2" charset="0"/>
                <a:cs typeface="Roboto" panose="02000000000000000000" pitchFamily="2" charset="0"/>
              </a:rPr>
              <a:t> της συνολικής χρηματοδότησης, εφόσον έχουν προσκομιστεί </a:t>
            </a:r>
          </a:p>
          <a:p>
            <a:pPr marL="12700" algn="just">
              <a:lnSpc>
                <a:spcPts val="1635"/>
              </a:lnSpc>
              <a:spcBef>
                <a:spcPts val="95"/>
              </a:spcBef>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rPr>
              <a:t>όλα τα απαιτούμενα έγγραφα. </a:t>
            </a:r>
          </a:p>
          <a:p>
            <a:pPr marL="12700" algn="just">
              <a:lnSpc>
                <a:spcPts val="1635"/>
              </a:lnSpc>
              <a:spcBef>
                <a:spcPts val="95"/>
              </a:spcBef>
              <a:tabLst>
                <a:tab pos="241300" algn="l"/>
              </a:tabLst>
            </a:pPr>
            <a:endParaRPr lang="el-GR" sz="1500" spc="-10" dirty="0">
              <a:latin typeface="Roboto" panose="02000000000000000000" pitchFamily="2" charset="0"/>
              <a:ea typeface="Roboto" panose="02000000000000000000" pitchFamily="2" charset="0"/>
              <a:cs typeface="Roboto" panose="02000000000000000000" pitchFamily="2" charset="0"/>
            </a:endParaRPr>
          </a:p>
          <a:p>
            <a:pPr indent="12700" algn="just">
              <a:lnSpc>
                <a:spcPts val="1635"/>
              </a:lnSpc>
              <a:spcBef>
                <a:spcPts val="95"/>
              </a:spcBef>
              <a:buFont typeface="Wingdings" panose="05000000000000000000" pitchFamily="2" charset="2"/>
              <a:buChar char="q"/>
              <a:tabLst>
                <a:tab pos="0" algn="l"/>
              </a:tabLst>
            </a:pPr>
            <a:r>
              <a:rPr lang="el-GR" sz="1500" spc="-10" dirty="0">
                <a:latin typeface="Roboto" panose="02000000000000000000" pitchFamily="2" charset="0"/>
                <a:ea typeface="Roboto" panose="02000000000000000000" pitchFamily="2" charset="0"/>
                <a:cs typeface="Roboto" panose="02000000000000000000" pitchFamily="2" charset="0"/>
              </a:rPr>
              <a:t>   Το υπόλοιπο ποσό χρηματοδότησης (όπου υφίσταται) παρέχεται στον συμμετέχοντα </a:t>
            </a:r>
            <a:r>
              <a:rPr lang="el-GR" sz="1500" b="1" spc="-10" dirty="0">
                <a:latin typeface="Roboto" panose="02000000000000000000" pitchFamily="2" charset="0"/>
                <a:ea typeface="Roboto" panose="02000000000000000000" pitchFamily="2" charset="0"/>
                <a:cs typeface="Roboto" panose="02000000000000000000" pitchFamily="2" charset="0"/>
              </a:rPr>
              <a:t>εντός 45 ημερών (εξερχόμενη κινητικότητα)/εντός 20 ημερών (εισερχόμενη κινητικότητα</a:t>
            </a:r>
            <a:r>
              <a:rPr lang="el-GR" sz="1500" spc="-10" dirty="0">
                <a:latin typeface="Roboto" panose="02000000000000000000" pitchFamily="2" charset="0"/>
                <a:ea typeface="Roboto" panose="02000000000000000000" pitchFamily="2" charset="0"/>
                <a:cs typeface="Roboto" panose="02000000000000000000" pitchFamily="2" charset="0"/>
              </a:rPr>
              <a:t>) από την ημερομηνία υποβολής του </a:t>
            </a:r>
            <a:r>
              <a:rPr lang="en-GB" sz="1500" spc="-10" dirty="0">
                <a:latin typeface="Roboto" panose="02000000000000000000" pitchFamily="2" charset="0"/>
                <a:ea typeface="Roboto" panose="02000000000000000000" pitchFamily="2" charset="0"/>
                <a:cs typeface="Roboto" panose="02000000000000000000" pitchFamily="2" charset="0"/>
              </a:rPr>
              <a:t>participant report</a:t>
            </a:r>
            <a:endParaRPr lang="el-GR" sz="1500" spc="-10" dirty="0">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1635"/>
              </a:lnSpc>
              <a:spcBef>
                <a:spcPts val="95"/>
              </a:spcBef>
              <a:buFont typeface="Wingdings" panose="05000000000000000000" pitchFamily="2" charset="2"/>
              <a:buChar char="q"/>
              <a:tabLst>
                <a:tab pos="241300" algn="l"/>
              </a:tabLst>
            </a:pPr>
            <a:endParaRPr lang="el-GR" sz="1500" spc="-10" dirty="0">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1635"/>
              </a:lnSpc>
              <a:spcBef>
                <a:spcPts val="95"/>
              </a:spcBef>
              <a:buFont typeface="Wingdings" panose="05000000000000000000" pitchFamily="2" charset="2"/>
              <a:buChar char="q"/>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rPr>
              <a:t>Σε ό,τι αφορά την </a:t>
            </a:r>
            <a:r>
              <a:rPr lang="el-GR" sz="1500" b="1" u="sng" spc="-10" dirty="0">
                <a:solidFill>
                  <a:srgbClr val="0DA314"/>
                </a:solidFill>
                <a:latin typeface="Roboto" panose="02000000000000000000" pitchFamily="2" charset="0"/>
                <a:ea typeface="Roboto" panose="02000000000000000000" pitchFamily="2" charset="0"/>
                <a:cs typeface="Roboto" panose="02000000000000000000" pitchFamily="2" charset="0"/>
              </a:rPr>
              <a:t>ασφάλιση των συμμετεχόντων, αυτή μπορεί να καλυφθεί από</a:t>
            </a:r>
            <a:r>
              <a:rPr lang="en-US" sz="1500" b="1" u="sng" spc="-10" dirty="0">
                <a:solidFill>
                  <a:srgbClr val="0DA314"/>
                </a:solidFill>
                <a:latin typeface="Roboto" panose="02000000000000000000" pitchFamily="2" charset="0"/>
                <a:ea typeface="Roboto" panose="02000000000000000000" pitchFamily="2" charset="0"/>
                <a:cs typeface="Roboto" panose="02000000000000000000" pitchFamily="2" charset="0"/>
              </a:rPr>
              <a:t>:</a:t>
            </a:r>
            <a:endParaRPr lang="el-GR" sz="1500" b="1" spc="-5" dirty="0">
              <a:solidFill>
                <a:srgbClr val="0DA314"/>
              </a:solidFill>
              <a:latin typeface="Roboto" panose="02000000000000000000" pitchFamily="2" charset="0"/>
              <a:ea typeface="Roboto" panose="02000000000000000000" pitchFamily="2" charset="0"/>
            </a:endParaRPr>
          </a:p>
          <a:p>
            <a:pPr marL="755650" lvl="1" indent="-285750" algn="just">
              <a:lnSpc>
                <a:spcPts val="1635"/>
              </a:lnSpc>
              <a:spcBef>
                <a:spcPts val="95"/>
              </a:spcBef>
              <a:buFont typeface="Wingdings" panose="05000000000000000000" pitchFamily="2" charset="2"/>
              <a:buChar char="v"/>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rPr>
              <a:t>Τον οργανισμό αποστολής</a:t>
            </a:r>
          </a:p>
          <a:p>
            <a:pPr marL="755650" lvl="1" indent="-285750" algn="just">
              <a:lnSpc>
                <a:spcPts val="1635"/>
              </a:lnSpc>
              <a:spcBef>
                <a:spcPts val="95"/>
              </a:spcBef>
              <a:buFont typeface="Wingdings" panose="05000000000000000000" pitchFamily="2" charset="2"/>
              <a:buChar char="v"/>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rPr>
              <a:t>Τον οργανισμό υποδοχής</a:t>
            </a:r>
          </a:p>
          <a:p>
            <a:pPr marL="755650" lvl="1" indent="-285750" algn="just">
              <a:lnSpc>
                <a:spcPts val="1635"/>
              </a:lnSpc>
              <a:spcBef>
                <a:spcPts val="95"/>
              </a:spcBef>
              <a:buFont typeface="Wingdings" panose="05000000000000000000" pitchFamily="2" charset="2"/>
              <a:buChar char="v"/>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rPr>
              <a:t>Τον ίδιο τον συμμετέχοντα, εφόσον του δοθεί επαρκής σχετική πληροφόρηση από τους εμπλεκόμενους οργανισμούς</a:t>
            </a:r>
          </a:p>
          <a:p>
            <a:pPr marL="755650" lvl="1" indent="-285750" algn="just">
              <a:lnSpc>
                <a:spcPts val="1635"/>
              </a:lnSpc>
              <a:spcBef>
                <a:spcPts val="95"/>
              </a:spcBef>
              <a:buFont typeface="Wingdings" panose="05000000000000000000" pitchFamily="2" charset="2"/>
              <a:buChar char="v"/>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rPr>
              <a:t>Από περισσότερους από έναν από τους πιο πάνω (όταν απαιτούνται ξεχωριστές ασφαλίσεις για το ίδιο άτομο)</a:t>
            </a:r>
            <a:endParaRPr lang="el-GR" sz="1500" b="1" i="1" spc="-10" dirty="0">
              <a:latin typeface="Roboto" panose="02000000000000000000" pitchFamily="2" charset="0"/>
              <a:ea typeface="Roboto" panose="02000000000000000000" pitchFamily="2" charset="0"/>
              <a:cs typeface="Roboto" panose="02000000000000000000" pitchFamily="2" charset="0"/>
            </a:endParaRPr>
          </a:p>
        </p:txBody>
      </p:sp>
      <p:sp>
        <p:nvSpPr>
          <p:cNvPr id="4" name="Rectangle: Rounded Corners 3">
            <a:extLst>
              <a:ext uri="{FF2B5EF4-FFF2-40B4-BE49-F238E27FC236}">
                <a16:creationId xmlns:a16="http://schemas.microsoft.com/office/drawing/2014/main" id="{6D9E64D4-001A-2E32-5A09-1246D24138E9}"/>
              </a:ext>
            </a:extLst>
          </p:cNvPr>
          <p:cNvSpPr/>
          <p:nvPr/>
        </p:nvSpPr>
        <p:spPr>
          <a:xfrm>
            <a:off x="3558182" y="4229100"/>
            <a:ext cx="7684783" cy="14970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l-GR" sz="1500" dirty="0">
                <a:solidFill>
                  <a:schemeClr val="tx1"/>
                </a:solidFill>
                <a:latin typeface="Roboto" panose="02000000000000000000" pitchFamily="2" charset="0"/>
                <a:ea typeface="Roboto" panose="02000000000000000000" pitchFamily="2" charset="0"/>
              </a:rPr>
              <a:t>Στην περίπτωση κινητικότητας εντός Ευρώπης, η βασική κάλυψη παρέχεται από την Ευρωπαϊκή Κάρτα Ασφάλισης Υγείας</a:t>
            </a:r>
          </a:p>
          <a:p>
            <a:pPr marL="285750" indent="-285750">
              <a:buFont typeface="Wingdings" panose="05000000000000000000" pitchFamily="2" charset="2"/>
              <a:buChar char="ü"/>
            </a:pPr>
            <a:r>
              <a:rPr lang="el-GR" sz="1500" dirty="0">
                <a:solidFill>
                  <a:schemeClr val="tx1"/>
                </a:solidFill>
                <a:latin typeface="Roboto" panose="02000000000000000000" pitchFamily="2" charset="0"/>
                <a:ea typeface="Roboto" panose="02000000000000000000" pitchFamily="2" charset="0"/>
              </a:rPr>
              <a:t>Η ασφαλιστική κάλυψη θα περιλαμβάνει τουλάχιστον ασφάλιση υγείας για όλα τα είδη κινητικοτήτων. </a:t>
            </a:r>
            <a:endParaRPr lang="en-US" sz="1500" dirty="0">
              <a:solidFill>
                <a:schemeClr val="tx1"/>
              </a:solidFill>
              <a:latin typeface="Roboto" panose="02000000000000000000" pitchFamily="2" charset="0"/>
              <a:ea typeface="Roboto" panose="02000000000000000000" pitchFamily="2" charset="0"/>
            </a:endParaRPr>
          </a:p>
          <a:p>
            <a:pPr marL="285750" indent="-285750">
              <a:buFont typeface="Wingdings" panose="05000000000000000000" pitchFamily="2" charset="2"/>
              <a:buChar char="ü"/>
            </a:pPr>
            <a:r>
              <a:rPr lang="el-GR" sz="1500" dirty="0">
                <a:solidFill>
                  <a:schemeClr val="tx1"/>
                </a:solidFill>
                <a:latin typeface="Roboto" panose="02000000000000000000" pitchFamily="2" charset="0"/>
                <a:ea typeface="Roboto" panose="02000000000000000000" pitchFamily="2" charset="0"/>
              </a:rPr>
              <a:t>Για την πρακτική άσκηση, η ασφαλιστική κάλυψη πρέπει επιπρόσθετα να περιλαμβάνει ασφάλιση αστικής ευθύνης και ατυχήματος</a:t>
            </a:r>
          </a:p>
        </p:txBody>
      </p:sp>
    </p:spTree>
    <p:extLst>
      <p:ext uri="{BB962C8B-B14F-4D97-AF65-F5344CB8AC3E}">
        <p14:creationId xmlns:p14="http://schemas.microsoft.com/office/powerpoint/2010/main" val="2019757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45660" y="1021080"/>
            <a:ext cx="3434899" cy="736958"/>
          </a:xfrm>
        </p:spPr>
        <p:txBody>
          <a:bodyPr>
            <a:noAutofit/>
          </a:bodyPr>
          <a:lstStyle/>
          <a:p>
            <a:r>
              <a:rPr lang="el-GR" sz="2600" b="1" dirty="0">
                <a:latin typeface="Roboto" panose="02000000000000000000" pitchFamily="2" charset="0"/>
                <a:ea typeface="Roboto" panose="02000000000000000000" pitchFamily="2" charset="0"/>
              </a:rPr>
              <a:t>Κατανομή Κονδυλίων ΚΑ131 2025</a:t>
            </a:r>
            <a:endParaRPr lang="en-CY" sz="2600" b="1" dirty="0">
              <a:latin typeface="Roboto" panose="02000000000000000000" pitchFamily="2" charset="0"/>
              <a:ea typeface="Roboto" panose="02000000000000000000" pitchFamily="2" charset="0"/>
            </a:endParaRPr>
          </a:p>
        </p:txBody>
      </p:sp>
      <p:sp>
        <p:nvSpPr>
          <p:cNvPr id="2" name="object 2">
            <a:extLst>
              <a:ext uri="{FF2B5EF4-FFF2-40B4-BE49-F238E27FC236}">
                <a16:creationId xmlns:a16="http://schemas.microsoft.com/office/drawing/2014/main" id="{25D63E44-7B90-5199-AFFB-CAB598A08224}"/>
              </a:ext>
            </a:extLst>
          </p:cNvPr>
          <p:cNvSpPr txBox="1"/>
          <p:nvPr/>
        </p:nvSpPr>
        <p:spPr>
          <a:xfrm>
            <a:off x="1160482" y="2412535"/>
            <a:ext cx="2734863" cy="2293577"/>
          </a:xfrm>
          <a:prstGeom prst="rect">
            <a:avLst/>
          </a:prstGeom>
        </p:spPr>
        <p:txBody>
          <a:bodyPr vert="horz" wrap="square" lIns="0" tIns="13335" rIns="0" bIns="0" rtlCol="0">
            <a:spAutoFit/>
          </a:bodyPr>
          <a:lstStyle/>
          <a:p>
            <a:pPr marL="12700" algn="ctr">
              <a:lnSpc>
                <a:spcPts val="2370"/>
              </a:lnSpc>
            </a:pPr>
            <a:r>
              <a:rPr sz="2000" b="1" spc="-5" dirty="0" err="1">
                <a:latin typeface="Roboto" panose="02000000000000000000" pitchFamily="2" charset="0"/>
                <a:ea typeface="Roboto" panose="02000000000000000000" pitchFamily="2" charset="0"/>
                <a:cs typeface="Roboto" panose="02000000000000000000" pitchFamily="2" charset="0"/>
              </a:rPr>
              <a:t>Συνολικό</a:t>
            </a:r>
            <a:r>
              <a:rPr sz="2000" b="1" spc="-35" dirty="0">
                <a:latin typeface="Roboto" panose="02000000000000000000" pitchFamily="2" charset="0"/>
                <a:ea typeface="Roboto" panose="02000000000000000000" pitchFamily="2" charset="0"/>
                <a:cs typeface="Roboto" panose="02000000000000000000" pitchFamily="2" charset="0"/>
              </a:rPr>
              <a:t> </a:t>
            </a:r>
            <a:r>
              <a:rPr sz="2000" b="1" spc="-10" dirty="0" err="1">
                <a:latin typeface="Roboto" panose="02000000000000000000" pitchFamily="2" charset="0"/>
                <a:ea typeface="Roboto" panose="02000000000000000000" pitchFamily="2" charset="0"/>
                <a:cs typeface="Roboto" panose="02000000000000000000" pitchFamily="2" charset="0"/>
              </a:rPr>
              <a:t>Ποσό</a:t>
            </a:r>
            <a:r>
              <a:rPr lang="el-GR" sz="2000" b="1" dirty="0">
                <a:latin typeface="Roboto" panose="02000000000000000000" pitchFamily="2" charset="0"/>
                <a:ea typeface="Roboto" panose="02000000000000000000" pitchFamily="2" charset="0"/>
                <a:cs typeface="Roboto" panose="02000000000000000000" pitchFamily="2" charset="0"/>
              </a:rPr>
              <a:t> </a:t>
            </a:r>
            <a:r>
              <a:rPr sz="2000" b="1" spc="-5" dirty="0">
                <a:latin typeface="Roboto" panose="02000000000000000000" pitchFamily="2" charset="0"/>
                <a:ea typeface="Roboto" panose="02000000000000000000" pitchFamily="2" charset="0"/>
                <a:cs typeface="Roboto" panose="02000000000000000000" pitchFamily="2" charset="0"/>
              </a:rPr>
              <a:t>Επ</a:t>
            </a:r>
            <a:r>
              <a:rPr sz="2000" b="1" spc="-5" dirty="0" err="1">
                <a:latin typeface="Roboto" panose="02000000000000000000" pitchFamily="2" charset="0"/>
                <a:ea typeface="Roboto" panose="02000000000000000000" pitchFamily="2" charset="0"/>
                <a:cs typeface="Roboto" panose="02000000000000000000" pitchFamily="2" charset="0"/>
              </a:rPr>
              <a:t>ιχορήγησης</a:t>
            </a:r>
            <a:r>
              <a:rPr lang="el-GR" sz="2000" b="1" spc="-5" dirty="0">
                <a:latin typeface="Roboto" panose="02000000000000000000" pitchFamily="2" charset="0"/>
                <a:ea typeface="Roboto" panose="02000000000000000000" pitchFamily="2" charset="0"/>
                <a:cs typeface="Roboto" panose="02000000000000000000" pitchFamily="2" charset="0"/>
              </a:rPr>
              <a:t> 2025</a:t>
            </a:r>
            <a:r>
              <a:rPr sz="2000" b="1" spc="-5" dirty="0">
                <a:latin typeface="Roboto" panose="02000000000000000000" pitchFamily="2" charset="0"/>
                <a:ea typeface="Roboto" panose="02000000000000000000" pitchFamily="2" charset="0"/>
                <a:cs typeface="Roboto" panose="02000000000000000000" pitchFamily="2" charset="0"/>
              </a:rPr>
              <a:t>:</a:t>
            </a:r>
            <a:endParaRPr sz="2000" b="1" dirty="0">
              <a:latin typeface="Roboto" panose="02000000000000000000" pitchFamily="2" charset="0"/>
              <a:ea typeface="Roboto" panose="02000000000000000000" pitchFamily="2" charset="0"/>
              <a:cs typeface="Roboto" panose="02000000000000000000" pitchFamily="2" charset="0"/>
            </a:endParaRPr>
          </a:p>
          <a:p>
            <a:pPr marL="355600" indent="-342900" algn="ctr">
              <a:lnSpc>
                <a:spcPct val="100000"/>
              </a:lnSpc>
              <a:spcBef>
                <a:spcPts val="509"/>
              </a:spcBef>
              <a:buFont typeface="Wingdings" panose="05000000000000000000" pitchFamily="2" charset="2"/>
              <a:buChar char="Ø"/>
            </a:pPr>
            <a:r>
              <a:rPr lang="en-US" sz="2000" b="1" spc="-114" dirty="0">
                <a:solidFill>
                  <a:srgbClr val="FF0000"/>
                </a:solidFill>
                <a:latin typeface="Roboto" panose="02000000000000000000" pitchFamily="2" charset="0"/>
                <a:ea typeface="Roboto" panose="02000000000000000000" pitchFamily="2" charset="0"/>
                <a:cs typeface="Roboto" panose="02000000000000000000" pitchFamily="2" charset="0"/>
              </a:rPr>
              <a:t>4,077,700.00 </a:t>
            </a:r>
            <a:r>
              <a:rPr lang="en-US" sz="2000" b="1" spc="-10" dirty="0">
                <a:solidFill>
                  <a:srgbClr val="FF0000"/>
                </a:solidFill>
                <a:latin typeface="Roboto" panose="02000000000000000000" pitchFamily="2" charset="0"/>
                <a:ea typeface="Roboto" panose="02000000000000000000" pitchFamily="2" charset="0"/>
                <a:cs typeface="Roboto" panose="02000000000000000000" pitchFamily="2" charset="0"/>
              </a:rPr>
              <a:t>EUR</a:t>
            </a:r>
            <a:endParaRPr lang="en-US" sz="2000" b="1" dirty="0">
              <a:latin typeface="Roboto" panose="02000000000000000000" pitchFamily="2" charset="0"/>
              <a:ea typeface="Roboto" panose="02000000000000000000" pitchFamily="2" charset="0"/>
              <a:cs typeface="Roboto" panose="02000000000000000000" pitchFamily="2" charset="0"/>
            </a:endParaRPr>
          </a:p>
          <a:p>
            <a:pPr marL="12700" algn="ctr">
              <a:lnSpc>
                <a:spcPts val="2280"/>
              </a:lnSpc>
              <a:spcBef>
                <a:spcPts val="50"/>
              </a:spcBef>
            </a:pPr>
            <a:endParaRPr lang="en-US" sz="2000" dirty="0">
              <a:latin typeface="Roboto" panose="02000000000000000000" pitchFamily="2" charset="0"/>
              <a:ea typeface="Roboto" panose="02000000000000000000" pitchFamily="2" charset="0"/>
              <a:cs typeface="Roboto" panose="02000000000000000000" pitchFamily="2" charset="0"/>
            </a:endParaRPr>
          </a:p>
          <a:p>
            <a:pPr marL="12700" algn="ctr">
              <a:lnSpc>
                <a:spcPts val="2280"/>
              </a:lnSpc>
              <a:spcBef>
                <a:spcPts val="50"/>
              </a:spcBef>
            </a:pPr>
            <a:r>
              <a:rPr lang="el-GR" sz="2000" dirty="0">
                <a:latin typeface="Roboto" panose="02000000000000000000" pitchFamily="2" charset="0"/>
                <a:ea typeface="Roboto" panose="02000000000000000000" pitchFamily="2" charset="0"/>
                <a:cs typeface="Roboto" panose="02000000000000000000" pitchFamily="2" charset="0"/>
              </a:rPr>
              <a:t>2024</a:t>
            </a:r>
            <a:r>
              <a:rPr lang="en-US" sz="2000" dirty="0">
                <a:latin typeface="Roboto" panose="02000000000000000000" pitchFamily="2" charset="0"/>
                <a:ea typeface="Roboto" panose="02000000000000000000" pitchFamily="2" charset="0"/>
                <a:cs typeface="Roboto" panose="02000000000000000000" pitchFamily="2" charset="0"/>
              </a:rPr>
              <a:t>: </a:t>
            </a:r>
            <a:r>
              <a:rPr lang="fr-FR" sz="2000" spc="-60" dirty="0">
                <a:latin typeface="Roboto" panose="02000000000000000000" pitchFamily="2" charset="0"/>
                <a:ea typeface="Roboto" panose="02000000000000000000" pitchFamily="2" charset="0"/>
                <a:cs typeface="Roboto" panose="02000000000000000000" pitchFamily="2" charset="0"/>
              </a:rPr>
              <a:t>4,855,400</a:t>
            </a:r>
            <a:r>
              <a:rPr lang="el-GR" sz="2000" spc="-60" dirty="0">
                <a:latin typeface="Roboto" panose="02000000000000000000" pitchFamily="2" charset="0"/>
                <a:ea typeface="Roboto" panose="02000000000000000000" pitchFamily="2" charset="0"/>
                <a:cs typeface="Roboto" panose="02000000000000000000" pitchFamily="2" charset="0"/>
              </a:rPr>
              <a:t> </a:t>
            </a:r>
            <a:r>
              <a:rPr lang="fr-FR" sz="2000" spc="-10" dirty="0">
                <a:latin typeface="Roboto" panose="02000000000000000000" pitchFamily="2" charset="0"/>
                <a:ea typeface="Roboto" panose="02000000000000000000" pitchFamily="2" charset="0"/>
                <a:cs typeface="Roboto" panose="02000000000000000000" pitchFamily="2" charset="0"/>
              </a:rPr>
              <a:t>EUR</a:t>
            </a:r>
            <a:endParaRPr lang="el-GR" sz="2000" dirty="0">
              <a:latin typeface="Roboto" panose="02000000000000000000" pitchFamily="2" charset="0"/>
              <a:ea typeface="Roboto" panose="02000000000000000000" pitchFamily="2" charset="0"/>
              <a:cs typeface="Roboto" panose="02000000000000000000" pitchFamily="2" charset="0"/>
            </a:endParaRPr>
          </a:p>
          <a:p>
            <a:pPr marL="12700" algn="ctr">
              <a:lnSpc>
                <a:spcPts val="2280"/>
              </a:lnSpc>
              <a:spcBef>
                <a:spcPts val="50"/>
              </a:spcBef>
            </a:pPr>
            <a:r>
              <a:rPr lang="fr-FR" sz="2000" dirty="0">
                <a:latin typeface="Roboto" panose="02000000000000000000" pitchFamily="2" charset="0"/>
                <a:ea typeface="Roboto" panose="02000000000000000000" pitchFamily="2" charset="0"/>
                <a:cs typeface="Roboto" panose="02000000000000000000" pitchFamily="2" charset="0"/>
              </a:rPr>
              <a:t>202</a:t>
            </a:r>
            <a:r>
              <a:rPr lang="el-GR" sz="2000" dirty="0">
                <a:latin typeface="Roboto" panose="02000000000000000000" pitchFamily="2" charset="0"/>
                <a:ea typeface="Roboto" panose="02000000000000000000" pitchFamily="2" charset="0"/>
                <a:cs typeface="Roboto" panose="02000000000000000000" pitchFamily="2" charset="0"/>
              </a:rPr>
              <a:t>3</a:t>
            </a:r>
            <a:r>
              <a:rPr lang="fr-FR" sz="2000" dirty="0">
                <a:latin typeface="Roboto" panose="02000000000000000000" pitchFamily="2" charset="0"/>
                <a:ea typeface="Roboto" panose="02000000000000000000" pitchFamily="2" charset="0"/>
                <a:cs typeface="Roboto" panose="02000000000000000000" pitchFamily="2" charset="0"/>
              </a:rPr>
              <a:t>:</a:t>
            </a:r>
            <a:r>
              <a:rPr lang="fr-FR" sz="2000" spc="-60" dirty="0">
                <a:latin typeface="Roboto" panose="02000000000000000000" pitchFamily="2" charset="0"/>
                <a:ea typeface="Roboto" panose="02000000000000000000" pitchFamily="2" charset="0"/>
                <a:cs typeface="Roboto" panose="02000000000000000000" pitchFamily="2" charset="0"/>
              </a:rPr>
              <a:t> 4,964,730</a:t>
            </a:r>
            <a:r>
              <a:rPr lang="el-GR" sz="2000" spc="-60" dirty="0">
                <a:latin typeface="Roboto" panose="02000000000000000000" pitchFamily="2" charset="0"/>
                <a:ea typeface="Roboto" panose="02000000000000000000" pitchFamily="2" charset="0"/>
                <a:cs typeface="Roboto" panose="02000000000000000000" pitchFamily="2" charset="0"/>
              </a:rPr>
              <a:t> </a:t>
            </a:r>
            <a:r>
              <a:rPr lang="fr-FR" sz="2000" spc="-10" dirty="0">
                <a:latin typeface="Roboto" panose="02000000000000000000" pitchFamily="2" charset="0"/>
                <a:ea typeface="Roboto" panose="02000000000000000000" pitchFamily="2" charset="0"/>
                <a:cs typeface="Roboto" panose="02000000000000000000" pitchFamily="2" charset="0"/>
              </a:rPr>
              <a:t>EUR</a:t>
            </a:r>
            <a:endParaRPr lang="el-GR" sz="2000" dirty="0">
              <a:latin typeface="Roboto" panose="02000000000000000000" pitchFamily="2" charset="0"/>
              <a:ea typeface="Roboto" panose="02000000000000000000" pitchFamily="2" charset="0"/>
              <a:cs typeface="Roboto" panose="02000000000000000000" pitchFamily="2" charset="0"/>
            </a:endParaRPr>
          </a:p>
          <a:p>
            <a:pPr marL="12700" algn="ctr">
              <a:lnSpc>
                <a:spcPts val="2280"/>
              </a:lnSpc>
              <a:spcBef>
                <a:spcPts val="50"/>
              </a:spcBef>
            </a:pPr>
            <a:endParaRPr lang="el-GR" sz="2000" dirty="0">
              <a:latin typeface="Calibri Light"/>
              <a:cs typeface="Calibri Light"/>
            </a:endParaRPr>
          </a:p>
        </p:txBody>
      </p:sp>
      <p:sp>
        <p:nvSpPr>
          <p:cNvPr id="4" name="object 3">
            <a:extLst>
              <a:ext uri="{FF2B5EF4-FFF2-40B4-BE49-F238E27FC236}">
                <a16:creationId xmlns:a16="http://schemas.microsoft.com/office/drawing/2014/main" id="{B8FD6095-5544-F479-FA7C-4420DE3AAC8E}"/>
              </a:ext>
            </a:extLst>
          </p:cNvPr>
          <p:cNvSpPr/>
          <p:nvPr/>
        </p:nvSpPr>
        <p:spPr>
          <a:xfrm>
            <a:off x="4297681" y="1848004"/>
            <a:ext cx="45719" cy="3519524"/>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graphicFrame>
        <p:nvGraphicFramePr>
          <p:cNvPr id="9" name="Diagram 8">
            <a:extLst>
              <a:ext uri="{FF2B5EF4-FFF2-40B4-BE49-F238E27FC236}">
                <a16:creationId xmlns:a16="http://schemas.microsoft.com/office/drawing/2014/main" id="{AA79F16B-C3CA-7994-9975-8DAE793BB248}"/>
              </a:ext>
            </a:extLst>
          </p:cNvPr>
          <p:cNvGraphicFramePr/>
          <p:nvPr>
            <p:extLst>
              <p:ext uri="{D42A27DB-BD31-4B8C-83A1-F6EECF244321}">
                <p14:modId xmlns:p14="http://schemas.microsoft.com/office/powerpoint/2010/main" val="1007859100"/>
              </p:ext>
            </p:extLst>
          </p:nvPr>
        </p:nvGraphicFramePr>
        <p:xfrm>
          <a:off x="4681728" y="1828371"/>
          <a:ext cx="4340352" cy="37755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Oval 9">
            <a:extLst>
              <a:ext uri="{FF2B5EF4-FFF2-40B4-BE49-F238E27FC236}">
                <a16:creationId xmlns:a16="http://schemas.microsoft.com/office/drawing/2014/main" id="{4BAA8A5D-A0F4-56D9-26CD-1B67CA677BA5}"/>
              </a:ext>
            </a:extLst>
          </p:cNvPr>
          <p:cNvSpPr/>
          <p:nvPr/>
        </p:nvSpPr>
        <p:spPr>
          <a:xfrm>
            <a:off x="8866632" y="2693366"/>
            <a:ext cx="2508403" cy="1828800"/>
          </a:xfrm>
          <a:prstGeom prst="ellipse">
            <a:avLst/>
          </a:prstGeom>
          <a:solidFill>
            <a:srgbClr val="BC8FDD"/>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sz="1700" dirty="0">
                <a:latin typeface="Roboto" panose="02000000000000000000" pitchFamily="2" charset="0"/>
                <a:ea typeface="Roboto" panose="02000000000000000000" pitchFamily="2" charset="0"/>
                <a:cs typeface="Roboto" panose="02000000000000000000" pitchFamily="2" charset="0"/>
              </a:rPr>
              <a:t>+ </a:t>
            </a:r>
            <a:r>
              <a:rPr lang="en-US" sz="1700" dirty="0">
                <a:latin typeface="Roboto" panose="02000000000000000000" pitchFamily="2" charset="0"/>
                <a:ea typeface="Roboto" panose="02000000000000000000" pitchFamily="2" charset="0"/>
                <a:cs typeface="Roboto" panose="02000000000000000000" pitchFamily="2" charset="0"/>
              </a:rPr>
              <a:t>442</a:t>
            </a:r>
            <a:r>
              <a:rPr lang="el-GR" sz="1700" dirty="0">
                <a:latin typeface="Roboto" panose="02000000000000000000" pitchFamily="2" charset="0"/>
                <a:ea typeface="Roboto" panose="02000000000000000000" pitchFamily="2" charset="0"/>
                <a:cs typeface="Roboto" panose="02000000000000000000" pitchFamily="2" charset="0"/>
              </a:rPr>
              <a:t> Συμμετέχοντες σε </a:t>
            </a:r>
            <a:r>
              <a:rPr lang="en-GB" sz="1700" dirty="0">
                <a:latin typeface="Roboto" panose="02000000000000000000" pitchFamily="2" charset="0"/>
                <a:ea typeface="Roboto" panose="02000000000000000000" pitchFamily="2" charset="0"/>
                <a:cs typeface="Roboto" panose="02000000000000000000" pitchFamily="2" charset="0"/>
              </a:rPr>
              <a:t>BIPs</a:t>
            </a:r>
          </a:p>
        </p:txBody>
      </p:sp>
      <p:sp>
        <p:nvSpPr>
          <p:cNvPr id="11" name="TextBox 10">
            <a:extLst>
              <a:ext uri="{FF2B5EF4-FFF2-40B4-BE49-F238E27FC236}">
                <a16:creationId xmlns:a16="http://schemas.microsoft.com/office/drawing/2014/main" id="{48E2EED6-9C04-1B86-FE17-A21B3BD9EE0B}"/>
              </a:ext>
            </a:extLst>
          </p:cNvPr>
          <p:cNvSpPr txBox="1"/>
          <p:nvPr/>
        </p:nvSpPr>
        <p:spPr>
          <a:xfrm>
            <a:off x="7382256" y="1320615"/>
            <a:ext cx="2362200" cy="369332"/>
          </a:xfrm>
          <a:prstGeom prst="rect">
            <a:avLst/>
          </a:prstGeom>
          <a:noFill/>
          <a:ln w="28575">
            <a:solidFill>
              <a:schemeClr val="accent1">
                <a:lumMod val="40000"/>
                <a:lumOff val="60000"/>
              </a:schemeClr>
            </a:solidFill>
          </a:ln>
        </p:spPr>
        <p:txBody>
          <a:bodyPr wrap="square" rtlCol="0">
            <a:spAutoFit/>
          </a:bodyPr>
          <a:lstStyle/>
          <a:p>
            <a:pPr algn="ctr"/>
            <a:r>
              <a:rPr lang="el-GR" dirty="0">
                <a:latin typeface="Roboto" panose="02000000000000000000" pitchFamily="2" charset="0"/>
                <a:ea typeface="Roboto" panose="02000000000000000000" pitchFamily="2" charset="0"/>
                <a:cs typeface="Roboto" panose="02000000000000000000" pitchFamily="2" charset="0"/>
              </a:rPr>
              <a:t>Κινητικότητες 2025</a:t>
            </a:r>
          </a:p>
        </p:txBody>
      </p:sp>
    </p:spTree>
    <p:extLst>
      <p:ext uri="{BB962C8B-B14F-4D97-AF65-F5344CB8AC3E}">
        <p14:creationId xmlns:p14="http://schemas.microsoft.com/office/powerpoint/2010/main" val="7245901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72967-7141-3049-0C16-ED25B241B7C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F1A822C-899F-A70E-2B42-3EF9767E31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7586A50D-94B3-6723-4866-B08F2989882B}"/>
              </a:ext>
            </a:extLst>
          </p:cNvPr>
          <p:cNvSpPr txBox="1">
            <a:spLocks/>
          </p:cNvSpPr>
          <p:nvPr/>
        </p:nvSpPr>
        <p:spPr>
          <a:xfrm>
            <a:off x="2486065" y="263347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lang="el-GR" sz="4400" b="1" dirty="0">
              <a:solidFill>
                <a:prstClr val="black"/>
              </a:solidFill>
              <a:latin typeface="Roboto" panose="02000000000000000000" pitchFamily="2" charset="0"/>
              <a:ea typeface="Roboto" panose="02000000000000000000" pitchFamily="2" charset="0"/>
            </a:endParaRPr>
          </a:p>
        </p:txBody>
      </p:sp>
      <p:grpSp>
        <p:nvGrpSpPr>
          <p:cNvPr id="2" name="Group 1">
            <a:extLst>
              <a:ext uri="{FF2B5EF4-FFF2-40B4-BE49-F238E27FC236}">
                <a16:creationId xmlns:a16="http://schemas.microsoft.com/office/drawing/2014/main" id="{39E16F82-E728-4314-F8A6-B184B5AC6A61}"/>
              </a:ext>
            </a:extLst>
          </p:cNvPr>
          <p:cNvGrpSpPr/>
          <p:nvPr/>
        </p:nvGrpSpPr>
        <p:grpSpPr>
          <a:xfrm>
            <a:off x="2952750" y="1671324"/>
            <a:ext cx="6286500" cy="2400475"/>
            <a:chOff x="3252424" y="2514597"/>
            <a:chExt cx="2963916" cy="1778350"/>
          </a:xfrm>
        </p:grpSpPr>
        <p:sp>
          <p:nvSpPr>
            <p:cNvPr id="3" name="Rectangle 2">
              <a:extLst>
                <a:ext uri="{FF2B5EF4-FFF2-40B4-BE49-F238E27FC236}">
                  <a16:creationId xmlns:a16="http://schemas.microsoft.com/office/drawing/2014/main" id="{0E762477-8F52-9E20-BBD8-13C4CA162EB4}"/>
                </a:ext>
              </a:extLst>
            </p:cNvPr>
            <p:cNvSpPr/>
            <p:nvPr/>
          </p:nvSpPr>
          <p:spPr>
            <a:xfrm>
              <a:off x="3252424" y="2514597"/>
              <a:ext cx="2963916" cy="1778350"/>
            </a:xfrm>
            <a:prstGeom prst="rect">
              <a:avLst/>
            </a:prstGeom>
            <a:solidFill>
              <a:srgbClr val="8064A2">
                <a:lumMod val="60000"/>
                <a:lumOff val="40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nchor="ctr"/>
            <a:lstStyle/>
            <a:p>
              <a:endParaRPr lang="en-US" sz="4400"/>
            </a:p>
          </p:txBody>
        </p:sp>
        <p:sp>
          <p:nvSpPr>
            <p:cNvPr id="6" name="TextBox 5">
              <a:extLst>
                <a:ext uri="{FF2B5EF4-FFF2-40B4-BE49-F238E27FC236}">
                  <a16:creationId xmlns:a16="http://schemas.microsoft.com/office/drawing/2014/main" id="{4D51B4FF-7C2A-4153-C4F7-2662832503AF}"/>
                </a:ext>
              </a:extLst>
            </p:cNvPr>
            <p:cNvSpPr txBox="1"/>
            <p:nvPr/>
          </p:nvSpPr>
          <p:spPr>
            <a:xfrm>
              <a:off x="3252424" y="2514597"/>
              <a:ext cx="2963916" cy="1778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44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5.Γενικά Θέματα Διαχείρισης </a:t>
              </a:r>
              <a:r>
                <a:rPr lang="el-GR" sz="4400" b="1" dirty="0">
                  <a:solidFill>
                    <a:sysClr val="window" lastClr="FFFFFF"/>
                  </a:solidFill>
                  <a:latin typeface="Roboto" panose="02000000000000000000" pitchFamily="2" charset="0"/>
                  <a:ea typeface="Roboto" panose="02000000000000000000" pitchFamily="2" charset="0"/>
                  <a:cs typeface="Roboto" panose="02000000000000000000" pitchFamily="2" charset="0"/>
                </a:rPr>
                <a:t>Σχεδίου και Έλεγχοι</a:t>
              </a:r>
              <a:endParaRPr lang="en-GB" sz="44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1018609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51444-346B-4789-5FAE-5D816023700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CDC4241-0C3E-7BEC-32BA-7F9DDB5A0C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D9C2CA9-B82F-4A75-3E8F-A6081072CDEB}"/>
              </a:ext>
            </a:extLst>
          </p:cNvPr>
          <p:cNvSpPr txBox="1"/>
          <p:nvPr/>
        </p:nvSpPr>
        <p:spPr>
          <a:xfrm>
            <a:off x="2664351" y="1279352"/>
            <a:ext cx="8211312" cy="3926716"/>
          </a:xfrm>
          <a:prstGeom prst="rect">
            <a:avLst/>
          </a:prstGeom>
          <a:noFill/>
        </p:spPr>
        <p:txBody>
          <a:bodyPr wrap="square">
            <a:spAutoFit/>
          </a:bodyPr>
          <a:lstStyle/>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cs typeface="+mj-cs"/>
              </a:rPr>
              <a:t>Χρονοδιάγραμμα Έργου</a:t>
            </a:r>
          </a:p>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cs typeface="+mj-cs"/>
              </a:rPr>
              <a:t>Φάκελος Συμμετέχοντα/</a:t>
            </a:r>
            <a:r>
              <a:rPr lang="el-GR" sz="2000" b="1" dirty="0" err="1">
                <a:solidFill>
                  <a:prstClr val="black"/>
                </a:solidFill>
                <a:latin typeface="Roboto" panose="02000000000000000000" pitchFamily="2" charset="0"/>
                <a:ea typeface="Roboto" panose="02000000000000000000" pitchFamily="2" charset="0"/>
                <a:cs typeface="+mj-cs"/>
              </a:rPr>
              <a:t>ουσας</a:t>
            </a:r>
            <a:r>
              <a:rPr lang="el-GR" sz="2000" b="1" dirty="0">
                <a:solidFill>
                  <a:prstClr val="black"/>
                </a:solidFill>
                <a:latin typeface="Roboto" panose="02000000000000000000" pitchFamily="2" charset="0"/>
                <a:ea typeface="Roboto" panose="02000000000000000000" pitchFamily="2" charset="0"/>
                <a:cs typeface="+mj-cs"/>
              </a:rPr>
              <a:t>: </a:t>
            </a:r>
            <a:r>
              <a:rPr lang="el-GR" sz="2000" b="1" dirty="0" err="1">
                <a:solidFill>
                  <a:prstClr val="black"/>
                </a:solidFill>
                <a:latin typeface="Roboto" panose="02000000000000000000" pitchFamily="2" charset="0"/>
                <a:ea typeface="Roboto" panose="02000000000000000000" pitchFamily="2" charset="0"/>
                <a:cs typeface="+mj-cs"/>
              </a:rPr>
              <a:t>Aπαραίτητα</a:t>
            </a:r>
            <a:r>
              <a:rPr lang="el-GR" sz="2000" b="1" dirty="0">
                <a:solidFill>
                  <a:prstClr val="black"/>
                </a:solidFill>
                <a:latin typeface="Roboto" panose="02000000000000000000" pitchFamily="2" charset="0"/>
                <a:ea typeface="Roboto" panose="02000000000000000000" pitchFamily="2" charset="0"/>
                <a:cs typeface="+mj-cs"/>
              </a:rPr>
              <a:t> Έντυπα</a:t>
            </a:r>
          </a:p>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cs typeface="+mj-cs"/>
              </a:rPr>
              <a:t>Τήρηση Αρχείου στον οργανισμό</a:t>
            </a:r>
          </a:p>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cs typeface="+mj-cs"/>
              </a:rPr>
              <a:t>Επεξεργασία  Προσωπικών  δεδομένων</a:t>
            </a:r>
          </a:p>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cs typeface="+mj-cs"/>
              </a:rPr>
              <a:t>Προστασία και Ασφάλεια Συμμετεχόντων</a:t>
            </a:r>
          </a:p>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cs typeface="+mj-cs"/>
              </a:rPr>
              <a:t>Τελική Έκθεση</a:t>
            </a:r>
          </a:p>
          <a:p>
            <a:pPr marL="325120" indent="-312420">
              <a:lnSpc>
                <a:spcPct val="100000"/>
              </a:lnSpc>
              <a:spcBef>
                <a:spcPts val="100"/>
              </a:spcBef>
              <a:buFont typeface="Symbol"/>
              <a:buChar char=""/>
              <a:tabLst>
                <a:tab pos="325120" algn="l"/>
              </a:tabLst>
            </a:pPr>
            <a:r>
              <a:rPr lang="en-US" sz="2000" b="1" dirty="0">
                <a:solidFill>
                  <a:prstClr val="black"/>
                </a:solidFill>
                <a:latin typeface="Roboto" panose="02000000000000000000" pitchFamily="2" charset="0"/>
                <a:ea typeface="Roboto" panose="02000000000000000000" pitchFamily="2" charset="0"/>
                <a:cs typeface="+mj-cs"/>
              </a:rPr>
              <a:t>E</a:t>
            </a:r>
            <a:r>
              <a:rPr lang="el-GR" sz="2000" b="1" dirty="0" err="1">
                <a:solidFill>
                  <a:prstClr val="black"/>
                </a:solidFill>
                <a:latin typeface="Roboto" panose="02000000000000000000" pitchFamily="2" charset="0"/>
                <a:ea typeface="Roboto" panose="02000000000000000000" pitchFamily="2" charset="0"/>
                <a:cs typeface="+mj-cs"/>
              </a:rPr>
              <a:t>ργαλείο</a:t>
            </a:r>
            <a:r>
              <a:rPr lang="el-GR" sz="2000" b="1" dirty="0">
                <a:solidFill>
                  <a:prstClr val="black"/>
                </a:solidFill>
                <a:latin typeface="Roboto" panose="02000000000000000000" pitchFamily="2" charset="0"/>
                <a:ea typeface="Roboto" panose="02000000000000000000" pitchFamily="2" charset="0"/>
                <a:cs typeface="+mj-cs"/>
              </a:rPr>
              <a:t> Διαχείρισης </a:t>
            </a:r>
            <a:r>
              <a:rPr lang="en-US" sz="2000" b="1" dirty="0">
                <a:solidFill>
                  <a:prstClr val="black"/>
                </a:solidFill>
                <a:latin typeface="Roboto" panose="02000000000000000000" pitchFamily="2" charset="0"/>
                <a:ea typeface="Roboto" panose="02000000000000000000" pitchFamily="2" charset="0"/>
                <a:cs typeface="+mj-cs"/>
              </a:rPr>
              <a:t>Beneficiary Module</a:t>
            </a:r>
            <a:endParaRPr lang="el-GR" sz="2000" b="1" dirty="0">
              <a:solidFill>
                <a:prstClr val="black"/>
              </a:solidFill>
              <a:latin typeface="Roboto" panose="02000000000000000000" pitchFamily="2" charset="0"/>
              <a:ea typeface="Roboto" panose="02000000000000000000" pitchFamily="2" charset="0"/>
              <a:cs typeface="+mj-cs"/>
            </a:endParaRPr>
          </a:p>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rPr>
              <a:t>Έκθεση Συμμετέχοντα </a:t>
            </a:r>
            <a:r>
              <a:rPr lang="en-US" sz="2000" b="1" dirty="0">
                <a:solidFill>
                  <a:prstClr val="black"/>
                </a:solidFill>
                <a:latin typeface="Roboto" panose="02000000000000000000" pitchFamily="2" charset="0"/>
                <a:ea typeface="Roboto" panose="02000000000000000000" pitchFamily="2" charset="0"/>
              </a:rPr>
              <a:t>(</a:t>
            </a:r>
            <a:r>
              <a:rPr lang="en-US" sz="2000" b="1" dirty="0">
                <a:solidFill>
                  <a:prstClr val="black"/>
                </a:solidFill>
                <a:latin typeface="Roboto" panose="02000000000000000000" pitchFamily="2" charset="0"/>
                <a:ea typeface="Roboto" panose="02000000000000000000" pitchFamily="2" charset="0"/>
                <a:cs typeface="+mj-cs"/>
              </a:rPr>
              <a:t>Participant Survey Report)</a:t>
            </a:r>
            <a:endParaRPr lang="el-GR" sz="2000" b="1" dirty="0">
              <a:solidFill>
                <a:prstClr val="black"/>
              </a:solidFill>
              <a:latin typeface="Roboto" panose="02000000000000000000" pitchFamily="2" charset="0"/>
              <a:ea typeface="Roboto" panose="02000000000000000000" pitchFamily="2" charset="0"/>
              <a:cs typeface="+mj-cs"/>
            </a:endParaRPr>
          </a:p>
          <a:p>
            <a:pPr marL="325120" indent="-312420">
              <a:lnSpc>
                <a:spcPct val="100000"/>
              </a:lnSpc>
              <a:spcBef>
                <a:spcPts val="100"/>
              </a:spcBef>
              <a:buFont typeface="Symbol"/>
              <a:buChar char=""/>
              <a:tabLst>
                <a:tab pos="325120" algn="l"/>
              </a:tabLst>
            </a:pPr>
            <a:r>
              <a:rPr lang="en-US" sz="2000" b="1" dirty="0">
                <a:solidFill>
                  <a:prstClr val="black"/>
                </a:solidFill>
                <a:latin typeface="Roboto" panose="02000000000000000000" pitchFamily="2" charset="0"/>
                <a:ea typeface="Roboto" panose="02000000000000000000" pitchFamily="2" charset="0"/>
                <a:cs typeface="+mj-cs"/>
              </a:rPr>
              <a:t>OLS</a:t>
            </a:r>
          </a:p>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cs typeface="+mj-cs"/>
              </a:rPr>
              <a:t>Αντίκτυπος σχεδίου Επικοινωνία και Διάδοση της Δράσης</a:t>
            </a:r>
          </a:p>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cs typeface="+mj-cs"/>
              </a:rPr>
              <a:t>Έλεγχοι</a:t>
            </a:r>
            <a:endParaRPr lang="en-US" sz="2000" b="1" dirty="0">
              <a:solidFill>
                <a:prstClr val="black"/>
              </a:solidFill>
              <a:latin typeface="Roboto" panose="02000000000000000000" pitchFamily="2" charset="0"/>
              <a:ea typeface="Roboto" panose="02000000000000000000" pitchFamily="2" charset="0"/>
              <a:cs typeface="+mj-cs"/>
            </a:endParaRPr>
          </a:p>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cs typeface="+mj-cs"/>
              </a:rPr>
              <a:t>Έλεγχος Συστημάτων (</a:t>
            </a:r>
            <a:r>
              <a:rPr lang="en-US" sz="2000" b="1" dirty="0">
                <a:solidFill>
                  <a:prstClr val="black"/>
                </a:solidFill>
                <a:latin typeface="Roboto" panose="02000000000000000000" pitchFamily="2" charset="0"/>
                <a:ea typeface="Roboto" panose="02000000000000000000" pitchFamily="2" charset="0"/>
                <a:cs typeface="+mj-cs"/>
              </a:rPr>
              <a:t>Systems Check)</a:t>
            </a:r>
            <a:endParaRPr lang="el-GR" sz="2000" b="1" dirty="0">
              <a:solidFill>
                <a:prstClr val="black"/>
              </a:solidFill>
              <a:latin typeface="Roboto" panose="02000000000000000000" pitchFamily="2" charset="0"/>
              <a:ea typeface="Roboto" panose="02000000000000000000" pitchFamily="2" charset="0"/>
              <a:cs typeface="+mj-cs"/>
            </a:endParaRPr>
          </a:p>
        </p:txBody>
      </p:sp>
    </p:spTree>
    <p:extLst>
      <p:ext uri="{BB962C8B-B14F-4D97-AF65-F5344CB8AC3E}">
        <p14:creationId xmlns:p14="http://schemas.microsoft.com/office/powerpoint/2010/main" val="2651373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081D4-AE2A-EBD7-19E3-A304CE1C1276}"/>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8AF3AC0B-FD45-16FF-BAAA-C1350A2C1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033F26FE-DE5F-CDA7-4A5B-6DF338B0C67B}"/>
              </a:ext>
            </a:extLst>
          </p:cNvPr>
          <p:cNvSpPr>
            <a:spLocks noGrp="1"/>
          </p:cNvSpPr>
          <p:nvPr>
            <p:ph type="title"/>
          </p:nvPr>
        </p:nvSpPr>
        <p:spPr>
          <a:xfrm>
            <a:off x="959625" y="1094675"/>
            <a:ext cx="2777804" cy="736958"/>
          </a:xfrm>
        </p:spPr>
        <p:txBody>
          <a:bodyPr>
            <a:noAutofit/>
          </a:bodyPr>
          <a:lstStyle/>
          <a:p>
            <a:r>
              <a:rPr lang="el-GR" sz="2600" b="1" dirty="0">
                <a:latin typeface="Roboto" panose="02000000000000000000" pitchFamily="2" charset="0"/>
                <a:ea typeface="Roboto" panose="02000000000000000000" pitchFamily="2" charset="0"/>
              </a:rPr>
              <a:t>Χρονοδιάγραμμα</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Έργου</a:t>
            </a:r>
          </a:p>
        </p:txBody>
      </p:sp>
      <p:sp>
        <p:nvSpPr>
          <p:cNvPr id="5" name="object 7">
            <a:extLst>
              <a:ext uri="{FF2B5EF4-FFF2-40B4-BE49-F238E27FC236}">
                <a16:creationId xmlns:a16="http://schemas.microsoft.com/office/drawing/2014/main" id="{12DACD92-182A-4473-749C-3A00A0CF1D30}"/>
              </a:ext>
            </a:extLst>
          </p:cNvPr>
          <p:cNvSpPr txBox="1"/>
          <p:nvPr/>
        </p:nvSpPr>
        <p:spPr>
          <a:xfrm>
            <a:off x="4171404" y="1627545"/>
            <a:ext cx="7213371" cy="3602909"/>
          </a:xfrm>
          <a:prstGeom prst="rect">
            <a:avLst/>
          </a:prstGeom>
          <a:ln>
            <a:noFill/>
          </a:ln>
        </p:spPr>
        <p:txBody>
          <a:bodyPr vert="horz" wrap="square" lIns="0" tIns="12065" rIns="0" bIns="0" rtlCol="0">
            <a:spAutoFit/>
          </a:bodyPr>
          <a:lstStyle/>
          <a:p>
            <a:pPr marL="298450" indent="-285750">
              <a:spcBef>
                <a:spcPts val="464"/>
              </a:spcBef>
              <a:buFont typeface="Wingdings" panose="05000000000000000000" pitchFamily="2" charset="2"/>
              <a:buChar char="ü"/>
              <a:tabLst>
                <a:tab pos="240665" algn="l"/>
                <a:tab pos="241300" algn="l"/>
              </a:tabLst>
            </a:pPr>
            <a:r>
              <a:rPr lang="el-GR" sz="1600" dirty="0">
                <a:latin typeface="Roboto" panose="02000000000000000000" pitchFamily="2" charset="0"/>
                <a:ea typeface="Roboto" panose="02000000000000000000" pitchFamily="2" charset="0"/>
                <a:cs typeface="Roboto" panose="02000000000000000000" pitchFamily="2" charset="0"/>
              </a:rPr>
              <a:t>Η </a:t>
            </a:r>
            <a:r>
              <a:rPr lang="el-GR" sz="1600" spc="-5" dirty="0">
                <a:latin typeface="Roboto" panose="02000000000000000000" pitchFamily="2" charset="0"/>
                <a:ea typeface="Roboto" panose="02000000000000000000" pitchFamily="2" charset="0"/>
                <a:cs typeface="Roboto" panose="02000000000000000000" pitchFamily="2" charset="0"/>
              </a:rPr>
              <a:t>Συμφωνία</a:t>
            </a:r>
            <a:r>
              <a:rPr lang="el-GR" sz="1600" spc="30" dirty="0">
                <a:latin typeface="Roboto" panose="02000000000000000000" pitchFamily="2" charset="0"/>
                <a:ea typeface="Roboto" panose="02000000000000000000" pitchFamily="2" charset="0"/>
                <a:cs typeface="Roboto" panose="02000000000000000000" pitchFamily="2" charset="0"/>
              </a:rPr>
              <a:t> μπαίνει</a:t>
            </a:r>
            <a:r>
              <a:rPr lang="el-GR" sz="1600" spc="4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σε</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ισχύ</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με</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την</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υπογραφή</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της από το</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ΙΔΕΠ</a:t>
            </a:r>
          </a:p>
          <a:p>
            <a:pPr marL="298450" marR="5080" indent="-285750">
              <a:spcBef>
                <a:spcPts val="1010"/>
              </a:spcBef>
              <a:buFont typeface="Wingdings" panose="05000000000000000000" pitchFamily="2" charset="2"/>
              <a:buChar char="ü"/>
              <a:tabLst>
                <a:tab pos="240665" algn="l"/>
                <a:tab pos="241300" algn="l"/>
              </a:tabLst>
            </a:pPr>
            <a:r>
              <a:rPr lang="el-GR" sz="1600" b="1" dirty="0">
                <a:solidFill>
                  <a:srgbClr val="44536A"/>
                </a:solidFill>
                <a:latin typeface="Roboto" panose="02000000000000000000" pitchFamily="2" charset="0"/>
                <a:ea typeface="Roboto" panose="02000000000000000000" pitchFamily="2" charset="0"/>
                <a:cs typeface="Roboto" panose="02000000000000000000" pitchFamily="2" charset="0"/>
              </a:rPr>
              <a:t>Πρώτη</a:t>
            </a:r>
            <a:r>
              <a:rPr lang="el-GR" sz="1600" b="1" spc="-20"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600" b="1" spc="-10" dirty="0">
                <a:solidFill>
                  <a:srgbClr val="44536A"/>
                </a:solidFill>
                <a:latin typeface="Roboto" panose="02000000000000000000" pitchFamily="2" charset="0"/>
                <a:ea typeface="Roboto" panose="02000000000000000000" pitchFamily="2" charset="0"/>
                <a:cs typeface="Roboto" panose="02000000000000000000" pitchFamily="2" charset="0"/>
              </a:rPr>
              <a:t>προκαταβολή</a:t>
            </a:r>
            <a:r>
              <a:rPr lang="el-GR" sz="1600" spc="-10" dirty="0">
                <a:latin typeface="Roboto" panose="02000000000000000000" pitchFamily="2" charset="0"/>
                <a:ea typeface="Roboto" panose="02000000000000000000" pitchFamily="2" charset="0"/>
                <a:cs typeface="Roboto" panose="02000000000000000000" pitchFamily="2" charset="0"/>
              </a:rPr>
              <a:t>:</a:t>
            </a:r>
            <a:r>
              <a:rPr lang="el-GR" sz="1600" spc="-2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80% </a:t>
            </a:r>
            <a:r>
              <a:rPr lang="el-GR" sz="1600" spc="-5" dirty="0">
                <a:latin typeface="Roboto" panose="02000000000000000000" pitchFamily="2" charset="0"/>
                <a:ea typeface="Roboto" panose="02000000000000000000" pitchFamily="2" charset="0"/>
                <a:cs typeface="Roboto" panose="02000000000000000000" pitchFamily="2" charset="0"/>
              </a:rPr>
              <a:t>της</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συνολικής</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επιχορήγησης,</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εντός</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30 </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ημερών</a:t>
            </a:r>
            <a:r>
              <a:rPr lang="el-GR" sz="1600" spc="2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από</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την</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υπογραφή</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της</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Συμφωνίας</a:t>
            </a:r>
            <a:endParaRPr lang="el-GR" sz="1600" dirty="0">
              <a:latin typeface="Roboto" panose="02000000000000000000" pitchFamily="2" charset="0"/>
              <a:ea typeface="Roboto" panose="02000000000000000000" pitchFamily="2" charset="0"/>
              <a:cs typeface="Roboto" panose="02000000000000000000" pitchFamily="2" charset="0"/>
            </a:endParaRPr>
          </a:p>
          <a:p>
            <a:pPr marL="298450" indent="-285750">
              <a:spcBef>
                <a:spcPts val="345"/>
              </a:spcBef>
              <a:buFont typeface="Wingdings" panose="05000000000000000000" pitchFamily="2" charset="2"/>
              <a:buChar char="ü"/>
              <a:tabLst>
                <a:tab pos="240665" algn="l"/>
                <a:tab pos="241300" algn="l"/>
              </a:tabLst>
            </a:pPr>
            <a:r>
              <a:rPr lang="el-GR" sz="1600" b="1" spc="-5" dirty="0">
                <a:solidFill>
                  <a:srgbClr val="44536A"/>
                </a:solidFill>
                <a:latin typeface="Roboto" panose="02000000000000000000" pitchFamily="2" charset="0"/>
                <a:ea typeface="Roboto" panose="02000000000000000000" pitchFamily="2" charset="0"/>
                <a:cs typeface="Roboto" panose="02000000000000000000" pitchFamily="2" charset="0"/>
              </a:rPr>
              <a:t>Περιοδική</a:t>
            </a:r>
            <a:r>
              <a:rPr lang="el-GR" sz="1600" b="1" spc="-40"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600" b="1" spc="-5" dirty="0">
                <a:solidFill>
                  <a:srgbClr val="44536A"/>
                </a:solidFill>
                <a:latin typeface="Roboto" panose="02000000000000000000" pitchFamily="2" charset="0"/>
                <a:ea typeface="Roboto" panose="02000000000000000000" pitchFamily="2" charset="0"/>
                <a:cs typeface="Roboto" panose="02000000000000000000" pitchFamily="2" charset="0"/>
              </a:rPr>
              <a:t>Έκθεση:</a:t>
            </a:r>
            <a:r>
              <a:rPr lang="el-GR" sz="1600" b="1" spc="-20"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καλύπτει μέχρι </a:t>
            </a:r>
            <a:r>
              <a:rPr lang="el-GR" spc="-5" dirty="0">
                <a:solidFill>
                  <a:srgbClr val="C00000"/>
                </a:solidFill>
                <a:latin typeface="Roboto" panose="02000000000000000000" pitchFamily="2" charset="0"/>
                <a:ea typeface="Roboto" panose="02000000000000000000" pitchFamily="2" charset="0"/>
                <a:cs typeface="Roboto" panose="02000000000000000000" pitchFamily="2" charset="0"/>
              </a:rPr>
              <a:t>31/07/202</a:t>
            </a:r>
            <a:r>
              <a:rPr lang="en-US" spc="-5" dirty="0">
                <a:solidFill>
                  <a:srgbClr val="C00000"/>
                </a:solidFill>
                <a:latin typeface="Roboto" panose="02000000000000000000" pitchFamily="2" charset="0"/>
                <a:ea typeface="Roboto" panose="02000000000000000000" pitchFamily="2" charset="0"/>
                <a:cs typeface="Roboto" panose="02000000000000000000" pitchFamily="2" charset="0"/>
              </a:rPr>
              <a:t>6</a:t>
            </a:r>
            <a:r>
              <a:rPr lang="el-GR" sz="1600" spc="-5" dirty="0">
                <a:latin typeface="Roboto" panose="02000000000000000000" pitchFamily="2" charset="0"/>
                <a:ea typeface="Roboto" panose="02000000000000000000" pitchFamily="2" charset="0"/>
                <a:cs typeface="Roboto" panose="02000000000000000000" pitchFamily="2" charset="0"/>
              </a:rPr>
              <a:t> και κατατίθεται εντός 60 ημερών (μέχρι 29/09/2026) =&gt; αίτημα για επιπρόσθετη χρηματοδότηση, </a:t>
            </a:r>
            <a:r>
              <a:rPr lang="el-GR" sz="1600" b="1" u="sng" spc="-5" dirty="0">
                <a:solidFill>
                  <a:srgbClr val="FF0000"/>
                </a:solidFill>
                <a:latin typeface="Roboto" panose="02000000000000000000" pitchFamily="2" charset="0"/>
                <a:ea typeface="Roboto" panose="02000000000000000000" pitchFamily="2" charset="0"/>
                <a:cs typeface="Roboto" panose="02000000000000000000" pitchFamily="2" charset="0"/>
              </a:rPr>
              <a:t>αν και εφόσον έχει ξοδευτεί το 70% της 1</a:t>
            </a:r>
            <a:r>
              <a:rPr lang="el-GR" sz="1600" b="1" u="sng" spc="-5" baseline="30000" dirty="0">
                <a:solidFill>
                  <a:srgbClr val="FF0000"/>
                </a:solidFill>
                <a:latin typeface="Roboto" panose="02000000000000000000" pitchFamily="2" charset="0"/>
                <a:ea typeface="Roboto" panose="02000000000000000000" pitchFamily="2" charset="0"/>
                <a:cs typeface="Roboto" panose="02000000000000000000" pitchFamily="2" charset="0"/>
              </a:rPr>
              <a:t>ης</a:t>
            </a:r>
            <a:r>
              <a:rPr lang="el-GR" sz="1600" b="1" u="sng" spc="-5" dirty="0">
                <a:solidFill>
                  <a:srgbClr val="FF0000"/>
                </a:solidFill>
                <a:latin typeface="Roboto" panose="02000000000000000000" pitchFamily="2" charset="0"/>
                <a:ea typeface="Roboto" panose="02000000000000000000" pitchFamily="2" charset="0"/>
                <a:cs typeface="Roboto" panose="02000000000000000000" pitchFamily="2" charset="0"/>
              </a:rPr>
              <a:t> δόσης </a:t>
            </a:r>
            <a:r>
              <a:rPr lang="el-GR" sz="1600" spc="-5" dirty="0">
                <a:latin typeface="Roboto" panose="02000000000000000000" pitchFamily="2" charset="0"/>
                <a:ea typeface="Roboto" panose="02000000000000000000" pitchFamily="2" charset="0"/>
                <a:cs typeface="Roboto" panose="02000000000000000000" pitchFamily="2" charset="0"/>
              </a:rPr>
              <a:t>=&gt; </a:t>
            </a:r>
            <a:r>
              <a:rPr lang="el-GR" sz="1600" b="1" spc="-5" dirty="0">
                <a:highlight>
                  <a:srgbClr val="FFFF00"/>
                </a:highlight>
                <a:latin typeface="Roboto" panose="02000000000000000000" pitchFamily="2" charset="0"/>
                <a:ea typeface="Roboto" panose="02000000000000000000" pitchFamily="2" charset="0"/>
                <a:cs typeface="Roboto" panose="02000000000000000000" pitchFamily="2" charset="0"/>
              </a:rPr>
              <a:t>Υπόλοιπο 20% </a:t>
            </a:r>
          </a:p>
          <a:p>
            <a:pPr marL="298450" marR="115570" indent="-285750">
              <a:spcBef>
                <a:spcPts val="745"/>
              </a:spcBef>
              <a:buFont typeface="Wingdings" panose="05000000000000000000" pitchFamily="2" charset="2"/>
              <a:buChar char="ü"/>
              <a:tabLst>
                <a:tab pos="240665" algn="l"/>
                <a:tab pos="241300" algn="l"/>
              </a:tabLst>
            </a:pPr>
            <a:r>
              <a:rPr lang="el-GR" sz="1600" b="1" spc="-10" dirty="0">
                <a:solidFill>
                  <a:srgbClr val="44536A"/>
                </a:solidFill>
                <a:latin typeface="Roboto" panose="02000000000000000000" pitchFamily="2" charset="0"/>
                <a:ea typeface="Roboto" panose="02000000000000000000" pitchFamily="2" charset="0"/>
                <a:cs typeface="Roboto" panose="02000000000000000000" pitchFamily="2" charset="0"/>
              </a:rPr>
              <a:t>Τελική Έκθεση:</a:t>
            </a:r>
            <a:r>
              <a:rPr lang="el-GR" sz="1600" b="1" spc="-15"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υποβάλλεται</a:t>
            </a:r>
            <a:r>
              <a:rPr lang="el-GR" sz="1600" spc="70" dirty="0">
                <a:latin typeface="Roboto" panose="02000000000000000000" pitchFamily="2" charset="0"/>
                <a:ea typeface="Roboto" panose="02000000000000000000" pitchFamily="2" charset="0"/>
                <a:cs typeface="Roboto" panose="02000000000000000000" pitchFamily="2" charset="0"/>
              </a:rPr>
              <a:t> εντός 60 ημερών από </a:t>
            </a:r>
            <a:r>
              <a:rPr lang="el-GR" sz="1600" spc="-5" dirty="0">
                <a:latin typeface="Roboto" panose="02000000000000000000" pitchFamily="2" charset="0"/>
                <a:ea typeface="Roboto" panose="02000000000000000000" pitchFamily="2" charset="0"/>
                <a:cs typeface="Roboto" panose="02000000000000000000" pitchFamily="2" charset="0"/>
              </a:rPr>
              <a:t>τη</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λήξη του</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έργου,</a:t>
            </a:r>
            <a:r>
              <a:rPr lang="el-GR" sz="1600" spc="15" dirty="0">
                <a:latin typeface="Roboto" panose="02000000000000000000" pitchFamily="2" charset="0"/>
                <a:ea typeface="Roboto" panose="02000000000000000000" pitchFamily="2" charset="0"/>
                <a:cs typeface="Roboto" panose="02000000000000000000" pitchFamily="2" charset="0"/>
              </a:rPr>
              <a:t> συνιστά </a:t>
            </a:r>
            <a:r>
              <a:rPr lang="el-GR" sz="1600" spc="-10" dirty="0">
                <a:latin typeface="Roboto" panose="02000000000000000000" pitchFamily="2" charset="0"/>
                <a:ea typeface="Roboto" panose="02000000000000000000" pitchFamily="2" charset="0"/>
                <a:cs typeface="Roboto" panose="02000000000000000000" pitchFamily="2" charset="0"/>
              </a:rPr>
              <a:t>αίτημα</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για </a:t>
            </a:r>
            <a:r>
              <a:rPr lang="el-GR" sz="1600" spc="-390"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την</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πληρωμή</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του</a:t>
            </a:r>
            <a:r>
              <a:rPr lang="el-GR" sz="1600" spc="5" dirty="0">
                <a:latin typeface="Roboto" panose="02000000000000000000" pitchFamily="2" charset="0"/>
                <a:ea typeface="Roboto" panose="02000000000000000000" pitchFamily="2" charset="0"/>
                <a:cs typeface="Roboto" panose="02000000000000000000" pitchFamily="2" charset="0"/>
              </a:rPr>
              <a:t> εν</a:t>
            </a:r>
            <a:r>
              <a:rPr lang="el-GR" sz="1600" spc="-10" dirty="0">
                <a:latin typeface="Roboto" panose="02000000000000000000" pitchFamily="2" charset="0"/>
                <a:ea typeface="Roboto" panose="02000000000000000000" pitchFamily="2" charset="0"/>
                <a:cs typeface="Roboto" panose="02000000000000000000" pitchFamily="2" charset="0"/>
              </a:rPr>
              <a:t>απομείναντος</a:t>
            </a:r>
            <a:r>
              <a:rPr lang="el-GR" sz="1600" spc="5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κονδυλίου (εάν έχει απομείνει) </a:t>
            </a:r>
            <a:r>
              <a:rPr lang="el-GR" sz="1600" spc="-5" dirty="0">
                <a:latin typeface="Roboto" panose="02000000000000000000" pitchFamily="2" charset="0"/>
                <a:ea typeface="Roboto" panose="02000000000000000000" pitchFamily="2" charset="0"/>
                <a:cs typeface="Roboto" panose="02000000000000000000" pitchFamily="2" charset="0"/>
              </a:rPr>
              <a:t>=&gt; έλεγχος</a:t>
            </a:r>
            <a:r>
              <a:rPr lang="el-GR" sz="1600" spc="2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της</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0" dirty="0" err="1">
                <a:latin typeface="Roboto" panose="02000000000000000000" pitchFamily="2" charset="0"/>
                <a:ea typeface="Roboto" panose="02000000000000000000" pitchFamily="2" charset="0"/>
                <a:cs typeface="Roboto" panose="02000000000000000000" pitchFamily="2" charset="0"/>
              </a:rPr>
              <a:t>επιλεξιμότητας</a:t>
            </a:r>
            <a:r>
              <a:rPr lang="el-GR" sz="1600" spc="45"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των </a:t>
            </a:r>
            <a:r>
              <a:rPr lang="el-GR" sz="1600" spc="-10" dirty="0">
                <a:latin typeface="Roboto" panose="02000000000000000000" pitchFamily="2" charset="0"/>
                <a:ea typeface="Roboto" panose="02000000000000000000" pitchFamily="2" charset="0"/>
                <a:cs typeface="Roboto" panose="02000000000000000000" pitchFamily="2" charset="0"/>
              </a:rPr>
              <a:t> αναφερόμενων</a:t>
            </a:r>
            <a:r>
              <a:rPr lang="el-GR" sz="1600" spc="4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δαπανών</a:t>
            </a:r>
            <a:endParaRPr lang="el-GR" sz="1600" dirty="0">
              <a:latin typeface="Roboto" panose="02000000000000000000" pitchFamily="2" charset="0"/>
              <a:ea typeface="Roboto" panose="02000000000000000000" pitchFamily="2" charset="0"/>
              <a:cs typeface="Roboto" panose="02000000000000000000" pitchFamily="2" charset="0"/>
            </a:endParaRPr>
          </a:p>
          <a:p>
            <a:pPr marL="298450" indent="-285750">
              <a:spcBef>
                <a:spcPts val="360"/>
              </a:spcBef>
              <a:buFont typeface="Wingdings" panose="05000000000000000000" pitchFamily="2" charset="2"/>
              <a:buChar char="ü"/>
              <a:tabLst>
                <a:tab pos="240665" algn="l"/>
                <a:tab pos="241300" algn="l"/>
              </a:tabLst>
            </a:pPr>
            <a:r>
              <a:rPr lang="el-GR" sz="1600" b="1" spc="-10" dirty="0">
                <a:solidFill>
                  <a:srgbClr val="44536A"/>
                </a:solidFill>
                <a:latin typeface="Roboto" panose="02000000000000000000" pitchFamily="2" charset="0"/>
                <a:ea typeface="Roboto" panose="02000000000000000000" pitchFamily="2" charset="0"/>
                <a:cs typeface="Roboto" panose="02000000000000000000" pitchFamily="2" charset="0"/>
              </a:rPr>
              <a:t>Τελική </a:t>
            </a:r>
            <a:r>
              <a:rPr lang="el-GR" sz="1600" b="1" dirty="0">
                <a:solidFill>
                  <a:srgbClr val="44536A"/>
                </a:solidFill>
                <a:latin typeface="Roboto" panose="02000000000000000000" pitchFamily="2" charset="0"/>
                <a:ea typeface="Roboto" panose="02000000000000000000" pitchFamily="2" charset="0"/>
                <a:cs typeface="Roboto" panose="02000000000000000000" pitchFamily="2" charset="0"/>
              </a:rPr>
              <a:t>Πληρωμή</a:t>
            </a:r>
            <a:r>
              <a:rPr lang="el-GR" sz="1600" b="1" spc="-45"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600" b="1" spc="-20" dirty="0">
                <a:solidFill>
                  <a:srgbClr val="44536A"/>
                </a:solidFill>
                <a:latin typeface="Roboto" panose="02000000000000000000" pitchFamily="2" charset="0"/>
                <a:ea typeface="Roboto" panose="02000000000000000000" pitchFamily="2" charset="0"/>
                <a:cs typeface="Roboto" panose="02000000000000000000" pitchFamily="2" charset="0"/>
              </a:rPr>
              <a:t>και</a:t>
            </a:r>
            <a:r>
              <a:rPr lang="el-GR" sz="1600" b="1" spc="10"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600" b="1" spc="-10" dirty="0">
                <a:solidFill>
                  <a:srgbClr val="44536A"/>
                </a:solidFill>
                <a:latin typeface="Roboto" panose="02000000000000000000" pitchFamily="2" charset="0"/>
                <a:ea typeface="Roboto" panose="02000000000000000000" pitchFamily="2" charset="0"/>
                <a:cs typeface="Roboto" panose="02000000000000000000" pitchFamily="2" charset="0"/>
              </a:rPr>
              <a:t>Εκκαθάριση</a:t>
            </a:r>
            <a:r>
              <a:rPr lang="el-GR" sz="1600" b="1" spc="-45"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600" b="1" spc="-5" dirty="0">
                <a:solidFill>
                  <a:srgbClr val="44536A"/>
                </a:solidFill>
                <a:latin typeface="Roboto" panose="02000000000000000000" pitchFamily="2" charset="0"/>
                <a:ea typeface="Roboto" panose="02000000000000000000" pitchFamily="2" charset="0"/>
                <a:cs typeface="Roboto" panose="02000000000000000000" pitchFamily="2" charset="0"/>
              </a:rPr>
              <a:t>Λογαριασμού</a:t>
            </a:r>
            <a:r>
              <a:rPr lang="el-GR" sz="1600" b="1" spc="-15"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a:t>
            </a:r>
            <a:r>
              <a:rPr lang="el-GR" sz="1600" spc="10" dirty="0">
                <a:latin typeface="Roboto" panose="02000000000000000000" pitchFamily="2" charset="0"/>
                <a:ea typeface="Roboto" panose="02000000000000000000" pitchFamily="2" charset="0"/>
                <a:cs typeface="Roboto" panose="02000000000000000000" pitchFamily="2" charset="0"/>
              </a:rPr>
              <a:t> το αργότερο </a:t>
            </a:r>
            <a:r>
              <a:rPr lang="el-GR" sz="1600" dirty="0">
                <a:latin typeface="Roboto" panose="02000000000000000000" pitchFamily="2" charset="0"/>
                <a:ea typeface="Roboto" panose="02000000000000000000" pitchFamily="2" charset="0"/>
                <a:cs typeface="Roboto" panose="02000000000000000000" pitchFamily="2" charset="0"/>
              </a:rPr>
              <a:t>60</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μέρες</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μετά</a:t>
            </a:r>
            <a:r>
              <a:rPr lang="el-GR" sz="1600" spc="25"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την </a:t>
            </a:r>
            <a:r>
              <a:rPr lang="el-GR" sz="1600" spc="-5" dirty="0">
                <a:latin typeface="Roboto" panose="02000000000000000000" pitchFamily="2" charset="0"/>
                <a:ea typeface="Roboto" panose="02000000000000000000" pitchFamily="2" charset="0"/>
                <a:cs typeface="Roboto" panose="02000000000000000000" pitchFamily="2" charset="0"/>
              </a:rPr>
              <a:t>υποβολή της</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τελικής</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Έκθεσης</a:t>
            </a:r>
            <a:endParaRPr lang="en-US" sz="1600" spc="-10" dirty="0">
              <a:latin typeface="Roboto" panose="02000000000000000000" pitchFamily="2" charset="0"/>
              <a:ea typeface="Roboto" panose="02000000000000000000" pitchFamily="2" charset="0"/>
              <a:cs typeface="Roboto" panose="02000000000000000000" pitchFamily="2" charset="0"/>
            </a:endParaRPr>
          </a:p>
          <a:p>
            <a:pPr marL="298450" indent="-285750">
              <a:spcBef>
                <a:spcPts val="360"/>
              </a:spcBef>
              <a:buFont typeface="Wingdings" panose="05000000000000000000" pitchFamily="2" charset="2"/>
              <a:buChar char="ü"/>
              <a:tabLst>
                <a:tab pos="240665" algn="l"/>
                <a:tab pos="241300" algn="l"/>
              </a:tabLst>
            </a:pPr>
            <a:endParaRPr lang="el-GR" sz="1600" dirty="0">
              <a:latin typeface="Roboto" panose="02000000000000000000" pitchFamily="2" charset="0"/>
              <a:ea typeface="Roboto" panose="02000000000000000000" pitchFamily="2" charset="0"/>
              <a:cs typeface="Roboto" panose="02000000000000000000" pitchFamily="2" charset="0"/>
            </a:endParaRPr>
          </a:p>
        </p:txBody>
      </p:sp>
      <p:sp>
        <p:nvSpPr>
          <p:cNvPr id="4" name="object 6">
            <a:extLst>
              <a:ext uri="{FF2B5EF4-FFF2-40B4-BE49-F238E27FC236}">
                <a16:creationId xmlns:a16="http://schemas.microsoft.com/office/drawing/2014/main" id="{ECD6A5BA-5D57-C38E-A972-B5D1832B235F}"/>
              </a:ext>
            </a:extLst>
          </p:cNvPr>
          <p:cNvSpPr txBox="1"/>
          <p:nvPr/>
        </p:nvSpPr>
        <p:spPr>
          <a:xfrm>
            <a:off x="1045984" y="2298063"/>
            <a:ext cx="2777804" cy="1731371"/>
          </a:xfrm>
          <a:prstGeom prst="rect">
            <a:avLst/>
          </a:prstGeom>
        </p:spPr>
        <p:txBody>
          <a:bodyPr vert="horz" wrap="square" lIns="0" tIns="13335" rIns="0" bIns="0" rtlCol="0">
            <a:spAutoFit/>
          </a:bodyPr>
          <a:lstStyle/>
          <a:p>
            <a:pPr marL="12700" marR="5080">
              <a:lnSpc>
                <a:spcPct val="111800"/>
              </a:lnSpc>
              <a:spcBef>
                <a:spcPts val="105"/>
              </a:spcBef>
            </a:pPr>
            <a:r>
              <a:rPr sz="2000" b="1" spc="-10" dirty="0" err="1">
                <a:latin typeface="Calibri"/>
                <a:cs typeface="Calibri"/>
              </a:rPr>
              <a:t>Ημερομηνί</a:t>
            </a:r>
            <a:r>
              <a:rPr sz="2000" b="1" spc="-10" dirty="0">
                <a:latin typeface="Calibri"/>
                <a:cs typeface="Calibri"/>
              </a:rPr>
              <a:t>α </a:t>
            </a:r>
            <a:r>
              <a:rPr sz="2000" b="1" dirty="0">
                <a:latin typeface="Calibri"/>
                <a:cs typeface="Calibri"/>
              </a:rPr>
              <a:t>έναρξης</a:t>
            </a:r>
            <a:r>
              <a:rPr lang="el-GR" sz="2000" b="1" dirty="0">
                <a:latin typeface="Calibri"/>
                <a:cs typeface="Calibri"/>
              </a:rPr>
              <a:t>:</a:t>
            </a:r>
            <a:r>
              <a:rPr sz="2000" b="1" dirty="0">
                <a:latin typeface="Calibri"/>
                <a:cs typeface="Calibri"/>
              </a:rPr>
              <a:t> </a:t>
            </a:r>
            <a:r>
              <a:rPr sz="2000" spc="-5" dirty="0">
                <a:solidFill>
                  <a:srgbClr val="C00000"/>
                </a:solidFill>
                <a:latin typeface="Calibri"/>
                <a:cs typeface="Calibri"/>
              </a:rPr>
              <a:t>01/06/202</a:t>
            </a:r>
            <a:r>
              <a:rPr lang="en-US" sz="2000" spc="-5" dirty="0">
                <a:solidFill>
                  <a:srgbClr val="C00000"/>
                </a:solidFill>
                <a:latin typeface="Calibri"/>
                <a:cs typeface="Calibri"/>
              </a:rPr>
              <a:t>5</a:t>
            </a:r>
            <a:r>
              <a:rPr sz="2000" spc="-5" dirty="0">
                <a:solidFill>
                  <a:srgbClr val="C00000"/>
                </a:solidFill>
                <a:latin typeface="Calibri"/>
                <a:cs typeface="Calibri"/>
              </a:rPr>
              <a:t> </a:t>
            </a:r>
            <a:r>
              <a:rPr sz="2000" dirty="0">
                <a:solidFill>
                  <a:srgbClr val="C00000"/>
                </a:solidFill>
                <a:latin typeface="Calibri"/>
                <a:cs typeface="Calibri"/>
              </a:rPr>
              <a:t> </a:t>
            </a:r>
            <a:endParaRPr lang="en-US" sz="2000" dirty="0">
              <a:solidFill>
                <a:srgbClr val="C00000"/>
              </a:solidFill>
              <a:latin typeface="Calibri"/>
              <a:cs typeface="Calibri"/>
            </a:endParaRPr>
          </a:p>
          <a:p>
            <a:pPr marL="12700" marR="5080">
              <a:lnSpc>
                <a:spcPct val="111800"/>
              </a:lnSpc>
              <a:spcBef>
                <a:spcPts val="105"/>
              </a:spcBef>
            </a:pPr>
            <a:r>
              <a:rPr sz="2000" b="1" spc="-10" dirty="0" err="1">
                <a:latin typeface="Calibri"/>
                <a:cs typeface="Calibri"/>
              </a:rPr>
              <a:t>Ημερομηνί</a:t>
            </a:r>
            <a:r>
              <a:rPr sz="2000" b="1" spc="-10" dirty="0">
                <a:latin typeface="Calibri"/>
                <a:cs typeface="Calibri"/>
              </a:rPr>
              <a:t>α </a:t>
            </a:r>
            <a:r>
              <a:rPr sz="2000" b="1" dirty="0">
                <a:latin typeface="Calibri"/>
                <a:cs typeface="Calibri"/>
              </a:rPr>
              <a:t>λήξης </a:t>
            </a:r>
            <a:r>
              <a:rPr sz="2000" b="1" spc="-5" dirty="0">
                <a:latin typeface="Calibri"/>
                <a:cs typeface="Calibri"/>
              </a:rPr>
              <a:t>έργου</a:t>
            </a:r>
            <a:r>
              <a:rPr lang="el-GR" sz="2000" b="1" spc="-5" dirty="0">
                <a:latin typeface="Calibri"/>
                <a:cs typeface="Calibri"/>
              </a:rPr>
              <a:t>:</a:t>
            </a:r>
            <a:r>
              <a:rPr sz="2000" b="1" spc="-5" dirty="0">
                <a:latin typeface="Calibri"/>
                <a:cs typeface="Calibri"/>
              </a:rPr>
              <a:t> </a:t>
            </a:r>
            <a:r>
              <a:rPr sz="2000" dirty="0">
                <a:solidFill>
                  <a:srgbClr val="C00000"/>
                </a:solidFill>
                <a:latin typeface="Calibri"/>
                <a:cs typeface="Calibri"/>
              </a:rPr>
              <a:t>31/07/202</a:t>
            </a:r>
            <a:r>
              <a:rPr lang="en-US" sz="2000" dirty="0">
                <a:solidFill>
                  <a:srgbClr val="C00000"/>
                </a:solidFill>
                <a:latin typeface="Calibri"/>
                <a:cs typeface="Calibri"/>
              </a:rPr>
              <a:t>7</a:t>
            </a:r>
            <a:r>
              <a:rPr sz="2000" dirty="0">
                <a:solidFill>
                  <a:srgbClr val="C00000"/>
                </a:solidFill>
                <a:latin typeface="Calibri"/>
                <a:cs typeface="Calibri"/>
              </a:rPr>
              <a:t> </a:t>
            </a:r>
            <a:r>
              <a:rPr sz="2000" spc="-440" dirty="0">
                <a:solidFill>
                  <a:srgbClr val="C00000"/>
                </a:solidFill>
                <a:latin typeface="Calibri"/>
                <a:cs typeface="Calibri"/>
              </a:rPr>
              <a:t> </a:t>
            </a:r>
            <a:endParaRPr lang="en-US" sz="2000" spc="-440" dirty="0">
              <a:solidFill>
                <a:srgbClr val="C00000"/>
              </a:solidFill>
              <a:latin typeface="Calibri"/>
              <a:cs typeface="Calibri"/>
            </a:endParaRPr>
          </a:p>
          <a:p>
            <a:pPr marL="12700" marR="5080">
              <a:lnSpc>
                <a:spcPct val="111800"/>
              </a:lnSpc>
              <a:spcBef>
                <a:spcPts val="105"/>
              </a:spcBef>
            </a:pPr>
            <a:r>
              <a:rPr sz="2000" b="1" spc="-5" dirty="0" err="1">
                <a:latin typeface="Calibri"/>
                <a:cs typeface="Calibri"/>
              </a:rPr>
              <a:t>Διάρκει</a:t>
            </a:r>
            <a:r>
              <a:rPr sz="2000" b="1" spc="-5" dirty="0">
                <a:latin typeface="Calibri"/>
                <a:cs typeface="Calibri"/>
              </a:rPr>
              <a:t>α:</a:t>
            </a:r>
            <a:r>
              <a:rPr sz="2000" b="1" spc="-20" dirty="0">
                <a:latin typeface="Calibri"/>
                <a:cs typeface="Calibri"/>
              </a:rPr>
              <a:t> </a:t>
            </a:r>
            <a:r>
              <a:rPr sz="2000" dirty="0">
                <a:solidFill>
                  <a:srgbClr val="C00000"/>
                </a:solidFill>
                <a:latin typeface="Calibri"/>
                <a:cs typeface="Calibri"/>
              </a:rPr>
              <a:t>26</a:t>
            </a:r>
            <a:r>
              <a:rPr sz="2000" spc="-15" dirty="0">
                <a:solidFill>
                  <a:srgbClr val="C00000"/>
                </a:solidFill>
                <a:latin typeface="Calibri"/>
                <a:cs typeface="Calibri"/>
              </a:rPr>
              <a:t> </a:t>
            </a:r>
            <a:r>
              <a:rPr sz="2000" spc="-10" dirty="0">
                <a:solidFill>
                  <a:srgbClr val="C00000"/>
                </a:solidFill>
                <a:latin typeface="Calibri"/>
                <a:cs typeface="Calibri"/>
              </a:rPr>
              <a:t>μήνες</a:t>
            </a:r>
            <a:endParaRPr sz="2000" dirty="0">
              <a:solidFill>
                <a:srgbClr val="C00000"/>
              </a:solidFill>
              <a:latin typeface="Calibri"/>
              <a:cs typeface="Calibri"/>
            </a:endParaRPr>
          </a:p>
        </p:txBody>
      </p:sp>
    </p:spTree>
    <p:extLst>
      <p:ext uri="{BB962C8B-B14F-4D97-AF65-F5344CB8AC3E}">
        <p14:creationId xmlns:p14="http://schemas.microsoft.com/office/powerpoint/2010/main" val="620161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DA843-D24C-9A1A-2E3C-79414EA28E3D}"/>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C12CFFC5-9DF1-4028-E91E-C01876E13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5FED8494-1925-A8C4-04C9-F260C9D4AF6E}"/>
              </a:ext>
            </a:extLst>
          </p:cNvPr>
          <p:cNvSpPr>
            <a:spLocks noGrp="1"/>
          </p:cNvSpPr>
          <p:nvPr>
            <p:ph type="title"/>
          </p:nvPr>
        </p:nvSpPr>
        <p:spPr>
          <a:xfrm>
            <a:off x="1010425" y="1261589"/>
            <a:ext cx="3866375" cy="736958"/>
          </a:xfrm>
        </p:spPr>
        <p:txBody>
          <a:bodyPr>
            <a:noAutofit/>
          </a:bodyPr>
          <a:lstStyle/>
          <a:p>
            <a:pPr marL="12700">
              <a:lnSpc>
                <a:spcPct val="100000"/>
              </a:lnSpc>
              <a:spcBef>
                <a:spcPts val="100"/>
              </a:spcBef>
              <a:tabLst>
                <a:tab pos="325120" algn="l"/>
              </a:tabLst>
            </a:pPr>
            <a:r>
              <a:rPr lang="el-GR" sz="2800" b="1" dirty="0">
                <a:solidFill>
                  <a:prstClr val="black"/>
                </a:solidFill>
                <a:latin typeface="Roboto" panose="02000000000000000000" pitchFamily="2" charset="0"/>
                <a:ea typeface="Roboto" panose="02000000000000000000" pitchFamily="2" charset="0"/>
              </a:rPr>
              <a:t>Φάκελος Συμμετέχοντα/</a:t>
            </a:r>
            <a:r>
              <a:rPr lang="el-GR" sz="2800" b="1" dirty="0" err="1">
                <a:solidFill>
                  <a:prstClr val="black"/>
                </a:solidFill>
                <a:latin typeface="Roboto" panose="02000000000000000000" pitchFamily="2" charset="0"/>
                <a:ea typeface="Roboto" panose="02000000000000000000" pitchFamily="2" charset="0"/>
              </a:rPr>
              <a:t>ουσας</a:t>
            </a:r>
            <a:r>
              <a:rPr lang="el-GR" sz="2800" b="1" dirty="0">
                <a:solidFill>
                  <a:prstClr val="black"/>
                </a:solidFill>
                <a:latin typeface="Roboto" panose="02000000000000000000" pitchFamily="2" charset="0"/>
                <a:ea typeface="Roboto" panose="02000000000000000000" pitchFamily="2" charset="0"/>
              </a:rPr>
              <a:t>: </a:t>
            </a:r>
            <a:r>
              <a:rPr lang="el-GR" sz="2800" b="1" dirty="0" err="1">
                <a:solidFill>
                  <a:prstClr val="black"/>
                </a:solidFill>
                <a:latin typeface="Roboto" panose="02000000000000000000" pitchFamily="2" charset="0"/>
                <a:ea typeface="Roboto" panose="02000000000000000000" pitchFamily="2" charset="0"/>
              </a:rPr>
              <a:t>Aπαραίτητα</a:t>
            </a:r>
            <a:r>
              <a:rPr lang="el-GR" sz="2800" b="1" dirty="0">
                <a:solidFill>
                  <a:prstClr val="black"/>
                </a:solidFill>
                <a:latin typeface="Roboto" panose="02000000000000000000" pitchFamily="2" charset="0"/>
                <a:ea typeface="Roboto" panose="02000000000000000000" pitchFamily="2" charset="0"/>
              </a:rPr>
              <a:t> Έντυπα</a:t>
            </a:r>
          </a:p>
        </p:txBody>
      </p:sp>
      <p:sp>
        <p:nvSpPr>
          <p:cNvPr id="6" name="object 6">
            <a:extLst>
              <a:ext uri="{FF2B5EF4-FFF2-40B4-BE49-F238E27FC236}">
                <a16:creationId xmlns:a16="http://schemas.microsoft.com/office/drawing/2014/main" id="{7732464D-8EB4-0083-F1EE-E7B4F6D18A21}"/>
              </a:ext>
            </a:extLst>
          </p:cNvPr>
          <p:cNvSpPr txBox="1"/>
          <p:nvPr/>
        </p:nvSpPr>
        <p:spPr>
          <a:xfrm>
            <a:off x="5072908" y="992185"/>
            <a:ext cx="6023428" cy="5107167"/>
          </a:xfrm>
          <a:prstGeom prst="rect">
            <a:avLst/>
          </a:prstGeom>
        </p:spPr>
        <p:txBody>
          <a:bodyPr vert="horz" wrap="square" lIns="0" tIns="43815" rIns="0" bIns="0" rtlCol="0">
            <a:spAutoFit/>
          </a:bodyPr>
          <a:lstStyle/>
          <a:p>
            <a:pPr marL="297815" marR="892810" indent="-285750">
              <a:lnSpc>
                <a:spcPts val="1939"/>
              </a:lnSpc>
              <a:buFont typeface="Wingdings" panose="05000000000000000000" pitchFamily="2" charset="2"/>
              <a:buChar char="ü"/>
              <a:tabLst>
                <a:tab pos="299720" algn="l"/>
              </a:tabLst>
            </a:pPr>
            <a:r>
              <a:rPr sz="1500" spc="-5" dirty="0">
                <a:latin typeface="Roboto" panose="02000000000000000000" pitchFamily="2" charset="0"/>
                <a:ea typeface="Roboto" panose="02000000000000000000" pitchFamily="2" charset="0"/>
                <a:cs typeface="Roboto" panose="02000000000000000000" pitchFamily="2" charset="0"/>
              </a:rPr>
              <a:t>Πρόσκληση Υποβολής Ενδιαφέροντος </a:t>
            </a:r>
            <a:r>
              <a:rPr sz="1500" spc="-15" dirty="0">
                <a:latin typeface="Roboto" panose="02000000000000000000" pitchFamily="2" charset="0"/>
                <a:ea typeface="Roboto" panose="02000000000000000000" pitchFamily="2" charset="0"/>
                <a:cs typeface="Roboto" panose="02000000000000000000" pitchFamily="2" charset="0"/>
              </a:rPr>
              <a:t>ανακοινωμένη </a:t>
            </a:r>
            <a:r>
              <a:rPr sz="1500" spc="-39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από</a:t>
            </a:r>
            <a:r>
              <a:rPr sz="1500" spc="10"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το</a:t>
            </a:r>
            <a:r>
              <a:rPr sz="1500" spc="1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Ίδρυμα </a:t>
            </a:r>
            <a:endParaRPr lang="el-GR" sz="1500" spc="-5" dirty="0">
              <a:latin typeface="Roboto" panose="02000000000000000000" pitchFamily="2" charset="0"/>
              <a:ea typeface="Roboto" panose="02000000000000000000" pitchFamily="2" charset="0"/>
              <a:cs typeface="Roboto" panose="02000000000000000000" pitchFamily="2" charset="0"/>
            </a:endParaRPr>
          </a:p>
          <a:p>
            <a:pPr marL="297815" marR="892810" indent="-285750">
              <a:lnSpc>
                <a:spcPts val="1939"/>
              </a:lnSpc>
              <a:buFont typeface="Wingdings" panose="05000000000000000000" pitchFamily="2" charset="2"/>
              <a:buChar char="ü"/>
              <a:tabLst>
                <a:tab pos="299720" algn="l"/>
              </a:tabLst>
            </a:pPr>
            <a:r>
              <a:rPr sz="1500" spc="-5" dirty="0">
                <a:latin typeface="Roboto" panose="02000000000000000000" pitchFamily="2" charset="0"/>
                <a:ea typeface="Roboto" panose="02000000000000000000" pitchFamily="2" charset="0"/>
                <a:cs typeface="Roboto" panose="02000000000000000000" pitchFamily="2" charset="0"/>
              </a:rPr>
              <a:t>Υποβ</a:t>
            </a:r>
            <a:r>
              <a:rPr lang="el-GR" sz="1500" spc="-5" dirty="0" err="1">
                <a:latin typeface="Roboto" panose="02000000000000000000" pitchFamily="2" charset="0"/>
                <a:ea typeface="Roboto" panose="02000000000000000000" pitchFamily="2" charset="0"/>
                <a:cs typeface="Roboto" panose="02000000000000000000" pitchFamily="2" charset="0"/>
              </a:rPr>
              <a:t>ολή</a:t>
            </a:r>
            <a:r>
              <a:rPr sz="150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Ενδιαφέροντος</a:t>
            </a:r>
            <a:r>
              <a:rPr sz="1500" spc="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εκ μέρους</a:t>
            </a:r>
            <a:r>
              <a:rPr sz="1500" spc="10" dirty="0">
                <a:latin typeface="Roboto" panose="02000000000000000000" pitchFamily="2" charset="0"/>
                <a:ea typeface="Roboto" panose="02000000000000000000" pitchFamily="2" charset="0"/>
                <a:cs typeface="Roboto" panose="02000000000000000000" pitchFamily="2" charset="0"/>
              </a:rPr>
              <a:t> </a:t>
            </a:r>
            <a:r>
              <a:rPr lang="el-GR" sz="1500" spc="-15" dirty="0">
                <a:latin typeface="Roboto" panose="02000000000000000000" pitchFamily="2" charset="0"/>
                <a:ea typeface="Roboto" panose="02000000000000000000" pitchFamily="2" charset="0"/>
                <a:cs typeface="Roboto" panose="02000000000000000000" pitchFamily="2" charset="0"/>
              </a:rPr>
              <a:t>του</a:t>
            </a:r>
            <a:r>
              <a:rPr lang="en-US" sz="150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συμμετέχοντα</a:t>
            </a:r>
            <a:endParaRPr sz="1500" dirty="0">
              <a:latin typeface="Roboto" panose="02000000000000000000" pitchFamily="2" charset="0"/>
              <a:ea typeface="Roboto" panose="02000000000000000000" pitchFamily="2" charset="0"/>
              <a:cs typeface="Roboto" panose="02000000000000000000" pitchFamily="2" charset="0"/>
            </a:endParaRPr>
          </a:p>
          <a:p>
            <a:pPr marL="299085" indent="-287020">
              <a:lnSpc>
                <a:spcPct val="100000"/>
              </a:lnSpc>
              <a:buFont typeface="Wingdings" panose="05000000000000000000" pitchFamily="2" charset="2"/>
              <a:buChar char="ü"/>
              <a:tabLst>
                <a:tab pos="299720" algn="l"/>
              </a:tabLst>
            </a:pPr>
            <a:r>
              <a:rPr sz="1500" spc="-5" dirty="0">
                <a:latin typeface="Roboto" panose="02000000000000000000" pitchFamily="2" charset="0"/>
                <a:ea typeface="Roboto" panose="02000000000000000000" pitchFamily="2" charset="0"/>
                <a:cs typeface="Roboto" panose="02000000000000000000" pitchFamily="2" charset="0"/>
              </a:rPr>
              <a:t>Έγκριση </a:t>
            </a:r>
            <a:r>
              <a:rPr sz="1500" spc="-10" dirty="0">
                <a:latin typeface="Roboto" panose="02000000000000000000" pitchFamily="2" charset="0"/>
                <a:ea typeface="Roboto" panose="02000000000000000000" pitchFamily="2" charset="0"/>
                <a:cs typeface="Roboto" panose="02000000000000000000" pitchFamily="2" charset="0"/>
              </a:rPr>
              <a:t>Συμμετέχοντα/ουσας</a:t>
            </a:r>
            <a:r>
              <a:rPr lang="en-GB" sz="1500" spc="-10" dirty="0">
                <a:latin typeface="Roboto" panose="02000000000000000000" pitchFamily="2" charset="0"/>
                <a:ea typeface="Roboto" panose="02000000000000000000" pitchFamily="2" charset="0"/>
                <a:cs typeface="Roboto" panose="02000000000000000000" pitchFamily="2" charset="0"/>
              </a:rPr>
              <a:t> (nomination)</a:t>
            </a:r>
            <a:r>
              <a:rPr sz="1500" spc="55" dirty="0">
                <a:latin typeface="Roboto" panose="02000000000000000000" pitchFamily="2" charset="0"/>
                <a:ea typeface="Roboto" panose="02000000000000000000" pitchFamily="2" charset="0"/>
                <a:cs typeface="Roboto" panose="02000000000000000000" pitchFamily="2" charset="0"/>
              </a:rPr>
              <a:t> </a:t>
            </a:r>
            <a:r>
              <a:rPr sz="1500" spc="-25" dirty="0">
                <a:latin typeface="Roboto" panose="02000000000000000000" pitchFamily="2" charset="0"/>
                <a:ea typeface="Roboto" panose="02000000000000000000" pitchFamily="2" charset="0"/>
                <a:cs typeface="Roboto" panose="02000000000000000000" pitchFamily="2" charset="0"/>
              </a:rPr>
              <a:t>και</a:t>
            </a:r>
            <a:r>
              <a:rPr sz="1500" spc="10"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Κριτήρια</a:t>
            </a:r>
            <a:r>
              <a:rPr sz="1500" spc="2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επιλογής</a:t>
            </a:r>
            <a:endParaRPr sz="1500" dirty="0">
              <a:latin typeface="Roboto" panose="02000000000000000000" pitchFamily="2" charset="0"/>
              <a:ea typeface="Roboto" panose="02000000000000000000" pitchFamily="2" charset="0"/>
              <a:cs typeface="Roboto" panose="02000000000000000000" pitchFamily="2" charset="0"/>
            </a:endParaRPr>
          </a:p>
          <a:p>
            <a:pPr marL="297815" marR="851535" indent="-285750">
              <a:lnSpc>
                <a:spcPct val="90000"/>
              </a:lnSpc>
              <a:buFont typeface="Wingdings" panose="05000000000000000000" pitchFamily="2" charset="2"/>
              <a:buChar char="ü"/>
              <a:tabLst>
                <a:tab pos="299720" algn="l"/>
              </a:tabLst>
            </a:pPr>
            <a:r>
              <a:rPr sz="1500" spc="-5" dirty="0">
                <a:latin typeface="Roboto" panose="02000000000000000000" pitchFamily="2" charset="0"/>
                <a:ea typeface="Roboto" panose="02000000000000000000" pitchFamily="2" charset="0"/>
                <a:cs typeface="Roboto" panose="02000000000000000000" pitchFamily="2" charset="0"/>
              </a:rPr>
              <a:t>Εντυπα</a:t>
            </a:r>
            <a:r>
              <a:rPr sz="1500" spc="10"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Προγράμματος</a:t>
            </a:r>
            <a:r>
              <a:rPr sz="1500" spc="30"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a:t>
            </a:r>
            <a:r>
              <a:rPr sz="1500" spc="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Συμφωνία</a:t>
            </a:r>
            <a:r>
              <a:rPr sz="1500" spc="10"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Επιχορήγησης</a:t>
            </a:r>
            <a:r>
              <a:rPr sz="1500" spc="-25" dirty="0">
                <a:latin typeface="Roboto" panose="02000000000000000000" pitchFamily="2" charset="0"/>
                <a:ea typeface="Roboto" panose="02000000000000000000" pitchFamily="2" charset="0"/>
                <a:cs typeface="Roboto" panose="02000000000000000000" pitchFamily="2" charset="0"/>
              </a:rPr>
              <a:t> και </a:t>
            </a:r>
            <a:r>
              <a:rPr sz="1500" spc="-39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Συμφωνία</a:t>
            </a:r>
            <a:r>
              <a:rPr sz="1500" spc="3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Εκμάθησης/</a:t>
            </a:r>
            <a:r>
              <a:rPr lang="el-GR" sz="1500" spc="-5" dirty="0">
                <a:latin typeface="Roboto" panose="02000000000000000000" pitchFamily="2" charset="0"/>
                <a:ea typeface="Roboto" panose="02000000000000000000" pitchFamily="2" charset="0"/>
                <a:cs typeface="Roboto" panose="02000000000000000000" pitchFamily="2" charset="0"/>
              </a:rPr>
              <a:t>Πρακτικής Άσκησης/</a:t>
            </a:r>
            <a:r>
              <a:rPr sz="1500" spc="-5" dirty="0">
                <a:latin typeface="Roboto" panose="02000000000000000000" pitchFamily="2" charset="0"/>
                <a:ea typeface="Roboto" panose="02000000000000000000" pitchFamily="2" charset="0"/>
                <a:cs typeface="Roboto" panose="02000000000000000000" pitchFamily="2" charset="0"/>
              </a:rPr>
              <a:t>Κα</a:t>
            </a:r>
            <a:r>
              <a:rPr sz="1500" spc="-5" dirty="0" err="1">
                <a:latin typeface="Roboto" panose="02000000000000000000" pitchFamily="2" charset="0"/>
                <a:ea typeface="Roboto" panose="02000000000000000000" pitchFamily="2" charset="0"/>
                <a:cs typeface="Roboto" panose="02000000000000000000" pitchFamily="2" charset="0"/>
              </a:rPr>
              <a:t>τάρτισης</a:t>
            </a:r>
            <a:r>
              <a:rPr sz="1500" spc="-5" dirty="0">
                <a:latin typeface="Roboto" panose="02000000000000000000" pitchFamily="2" charset="0"/>
                <a:ea typeface="Roboto" panose="02000000000000000000" pitchFamily="2" charset="0"/>
                <a:cs typeface="Roboto" panose="02000000000000000000" pitchFamily="2" charset="0"/>
              </a:rPr>
              <a:t>/</a:t>
            </a:r>
            <a:r>
              <a:rPr sz="1500" spc="20" dirty="0">
                <a:latin typeface="Roboto" panose="02000000000000000000" pitchFamily="2" charset="0"/>
                <a:ea typeface="Roboto" panose="02000000000000000000" pitchFamily="2" charset="0"/>
                <a:cs typeface="Roboto" panose="02000000000000000000" pitchFamily="2" charset="0"/>
              </a:rPr>
              <a:t> </a:t>
            </a:r>
            <a:r>
              <a:rPr sz="1500" spc="-15" dirty="0">
                <a:latin typeface="Roboto" panose="02000000000000000000" pitchFamily="2" charset="0"/>
                <a:ea typeface="Roboto" panose="02000000000000000000" pitchFamily="2" charset="0"/>
                <a:cs typeface="Roboto" panose="02000000000000000000" pitchFamily="2" charset="0"/>
              </a:rPr>
              <a:t>Διδασκαλίας </a:t>
            </a:r>
            <a:r>
              <a:rPr sz="1500" spc="-10" dirty="0">
                <a:latin typeface="Roboto" panose="02000000000000000000" pitchFamily="2" charset="0"/>
                <a:ea typeface="Roboto" panose="02000000000000000000" pitchFamily="2" charset="0"/>
                <a:cs typeface="Roboto" panose="02000000000000000000" pitchFamily="2" charset="0"/>
              </a:rPr>
              <a:t> </a:t>
            </a:r>
            <a:r>
              <a:rPr sz="1500" spc="-15" dirty="0">
                <a:latin typeface="Roboto" panose="02000000000000000000" pitchFamily="2" charset="0"/>
                <a:ea typeface="Roboto" panose="02000000000000000000" pitchFamily="2" charset="0"/>
                <a:cs typeface="Roboto" panose="02000000000000000000" pitchFamily="2" charset="0"/>
              </a:rPr>
              <a:t>καθώς</a:t>
            </a:r>
            <a:r>
              <a:rPr sz="1500" spc="-5" dirty="0">
                <a:latin typeface="Roboto" panose="02000000000000000000" pitchFamily="2" charset="0"/>
                <a:ea typeface="Roboto" panose="02000000000000000000" pitchFamily="2" charset="0"/>
                <a:cs typeface="Roboto" panose="02000000000000000000" pitchFamily="2" charset="0"/>
              </a:rPr>
              <a:t> </a:t>
            </a:r>
            <a:r>
              <a:rPr sz="1500" spc="-25" dirty="0">
                <a:latin typeface="Roboto" panose="02000000000000000000" pitchFamily="2" charset="0"/>
                <a:ea typeface="Roboto" panose="02000000000000000000" pitchFamily="2" charset="0"/>
                <a:cs typeface="Roboto" panose="02000000000000000000" pitchFamily="2" charset="0"/>
              </a:rPr>
              <a:t>και</a:t>
            </a:r>
            <a:r>
              <a:rPr sz="1500" spc="20" dirty="0">
                <a:latin typeface="Roboto" panose="02000000000000000000" pitchFamily="2" charset="0"/>
                <a:ea typeface="Roboto" panose="02000000000000000000" pitchFamily="2" charset="0"/>
                <a:cs typeface="Roboto" panose="02000000000000000000" pitchFamily="2" charset="0"/>
              </a:rPr>
              <a:t> </a:t>
            </a:r>
            <a:r>
              <a:rPr sz="1500" spc="-15" dirty="0">
                <a:latin typeface="Roboto" panose="02000000000000000000" pitchFamily="2" charset="0"/>
                <a:ea typeface="Roboto" panose="02000000000000000000" pitchFamily="2" charset="0"/>
                <a:cs typeface="Roboto" panose="02000000000000000000" pitchFamily="2" charset="0"/>
              </a:rPr>
              <a:t>όλα</a:t>
            </a:r>
            <a:r>
              <a:rPr sz="1500" spc="5"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τα</a:t>
            </a:r>
            <a:r>
              <a:rPr sz="1500" spc="2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έντυπα</a:t>
            </a:r>
            <a:r>
              <a:rPr sz="1500" spc="15"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που</a:t>
            </a:r>
            <a:r>
              <a:rPr sz="1500" spc="2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αφορούν</a:t>
            </a:r>
            <a:r>
              <a:rPr sz="1500" spc="1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στην </a:t>
            </a:r>
            <a:r>
              <a:rPr sz="150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αναγνώριση</a:t>
            </a:r>
            <a:r>
              <a:rPr sz="1500" spc="30"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της </a:t>
            </a:r>
            <a:r>
              <a:rPr sz="1500" spc="-15" dirty="0">
                <a:latin typeface="Roboto" panose="02000000000000000000" pitchFamily="2" charset="0"/>
                <a:ea typeface="Roboto" panose="02000000000000000000" pitchFamily="2" charset="0"/>
                <a:cs typeface="Roboto" panose="02000000000000000000" pitchFamily="2" charset="0"/>
              </a:rPr>
              <a:t>Κινητικότητας</a:t>
            </a:r>
            <a:r>
              <a:rPr sz="1500" spc="30" dirty="0">
                <a:latin typeface="Roboto" panose="02000000000000000000" pitchFamily="2" charset="0"/>
                <a:ea typeface="Roboto" panose="02000000000000000000" pitchFamily="2" charset="0"/>
                <a:cs typeface="Roboto" panose="02000000000000000000" pitchFamily="2" charset="0"/>
              </a:rPr>
              <a:t> </a:t>
            </a:r>
            <a:r>
              <a:rPr sz="1500" spc="-20" dirty="0">
                <a:latin typeface="Roboto" panose="02000000000000000000" pitchFamily="2" charset="0"/>
                <a:ea typeface="Roboto" panose="02000000000000000000" pitchFamily="2" charset="0"/>
                <a:cs typeface="Roboto" panose="02000000000000000000" pitchFamily="2" charset="0"/>
              </a:rPr>
              <a:t>(Transcript</a:t>
            </a:r>
            <a:r>
              <a:rPr sz="1500" spc="2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of</a:t>
            </a:r>
            <a:r>
              <a:rPr sz="1500" spc="5" dirty="0">
                <a:latin typeface="Roboto" panose="02000000000000000000" pitchFamily="2" charset="0"/>
                <a:ea typeface="Roboto" panose="02000000000000000000" pitchFamily="2" charset="0"/>
                <a:cs typeface="Roboto" panose="02000000000000000000" pitchFamily="2" charset="0"/>
              </a:rPr>
              <a:t> </a:t>
            </a:r>
            <a:r>
              <a:rPr sz="1500" spc="-15" dirty="0">
                <a:latin typeface="Roboto" panose="02000000000000000000" pitchFamily="2" charset="0"/>
                <a:ea typeface="Roboto" panose="02000000000000000000" pitchFamily="2" charset="0"/>
                <a:cs typeface="Roboto" panose="02000000000000000000" pitchFamily="2" charset="0"/>
              </a:rPr>
              <a:t>Records</a:t>
            </a:r>
            <a:r>
              <a:rPr lang="en-GB" sz="1500" spc="-15" dirty="0">
                <a:latin typeface="Roboto" panose="02000000000000000000" pitchFamily="2" charset="0"/>
                <a:ea typeface="Roboto" panose="02000000000000000000" pitchFamily="2" charset="0"/>
                <a:cs typeface="Roboto" panose="02000000000000000000" pitchFamily="2" charset="0"/>
              </a:rPr>
              <a:t>,</a:t>
            </a:r>
            <a:r>
              <a:rPr sz="1500" spc="-15" dirty="0">
                <a:latin typeface="Roboto" panose="02000000000000000000" pitchFamily="2" charset="0"/>
                <a:ea typeface="Roboto" panose="02000000000000000000" pitchFamily="2" charset="0"/>
                <a:cs typeface="Roboto" panose="02000000000000000000" pitchFamily="2" charset="0"/>
              </a:rPr>
              <a:t> </a:t>
            </a:r>
            <a:r>
              <a:rPr sz="1500" spc="-395" dirty="0">
                <a:latin typeface="Roboto" panose="02000000000000000000" pitchFamily="2" charset="0"/>
                <a:ea typeface="Roboto" panose="02000000000000000000" pitchFamily="2" charset="0"/>
                <a:cs typeface="Roboto" panose="02000000000000000000" pitchFamily="2" charset="0"/>
              </a:rPr>
              <a:t> </a:t>
            </a:r>
            <a:r>
              <a:rPr sz="1500" spc="-15" dirty="0">
                <a:latin typeface="Roboto" panose="02000000000000000000" pitchFamily="2" charset="0"/>
                <a:ea typeface="Roboto" panose="02000000000000000000" pitchFamily="2" charset="0"/>
                <a:cs typeface="Roboto" panose="02000000000000000000" pitchFamily="2" charset="0"/>
              </a:rPr>
              <a:t>Traineeship</a:t>
            </a:r>
            <a:r>
              <a:rPr sz="1500"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Certificate,</a:t>
            </a:r>
            <a:r>
              <a:rPr sz="1500" spc="5"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Certificate</a:t>
            </a:r>
            <a:r>
              <a:rPr sz="1500" spc="2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of </a:t>
            </a:r>
            <a:r>
              <a:rPr sz="1500" spc="-15" dirty="0">
                <a:latin typeface="Roboto" panose="02000000000000000000" pitchFamily="2" charset="0"/>
                <a:ea typeface="Roboto" panose="02000000000000000000" pitchFamily="2" charset="0"/>
                <a:cs typeface="Roboto" panose="02000000000000000000" pitchFamily="2" charset="0"/>
              </a:rPr>
              <a:t>Attendance</a:t>
            </a:r>
            <a:r>
              <a:rPr lang="en-GB" sz="1500" spc="-15" dirty="0">
                <a:latin typeface="Roboto" panose="02000000000000000000" pitchFamily="2" charset="0"/>
                <a:ea typeface="Roboto" panose="02000000000000000000" pitchFamily="2" charset="0"/>
                <a:cs typeface="Roboto" panose="02000000000000000000" pitchFamily="2" charset="0"/>
              </a:rPr>
              <a:t>, Diploma Supplement, </a:t>
            </a:r>
            <a:r>
              <a:rPr lang="en-GB" sz="1500" spc="-15" dirty="0" err="1">
                <a:latin typeface="Roboto" panose="02000000000000000000" pitchFamily="2" charset="0"/>
                <a:ea typeface="Roboto" panose="02000000000000000000" pitchFamily="2" charset="0"/>
                <a:cs typeface="Roboto" panose="02000000000000000000" pitchFamily="2" charset="0"/>
              </a:rPr>
              <a:t>Europass</a:t>
            </a:r>
            <a:r>
              <a:rPr lang="en-GB" sz="1500" spc="-15" dirty="0">
                <a:latin typeface="Roboto" panose="02000000000000000000" pitchFamily="2" charset="0"/>
                <a:ea typeface="Roboto" panose="02000000000000000000" pitchFamily="2" charset="0"/>
                <a:cs typeface="Roboto" panose="02000000000000000000" pitchFamily="2" charset="0"/>
              </a:rPr>
              <a:t> Certificate Supplement</a:t>
            </a:r>
            <a:r>
              <a:rPr sz="1500" spc="-5" dirty="0">
                <a:latin typeface="Roboto" panose="02000000000000000000" pitchFamily="2" charset="0"/>
                <a:ea typeface="Roboto" panose="02000000000000000000" pitchFamily="2" charset="0"/>
                <a:cs typeface="Roboto" panose="02000000000000000000" pitchFamily="2" charset="0"/>
              </a:rPr>
              <a:t>)</a:t>
            </a:r>
            <a:endParaRPr sz="1500" dirty="0">
              <a:latin typeface="Roboto" panose="02000000000000000000" pitchFamily="2" charset="0"/>
              <a:ea typeface="Roboto" panose="02000000000000000000" pitchFamily="2" charset="0"/>
              <a:cs typeface="Roboto" panose="02000000000000000000" pitchFamily="2" charset="0"/>
            </a:endParaRPr>
          </a:p>
          <a:p>
            <a:pPr marL="299085" marR="861694" indent="-287020">
              <a:lnSpc>
                <a:spcPct val="100000"/>
              </a:lnSpc>
              <a:buFont typeface="Wingdings" panose="05000000000000000000" pitchFamily="2" charset="2"/>
              <a:buChar char="ü"/>
              <a:tabLst>
                <a:tab pos="299720" algn="l"/>
              </a:tabLst>
            </a:pPr>
            <a:r>
              <a:rPr sz="1500" spc="-10" dirty="0">
                <a:latin typeface="Roboto" panose="02000000000000000000" pitchFamily="2" charset="0"/>
                <a:ea typeface="Roboto" panose="02000000000000000000" pitchFamily="2" charset="0"/>
                <a:cs typeface="Roboto" panose="02000000000000000000" pitchFamily="2" charset="0"/>
              </a:rPr>
              <a:t>Αποδεικτικά</a:t>
            </a:r>
            <a:r>
              <a:rPr sz="1500" spc="2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πραγματοποίησης</a:t>
            </a:r>
            <a:r>
              <a:rPr sz="1500" spc="25"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εμβασμάτων</a:t>
            </a:r>
            <a:r>
              <a:rPr sz="150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από</a:t>
            </a:r>
            <a:r>
              <a:rPr sz="1500" spc="15"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τον </a:t>
            </a:r>
            <a:r>
              <a:rPr sz="1500" spc="-39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οργανισμό</a:t>
            </a:r>
            <a:r>
              <a:rPr sz="1500" spc="30"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στο</a:t>
            </a:r>
            <a:r>
              <a:rPr lang="el-GR" sz="1500" dirty="0">
                <a:latin typeface="Roboto" panose="02000000000000000000" pitchFamily="2" charset="0"/>
                <a:ea typeface="Roboto" panose="02000000000000000000" pitchFamily="2" charset="0"/>
                <a:cs typeface="Roboto" panose="02000000000000000000" pitchFamily="2" charset="0"/>
              </a:rPr>
              <a:t>ν</a:t>
            </a:r>
            <a:r>
              <a:rPr sz="1500" spc="-5" dirty="0">
                <a:latin typeface="Roboto" panose="02000000000000000000" pitchFamily="2" charset="0"/>
                <a:ea typeface="Roboto" panose="02000000000000000000" pitchFamily="2" charset="0"/>
                <a:cs typeface="Roboto" panose="02000000000000000000" pitchFamily="2" charset="0"/>
              </a:rPr>
              <a:t> </a:t>
            </a:r>
            <a:r>
              <a:rPr sz="1500" spc="-5" dirty="0" err="1">
                <a:latin typeface="Roboto" panose="02000000000000000000" pitchFamily="2" charset="0"/>
                <a:ea typeface="Roboto" panose="02000000000000000000" pitchFamily="2" charset="0"/>
                <a:cs typeface="Roboto" panose="02000000000000000000" pitchFamily="2" charset="0"/>
              </a:rPr>
              <a:t>συμμετέχοντ</a:t>
            </a:r>
            <a:r>
              <a:rPr sz="1500" spc="-5" dirty="0">
                <a:latin typeface="Roboto" panose="02000000000000000000" pitchFamily="2" charset="0"/>
                <a:ea typeface="Roboto" panose="02000000000000000000" pitchFamily="2" charset="0"/>
                <a:cs typeface="Roboto" panose="02000000000000000000" pitchFamily="2" charset="0"/>
              </a:rPr>
              <a:t>α/</a:t>
            </a:r>
            <a:r>
              <a:rPr lang="el-GR" sz="1500" spc="-5" dirty="0">
                <a:latin typeface="Roboto" panose="02000000000000000000" pitchFamily="2" charset="0"/>
                <a:ea typeface="Roboto" panose="02000000000000000000" pitchFamily="2" charset="0"/>
                <a:cs typeface="Roboto" panose="02000000000000000000" pitchFamily="2" charset="0"/>
              </a:rPr>
              <a:t>στη </a:t>
            </a:r>
            <a:r>
              <a:rPr sz="1500" spc="-5" dirty="0" err="1">
                <a:latin typeface="Roboto" panose="02000000000000000000" pitchFamily="2" charset="0"/>
                <a:ea typeface="Roboto" panose="02000000000000000000" pitchFamily="2" charset="0"/>
                <a:cs typeface="Roboto" panose="02000000000000000000" pitchFamily="2" charset="0"/>
              </a:rPr>
              <a:t>συμμετέχουσ</a:t>
            </a:r>
            <a:r>
              <a:rPr sz="1500" spc="-5" dirty="0">
                <a:latin typeface="Roboto" panose="02000000000000000000" pitchFamily="2" charset="0"/>
                <a:ea typeface="Roboto" panose="02000000000000000000" pitchFamily="2" charset="0"/>
                <a:cs typeface="Roboto" panose="02000000000000000000" pitchFamily="2" charset="0"/>
              </a:rPr>
              <a:t>α</a:t>
            </a:r>
            <a:endParaRPr sz="1500" dirty="0">
              <a:latin typeface="Roboto" panose="02000000000000000000" pitchFamily="2" charset="0"/>
              <a:ea typeface="Roboto" panose="02000000000000000000" pitchFamily="2" charset="0"/>
              <a:cs typeface="Roboto" panose="02000000000000000000" pitchFamily="2" charset="0"/>
            </a:endParaRPr>
          </a:p>
          <a:p>
            <a:pPr marL="299085" indent="-287020">
              <a:lnSpc>
                <a:spcPct val="100000"/>
              </a:lnSpc>
              <a:buFont typeface="Wingdings" panose="05000000000000000000" pitchFamily="2" charset="2"/>
              <a:buChar char="ü"/>
              <a:tabLst>
                <a:tab pos="299720" algn="l"/>
              </a:tabLst>
            </a:pPr>
            <a:r>
              <a:rPr sz="1500" spc="-5" dirty="0">
                <a:latin typeface="Roboto" panose="02000000000000000000" pitchFamily="2" charset="0"/>
                <a:ea typeface="Roboto" panose="02000000000000000000" pitchFamily="2" charset="0"/>
                <a:cs typeface="Roboto" panose="02000000000000000000" pitchFamily="2" charset="0"/>
              </a:rPr>
              <a:t>Αεροπορικές</a:t>
            </a:r>
            <a:r>
              <a:rPr sz="1500" spc="20" dirty="0">
                <a:latin typeface="Roboto" panose="02000000000000000000" pitchFamily="2" charset="0"/>
                <a:ea typeface="Roboto" panose="02000000000000000000" pitchFamily="2" charset="0"/>
                <a:cs typeface="Roboto" panose="02000000000000000000" pitchFamily="2" charset="0"/>
              </a:rPr>
              <a:t> </a:t>
            </a:r>
            <a:r>
              <a:rPr sz="1500" spc="-20" dirty="0">
                <a:latin typeface="Roboto" panose="02000000000000000000" pitchFamily="2" charset="0"/>
                <a:ea typeface="Roboto" panose="02000000000000000000" pitchFamily="2" charset="0"/>
                <a:cs typeface="Roboto" panose="02000000000000000000" pitchFamily="2" charset="0"/>
              </a:rPr>
              <a:t>κάρτες</a:t>
            </a:r>
            <a:r>
              <a:rPr sz="1500" spc="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επιβίβασης</a:t>
            </a:r>
            <a:endParaRPr sz="1500" dirty="0">
              <a:latin typeface="Roboto" panose="02000000000000000000" pitchFamily="2" charset="0"/>
              <a:ea typeface="Roboto" panose="02000000000000000000" pitchFamily="2" charset="0"/>
              <a:cs typeface="Roboto" panose="02000000000000000000" pitchFamily="2" charset="0"/>
            </a:endParaRPr>
          </a:p>
          <a:p>
            <a:pPr marL="299085" indent="-287020">
              <a:lnSpc>
                <a:spcPct val="100000"/>
              </a:lnSpc>
              <a:buFont typeface="Wingdings" panose="05000000000000000000" pitchFamily="2" charset="2"/>
              <a:buChar char="ü"/>
              <a:tabLst>
                <a:tab pos="299720" algn="l"/>
              </a:tabLst>
            </a:pPr>
            <a:r>
              <a:rPr sz="1500" spc="-5" dirty="0">
                <a:latin typeface="Roboto" panose="02000000000000000000" pitchFamily="2" charset="0"/>
                <a:ea typeface="Roboto" panose="02000000000000000000" pitchFamily="2" charset="0"/>
                <a:cs typeface="Roboto" panose="02000000000000000000" pitchFamily="2" charset="0"/>
              </a:rPr>
              <a:t>Αποδείξεις</a:t>
            </a:r>
            <a:r>
              <a:rPr sz="1500" spc="25" dirty="0">
                <a:latin typeface="Roboto" panose="02000000000000000000" pitchFamily="2" charset="0"/>
                <a:ea typeface="Roboto" panose="02000000000000000000" pitchFamily="2" charset="0"/>
                <a:cs typeface="Roboto" panose="02000000000000000000" pitchFamily="2" charset="0"/>
              </a:rPr>
              <a:t> </a:t>
            </a:r>
            <a:r>
              <a:rPr sz="1500" spc="-25" dirty="0">
                <a:latin typeface="Roboto" panose="02000000000000000000" pitchFamily="2" charset="0"/>
                <a:ea typeface="Roboto" panose="02000000000000000000" pitchFamily="2" charset="0"/>
                <a:cs typeface="Roboto" panose="02000000000000000000" pitchFamily="2" charset="0"/>
              </a:rPr>
              <a:t>και</a:t>
            </a:r>
            <a:r>
              <a:rPr sz="1500" spc="15"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τιμολόγια</a:t>
            </a:r>
            <a:r>
              <a:rPr sz="1500" spc="3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για</a:t>
            </a:r>
            <a:r>
              <a:rPr sz="1500" spc="2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αγορά </a:t>
            </a:r>
            <a:r>
              <a:rPr sz="1500" spc="-10" dirty="0">
                <a:latin typeface="Roboto" panose="02000000000000000000" pitchFamily="2" charset="0"/>
                <a:ea typeface="Roboto" panose="02000000000000000000" pitchFamily="2" charset="0"/>
                <a:cs typeface="Roboto" panose="02000000000000000000" pitchFamily="2" charset="0"/>
              </a:rPr>
              <a:t>αεροπορικού</a:t>
            </a:r>
            <a:r>
              <a:rPr sz="1500" spc="5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εισιτηρίου</a:t>
            </a:r>
            <a:endParaRPr sz="1500" dirty="0">
              <a:latin typeface="Roboto" panose="02000000000000000000" pitchFamily="2" charset="0"/>
              <a:ea typeface="Roboto" panose="02000000000000000000" pitchFamily="2" charset="0"/>
              <a:cs typeface="Roboto" panose="02000000000000000000" pitchFamily="2" charset="0"/>
            </a:endParaRPr>
          </a:p>
          <a:p>
            <a:pPr marL="299085" marR="5080" indent="-287020">
              <a:lnSpc>
                <a:spcPct val="100000"/>
              </a:lnSpc>
              <a:buFont typeface="Wingdings" panose="05000000000000000000" pitchFamily="2" charset="2"/>
              <a:buChar char="ü"/>
              <a:tabLst>
                <a:tab pos="299720" algn="l"/>
              </a:tabLst>
            </a:pPr>
            <a:r>
              <a:rPr sz="1500" spc="-10" dirty="0">
                <a:latin typeface="Roboto" panose="02000000000000000000" pitchFamily="2" charset="0"/>
                <a:ea typeface="Roboto" panose="02000000000000000000" pitchFamily="2" charset="0"/>
                <a:cs typeface="Roboto" panose="02000000000000000000" pitchFamily="2" charset="0"/>
              </a:rPr>
              <a:t>Aπ</a:t>
            </a:r>
            <a:r>
              <a:rPr sz="1500" spc="-10" dirty="0" err="1">
                <a:latin typeface="Roboto" panose="02000000000000000000" pitchFamily="2" charset="0"/>
                <a:ea typeface="Roboto" panose="02000000000000000000" pitchFamily="2" charset="0"/>
                <a:cs typeface="Roboto" panose="02000000000000000000" pitchFamily="2" charset="0"/>
              </a:rPr>
              <a:t>οδεικτικά</a:t>
            </a:r>
            <a:r>
              <a:rPr sz="1500" spc="15" dirty="0">
                <a:latin typeface="Roboto" panose="02000000000000000000" pitchFamily="2" charset="0"/>
                <a:ea typeface="Roboto" panose="02000000000000000000" pitchFamily="2" charset="0"/>
                <a:cs typeface="Roboto" panose="02000000000000000000" pitchFamily="2" charset="0"/>
              </a:rPr>
              <a:t> </a:t>
            </a:r>
            <a:r>
              <a:rPr lang="el-GR" sz="1500" spc="15" dirty="0">
                <a:latin typeface="Roboto" panose="02000000000000000000" pitchFamily="2" charset="0"/>
                <a:ea typeface="Roboto" panose="02000000000000000000" pitchFamily="2" charset="0"/>
                <a:cs typeface="Roboto" panose="02000000000000000000" pitchFamily="2" charset="0"/>
              </a:rPr>
              <a:t>που πιστοποιούν ότι ένας συμμετέχων ανήκει στις κατηγορίες ατόμων με λιγότερες ευκαιρίες </a:t>
            </a:r>
            <a:r>
              <a:rPr sz="1500" spc="-25" dirty="0">
                <a:latin typeface="Roboto" panose="02000000000000000000" pitchFamily="2" charset="0"/>
                <a:ea typeface="Roboto" panose="02000000000000000000" pitchFamily="2" charset="0"/>
                <a:cs typeface="Roboto" panose="02000000000000000000" pitchFamily="2" charset="0"/>
              </a:rPr>
              <a:t>και</a:t>
            </a:r>
            <a:r>
              <a:rPr sz="1500" spc="10" dirty="0">
                <a:latin typeface="Roboto" panose="02000000000000000000" pitchFamily="2" charset="0"/>
                <a:ea typeface="Roboto" panose="02000000000000000000" pitchFamily="2" charset="0"/>
                <a:cs typeface="Roboto" panose="02000000000000000000" pitchFamily="2" charset="0"/>
              </a:rPr>
              <a:t> </a:t>
            </a:r>
            <a:r>
              <a:rPr lang="el-GR" sz="1500" spc="10" dirty="0">
                <a:latin typeface="Roboto" panose="02000000000000000000" pitchFamily="2" charset="0"/>
                <a:ea typeface="Roboto" panose="02000000000000000000" pitchFamily="2" charset="0"/>
                <a:cs typeface="Roboto" panose="02000000000000000000" pitchFamily="2" charset="0"/>
              </a:rPr>
              <a:t>εάν έχει υλοποιήσει πραγματικά έξοδα, </a:t>
            </a:r>
            <a:r>
              <a:rPr lang="el-GR" sz="1500" spc="-5" dirty="0">
                <a:latin typeface="Roboto" panose="02000000000000000000" pitchFamily="2" charset="0"/>
                <a:ea typeface="Roboto" panose="02000000000000000000" pitchFamily="2" charset="0"/>
                <a:cs typeface="Roboto" panose="02000000000000000000" pitchFamily="2" charset="0"/>
              </a:rPr>
              <a:t>αποδείξεις</a:t>
            </a:r>
            <a:r>
              <a:rPr sz="1500" spc="30"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πρα</a:t>
            </a:r>
            <a:r>
              <a:rPr sz="1500" spc="-10" dirty="0" err="1">
                <a:latin typeface="Roboto" panose="02000000000000000000" pitchFamily="2" charset="0"/>
                <a:ea typeface="Roboto" panose="02000000000000000000" pitchFamily="2" charset="0"/>
                <a:cs typeface="Roboto" panose="02000000000000000000" pitchFamily="2" charset="0"/>
              </a:rPr>
              <a:t>γμ</a:t>
            </a:r>
            <a:r>
              <a:rPr sz="1500" spc="-10" dirty="0">
                <a:latin typeface="Roboto" panose="02000000000000000000" pitchFamily="2" charset="0"/>
                <a:ea typeface="Roboto" panose="02000000000000000000" pitchFamily="2" charset="0"/>
                <a:cs typeface="Roboto" panose="02000000000000000000" pitchFamily="2" charset="0"/>
              </a:rPr>
              <a:t>ατικών</a:t>
            </a:r>
            <a:r>
              <a:rPr sz="1500" spc="35"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εξόδων</a:t>
            </a:r>
            <a:endParaRPr lang="el-GR" sz="1500" spc="10" dirty="0">
              <a:latin typeface="Roboto" panose="02000000000000000000" pitchFamily="2" charset="0"/>
              <a:ea typeface="Roboto" panose="02000000000000000000" pitchFamily="2" charset="0"/>
              <a:cs typeface="Roboto" panose="02000000000000000000" pitchFamily="2" charset="0"/>
            </a:endParaRPr>
          </a:p>
          <a:p>
            <a:pPr marL="299085" marR="5080" indent="-287020">
              <a:lnSpc>
                <a:spcPct val="100000"/>
              </a:lnSpc>
              <a:buFont typeface="Wingdings" panose="05000000000000000000" pitchFamily="2" charset="2"/>
              <a:buChar char="ü"/>
              <a:tabLst>
                <a:tab pos="299720" algn="l"/>
              </a:tabLst>
            </a:pPr>
            <a:r>
              <a:rPr sz="1500" b="1" spc="-5" dirty="0" err="1">
                <a:solidFill>
                  <a:srgbClr val="FF0000"/>
                </a:solidFill>
                <a:latin typeface="Roboto" panose="02000000000000000000" pitchFamily="2" charset="0"/>
                <a:ea typeface="Roboto" panose="02000000000000000000" pitchFamily="2" charset="0"/>
                <a:cs typeface="Roboto" panose="02000000000000000000" pitchFamily="2" charset="0"/>
              </a:rPr>
              <a:t>Τελική</a:t>
            </a:r>
            <a:r>
              <a:rPr sz="1500" b="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b="1" spc="-10" dirty="0">
                <a:solidFill>
                  <a:srgbClr val="FF0000"/>
                </a:solidFill>
                <a:latin typeface="Roboto" panose="02000000000000000000" pitchFamily="2" charset="0"/>
                <a:ea typeface="Roboto" panose="02000000000000000000" pitchFamily="2" charset="0"/>
                <a:cs typeface="Roboto" panose="02000000000000000000" pitchFamily="2" charset="0"/>
              </a:rPr>
              <a:t>Έκθεση</a:t>
            </a:r>
            <a:r>
              <a:rPr sz="1500" b="1"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b="1" spc="-5" dirty="0" err="1">
                <a:solidFill>
                  <a:srgbClr val="FF0000"/>
                </a:solidFill>
                <a:latin typeface="Roboto" panose="02000000000000000000" pitchFamily="2" charset="0"/>
                <a:ea typeface="Roboto" panose="02000000000000000000" pitchFamily="2" charset="0"/>
                <a:cs typeface="Roboto" panose="02000000000000000000" pitchFamily="2" charset="0"/>
              </a:rPr>
              <a:t>Συμμετέχοντ</a:t>
            </a:r>
            <a:r>
              <a:rPr sz="1500" b="1" spc="-5" dirty="0">
                <a:solidFill>
                  <a:srgbClr val="FF0000"/>
                </a:solidFill>
                <a:latin typeface="Roboto" panose="02000000000000000000" pitchFamily="2" charset="0"/>
                <a:ea typeface="Roboto" panose="02000000000000000000" pitchFamily="2" charset="0"/>
                <a:cs typeface="Roboto" panose="02000000000000000000" pitchFamily="2" charset="0"/>
              </a:rPr>
              <a:t>α</a:t>
            </a:r>
            <a:r>
              <a:rPr sz="1500" b="1" spc="-35" dirty="0">
                <a:solidFill>
                  <a:srgbClr val="FF0000"/>
                </a:solidFill>
                <a:latin typeface="Roboto" panose="02000000000000000000" pitchFamily="2" charset="0"/>
                <a:ea typeface="Roboto" panose="02000000000000000000" pitchFamily="2" charset="0"/>
                <a:cs typeface="Roboto" panose="02000000000000000000" pitchFamily="2" charset="0"/>
              </a:rPr>
              <a:t> </a:t>
            </a:r>
            <a:endParaRPr lang="el-GR" sz="1500" b="1" spc="-35"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12065" marR="5080">
              <a:lnSpc>
                <a:spcPct val="100000"/>
              </a:lnSpc>
              <a:spcBef>
                <a:spcPts val="600"/>
              </a:spcBef>
              <a:tabLst>
                <a:tab pos="299720" algn="l"/>
              </a:tabLst>
            </a:pPr>
            <a:endParaRPr lang="en-US" sz="1400" spc="-5"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12065" marR="5080">
              <a:lnSpc>
                <a:spcPct val="100000"/>
              </a:lnSpc>
              <a:spcBef>
                <a:spcPts val="600"/>
              </a:spcBef>
              <a:tabLst>
                <a:tab pos="299720" algn="l"/>
              </a:tabLst>
            </a:pPr>
            <a:r>
              <a:rPr sz="1400" spc="-5"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el-GR" sz="1400"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i="1" spc="-5" dirty="0">
                <a:solidFill>
                  <a:srgbClr val="FF0000"/>
                </a:solidFill>
                <a:latin typeface="Roboto" panose="02000000000000000000" pitchFamily="2" charset="0"/>
                <a:ea typeface="Roboto" panose="02000000000000000000" pitchFamily="2" charset="0"/>
                <a:cs typeface="Roboto" panose="02000000000000000000" pitchFamily="2" charset="0"/>
              </a:rPr>
              <a:t>Τα</a:t>
            </a:r>
            <a:r>
              <a:rPr sz="1400" i="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i="1" spc="-5" dirty="0">
                <a:solidFill>
                  <a:srgbClr val="FF0000"/>
                </a:solidFill>
                <a:latin typeface="Roboto" panose="02000000000000000000" pitchFamily="2" charset="0"/>
                <a:ea typeface="Roboto" panose="02000000000000000000" pitchFamily="2" charset="0"/>
                <a:cs typeface="Roboto" panose="02000000000000000000" pitchFamily="2" charset="0"/>
              </a:rPr>
              <a:t>πιο πάνω, με εξαίρεση τις αποδείξεις εμβασμάτων και εξόδων,</a:t>
            </a:r>
            <a:r>
              <a:rPr sz="1400" i="1" spc="3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i="1" spc="-10" dirty="0">
                <a:solidFill>
                  <a:srgbClr val="FF0000"/>
                </a:solidFill>
                <a:latin typeface="Roboto" panose="02000000000000000000" pitchFamily="2" charset="0"/>
                <a:ea typeface="Roboto" panose="02000000000000000000" pitchFamily="2" charset="0"/>
                <a:cs typeface="Roboto" panose="02000000000000000000" pitchFamily="2" charset="0"/>
              </a:rPr>
              <a:t>είναι</a:t>
            </a:r>
            <a:r>
              <a:rPr sz="1400" i="1" spc="3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i="1" spc="-10" dirty="0">
                <a:solidFill>
                  <a:srgbClr val="FF0000"/>
                </a:solidFill>
                <a:latin typeface="Roboto" panose="02000000000000000000" pitchFamily="2" charset="0"/>
                <a:ea typeface="Roboto" panose="02000000000000000000" pitchFamily="2" charset="0"/>
                <a:cs typeface="Roboto" panose="02000000000000000000" pitchFamily="2" charset="0"/>
              </a:rPr>
              <a:t>απαραίτητα </a:t>
            </a:r>
            <a:r>
              <a:rPr sz="1400" i="1" spc="-39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i="1" spc="-15" dirty="0">
                <a:solidFill>
                  <a:srgbClr val="FF0000"/>
                </a:solidFill>
                <a:latin typeface="Roboto" panose="02000000000000000000" pitchFamily="2" charset="0"/>
                <a:ea typeface="Roboto" panose="02000000000000000000" pitchFamily="2" charset="0"/>
                <a:cs typeface="Roboto" panose="02000000000000000000" pitchFamily="2" charset="0"/>
              </a:rPr>
              <a:t>ακόμη </a:t>
            </a:r>
            <a:r>
              <a:rPr sz="1400" i="1" spc="-25" dirty="0">
                <a:solidFill>
                  <a:srgbClr val="FF0000"/>
                </a:solidFill>
                <a:latin typeface="Roboto" panose="02000000000000000000" pitchFamily="2" charset="0"/>
                <a:ea typeface="Roboto" panose="02000000000000000000" pitchFamily="2" charset="0"/>
                <a:cs typeface="Roboto" panose="02000000000000000000" pitchFamily="2" charset="0"/>
              </a:rPr>
              <a:t>και</a:t>
            </a:r>
            <a:r>
              <a:rPr sz="14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i="1" dirty="0">
                <a:solidFill>
                  <a:srgbClr val="FF0000"/>
                </a:solidFill>
                <a:latin typeface="Roboto" panose="02000000000000000000" pitchFamily="2" charset="0"/>
                <a:ea typeface="Roboto" panose="02000000000000000000" pitchFamily="2" charset="0"/>
                <a:cs typeface="Roboto" panose="02000000000000000000" pitchFamily="2" charset="0"/>
              </a:rPr>
              <a:t>για</a:t>
            </a:r>
            <a:r>
              <a:rPr sz="14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i="1" spc="-5" dirty="0">
                <a:solidFill>
                  <a:srgbClr val="FF0000"/>
                </a:solidFill>
                <a:latin typeface="Roboto" panose="02000000000000000000" pitchFamily="2" charset="0"/>
                <a:ea typeface="Roboto" panose="02000000000000000000" pitchFamily="2" charset="0"/>
                <a:cs typeface="Roboto" panose="02000000000000000000" pitchFamily="2" charset="0"/>
              </a:rPr>
              <a:t>τις </a:t>
            </a:r>
            <a:r>
              <a:rPr sz="1400" i="1" spc="-10" dirty="0">
                <a:solidFill>
                  <a:srgbClr val="FF0000"/>
                </a:solidFill>
                <a:latin typeface="Roboto" panose="02000000000000000000" pitchFamily="2" charset="0"/>
                <a:ea typeface="Roboto" panose="02000000000000000000" pitchFamily="2" charset="0"/>
                <a:cs typeface="Roboto" panose="02000000000000000000" pitchFamily="2" charset="0"/>
              </a:rPr>
              <a:t>Zero</a:t>
            </a:r>
            <a:r>
              <a:rPr sz="1400" i="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i="1" spc="-5" dirty="0">
                <a:solidFill>
                  <a:srgbClr val="FF0000"/>
                </a:solidFill>
                <a:latin typeface="Roboto" panose="02000000000000000000" pitchFamily="2" charset="0"/>
                <a:ea typeface="Roboto" panose="02000000000000000000" pitchFamily="2" charset="0"/>
                <a:cs typeface="Roboto" panose="02000000000000000000" pitchFamily="2" charset="0"/>
              </a:rPr>
              <a:t>Grant </a:t>
            </a:r>
            <a:r>
              <a:rPr sz="1400" i="1" spc="-15" dirty="0">
                <a:solidFill>
                  <a:srgbClr val="FF0000"/>
                </a:solidFill>
                <a:latin typeface="Roboto" panose="02000000000000000000" pitchFamily="2" charset="0"/>
                <a:ea typeface="Roboto" panose="02000000000000000000" pitchFamily="2" charset="0"/>
                <a:cs typeface="Roboto" panose="02000000000000000000" pitchFamily="2" charset="0"/>
              </a:rPr>
              <a:t>Κινητικότητες</a:t>
            </a:r>
            <a:endParaRPr sz="1400"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0310109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71F6C-3439-7F94-6197-A14D56F84327}"/>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3F54510D-7B02-1772-3A45-022A2089A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4EF226E1-08E2-B949-7119-8E33D8FB5D9D}"/>
              </a:ext>
            </a:extLst>
          </p:cNvPr>
          <p:cNvSpPr>
            <a:spLocks noGrp="1"/>
          </p:cNvSpPr>
          <p:nvPr>
            <p:ph type="title"/>
          </p:nvPr>
        </p:nvSpPr>
        <p:spPr>
          <a:xfrm>
            <a:off x="959625" y="1094675"/>
            <a:ext cx="2777804" cy="736958"/>
          </a:xfrm>
        </p:spPr>
        <p:txBody>
          <a:bodyPr>
            <a:noAutofit/>
          </a:bodyPr>
          <a:lstStyle/>
          <a:p>
            <a:r>
              <a:rPr lang="el-GR" sz="2600" b="1" dirty="0">
                <a:latin typeface="Roboto" panose="02000000000000000000" pitchFamily="2" charset="0"/>
                <a:ea typeface="Roboto" panose="02000000000000000000" pitchFamily="2" charset="0"/>
              </a:rPr>
              <a:t>Τήρηση Αρχείου στον οργανισμό</a:t>
            </a:r>
          </a:p>
        </p:txBody>
      </p:sp>
      <p:sp>
        <p:nvSpPr>
          <p:cNvPr id="5" name="TextBox 4">
            <a:extLst>
              <a:ext uri="{FF2B5EF4-FFF2-40B4-BE49-F238E27FC236}">
                <a16:creationId xmlns:a16="http://schemas.microsoft.com/office/drawing/2014/main" id="{032EC217-B6B4-EE98-26EB-5ACAE014F7F7}"/>
              </a:ext>
            </a:extLst>
          </p:cNvPr>
          <p:cNvSpPr txBox="1"/>
          <p:nvPr/>
        </p:nvSpPr>
        <p:spPr>
          <a:xfrm>
            <a:off x="1683658" y="2033479"/>
            <a:ext cx="4412342" cy="3047501"/>
          </a:xfrm>
          <a:prstGeom prst="rect">
            <a:avLst/>
          </a:prstGeom>
          <a:noFill/>
        </p:spPr>
        <p:txBody>
          <a:bodyPr wrap="square">
            <a:spAutoFit/>
          </a:bodyPr>
          <a:lstStyle/>
          <a:p>
            <a:pPr marL="12700" marR="5080">
              <a:spcBef>
                <a:spcPts val="780"/>
              </a:spcBef>
            </a:pPr>
            <a:r>
              <a:rPr lang="el-GR" sz="1700" spc="-15" dirty="0">
                <a:latin typeface="Roboto" panose="02000000000000000000" pitchFamily="2" charset="0"/>
                <a:ea typeface="Roboto" panose="02000000000000000000" pitchFamily="2" charset="0"/>
                <a:cs typeface="Roboto" panose="02000000000000000000" pitchFamily="2" charset="0"/>
              </a:rPr>
              <a:t>Αρχείο</a:t>
            </a:r>
            <a:r>
              <a:rPr lang="el-GR" sz="1700" spc="10"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με</a:t>
            </a:r>
            <a:r>
              <a:rPr lang="el-GR" sz="1700" spc="-10" dirty="0">
                <a:latin typeface="Roboto" panose="02000000000000000000" pitchFamily="2" charset="0"/>
                <a:ea typeface="Roboto" panose="02000000000000000000" pitchFamily="2" charset="0"/>
                <a:cs typeface="Roboto" panose="02000000000000000000" pitchFamily="2" charset="0"/>
              </a:rPr>
              <a:t> όλα τα έντυπα/αποδεικτικά</a:t>
            </a:r>
            <a:r>
              <a:rPr lang="el-GR" sz="1700" spc="-5"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που αφορούν </a:t>
            </a:r>
            <a:r>
              <a:rPr lang="el-GR" sz="1700" spc="-5" dirty="0">
                <a:latin typeface="Roboto" panose="02000000000000000000" pitchFamily="2" charset="0"/>
                <a:ea typeface="Roboto" panose="02000000000000000000" pitchFamily="2" charset="0"/>
                <a:cs typeface="Roboto" panose="02000000000000000000" pitchFamily="2" charset="0"/>
              </a:rPr>
              <a:t>τις </a:t>
            </a:r>
            <a:r>
              <a:rPr lang="el-GR" sz="1700" spc="-20" dirty="0">
                <a:latin typeface="Roboto" panose="02000000000000000000" pitchFamily="2" charset="0"/>
                <a:ea typeface="Roboto" panose="02000000000000000000" pitchFamily="2" charset="0"/>
                <a:cs typeface="Roboto" panose="02000000000000000000" pitchFamily="2" charset="0"/>
              </a:rPr>
              <a:t>κινητικότητες, </a:t>
            </a:r>
            <a:r>
              <a:rPr lang="el-GR" sz="1700" spc="-41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σύμφωνα με </a:t>
            </a:r>
            <a:r>
              <a:rPr lang="el-GR" sz="1700" spc="-20" dirty="0">
                <a:latin typeface="Roboto" panose="02000000000000000000" pitchFamily="2" charset="0"/>
                <a:ea typeface="Roboto" panose="02000000000000000000" pitchFamily="2" charset="0"/>
                <a:cs typeface="Roboto" panose="02000000000000000000" pitchFamily="2" charset="0"/>
              </a:rPr>
              <a:t>την </a:t>
            </a:r>
            <a:r>
              <a:rPr lang="el-GR" sz="1700" spc="-15" dirty="0">
                <a:latin typeface="Roboto" panose="02000000000000000000" pitchFamily="2" charset="0"/>
                <a:ea typeface="Roboto" panose="02000000000000000000" pitchFamily="2" charset="0"/>
                <a:cs typeface="Roboto" panose="02000000000000000000" pitchFamily="2" charset="0"/>
              </a:rPr>
              <a:t>εκάστοτε </a:t>
            </a:r>
            <a:r>
              <a:rPr lang="el-GR" sz="1700" spc="-41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Συμφωνία </a:t>
            </a:r>
            <a:r>
              <a:rPr lang="el-GR" sz="1700" spc="-15" dirty="0">
                <a:latin typeface="Roboto" panose="02000000000000000000" pitchFamily="2" charset="0"/>
                <a:ea typeface="Roboto" panose="02000000000000000000" pitchFamily="2" charset="0"/>
                <a:cs typeface="Roboto" panose="02000000000000000000" pitchFamily="2" charset="0"/>
              </a:rPr>
              <a:t>Επιχορήγησης, </a:t>
            </a:r>
            <a:r>
              <a:rPr lang="el-GR" sz="1700" spc="-10" dirty="0">
                <a:latin typeface="Roboto" panose="02000000000000000000" pitchFamily="2" charset="0"/>
                <a:ea typeface="Roboto" panose="02000000000000000000" pitchFamily="2" charset="0"/>
                <a:cs typeface="Roboto" panose="02000000000000000000" pitchFamily="2" charset="0"/>
              </a:rPr>
              <a:t> </a:t>
            </a:r>
            <a:r>
              <a:rPr lang="el-GR" sz="1700" spc="-15" dirty="0">
                <a:latin typeface="Roboto" panose="02000000000000000000" pitchFamily="2" charset="0"/>
                <a:ea typeface="Roboto" panose="02000000000000000000" pitchFamily="2" charset="0"/>
                <a:cs typeface="Roboto" panose="02000000000000000000" pitchFamily="2" charset="0"/>
              </a:rPr>
              <a:t>τηρείται</a:t>
            </a:r>
            <a:r>
              <a:rPr lang="el-GR" sz="1700" spc="10" dirty="0">
                <a:latin typeface="Roboto" panose="02000000000000000000" pitchFamily="2" charset="0"/>
                <a:ea typeface="Roboto" panose="02000000000000000000" pitchFamily="2" charset="0"/>
                <a:cs typeface="Roboto" panose="02000000000000000000" pitchFamily="2" charset="0"/>
              </a:rPr>
              <a:t> </a:t>
            </a:r>
            <a:r>
              <a:rPr lang="el-GR" sz="1700" dirty="0">
                <a:latin typeface="Roboto" panose="02000000000000000000" pitchFamily="2" charset="0"/>
                <a:ea typeface="Roboto" panose="02000000000000000000" pitchFamily="2" charset="0"/>
                <a:cs typeface="Roboto" panose="02000000000000000000" pitchFamily="2" charset="0"/>
              </a:rPr>
              <a:t>για:</a:t>
            </a:r>
            <a:endParaRPr lang="en-US" sz="1700" dirty="0">
              <a:latin typeface="Roboto" panose="02000000000000000000" pitchFamily="2" charset="0"/>
              <a:ea typeface="Roboto" panose="02000000000000000000" pitchFamily="2" charset="0"/>
              <a:cs typeface="Roboto" panose="02000000000000000000" pitchFamily="2" charset="0"/>
            </a:endParaRPr>
          </a:p>
          <a:p>
            <a:pPr marL="355600" marR="14604" indent="-342900">
              <a:spcBef>
                <a:spcPts val="780"/>
              </a:spcBef>
              <a:buFont typeface="Wingdings" panose="05000000000000000000" pitchFamily="2" charset="2"/>
              <a:buChar char="v"/>
              <a:tabLst>
                <a:tab pos="355600" algn="l"/>
              </a:tabLst>
            </a:pPr>
            <a:r>
              <a:rPr lang="el-GR" sz="1700" spc="-15" dirty="0">
                <a:latin typeface="Roboto" panose="02000000000000000000" pitchFamily="2" charset="0"/>
                <a:ea typeface="Roboto" panose="02000000000000000000" pitchFamily="2" charset="0"/>
                <a:cs typeface="Roboto" panose="02000000000000000000" pitchFamily="2" charset="0"/>
              </a:rPr>
              <a:t>τουλάχιστον </a:t>
            </a:r>
            <a:r>
              <a:rPr lang="el-GR" sz="1700" spc="-5" dirty="0">
                <a:latin typeface="Roboto" panose="02000000000000000000" pitchFamily="2" charset="0"/>
                <a:ea typeface="Roboto" panose="02000000000000000000" pitchFamily="2" charset="0"/>
                <a:cs typeface="Roboto" panose="02000000000000000000" pitchFamily="2" charset="0"/>
              </a:rPr>
              <a:t>3 </a:t>
            </a:r>
            <a:r>
              <a:rPr lang="el-GR" sz="1700" spc="-10" dirty="0">
                <a:latin typeface="Roboto" panose="02000000000000000000" pitchFamily="2" charset="0"/>
                <a:ea typeface="Roboto" panose="02000000000000000000" pitchFamily="2" charset="0"/>
                <a:cs typeface="Roboto" panose="02000000000000000000" pitchFamily="2" charset="0"/>
              </a:rPr>
              <a:t>χρόνια </a:t>
            </a:r>
            <a:r>
              <a:rPr lang="el-GR" sz="1700" spc="-41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για</a:t>
            </a:r>
            <a:r>
              <a:rPr lang="el-GR" sz="1700" spc="-10" dirty="0">
                <a:latin typeface="Roboto" panose="02000000000000000000" pitchFamily="2" charset="0"/>
                <a:ea typeface="Roboto" panose="02000000000000000000" pitchFamily="2" charset="0"/>
                <a:cs typeface="Roboto" panose="02000000000000000000" pitchFamily="2" charset="0"/>
              </a:rPr>
              <a:t> σχέδια</a:t>
            </a:r>
            <a:r>
              <a:rPr lang="el-GR" sz="1700" spc="-5" dirty="0">
                <a:latin typeface="Roboto" panose="02000000000000000000" pitchFamily="2" charset="0"/>
                <a:ea typeface="Roboto" panose="02000000000000000000" pitchFamily="2" charset="0"/>
                <a:cs typeface="Roboto" panose="02000000000000000000" pitchFamily="2" charset="0"/>
              </a:rPr>
              <a:t> με </a:t>
            </a:r>
            <a:r>
              <a:rPr lang="el-GR" sz="1700"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χρηματοδότηση </a:t>
            </a:r>
            <a:r>
              <a:rPr lang="el-GR" sz="1700" spc="-25" dirty="0">
                <a:latin typeface="Roboto" panose="02000000000000000000" pitchFamily="2" charset="0"/>
                <a:ea typeface="Roboto" panose="02000000000000000000" pitchFamily="2" charset="0"/>
                <a:cs typeface="Roboto" panose="02000000000000000000" pitchFamily="2" charset="0"/>
              </a:rPr>
              <a:t>κάτω </a:t>
            </a:r>
            <a:r>
              <a:rPr lang="el-GR" sz="1700" spc="-41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από</a:t>
            </a:r>
            <a:r>
              <a:rPr lang="el-GR" sz="1700" spc="-20"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60 000</a:t>
            </a:r>
            <a:r>
              <a:rPr lang="el-GR" sz="1700" spc="-15"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ΕΥΡΩ</a:t>
            </a:r>
            <a:endParaRPr lang="el-GR" sz="1700" dirty="0">
              <a:latin typeface="Roboto" panose="02000000000000000000" pitchFamily="2" charset="0"/>
              <a:ea typeface="Roboto" panose="02000000000000000000" pitchFamily="2" charset="0"/>
              <a:cs typeface="Roboto" panose="02000000000000000000" pitchFamily="2" charset="0"/>
            </a:endParaRPr>
          </a:p>
          <a:p>
            <a:pPr marL="355600" marR="5080" indent="-342900">
              <a:spcBef>
                <a:spcPts val="1500"/>
              </a:spcBef>
              <a:buFont typeface="Wingdings" panose="05000000000000000000" pitchFamily="2" charset="2"/>
              <a:buChar char="v"/>
              <a:tabLst>
                <a:tab pos="355600" algn="l"/>
              </a:tabLst>
            </a:pPr>
            <a:r>
              <a:rPr lang="el-GR" sz="1700" spc="-15" dirty="0">
                <a:latin typeface="Roboto" panose="02000000000000000000" pitchFamily="2" charset="0"/>
                <a:ea typeface="Roboto" panose="02000000000000000000" pitchFamily="2" charset="0"/>
                <a:cs typeface="Roboto" panose="02000000000000000000" pitchFamily="2" charset="0"/>
              </a:rPr>
              <a:t>τουλάχιστον </a:t>
            </a:r>
            <a:r>
              <a:rPr lang="el-GR" sz="1700" spc="-5" dirty="0">
                <a:latin typeface="Roboto" panose="02000000000000000000" pitchFamily="2" charset="0"/>
                <a:ea typeface="Roboto" panose="02000000000000000000" pitchFamily="2" charset="0"/>
                <a:cs typeface="Roboto" panose="02000000000000000000" pitchFamily="2" charset="0"/>
              </a:rPr>
              <a:t>5 </a:t>
            </a:r>
            <a:r>
              <a:rPr lang="el-GR" sz="1700" spc="-10" dirty="0">
                <a:latin typeface="Roboto" panose="02000000000000000000" pitchFamily="2" charset="0"/>
                <a:ea typeface="Roboto" panose="02000000000000000000" pitchFamily="2" charset="0"/>
                <a:cs typeface="Roboto" panose="02000000000000000000" pitchFamily="2" charset="0"/>
              </a:rPr>
              <a:t>χρόνια </a:t>
            </a:r>
            <a:r>
              <a:rPr lang="el-GR" sz="1700" spc="-41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για</a:t>
            </a:r>
            <a:r>
              <a:rPr lang="el-GR" sz="1700" spc="-10" dirty="0">
                <a:latin typeface="Roboto" panose="02000000000000000000" pitchFamily="2" charset="0"/>
                <a:ea typeface="Roboto" panose="02000000000000000000" pitchFamily="2" charset="0"/>
                <a:cs typeface="Roboto" panose="02000000000000000000" pitchFamily="2" charset="0"/>
              </a:rPr>
              <a:t> σχέδια</a:t>
            </a:r>
            <a:r>
              <a:rPr lang="el-GR" sz="1700" spc="-5" dirty="0">
                <a:latin typeface="Roboto" panose="02000000000000000000" pitchFamily="2" charset="0"/>
                <a:ea typeface="Roboto" panose="02000000000000000000" pitchFamily="2" charset="0"/>
                <a:cs typeface="Roboto" panose="02000000000000000000" pitchFamily="2" charset="0"/>
              </a:rPr>
              <a:t> με </a:t>
            </a:r>
            <a:r>
              <a:rPr lang="el-GR" sz="1700"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χρηματοδότηση</a:t>
            </a:r>
            <a:r>
              <a:rPr lang="el-GR" sz="1700" spc="15"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ίση</a:t>
            </a:r>
            <a:r>
              <a:rPr lang="el-GR" sz="1700" spc="-20"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ή </a:t>
            </a:r>
            <a:r>
              <a:rPr lang="el-GR" sz="1700" spc="-415"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περισσότερη</a:t>
            </a:r>
            <a:r>
              <a:rPr lang="el-GR" sz="1700" spc="20" dirty="0">
                <a:latin typeface="Roboto" panose="02000000000000000000" pitchFamily="2" charset="0"/>
                <a:ea typeface="Roboto" panose="02000000000000000000" pitchFamily="2" charset="0"/>
                <a:cs typeface="Roboto" panose="02000000000000000000" pitchFamily="2" charset="0"/>
              </a:rPr>
              <a:t> </a:t>
            </a:r>
            <a:r>
              <a:rPr lang="el-GR" sz="1700" spc="-15" dirty="0">
                <a:latin typeface="Roboto" panose="02000000000000000000" pitchFamily="2" charset="0"/>
                <a:ea typeface="Roboto" panose="02000000000000000000" pitchFamily="2" charset="0"/>
                <a:cs typeface="Roboto" panose="02000000000000000000" pitchFamily="2" charset="0"/>
              </a:rPr>
              <a:t>των</a:t>
            </a:r>
            <a:r>
              <a:rPr lang="el-GR" sz="1700" spc="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60 000</a:t>
            </a:r>
            <a:r>
              <a:rPr lang="el-GR" sz="1700" spc="-15"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ΕΥΡΩ</a:t>
            </a:r>
            <a:endParaRPr lang="el-GR" sz="1700" dirty="0">
              <a:latin typeface="Roboto" panose="02000000000000000000" pitchFamily="2" charset="0"/>
              <a:ea typeface="Roboto" panose="02000000000000000000" pitchFamily="2" charset="0"/>
              <a:cs typeface="Roboto" panose="02000000000000000000" pitchFamily="2" charset="0"/>
            </a:endParaRPr>
          </a:p>
          <a:p>
            <a:pPr marL="12700" marR="5080">
              <a:lnSpc>
                <a:spcPct val="70000"/>
              </a:lnSpc>
              <a:spcBef>
                <a:spcPts val="780"/>
              </a:spcBef>
            </a:pPr>
            <a:endParaRPr lang="el-GR" sz="1800" dirty="0">
              <a:latin typeface="Roboto" panose="02000000000000000000" pitchFamily="2" charset="0"/>
              <a:ea typeface="Roboto" panose="02000000000000000000" pitchFamily="2" charset="0"/>
              <a:cs typeface="Roboto" panose="02000000000000000000" pitchFamily="2" charset="0"/>
            </a:endParaRPr>
          </a:p>
        </p:txBody>
      </p:sp>
      <p:sp>
        <p:nvSpPr>
          <p:cNvPr id="7" name="Rectangle: Rounded Corners 6">
            <a:extLst>
              <a:ext uri="{FF2B5EF4-FFF2-40B4-BE49-F238E27FC236}">
                <a16:creationId xmlns:a16="http://schemas.microsoft.com/office/drawing/2014/main" id="{0DDB6F91-820F-B37F-2518-FD4D501BA9A5}"/>
              </a:ext>
            </a:extLst>
          </p:cNvPr>
          <p:cNvSpPr/>
          <p:nvPr/>
        </p:nvSpPr>
        <p:spPr>
          <a:xfrm>
            <a:off x="7046684" y="1942139"/>
            <a:ext cx="3664859" cy="281854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Οι διαδικασίες</a:t>
            </a:r>
          </a:p>
          <a:p>
            <a:pPr algn="ct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εσωτερικού ελέγχου  των δικαιούχων πρέπει  να επιτρέπουν την</a:t>
            </a:r>
          </a:p>
          <a:p>
            <a:pPr algn="ctr"/>
            <a:r>
              <a:rPr lang="el-GR" sz="1600" b="1" dirty="0">
                <a:solidFill>
                  <a:srgbClr val="FF0000"/>
                </a:solidFill>
                <a:latin typeface="Roboto" panose="02000000000000000000" pitchFamily="2" charset="0"/>
                <a:ea typeface="Roboto" panose="02000000000000000000" pitchFamily="2" charset="0"/>
                <a:cs typeface="Roboto" panose="02000000000000000000" pitchFamily="2" charset="0"/>
              </a:rPr>
              <a:t>άμεση συμφωνία</a:t>
            </a:r>
          </a:p>
          <a:p>
            <a:pPr algn="ct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μεταξύ των ποσών που  δηλώθηκαν στην τελική έκθεση και των ποσών που</a:t>
            </a:r>
            <a:r>
              <a:rPr lang="en-US" sz="16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αναγράφονται στα  δικαιολογητικά</a:t>
            </a:r>
          </a:p>
        </p:txBody>
      </p:sp>
    </p:spTree>
    <p:extLst>
      <p:ext uri="{BB962C8B-B14F-4D97-AF65-F5344CB8AC3E}">
        <p14:creationId xmlns:p14="http://schemas.microsoft.com/office/powerpoint/2010/main" val="3291540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5B702-4A6D-B865-3B7A-730689BDF0C6}"/>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0BE3B133-E19B-2A54-B3B7-37A6ADB6B2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9B81721E-E8FC-1187-4226-EC206FD9C7A2}"/>
              </a:ext>
            </a:extLst>
          </p:cNvPr>
          <p:cNvSpPr>
            <a:spLocks noGrp="1"/>
          </p:cNvSpPr>
          <p:nvPr>
            <p:ph type="title"/>
          </p:nvPr>
        </p:nvSpPr>
        <p:spPr>
          <a:xfrm>
            <a:off x="959625" y="1254333"/>
            <a:ext cx="2777804" cy="736958"/>
          </a:xfrm>
        </p:spPr>
        <p:txBody>
          <a:bodyPr>
            <a:noAutofit/>
          </a:bodyPr>
          <a:lstStyle/>
          <a:p>
            <a:r>
              <a:rPr lang="el-GR" sz="2600" b="1" dirty="0">
                <a:latin typeface="Roboto" panose="02000000000000000000" pitchFamily="2" charset="0"/>
                <a:ea typeface="Roboto" panose="02000000000000000000" pitchFamily="2" charset="0"/>
              </a:rPr>
              <a:t>Επεξεργασία  Προσωπικών  δεδομένων</a:t>
            </a:r>
          </a:p>
        </p:txBody>
      </p:sp>
      <p:sp>
        <p:nvSpPr>
          <p:cNvPr id="5" name="TextBox 4">
            <a:extLst>
              <a:ext uri="{FF2B5EF4-FFF2-40B4-BE49-F238E27FC236}">
                <a16:creationId xmlns:a16="http://schemas.microsoft.com/office/drawing/2014/main" id="{D6A9596C-2A97-9B31-3146-CDD468810A6A}"/>
              </a:ext>
            </a:extLst>
          </p:cNvPr>
          <p:cNvSpPr txBox="1"/>
          <p:nvPr/>
        </p:nvSpPr>
        <p:spPr>
          <a:xfrm>
            <a:off x="3976913" y="1845779"/>
            <a:ext cx="6139544" cy="1919756"/>
          </a:xfrm>
          <a:prstGeom prst="rect">
            <a:avLst/>
          </a:prstGeom>
          <a:noFill/>
        </p:spPr>
        <p:txBody>
          <a:bodyPr wrap="square">
            <a:spAutoFit/>
          </a:bodyPr>
          <a:lstStyle/>
          <a:p>
            <a:pPr marL="12700" marR="288290" algn="just">
              <a:lnSpc>
                <a:spcPts val="2380"/>
              </a:lnSpc>
              <a:spcBef>
                <a:spcPts val="390"/>
              </a:spcBef>
              <a:tabLst>
                <a:tab pos="240665" algn="l"/>
                <a:tab pos="241300" algn="l"/>
              </a:tabLst>
            </a:pPr>
            <a:r>
              <a:rPr lang="el-GR" sz="1800" spc="-5" dirty="0">
                <a:latin typeface="Roboto" panose="02000000000000000000" pitchFamily="2" charset="0"/>
                <a:ea typeface="Roboto" panose="02000000000000000000" pitchFamily="2" charset="0"/>
                <a:cs typeface="Roboto" panose="02000000000000000000" pitchFamily="2" charset="0"/>
              </a:rPr>
              <a:t>Τα</a:t>
            </a:r>
            <a:r>
              <a:rPr lang="el-GR" sz="1800" dirty="0">
                <a:latin typeface="Roboto" panose="02000000000000000000" pitchFamily="2" charset="0"/>
                <a:ea typeface="Roboto" panose="02000000000000000000" pitchFamily="2" charset="0"/>
                <a:cs typeface="Roboto" panose="02000000000000000000" pitchFamily="2" charset="0"/>
              </a:rPr>
              <a:t> </a:t>
            </a:r>
            <a:r>
              <a:rPr lang="el-GR" sz="1800" spc="-20" dirty="0" err="1">
                <a:latin typeface="Roboto" panose="02000000000000000000" pitchFamily="2" charset="0"/>
                <a:ea typeface="Roboto" panose="02000000000000000000" pitchFamily="2" charset="0"/>
                <a:cs typeface="Roboto" panose="02000000000000000000" pitchFamily="2" charset="0"/>
              </a:rPr>
              <a:t>δικαιούχα</a:t>
            </a:r>
            <a:r>
              <a:rPr lang="el-GR" sz="1800" spc="20" dirty="0">
                <a:latin typeface="Roboto" panose="02000000000000000000" pitchFamily="2" charset="0"/>
                <a:ea typeface="Roboto" panose="02000000000000000000" pitchFamily="2" charset="0"/>
                <a:cs typeface="Roboto" panose="02000000000000000000" pitchFamily="2" charset="0"/>
              </a:rPr>
              <a:t> </a:t>
            </a:r>
            <a:r>
              <a:rPr lang="el-GR" sz="1800" spc="-10" dirty="0">
                <a:latin typeface="Roboto" panose="02000000000000000000" pitchFamily="2" charset="0"/>
                <a:ea typeface="Roboto" panose="02000000000000000000" pitchFamily="2" charset="0"/>
                <a:cs typeface="Roboto" panose="02000000000000000000" pitchFamily="2" charset="0"/>
              </a:rPr>
              <a:t>ιδρύματα</a:t>
            </a:r>
            <a:r>
              <a:rPr lang="el-GR" sz="1800" spc="15" dirty="0">
                <a:latin typeface="Roboto" panose="02000000000000000000" pitchFamily="2" charset="0"/>
                <a:ea typeface="Roboto" panose="02000000000000000000" pitchFamily="2" charset="0"/>
                <a:cs typeface="Roboto" panose="02000000000000000000" pitchFamily="2" charset="0"/>
              </a:rPr>
              <a:t> </a:t>
            </a:r>
            <a:r>
              <a:rPr lang="el-GR" sz="1800" spc="-10" dirty="0">
                <a:latin typeface="Roboto" panose="02000000000000000000" pitchFamily="2" charset="0"/>
                <a:ea typeface="Roboto" panose="02000000000000000000" pitchFamily="2" charset="0"/>
                <a:cs typeface="Roboto" panose="02000000000000000000" pitchFamily="2" charset="0"/>
              </a:rPr>
              <a:t>αναμένεται</a:t>
            </a:r>
            <a:r>
              <a:rPr lang="el-GR" sz="1800" spc="15" dirty="0">
                <a:latin typeface="Roboto" panose="02000000000000000000" pitchFamily="2" charset="0"/>
                <a:ea typeface="Roboto" panose="02000000000000000000" pitchFamily="2" charset="0"/>
                <a:cs typeface="Roboto" panose="02000000000000000000" pitchFamily="2" charset="0"/>
              </a:rPr>
              <a:t> </a:t>
            </a:r>
            <a:r>
              <a:rPr lang="el-GR" sz="1800" spc="-5" dirty="0">
                <a:latin typeface="Roboto" panose="02000000000000000000" pitchFamily="2" charset="0"/>
                <a:ea typeface="Roboto" panose="02000000000000000000" pitchFamily="2" charset="0"/>
                <a:cs typeface="Roboto" panose="02000000000000000000" pitchFamily="2" charset="0"/>
              </a:rPr>
              <a:t>ότι </a:t>
            </a:r>
            <a:r>
              <a:rPr lang="el-GR" sz="1800" spc="-10" dirty="0">
                <a:latin typeface="Roboto" panose="02000000000000000000" pitchFamily="2" charset="0"/>
                <a:ea typeface="Roboto" panose="02000000000000000000" pitchFamily="2" charset="0"/>
                <a:cs typeface="Roboto" panose="02000000000000000000" pitchFamily="2" charset="0"/>
              </a:rPr>
              <a:t>θα</a:t>
            </a:r>
            <a:r>
              <a:rPr lang="el-GR" sz="1800" spc="15" dirty="0">
                <a:latin typeface="Roboto" panose="02000000000000000000" pitchFamily="2" charset="0"/>
                <a:ea typeface="Roboto" panose="02000000000000000000" pitchFamily="2" charset="0"/>
                <a:cs typeface="Roboto" panose="02000000000000000000" pitchFamily="2" charset="0"/>
              </a:rPr>
              <a:t> </a:t>
            </a:r>
            <a:r>
              <a:rPr lang="el-GR" sz="1800" spc="-15" dirty="0">
                <a:latin typeface="Roboto" panose="02000000000000000000" pitchFamily="2" charset="0"/>
                <a:ea typeface="Roboto" panose="02000000000000000000" pitchFamily="2" charset="0"/>
                <a:cs typeface="Roboto" panose="02000000000000000000" pitchFamily="2" charset="0"/>
              </a:rPr>
              <a:t>παρέχουν </a:t>
            </a:r>
            <a:r>
              <a:rPr lang="el-GR" sz="1800" spc="-480" dirty="0">
                <a:latin typeface="Roboto" panose="02000000000000000000" pitchFamily="2" charset="0"/>
                <a:ea typeface="Roboto" panose="02000000000000000000" pitchFamily="2" charset="0"/>
                <a:cs typeface="Roboto" panose="02000000000000000000" pitchFamily="2" charset="0"/>
              </a:rPr>
              <a:t> </a:t>
            </a:r>
            <a:r>
              <a:rPr lang="el-GR" sz="1800" spc="-5" dirty="0">
                <a:latin typeface="Roboto" panose="02000000000000000000" pitchFamily="2" charset="0"/>
                <a:ea typeface="Roboto" panose="02000000000000000000" pitchFamily="2" charset="0"/>
                <a:cs typeface="Roboto" panose="02000000000000000000" pitchFamily="2" charset="0"/>
              </a:rPr>
              <a:t>στους</a:t>
            </a:r>
            <a:r>
              <a:rPr lang="el-GR" sz="1800" dirty="0">
                <a:latin typeface="Roboto" panose="02000000000000000000" pitchFamily="2" charset="0"/>
                <a:ea typeface="Roboto" panose="02000000000000000000" pitchFamily="2" charset="0"/>
                <a:cs typeface="Roboto" panose="02000000000000000000" pitchFamily="2" charset="0"/>
              </a:rPr>
              <a:t> </a:t>
            </a:r>
            <a:r>
              <a:rPr lang="el-GR" sz="1800" spc="-10" dirty="0">
                <a:latin typeface="Roboto" panose="02000000000000000000" pitchFamily="2" charset="0"/>
                <a:ea typeface="Roboto" panose="02000000000000000000" pitchFamily="2" charset="0"/>
                <a:cs typeface="Roboto" panose="02000000000000000000" pitchFamily="2" charset="0"/>
              </a:rPr>
              <a:t>συμμετέχοντες/</a:t>
            </a:r>
            <a:r>
              <a:rPr lang="el-GR" sz="1800" spc="-10" dirty="0" err="1">
                <a:latin typeface="Roboto" panose="02000000000000000000" pitchFamily="2" charset="0"/>
                <a:ea typeface="Roboto" panose="02000000000000000000" pitchFamily="2" charset="0"/>
                <a:cs typeface="Roboto" panose="02000000000000000000" pitchFamily="2" charset="0"/>
              </a:rPr>
              <a:t>ουσες</a:t>
            </a:r>
            <a:r>
              <a:rPr lang="el-GR" sz="1800" spc="35" dirty="0">
                <a:latin typeface="Roboto" panose="02000000000000000000" pitchFamily="2" charset="0"/>
                <a:ea typeface="Roboto" panose="02000000000000000000" pitchFamily="2" charset="0"/>
                <a:cs typeface="Roboto" panose="02000000000000000000" pitchFamily="2" charset="0"/>
              </a:rPr>
              <a:t> </a:t>
            </a:r>
            <a:r>
              <a:rPr lang="el-GR" sz="1800" spc="-5" dirty="0">
                <a:latin typeface="Roboto" panose="02000000000000000000" pitchFamily="2" charset="0"/>
                <a:ea typeface="Roboto" panose="02000000000000000000" pitchFamily="2" charset="0"/>
                <a:cs typeface="Roboto" panose="02000000000000000000" pitchFamily="2" charset="0"/>
              </a:rPr>
              <a:t>τη</a:t>
            </a:r>
            <a:r>
              <a:rPr lang="el-GR" sz="1800" spc="5" dirty="0">
                <a:latin typeface="Roboto" panose="02000000000000000000" pitchFamily="2" charset="0"/>
                <a:ea typeface="Roboto" panose="02000000000000000000" pitchFamily="2" charset="0"/>
                <a:cs typeface="Roboto" panose="02000000000000000000" pitchFamily="2" charset="0"/>
              </a:rPr>
              <a:t> </a:t>
            </a:r>
            <a:r>
              <a:rPr lang="el-GR" sz="1800" b="1" spc="-10" dirty="0">
                <a:solidFill>
                  <a:srgbClr val="FF0000"/>
                </a:solidFill>
                <a:latin typeface="Roboto" panose="02000000000000000000" pitchFamily="2" charset="0"/>
                <a:ea typeface="Roboto" panose="02000000000000000000" pitchFamily="2" charset="0"/>
                <a:cs typeface="Roboto" panose="02000000000000000000" pitchFamily="2" charset="0"/>
              </a:rPr>
              <a:t>σχετική</a:t>
            </a:r>
            <a:r>
              <a:rPr lang="el-GR" sz="1800" b="1" spc="2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spc="-15" dirty="0">
                <a:solidFill>
                  <a:srgbClr val="FF0000"/>
                </a:solidFill>
                <a:latin typeface="Roboto" panose="02000000000000000000" pitchFamily="2" charset="0"/>
                <a:ea typeface="Roboto" panose="02000000000000000000" pitchFamily="2" charset="0"/>
                <a:cs typeface="Roboto" panose="02000000000000000000" pitchFamily="2" charset="0"/>
              </a:rPr>
              <a:t>δήλωση</a:t>
            </a:r>
            <a:r>
              <a:rPr lang="en-US" sz="1800" b="1"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spc="-10" dirty="0">
                <a:solidFill>
                  <a:srgbClr val="FF0000"/>
                </a:solidFill>
                <a:latin typeface="Roboto" panose="02000000000000000000" pitchFamily="2" charset="0"/>
                <a:ea typeface="Roboto" panose="02000000000000000000" pitchFamily="2" charset="0"/>
                <a:cs typeface="Roboto" panose="02000000000000000000" pitchFamily="2" charset="0"/>
              </a:rPr>
              <a:t>απορρήτου</a:t>
            </a:r>
            <a:r>
              <a:rPr lang="el-GR" sz="1800" spc="30"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800" spc="-10" dirty="0">
                <a:latin typeface="Roboto" panose="02000000000000000000" pitchFamily="2" charset="0"/>
                <a:ea typeface="Roboto" panose="02000000000000000000" pitchFamily="2" charset="0"/>
                <a:cs typeface="Roboto" panose="02000000000000000000" pitchFamily="2" charset="0"/>
              </a:rPr>
              <a:t>για</a:t>
            </a:r>
            <a:r>
              <a:rPr lang="el-GR" sz="1800" spc="5" dirty="0">
                <a:latin typeface="Roboto" panose="02000000000000000000" pitchFamily="2" charset="0"/>
                <a:ea typeface="Roboto" panose="02000000000000000000" pitchFamily="2" charset="0"/>
                <a:cs typeface="Roboto" panose="02000000000000000000" pitchFamily="2" charset="0"/>
              </a:rPr>
              <a:t> </a:t>
            </a:r>
            <a:r>
              <a:rPr lang="el-GR" sz="1800" spc="-25" dirty="0">
                <a:latin typeface="Roboto" panose="02000000000000000000" pitchFamily="2" charset="0"/>
                <a:ea typeface="Roboto" panose="02000000000000000000" pitchFamily="2" charset="0"/>
                <a:cs typeface="Roboto" panose="02000000000000000000" pitchFamily="2" charset="0"/>
              </a:rPr>
              <a:t>την</a:t>
            </a:r>
            <a:r>
              <a:rPr lang="el-GR" sz="1800" spc="15" dirty="0">
                <a:latin typeface="Roboto" panose="02000000000000000000" pitchFamily="2" charset="0"/>
                <a:ea typeface="Roboto" panose="02000000000000000000" pitchFamily="2" charset="0"/>
                <a:cs typeface="Roboto" panose="02000000000000000000" pitchFamily="2" charset="0"/>
              </a:rPr>
              <a:t> </a:t>
            </a:r>
            <a:r>
              <a:rPr lang="el-GR" sz="1800" spc="-10" dirty="0">
                <a:latin typeface="Roboto" panose="02000000000000000000" pitchFamily="2" charset="0"/>
                <a:ea typeface="Roboto" panose="02000000000000000000" pitchFamily="2" charset="0"/>
                <a:cs typeface="Roboto" panose="02000000000000000000" pitchFamily="2" charset="0"/>
              </a:rPr>
              <a:t>επεξεργασία</a:t>
            </a:r>
            <a:r>
              <a:rPr lang="el-GR" sz="1800" spc="30" dirty="0">
                <a:latin typeface="Roboto" panose="02000000000000000000" pitchFamily="2" charset="0"/>
                <a:ea typeface="Roboto" panose="02000000000000000000" pitchFamily="2" charset="0"/>
                <a:cs typeface="Roboto" panose="02000000000000000000" pitchFamily="2" charset="0"/>
              </a:rPr>
              <a:t> </a:t>
            </a:r>
            <a:r>
              <a:rPr lang="el-GR" sz="1800" spc="-15" dirty="0">
                <a:latin typeface="Roboto" panose="02000000000000000000" pitchFamily="2" charset="0"/>
                <a:ea typeface="Roboto" panose="02000000000000000000" pitchFamily="2" charset="0"/>
                <a:cs typeface="Roboto" panose="02000000000000000000" pitchFamily="2" charset="0"/>
              </a:rPr>
              <a:t>των</a:t>
            </a:r>
            <a:r>
              <a:rPr lang="el-GR" sz="1800" spc="15" dirty="0">
                <a:latin typeface="Roboto" panose="02000000000000000000" pitchFamily="2" charset="0"/>
                <a:ea typeface="Roboto" panose="02000000000000000000" pitchFamily="2" charset="0"/>
                <a:cs typeface="Roboto" panose="02000000000000000000" pitchFamily="2" charset="0"/>
              </a:rPr>
              <a:t> </a:t>
            </a:r>
            <a:r>
              <a:rPr lang="el-GR" sz="1800" spc="-15" dirty="0">
                <a:latin typeface="Roboto" panose="02000000000000000000" pitchFamily="2" charset="0"/>
                <a:ea typeface="Roboto" panose="02000000000000000000" pitchFamily="2" charset="0"/>
                <a:cs typeface="Roboto" panose="02000000000000000000" pitchFamily="2" charset="0"/>
              </a:rPr>
              <a:t>προσωπικών</a:t>
            </a:r>
            <a:r>
              <a:rPr lang="el-GR" sz="1800" spc="60" dirty="0">
                <a:latin typeface="Roboto" panose="02000000000000000000" pitchFamily="2" charset="0"/>
                <a:ea typeface="Roboto" panose="02000000000000000000" pitchFamily="2" charset="0"/>
                <a:cs typeface="Roboto" panose="02000000000000000000" pitchFamily="2" charset="0"/>
              </a:rPr>
              <a:t> </a:t>
            </a:r>
            <a:r>
              <a:rPr lang="el-GR" sz="1800" spc="-5" dirty="0">
                <a:latin typeface="Roboto" panose="02000000000000000000" pitchFamily="2" charset="0"/>
                <a:ea typeface="Roboto" panose="02000000000000000000" pitchFamily="2" charset="0"/>
                <a:cs typeface="Roboto" panose="02000000000000000000" pitchFamily="2" charset="0"/>
              </a:rPr>
              <a:t>τους</a:t>
            </a:r>
            <a:r>
              <a:rPr lang="en-US" sz="1800" spc="-5" dirty="0">
                <a:latin typeface="Roboto" panose="02000000000000000000" pitchFamily="2" charset="0"/>
                <a:ea typeface="Roboto" panose="02000000000000000000" pitchFamily="2" charset="0"/>
                <a:cs typeface="Roboto" panose="02000000000000000000" pitchFamily="2" charset="0"/>
              </a:rPr>
              <a:t> </a:t>
            </a:r>
            <a:r>
              <a:rPr lang="el-GR" sz="1800" spc="-15" dirty="0">
                <a:latin typeface="Roboto" panose="02000000000000000000" pitchFamily="2" charset="0"/>
                <a:ea typeface="Roboto" panose="02000000000000000000" pitchFamily="2" charset="0"/>
                <a:cs typeface="Roboto" panose="02000000000000000000" pitchFamily="2" charset="0"/>
              </a:rPr>
              <a:t>δεδομένων,</a:t>
            </a:r>
            <a:r>
              <a:rPr lang="el-GR" sz="1800" spc="30" dirty="0">
                <a:latin typeface="Roboto" panose="02000000000000000000" pitchFamily="2" charset="0"/>
                <a:ea typeface="Roboto" panose="02000000000000000000" pitchFamily="2" charset="0"/>
                <a:cs typeface="Roboto" panose="02000000000000000000" pitchFamily="2" charset="0"/>
              </a:rPr>
              <a:t> </a:t>
            </a:r>
            <a:r>
              <a:rPr lang="el-GR" sz="1800" spc="-15" dirty="0">
                <a:latin typeface="Roboto" panose="02000000000000000000" pitchFamily="2" charset="0"/>
                <a:ea typeface="Roboto" panose="02000000000000000000" pitchFamily="2" charset="0"/>
                <a:cs typeface="Roboto" panose="02000000000000000000" pitchFamily="2" charset="0"/>
              </a:rPr>
              <a:t>πριν</a:t>
            </a:r>
            <a:r>
              <a:rPr lang="el-GR" sz="1800" spc="10" dirty="0">
                <a:latin typeface="Roboto" panose="02000000000000000000" pitchFamily="2" charset="0"/>
                <a:ea typeface="Roboto" panose="02000000000000000000" pitchFamily="2" charset="0"/>
                <a:cs typeface="Roboto" panose="02000000000000000000" pitchFamily="2" charset="0"/>
              </a:rPr>
              <a:t> </a:t>
            </a:r>
            <a:r>
              <a:rPr lang="el-GR" sz="1800" spc="-10" dirty="0">
                <a:latin typeface="Roboto" panose="02000000000000000000" pitchFamily="2" charset="0"/>
                <a:ea typeface="Roboto" panose="02000000000000000000" pitchFamily="2" charset="0"/>
                <a:cs typeface="Roboto" panose="02000000000000000000" pitchFamily="2" charset="0"/>
              </a:rPr>
              <a:t>αυτά</a:t>
            </a:r>
            <a:r>
              <a:rPr lang="el-GR" sz="1800" dirty="0">
                <a:latin typeface="Roboto" panose="02000000000000000000" pitchFamily="2" charset="0"/>
                <a:ea typeface="Roboto" panose="02000000000000000000" pitchFamily="2" charset="0"/>
                <a:cs typeface="Roboto" panose="02000000000000000000" pitchFamily="2" charset="0"/>
              </a:rPr>
              <a:t> </a:t>
            </a:r>
            <a:r>
              <a:rPr lang="el-GR" sz="1800" spc="-15" dirty="0">
                <a:latin typeface="Roboto" panose="02000000000000000000" pitchFamily="2" charset="0"/>
                <a:ea typeface="Roboto" panose="02000000000000000000" pitchFamily="2" charset="0"/>
                <a:cs typeface="Roboto" panose="02000000000000000000" pitchFamily="2" charset="0"/>
              </a:rPr>
              <a:t>κωδικοποιηθούν</a:t>
            </a:r>
            <a:r>
              <a:rPr lang="el-GR" sz="1800" spc="35" dirty="0">
                <a:latin typeface="Roboto" panose="02000000000000000000" pitchFamily="2" charset="0"/>
                <a:ea typeface="Roboto" panose="02000000000000000000" pitchFamily="2" charset="0"/>
                <a:cs typeface="Roboto" panose="02000000000000000000" pitchFamily="2" charset="0"/>
              </a:rPr>
              <a:t> </a:t>
            </a:r>
            <a:r>
              <a:rPr lang="el-GR" sz="1800" spc="-5" dirty="0">
                <a:latin typeface="Roboto" panose="02000000000000000000" pitchFamily="2" charset="0"/>
                <a:ea typeface="Roboto" panose="02000000000000000000" pitchFamily="2" charset="0"/>
                <a:cs typeface="Roboto" panose="02000000000000000000" pitchFamily="2" charset="0"/>
              </a:rPr>
              <a:t>στα </a:t>
            </a:r>
            <a:r>
              <a:rPr lang="el-GR" sz="1800" dirty="0">
                <a:latin typeface="Roboto" panose="02000000000000000000" pitchFamily="2" charset="0"/>
                <a:ea typeface="Roboto" panose="02000000000000000000" pitchFamily="2" charset="0"/>
                <a:cs typeface="Roboto" panose="02000000000000000000" pitchFamily="2" charset="0"/>
              </a:rPr>
              <a:t> </a:t>
            </a:r>
            <a:r>
              <a:rPr lang="el-GR" sz="1800" spc="-15" dirty="0">
                <a:latin typeface="Roboto" panose="02000000000000000000" pitchFamily="2" charset="0"/>
                <a:ea typeface="Roboto" panose="02000000000000000000" pitchFamily="2" charset="0"/>
                <a:cs typeface="Roboto" panose="02000000000000000000" pitchFamily="2" charset="0"/>
              </a:rPr>
              <a:t>ηλεκτρονικά</a:t>
            </a:r>
            <a:r>
              <a:rPr lang="el-GR" sz="1800" spc="25" dirty="0">
                <a:latin typeface="Roboto" panose="02000000000000000000" pitchFamily="2" charset="0"/>
                <a:ea typeface="Roboto" panose="02000000000000000000" pitchFamily="2" charset="0"/>
                <a:cs typeface="Roboto" panose="02000000000000000000" pitchFamily="2" charset="0"/>
              </a:rPr>
              <a:t> </a:t>
            </a:r>
            <a:r>
              <a:rPr lang="el-GR" sz="1800" spc="-5" dirty="0">
                <a:latin typeface="Roboto" panose="02000000000000000000" pitchFamily="2" charset="0"/>
                <a:ea typeface="Roboto" panose="02000000000000000000" pitchFamily="2" charset="0"/>
                <a:cs typeface="Roboto" panose="02000000000000000000" pitchFamily="2" charset="0"/>
              </a:rPr>
              <a:t>συστήματα</a:t>
            </a:r>
            <a:r>
              <a:rPr lang="el-GR" sz="1800" spc="40" dirty="0">
                <a:latin typeface="Roboto" panose="02000000000000000000" pitchFamily="2" charset="0"/>
                <a:ea typeface="Roboto" panose="02000000000000000000" pitchFamily="2" charset="0"/>
                <a:cs typeface="Roboto" panose="02000000000000000000" pitchFamily="2" charset="0"/>
              </a:rPr>
              <a:t> </a:t>
            </a:r>
            <a:r>
              <a:rPr lang="el-GR" sz="1800" spc="-10" dirty="0">
                <a:latin typeface="Roboto" panose="02000000000000000000" pitchFamily="2" charset="0"/>
                <a:ea typeface="Roboto" panose="02000000000000000000" pitchFamily="2" charset="0"/>
                <a:cs typeface="Roboto" panose="02000000000000000000" pitchFamily="2" charset="0"/>
              </a:rPr>
              <a:t>διαχείρισης</a:t>
            </a:r>
            <a:r>
              <a:rPr lang="el-GR" sz="1800" spc="25" dirty="0">
                <a:latin typeface="Roboto" panose="02000000000000000000" pitchFamily="2" charset="0"/>
                <a:ea typeface="Roboto" panose="02000000000000000000" pitchFamily="2" charset="0"/>
                <a:cs typeface="Roboto" panose="02000000000000000000" pitchFamily="2" charset="0"/>
              </a:rPr>
              <a:t> </a:t>
            </a:r>
            <a:r>
              <a:rPr lang="el-GR" sz="1800" spc="-25" dirty="0">
                <a:latin typeface="Roboto" panose="02000000000000000000" pitchFamily="2" charset="0"/>
                <a:ea typeface="Roboto" panose="02000000000000000000" pitchFamily="2" charset="0"/>
                <a:cs typeface="Roboto" panose="02000000000000000000" pitchFamily="2" charset="0"/>
              </a:rPr>
              <a:t>κινητικότητας </a:t>
            </a:r>
            <a:r>
              <a:rPr lang="el-GR" sz="1800" spc="-480" dirty="0">
                <a:latin typeface="Roboto" panose="02000000000000000000" pitchFamily="2" charset="0"/>
                <a:ea typeface="Roboto" panose="02000000000000000000" pitchFamily="2" charset="0"/>
                <a:cs typeface="Roboto" panose="02000000000000000000" pitchFamily="2" charset="0"/>
              </a:rPr>
              <a:t> </a:t>
            </a:r>
            <a:r>
              <a:rPr lang="el-GR" sz="1800" spc="-10" dirty="0" err="1">
                <a:latin typeface="Roboto" panose="02000000000000000000" pitchFamily="2" charset="0"/>
                <a:ea typeface="Roboto" panose="02000000000000000000" pitchFamily="2" charset="0"/>
                <a:cs typeface="Roboto" panose="02000000000000000000" pitchFamily="2" charset="0"/>
              </a:rPr>
              <a:t>Erasmus</a:t>
            </a:r>
            <a:r>
              <a:rPr lang="el-GR" sz="1800" spc="-10" dirty="0">
                <a:latin typeface="Roboto" panose="02000000000000000000" pitchFamily="2" charset="0"/>
                <a:ea typeface="Roboto" panose="02000000000000000000" pitchFamily="2" charset="0"/>
                <a:cs typeface="Roboto" panose="02000000000000000000" pitchFamily="2" charset="0"/>
              </a:rPr>
              <a:t>+.</a:t>
            </a:r>
            <a:endParaRPr lang="el-GR" sz="1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408579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8720A-EF50-4212-28C2-8CCF2EDF1CF5}"/>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885FA9B8-69A2-4BFD-4CC4-C1F6ADBBB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D3D505EE-FEA9-0459-786B-DA643DCA7950}"/>
              </a:ext>
            </a:extLst>
          </p:cNvPr>
          <p:cNvSpPr>
            <a:spLocks noGrp="1"/>
          </p:cNvSpPr>
          <p:nvPr>
            <p:ph type="title"/>
          </p:nvPr>
        </p:nvSpPr>
        <p:spPr>
          <a:xfrm>
            <a:off x="959625" y="1094675"/>
            <a:ext cx="2777804" cy="736958"/>
          </a:xfrm>
        </p:spPr>
        <p:txBody>
          <a:bodyPr>
            <a:noAutofit/>
          </a:bodyPr>
          <a:lstStyle/>
          <a:p>
            <a:r>
              <a:rPr lang="el-GR" sz="2600" b="1" dirty="0">
                <a:latin typeface="Roboto" panose="02000000000000000000" pitchFamily="2" charset="0"/>
                <a:ea typeface="Roboto" panose="02000000000000000000" pitchFamily="2" charset="0"/>
              </a:rPr>
              <a:t>Τελική Έκθεση</a:t>
            </a:r>
          </a:p>
        </p:txBody>
      </p:sp>
      <p:sp>
        <p:nvSpPr>
          <p:cNvPr id="5" name="TextBox 4">
            <a:extLst>
              <a:ext uri="{FF2B5EF4-FFF2-40B4-BE49-F238E27FC236}">
                <a16:creationId xmlns:a16="http://schemas.microsoft.com/office/drawing/2014/main" id="{52B16D39-5CFA-F9F3-B748-19CA4BABB55F}"/>
              </a:ext>
            </a:extLst>
          </p:cNvPr>
          <p:cNvSpPr txBox="1"/>
          <p:nvPr/>
        </p:nvSpPr>
        <p:spPr>
          <a:xfrm>
            <a:off x="682172" y="1775054"/>
            <a:ext cx="5856514" cy="3701013"/>
          </a:xfrm>
          <a:prstGeom prst="rect">
            <a:avLst/>
          </a:prstGeom>
          <a:noFill/>
        </p:spPr>
        <p:txBody>
          <a:bodyPr wrap="square">
            <a:spAutoFit/>
          </a:bodyPr>
          <a:lstStyle/>
          <a:p>
            <a:pPr marL="298450" indent="-285750">
              <a:lnSpc>
                <a:spcPct val="100000"/>
              </a:lnSpc>
              <a:spcBef>
                <a:spcPts val="100"/>
              </a:spcBef>
              <a:buFont typeface="Wingdings" panose="05000000000000000000" pitchFamily="2" charset="2"/>
              <a:buChar char="q"/>
            </a:pPr>
            <a:r>
              <a:rPr lang="el-GR" sz="1350" dirty="0">
                <a:latin typeface="Roboto" panose="02000000000000000000" pitchFamily="2" charset="0"/>
                <a:ea typeface="Roboto" panose="02000000000000000000" pitchFamily="2" charset="0"/>
                <a:cs typeface="Roboto" panose="02000000000000000000" pitchFamily="2" charset="0"/>
              </a:rPr>
              <a:t>Υποβάλλεται</a:t>
            </a:r>
            <a:r>
              <a:rPr lang="el-GR" sz="1350" spc="35" dirty="0">
                <a:latin typeface="Roboto" panose="02000000000000000000" pitchFamily="2" charset="0"/>
                <a:ea typeface="Roboto" panose="02000000000000000000" pitchFamily="2" charset="0"/>
                <a:cs typeface="Roboto" panose="02000000000000000000" pitchFamily="2" charset="0"/>
              </a:rPr>
              <a:t> </a:t>
            </a:r>
            <a:r>
              <a:rPr lang="el-GR" sz="1350" spc="-10" dirty="0">
                <a:latin typeface="Roboto" panose="02000000000000000000" pitchFamily="2" charset="0"/>
                <a:ea typeface="Roboto" panose="02000000000000000000" pitchFamily="2" charset="0"/>
                <a:cs typeface="Roboto" panose="02000000000000000000" pitchFamily="2" charset="0"/>
              </a:rPr>
              <a:t>ηλεκτρονικά</a:t>
            </a:r>
            <a:r>
              <a:rPr lang="el-GR" sz="1350" spc="35" dirty="0">
                <a:latin typeface="Roboto" panose="02000000000000000000" pitchFamily="2" charset="0"/>
                <a:ea typeface="Roboto" panose="02000000000000000000" pitchFamily="2" charset="0"/>
                <a:cs typeface="Roboto" panose="02000000000000000000" pitchFamily="2" charset="0"/>
              </a:rPr>
              <a:t> </a:t>
            </a:r>
            <a:r>
              <a:rPr lang="el-GR" sz="1350" spc="-10" dirty="0">
                <a:latin typeface="Roboto" panose="02000000000000000000" pitchFamily="2" charset="0"/>
                <a:ea typeface="Roboto" panose="02000000000000000000" pitchFamily="2" charset="0"/>
                <a:cs typeface="Roboto" panose="02000000000000000000" pitchFamily="2" charset="0"/>
              </a:rPr>
              <a:t>μέσω</a:t>
            </a:r>
            <a:r>
              <a:rPr lang="el-GR" sz="1350" spc="25" dirty="0">
                <a:latin typeface="Roboto" panose="02000000000000000000" pitchFamily="2" charset="0"/>
                <a:ea typeface="Roboto" panose="02000000000000000000" pitchFamily="2" charset="0"/>
                <a:cs typeface="Roboto" panose="02000000000000000000" pitchFamily="2" charset="0"/>
              </a:rPr>
              <a:t> </a:t>
            </a:r>
            <a:r>
              <a:rPr lang="el-GR" sz="1350" spc="-10" dirty="0">
                <a:latin typeface="Roboto" panose="02000000000000000000" pitchFamily="2" charset="0"/>
                <a:ea typeface="Roboto" panose="02000000000000000000" pitchFamily="2" charset="0"/>
                <a:cs typeface="Roboto" panose="02000000000000000000" pitchFamily="2" charset="0"/>
              </a:rPr>
              <a:t>του</a:t>
            </a:r>
            <a:r>
              <a:rPr lang="el-GR" sz="1350" spc="25" dirty="0">
                <a:latin typeface="Roboto" panose="02000000000000000000" pitchFamily="2" charset="0"/>
                <a:ea typeface="Roboto" panose="02000000000000000000" pitchFamily="2" charset="0"/>
                <a:cs typeface="Roboto" panose="02000000000000000000" pitchFamily="2" charset="0"/>
              </a:rPr>
              <a:t> </a:t>
            </a:r>
            <a:r>
              <a:rPr lang="el-GR" sz="1350" spc="-5" dirty="0">
                <a:latin typeface="Roboto" panose="02000000000000000000" pitchFamily="2" charset="0"/>
                <a:ea typeface="Roboto" panose="02000000000000000000" pitchFamily="2" charset="0"/>
                <a:cs typeface="Roboto" panose="02000000000000000000" pitchFamily="2" charset="0"/>
              </a:rPr>
              <a:t>εργαλείου</a:t>
            </a:r>
            <a:r>
              <a:rPr lang="el-GR" sz="1350" dirty="0">
                <a:latin typeface="Roboto" panose="02000000000000000000" pitchFamily="2" charset="0"/>
                <a:ea typeface="Roboto" panose="02000000000000000000" pitchFamily="2" charset="0"/>
                <a:cs typeface="Roboto" panose="02000000000000000000" pitchFamily="2" charset="0"/>
              </a:rPr>
              <a:t> </a:t>
            </a:r>
            <a:r>
              <a:rPr lang="el-GR" sz="1350" spc="-5" dirty="0" err="1">
                <a:latin typeface="Roboto" panose="02000000000000000000" pitchFamily="2" charset="0"/>
                <a:ea typeface="Roboto" panose="02000000000000000000" pitchFamily="2" charset="0"/>
                <a:cs typeface="Roboto" panose="02000000000000000000" pitchFamily="2" charset="0"/>
              </a:rPr>
              <a:t>Beneficiary</a:t>
            </a:r>
            <a:r>
              <a:rPr lang="el-GR" sz="1350" spc="-25" dirty="0">
                <a:latin typeface="Roboto" panose="02000000000000000000" pitchFamily="2" charset="0"/>
                <a:ea typeface="Roboto" panose="02000000000000000000" pitchFamily="2" charset="0"/>
                <a:cs typeface="Roboto" panose="02000000000000000000" pitchFamily="2" charset="0"/>
              </a:rPr>
              <a:t> </a:t>
            </a:r>
            <a:r>
              <a:rPr lang="el-GR" sz="1350" dirty="0" err="1">
                <a:latin typeface="Roboto" panose="02000000000000000000" pitchFamily="2" charset="0"/>
                <a:ea typeface="Roboto" panose="02000000000000000000" pitchFamily="2" charset="0"/>
                <a:cs typeface="Roboto" panose="02000000000000000000" pitchFamily="2" charset="0"/>
              </a:rPr>
              <a:t>Module</a:t>
            </a:r>
            <a:endParaRPr lang="el-GR" sz="1350" dirty="0">
              <a:latin typeface="Roboto" panose="02000000000000000000" pitchFamily="2" charset="0"/>
              <a:ea typeface="Roboto" panose="02000000000000000000" pitchFamily="2" charset="0"/>
              <a:cs typeface="Roboto" panose="02000000000000000000" pitchFamily="2" charset="0"/>
            </a:endParaRPr>
          </a:p>
          <a:p>
            <a:pPr marL="12700">
              <a:lnSpc>
                <a:spcPct val="100000"/>
              </a:lnSpc>
              <a:spcBef>
                <a:spcPts val="100"/>
              </a:spcBef>
            </a:pPr>
            <a:endParaRPr lang="el-GR" sz="1350" dirty="0">
              <a:latin typeface="Roboto" panose="02000000000000000000" pitchFamily="2" charset="0"/>
              <a:ea typeface="Roboto" panose="02000000000000000000" pitchFamily="2" charset="0"/>
              <a:cs typeface="Roboto" panose="02000000000000000000" pitchFamily="2" charset="0"/>
            </a:endParaRPr>
          </a:p>
          <a:p>
            <a:pPr marL="299085" indent="-287020">
              <a:lnSpc>
                <a:spcPct val="100000"/>
              </a:lnSpc>
              <a:spcBef>
                <a:spcPts val="100"/>
              </a:spcBef>
              <a:buFont typeface="Wingdings" panose="05000000000000000000" pitchFamily="2" charset="2"/>
              <a:buChar char="q"/>
              <a:tabLst>
                <a:tab pos="299720" algn="l"/>
              </a:tabLst>
            </a:pPr>
            <a:r>
              <a:rPr lang="el-GR" sz="1350" b="1" spc="-5" dirty="0">
                <a:latin typeface="Roboto" panose="02000000000000000000" pitchFamily="2" charset="0"/>
                <a:ea typeface="Roboto" panose="02000000000000000000" pitchFamily="2" charset="0"/>
                <a:cs typeface="Roboto" panose="02000000000000000000" pitchFamily="2" charset="0"/>
              </a:rPr>
              <a:t>Συνοδεύεται</a:t>
            </a:r>
            <a:r>
              <a:rPr lang="en-US" sz="1350" b="1" spc="430" dirty="0">
                <a:latin typeface="Roboto" panose="02000000000000000000" pitchFamily="2" charset="0"/>
                <a:ea typeface="Roboto" panose="02000000000000000000" pitchFamily="2" charset="0"/>
                <a:cs typeface="Roboto" panose="02000000000000000000" pitchFamily="2" charset="0"/>
              </a:rPr>
              <a:t> </a:t>
            </a:r>
            <a:r>
              <a:rPr lang="el-GR" sz="1350" b="1" dirty="0">
                <a:latin typeface="Roboto" panose="02000000000000000000" pitchFamily="2" charset="0"/>
                <a:ea typeface="Roboto" panose="02000000000000000000" pitchFamily="2" charset="0"/>
                <a:cs typeface="Roboto" panose="02000000000000000000" pitchFamily="2" charset="0"/>
              </a:rPr>
              <a:t>από</a:t>
            </a:r>
            <a:r>
              <a:rPr lang="en-US" sz="1350" b="1" dirty="0">
                <a:latin typeface="Roboto" panose="02000000000000000000" pitchFamily="2" charset="0"/>
                <a:ea typeface="Roboto" panose="02000000000000000000" pitchFamily="2" charset="0"/>
                <a:cs typeface="Roboto" panose="02000000000000000000" pitchFamily="2" charset="0"/>
              </a:rPr>
              <a:t> </a:t>
            </a:r>
            <a:r>
              <a:rPr lang="el-GR" sz="1350" b="1" dirty="0">
                <a:latin typeface="Roboto" panose="02000000000000000000" pitchFamily="2" charset="0"/>
                <a:ea typeface="Roboto" panose="02000000000000000000" pitchFamily="2" charset="0"/>
                <a:cs typeface="Roboto" panose="02000000000000000000" pitchFamily="2" charset="0"/>
              </a:rPr>
              <a:t>τα ακόλουθα</a:t>
            </a:r>
            <a:r>
              <a:rPr lang="en-US" sz="1350" b="1" dirty="0">
                <a:latin typeface="Roboto" panose="02000000000000000000" pitchFamily="2" charset="0"/>
                <a:ea typeface="Roboto" panose="02000000000000000000" pitchFamily="2" charset="0"/>
                <a:cs typeface="Roboto" panose="02000000000000000000" pitchFamily="2" charset="0"/>
              </a:rPr>
              <a:t>:</a:t>
            </a:r>
          </a:p>
          <a:p>
            <a:pPr marL="812165" lvl="1" indent="-342900">
              <a:spcBef>
                <a:spcPts val="100"/>
              </a:spcBef>
              <a:buFont typeface="+mj-lt"/>
              <a:buAutoNum type="arabicPeriod"/>
              <a:tabLst>
                <a:tab pos="299720" algn="l"/>
              </a:tabLst>
            </a:pPr>
            <a:r>
              <a:rPr lang="el-GR" sz="1350" b="1" spc="-10" dirty="0" err="1">
                <a:latin typeface="Roboto" panose="02000000000000000000" pitchFamily="2" charset="0"/>
                <a:ea typeface="Roboto" panose="02000000000000000000" pitchFamily="2" charset="0"/>
                <a:cs typeface="Roboto" panose="02000000000000000000" pitchFamily="2" charset="0"/>
              </a:rPr>
              <a:t>Declaration</a:t>
            </a:r>
            <a:r>
              <a:rPr lang="el-GR" sz="1350" b="1" spc="-10" dirty="0">
                <a:latin typeface="Roboto" panose="02000000000000000000" pitchFamily="2" charset="0"/>
                <a:ea typeface="Roboto" panose="02000000000000000000" pitchFamily="2" charset="0"/>
                <a:cs typeface="Roboto" panose="02000000000000000000" pitchFamily="2" charset="0"/>
              </a:rPr>
              <a:t> on </a:t>
            </a:r>
            <a:r>
              <a:rPr lang="el-GR" sz="1350" b="1" spc="-10" dirty="0" err="1">
                <a:latin typeface="Roboto" panose="02000000000000000000" pitchFamily="2" charset="0"/>
                <a:ea typeface="Roboto" panose="02000000000000000000" pitchFamily="2" charset="0"/>
                <a:cs typeface="Roboto" panose="02000000000000000000" pitchFamily="2" charset="0"/>
              </a:rPr>
              <a:t>Honour</a:t>
            </a:r>
            <a:r>
              <a:rPr lang="el-GR" sz="1350" b="1" spc="-10" dirty="0">
                <a:latin typeface="Roboto" panose="02000000000000000000" pitchFamily="2" charset="0"/>
                <a:ea typeface="Roboto" panose="02000000000000000000" pitchFamily="2" charset="0"/>
                <a:cs typeface="Roboto" panose="02000000000000000000" pitchFamily="2" charset="0"/>
              </a:rPr>
              <a:t> </a:t>
            </a:r>
            <a:r>
              <a:rPr lang="el-GR" sz="1350" spc="-10" dirty="0">
                <a:latin typeface="Roboto" panose="02000000000000000000" pitchFamily="2" charset="0"/>
                <a:ea typeface="Roboto" panose="02000000000000000000" pitchFamily="2" charset="0"/>
                <a:cs typeface="Roboto" panose="02000000000000000000" pitchFamily="2" charset="0"/>
              </a:rPr>
              <a:t>– υπογεγραμμένο και πλήρως συμπληρωμένο (Πρόσφατη Υπογραφή- Ημερομηνία/</a:t>
            </a:r>
            <a:r>
              <a:rPr lang="el-GR" sz="1350" spc="-10" dirty="0" err="1">
                <a:latin typeface="Roboto" panose="02000000000000000000" pitchFamily="2" charset="0"/>
                <a:ea typeface="Roboto" panose="02000000000000000000" pitchFamily="2" charset="0"/>
                <a:cs typeface="Roboto" panose="02000000000000000000" pitchFamily="2" charset="0"/>
              </a:rPr>
              <a:t>Τόποθεσία</a:t>
            </a:r>
            <a:r>
              <a:rPr lang="el-GR" sz="1350" spc="-10" dirty="0">
                <a:latin typeface="Roboto" panose="02000000000000000000" pitchFamily="2" charset="0"/>
                <a:ea typeface="Roboto" panose="02000000000000000000" pitchFamily="2" charset="0"/>
                <a:cs typeface="Roboto" panose="02000000000000000000" pitchFamily="2" charset="0"/>
              </a:rPr>
              <a:t>/ Σφραγίδα)</a:t>
            </a:r>
            <a:endParaRPr lang="en-US" sz="1350" spc="-10" dirty="0">
              <a:latin typeface="Roboto" panose="02000000000000000000" pitchFamily="2" charset="0"/>
              <a:ea typeface="Roboto" panose="02000000000000000000" pitchFamily="2" charset="0"/>
              <a:cs typeface="Roboto" panose="02000000000000000000" pitchFamily="2" charset="0"/>
            </a:endParaRPr>
          </a:p>
          <a:p>
            <a:pPr marL="812165" lvl="1" indent="-342900">
              <a:spcBef>
                <a:spcPts val="100"/>
              </a:spcBef>
              <a:buFont typeface="+mj-lt"/>
              <a:buAutoNum type="arabicPeriod"/>
              <a:tabLst>
                <a:tab pos="299720" algn="l"/>
              </a:tabLst>
            </a:pPr>
            <a:r>
              <a:rPr lang="en-US" sz="1350" b="1" spc="-10" dirty="0">
                <a:latin typeface="Roboto" panose="02000000000000000000" pitchFamily="2" charset="0"/>
                <a:ea typeface="Roboto" panose="02000000000000000000" pitchFamily="2" charset="0"/>
                <a:cs typeface="Roboto" panose="02000000000000000000" pitchFamily="2" charset="0"/>
              </a:rPr>
              <a:t>E</a:t>
            </a:r>
            <a:r>
              <a:rPr lang="el-GR" sz="1350" b="1" dirty="0" err="1">
                <a:latin typeface="Roboto" panose="02000000000000000000" pitchFamily="2" charset="0"/>
                <a:ea typeface="Roboto" panose="02000000000000000000" pitchFamily="2" charset="0"/>
                <a:cs typeface="Roboto" panose="02000000000000000000" pitchFamily="2" charset="0"/>
              </a:rPr>
              <a:t>xcel</a:t>
            </a:r>
            <a:r>
              <a:rPr lang="el-GR" sz="1350" b="1" dirty="0">
                <a:latin typeface="Roboto" panose="02000000000000000000" pitchFamily="2" charset="0"/>
                <a:ea typeface="Roboto" panose="02000000000000000000" pitchFamily="2" charset="0"/>
                <a:cs typeface="Roboto" panose="02000000000000000000" pitchFamily="2" charset="0"/>
              </a:rPr>
              <a:t> πίνακα περιγραφής-καταγραφής των πραγματικών εξόδων </a:t>
            </a:r>
            <a:r>
              <a:rPr lang="el-GR" sz="1350" dirty="0">
                <a:latin typeface="Roboto" panose="02000000000000000000" pitchFamily="2" charset="0"/>
                <a:ea typeface="Roboto" panose="02000000000000000000" pitchFamily="2" charset="0"/>
                <a:cs typeface="Roboto" panose="02000000000000000000" pitchFamily="2" charset="0"/>
              </a:rPr>
              <a:t>αλλά και </a:t>
            </a:r>
            <a:r>
              <a:rPr lang="el-GR" sz="1350" b="1" dirty="0">
                <a:latin typeface="Roboto" panose="02000000000000000000" pitchFamily="2" charset="0"/>
                <a:ea typeface="Roboto" panose="02000000000000000000" pitchFamily="2" charset="0"/>
                <a:cs typeface="Roboto" panose="02000000000000000000" pitchFamily="2" charset="0"/>
              </a:rPr>
              <a:t>τις αντίστοιχες α</a:t>
            </a:r>
            <a:r>
              <a:rPr lang="el-GR" sz="1350" b="1" spc="-5" dirty="0">
                <a:latin typeface="Roboto" panose="02000000000000000000" pitchFamily="2" charset="0"/>
                <a:ea typeface="Roboto" panose="02000000000000000000" pitchFamily="2" charset="0"/>
                <a:cs typeface="Roboto" panose="02000000000000000000" pitchFamily="2" charset="0"/>
              </a:rPr>
              <a:t>ποδείξεις</a:t>
            </a:r>
            <a:r>
              <a:rPr lang="el-GR" sz="1350" b="1" dirty="0">
                <a:latin typeface="Roboto" panose="02000000000000000000" pitchFamily="2" charset="0"/>
                <a:ea typeface="Roboto" panose="02000000000000000000" pitchFamily="2" charset="0"/>
                <a:cs typeface="Roboto" panose="02000000000000000000" pitchFamily="2" charset="0"/>
              </a:rPr>
              <a:t> </a:t>
            </a:r>
            <a:r>
              <a:rPr lang="el-GR" sz="1350" spc="-5" dirty="0">
                <a:latin typeface="Roboto" panose="02000000000000000000" pitchFamily="2" charset="0"/>
                <a:ea typeface="Roboto" panose="02000000000000000000" pitchFamily="2" charset="0"/>
                <a:cs typeface="Roboto" panose="02000000000000000000" pitchFamily="2" charset="0"/>
              </a:rPr>
              <a:t>για</a:t>
            </a:r>
            <a:r>
              <a:rPr lang="el-GR" sz="1350" spc="10" dirty="0">
                <a:latin typeface="Roboto" panose="02000000000000000000" pitchFamily="2" charset="0"/>
                <a:ea typeface="Roboto" panose="02000000000000000000" pitchFamily="2" charset="0"/>
                <a:cs typeface="Roboto" panose="02000000000000000000" pitchFamily="2" charset="0"/>
              </a:rPr>
              <a:t> </a:t>
            </a:r>
            <a:r>
              <a:rPr lang="el-GR" sz="1350" spc="-10" dirty="0">
                <a:latin typeface="Roboto" panose="02000000000000000000" pitchFamily="2" charset="0"/>
                <a:ea typeface="Roboto" panose="02000000000000000000" pitchFamily="2" charset="0"/>
                <a:cs typeface="Roboto" panose="02000000000000000000" pitchFamily="2" charset="0"/>
              </a:rPr>
              <a:t>τις πραγματικές δαπάνες</a:t>
            </a:r>
            <a:r>
              <a:rPr lang="en-US" sz="1350" dirty="0">
                <a:latin typeface="Roboto" panose="02000000000000000000" pitchFamily="2" charset="0"/>
                <a:ea typeface="Roboto" panose="02000000000000000000" pitchFamily="2" charset="0"/>
                <a:cs typeface="Roboto" panose="02000000000000000000" pitchFamily="2" charset="0"/>
              </a:rPr>
              <a:t> </a:t>
            </a:r>
            <a:r>
              <a:rPr lang="el-GR" sz="1350" spc="-10" dirty="0">
                <a:latin typeface="Roboto" panose="02000000000000000000" pitchFamily="2" charset="0"/>
                <a:ea typeface="Roboto" panose="02000000000000000000" pitchFamily="2" charset="0"/>
                <a:cs typeface="Roboto" panose="02000000000000000000" pitchFamily="2" charset="0"/>
              </a:rPr>
              <a:t>(</a:t>
            </a:r>
            <a:r>
              <a:rPr lang="el-GR" sz="1350" spc="-10" dirty="0" err="1">
                <a:latin typeface="Roboto" panose="02000000000000000000" pitchFamily="2" charset="0"/>
                <a:ea typeface="Roboto" panose="02000000000000000000" pitchFamily="2" charset="0"/>
                <a:cs typeface="Roboto" panose="02000000000000000000" pitchFamily="2" charset="0"/>
              </a:rPr>
              <a:t>inclusion</a:t>
            </a:r>
            <a:r>
              <a:rPr lang="el-GR" sz="1350" spc="30" dirty="0">
                <a:latin typeface="Roboto" panose="02000000000000000000" pitchFamily="2" charset="0"/>
                <a:ea typeface="Roboto" panose="02000000000000000000" pitchFamily="2" charset="0"/>
                <a:cs typeface="Roboto" panose="02000000000000000000" pitchFamily="2" charset="0"/>
              </a:rPr>
              <a:t> </a:t>
            </a:r>
            <a:r>
              <a:rPr lang="el-GR" sz="1350" spc="-5" dirty="0" err="1">
                <a:latin typeface="Roboto" panose="02000000000000000000" pitchFamily="2" charset="0"/>
                <a:ea typeface="Roboto" panose="02000000000000000000" pitchFamily="2" charset="0"/>
                <a:cs typeface="Roboto" panose="02000000000000000000" pitchFamily="2" charset="0"/>
              </a:rPr>
              <a:t>support</a:t>
            </a:r>
            <a:r>
              <a:rPr lang="el-GR" sz="1350" spc="5" dirty="0">
                <a:latin typeface="Roboto" panose="02000000000000000000" pitchFamily="2" charset="0"/>
                <a:ea typeface="Roboto" panose="02000000000000000000" pitchFamily="2" charset="0"/>
                <a:cs typeface="Roboto" panose="02000000000000000000" pitchFamily="2" charset="0"/>
              </a:rPr>
              <a:t> </a:t>
            </a:r>
            <a:r>
              <a:rPr lang="el-GR" sz="1350" dirty="0">
                <a:latin typeface="Roboto" panose="02000000000000000000" pitchFamily="2" charset="0"/>
                <a:ea typeface="Roboto" panose="02000000000000000000" pitchFamily="2" charset="0"/>
                <a:cs typeface="Roboto" panose="02000000000000000000" pitchFamily="2" charset="0"/>
              </a:rPr>
              <a:t>ή</a:t>
            </a:r>
            <a:r>
              <a:rPr lang="el-GR" sz="1350" spc="-15" dirty="0">
                <a:latin typeface="Roboto" panose="02000000000000000000" pitchFamily="2" charset="0"/>
                <a:ea typeface="Roboto" panose="02000000000000000000" pitchFamily="2" charset="0"/>
                <a:cs typeface="Roboto" panose="02000000000000000000" pitchFamily="2" charset="0"/>
              </a:rPr>
              <a:t> </a:t>
            </a:r>
            <a:r>
              <a:rPr lang="el-GR" sz="1350" spc="-10" dirty="0" err="1">
                <a:latin typeface="Roboto" panose="02000000000000000000" pitchFamily="2" charset="0"/>
                <a:ea typeface="Roboto" panose="02000000000000000000" pitchFamily="2" charset="0"/>
                <a:cs typeface="Roboto" panose="02000000000000000000" pitchFamily="2" charset="0"/>
              </a:rPr>
              <a:t>exceptional</a:t>
            </a:r>
            <a:r>
              <a:rPr lang="el-GR" sz="1350" spc="20" dirty="0">
                <a:latin typeface="Roboto" panose="02000000000000000000" pitchFamily="2" charset="0"/>
                <a:ea typeface="Roboto" panose="02000000000000000000" pitchFamily="2" charset="0"/>
                <a:cs typeface="Roboto" panose="02000000000000000000" pitchFamily="2" charset="0"/>
              </a:rPr>
              <a:t> </a:t>
            </a:r>
            <a:r>
              <a:rPr lang="el-GR" sz="1350" spc="-10" dirty="0" err="1">
                <a:latin typeface="Roboto" panose="02000000000000000000" pitchFamily="2" charset="0"/>
                <a:ea typeface="Roboto" panose="02000000000000000000" pitchFamily="2" charset="0"/>
                <a:cs typeface="Roboto" panose="02000000000000000000" pitchFamily="2" charset="0"/>
              </a:rPr>
              <a:t>cost</a:t>
            </a:r>
            <a:r>
              <a:rPr lang="el-GR" sz="1350" spc="-10" dirty="0">
                <a:latin typeface="Roboto" panose="02000000000000000000" pitchFamily="2" charset="0"/>
                <a:ea typeface="Roboto" panose="02000000000000000000" pitchFamily="2" charset="0"/>
                <a:cs typeface="Roboto" panose="02000000000000000000" pitchFamily="2" charset="0"/>
              </a:rPr>
              <a:t>,</a:t>
            </a:r>
            <a:r>
              <a:rPr lang="el-GR" sz="1350" spc="-5" dirty="0">
                <a:latin typeface="Roboto" panose="02000000000000000000" pitchFamily="2" charset="0"/>
                <a:ea typeface="Roboto" panose="02000000000000000000" pitchFamily="2" charset="0"/>
                <a:cs typeface="Roboto" panose="02000000000000000000" pitchFamily="2" charset="0"/>
              </a:rPr>
              <a:t> </a:t>
            </a:r>
            <a:r>
              <a:rPr lang="el-GR" sz="1350" dirty="0">
                <a:latin typeface="Roboto" panose="02000000000000000000" pitchFamily="2" charset="0"/>
                <a:ea typeface="Roboto" panose="02000000000000000000" pitchFamily="2" charset="0"/>
                <a:cs typeface="Roboto" panose="02000000000000000000" pitchFamily="2" charset="0"/>
              </a:rPr>
              <a:t>ή</a:t>
            </a:r>
            <a:r>
              <a:rPr lang="el-GR" sz="1350" spc="-10" dirty="0">
                <a:latin typeface="Roboto" panose="02000000000000000000" pitchFamily="2" charset="0"/>
                <a:ea typeface="Roboto" panose="02000000000000000000" pitchFamily="2" charset="0"/>
                <a:cs typeface="Roboto" panose="02000000000000000000" pitchFamily="2" charset="0"/>
              </a:rPr>
              <a:t> </a:t>
            </a:r>
            <a:r>
              <a:rPr lang="el-GR" sz="1350" spc="-5" dirty="0">
                <a:latin typeface="Roboto" panose="02000000000000000000" pitchFamily="2" charset="0"/>
                <a:ea typeface="Roboto" panose="02000000000000000000" pitchFamily="2" charset="0"/>
                <a:cs typeface="Roboto" panose="02000000000000000000" pitchFamily="2" charset="0"/>
              </a:rPr>
              <a:t>αν</a:t>
            </a:r>
            <a:r>
              <a:rPr lang="en-US" sz="1350" dirty="0">
                <a:latin typeface="Roboto" panose="02000000000000000000" pitchFamily="2" charset="0"/>
                <a:ea typeface="Roboto" panose="02000000000000000000" pitchFamily="2" charset="0"/>
                <a:cs typeface="Roboto" panose="02000000000000000000" pitchFamily="2" charset="0"/>
              </a:rPr>
              <a:t> </a:t>
            </a:r>
            <a:r>
              <a:rPr lang="el-GR" sz="1350" spc="-10" dirty="0">
                <a:latin typeface="Roboto" panose="02000000000000000000" pitchFamily="2" charset="0"/>
                <a:ea typeface="Roboto" panose="02000000000000000000" pitchFamily="2" charset="0"/>
                <a:cs typeface="Roboto" panose="02000000000000000000" pitchFamily="2" charset="0"/>
              </a:rPr>
              <a:t>προκύπτει</a:t>
            </a:r>
            <a:r>
              <a:rPr lang="el-GR" sz="1350" spc="15" dirty="0">
                <a:latin typeface="Roboto" panose="02000000000000000000" pitchFamily="2" charset="0"/>
                <a:ea typeface="Roboto" panose="02000000000000000000" pitchFamily="2" charset="0"/>
                <a:cs typeface="Roboto" panose="02000000000000000000" pitchFamily="2" charset="0"/>
              </a:rPr>
              <a:t> </a:t>
            </a:r>
            <a:r>
              <a:rPr lang="el-GR" sz="1350" spc="-15" dirty="0">
                <a:latin typeface="Roboto" panose="02000000000000000000" pitchFamily="2" charset="0"/>
                <a:ea typeface="Roboto" panose="02000000000000000000" pitchFamily="2" charset="0"/>
                <a:cs typeface="Roboto" panose="02000000000000000000" pitchFamily="2" charset="0"/>
              </a:rPr>
              <a:t>Force</a:t>
            </a:r>
            <a:r>
              <a:rPr lang="el-GR" sz="1350" dirty="0">
                <a:latin typeface="Roboto" panose="02000000000000000000" pitchFamily="2" charset="0"/>
                <a:ea typeface="Roboto" panose="02000000000000000000" pitchFamily="2" charset="0"/>
                <a:cs typeface="Roboto" panose="02000000000000000000" pitchFamily="2" charset="0"/>
              </a:rPr>
              <a:t> </a:t>
            </a:r>
            <a:r>
              <a:rPr lang="el-GR" sz="1350" spc="-5" dirty="0" err="1">
                <a:latin typeface="Roboto" panose="02000000000000000000" pitchFamily="2" charset="0"/>
                <a:ea typeface="Roboto" panose="02000000000000000000" pitchFamily="2" charset="0"/>
                <a:cs typeface="Roboto" panose="02000000000000000000" pitchFamily="2" charset="0"/>
              </a:rPr>
              <a:t>Majeure</a:t>
            </a:r>
            <a:r>
              <a:rPr lang="el-GR" sz="1350" spc="-5" dirty="0">
                <a:latin typeface="Roboto" panose="02000000000000000000" pitchFamily="2" charset="0"/>
                <a:ea typeface="Roboto" panose="02000000000000000000" pitchFamily="2" charset="0"/>
                <a:cs typeface="Roboto" panose="02000000000000000000" pitchFamily="2" charset="0"/>
              </a:rPr>
              <a:t>)</a:t>
            </a:r>
          </a:p>
          <a:p>
            <a:pPr marL="469265" lvl="1">
              <a:spcBef>
                <a:spcPts val="100"/>
              </a:spcBef>
              <a:tabLst>
                <a:tab pos="299720" algn="l"/>
              </a:tabLst>
            </a:pPr>
            <a:endParaRPr lang="el-GR" sz="1350" dirty="0">
              <a:latin typeface="Roboto" panose="02000000000000000000" pitchFamily="2" charset="0"/>
              <a:ea typeface="Roboto" panose="02000000000000000000" pitchFamily="2" charset="0"/>
              <a:cs typeface="Roboto" panose="02000000000000000000" pitchFamily="2" charset="0"/>
            </a:endParaRPr>
          </a:p>
          <a:p>
            <a:pPr marL="299085" marR="5080" indent="-287020">
              <a:lnSpc>
                <a:spcPct val="100000"/>
              </a:lnSpc>
              <a:buFont typeface="Wingdings" panose="05000000000000000000" pitchFamily="2" charset="2"/>
              <a:buChar char="q"/>
              <a:tabLst>
                <a:tab pos="299720" algn="l"/>
                <a:tab pos="1640205" algn="l"/>
                <a:tab pos="2576195" algn="l"/>
                <a:tab pos="3197860" algn="l"/>
                <a:tab pos="3585210" algn="l"/>
                <a:tab pos="4366895" algn="l"/>
              </a:tabLst>
            </a:pPr>
            <a:r>
              <a:rPr lang="el-GR" sz="1350" dirty="0">
                <a:latin typeface="Roboto" panose="02000000000000000000" pitchFamily="2" charset="0"/>
                <a:ea typeface="Roboto" panose="02000000000000000000" pitchFamily="2" charset="0"/>
                <a:cs typeface="Roboto" panose="02000000000000000000" pitchFamily="2" charset="0"/>
              </a:rPr>
              <a:t>Α</a:t>
            </a:r>
            <a:r>
              <a:rPr lang="el-GR" sz="1350" spc="-30" dirty="0">
                <a:latin typeface="Roboto" panose="02000000000000000000" pitchFamily="2" charset="0"/>
                <a:ea typeface="Roboto" panose="02000000000000000000" pitchFamily="2" charset="0"/>
                <a:cs typeface="Roboto" panose="02000000000000000000" pitchFamily="2" charset="0"/>
              </a:rPr>
              <a:t>ξ</a:t>
            </a:r>
            <a:r>
              <a:rPr lang="el-GR" sz="1350" spc="-5" dirty="0">
                <a:latin typeface="Roboto" panose="02000000000000000000" pitchFamily="2" charset="0"/>
                <a:ea typeface="Roboto" panose="02000000000000000000" pitchFamily="2" charset="0"/>
                <a:cs typeface="Roboto" panose="02000000000000000000" pitchFamily="2" charset="0"/>
              </a:rPr>
              <a:t>ι</a:t>
            </a:r>
            <a:r>
              <a:rPr lang="el-GR" sz="1350" spc="-20" dirty="0">
                <a:latin typeface="Roboto" panose="02000000000000000000" pitchFamily="2" charset="0"/>
                <a:ea typeface="Roboto" panose="02000000000000000000" pitchFamily="2" charset="0"/>
                <a:cs typeface="Roboto" panose="02000000000000000000" pitchFamily="2" charset="0"/>
              </a:rPr>
              <a:t>ολ</a:t>
            </a:r>
            <a:r>
              <a:rPr lang="el-GR" sz="1350" spc="-5" dirty="0">
                <a:latin typeface="Roboto" panose="02000000000000000000" pitchFamily="2" charset="0"/>
                <a:ea typeface="Roboto" panose="02000000000000000000" pitchFamily="2" charset="0"/>
                <a:cs typeface="Roboto" panose="02000000000000000000" pitchFamily="2" charset="0"/>
              </a:rPr>
              <a:t>ογε</a:t>
            </a:r>
            <a:r>
              <a:rPr lang="el-GR" sz="1350" spc="-20" dirty="0">
                <a:latin typeface="Roboto" panose="02000000000000000000" pitchFamily="2" charset="0"/>
                <a:ea typeface="Roboto" panose="02000000000000000000" pitchFamily="2" charset="0"/>
                <a:cs typeface="Roboto" panose="02000000000000000000" pitchFamily="2" charset="0"/>
              </a:rPr>
              <a:t>ί</a:t>
            </a:r>
            <a:r>
              <a:rPr lang="el-GR" sz="1350" spc="-15" dirty="0">
                <a:latin typeface="Roboto" panose="02000000000000000000" pitchFamily="2" charset="0"/>
                <a:ea typeface="Roboto" panose="02000000000000000000" pitchFamily="2" charset="0"/>
                <a:cs typeface="Roboto" panose="02000000000000000000" pitchFamily="2" charset="0"/>
              </a:rPr>
              <a:t>τ</a:t>
            </a:r>
            <a:r>
              <a:rPr lang="el-GR" sz="1350" spc="5" dirty="0">
                <a:latin typeface="Roboto" panose="02000000000000000000" pitchFamily="2" charset="0"/>
                <a:ea typeface="Roboto" panose="02000000000000000000" pitchFamily="2" charset="0"/>
                <a:cs typeface="Roboto" panose="02000000000000000000" pitchFamily="2" charset="0"/>
              </a:rPr>
              <a:t>α</a:t>
            </a:r>
            <a:r>
              <a:rPr lang="el-GR" sz="1350" dirty="0">
                <a:latin typeface="Roboto" panose="02000000000000000000" pitchFamily="2" charset="0"/>
                <a:ea typeface="Roboto" panose="02000000000000000000" pitchFamily="2" charset="0"/>
                <a:cs typeface="Roboto" panose="02000000000000000000" pitchFamily="2" charset="0"/>
              </a:rPr>
              <a:t>ι	πά</a:t>
            </a:r>
            <a:r>
              <a:rPr lang="el-GR" sz="1350" spc="5" dirty="0">
                <a:latin typeface="Roboto" panose="02000000000000000000" pitchFamily="2" charset="0"/>
                <a:ea typeface="Roboto" panose="02000000000000000000" pitchFamily="2" charset="0"/>
                <a:cs typeface="Roboto" panose="02000000000000000000" pitchFamily="2" charset="0"/>
              </a:rPr>
              <a:t>ν</a:t>
            </a:r>
            <a:r>
              <a:rPr lang="el-GR" sz="1350" spc="-15" dirty="0">
                <a:latin typeface="Roboto" panose="02000000000000000000" pitchFamily="2" charset="0"/>
                <a:ea typeface="Roboto" panose="02000000000000000000" pitchFamily="2" charset="0"/>
                <a:cs typeface="Roboto" panose="02000000000000000000" pitchFamily="2" charset="0"/>
              </a:rPr>
              <a:t>τ</a:t>
            </a:r>
            <a:r>
              <a:rPr lang="el-GR" sz="1350" spc="5" dirty="0">
                <a:latin typeface="Roboto" panose="02000000000000000000" pitchFamily="2" charset="0"/>
                <a:ea typeface="Roboto" panose="02000000000000000000" pitchFamily="2" charset="0"/>
                <a:cs typeface="Roboto" panose="02000000000000000000" pitchFamily="2" charset="0"/>
              </a:rPr>
              <a:t>ο</a:t>
            </a:r>
            <a:r>
              <a:rPr lang="el-GR" sz="1350" spc="-5" dirty="0">
                <a:latin typeface="Roboto" panose="02000000000000000000" pitchFamily="2" charset="0"/>
                <a:ea typeface="Roboto" panose="02000000000000000000" pitchFamily="2" charset="0"/>
                <a:cs typeface="Roboto" panose="02000000000000000000" pitchFamily="2" charset="0"/>
              </a:rPr>
              <a:t>τ</a:t>
            </a:r>
            <a:r>
              <a:rPr lang="el-GR" sz="1350" dirty="0">
                <a:latin typeface="Roboto" panose="02000000000000000000" pitchFamily="2" charset="0"/>
                <a:ea typeface="Roboto" panose="02000000000000000000" pitchFamily="2" charset="0"/>
                <a:cs typeface="Roboto" panose="02000000000000000000" pitchFamily="2" charset="0"/>
              </a:rPr>
              <a:t>ε	</a:t>
            </a:r>
            <a:r>
              <a:rPr lang="el-GR" sz="1350" spc="-5" dirty="0">
                <a:latin typeface="Roboto" panose="02000000000000000000" pitchFamily="2" charset="0"/>
                <a:ea typeface="Roboto" panose="02000000000000000000" pitchFamily="2" charset="0"/>
                <a:cs typeface="Roboto" panose="02000000000000000000" pitchFamily="2" charset="0"/>
              </a:rPr>
              <a:t>μ</a:t>
            </a:r>
            <a:r>
              <a:rPr lang="el-GR" sz="1350" spc="5" dirty="0">
                <a:latin typeface="Roboto" panose="02000000000000000000" pitchFamily="2" charset="0"/>
                <a:ea typeface="Roboto" panose="02000000000000000000" pitchFamily="2" charset="0"/>
                <a:cs typeface="Roboto" panose="02000000000000000000" pitchFamily="2" charset="0"/>
              </a:rPr>
              <a:t>ε</a:t>
            </a:r>
            <a:r>
              <a:rPr lang="el-GR" sz="1350" spc="-15" dirty="0">
                <a:latin typeface="Roboto" panose="02000000000000000000" pitchFamily="2" charset="0"/>
                <a:ea typeface="Roboto" panose="02000000000000000000" pitchFamily="2" charset="0"/>
                <a:cs typeface="Roboto" panose="02000000000000000000" pitchFamily="2" charset="0"/>
              </a:rPr>
              <a:t>τ</a:t>
            </a:r>
            <a:r>
              <a:rPr lang="el-GR" sz="1350" dirty="0">
                <a:latin typeface="Roboto" panose="02000000000000000000" pitchFamily="2" charset="0"/>
                <a:ea typeface="Roboto" panose="02000000000000000000" pitchFamily="2" charset="0"/>
                <a:cs typeface="Roboto" panose="02000000000000000000" pitchFamily="2" charset="0"/>
              </a:rPr>
              <a:t>ά	</a:t>
            </a:r>
            <a:r>
              <a:rPr lang="el-GR" sz="1350" spc="10" dirty="0">
                <a:latin typeface="Roboto" panose="02000000000000000000" pitchFamily="2" charset="0"/>
                <a:ea typeface="Roboto" panose="02000000000000000000" pitchFamily="2" charset="0"/>
                <a:cs typeface="Roboto" panose="02000000000000000000" pitchFamily="2" charset="0"/>
              </a:rPr>
              <a:t>τ</a:t>
            </a:r>
            <a:r>
              <a:rPr lang="el-GR" sz="1350" dirty="0">
                <a:latin typeface="Roboto" panose="02000000000000000000" pitchFamily="2" charset="0"/>
                <a:ea typeface="Roboto" panose="02000000000000000000" pitchFamily="2" charset="0"/>
                <a:cs typeface="Roboto" panose="02000000000000000000" pitchFamily="2" charset="0"/>
              </a:rPr>
              <a:t>η	</a:t>
            </a:r>
            <a:r>
              <a:rPr lang="el-GR" sz="1350" spc="-10" dirty="0">
                <a:latin typeface="Roboto" panose="02000000000000000000" pitchFamily="2" charset="0"/>
                <a:ea typeface="Roboto" panose="02000000000000000000" pitchFamily="2" charset="0"/>
                <a:cs typeface="Roboto" panose="02000000000000000000" pitchFamily="2" charset="0"/>
              </a:rPr>
              <a:t>λ</a:t>
            </a:r>
            <a:r>
              <a:rPr lang="el-GR" sz="1350" dirty="0">
                <a:latin typeface="Roboto" panose="02000000000000000000" pitchFamily="2" charset="0"/>
                <a:ea typeface="Roboto" panose="02000000000000000000" pitchFamily="2" charset="0"/>
                <a:cs typeface="Roboto" panose="02000000000000000000" pitchFamily="2" charset="0"/>
              </a:rPr>
              <a:t>ήξη </a:t>
            </a:r>
            <a:r>
              <a:rPr lang="el-GR" sz="1350" spc="-15" dirty="0">
                <a:latin typeface="Roboto" panose="02000000000000000000" pitchFamily="2" charset="0"/>
                <a:ea typeface="Roboto" panose="02000000000000000000" pitchFamily="2" charset="0"/>
                <a:cs typeface="Roboto" panose="02000000000000000000" pitchFamily="2" charset="0"/>
              </a:rPr>
              <a:t>τ</a:t>
            </a:r>
            <a:r>
              <a:rPr lang="el-GR" sz="1350" spc="-5" dirty="0">
                <a:latin typeface="Roboto" panose="02000000000000000000" pitchFamily="2" charset="0"/>
                <a:ea typeface="Roboto" panose="02000000000000000000" pitchFamily="2" charset="0"/>
                <a:cs typeface="Roboto" panose="02000000000000000000" pitchFamily="2" charset="0"/>
              </a:rPr>
              <a:t>ου  </a:t>
            </a:r>
            <a:r>
              <a:rPr lang="el-GR" sz="1350" spc="-10" dirty="0">
                <a:latin typeface="Roboto" panose="02000000000000000000" pitchFamily="2" charset="0"/>
                <a:ea typeface="Roboto" panose="02000000000000000000" pitchFamily="2" charset="0"/>
                <a:cs typeface="Roboto" panose="02000000000000000000" pitchFamily="2" charset="0"/>
              </a:rPr>
              <a:t>σχεδίου</a:t>
            </a:r>
          </a:p>
          <a:p>
            <a:pPr marL="12065" marR="5080">
              <a:lnSpc>
                <a:spcPct val="100000"/>
              </a:lnSpc>
              <a:tabLst>
                <a:tab pos="299720" algn="l"/>
                <a:tab pos="1640205" algn="l"/>
                <a:tab pos="2576195" algn="l"/>
                <a:tab pos="3197860" algn="l"/>
                <a:tab pos="3585210" algn="l"/>
                <a:tab pos="4366895" algn="l"/>
              </a:tabLst>
            </a:pPr>
            <a:endParaRPr lang="el-GR" sz="1350" dirty="0">
              <a:latin typeface="Roboto" panose="02000000000000000000" pitchFamily="2" charset="0"/>
              <a:ea typeface="Roboto" panose="02000000000000000000" pitchFamily="2" charset="0"/>
              <a:cs typeface="Roboto" panose="02000000000000000000" pitchFamily="2" charset="0"/>
            </a:endParaRPr>
          </a:p>
          <a:p>
            <a:pPr marL="298450" indent="-285750">
              <a:lnSpc>
                <a:spcPct val="100000"/>
              </a:lnSpc>
              <a:spcBef>
                <a:spcPts val="100"/>
              </a:spcBef>
              <a:buFont typeface="Wingdings" panose="05000000000000000000" pitchFamily="2" charset="2"/>
              <a:buChar char="q"/>
            </a:pPr>
            <a:r>
              <a:rPr lang="el-GR" sz="1350" spc="-5" dirty="0">
                <a:latin typeface="Roboto" panose="02000000000000000000" pitchFamily="2" charset="0"/>
                <a:ea typeface="Roboto" panose="02000000000000000000" pitchFamily="2" charset="0"/>
                <a:cs typeface="Roboto" panose="02000000000000000000" pitchFamily="2" charset="0"/>
              </a:rPr>
              <a:t>Εάν λάβει </a:t>
            </a:r>
            <a:r>
              <a:rPr lang="el-GR" sz="1350" spc="-10" dirty="0">
                <a:latin typeface="Roboto" panose="02000000000000000000" pitchFamily="2" charset="0"/>
                <a:ea typeface="Roboto" panose="02000000000000000000" pitchFamily="2" charset="0"/>
                <a:cs typeface="Roboto" panose="02000000000000000000" pitchFamily="2" charset="0"/>
              </a:rPr>
              <a:t>βαθμολογία </a:t>
            </a:r>
            <a:r>
              <a:rPr lang="el-GR" sz="1350" spc="-15" dirty="0">
                <a:latin typeface="Roboto" panose="02000000000000000000" pitchFamily="2" charset="0"/>
                <a:ea typeface="Roboto" panose="02000000000000000000" pitchFamily="2" charset="0"/>
                <a:cs typeface="Roboto" panose="02000000000000000000" pitchFamily="2" charset="0"/>
              </a:rPr>
              <a:t>κάτω του 60 (ανώτατη βαθμολογία = 100),</a:t>
            </a:r>
            <a:r>
              <a:rPr lang="el-GR" sz="1350" spc="-5" dirty="0">
                <a:latin typeface="Roboto" panose="02000000000000000000" pitchFamily="2" charset="0"/>
                <a:ea typeface="Roboto" panose="02000000000000000000" pitchFamily="2" charset="0"/>
                <a:cs typeface="Roboto" panose="02000000000000000000" pitchFamily="2" charset="0"/>
              </a:rPr>
              <a:t> είναι </a:t>
            </a:r>
            <a:r>
              <a:rPr lang="el-GR" sz="1350" dirty="0">
                <a:latin typeface="Roboto" panose="02000000000000000000" pitchFamily="2" charset="0"/>
                <a:ea typeface="Roboto" panose="02000000000000000000" pitchFamily="2" charset="0"/>
                <a:cs typeface="Roboto" panose="02000000000000000000" pitchFamily="2" charset="0"/>
              </a:rPr>
              <a:t> </a:t>
            </a:r>
            <a:r>
              <a:rPr lang="el-GR" sz="1350" spc="-5" dirty="0">
                <a:latin typeface="Roboto" panose="02000000000000000000" pitchFamily="2" charset="0"/>
                <a:ea typeface="Roboto" panose="02000000000000000000" pitchFamily="2" charset="0"/>
                <a:cs typeface="Roboto" panose="02000000000000000000" pitchFamily="2" charset="0"/>
              </a:rPr>
              <a:t>πιθανή </a:t>
            </a:r>
            <a:r>
              <a:rPr lang="el-GR" sz="1350" dirty="0">
                <a:latin typeface="Roboto" panose="02000000000000000000" pitchFamily="2" charset="0"/>
                <a:ea typeface="Roboto" panose="02000000000000000000" pitchFamily="2" charset="0"/>
                <a:cs typeface="Roboto" panose="02000000000000000000" pitchFamily="2" charset="0"/>
              </a:rPr>
              <a:t>η μείωση του τελικού επιλέξιμου ποσού </a:t>
            </a:r>
            <a:r>
              <a:rPr lang="el-GR" sz="1350" spc="-5" dirty="0">
                <a:latin typeface="Roboto" panose="02000000000000000000" pitchFamily="2" charset="0"/>
                <a:ea typeface="Roboto" panose="02000000000000000000" pitchFamily="2" charset="0"/>
                <a:cs typeface="Roboto" panose="02000000000000000000" pitchFamily="2" charset="0"/>
              </a:rPr>
              <a:t>επιχορήγησης. Η μείωση που προκύπτει από χαμηλή βαθμολογία εφαρμόζεται ποσοστιαία στα επιλέξιμα οργανωτικά έξοδα (Παράρτημα 5.12)</a:t>
            </a:r>
            <a:endParaRPr lang="el-GR" sz="1350" dirty="0">
              <a:latin typeface="Roboto" panose="02000000000000000000" pitchFamily="2" charset="0"/>
              <a:ea typeface="Roboto" panose="02000000000000000000" pitchFamily="2" charset="0"/>
              <a:cs typeface="Roboto" panose="02000000000000000000" pitchFamily="2" charset="0"/>
            </a:endParaRPr>
          </a:p>
        </p:txBody>
      </p:sp>
      <p:sp>
        <p:nvSpPr>
          <p:cNvPr id="6" name="Rectangle: Rounded Corners 5">
            <a:extLst>
              <a:ext uri="{FF2B5EF4-FFF2-40B4-BE49-F238E27FC236}">
                <a16:creationId xmlns:a16="http://schemas.microsoft.com/office/drawing/2014/main" id="{AFFCD015-2FCE-A071-213E-F4EE98E73938}"/>
              </a:ext>
            </a:extLst>
          </p:cNvPr>
          <p:cNvSpPr/>
          <p:nvPr/>
        </p:nvSpPr>
        <p:spPr>
          <a:xfrm>
            <a:off x="6611256" y="1371600"/>
            <a:ext cx="4339773" cy="434702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l-GR" sz="1450" b="1" dirty="0">
                <a:solidFill>
                  <a:schemeClr val="tx1"/>
                </a:solidFill>
                <a:latin typeface="Roboto" panose="02000000000000000000" pitchFamily="2" charset="0"/>
                <a:ea typeface="Roboto" panose="02000000000000000000" pitchFamily="2" charset="0"/>
                <a:cs typeface="Roboto" panose="02000000000000000000" pitchFamily="2" charset="0"/>
              </a:rPr>
              <a:t>Το τελικό ποσό επιχορήγησης καθορίζεται βάσει των επιλέξιμων κινητικοτήτων που πραγματοποιήθηκαν</a:t>
            </a:r>
          </a:p>
          <a:p>
            <a:pPr marL="285750" indent="-285750">
              <a:buFont typeface="Wingdings" panose="05000000000000000000" pitchFamily="2" charset="2"/>
              <a:buChar char="Ø"/>
            </a:pPr>
            <a:r>
              <a:rPr lang="el-GR" sz="1450" b="1" dirty="0" err="1">
                <a:solidFill>
                  <a:schemeClr val="tx1"/>
                </a:solidFill>
                <a:latin typeface="Roboto" panose="02000000000000000000" pitchFamily="2" charset="0"/>
                <a:ea typeface="Roboto" panose="02000000000000000000" pitchFamily="2" charset="0"/>
                <a:cs typeface="Roboto" panose="02000000000000000000" pitchFamily="2" charset="0"/>
              </a:rPr>
              <a:t>To</a:t>
            </a:r>
            <a:r>
              <a:rPr lang="el-GR" sz="1450" b="1" dirty="0">
                <a:solidFill>
                  <a:schemeClr val="tx1"/>
                </a:solidFill>
                <a:latin typeface="Roboto" panose="02000000000000000000" pitchFamily="2" charset="0"/>
                <a:ea typeface="Roboto" panose="02000000000000000000" pitchFamily="2" charset="0"/>
                <a:cs typeface="Roboto" panose="02000000000000000000" pitchFamily="2" charset="0"/>
              </a:rPr>
              <a:t> ποσό αυτό </a:t>
            </a:r>
            <a:r>
              <a:rPr lang="el-GR" sz="1450" b="1" dirty="0">
                <a:solidFill>
                  <a:srgbClr val="FF0000"/>
                </a:solidFill>
                <a:latin typeface="Roboto" panose="02000000000000000000" pitchFamily="2" charset="0"/>
                <a:ea typeface="Roboto" panose="02000000000000000000" pitchFamily="2" charset="0"/>
                <a:cs typeface="Roboto" panose="02000000000000000000" pitchFamily="2" charset="0"/>
              </a:rPr>
              <a:t>δεν μπορεί να ξεπερνά </a:t>
            </a:r>
            <a:r>
              <a:rPr lang="el-GR" sz="1450" b="1" dirty="0">
                <a:solidFill>
                  <a:schemeClr val="tx1"/>
                </a:solidFill>
                <a:latin typeface="Roboto" panose="02000000000000000000" pitchFamily="2" charset="0"/>
                <a:ea typeface="Roboto" panose="02000000000000000000" pitchFamily="2" charset="0"/>
                <a:cs typeface="Roboto" panose="02000000000000000000" pitchFamily="2" charset="0"/>
              </a:rPr>
              <a:t>το ποσό που αναγράφεται στη Συμφωνία Επιχορήγησης.</a:t>
            </a:r>
          </a:p>
          <a:p>
            <a:pPr marL="285750" indent="-285750">
              <a:buFont typeface="Wingdings" panose="05000000000000000000" pitchFamily="2" charset="2"/>
              <a:buChar char="Ø"/>
            </a:pPr>
            <a:r>
              <a:rPr lang="el-GR" sz="1450" b="1" dirty="0">
                <a:solidFill>
                  <a:schemeClr val="tx1"/>
                </a:solidFill>
                <a:latin typeface="Roboto" panose="02000000000000000000" pitchFamily="2" charset="0"/>
                <a:ea typeface="Roboto" panose="02000000000000000000" pitchFamily="2" charset="0"/>
                <a:cs typeface="Roboto" panose="02000000000000000000" pitchFamily="2" charset="0"/>
              </a:rPr>
              <a:t>Ενδεχόμενη μείωση της τελικής πληρωμής, λόγω  μη επιλέξιμων κινητικοτήτων ή μη υποβολής των  απαραίτητων εγγράφων για τα πραγματικά έξοδα</a:t>
            </a:r>
          </a:p>
          <a:p>
            <a:pPr marL="285750" indent="-285750">
              <a:buFont typeface="Wingdings" panose="05000000000000000000" pitchFamily="2" charset="2"/>
              <a:buChar char="Ø"/>
            </a:pPr>
            <a:r>
              <a:rPr lang="el-GR" sz="1450" b="1" dirty="0">
                <a:solidFill>
                  <a:schemeClr val="tx1"/>
                </a:solidFill>
                <a:latin typeface="Roboto" panose="02000000000000000000" pitchFamily="2" charset="0"/>
                <a:ea typeface="Roboto" panose="02000000000000000000" pitchFamily="2" charset="0"/>
                <a:cs typeface="Roboto" panose="02000000000000000000" pitchFamily="2" charset="0"/>
              </a:rPr>
              <a:t>Είναι πιθανόν να προκύψει επιστροφή ποσού προς το ΙΔΕΠ, στην περίπτωση που το ποσό που έχει δοθεί ως προχρηματοδότηση δεν έχει ξοδευτεί στην ολότητά του (</a:t>
            </a:r>
            <a:r>
              <a:rPr lang="el-GR" sz="1450" b="1" dirty="0" err="1">
                <a:solidFill>
                  <a:schemeClr val="tx1"/>
                </a:solidFill>
                <a:latin typeface="Roboto" panose="02000000000000000000" pitchFamily="2" charset="0"/>
                <a:ea typeface="Roboto" panose="02000000000000000000" pitchFamily="2" charset="0"/>
                <a:cs typeface="Roboto" panose="02000000000000000000" pitchFamily="2" charset="0"/>
              </a:rPr>
              <a:t>recovery</a:t>
            </a:r>
            <a:r>
              <a:rPr lang="el-GR" sz="1450" b="1" dirty="0">
                <a:solidFill>
                  <a:schemeClr val="tx1"/>
                </a:solidFill>
                <a:latin typeface="Roboto" panose="02000000000000000000" pitchFamily="2"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2666003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63A18-4C53-8B14-2882-17244AA9106C}"/>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62DBADF0-39B7-1E5B-6A4E-84C2BFA73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B672A7D9-D497-CFD1-6850-6DA399A281DF}"/>
              </a:ext>
            </a:extLst>
          </p:cNvPr>
          <p:cNvSpPr>
            <a:spLocks noGrp="1"/>
          </p:cNvSpPr>
          <p:nvPr>
            <p:ph type="title"/>
          </p:nvPr>
        </p:nvSpPr>
        <p:spPr>
          <a:xfrm>
            <a:off x="959624" y="1094675"/>
            <a:ext cx="3626889" cy="736958"/>
          </a:xfrm>
        </p:spPr>
        <p:txBody>
          <a:bodyPr>
            <a:noAutofit/>
          </a:bodyPr>
          <a:lstStyle/>
          <a:p>
            <a:r>
              <a:rPr lang="en-US" sz="2600" b="1" dirty="0">
                <a:latin typeface="Roboto" panose="02000000000000000000" pitchFamily="2" charset="0"/>
                <a:ea typeface="Roboto" panose="02000000000000000000" pitchFamily="2" charset="0"/>
              </a:rPr>
              <a:t>E</a:t>
            </a:r>
            <a:r>
              <a:rPr lang="el-GR" sz="2600" b="1" dirty="0" err="1">
                <a:latin typeface="Roboto" panose="02000000000000000000" pitchFamily="2" charset="0"/>
                <a:ea typeface="Roboto" panose="02000000000000000000" pitchFamily="2" charset="0"/>
              </a:rPr>
              <a:t>ργαλείο</a:t>
            </a:r>
            <a:r>
              <a:rPr lang="el-GR" sz="2600" b="1" dirty="0">
                <a:latin typeface="Roboto" panose="02000000000000000000" pitchFamily="2" charset="0"/>
                <a:ea typeface="Roboto" panose="02000000000000000000" pitchFamily="2" charset="0"/>
              </a:rPr>
              <a:t> Διαχείρισης </a:t>
            </a:r>
            <a:r>
              <a:rPr lang="en-US" sz="2600" b="1" dirty="0">
                <a:latin typeface="Roboto" panose="02000000000000000000" pitchFamily="2" charset="0"/>
                <a:ea typeface="Roboto" panose="02000000000000000000" pitchFamily="2" charset="0"/>
              </a:rPr>
              <a:t>Beneficiary Module</a:t>
            </a:r>
          </a:p>
        </p:txBody>
      </p:sp>
      <p:sp>
        <p:nvSpPr>
          <p:cNvPr id="8" name="Title 1">
            <a:extLst>
              <a:ext uri="{FF2B5EF4-FFF2-40B4-BE49-F238E27FC236}">
                <a16:creationId xmlns:a16="http://schemas.microsoft.com/office/drawing/2014/main" id="{602FEF7B-1A06-2378-2ED1-4E6CDA0A3287}"/>
              </a:ext>
            </a:extLst>
          </p:cNvPr>
          <p:cNvSpPr txBox="1">
            <a:spLocks/>
          </p:cNvSpPr>
          <p:nvPr/>
        </p:nvSpPr>
        <p:spPr>
          <a:xfrm>
            <a:off x="5962584" y="1094675"/>
            <a:ext cx="4345346"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a:latin typeface="Roboto" panose="02000000000000000000" pitchFamily="2" charset="0"/>
                <a:ea typeface="Roboto" panose="02000000000000000000" pitchFamily="2" charset="0"/>
              </a:rPr>
              <a:t>Έκθεση Συμμετέχοντα (</a:t>
            </a:r>
            <a:r>
              <a:rPr lang="en-US" sz="2600" b="1">
                <a:latin typeface="Roboto" panose="02000000000000000000" pitchFamily="2" charset="0"/>
                <a:ea typeface="Roboto" panose="02000000000000000000" pitchFamily="2" charset="0"/>
              </a:rPr>
              <a:t>Participant Survey Report)</a:t>
            </a:r>
            <a:endParaRPr lang="en-US" sz="2600" b="1" dirty="0">
              <a:latin typeface="Roboto" panose="02000000000000000000" pitchFamily="2" charset="0"/>
              <a:ea typeface="Roboto" panose="02000000000000000000" pitchFamily="2" charset="0"/>
            </a:endParaRPr>
          </a:p>
        </p:txBody>
      </p:sp>
      <p:sp>
        <p:nvSpPr>
          <p:cNvPr id="9" name="Rectangle: Rounded Corners 8">
            <a:extLst>
              <a:ext uri="{FF2B5EF4-FFF2-40B4-BE49-F238E27FC236}">
                <a16:creationId xmlns:a16="http://schemas.microsoft.com/office/drawing/2014/main" id="{7E3B157D-80CD-4432-62C0-75BBCA066037}"/>
              </a:ext>
            </a:extLst>
          </p:cNvPr>
          <p:cNvSpPr/>
          <p:nvPr/>
        </p:nvSpPr>
        <p:spPr>
          <a:xfrm>
            <a:off x="674914" y="1945714"/>
            <a:ext cx="4542971" cy="351075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Κάθε Ίδρυμα θα πρέπει να ενημερώνει το εργαλείο διαχείρισης και υποβολής εκθέσεων (</a:t>
            </a:r>
            <a:r>
              <a:rPr lang="el-GR" sz="1300" b="1" dirty="0" err="1">
                <a:solidFill>
                  <a:schemeClr val="tx1"/>
                </a:solidFill>
                <a:latin typeface="Roboto" panose="02000000000000000000" pitchFamily="2" charset="0"/>
                <a:ea typeface="Roboto" panose="02000000000000000000" pitchFamily="2" charset="0"/>
                <a:cs typeface="Roboto" panose="02000000000000000000" pitchFamily="2" charset="0"/>
              </a:rPr>
              <a:t>Beneficiary</a:t>
            </a: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300" b="1" dirty="0" err="1">
                <a:solidFill>
                  <a:schemeClr val="tx1"/>
                </a:solidFill>
                <a:latin typeface="Roboto" panose="02000000000000000000" pitchFamily="2" charset="0"/>
                <a:ea typeface="Roboto" panose="02000000000000000000" pitchFamily="2" charset="0"/>
                <a:cs typeface="Roboto" panose="02000000000000000000" pitchFamily="2" charset="0"/>
              </a:rPr>
              <a:t>Module</a:t>
            </a: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 σε τακτά χρονικά διαστήματα (καταχώρηση κινητικοτήτων πριν την έναρξή τους)</a:t>
            </a:r>
          </a:p>
          <a:p>
            <a:endParaRPr lang="el-GR" sz="13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Ø"/>
            </a:pPr>
            <a:r>
              <a:rPr lang="el-GR" sz="1300" b="1" dirty="0">
                <a:solidFill>
                  <a:srgbClr val="FF0000"/>
                </a:solidFill>
                <a:latin typeface="Roboto" panose="02000000000000000000" pitchFamily="2" charset="0"/>
                <a:ea typeface="Roboto" panose="02000000000000000000" pitchFamily="2" charset="0"/>
                <a:cs typeface="Roboto" panose="02000000000000000000" pitchFamily="2" charset="0"/>
              </a:rPr>
              <a:t>Τουλάχιστον μία φορά το μήνα, κατά τη  διάρκεια του έργου,</a:t>
            </a: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 ο δικαιούχος πρέπει  να κωδικοποιεί τυχόν νέες πληροφορίες  σχετικά με τους συμμετέχοντες και τις δραστηριότητές τους στο εργαλείο διαχείρισης</a:t>
            </a:r>
            <a:endParaRPr lang="en-US" sz="13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Ø"/>
            </a:pPr>
            <a:endParaRPr lang="en-US" sz="13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Ø"/>
            </a:pPr>
            <a:r>
              <a:rPr lang="el-GR" sz="1300" b="1" u="sng" dirty="0">
                <a:solidFill>
                  <a:schemeClr val="tx1"/>
                </a:solidFill>
                <a:latin typeface="Roboto" panose="02000000000000000000" pitchFamily="2" charset="0"/>
                <a:ea typeface="Roboto" panose="02000000000000000000" pitchFamily="2" charset="0"/>
                <a:cs typeface="Roboto" panose="02000000000000000000" pitchFamily="2" charset="0"/>
              </a:rPr>
              <a:t>Όταν υποβάλλεται η ενδιάμεση έκθεση</a:t>
            </a: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 όλες οι κινητικότητες που δηλώνονται σε αυτήν (υλοποιημένες και προγραμματισμένες) πρέπει να είναι καταχωρημένες στο εργαλείο</a:t>
            </a:r>
          </a:p>
        </p:txBody>
      </p:sp>
      <p:sp>
        <p:nvSpPr>
          <p:cNvPr id="10" name="object 4">
            <a:extLst>
              <a:ext uri="{FF2B5EF4-FFF2-40B4-BE49-F238E27FC236}">
                <a16:creationId xmlns:a16="http://schemas.microsoft.com/office/drawing/2014/main" id="{126FFFBB-F4E1-3223-3C1E-13C04235F52D}"/>
              </a:ext>
            </a:extLst>
          </p:cNvPr>
          <p:cNvSpPr txBox="1"/>
          <p:nvPr/>
        </p:nvSpPr>
        <p:spPr>
          <a:xfrm>
            <a:off x="5595258" y="2076418"/>
            <a:ext cx="5921828" cy="3249351"/>
          </a:xfrm>
          <a:prstGeom prst="rect">
            <a:avLst/>
          </a:prstGeom>
        </p:spPr>
        <p:txBody>
          <a:bodyPr vert="horz" wrap="square" lIns="0" tIns="40005" rIns="0" bIns="0" rtlCol="0">
            <a:spAutoFit/>
          </a:bodyPr>
          <a:lstStyle/>
          <a:p>
            <a:pPr marL="298450" marR="257810" indent="-285750">
              <a:lnSpc>
                <a:spcPct val="90000"/>
              </a:lnSpc>
              <a:spcBef>
                <a:spcPts val="315"/>
              </a:spcBef>
              <a:buFont typeface="Wingdings" panose="05000000000000000000" pitchFamily="2" charset="2"/>
              <a:buChar char="ü"/>
            </a:pPr>
            <a:r>
              <a:rPr sz="1400" spc="-5" dirty="0">
                <a:latin typeface="Roboto" panose="02000000000000000000" pitchFamily="2" charset="0"/>
                <a:ea typeface="Roboto" panose="02000000000000000000" pitchFamily="2" charset="0"/>
                <a:cs typeface="Roboto" panose="02000000000000000000" pitchFamily="2" charset="0"/>
              </a:rPr>
              <a:t>Ο/Η</a:t>
            </a:r>
            <a:r>
              <a:rPr sz="1400" spc="25" dirty="0">
                <a:latin typeface="Roboto" panose="02000000000000000000" pitchFamily="2" charset="0"/>
                <a:ea typeface="Roboto" panose="02000000000000000000" pitchFamily="2" charset="0"/>
                <a:cs typeface="Roboto" panose="02000000000000000000" pitchFamily="2" charset="0"/>
              </a:rPr>
              <a:t> </a:t>
            </a:r>
            <a:r>
              <a:rPr sz="1400" spc="-10" dirty="0">
                <a:latin typeface="Roboto" panose="02000000000000000000" pitchFamily="2" charset="0"/>
                <a:ea typeface="Roboto" panose="02000000000000000000" pitchFamily="2" charset="0"/>
                <a:cs typeface="Roboto" panose="02000000000000000000" pitchFamily="2" charset="0"/>
              </a:rPr>
              <a:t>συμμετέχων/ουσα</a:t>
            </a:r>
            <a:r>
              <a:rPr sz="1400" spc="60" dirty="0">
                <a:latin typeface="Roboto" panose="02000000000000000000" pitchFamily="2" charset="0"/>
                <a:ea typeface="Roboto" panose="02000000000000000000" pitchFamily="2" charset="0"/>
                <a:cs typeface="Roboto" panose="02000000000000000000" pitchFamily="2" charset="0"/>
              </a:rPr>
              <a:t> </a:t>
            </a:r>
            <a:r>
              <a:rPr sz="1400" dirty="0">
                <a:latin typeface="Roboto" panose="02000000000000000000" pitchFamily="2" charset="0"/>
                <a:ea typeface="Roboto" panose="02000000000000000000" pitchFamily="2" charset="0"/>
                <a:cs typeface="Roboto" panose="02000000000000000000" pitchFamily="2" charset="0"/>
              </a:rPr>
              <a:t>θα</a:t>
            </a:r>
            <a:r>
              <a:rPr sz="1400" spc="10"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πρέπει να </a:t>
            </a:r>
            <a:r>
              <a:rPr sz="1400" spc="-5" dirty="0" err="1">
                <a:latin typeface="Roboto" panose="02000000000000000000" pitchFamily="2" charset="0"/>
                <a:ea typeface="Roboto" panose="02000000000000000000" pitchFamily="2" charset="0"/>
                <a:cs typeface="Roboto" panose="02000000000000000000" pitchFamily="2" charset="0"/>
              </a:rPr>
              <a:t>συμ</a:t>
            </a:r>
            <a:r>
              <a:rPr sz="1400" spc="-5" dirty="0">
                <a:latin typeface="Roboto" panose="02000000000000000000" pitchFamily="2" charset="0"/>
                <a:ea typeface="Roboto" panose="02000000000000000000" pitchFamily="2" charset="0"/>
                <a:cs typeface="Roboto" panose="02000000000000000000" pitchFamily="2" charset="0"/>
              </a:rPr>
              <a:t>πληρώσει</a:t>
            </a:r>
            <a:r>
              <a:rPr sz="1400" spc="35" dirty="0">
                <a:latin typeface="Roboto" panose="02000000000000000000" pitchFamily="2" charset="0"/>
                <a:ea typeface="Roboto" panose="02000000000000000000" pitchFamily="2" charset="0"/>
                <a:cs typeface="Roboto" panose="02000000000000000000" pitchFamily="2" charset="0"/>
              </a:rPr>
              <a:t> </a:t>
            </a:r>
            <a:r>
              <a:rPr sz="1400" spc="-25" dirty="0">
                <a:latin typeface="Roboto" panose="02000000000000000000" pitchFamily="2" charset="0"/>
                <a:ea typeface="Roboto" panose="02000000000000000000" pitchFamily="2" charset="0"/>
                <a:cs typeface="Roboto" panose="02000000000000000000" pitchFamily="2" charset="0"/>
              </a:rPr>
              <a:t>και</a:t>
            </a:r>
            <a:r>
              <a:rPr sz="1400" spc="20" dirty="0">
                <a:latin typeface="Roboto" panose="02000000000000000000" pitchFamily="2" charset="0"/>
                <a:ea typeface="Roboto" panose="02000000000000000000" pitchFamily="2" charset="0"/>
                <a:cs typeface="Roboto" panose="02000000000000000000" pitchFamily="2" charset="0"/>
              </a:rPr>
              <a:t> </a:t>
            </a:r>
            <a:r>
              <a:rPr lang="el-GR" sz="1400" spc="20" dirty="0">
                <a:latin typeface="Roboto" panose="02000000000000000000" pitchFamily="2" charset="0"/>
                <a:ea typeface="Roboto" panose="02000000000000000000" pitchFamily="2" charset="0"/>
                <a:cs typeface="Roboto" panose="02000000000000000000" pitchFamily="2" charset="0"/>
              </a:rPr>
              <a:t>ν</a:t>
            </a:r>
            <a:r>
              <a:rPr sz="1400" dirty="0">
                <a:latin typeface="Roboto" panose="02000000000000000000" pitchFamily="2" charset="0"/>
                <a:ea typeface="Roboto" panose="02000000000000000000" pitchFamily="2" charset="0"/>
                <a:cs typeface="Roboto" panose="02000000000000000000" pitchFamily="2" charset="0"/>
              </a:rPr>
              <a:t>α</a:t>
            </a:r>
            <a:r>
              <a:rPr sz="1400" spc="1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υποβάλει</a:t>
            </a:r>
            <a:r>
              <a:rPr sz="1400" spc="50" dirty="0">
                <a:latin typeface="Roboto" panose="02000000000000000000" pitchFamily="2" charset="0"/>
                <a:ea typeface="Roboto" panose="02000000000000000000" pitchFamily="2" charset="0"/>
                <a:cs typeface="Roboto" panose="02000000000000000000" pitchFamily="2" charset="0"/>
              </a:rPr>
              <a:t> </a:t>
            </a:r>
            <a:r>
              <a:rPr sz="1400" spc="-15" dirty="0">
                <a:latin typeface="Roboto" panose="02000000000000000000" pitchFamily="2" charset="0"/>
                <a:ea typeface="Roboto" panose="02000000000000000000" pitchFamily="2" charset="0"/>
                <a:cs typeface="Roboto" panose="02000000000000000000" pitchFamily="2" charset="0"/>
              </a:rPr>
              <a:t>την </a:t>
            </a:r>
            <a:r>
              <a:rPr sz="1400" spc="-395" dirty="0">
                <a:latin typeface="Roboto" panose="02000000000000000000" pitchFamily="2" charset="0"/>
                <a:ea typeface="Roboto" panose="02000000000000000000" pitchFamily="2" charset="0"/>
                <a:cs typeface="Roboto" panose="02000000000000000000" pitchFamily="2" charset="0"/>
              </a:rPr>
              <a:t> </a:t>
            </a:r>
            <a:r>
              <a:rPr sz="1400" spc="-15" dirty="0">
                <a:latin typeface="Roboto" panose="02000000000000000000" pitchFamily="2" charset="0"/>
                <a:ea typeface="Roboto" panose="02000000000000000000" pitchFamily="2" charset="0"/>
                <a:cs typeface="Roboto" panose="02000000000000000000" pitchFamily="2" charset="0"/>
              </a:rPr>
              <a:t>έκθεση</a:t>
            </a:r>
            <a:r>
              <a:rPr sz="1400" spc="15" dirty="0">
                <a:latin typeface="Roboto" panose="02000000000000000000" pitchFamily="2" charset="0"/>
                <a:ea typeface="Roboto" panose="02000000000000000000" pitchFamily="2" charset="0"/>
                <a:cs typeface="Roboto" panose="02000000000000000000" pitchFamily="2" charset="0"/>
              </a:rPr>
              <a:t> </a:t>
            </a:r>
            <a:r>
              <a:rPr sz="1400" spc="-15" dirty="0">
                <a:latin typeface="Roboto" panose="02000000000000000000" pitchFamily="2" charset="0"/>
                <a:ea typeface="Roboto" panose="02000000000000000000" pitchFamily="2" charset="0"/>
                <a:cs typeface="Roboto" panose="02000000000000000000" pitchFamily="2" charset="0"/>
              </a:rPr>
              <a:t>σχετικά</a:t>
            </a:r>
            <a:r>
              <a:rPr sz="1400" spc="25"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με</a:t>
            </a:r>
            <a:r>
              <a:rPr sz="1400" spc="10" dirty="0">
                <a:latin typeface="Roboto" panose="02000000000000000000" pitchFamily="2" charset="0"/>
                <a:ea typeface="Roboto" panose="02000000000000000000" pitchFamily="2" charset="0"/>
                <a:cs typeface="Roboto" panose="02000000000000000000" pitchFamily="2" charset="0"/>
              </a:rPr>
              <a:t> </a:t>
            </a:r>
            <a:r>
              <a:rPr sz="1400" spc="-15" dirty="0">
                <a:latin typeface="Roboto" panose="02000000000000000000" pitchFamily="2" charset="0"/>
                <a:ea typeface="Roboto" panose="02000000000000000000" pitchFamily="2" charset="0"/>
                <a:cs typeface="Roboto" panose="02000000000000000000" pitchFamily="2" charset="0"/>
              </a:rPr>
              <a:t>την</a:t>
            </a:r>
            <a:r>
              <a:rPr sz="1400" spc="5"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εμπειρία</a:t>
            </a:r>
            <a:r>
              <a:rPr sz="1400" spc="50" dirty="0">
                <a:latin typeface="Roboto" panose="02000000000000000000" pitchFamily="2" charset="0"/>
                <a:ea typeface="Roboto" panose="02000000000000000000" pitchFamily="2" charset="0"/>
                <a:cs typeface="Roboto" panose="02000000000000000000" pitchFamily="2" charset="0"/>
              </a:rPr>
              <a:t> </a:t>
            </a:r>
            <a:r>
              <a:rPr sz="1400" spc="-20" dirty="0">
                <a:latin typeface="Roboto" panose="02000000000000000000" pitchFamily="2" charset="0"/>
                <a:ea typeface="Roboto" panose="02000000000000000000" pitchFamily="2" charset="0"/>
                <a:cs typeface="Roboto" panose="02000000000000000000" pitchFamily="2" charset="0"/>
              </a:rPr>
              <a:t>κινητικότητάς</a:t>
            </a:r>
            <a:r>
              <a:rPr sz="1400" spc="15" dirty="0">
                <a:latin typeface="Roboto" panose="02000000000000000000" pitchFamily="2" charset="0"/>
                <a:ea typeface="Roboto" panose="02000000000000000000" pitchFamily="2" charset="0"/>
                <a:cs typeface="Roboto" panose="02000000000000000000" pitchFamily="2" charset="0"/>
              </a:rPr>
              <a:t> </a:t>
            </a:r>
            <a:r>
              <a:rPr sz="1400" spc="-10" dirty="0">
                <a:latin typeface="Roboto" panose="02000000000000000000" pitchFamily="2" charset="0"/>
                <a:ea typeface="Roboto" panose="02000000000000000000" pitchFamily="2" charset="0"/>
                <a:cs typeface="Roboto" panose="02000000000000000000" pitchFamily="2" charset="0"/>
              </a:rPr>
              <a:t>του</a:t>
            </a:r>
            <a:r>
              <a:rPr sz="1400" spc="10" dirty="0">
                <a:latin typeface="Roboto" panose="02000000000000000000" pitchFamily="2" charset="0"/>
                <a:ea typeface="Roboto" panose="02000000000000000000" pitchFamily="2" charset="0"/>
                <a:cs typeface="Roboto" panose="02000000000000000000" pitchFamily="2" charset="0"/>
              </a:rPr>
              <a:t> </a:t>
            </a:r>
            <a:r>
              <a:rPr sz="1400" spc="-10" dirty="0">
                <a:latin typeface="Roboto" panose="02000000000000000000" pitchFamily="2" charset="0"/>
                <a:ea typeface="Roboto" panose="02000000000000000000" pitchFamily="2" charset="0"/>
                <a:cs typeface="Roboto" panose="02000000000000000000" pitchFamily="2" charset="0"/>
              </a:rPr>
              <a:t>(μέσω</a:t>
            </a:r>
            <a:r>
              <a:rPr sz="1400" spc="20" dirty="0">
                <a:latin typeface="Roboto" panose="02000000000000000000" pitchFamily="2" charset="0"/>
                <a:ea typeface="Roboto" panose="02000000000000000000" pitchFamily="2" charset="0"/>
                <a:cs typeface="Roboto" panose="02000000000000000000" pitchFamily="2" charset="0"/>
              </a:rPr>
              <a:t> </a:t>
            </a:r>
            <a:r>
              <a:rPr sz="1400" spc="-10" dirty="0">
                <a:latin typeface="Roboto" panose="02000000000000000000" pitchFamily="2" charset="0"/>
                <a:ea typeface="Roboto" panose="02000000000000000000" pitchFamily="2" charset="0"/>
                <a:cs typeface="Roboto" panose="02000000000000000000" pitchFamily="2" charset="0"/>
              </a:rPr>
              <a:t>του </a:t>
            </a:r>
            <a:r>
              <a:rPr sz="1400" spc="-5" dirty="0">
                <a:latin typeface="Roboto" panose="02000000000000000000" pitchFamily="2" charset="0"/>
                <a:ea typeface="Roboto" panose="02000000000000000000" pitchFamily="2" charset="0"/>
                <a:cs typeface="Roboto" panose="02000000000000000000" pitchFamily="2" charset="0"/>
              </a:rPr>
              <a:t> </a:t>
            </a:r>
            <a:r>
              <a:rPr sz="1400" spc="-15" dirty="0">
                <a:latin typeface="Roboto" panose="02000000000000000000" pitchFamily="2" charset="0"/>
                <a:ea typeface="Roboto" panose="02000000000000000000" pitchFamily="2" charset="0"/>
                <a:cs typeface="Roboto" panose="02000000000000000000" pitchFamily="2" charset="0"/>
              </a:rPr>
              <a:t>διαδικτυακού</a:t>
            </a:r>
            <a:r>
              <a:rPr sz="1400" spc="5" dirty="0">
                <a:latin typeface="Roboto" panose="02000000000000000000" pitchFamily="2" charset="0"/>
                <a:ea typeface="Roboto" panose="02000000000000000000" pitchFamily="2" charset="0"/>
                <a:cs typeface="Roboto" panose="02000000000000000000" pitchFamily="2" charset="0"/>
              </a:rPr>
              <a:t> </a:t>
            </a:r>
            <a:r>
              <a:rPr sz="1400" spc="-10" dirty="0">
                <a:latin typeface="Roboto" panose="02000000000000000000" pitchFamily="2" charset="0"/>
                <a:ea typeface="Roboto" panose="02000000000000000000" pitchFamily="2" charset="0"/>
                <a:cs typeface="Roboto" panose="02000000000000000000" pitchFamily="2" charset="0"/>
              </a:rPr>
              <a:t>εργαλείου</a:t>
            </a:r>
            <a:r>
              <a:rPr sz="1400" spc="7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EUSurvey)</a:t>
            </a:r>
            <a:r>
              <a:rPr lang="el-GR" sz="1400" spc="-5" dirty="0">
                <a:latin typeface="Roboto" panose="02000000000000000000" pitchFamily="2" charset="0"/>
                <a:ea typeface="Roboto" panose="02000000000000000000" pitchFamily="2" charset="0"/>
                <a:cs typeface="Roboto" panose="02000000000000000000" pitchFamily="2" charset="0"/>
              </a:rPr>
              <a:t>,</a:t>
            </a:r>
            <a:r>
              <a:rPr sz="1400" dirty="0">
                <a:latin typeface="Roboto" panose="02000000000000000000" pitchFamily="2" charset="0"/>
                <a:ea typeface="Roboto" panose="02000000000000000000" pitchFamily="2" charset="0"/>
                <a:cs typeface="Roboto" panose="02000000000000000000" pitchFamily="2" charset="0"/>
              </a:rPr>
              <a:t> </a:t>
            </a:r>
            <a:r>
              <a:rPr sz="1400" b="1" spc="-5" dirty="0">
                <a:solidFill>
                  <a:srgbClr val="FF0000"/>
                </a:solidFill>
                <a:latin typeface="Roboto" panose="02000000000000000000" pitchFamily="2" charset="0"/>
                <a:ea typeface="Roboto" panose="02000000000000000000" pitchFamily="2" charset="0"/>
                <a:cs typeface="Roboto" panose="02000000000000000000" pitchFamily="2" charset="0"/>
              </a:rPr>
              <a:t>εντός</a:t>
            </a:r>
            <a:r>
              <a:rPr sz="1400" b="1" spc="2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b="1" dirty="0">
                <a:solidFill>
                  <a:srgbClr val="FF0000"/>
                </a:solidFill>
                <a:latin typeface="Roboto" panose="02000000000000000000" pitchFamily="2" charset="0"/>
                <a:ea typeface="Roboto" panose="02000000000000000000" pitchFamily="2" charset="0"/>
                <a:cs typeface="Roboto" panose="02000000000000000000" pitchFamily="2" charset="0"/>
              </a:rPr>
              <a:t>30 </a:t>
            </a:r>
            <a:r>
              <a:rPr sz="1400" b="1" spc="-10" dirty="0">
                <a:solidFill>
                  <a:srgbClr val="FF0000"/>
                </a:solidFill>
                <a:latin typeface="Roboto" panose="02000000000000000000" pitchFamily="2" charset="0"/>
                <a:ea typeface="Roboto" panose="02000000000000000000" pitchFamily="2" charset="0"/>
                <a:cs typeface="Roboto" panose="02000000000000000000" pitchFamily="2" charset="0"/>
              </a:rPr>
              <a:t>ημερών</a:t>
            </a:r>
            <a:r>
              <a:rPr sz="1400" b="1" spc="2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b="1" spc="-5" dirty="0">
                <a:solidFill>
                  <a:srgbClr val="FF0000"/>
                </a:solidFill>
                <a:latin typeface="Roboto" panose="02000000000000000000" pitchFamily="2" charset="0"/>
                <a:ea typeface="Roboto" panose="02000000000000000000" pitchFamily="2" charset="0"/>
                <a:cs typeface="Roboto" panose="02000000000000000000" pitchFamily="2" charset="0"/>
              </a:rPr>
              <a:t>από</a:t>
            </a:r>
            <a:r>
              <a:rPr sz="1400" b="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b="1" spc="-15" dirty="0">
                <a:solidFill>
                  <a:srgbClr val="FF0000"/>
                </a:solidFill>
                <a:latin typeface="Roboto" panose="02000000000000000000" pitchFamily="2" charset="0"/>
                <a:ea typeface="Roboto" panose="02000000000000000000" pitchFamily="2" charset="0"/>
                <a:cs typeface="Roboto" panose="02000000000000000000" pitchFamily="2" charset="0"/>
              </a:rPr>
              <a:t>την </a:t>
            </a:r>
            <a:r>
              <a:rPr sz="1400" b="1" spc="-10" dirty="0">
                <a:solidFill>
                  <a:srgbClr val="FF0000"/>
                </a:solidFill>
                <a:latin typeface="Roboto" panose="02000000000000000000" pitchFamily="2" charset="0"/>
                <a:ea typeface="Roboto" panose="02000000000000000000" pitchFamily="2" charset="0"/>
                <a:cs typeface="Roboto" panose="02000000000000000000" pitchFamily="2" charset="0"/>
              </a:rPr>
              <a:t> ολοκλήρωση</a:t>
            </a:r>
            <a:r>
              <a:rPr sz="1400" b="1"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b="1" spc="-5" dirty="0" err="1">
                <a:solidFill>
                  <a:srgbClr val="FF0000"/>
                </a:solidFill>
                <a:latin typeface="Roboto" panose="02000000000000000000" pitchFamily="2" charset="0"/>
                <a:ea typeface="Roboto" panose="02000000000000000000" pitchFamily="2" charset="0"/>
                <a:cs typeface="Roboto" panose="02000000000000000000" pitchFamily="2" charset="0"/>
              </a:rPr>
              <a:t>της</a:t>
            </a:r>
            <a:r>
              <a:rPr sz="1400" b="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b="1" spc="-20" dirty="0" err="1">
                <a:solidFill>
                  <a:srgbClr val="FF0000"/>
                </a:solidFill>
                <a:latin typeface="Roboto" panose="02000000000000000000" pitchFamily="2" charset="0"/>
                <a:ea typeface="Roboto" panose="02000000000000000000" pitchFamily="2" charset="0"/>
                <a:cs typeface="Roboto" panose="02000000000000000000" pitchFamily="2" charset="0"/>
              </a:rPr>
              <a:t>κινητικότητ</a:t>
            </a:r>
            <a:r>
              <a:rPr lang="el-GR" sz="1400" b="1" spc="-20" dirty="0">
                <a:solidFill>
                  <a:srgbClr val="FF0000"/>
                </a:solidFill>
                <a:latin typeface="Roboto" panose="02000000000000000000" pitchFamily="2" charset="0"/>
                <a:ea typeface="Roboto" panose="02000000000000000000" pitchFamily="2" charset="0"/>
                <a:cs typeface="Roboto" panose="02000000000000000000" pitchFamily="2" charset="0"/>
              </a:rPr>
              <a:t>ας </a:t>
            </a:r>
            <a:r>
              <a:rPr lang="el-GR" sz="1400" spc="-20" dirty="0">
                <a:latin typeface="Roboto" panose="02000000000000000000" pitchFamily="2" charset="0"/>
                <a:ea typeface="Roboto" panose="02000000000000000000" pitchFamily="2" charset="0"/>
                <a:cs typeface="Roboto" panose="02000000000000000000" pitchFamily="2" charset="0"/>
              </a:rPr>
              <a:t>(παραλαβή πρόσκλησης)</a:t>
            </a:r>
            <a:endParaRPr sz="1400" dirty="0">
              <a:latin typeface="Roboto" panose="02000000000000000000" pitchFamily="2" charset="0"/>
              <a:ea typeface="Roboto" panose="02000000000000000000" pitchFamily="2" charset="0"/>
              <a:cs typeface="Roboto" panose="02000000000000000000" pitchFamily="2" charset="0"/>
            </a:endParaRPr>
          </a:p>
          <a:p>
            <a:pPr marL="298450" marR="5080" indent="-285750">
              <a:lnSpc>
                <a:spcPts val="1939"/>
              </a:lnSpc>
              <a:spcBef>
                <a:spcPts val="994"/>
              </a:spcBef>
              <a:buFont typeface="Wingdings" panose="05000000000000000000" pitchFamily="2" charset="2"/>
              <a:buChar char="ü"/>
            </a:pPr>
            <a:r>
              <a:rPr sz="1400" spc="-5" dirty="0" err="1">
                <a:latin typeface="Roboto" panose="02000000000000000000" pitchFamily="2" charset="0"/>
                <a:ea typeface="Roboto" panose="02000000000000000000" pitchFamily="2" charset="0"/>
                <a:cs typeface="Roboto" panose="02000000000000000000" pitchFamily="2" charset="0"/>
              </a:rPr>
              <a:t>Οι</a:t>
            </a:r>
            <a:r>
              <a:rPr sz="1400" spc="-1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συμμετέχοντες</a:t>
            </a:r>
            <a:r>
              <a:rPr sz="1400" spc="15"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που αποτυγχάνουν</a:t>
            </a:r>
            <a:r>
              <a:rPr sz="1400" spc="-15"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να</a:t>
            </a:r>
            <a:r>
              <a:rPr sz="1400" spc="5"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συμπληρώσουν</a:t>
            </a:r>
            <a:r>
              <a:rPr sz="1400" spc="-25" dirty="0">
                <a:latin typeface="Roboto" panose="02000000000000000000" pitchFamily="2" charset="0"/>
                <a:ea typeface="Roboto" panose="02000000000000000000" pitchFamily="2" charset="0"/>
                <a:cs typeface="Roboto" panose="02000000000000000000" pitchFamily="2" charset="0"/>
              </a:rPr>
              <a:t> </a:t>
            </a:r>
            <a:r>
              <a:rPr sz="1400" spc="-20" dirty="0">
                <a:latin typeface="Roboto" panose="02000000000000000000" pitchFamily="2" charset="0"/>
                <a:ea typeface="Roboto" panose="02000000000000000000" pitchFamily="2" charset="0"/>
                <a:cs typeface="Roboto" panose="02000000000000000000" pitchFamily="2" charset="0"/>
              </a:rPr>
              <a:t>και</a:t>
            </a:r>
            <a:r>
              <a:rPr sz="1400" spc="-1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να </a:t>
            </a:r>
            <a:r>
              <a:rPr sz="140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υποβάλουν</a:t>
            </a:r>
            <a:r>
              <a:rPr sz="1400" spc="5" dirty="0">
                <a:latin typeface="Roboto" panose="02000000000000000000" pitchFamily="2" charset="0"/>
                <a:ea typeface="Roboto" panose="02000000000000000000" pitchFamily="2" charset="0"/>
                <a:cs typeface="Roboto" panose="02000000000000000000" pitchFamily="2" charset="0"/>
              </a:rPr>
              <a:t> </a:t>
            </a:r>
            <a:r>
              <a:rPr sz="1400" spc="-10" dirty="0">
                <a:latin typeface="Roboto" panose="02000000000000000000" pitchFamily="2" charset="0"/>
                <a:ea typeface="Roboto" panose="02000000000000000000" pitchFamily="2" charset="0"/>
                <a:cs typeface="Roboto" panose="02000000000000000000" pitchFamily="2" charset="0"/>
              </a:rPr>
              <a:t>την</a:t>
            </a:r>
            <a:r>
              <a:rPr sz="1400" spc="-5" dirty="0">
                <a:latin typeface="Roboto" panose="02000000000000000000" pitchFamily="2" charset="0"/>
                <a:ea typeface="Roboto" panose="02000000000000000000" pitchFamily="2" charset="0"/>
                <a:cs typeface="Roboto" panose="02000000000000000000" pitchFamily="2" charset="0"/>
              </a:rPr>
              <a:t> ηλεκτρονική αναφορά</a:t>
            </a:r>
            <a:r>
              <a:rPr sz="1400" spc="-2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συμμετοχής</a:t>
            </a:r>
            <a:r>
              <a:rPr sz="1400" spc="5" dirty="0">
                <a:latin typeface="Roboto" panose="02000000000000000000" pitchFamily="2" charset="0"/>
                <a:ea typeface="Roboto" panose="02000000000000000000" pitchFamily="2" charset="0"/>
                <a:cs typeface="Roboto" panose="02000000000000000000" pitchFamily="2" charset="0"/>
              </a:rPr>
              <a:t> </a:t>
            </a:r>
            <a:r>
              <a:rPr sz="1400" b="1" i="1" u="sng" dirty="0">
                <a:latin typeface="Roboto" panose="02000000000000000000" pitchFamily="2" charset="0"/>
                <a:ea typeface="Roboto" panose="02000000000000000000" pitchFamily="2" charset="0"/>
                <a:cs typeface="Roboto" panose="02000000000000000000" pitchFamily="2" charset="0"/>
              </a:rPr>
              <a:t>ενδέχεται</a:t>
            </a:r>
            <a:r>
              <a:rPr sz="1400" b="1" i="1" u="sng" spc="-5" dirty="0">
                <a:latin typeface="Roboto" panose="02000000000000000000" pitchFamily="2" charset="0"/>
                <a:ea typeface="Roboto" panose="02000000000000000000" pitchFamily="2" charset="0"/>
                <a:cs typeface="Roboto" panose="02000000000000000000" pitchFamily="2" charset="0"/>
              </a:rPr>
              <a:t> να </a:t>
            </a:r>
            <a:r>
              <a:rPr sz="1400" b="1" i="1" u="sng" spc="-395" dirty="0">
                <a:latin typeface="Roboto" panose="02000000000000000000" pitchFamily="2" charset="0"/>
                <a:ea typeface="Roboto" panose="02000000000000000000" pitchFamily="2" charset="0"/>
                <a:cs typeface="Roboto" panose="02000000000000000000" pitchFamily="2" charset="0"/>
              </a:rPr>
              <a:t> </a:t>
            </a:r>
            <a:r>
              <a:rPr lang="el-GR" sz="1400" b="1" i="1" u="sng" spc="-10" dirty="0">
                <a:latin typeface="Roboto" panose="02000000000000000000" pitchFamily="2" charset="0"/>
                <a:ea typeface="Roboto" panose="02000000000000000000" pitchFamily="2" charset="0"/>
                <a:cs typeface="Roboto" panose="02000000000000000000" pitchFamily="2" charset="0"/>
              </a:rPr>
              <a:t>χρειαστεί </a:t>
            </a:r>
            <a:r>
              <a:rPr sz="1400" b="1" i="1" u="sng" spc="-5" dirty="0">
                <a:latin typeface="Roboto" panose="02000000000000000000" pitchFamily="2" charset="0"/>
                <a:ea typeface="Roboto" panose="02000000000000000000" pitchFamily="2" charset="0"/>
                <a:cs typeface="Roboto" panose="02000000000000000000" pitchFamily="2" charset="0"/>
              </a:rPr>
              <a:t>να </a:t>
            </a:r>
            <a:r>
              <a:rPr lang="el-GR" sz="1400" b="1" i="1" u="sng" dirty="0">
                <a:latin typeface="Roboto" panose="02000000000000000000" pitchFamily="2" charset="0"/>
                <a:ea typeface="Roboto" panose="02000000000000000000" pitchFamily="2" charset="0"/>
                <a:cs typeface="Roboto" panose="02000000000000000000" pitchFamily="2" charset="0"/>
              </a:rPr>
              <a:t>επιστρέψουν στον οργανισμό τους</a:t>
            </a:r>
            <a:r>
              <a:rPr sz="1400" b="1" i="1" u="sng" dirty="0">
                <a:latin typeface="Roboto" panose="02000000000000000000" pitchFamily="2" charset="0"/>
                <a:ea typeface="Roboto" panose="02000000000000000000" pitchFamily="2" charset="0"/>
                <a:cs typeface="Roboto" panose="02000000000000000000" pitchFamily="2" charset="0"/>
              </a:rPr>
              <a:t> εν μέρει ή </a:t>
            </a:r>
            <a:r>
              <a:rPr sz="1400" b="1" i="1" u="sng" spc="5" dirty="0">
                <a:latin typeface="Roboto" panose="02000000000000000000" pitchFamily="2" charset="0"/>
                <a:ea typeface="Roboto" panose="02000000000000000000" pitchFamily="2" charset="0"/>
                <a:cs typeface="Roboto" panose="02000000000000000000" pitchFamily="2" charset="0"/>
              </a:rPr>
              <a:t> </a:t>
            </a:r>
            <a:r>
              <a:rPr sz="1400" b="1" i="1" u="sng" spc="-5" dirty="0">
                <a:latin typeface="Roboto" panose="02000000000000000000" pitchFamily="2" charset="0"/>
                <a:ea typeface="Roboto" panose="02000000000000000000" pitchFamily="2" charset="0"/>
                <a:cs typeface="Roboto" panose="02000000000000000000" pitchFamily="2" charset="0"/>
              </a:rPr>
              <a:t>πλήρως</a:t>
            </a:r>
            <a:r>
              <a:rPr sz="1400" b="1" i="1" u="sng" spc="-30" dirty="0">
                <a:latin typeface="Roboto" panose="02000000000000000000" pitchFamily="2" charset="0"/>
                <a:ea typeface="Roboto" panose="02000000000000000000" pitchFamily="2" charset="0"/>
                <a:cs typeface="Roboto" panose="02000000000000000000" pitchFamily="2" charset="0"/>
              </a:rPr>
              <a:t> </a:t>
            </a:r>
            <a:r>
              <a:rPr sz="1400" spc="-10" dirty="0">
                <a:latin typeface="Roboto" panose="02000000000000000000" pitchFamily="2" charset="0"/>
                <a:ea typeface="Roboto" panose="02000000000000000000" pitchFamily="2" charset="0"/>
                <a:cs typeface="Roboto" panose="02000000000000000000" pitchFamily="2" charset="0"/>
              </a:rPr>
              <a:t>την </a:t>
            </a:r>
            <a:r>
              <a:rPr sz="1400" spc="-5" dirty="0">
                <a:latin typeface="Roboto" panose="02000000000000000000" pitchFamily="2" charset="0"/>
                <a:ea typeface="Roboto" panose="02000000000000000000" pitchFamily="2" charset="0"/>
                <a:cs typeface="Roboto" panose="02000000000000000000" pitchFamily="2" charset="0"/>
              </a:rPr>
              <a:t>οικονομική</a:t>
            </a:r>
            <a:r>
              <a:rPr sz="1400" spc="-45" dirty="0">
                <a:latin typeface="Roboto" panose="02000000000000000000" pitchFamily="2" charset="0"/>
                <a:ea typeface="Roboto" panose="02000000000000000000" pitchFamily="2" charset="0"/>
                <a:cs typeface="Roboto" panose="02000000000000000000" pitchFamily="2" charset="0"/>
              </a:rPr>
              <a:t> </a:t>
            </a:r>
            <a:r>
              <a:rPr sz="1400" dirty="0">
                <a:latin typeface="Roboto" panose="02000000000000000000" pitchFamily="2" charset="0"/>
                <a:ea typeface="Roboto" panose="02000000000000000000" pitchFamily="2" charset="0"/>
                <a:cs typeface="Roboto" panose="02000000000000000000" pitchFamily="2" charset="0"/>
              </a:rPr>
              <a:t>υποστήριξη</a:t>
            </a:r>
            <a:r>
              <a:rPr sz="1400" spc="-1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που</a:t>
            </a:r>
            <a:r>
              <a:rPr sz="1400" spc="-30" dirty="0">
                <a:latin typeface="Roboto" panose="02000000000000000000" pitchFamily="2" charset="0"/>
                <a:ea typeface="Roboto" panose="02000000000000000000" pitchFamily="2" charset="0"/>
                <a:cs typeface="Roboto" panose="02000000000000000000" pitchFamily="2" charset="0"/>
              </a:rPr>
              <a:t> </a:t>
            </a:r>
            <a:r>
              <a:rPr sz="1400" spc="-5" dirty="0" err="1">
                <a:latin typeface="Roboto" panose="02000000000000000000" pitchFamily="2" charset="0"/>
                <a:ea typeface="Roboto" panose="02000000000000000000" pitchFamily="2" charset="0"/>
                <a:cs typeface="Roboto" panose="02000000000000000000" pitchFamily="2" charset="0"/>
              </a:rPr>
              <a:t>έλ</a:t>
            </a:r>
            <a:r>
              <a:rPr sz="1400" spc="-5" dirty="0">
                <a:latin typeface="Roboto" panose="02000000000000000000" pitchFamily="2" charset="0"/>
                <a:ea typeface="Roboto" panose="02000000000000000000" pitchFamily="2" charset="0"/>
                <a:cs typeface="Roboto" panose="02000000000000000000" pitchFamily="2" charset="0"/>
              </a:rPr>
              <a:t>αβαν.</a:t>
            </a:r>
            <a:endParaRPr lang="el-GR" sz="1400" spc="-5" dirty="0">
              <a:latin typeface="Roboto" panose="02000000000000000000" pitchFamily="2" charset="0"/>
              <a:ea typeface="Roboto" panose="02000000000000000000" pitchFamily="2" charset="0"/>
              <a:cs typeface="Roboto" panose="02000000000000000000" pitchFamily="2" charset="0"/>
            </a:endParaRPr>
          </a:p>
          <a:p>
            <a:pPr marL="298450" marR="5080" indent="-285750">
              <a:lnSpc>
                <a:spcPts val="1939"/>
              </a:lnSpc>
              <a:spcBef>
                <a:spcPts val="994"/>
              </a:spcBef>
              <a:buFont typeface="Wingdings" panose="05000000000000000000" pitchFamily="2" charset="2"/>
              <a:buChar char="ü"/>
            </a:pPr>
            <a:r>
              <a:rPr lang="el-GR" sz="1400" b="1" spc="-5" dirty="0">
                <a:solidFill>
                  <a:srgbClr val="FF0000"/>
                </a:solidFill>
                <a:latin typeface="Roboto" panose="02000000000000000000" pitchFamily="2" charset="0"/>
                <a:ea typeface="Roboto" panose="02000000000000000000" pitchFamily="2" charset="0"/>
                <a:cs typeface="Roboto" panose="02000000000000000000" pitchFamily="2" charset="0"/>
              </a:rPr>
              <a:t>Το αναμενόμενο ποσοστό υποβολής των εκθέσεων συμμετεχόντων είναι 100%. </a:t>
            </a:r>
            <a:r>
              <a:rPr lang="el-GR" sz="1400" b="1" spc="-5" dirty="0">
                <a:latin typeface="Roboto" panose="02000000000000000000" pitchFamily="2" charset="0"/>
                <a:ea typeface="Roboto" panose="02000000000000000000" pitchFamily="2" charset="0"/>
                <a:cs typeface="Roboto" panose="02000000000000000000" pitchFamily="2" charset="0"/>
              </a:rPr>
              <a:t>Σε περίπτωση που το ποσοστό αυτό δεν επιτευχθεί, η Εθνική Υπηρεσία διατηρεί το δικαίωμα να απορρίψει την τελική έκθεση του δικαιούχου οργανισμού και να ζητήσει εκ νέου υποβολή της, αφού υποβληθούν οι αναμενόμενες εκθέσεις συμμετεχόντων</a:t>
            </a:r>
            <a:endParaRPr sz="1400"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0172130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D7FD9-061E-F420-FA92-0E666A8E4D47}"/>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E5078ED2-0951-80EF-8F5C-593282B1F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5A0B58E2-203F-7E40-8300-6EE6431EB6C6}"/>
              </a:ext>
            </a:extLst>
          </p:cNvPr>
          <p:cNvSpPr>
            <a:spLocks noGrp="1"/>
          </p:cNvSpPr>
          <p:nvPr>
            <p:ph type="title"/>
          </p:nvPr>
        </p:nvSpPr>
        <p:spPr>
          <a:xfrm>
            <a:off x="959625" y="1094675"/>
            <a:ext cx="2777804" cy="736958"/>
          </a:xfrm>
        </p:spPr>
        <p:txBody>
          <a:bodyPr>
            <a:noAutofit/>
          </a:bodyPr>
          <a:lstStyle/>
          <a:p>
            <a:r>
              <a:rPr lang="en-US" sz="2600" b="1" dirty="0">
                <a:latin typeface="Roboto" panose="02000000000000000000" pitchFamily="2" charset="0"/>
                <a:ea typeface="Roboto" panose="02000000000000000000" pitchFamily="2" charset="0"/>
              </a:rPr>
              <a:t>OLS</a:t>
            </a:r>
          </a:p>
        </p:txBody>
      </p:sp>
      <p:pic>
        <p:nvPicPr>
          <p:cNvPr id="4" name="object 6">
            <a:extLst>
              <a:ext uri="{FF2B5EF4-FFF2-40B4-BE49-F238E27FC236}">
                <a16:creationId xmlns:a16="http://schemas.microsoft.com/office/drawing/2014/main" id="{F6C46815-208C-DFD2-654A-D061EB6063BD}"/>
              </a:ext>
            </a:extLst>
          </p:cNvPr>
          <p:cNvPicPr/>
          <p:nvPr/>
        </p:nvPicPr>
        <p:blipFill>
          <a:blip r:embed="rId4" cstate="print"/>
          <a:stretch>
            <a:fillRect/>
          </a:stretch>
        </p:blipFill>
        <p:spPr>
          <a:xfrm>
            <a:off x="595087" y="2654118"/>
            <a:ext cx="4608285" cy="1549764"/>
          </a:xfrm>
          <a:prstGeom prst="rect">
            <a:avLst/>
          </a:prstGeom>
        </p:spPr>
      </p:pic>
      <p:sp>
        <p:nvSpPr>
          <p:cNvPr id="5" name="object 5">
            <a:extLst>
              <a:ext uri="{FF2B5EF4-FFF2-40B4-BE49-F238E27FC236}">
                <a16:creationId xmlns:a16="http://schemas.microsoft.com/office/drawing/2014/main" id="{5206BC22-9978-BA74-B0C6-6274AC970D07}"/>
              </a:ext>
            </a:extLst>
          </p:cNvPr>
          <p:cNvSpPr txBox="1"/>
          <p:nvPr/>
        </p:nvSpPr>
        <p:spPr>
          <a:xfrm>
            <a:off x="5645473" y="1174933"/>
            <a:ext cx="5240241" cy="4408258"/>
          </a:xfrm>
          <a:prstGeom prst="rect">
            <a:avLst/>
          </a:prstGeom>
        </p:spPr>
        <p:txBody>
          <a:bodyPr vert="horz" wrap="square" lIns="0" tIns="108585" rIns="0" bIns="0" rtlCol="0">
            <a:spAutoFit/>
          </a:bodyPr>
          <a:lstStyle/>
          <a:p>
            <a:pPr marL="12700">
              <a:spcBef>
                <a:spcPts val="855"/>
              </a:spcBef>
            </a:pPr>
            <a:r>
              <a:rPr sz="1600" b="1" dirty="0">
                <a:latin typeface="Roboto" panose="02000000000000000000" pitchFamily="2" charset="0"/>
                <a:ea typeface="Roboto" panose="02000000000000000000" pitchFamily="2" charset="0"/>
                <a:cs typeface="Roboto" panose="02000000000000000000" pitchFamily="2" charset="0"/>
              </a:rPr>
              <a:t>Ο </a:t>
            </a:r>
            <a:r>
              <a:rPr sz="1600" b="1" spc="-15" dirty="0">
                <a:latin typeface="Roboto" panose="02000000000000000000" pitchFamily="2" charset="0"/>
                <a:ea typeface="Roboto" panose="02000000000000000000" pitchFamily="2" charset="0"/>
                <a:cs typeface="Roboto" panose="02000000000000000000" pitchFamily="2" charset="0"/>
              </a:rPr>
              <a:t>δικαιούχος</a:t>
            </a:r>
            <a:r>
              <a:rPr sz="1600" b="1" spc="-20" dirty="0">
                <a:latin typeface="Roboto" panose="02000000000000000000" pitchFamily="2" charset="0"/>
                <a:ea typeface="Roboto" panose="02000000000000000000" pitchFamily="2" charset="0"/>
                <a:cs typeface="Roboto" panose="02000000000000000000" pitchFamily="2" charset="0"/>
              </a:rPr>
              <a:t> </a:t>
            </a:r>
            <a:r>
              <a:rPr sz="1600" b="1" spc="-5" dirty="0">
                <a:latin typeface="Roboto" panose="02000000000000000000" pitchFamily="2" charset="0"/>
                <a:ea typeface="Roboto" panose="02000000000000000000" pitchFamily="2" charset="0"/>
                <a:cs typeface="Roboto" panose="02000000000000000000" pitchFamily="2" charset="0"/>
              </a:rPr>
              <a:t>οργανισμός</a:t>
            </a:r>
            <a:r>
              <a:rPr sz="1600" b="1" spc="-30" dirty="0">
                <a:latin typeface="Roboto" panose="02000000000000000000" pitchFamily="2" charset="0"/>
                <a:ea typeface="Roboto" panose="02000000000000000000" pitchFamily="2" charset="0"/>
                <a:cs typeface="Roboto" panose="02000000000000000000" pitchFamily="2" charset="0"/>
              </a:rPr>
              <a:t> </a:t>
            </a:r>
            <a:r>
              <a:rPr sz="1600" b="1" spc="-10" dirty="0">
                <a:latin typeface="Roboto" panose="02000000000000000000" pitchFamily="2" charset="0"/>
                <a:ea typeface="Roboto" panose="02000000000000000000" pitchFamily="2" charset="0"/>
                <a:cs typeface="Roboto" panose="02000000000000000000" pitchFamily="2" charset="0"/>
              </a:rPr>
              <a:t>δεσμεύεται</a:t>
            </a:r>
            <a:r>
              <a:rPr sz="1600" b="1" spc="-15" dirty="0">
                <a:latin typeface="Roboto" panose="02000000000000000000" pitchFamily="2" charset="0"/>
                <a:ea typeface="Roboto" panose="02000000000000000000" pitchFamily="2" charset="0"/>
                <a:cs typeface="Roboto" panose="02000000000000000000" pitchFamily="2" charset="0"/>
              </a:rPr>
              <a:t> </a:t>
            </a:r>
            <a:r>
              <a:rPr sz="1600" b="1" spc="5" dirty="0">
                <a:latin typeface="Roboto" panose="02000000000000000000" pitchFamily="2" charset="0"/>
                <a:ea typeface="Roboto" panose="02000000000000000000" pitchFamily="2" charset="0"/>
                <a:cs typeface="Roboto" panose="02000000000000000000" pitchFamily="2" charset="0"/>
              </a:rPr>
              <a:t>να:</a:t>
            </a:r>
            <a:endParaRPr sz="1600" b="1" dirty="0">
              <a:latin typeface="Roboto" panose="02000000000000000000" pitchFamily="2" charset="0"/>
              <a:ea typeface="Roboto" panose="02000000000000000000" pitchFamily="2" charset="0"/>
              <a:cs typeface="Roboto" panose="02000000000000000000" pitchFamily="2" charset="0"/>
            </a:endParaRPr>
          </a:p>
          <a:p>
            <a:pPr marL="298450" indent="-285750">
              <a:spcBef>
                <a:spcPts val="760"/>
              </a:spcBef>
              <a:buFont typeface="Wingdings" panose="05000000000000000000" pitchFamily="2" charset="2"/>
              <a:buChar char="ü"/>
            </a:pPr>
            <a:r>
              <a:rPr lang="el-GR" sz="1600" spc="-15" dirty="0">
                <a:latin typeface="Roboto" panose="02000000000000000000" pitchFamily="2" charset="0"/>
                <a:ea typeface="Roboto" panose="02000000000000000000" pitchFamily="2" charset="0"/>
                <a:cs typeface="Roboto" panose="02000000000000000000" pitchFamily="2" charset="0"/>
              </a:rPr>
              <a:t>Ενημερώνει </a:t>
            </a:r>
            <a:r>
              <a:rPr sz="1600" spc="-10" dirty="0" err="1">
                <a:latin typeface="Roboto" panose="02000000000000000000" pitchFamily="2" charset="0"/>
                <a:ea typeface="Roboto" panose="02000000000000000000" pitchFamily="2" charset="0"/>
                <a:cs typeface="Roboto" panose="02000000000000000000" pitchFamily="2" charset="0"/>
              </a:rPr>
              <a:t>όλους</a:t>
            </a:r>
            <a:r>
              <a:rPr sz="1600" dirty="0">
                <a:latin typeface="Roboto" panose="02000000000000000000" pitchFamily="2" charset="0"/>
                <a:ea typeface="Roboto" panose="02000000000000000000" pitchFamily="2" charset="0"/>
                <a:cs typeface="Roboto" panose="02000000000000000000" pitchFamily="2" charset="0"/>
              </a:rPr>
              <a:t> </a:t>
            </a:r>
            <a:r>
              <a:rPr sz="1600" spc="-10" dirty="0" err="1">
                <a:latin typeface="Roboto" panose="02000000000000000000" pitchFamily="2" charset="0"/>
                <a:ea typeface="Roboto" panose="02000000000000000000" pitchFamily="2" charset="0"/>
                <a:cs typeface="Roboto" panose="02000000000000000000" pitchFamily="2" charset="0"/>
              </a:rPr>
              <a:t>τους</a:t>
            </a:r>
            <a:r>
              <a:rPr sz="160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επ</a:t>
            </a:r>
            <a:r>
              <a:rPr sz="1600" spc="-5" dirty="0" err="1">
                <a:latin typeface="Roboto" panose="02000000000000000000" pitchFamily="2" charset="0"/>
                <a:ea typeface="Roboto" panose="02000000000000000000" pitchFamily="2" charset="0"/>
                <a:cs typeface="Roboto" panose="02000000000000000000" pitchFamily="2" charset="0"/>
              </a:rPr>
              <a:t>ιλέξιμους</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σ</a:t>
            </a:r>
            <a:r>
              <a:rPr sz="1600" spc="-5" dirty="0" err="1">
                <a:latin typeface="Roboto" panose="02000000000000000000" pitchFamily="2" charset="0"/>
                <a:ea typeface="Roboto" panose="02000000000000000000" pitchFamily="2" charset="0"/>
                <a:cs typeface="Roboto" panose="02000000000000000000" pitchFamily="2" charset="0"/>
              </a:rPr>
              <a:t>υμμετέχοντες</a:t>
            </a:r>
            <a:r>
              <a:rPr lang="el-GR" sz="1600" spc="-5" dirty="0">
                <a:latin typeface="Roboto" panose="02000000000000000000" pitchFamily="2" charset="0"/>
                <a:ea typeface="Roboto" panose="02000000000000000000" pitchFamily="2" charset="0"/>
                <a:cs typeface="Roboto" panose="02000000000000000000" pitchFamily="2" charset="0"/>
              </a:rPr>
              <a:t>,</a:t>
            </a:r>
            <a:r>
              <a:rPr sz="1600" spc="-5" dirty="0">
                <a:latin typeface="Roboto" panose="02000000000000000000" pitchFamily="2" charset="0"/>
                <a:ea typeface="Roboto" panose="02000000000000000000" pitchFamily="2" charset="0"/>
                <a:cs typeface="Roboto" panose="02000000000000000000" pitchFamily="2" charset="0"/>
              </a:rPr>
              <a:t> το </a:t>
            </a:r>
            <a:r>
              <a:rPr sz="1600" spc="-5" dirty="0" err="1">
                <a:latin typeface="Roboto" panose="02000000000000000000" pitchFamily="2" charset="0"/>
                <a:ea typeface="Roboto" panose="02000000000000000000" pitchFamily="2" charset="0"/>
                <a:cs typeface="Roboto" panose="02000000000000000000" pitchFamily="2" charset="0"/>
              </a:rPr>
              <a:t>συντομότερο</a:t>
            </a:r>
            <a:r>
              <a:rPr sz="1600" spc="-5"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δυν</a:t>
            </a:r>
            <a:r>
              <a:rPr sz="1600" spc="-5" dirty="0">
                <a:latin typeface="Roboto" panose="02000000000000000000" pitchFamily="2" charset="0"/>
                <a:ea typeface="Roboto" panose="02000000000000000000" pitchFamily="2" charset="0"/>
                <a:cs typeface="Roboto" panose="02000000000000000000" pitchFamily="2" charset="0"/>
              </a:rPr>
              <a:t>ατό</a:t>
            </a:r>
            <a:r>
              <a:rPr lang="el-GR" sz="1600" spc="-5"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μετά</a:t>
            </a:r>
            <a:r>
              <a:rPr sz="1600" spc="-5"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την </a:t>
            </a:r>
            <a:r>
              <a:rPr sz="1600" spc="-5" dirty="0">
                <a:latin typeface="Roboto" panose="02000000000000000000" pitchFamily="2" charset="0"/>
                <a:ea typeface="Roboto" panose="02000000000000000000" pitchFamily="2" charset="0"/>
                <a:cs typeface="Roboto" panose="02000000000000000000" pitchFamily="2" charset="0"/>
              </a:rPr>
              <a:t>επ</a:t>
            </a:r>
            <a:r>
              <a:rPr sz="1600" spc="-5" dirty="0" err="1">
                <a:latin typeface="Roboto" panose="02000000000000000000" pitchFamily="2" charset="0"/>
                <a:ea typeface="Roboto" panose="02000000000000000000" pitchFamily="2" charset="0"/>
                <a:cs typeface="Roboto" panose="02000000000000000000" pitchFamily="2" charset="0"/>
              </a:rPr>
              <a:t>ιλογή</a:t>
            </a:r>
            <a:r>
              <a:rPr sz="1600" spc="-5" dirty="0">
                <a:latin typeface="Roboto" panose="02000000000000000000" pitchFamily="2" charset="0"/>
                <a:ea typeface="Roboto" panose="02000000000000000000" pitchFamily="2" charset="0"/>
                <a:cs typeface="Roboto" panose="02000000000000000000" pitchFamily="2" charset="0"/>
              </a:rPr>
              <a:t> </a:t>
            </a:r>
            <a:r>
              <a:rPr sz="1600" spc="-440"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τους</a:t>
            </a:r>
            <a:r>
              <a:rPr lang="el-GR" sz="1600" spc="-5" dirty="0">
                <a:latin typeface="Roboto" panose="02000000000000000000" pitchFamily="2" charset="0"/>
                <a:ea typeface="Roboto" panose="02000000000000000000" pitchFamily="2" charset="0"/>
                <a:cs typeface="Roboto" panose="02000000000000000000" pitchFamily="2" charset="0"/>
              </a:rPr>
              <a:t>,</a:t>
            </a:r>
            <a:r>
              <a:rPr sz="1600" spc="-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για τη δυνατότητα να </a:t>
            </a:r>
            <a:r>
              <a:rPr lang="el-GR" sz="1600" dirty="0">
                <a:latin typeface="Roboto" panose="02000000000000000000" pitchFamily="2" charset="0"/>
                <a:ea typeface="Roboto" panose="02000000000000000000" pitchFamily="2" charset="0"/>
                <a:cs typeface="Roboto" panose="02000000000000000000" pitchFamily="2" charset="0"/>
              </a:rPr>
              <a:t>υποβληθούν σε</a:t>
            </a:r>
            <a:r>
              <a:rPr sz="1600" spc="-5" dirty="0">
                <a:latin typeface="Roboto" panose="02000000000000000000" pitchFamily="2" charset="0"/>
                <a:ea typeface="Roboto" panose="02000000000000000000" pitchFamily="2" charset="0"/>
                <a:cs typeface="Roboto" panose="02000000000000000000" pitchFamily="2" charset="0"/>
              </a:rPr>
              <a:t> </a:t>
            </a:r>
            <a:r>
              <a:rPr sz="1600" spc="-20" dirty="0">
                <a:latin typeface="Roboto" panose="02000000000000000000" pitchFamily="2" charset="0"/>
                <a:ea typeface="Roboto" panose="02000000000000000000" pitchFamily="2" charset="0"/>
                <a:cs typeface="Roboto" panose="02000000000000000000" pitchFamily="2" charset="0"/>
              </a:rPr>
              <a:t>γλωσσικό </a:t>
            </a:r>
            <a:r>
              <a:rPr sz="1600" spc="-5" dirty="0">
                <a:latin typeface="Roboto" panose="02000000000000000000" pitchFamily="2" charset="0"/>
                <a:ea typeface="Roboto" panose="02000000000000000000" pitchFamily="2" charset="0"/>
                <a:cs typeface="Roboto" panose="02000000000000000000" pitchFamily="2" charset="0"/>
              </a:rPr>
              <a:t>τεστ </a:t>
            </a:r>
            <a:r>
              <a:rPr sz="1600" spc="-10" dirty="0">
                <a:latin typeface="Roboto" panose="02000000000000000000" pitchFamily="2" charset="0"/>
                <a:ea typeface="Roboto" panose="02000000000000000000" pitchFamily="2" charset="0"/>
                <a:cs typeface="Roboto" panose="02000000000000000000" pitchFamily="2" charset="0"/>
              </a:rPr>
              <a:t>(γλωσσική αξιολόγηση)</a:t>
            </a:r>
            <a:r>
              <a:rPr sz="1600" spc="-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α</a:t>
            </a:r>
            <a:r>
              <a:rPr sz="1600" spc="-10" dirty="0" err="1">
                <a:latin typeface="Roboto" panose="02000000000000000000" pitchFamily="2" charset="0"/>
                <a:ea typeface="Roboto" panose="02000000000000000000" pitchFamily="2" charset="0"/>
                <a:cs typeface="Roboto" panose="02000000000000000000" pitchFamily="2" charset="0"/>
              </a:rPr>
              <a:t>λλά</a:t>
            </a:r>
            <a:r>
              <a:rPr sz="1600" spc="-10" dirty="0">
                <a:latin typeface="Roboto" panose="02000000000000000000" pitchFamily="2" charset="0"/>
                <a:ea typeface="Roboto" panose="02000000000000000000" pitchFamily="2" charset="0"/>
                <a:cs typeface="Roboto" panose="02000000000000000000" pitchFamily="2" charset="0"/>
              </a:rPr>
              <a:t> </a:t>
            </a:r>
            <a:r>
              <a:rPr sz="1600" spc="-20" dirty="0">
                <a:latin typeface="Roboto" panose="02000000000000000000" pitchFamily="2" charset="0"/>
                <a:ea typeface="Roboto" panose="02000000000000000000" pitchFamily="2" charset="0"/>
                <a:cs typeface="Roboto" panose="02000000000000000000" pitchFamily="2" charset="0"/>
              </a:rPr>
              <a:t>και</a:t>
            </a:r>
            <a:r>
              <a:rPr sz="1600" spc="-1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να παρακολουθήσουν τα </a:t>
            </a:r>
            <a:r>
              <a:rPr sz="1600" spc="-5" dirty="0">
                <a:latin typeface="Roboto" panose="02000000000000000000" pitchFamily="2" charset="0"/>
                <a:ea typeface="Roboto" panose="02000000000000000000" pitchFamily="2" charset="0"/>
                <a:cs typeface="Roboto" panose="02000000000000000000" pitchFamily="2" charset="0"/>
              </a:rPr>
              <a:t>μα</a:t>
            </a:r>
            <a:r>
              <a:rPr sz="1600" spc="-5" dirty="0" err="1">
                <a:latin typeface="Roboto" panose="02000000000000000000" pitchFamily="2" charset="0"/>
                <a:ea typeface="Roboto" panose="02000000000000000000" pitchFamily="2" charset="0"/>
                <a:cs typeface="Roboto" panose="02000000000000000000" pitchFamily="2" charset="0"/>
              </a:rPr>
              <a:t>θήμ</a:t>
            </a:r>
            <a:r>
              <a:rPr sz="1600" spc="-5" dirty="0">
                <a:latin typeface="Roboto" panose="02000000000000000000" pitchFamily="2" charset="0"/>
                <a:ea typeface="Roboto" panose="02000000000000000000" pitchFamily="2" charset="0"/>
                <a:cs typeface="Roboto" panose="02000000000000000000" pitchFamily="2" charset="0"/>
              </a:rPr>
              <a:t>ατα</a:t>
            </a:r>
            <a:r>
              <a:rPr sz="1600" spc="-35"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που</a:t>
            </a:r>
            <a:r>
              <a:rPr sz="1600" spc="-1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πραγματοποιούνται</a:t>
            </a:r>
            <a:r>
              <a:rPr sz="1600" spc="-4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μέσα</a:t>
            </a:r>
            <a:r>
              <a:rPr sz="1600" spc="-2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από</a:t>
            </a:r>
            <a:r>
              <a:rPr sz="1600" spc="-15" dirty="0">
                <a:latin typeface="Roboto" panose="02000000000000000000" pitchFamily="2" charset="0"/>
                <a:ea typeface="Roboto" panose="02000000000000000000" pitchFamily="2" charset="0"/>
                <a:cs typeface="Roboto" panose="02000000000000000000" pitchFamily="2" charset="0"/>
              </a:rPr>
              <a:t> την</a:t>
            </a:r>
            <a:r>
              <a:rPr lang="el-GR" sz="160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πλα</a:t>
            </a:r>
            <a:r>
              <a:rPr sz="1600" spc="-10" dirty="0" err="1">
                <a:latin typeface="Roboto" panose="02000000000000000000" pitchFamily="2" charset="0"/>
                <a:ea typeface="Roboto" panose="02000000000000000000" pitchFamily="2" charset="0"/>
                <a:cs typeface="Roboto" panose="02000000000000000000" pitchFamily="2" charset="0"/>
              </a:rPr>
              <a:t>τφόρμ</a:t>
            </a:r>
            <a:r>
              <a:rPr sz="1600" spc="-10" dirty="0">
                <a:latin typeface="Roboto" panose="02000000000000000000" pitchFamily="2" charset="0"/>
                <a:ea typeface="Roboto" panose="02000000000000000000" pitchFamily="2" charset="0"/>
                <a:cs typeface="Roboto" panose="02000000000000000000" pitchFamily="2" charset="0"/>
              </a:rPr>
              <a:t>α</a:t>
            </a:r>
            <a:r>
              <a:rPr sz="1600" spc="-60"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hlinkClick r:id="rId5"/>
              </a:rPr>
              <a:t>EU</a:t>
            </a:r>
            <a:r>
              <a:rPr sz="1600" spc="-25" dirty="0">
                <a:latin typeface="Roboto" panose="02000000000000000000" pitchFamily="2" charset="0"/>
                <a:ea typeface="Roboto" panose="02000000000000000000" pitchFamily="2" charset="0"/>
                <a:cs typeface="Roboto" panose="02000000000000000000" pitchFamily="2" charset="0"/>
                <a:hlinkClick r:id="rId5"/>
              </a:rPr>
              <a:t> </a:t>
            </a:r>
            <a:r>
              <a:rPr sz="1600" spc="-5" dirty="0">
                <a:latin typeface="Roboto" panose="02000000000000000000" pitchFamily="2" charset="0"/>
                <a:ea typeface="Roboto" panose="02000000000000000000" pitchFamily="2" charset="0"/>
                <a:cs typeface="Roboto" panose="02000000000000000000" pitchFamily="2" charset="0"/>
                <a:hlinkClick r:id="rId5"/>
              </a:rPr>
              <a:t>Academy</a:t>
            </a:r>
            <a:r>
              <a:rPr lang="el-GR" sz="1600" spc="-5" dirty="0">
                <a:latin typeface="Roboto" panose="02000000000000000000" pitchFamily="2" charset="0"/>
                <a:ea typeface="Roboto" panose="02000000000000000000" pitchFamily="2" charset="0"/>
                <a:cs typeface="Roboto" panose="02000000000000000000" pitchFamily="2" charset="0"/>
              </a:rPr>
              <a:t>. Εντούτοις, καμία από τις δύο ενέργειες δεν είναι υποχρεωτική.</a:t>
            </a:r>
            <a:endParaRPr lang="el-GR" sz="1600" dirty="0">
              <a:latin typeface="Roboto" panose="02000000000000000000" pitchFamily="2" charset="0"/>
              <a:ea typeface="Roboto" panose="02000000000000000000" pitchFamily="2" charset="0"/>
              <a:cs typeface="Roboto" panose="02000000000000000000" pitchFamily="2" charset="0"/>
            </a:endParaRPr>
          </a:p>
          <a:p>
            <a:pPr marL="298450" marR="601345" indent="-285750">
              <a:spcBef>
                <a:spcPts val="1040"/>
              </a:spcBef>
              <a:buFont typeface="Wingdings" panose="05000000000000000000" pitchFamily="2" charset="2"/>
              <a:buChar char="ü"/>
            </a:pPr>
            <a:r>
              <a:rPr lang="el-GR" sz="1600" u="sng" dirty="0">
                <a:latin typeface="Roboto" panose="02000000000000000000" pitchFamily="2" charset="0"/>
                <a:ea typeface="Roboto" panose="02000000000000000000" pitchFamily="2" charset="0"/>
                <a:cs typeface="Roboto" panose="02000000000000000000" pitchFamily="2" charset="0"/>
              </a:rPr>
              <a:t>Α</a:t>
            </a:r>
            <a:r>
              <a:rPr sz="1600" u="sng" dirty="0">
                <a:latin typeface="Roboto" panose="02000000000000000000" pitchFamily="2" charset="0"/>
                <a:ea typeface="Roboto" panose="02000000000000000000" pitchFamily="2" charset="0"/>
                <a:cs typeface="Roboto" panose="02000000000000000000" pitchFamily="2" charset="0"/>
              </a:rPr>
              <a:t>να</a:t>
            </a:r>
            <a:r>
              <a:rPr sz="1600" u="sng" dirty="0" err="1">
                <a:latin typeface="Roboto" panose="02000000000000000000" pitchFamily="2" charset="0"/>
                <a:ea typeface="Roboto" panose="02000000000000000000" pitchFamily="2" charset="0"/>
                <a:cs typeface="Roboto" panose="02000000000000000000" pitchFamily="2" charset="0"/>
              </a:rPr>
              <a:t>φέρει</a:t>
            </a:r>
            <a:r>
              <a:rPr sz="1600" u="sng" dirty="0">
                <a:latin typeface="Roboto" panose="02000000000000000000" pitchFamily="2" charset="0"/>
                <a:ea typeface="Roboto" panose="02000000000000000000" pitchFamily="2" charset="0"/>
                <a:cs typeface="Roboto" panose="02000000000000000000" pitchFamily="2" charset="0"/>
              </a:rPr>
              <a:t> </a:t>
            </a:r>
            <a:r>
              <a:rPr sz="1600" u="sng" spc="-5" dirty="0">
                <a:latin typeface="Roboto" panose="02000000000000000000" pitchFamily="2" charset="0"/>
                <a:ea typeface="Roboto" panose="02000000000000000000" pitchFamily="2" charset="0"/>
                <a:cs typeface="Roboto" panose="02000000000000000000" pitchFamily="2" charset="0"/>
              </a:rPr>
              <a:t>τον </a:t>
            </a:r>
            <a:r>
              <a:rPr sz="1600" u="sng" dirty="0">
                <a:latin typeface="Roboto" panose="02000000000000000000" pitchFamily="2" charset="0"/>
                <a:ea typeface="Roboto" panose="02000000000000000000" pitchFamily="2" charset="0"/>
                <a:cs typeface="Roboto" panose="02000000000000000000" pitchFamily="2" charset="0"/>
              </a:rPr>
              <a:t> </a:t>
            </a:r>
            <a:r>
              <a:rPr sz="1600" u="sng" spc="-5" dirty="0">
                <a:latin typeface="Roboto" panose="02000000000000000000" pitchFamily="2" charset="0"/>
                <a:ea typeface="Roboto" panose="02000000000000000000" pitchFamily="2" charset="0"/>
                <a:cs typeface="Roboto" panose="02000000000000000000" pitchFamily="2" charset="0"/>
              </a:rPr>
              <a:t>αριθμό </a:t>
            </a:r>
            <a:r>
              <a:rPr sz="1600" u="sng" spc="-10" dirty="0">
                <a:latin typeface="Roboto" panose="02000000000000000000" pitchFamily="2" charset="0"/>
                <a:ea typeface="Roboto" panose="02000000000000000000" pitchFamily="2" charset="0"/>
                <a:cs typeface="Roboto" panose="02000000000000000000" pitchFamily="2" charset="0"/>
              </a:rPr>
              <a:t>των </a:t>
            </a:r>
            <a:r>
              <a:rPr sz="1600" u="sng" spc="-5" dirty="0">
                <a:latin typeface="Roboto" panose="02000000000000000000" pitchFamily="2" charset="0"/>
                <a:ea typeface="Roboto" panose="02000000000000000000" pitchFamily="2" charset="0"/>
                <a:cs typeface="Roboto" panose="02000000000000000000" pitchFamily="2" charset="0"/>
              </a:rPr>
              <a:t>χρησιμοποιούμενων </a:t>
            </a:r>
            <a:r>
              <a:rPr sz="1600" u="sng" spc="-15" dirty="0">
                <a:latin typeface="Roboto" panose="02000000000000000000" pitchFamily="2" charset="0"/>
                <a:ea typeface="Roboto" panose="02000000000000000000" pitchFamily="2" charset="0"/>
                <a:cs typeface="Roboto" panose="02000000000000000000" pitchFamily="2" charset="0"/>
              </a:rPr>
              <a:t>γλωσσικών </a:t>
            </a:r>
            <a:r>
              <a:rPr sz="1600" u="sng" spc="-10" dirty="0">
                <a:latin typeface="Roboto" panose="02000000000000000000" pitchFamily="2" charset="0"/>
                <a:ea typeface="Roboto" panose="02000000000000000000" pitchFamily="2" charset="0"/>
                <a:cs typeface="Roboto" panose="02000000000000000000" pitchFamily="2" charset="0"/>
              </a:rPr>
              <a:t>αξιολογήσεων</a:t>
            </a:r>
            <a:r>
              <a:rPr sz="1600" u="sng" spc="-45" dirty="0">
                <a:latin typeface="Roboto" panose="02000000000000000000" pitchFamily="2" charset="0"/>
                <a:ea typeface="Roboto" panose="02000000000000000000" pitchFamily="2" charset="0"/>
                <a:cs typeface="Roboto" panose="02000000000000000000" pitchFamily="2" charset="0"/>
              </a:rPr>
              <a:t> </a:t>
            </a:r>
            <a:r>
              <a:rPr sz="1600" u="sng" spc="-20" dirty="0">
                <a:latin typeface="Roboto" panose="02000000000000000000" pitchFamily="2" charset="0"/>
                <a:ea typeface="Roboto" panose="02000000000000000000" pitchFamily="2" charset="0"/>
                <a:cs typeface="Roboto" panose="02000000000000000000" pitchFamily="2" charset="0"/>
              </a:rPr>
              <a:t>και</a:t>
            </a:r>
            <a:r>
              <a:rPr sz="1600" u="sng" dirty="0">
                <a:latin typeface="Roboto" panose="02000000000000000000" pitchFamily="2" charset="0"/>
                <a:ea typeface="Roboto" panose="02000000000000000000" pitchFamily="2" charset="0"/>
                <a:cs typeface="Roboto" panose="02000000000000000000" pitchFamily="2" charset="0"/>
              </a:rPr>
              <a:t> </a:t>
            </a:r>
            <a:r>
              <a:rPr sz="1600" u="sng" spc="-10" dirty="0">
                <a:latin typeface="Roboto" panose="02000000000000000000" pitchFamily="2" charset="0"/>
                <a:ea typeface="Roboto" panose="02000000000000000000" pitchFamily="2" charset="0"/>
                <a:cs typeface="Roboto" panose="02000000000000000000" pitchFamily="2" charset="0"/>
              </a:rPr>
              <a:t>μαθημάτων</a:t>
            </a:r>
            <a:r>
              <a:rPr sz="1600" u="sng" spc="-15" dirty="0">
                <a:latin typeface="Roboto" panose="02000000000000000000" pitchFamily="2" charset="0"/>
                <a:ea typeface="Roboto" panose="02000000000000000000" pitchFamily="2" charset="0"/>
                <a:cs typeface="Roboto" panose="02000000000000000000" pitchFamily="2" charset="0"/>
              </a:rPr>
              <a:t> </a:t>
            </a:r>
            <a:r>
              <a:rPr sz="1600" u="sng" spc="-5" dirty="0">
                <a:latin typeface="Roboto" panose="02000000000000000000" pitchFamily="2" charset="0"/>
                <a:ea typeface="Roboto" panose="02000000000000000000" pitchFamily="2" charset="0"/>
                <a:cs typeface="Roboto" panose="02000000000000000000" pitchFamily="2" charset="0"/>
              </a:rPr>
              <a:t>στην</a:t>
            </a:r>
            <a:r>
              <a:rPr sz="1600" u="sng" spc="-15" dirty="0">
                <a:latin typeface="Roboto" panose="02000000000000000000" pitchFamily="2" charset="0"/>
                <a:ea typeface="Roboto" panose="02000000000000000000" pitchFamily="2" charset="0"/>
                <a:cs typeface="Roboto" panose="02000000000000000000" pitchFamily="2" charset="0"/>
              </a:rPr>
              <a:t> </a:t>
            </a:r>
            <a:r>
              <a:rPr sz="1600" u="sng" spc="-5" dirty="0">
                <a:latin typeface="Roboto" panose="02000000000000000000" pitchFamily="2" charset="0"/>
                <a:ea typeface="Roboto" panose="02000000000000000000" pitchFamily="2" charset="0"/>
                <a:cs typeface="Roboto" panose="02000000000000000000" pitchFamily="2" charset="0"/>
              </a:rPr>
              <a:t>τελική</a:t>
            </a:r>
            <a:r>
              <a:rPr sz="1600" u="sng" spc="-15" dirty="0">
                <a:latin typeface="Roboto" panose="02000000000000000000" pitchFamily="2" charset="0"/>
                <a:ea typeface="Roboto" panose="02000000000000000000" pitchFamily="2" charset="0"/>
                <a:cs typeface="Roboto" panose="02000000000000000000" pitchFamily="2" charset="0"/>
              </a:rPr>
              <a:t> </a:t>
            </a:r>
            <a:r>
              <a:rPr lang="el-GR" sz="1600" u="sng" spc="-15" dirty="0">
                <a:latin typeface="Roboto" panose="02000000000000000000" pitchFamily="2" charset="0"/>
                <a:ea typeface="Roboto" panose="02000000000000000000" pitchFamily="2" charset="0"/>
                <a:cs typeface="Roboto" panose="02000000000000000000" pitchFamily="2" charset="0"/>
              </a:rPr>
              <a:t>του </a:t>
            </a:r>
            <a:r>
              <a:rPr sz="1600" u="sng" spc="-10" dirty="0" err="1">
                <a:latin typeface="Roboto" panose="02000000000000000000" pitchFamily="2" charset="0"/>
                <a:ea typeface="Roboto" panose="02000000000000000000" pitchFamily="2" charset="0"/>
                <a:cs typeface="Roboto" panose="02000000000000000000" pitchFamily="2" charset="0"/>
              </a:rPr>
              <a:t>έκθεση</a:t>
            </a:r>
            <a:endParaRPr lang="el-GR" sz="1600" u="sng" spc="-10" dirty="0">
              <a:latin typeface="Roboto" panose="02000000000000000000" pitchFamily="2" charset="0"/>
              <a:ea typeface="Roboto" panose="02000000000000000000" pitchFamily="2" charset="0"/>
              <a:cs typeface="Roboto" panose="02000000000000000000" pitchFamily="2" charset="0"/>
            </a:endParaRPr>
          </a:p>
          <a:p>
            <a:pPr marL="298450" marR="601345" indent="-285750">
              <a:spcBef>
                <a:spcPts val="1040"/>
              </a:spcBef>
              <a:buFont typeface="Wingdings" panose="05000000000000000000" pitchFamily="2" charset="2"/>
              <a:buChar char="ü"/>
            </a:pPr>
            <a:endParaRPr lang="el-GR" sz="1400" i="1" u="sng" dirty="0">
              <a:solidFill>
                <a:srgbClr val="44536A"/>
              </a:solidFill>
              <a:latin typeface="Roboto" panose="02000000000000000000" pitchFamily="2" charset="0"/>
              <a:ea typeface="Roboto" panose="02000000000000000000" pitchFamily="2" charset="0"/>
              <a:cs typeface="Roboto" panose="02000000000000000000" pitchFamily="2" charset="0"/>
            </a:endParaRPr>
          </a:p>
          <a:p>
            <a:pPr marL="12700" marR="742315">
              <a:spcBef>
                <a:spcPts val="10"/>
              </a:spcBef>
            </a:pPr>
            <a:endParaRPr lang="el-GR" sz="1400" i="1" dirty="0">
              <a:latin typeface="Roboto" panose="02000000000000000000" pitchFamily="2" charset="0"/>
              <a:ea typeface="Roboto" panose="02000000000000000000" pitchFamily="2" charset="0"/>
              <a:cs typeface="Roboto" panose="02000000000000000000" pitchFamily="2" charset="0"/>
            </a:endParaRPr>
          </a:p>
          <a:p>
            <a:pPr marL="12700" marR="742315" algn="ctr">
              <a:spcBef>
                <a:spcPts val="10"/>
              </a:spcBef>
            </a:pPr>
            <a:r>
              <a:rPr lang="el-GR" sz="1400" b="1" i="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b="1" i="1" dirty="0">
                <a:solidFill>
                  <a:srgbClr val="FF0000"/>
                </a:solidFill>
                <a:latin typeface="Roboto" panose="02000000000000000000" pitchFamily="2" charset="0"/>
                <a:ea typeface="Roboto" panose="02000000000000000000" pitchFamily="2" charset="0"/>
                <a:cs typeface="Roboto" panose="02000000000000000000" pitchFamily="2" charset="0"/>
              </a:rPr>
              <a:t>!! </a:t>
            </a:r>
            <a:r>
              <a:rPr b="1" i="1" dirty="0" err="1">
                <a:solidFill>
                  <a:srgbClr val="FF0000"/>
                </a:solidFill>
                <a:latin typeface="Roboto" panose="02000000000000000000" pitchFamily="2" charset="0"/>
                <a:ea typeface="Roboto" panose="02000000000000000000" pitchFamily="2" charset="0"/>
                <a:cs typeface="Roboto" panose="02000000000000000000" pitchFamily="2" charset="0"/>
              </a:rPr>
              <a:t>Σημ</a:t>
            </a:r>
            <a:r>
              <a:rPr b="1" i="1" dirty="0">
                <a:solidFill>
                  <a:srgbClr val="FF0000"/>
                </a:solidFill>
                <a:latin typeface="Roboto" panose="02000000000000000000" pitchFamily="2" charset="0"/>
                <a:ea typeface="Roboto" panose="02000000000000000000" pitchFamily="2" charset="0"/>
                <a:cs typeface="Roboto" panose="02000000000000000000" pitchFamily="2" charset="0"/>
              </a:rPr>
              <a:t>αντική</a:t>
            </a:r>
            <a:r>
              <a:rPr b="1" i="1" spc="-35" dirty="0">
                <a:solidFill>
                  <a:srgbClr val="FF0000"/>
                </a:solidFill>
                <a:latin typeface="Roboto" panose="02000000000000000000" pitchFamily="2" charset="0"/>
                <a:ea typeface="Roboto" panose="02000000000000000000" pitchFamily="2" charset="0"/>
                <a:cs typeface="Roboto" panose="02000000000000000000" pitchFamily="2" charset="0"/>
              </a:rPr>
              <a:t> </a:t>
            </a:r>
            <a:r>
              <a:rPr b="1" i="1" dirty="0">
                <a:solidFill>
                  <a:srgbClr val="FF0000"/>
                </a:solidFill>
                <a:latin typeface="Roboto" panose="02000000000000000000" pitchFamily="2" charset="0"/>
                <a:ea typeface="Roboto" panose="02000000000000000000" pitchFamily="2" charset="0"/>
                <a:cs typeface="Roboto" panose="02000000000000000000" pitchFamily="2" charset="0"/>
              </a:rPr>
              <a:t>η</a:t>
            </a:r>
            <a:r>
              <a:rPr b="1"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b="1" i="1" dirty="0">
                <a:solidFill>
                  <a:srgbClr val="FF0000"/>
                </a:solidFill>
                <a:latin typeface="Roboto" panose="02000000000000000000" pitchFamily="2" charset="0"/>
                <a:ea typeface="Roboto" panose="02000000000000000000" pitchFamily="2" charset="0"/>
                <a:cs typeface="Roboto" panose="02000000000000000000" pitchFamily="2" charset="0"/>
              </a:rPr>
              <a:t>προώθηση</a:t>
            </a:r>
            <a:r>
              <a:rPr b="1" i="1" spc="-40" dirty="0">
                <a:solidFill>
                  <a:srgbClr val="FF0000"/>
                </a:solidFill>
                <a:latin typeface="Roboto" panose="02000000000000000000" pitchFamily="2" charset="0"/>
                <a:ea typeface="Roboto" panose="02000000000000000000" pitchFamily="2" charset="0"/>
                <a:cs typeface="Roboto" panose="02000000000000000000" pitchFamily="2" charset="0"/>
              </a:rPr>
              <a:t> </a:t>
            </a:r>
            <a:r>
              <a:rPr b="1" i="1" dirty="0">
                <a:solidFill>
                  <a:srgbClr val="FF0000"/>
                </a:solidFill>
                <a:latin typeface="Roboto" panose="02000000000000000000" pitchFamily="2" charset="0"/>
                <a:ea typeface="Roboto" panose="02000000000000000000" pitchFamily="2" charset="0"/>
                <a:cs typeface="Roboto" panose="02000000000000000000" pitchFamily="2" charset="0"/>
              </a:rPr>
              <a:t>της</a:t>
            </a:r>
            <a:r>
              <a:rPr b="1" i="1" spc="-15" dirty="0">
                <a:solidFill>
                  <a:srgbClr val="FF0000"/>
                </a:solidFill>
                <a:latin typeface="Roboto" panose="02000000000000000000" pitchFamily="2" charset="0"/>
                <a:ea typeface="Roboto" panose="02000000000000000000" pitchFamily="2" charset="0"/>
                <a:cs typeface="Roboto" panose="02000000000000000000" pitchFamily="2" charset="0"/>
              </a:rPr>
              <a:t> γλωσσικής</a:t>
            </a:r>
            <a:r>
              <a:rPr b="1" i="1" spc="-30" dirty="0">
                <a:solidFill>
                  <a:srgbClr val="FF0000"/>
                </a:solidFill>
                <a:latin typeface="Roboto" panose="02000000000000000000" pitchFamily="2" charset="0"/>
                <a:ea typeface="Roboto" panose="02000000000000000000" pitchFamily="2" charset="0"/>
                <a:cs typeface="Roboto" panose="02000000000000000000" pitchFamily="2" charset="0"/>
              </a:rPr>
              <a:t> </a:t>
            </a:r>
            <a:r>
              <a:rPr b="1" i="1" spc="-5" dirty="0">
                <a:solidFill>
                  <a:srgbClr val="FF0000"/>
                </a:solidFill>
                <a:latin typeface="Roboto" panose="02000000000000000000" pitchFamily="2" charset="0"/>
                <a:ea typeface="Roboto" panose="02000000000000000000" pitchFamily="2" charset="0"/>
                <a:cs typeface="Roboto" panose="02000000000000000000" pitchFamily="2" charset="0"/>
              </a:rPr>
              <a:t>εκμάθησης</a:t>
            </a:r>
            <a:r>
              <a:rPr lang="el-GR" b="1" i="1" spc="-5" dirty="0">
                <a:solidFill>
                  <a:srgbClr val="FF0000"/>
                </a:solidFill>
                <a:latin typeface="Roboto" panose="02000000000000000000" pitchFamily="2" charset="0"/>
                <a:ea typeface="Roboto" panose="02000000000000000000" pitchFamily="2" charset="0"/>
                <a:cs typeface="Roboto" panose="02000000000000000000" pitchFamily="2" charset="0"/>
              </a:rPr>
              <a:t>!!</a:t>
            </a:r>
            <a:endParaRPr b="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150098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3D75A-805D-CA75-81ED-E820E73637BF}"/>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A14D848E-48DB-49E1-C968-95F46913D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4E3E984D-B4CF-D506-AF3B-0B1C68BA5E4C}"/>
              </a:ext>
            </a:extLst>
          </p:cNvPr>
          <p:cNvSpPr>
            <a:spLocks noGrp="1"/>
          </p:cNvSpPr>
          <p:nvPr>
            <p:ph type="title"/>
          </p:nvPr>
        </p:nvSpPr>
        <p:spPr>
          <a:xfrm>
            <a:off x="959625" y="1268846"/>
            <a:ext cx="4265518" cy="736958"/>
          </a:xfrm>
        </p:spPr>
        <p:txBody>
          <a:bodyPr>
            <a:noAutofit/>
          </a:bodyPr>
          <a:lstStyle/>
          <a:p>
            <a:r>
              <a:rPr lang="el-GR" sz="2600" b="1" dirty="0">
                <a:latin typeface="Roboto" panose="02000000000000000000" pitchFamily="2" charset="0"/>
                <a:ea typeface="Roboto" panose="02000000000000000000" pitchFamily="2" charset="0"/>
              </a:rPr>
              <a:t>Αντίκτυπος σχεδίου Επικοινωνία και </a:t>
            </a:r>
            <a:br>
              <a:rPr lang="en-US"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Διάδοση της Δράσης</a:t>
            </a:r>
          </a:p>
        </p:txBody>
      </p:sp>
      <p:sp>
        <p:nvSpPr>
          <p:cNvPr id="4" name="object 6">
            <a:extLst>
              <a:ext uri="{FF2B5EF4-FFF2-40B4-BE49-F238E27FC236}">
                <a16:creationId xmlns:a16="http://schemas.microsoft.com/office/drawing/2014/main" id="{F443B632-DDD6-9BA9-F1FC-3D36C3B19CA7}"/>
              </a:ext>
            </a:extLst>
          </p:cNvPr>
          <p:cNvSpPr txBox="1"/>
          <p:nvPr/>
        </p:nvSpPr>
        <p:spPr>
          <a:xfrm>
            <a:off x="4514760" y="1104574"/>
            <a:ext cx="6145984" cy="5079596"/>
          </a:xfrm>
          <a:prstGeom prst="rect">
            <a:avLst/>
          </a:prstGeom>
        </p:spPr>
        <p:txBody>
          <a:bodyPr vert="horz" wrap="square" lIns="0" tIns="43815" rIns="0" bIns="0" rtlCol="0">
            <a:spAutoFit/>
          </a:bodyPr>
          <a:lstStyle/>
          <a:p>
            <a:pPr marL="297815" marR="5080" indent="-285750">
              <a:lnSpc>
                <a:spcPts val="1939"/>
              </a:lnSpc>
              <a:spcBef>
                <a:spcPts val="345"/>
              </a:spcBef>
              <a:buFont typeface="Wingdings" panose="05000000000000000000" pitchFamily="2" charset="2"/>
              <a:buChar char="q"/>
              <a:tabLst>
                <a:tab pos="219075" algn="l"/>
              </a:tabLst>
            </a:pPr>
            <a:r>
              <a:rPr sz="1300" spc="-5" dirty="0">
                <a:latin typeface="Roboto" panose="02000000000000000000" pitchFamily="2" charset="0"/>
                <a:ea typeface="Roboto" panose="02000000000000000000" pitchFamily="2" charset="0"/>
                <a:cs typeface="Roboto" panose="02000000000000000000" pitchFamily="2" charset="0"/>
              </a:rPr>
              <a:t>Τα</a:t>
            </a:r>
            <a:r>
              <a:rPr sz="1300" spc="10" dirty="0">
                <a:latin typeface="Roboto" panose="02000000000000000000" pitchFamily="2" charset="0"/>
                <a:ea typeface="Roboto" panose="02000000000000000000" pitchFamily="2" charset="0"/>
                <a:cs typeface="Roboto" panose="02000000000000000000" pitchFamily="2" charset="0"/>
              </a:rPr>
              <a:t> </a:t>
            </a:r>
            <a:r>
              <a:rPr sz="1300" spc="-20" dirty="0">
                <a:latin typeface="Roboto" panose="02000000000000000000" pitchFamily="2" charset="0"/>
                <a:ea typeface="Roboto" panose="02000000000000000000" pitchFamily="2" charset="0"/>
                <a:cs typeface="Roboto" panose="02000000000000000000" pitchFamily="2" charset="0"/>
              </a:rPr>
              <a:t>δικαιούχα</a:t>
            </a:r>
            <a:r>
              <a:rPr sz="1300" spc="1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ιδρύματα</a:t>
            </a:r>
            <a:r>
              <a:rPr sz="1300" spc="3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αναμένεται</a:t>
            </a:r>
            <a:r>
              <a:rPr sz="1300" spc="65" dirty="0">
                <a:latin typeface="Roboto" panose="02000000000000000000" pitchFamily="2" charset="0"/>
                <a:ea typeface="Roboto" panose="02000000000000000000" pitchFamily="2" charset="0"/>
                <a:cs typeface="Roboto" panose="02000000000000000000" pitchFamily="2" charset="0"/>
              </a:rPr>
              <a:t> </a:t>
            </a:r>
            <a:r>
              <a:rPr sz="1300" dirty="0">
                <a:latin typeface="Roboto" panose="02000000000000000000" pitchFamily="2" charset="0"/>
                <a:ea typeface="Roboto" panose="02000000000000000000" pitchFamily="2" charset="0"/>
                <a:cs typeface="Roboto" panose="02000000000000000000" pitchFamily="2" charset="0"/>
              </a:rPr>
              <a:t>να</a:t>
            </a:r>
            <a:r>
              <a:rPr sz="1300" spc="1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προωθούν</a:t>
            </a:r>
            <a:r>
              <a:rPr sz="1300" spc="3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τη</a:t>
            </a:r>
            <a:r>
              <a:rPr sz="1300" spc="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δράση</a:t>
            </a:r>
            <a:r>
              <a:rPr sz="1300" spc="-10" dirty="0">
                <a:latin typeface="Roboto" panose="02000000000000000000" pitchFamily="2" charset="0"/>
                <a:ea typeface="Roboto" panose="02000000000000000000" pitchFamily="2" charset="0"/>
                <a:cs typeface="Roboto" panose="02000000000000000000" pitchFamily="2" charset="0"/>
              </a:rPr>
              <a:t> παρέχοντας </a:t>
            </a:r>
            <a:r>
              <a:rPr sz="1300" spc="-5" dirty="0">
                <a:latin typeface="Roboto" panose="02000000000000000000" pitchFamily="2" charset="0"/>
                <a:ea typeface="Roboto" panose="02000000000000000000" pitchFamily="2" charset="0"/>
                <a:cs typeface="Roboto" panose="02000000000000000000" pitchFamily="2" charset="0"/>
              </a:rPr>
              <a:t> στοχευμένες</a:t>
            </a:r>
            <a:r>
              <a:rPr sz="1300" spc="2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πληροφορίες</a:t>
            </a:r>
            <a:r>
              <a:rPr sz="1300" spc="20" dirty="0">
                <a:latin typeface="Roboto" panose="02000000000000000000" pitchFamily="2" charset="0"/>
                <a:ea typeface="Roboto" panose="02000000000000000000" pitchFamily="2" charset="0"/>
                <a:cs typeface="Roboto" panose="02000000000000000000" pitchFamily="2" charset="0"/>
              </a:rPr>
              <a:t> </a:t>
            </a:r>
            <a:r>
              <a:rPr sz="1300" dirty="0">
                <a:latin typeface="Roboto" panose="02000000000000000000" pitchFamily="2" charset="0"/>
                <a:ea typeface="Roboto" panose="02000000000000000000" pitchFamily="2" charset="0"/>
                <a:cs typeface="Roboto" panose="02000000000000000000" pitchFamily="2" charset="0"/>
              </a:rPr>
              <a:t>σε</a:t>
            </a:r>
            <a:r>
              <a:rPr sz="1300" spc="1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πολλαπλά</a:t>
            </a:r>
            <a:r>
              <a:rPr sz="1300" spc="4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ακροατήρια</a:t>
            </a:r>
            <a:r>
              <a:rPr sz="1300" spc="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(συμπεριλαμβανομένων </a:t>
            </a:r>
            <a:r>
              <a:rPr sz="1300" spc="-395" dirty="0">
                <a:latin typeface="Roboto" panose="02000000000000000000" pitchFamily="2" charset="0"/>
                <a:ea typeface="Roboto" panose="02000000000000000000" pitchFamily="2" charset="0"/>
                <a:cs typeface="Roboto" panose="02000000000000000000" pitchFamily="2" charset="0"/>
              </a:rPr>
              <a:t> </a:t>
            </a:r>
            <a:r>
              <a:rPr sz="1300" spc="-25" dirty="0">
                <a:latin typeface="Roboto" panose="02000000000000000000" pitchFamily="2" charset="0"/>
                <a:ea typeface="Roboto" panose="02000000000000000000" pitchFamily="2" charset="0"/>
                <a:cs typeface="Roboto" panose="02000000000000000000" pitchFamily="2" charset="0"/>
              </a:rPr>
              <a:t>και</a:t>
            </a:r>
            <a:r>
              <a:rPr sz="1300" spc="5" dirty="0">
                <a:latin typeface="Roboto" panose="02000000000000000000" pitchFamily="2" charset="0"/>
                <a:ea typeface="Roboto" panose="02000000000000000000" pitchFamily="2" charset="0"/>
                <a:cs typeface="Roboto" panose="02000000000000000000" pitchFamily="2" charset="0"/>
              </a:rPr>
              <a:t> </a:t>
            </a:r>
            <a:r>
              <a:rPr sz="1300" spc="-15" dirty="0">
                <a:latin typeface="Roboto" panose="02000000000000000000" pitchFamily="2" charset="0"/>
                <a:ea typeface="Roboto" panose="02000000000000000000" pitchFamily="2" charset="0"/>
                <a:cs typeface="Roboto" panose="02000000000000000000" pitchFamily="2" charset="0"/>
              </a:rPr>
              <a:t>των</a:t>
            </a:r>
            <a:r>
              <a:rPr sz="1300" spc="3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μέσων</a:t>
            </a:r>
            <a:r>
              <a:rPr sz="1300" spc="3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ενημέρωσης)</a:t>
            </a:r>
            <a:r>
              <a:rPr sz="1300" spc="3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με</a:t>
            </a:r>
            <a:r>
              <a:rPr sz="1300" spc="10" dirty="0">
                <a:latin typeface="Roboto" panose="02000000000000000000" pitchFamily="2" charset="0"/>
                <a:ea typeface="Roboto" panose="02000000000000000000" pitchFamily="2" charset="0"/>
                <a:cs typeface="Roboto" panose="02000000000000000000" pitchFamily="2" charset="0"/>
              </a:rPr>
              <a:t> </a:t>
            </a:r>
            <a:r>
              <a:rPr sz="1300" spc="-15" dirty="0">
                <a:latin typeface="Roboto" panose="02000000000000000000" pitchFamily="2" charset="0"/>
                <a:ea typeface="Roboto" panose="02000000000000000000" pitchFamily="2" charset="0"/>
                <a:cs typeface="Roboto" panose="02000000000000000000" pitchFamily="2" charset="0"/>
              </a:rPr>
              <a:t>στρατηγικό,</a:t>
            </a:r>
            <a:r>
              <a:rPr sz="1300" spc="20" dirty="0">
                <a:latin typeface="Roboto" panose="02000000000000000000" pitchFamily="2" charset="0"/>
                <a:ea typeface="Roboto" panose="02000000000000000000" pitchFamily="2" charset="0"/>
                <a:cs typeface="Roboto" panose="02000000000000000000" pitchFamily="2" charset="0"/>
              </a:rPr>
              <a:t> </a:t>
            </a:r>
            <a:r>
              <a:rPr sz="1300" spc="-15" dirty="0">
                <a:latin typeface="Roboto" panose="02000000000000000000" pitchFamily="2" charset="0"/>
                <a:ea typeface="Roboto" panose="02000000000000000000" pitchFamily="2" charset="0"/>
                <a:cs typeface="Roboto" panose="02000000000000000000" pitchFamily="2" charset="0"/>
              </a:rPr>
              <a:t>συνεκτικό</a:t>
            </a:r>
            <a:r>
              <a:rPr sz="1300" spc="25" dirty="0">
                <a:latin typeface="Roboto" panose="02000000000000000000" pitchFamily="2" charset="0"/>
                <a:ea typeface="Roboto" panose="02000000000000000000" pitchFamily="2" charset="0"/>
                <a:cs typeface="Roboto" panose="02000000000000000000" pitchFamily="2" charset="0"/>
              </a:rPr>
              <a:t> </a:t>
            </a:r>
            <a:r>
              <a:rPr sz="1300" spc="-25" dirty="0">
                <a:latin typeface="Roboto" panose="02000000000000000000" pitchFamily="2" charset="0"/>
                <a:ea typeface="Roboto" panose="02000000000000000000" pitchFamily="2" charset="0"/>
                <a:cs typeface="Roboto" panose="02000000000000000000" pitchFamily="2" charset="0"/>
              </a:rPr>
              <a:t>και</a:t>
            </a:r>
            <a:r>
              <a:rPr sz="1300" spc="20" dirty="0">
                <a:latin typeface="Roboto" panose="02000000000000000000" pitchFamily="2" charset="0"/>
                <a:ea typeface="Roboto" panose="02000000000000000000" pitchFamily="2" charset="0"/>
                <a:cs typeface="Roboto" panose="02000000000000000000" pitchFamily="2" charset="0"/>
              </a:rPr>
              <a:t> </a:t>
            </a:r>
            <a:r>
              <a:rPr sz="1300" spc="-15" dirty="0">
                <a:latin typeface="Roboto" panose="02000000000000000000" pitchFamily="2" charset="0"/>
                <a:ea typeface="Roboto" panose="02000000000000000000" pitchFamily="2" charset="0"/>
                <a:cs typeface="Roboto" panose="02000000000000000000" pitchFamily="2" charset="0"/>
              </a:rPr>
              <a:t>αποτελεσματικό</a:t>
            </a:r>
            <a:r>
              <a:rPr lang="el-GR" sz="1300" dirty="0">
                <a:latin typeface="Roboto" panose="02000000000000000000" pitchFamily="2" charset="0"/>
                <a:ea typeface="Roboto" panose="02000000000000000000" pitchFamily="2" charset="0"/>
                <a:cs typeface="Roboto" panose="02000000000000000000" pitchFamily="2" charset="0"/>
              </a:rPr>
              <a:t> </a:t>
            </a:r>
            <a:r>
              <a:rPr sz="1300" spc="-5" dirty="0" err="1">
                <a:latin typeface="Roboto" panose="02000000000000000000" pitchFamily="2" charset="0"/>
                <a:ea typeface="Roboto" panose="02000000000000000000" pitchFamily="2" charset="0"/>
                <a:cs typeface="Roboto" panose="02000000000000000000" pitchFamily="2" charset="0"/>
              </a:rPr>
              <a:t>τρό</a:t>
            </a:r>
            <a:r>
              <a:rPr sz="1300" spc="-5" dirty="0">
                <a:latin typeface="Roboto" panose="02000000000000000000" pitchFamily="2" charset="0"/>
                <a:ea typeface="Roboto" panose="02000000000000000000" pitchFamily="2" charset="0"/>
                <a:cs typeface="Roboto" panose="02000000000000000000" pitchFamily="2" charset="0"/>
              </a:rPr>
              <a:t>πο</a:t>
            </a:r>
            <a:r>
              <a:rPr lang="el-GR" sz="1300" spc="-5" dirty="0">
                <a:latin typeface="Roboto" panose="02000000000000000000" pitchFamily="2" charset="0"/>
                <a:ea typeface="Roboto" panose="02000000000000000000" pitchFamily="2" charset="0"/>
                <a:cs typeface="Roboto" panose="02000000000000000000" pitchFamily="2" charset="0"/>
              </a:rPr>
              <a:t> </a:t>
            </a:r>
            <a:r>
              <a:rPr lang="el-GR" sz="1300" spc="-5"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sz="1300" u="heavy" spc="-10"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4"/>
              </a:rPr>
              <a:t>Erasmus</a:t>
            </a:r>
            <a:r>
              <a:rPr sz="1300" u="heavy" spc="-15"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4"/>
              </a:rPr>
              <a:t> </a:t>
            </a:r>
            <a:r>
              <a:rPr sz="1300" u="heavy"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4"/>
              </a:rPr>
              <a:t>Impact</a:t>
            </a:r>
            <a:r>
              <a:rPr sz="1300" u="heavy" spc="-20"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4"/>
              </a:rPr>
              <a:t> </a:t>
            </a:r>
            <a:r>
              <a:rPr sz="1300" u="heavy" spc="-45"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4"/>
              </a:rPr>
              <a:t>Tool</a:t>
            </a:r>
            <a:endParaRPr sz="1300" dirty="0">
              <a:latin typeface="Roboto" panose="02000000000000000000" pitchFamily="2" charset="0"/>
              <a:ea typeface="Roboto" panose="02000000000000000000" pitchFamily="2" charset="0"/>
              <a:cs typeface="Roboto" panose="02000000000000000000" pitchFamily="2" charset="0"/>
            </a:endParaRPr>
          </a:p>
          <a:p>
            <a:pPr marL="171450" indent="-171450">
              <a:lnSpc>
                <a:spcPct val="100000"/>
              </a:lnSpc>
              <a:spcBef>
                <a:spcPts val="45"/>
              </a:spcBef>
              <a:buFont typeface="Wingdings" panose="05000000000000000000" pitchFamily="2" charset="2"/>
              <a:buChar char="q"/>
            </a:pPr>
            <a:endParaRPr sz="1300" dirty="0">
              <a:latin typeface="Roboto" panose="02000000000000000000" pitchFamily="2" charset="0"/>
              <a:ea typeface="Roboto" panose="02000000000000000000" pitchFamily="2" charset="0"/>
              <a:cs typeface="Roboto" panose="02000000000000000000" pitchFamily="2" charset="0"/>
            </a:endParaRPr>
          </a:p>
          <a:p>
            <a:pPr marL="297815" marR="556260" indent="-285750">
              <a:lnSpc>
                <a:spcPts val="1939"/>
              </a:lnSpc>
              <a:buFont typeface="Wingdings" panose="05000000000000000000" pitchFamily="2" charset="2"/>
              <a:buChar char="q"/>
              <a:tabLst>
                <a:tab pos="219075" algn="l"/>
              </a:tabLst>
            </a:pPr>
            <a:r>
              <a:rPr sz="1300" spc="-10" dirty="0">
                <a:latin typeface="Roboto" panose="02000000000000000000" pitchFamily="2" charset="0"/>
                <a:ea typeface="Roboto" panose="02000000000000000000" pitchFamily="2" charset="0"/>
                <a:cs typeface="Roboto" panose="02000000000000000000" pitchFamily="2" charset="0"/>
              </a:rPr>
              <a:t>Πριν</a:t>
            </a:r>
            <a:r>
              <a:rPr sz="1300" spc="1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τη</a:t>
            </a:r>
            <a:r>
              <a:rPr sz="130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συμμετοχή</a:t>
            </a:r>
            <a:r>
              <a:rPr sz="1300" spc="20" dirty="0">
                <a:latin typeface="Roboto" panose="02000000000000000000" pitchFamily="2" charset="0"/>
                <a:ea typeface="Roboto" panose="02000000000000000000" pitchFamily="2" charset="0"/>
                <a:cs typeface="Roboto" panose="02000000000000000000" pitchFamily="2" charset="0"/>
              </a:rPr>
              <a:t> </a:t>
            </a:r>
            <a:r>
              <a:rPr sz="1300" dirty="0">
                <a:latin typeface="Roboto" panose="02000000000000000000" pitchFamily="2" charset="0"/>
                <a:ea typeface="Roboto" panose="02000000000000000000" pitchFamily="2" charset="0"/>
                <a:cs typeface="Roboto" panose="02000000000000000000" pitchFamily="2" charset="0"/>
              </a:rPr>
              <a:t>σε</a:t>
            </a:r>
            <a:r>
              <a:rPr sz="1300" spc="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μια</a:t>
            </a:r>
            <a:r>
              <a:rPr sz="1300" spc="1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δραστηριότητα </a:t>
            </a:r>
            <a:r>
              <a:rPr sz="1300" spc="-15" dirty="0">
                <a:latin typeface="Roboto" panose="02000000000000000000" pitchFamily="2" charset="0"/>
                <a:ea typeface="Roboto" panose="02000000000000000000" pitchFamily="2" charset="0"/>
                <a:cs typeface="Roboto" panose="02000000000000000000" pitchFamily="2" charset="0"/>
              </a:rPr>
              <a:t>επικοινωνίας</a:t>
            </a:r>
            <a:r>
              <a:rPr sz="1300" spc="45" dirty="0">
                <a:latin typeface="Roboto" panose="02000000000000000000" pitchFamily="2" charset="0"/>
                <a:ea typeface="Roboto" panose="02000000000000000000" pitchFamily="2" charset="0"/>
                <a:cs typeface="Roboto" panose="02000000000000000000" pitchFamily="2" charset="0"/>
              </a:rPr>
              <a:t> </a:t>
            </a:r>
            <a:r>
              <a:rPr sz="1300" dirty="0">
                <a:latin typeface="Roboto" panose="02000000000000000000" pitchFamily="2" charset="0"/>
                <a:ea typeface="Roboto" panose="02000000000000000000" pitchFamily="2" charset="0"/>
                <a:cs typeface="Roboto" panose="02000000000000000000" pitchFamily="2" charset="0"/>
              </a:rPr>
              <a:t>ή</a:t>
            </a:r>
            <a:r>
              <a:rPr sz="1300" spc="-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διάδοσης</a:t>
            </a:r>
            <a:r>
              <a:rPr lang="el-GR" sz="1300" spc="-10" dirty="0">
                <a:latin typeface="Roboto" panose="02000000000000000000" pitchFamily="2" charset="0"/>
                <a:ea typeface="Roboto" panose="02000000000000000000" pitchFamily="2" charset="0"/>
                <a:cs typeface="Roboto" panose="02000000000000000000" pitchFamily="2" charset="0"/>
              </a:rPr>
              <a:t>,</a:t>
            </a:r>
            <a:r>
              <a:rPr sz="1300" spc="-10" dirty="0">
                <a:latin typeface="Roboto" panose="02000000000000000000" pitchFamily="2" charset="0"/>
                <a:ea typeface="Roboto" panose="02000000000000000000" pitchFamily="2" charset="0"/>
                <a:cs typeface="Roboto" panose="02000000000000000000" pitchFamily="2" charset="0"/>
              </a:rPr>
              <a:t> </a:t>
            </a:r>
            <a:r>
              <a:rPr lang="el-GR" sz="1300" dirty="0">
                <a:latin typeface="Roboto" panose="02000000000000000000" pitchFamily="2" charset="0"/>
                <a:ea typeface="Roboto" panose="02000000000000000000" pitchFamily="2" charset="0"/>
                <a:cs typeface="Roboto" panose="02000000000000000000" pitchFamily="2" charset="0"/>
              </a:rPr>
              <a:t>η οποία</a:t>
            </a:r>
            <a:r>
              <a:rPr sz="1300" dirty="0">
                <a:latin typeface="Roboto" panose="02000000000000000000" pitchFamily="2" charset="0"/>
                <a:ea typeface="Roboto" panose="02000000000000000000" pitchFamily="2" charset="0"/>
                <a:cs typeface="Roboto" panose="02000000000000000000" pitchFamily="2" charset="0"/>
              </a:rPr>
              <a:t> </a:t>
            </a:r>
            <a:r>
              <a:rPr sz="1300" spc="-39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αναμένεται</a:t>
            </a:r>
            <a:r>
              <a:rPr sz="1300" spc="65" dirty="0">
                <a:latin typeface="Roboto" panose="02000000000000000000" pitchFamily="2" charset="0"/>
                <a:ea typeface="Roboto" panose="02000000000000000000" pitchFamily="2" charset="0"/>
                <a:cs typeface="Roboto" panose="02000000000000000000" pitchFamily="2" charset="0"/>
              </a:rPr>
              <a:t> </a:t>
            </a:r>
            <a:r>
              <a:rPr sz="1300" dirty="0">
                <a:latin typeface="Roboto" panose="02000000000000000000" pitchFamily="2" charset="0"/>
                <a:ea typeface="Roboto" panose="02000000000000000000" pitchFamily="2" charset="0"/>
                <a:cs typeface="Roboto" panose="02000000000000000000" pitchFamily="2" charset="0"/>
              </a:rPr>
              <a:t>να</a:t>
            </a:r>
            <a:r>
              <a:rPr sz="1300" spc="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έχει</a:t>
            </a:r>
            <a:r>
              <a:rPr sz="1300" spc="15" dirty="0">
                <a:latin typeface="Roboto" panose="02000000000000000000" pitchFamily="2" charset="0"/>
                <a:ea typeface="Roboto" panose="02000000000000000000" pitchFamily="2" charset="0"/>
                <a:cs typeface="Roboto" panose="02000000000000000000" pitchFamily="2" charset="0"/>
              </a:rPr>
              <a:t> </a:t>
            </a:r>
            <a:r>
              <a:rPr sz="1300" spc="-15" dirty="0">
                <a:latin typeface="Roboto" panose="02000000000000000000" pitchFamily="2" charset="0"/>
                <a:ea typeface="Roboto" panose="02000000000000000000" pitchFamily="2" charset="0"/>
                <a:cs typeface="Roboto" panose="02000000000000000000" pitchFamily="2" charset="0"/>
              </a:rPr>
              <a:t>σημαντικό</a:t>
            </a:r>
            <a:r>
              <a:rPr sz="1300" spc="2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αντίκτυπο</a:t>
            </a:r>
            <a:r>
              <a:rPr sz="1300" spc="45" dirty="0">
                <a:latin typeface="Roboto" panose="02000000000000000000" pitchFamily="2" charset="0"/>
                <a:ea typeface="Roboto" panose="02000000000000000000" pitchFamily="2" charset="0"/>
                <a:cs typeface="Roboto" panose="02000000000000000000" pitchFamily="2" charset="0"/>
              </a:rPr>
              <a:t> </a:t>
            </a:r>
            <a:r>
              <a:rPr sz="1300" dirty="0">
                <a:latin typeface="Roboto" panose="02000000000000000000" pitchFamily="2" charset="0"/>
                <a:ea typeface="Roboto" panose="02000000000000000000" pitchFamily="2" charset="0"/>
                <a:cs typeface="Roboto" panose="02000000000000000000" pitchFamily="2" charset="0"/>
              </a:rPr>
              <a:t>στα</a:t>
            </a:r>
            <a:r>
              <a:rPr sz="1300" spc="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μέσα</a:t>
            </a:r>
            <a:r>
              <a:rPr sz="1300" spc="2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ενημέρωσης,</a:t>
            </a:r>
            <a:r>
              <a:rPr sz="1300" spc="25" dirty="0">
                <a:latin typeface="Roboto" panose="02000000000000000000" pitchFamily="2" charset="0"/>
                <a:ea typeface="Roboto" panose="02000000000000000000" pitchFamily="2" charset="0"/>
                <a:cs typeface="Roboto" panose="02000000000000000000" pitchFamily="2" charset="0"/>
              </a:rPr>
              <a:t> </a:t>
            </a:r>
            <a:r>
              <a:rPr sz="1300" b="1" i="1" spc="-5" dirty="0">
                <a:solidFill>
                  <a:srgbClr val="44536A"/>
                </a:solidFill>
                <a:latin typeface="Roboto" panose="02000000000000000000" pitchFamily="2" charset="0"/>
                <a:ea typeface="Roboto" panose="02000000000000000000" pitchFamily="2" charset="0"/>
                <a:cs typeface="Roboto" panose="02000000000000000000" pitchFamily="2" charset="0"/>
              </a:rPr>
              <a:t>οι</a:t>
            </a:r>
            <a:r>
              <a:rPr lang="el-GR" sz="1300" dirty="0">
                <a:latin typeface="Roboto" panose="02000000000000000000" pitchFamily="2" charset="0"/>
                <a:ea typeface="Roboto" panose="02000000000000000000" pitchFamily="2" charset="0"/>
                <a:cs typeface="Roboto" panose="02000000000000000000" pitchFamily="2" charset="0"/>
              </a:rPr>
              <a:t> </a:t>
            </a:r>
            <a:r>
              <a:rPr sz="1300" b="1" i="1" spc="-10" dirty="0" err="1">
                <a:solidFill>
                  <a:srgbClr val="44536A"/>
                </a:solidFill>
                <a:latin typeface="Roboto" panose="02000000000000000000" pitchFamily="2" charset="0"/>
                <a:ea typeface="Roboto" panose="02000000000000000000" pitchFamily="2" charset="0"/>
                <a:cs typeface="Roboto" panose="02000000000000000000" pitchFamily="2" charset="0"/>
              </a:rPr>
              <a:t>δικ</a:t>
            </a:r>
            <a:r>
              <a:rPr sz="1300" b="1" i="1" spc="-10" dirty="0">
                <a:solidFill>
                  <a:srgbClr val="44536A"/>
                </a:solidFill>
                <a:latin typeface="Roboto" panose="02000000000000000000" pitchFamily="2" charset="0"/>
                <a:ea typeface="Roboto" panose="02000000000000000000" pitchFamily="2" charset="0"/>
                <a:cs typeface="Roboto" panose="02000000000000000000" pitchFamily="2" charset="0"/>
              </a:rPr>
              <a:t>αιούχοι</a:t>
            </a:r>
            <a:r>
              <a:rPr sz="1300" b="1" i="1" spc="-20"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300" b="1" i="1" spc="-5" dirty="0">
                <a:solidFill>
                  <a:srgbClr val="44536A"/>
                </a:solidFill>
                <a:latin typeface="Roboto" panose="02000000000000000000" pitchFamily="2" charset="0"/>
                <a:ea typeface="Roboto" panose="02000000000000000000" pitchFamily="2" charset="0"/>
                <a:cs typeface="Roboto" panose="02000000000000000000" pitchFamily="2" charset="0"/>
              </a:rPr>
              <a:t>ενθαρρύνονται</a:t>
            </a:r>
            <a:r>
              <a:rPr sz="1300" b="1" i="1" spc="-25"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300" b="1" i="1" spc="-5" dirty="0">
                <a:solidFill>
                  <a:srgbClr val="44536A"/>
                </a:solidFill>
                <a:latin typeface="Roboto" panose="02000000000000000000" pitchFamily="2" charset="0"/>
                <a:ea typeface="Roboto" panose="02000000000000000000" pitchFamily="2" charset="0"/>
                <a:cs typeface="Roboto" panose="02000000000000000000" pitchFamily="2" charset="0"/>
              </a:rPr>
              <a:t>να ενημερώνουν </a:t>
            </a:r>
            <a:r>
              <a:rPr sz="1300" b="1" i="1" dirty="0" err="1">
                <a:solidFill>
                  <a:srgbClr val="44536A"/>
                </a:solidFill>
                <a:latin typeface="Roboto" panose="02000000000000000000" pitchFamily="2" charset="0"/>
                <a:ea typeface="Roboto" panose="02000000000000000000" pitchFamily="2" charset="0"/>
                <a:cs typeface="Roboto" panose="02000000000000000000" pitchFamily="2" charset="0"/>
              </a:rPr>
              <a:t>τη</a:t>
            </a:r>
            <a:r>
              <a:rPr lang="el-GR" sz="1300" b="1" i="1" dirty="0">
                <a:solidFill>
                  <a:srgbClr val="44536A"/>
                </a:solidFill>
                <a:latin typeface="Roboto" panose="02000000000000000000" pitchFamily="2" charset="0"/>
                <a:ea typeface="Roboto" panose="02000000000000000000" pitchFamily="2" charset="0"/>
                <a:cs typeface="Roboto" panose="02000000000000000000" pitchFamily="2" charset="0"/>
              </a:rPr>
              <a:t>ν</a:t>
            </a:r>
            <a:r>
              <a:rPr sz="1300" b="1" i="1" spc="5"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300" b="1" i="1" spc="-10" dirty="0">
                <a:solidFill>
                  <a:srgbClr val="44536A"/>
                </a:solidFill>
                <a:latin typeface="Roboto" panose="02000000000000000000" pitchFamily="2" charset="0"/>
                <a:ea typeface="Roboto" panose="02000000000000000000" pitchFamily="2" charset="0"/>
                <a:cs typeface="Roboto" panose="02000000000000000000" pitchFamily="2" charset="0"/>
              </a:rPr>
              <a:t>χ</a:t>
            </a:r>
            <a:r>
              <a:rPr sz="1300" b="1" i="1" spc="-10" dirty="0" err="1">
                <a:solidFill>
                  <a:srgbClr val="44536A"/>
                </a:solidFill>
                <a:latin typeface="Roboto" panose="02000000000000000000" pitchFamily="2" charset="0"/>
                <a:ea typeface="Roboto" panose="02000000000000000000" pitchFamily="2" charset="0"/>
                <a:cs typeface="Roboto" panose="02000000000000000000" pitchFamily="2" charset="0"/>
              </a:rPr>
              <a:t>ορηγούσ</a:t>
            </a:r>
            <a:r>
              <a:rPr sz="1300" b="1" i="1" spc="-10" dirty="0">
                <a:solidFill>
                  <a:srgbClr val="44536A"/>
                </a:solidFill>
                <a:latin typeface="Roboto" panose="02000000000000000000" pitchFamily="2" charset="0"/>
                <a:ea typeface="Roboto" panose="02000000000000000000" pitchFamily="2" charset="0"/>
                <a:cs typeface="Roboto" panose="02000000000000000000" pitchFamily="2" charset="0"/>
              </a:rPr>
              <a:t>α</a:t>
            </a:r>
            <a:r>
              <a:rPr sz="1300" b="1" i="1" spc="-25" dirty="0">
                <a:solidFill>
                  <a:srgbClr val="44536A"/>
                </a:solidFill>
                <a:latin typeface="Roboto" panose="02000000000000000000" pitchFamily="2" charset="0"/>
                <a:ea typeface="Roboto" panose="02000000000000000000" pitchFamily="2" charset="0"/>
                <a:cs typeface="Roboto" panose="02000000000000000000" pitchFamily="2" charset="0"/>
              </a:rPr>
              <a:t> </a:t>
            </a:r>
            <a:r>
              <a:rPr sz="1300" b="1" i="1" spc="-5" dirty="0">
                <a:solidFill>
                  <a:srgbClr val="44536A"/>
                </a:solidFill>
                <a:latin typeface="Roboto" panose="02000000000000000000" pitchFamily="2" charset="0"/>
                <a:ea typeface="Roboto" panose="02000000000000000000" pitchFamily="2" charset="0"/>
                <a:cs typeface="Roboto" panose="02000000000000000000" pitchFamily="2" charset="0"/>
              </a:rPr>
              <a:t>αρχή</a:t>
            </a:r>
            <a:endParaRPr lang="el-GR" sz="1300" b="1" i="1" spc="-5" dirty="0">
              <a:solidFill>
                <a:srgbClr val="44536A"/>
              </a:solidFill>
              <a:latin typeface="Roboto" panose="02000000000000000000" pitchFamily="2" charset="0"/>
              <a:ea typeface="Roboto" panose="02000000000000000000" pitchFamily="2" charset="0"/>
              <a:cs typeface="Roboto" panose="02000000000000000000" pitchFamily="2" charset="0"/>
            </a:endParaRPr>
          </a:p>
          <a:p>
            <a:pPr marL="297815" marR="556260" indent="-285750">
              <a:lnSpc>
                <a:spcPts val="1939"/>
              </a:lnSpc>
              <a:buFont typeface="Wingdings" panose="05000000000000000000" pitchFamily="2" charset="2"/>
              <a:buChar char="q"/>
              <a:tabLst>
                <a:tab pos="219075" algn="l"/>
              </a:tabLst>
            </a:pPr>
            <a:endParaRPr lang="el-GR" sz="1300" b="1" i="1" spc="-5" dirty="0">
              <a:solidFill>
                <a:srgbClr val="44536A"/>
              </a:solidFill>
              <a:latin typeface="Roboto" panose="02000000000000000000" pitchFamily="2" charset="0"/>
              <a:ea typeface="Roboto" panose="02000000000000000000" pitchFamily="2" charset="0"/>
              <a:cs typeface="Roboto" panose="02000000000000000000" pitchFamily="2" charset="0"/>
            </a:endParaRPr>
          </a:p>
          <a:p>
            <a:pPr marL="297815" marR="556260" indent="-285750">
              <a:lnSpc>
                <a:spcPts val="1939"/>
              </a:lnSpc>
              <a:buFont typeface="Wingdings" panose="05000000000000000000" pitchFamily="2" charset="2"/>
              <a:buChar char="q"/>
              <a:tabLst>
                <a:tab pos="219075" algn="l"/>
              </a:tabLst>
            </a:pPr>
            <a:r>
              <a:rPr lang="el-GR" sz="1300" dirty="0">
                <a:latin typeface="Roboto" panose="02000000000000000000" pitchFamily="2" charset="0"/>
                <a:ea typeface="Roboto" panose="02000000000000000000" pitchFamily="2" charset="0"/>
                <a:cs typeface="Roboto" panose="02000000000000000000" pitchFamily="2" charset="0"/>
              </a:rPr>
              <a:t>Ο</a:t>
            </a:r>
            <a:r>
              <a:rPr lang="el-GR" sz="1300" spc="-5" dirty="0">
                <a:latin typeface="Roboto" panose="02000000000000000000" pitchFamily="2" charset="0"/>
                <a:ea typeface="Roboto" panose="02000000000000000000" pitchFamily="2" charset="0"/>
                <a:cs typeface="Roboto" panose="02000000000000000000" pitchFamily="2" charset="0"/>
              </a:rPr>
              <a:t> συντονιστής</a:t>
            </a:r>
            <a:r>
              <a:rPr lang="el-GR" sz="1300" spc="35" dirty="0">
                <a:latin typeface="Roboto" panose="02000000000000000000" pitchFamily="2" charset="0"/>
                <a:ea typeface="Roboto" panose="02000000000000000000" pitchFamily="2" charset="0"/>
                <a:cs typeface="Roboto" panose="02000000000000000000" pitchFamily="2" charset="0"/>
              </a:rPr>
              <a:t> </a:t>
            </a:r>
            <a:r>
              <a:rPr lang="el-GR" sz="1300" spc="-5" dirty="0">
                <a:latin typeface="Roboto" panose="02000000000000000000" pitchFamily="2" charset="0"/>
                <a:ea typeface="Roboto" panose="02000000000000000000" pitchFamily="2" charset="0"/>
                <a:cs typeface="Roboto" panose="02000000000000000000" pitchFamily="2" charset="0"/>
              </a:rPr>
              <a:t>μπορεί</a:t>
            </a:r>
            <a:r>
              <a:rPr lang="el-GR" sz="1300" spc="35" dirty="0">
                <a:latin typeface="Roboto" panose="02000000000000000000" pitchFamily="2" charset="0"/>
                <a:ea typeface="Roboto" panose="02000000000000000000" pitchFamily="2" charset="0"/>
                <a:cs typeface="Roboto" panose="02000000000000000000" pitchFamily="2" charset="0"/>
              </a:rPr>
              <a:t> </a:t>
            </a:r>
            <a:r>
              <a:rPr lang="el-GR" sz="1300" dirty="0">
                <a:latin typeface="Roboto" panose="02000000000000000000" pitchFamily="2" charset="0"/>
                <a:ea typeface="Roboto" panose="02000000000000000000" pitchFamily="2" charset="0"/>
                <a:cs typeface="Roboto" panose="02000000000000000000" pitchFamily="2" charset="0"/>
              </a:rPr>
              <a:t>να</a:t>
            </a:r>
            <a:r>
              <a:rPr lang="el-GR" sz="1300" spc="10" dirty="0">
                <a:latin typeface="Roboto" panose="02000000000000000000" pitchFamily="2" charset="0"/>
                <a:ea typeface="Roboto" panose="02000000000000000000" pitchFamily="2" charset="0"/>
                <a:cs typeface="Roboto" panose="02000000000000000000" pitchFamily="2" charset="0"/>
              </a:rPr>
              <a:t> </a:t>
            </a:r>
            <a:r>
              <a:rPr lang="el-GR" sz="1300" spc="-10" dirty="0">
                <a:latin typeface="Roboto" panose="02000000000000000000" pitchFamily="2" charset="0"/>
                <a:ea typeface="Roboto" panose="02000000000000000000" pitchFamily="2" charset="0"/>
                <a:cs typeface="Roboto" panose="02000000000000000000" pitchFamily="2" charset="0"/>
              </a:rPr>
              <a:t>διαθέσει</a:t>
            </a:r>
            <a:r>
              <a:rPr lang="el-GR" sz="1300" spc="35" dirty="0">
                <a:latin typeface="Roboto" panose="02000000000000000000" pitchFamily="2" charset="0"/>
                <a:ea typeface="Roboto" panose="02000000000000000000" pitchFamily="2" charset="0"/>
                <a:cs typeface="Roboto" panose="02000000000000000000" pitchFamily="2" charset="0"/>
              </a:rPr>
              <a:t> </a:t>
            </a:r>
            <a:r>
              <a:rPr lang="el-GR" sz="1300" spc="-10" dirty="0">
                <a:latin typeface="Roboto" panose="02000000000000000000" pitchFamily="2" charset="0"/>
                <a:ea typeface="Roboto" panose="02000000000000000000" pitchFamily="2" charset="0"/>
                <a:cs typeface="Roboto" panose="02000000000000000000" pitchFamily="2" charset="0"/>
              </a:rPr>
              <a:t>τα</a:t>
            </a:r>
            <a:r>
              <a:rPr lang="el-GR" sz="1300" spc="25" dirty="0">
                <a:latin typeface="Roboto" panose="02000000000000000000" pitchFamily="2" charset="0"/>
                <a:ea typeface="Roboto" panose="02000000000000000000" pitchFamily="2" charset="0"/>
                <a:cs typeface="Roboto" panose="02000000000000000000" pitchFamily="2" charset="0"/>
              </a:rPr>
              <a:t> </a:t>
            </a:r>
            <a:r>
              <a:rPr lang="el-GR" sz="1300" spc="-10" dirty="0">
                <a:latin typeface="Roboto" panose="02000000000000000000" pitchFamily="2" charset="0"/>
                <a:ea typeface="Roboto" panose="02000000000000000000" pitchFamily="2" charset="0"/>
                <a:cs typeface="Roboto" panose="02000000000000000000" pitchFamily="2" charset="0"/>
              </a:rPr>
              <a:t>αποτελέσματα</a:t>
            </a:r>
            <a:r>
              <a:rPr lang="el-GR" sz="1300" spc="70" dirty="0">
                <a:latin typeface="Roboto" panose="02000000000000000000" pitchFamily="2" charset="0"/>
                <a:ea typeface="Roboto" panose="02000000000000000000" pitchFamily="2" charset="0"/>
                <a:cs typeface="Roboto" panose="02000000000000000000" pitchFamily="2" charset="0"/>
              </a:rPr>
              <a:t> </a:t>
            </a:r>
            <a:r>
              <a:rPr lang="el-GR" sz="1300" spc="-10" dirty="0">
                <a:latin typeface="Roboto" panose="02000000000000000000" pitchFamily="2" charset="0"/>
                <a:ea typeface="Roboto" panose="02000000000000000000" pitchFamily="2" charset="0"/>
                <a:cs typeface="Roboto" panose="02000000000000000000" pitchFamily="2" charset="0"/>
              </a:rPr>
              <a:t>του</a:t>
            </a:r>
            <a:r>
              <a:rPr lang="el-GR" sz="1300" spc="10" dirty="0">
                <a:latin typeface="Roboto" panose="02000000000000000000" pitchFamily="2" charset="0"/>
                <a:ea typeface="Roboto" panose="02000000000000000000" pitchFamily="2" charset="0"/>
                <a:cs typeface="Roboto" panose="02000000000000000000" pitchFamily="2" charset="0"/>
              </a:rPr>
              <a:t> </a:t>
            </a:r>
            <a:r>
              <a:rPr lang="el-GR" sz="1300" spc="-10" dirty="0">
                <a:latin typeface="Roboto" panose="02000000000000000000" pitchFamily="2" charset="0"/>
                <a:ea typeface="Roboto" panose="02000000000000000000" pitchFamily="2" charset="0"/>
                <a:cs typeface="Roboto" panose="02000000000000000000" pitchFamily="2" charset="0"/>
              </a:rPr>
              <a:t>έργου</a:t>
            </a:r>
            <a:r>
              <a:rPr lang="el-GR" sz="1300" spc="10" dirty="0">
                <a:latin typeface="Roboto" panose="02000000000000000000" pitchFamily="2" charset="0"/>
                <a:ea typeface="Roboto" panose="02000000000000000000" pitchFamily="2" charset="0"/>
                <a:cs typeface="Roboto" panose="02000000000000000000" pitchFamily="2" charset="0"/>
              </a:rPr>
              <a:t> </a:t>
            </a:r>
            <a:r>
              <a:rPr lang="el-GR" sz="1300" spc="-10" dirty="0">
                <a:latin typeface="Roboto" panose="02000000000000000000" pitchFamily="2" charset="0"/>
                <a:ea typeface="Roboto" panose="02000000000000000000" pitchFamily="2" charset="0"/>
                <a:cs typeface="Roboto" panose="02000000000000000000" pitchFamily="2" charset="0"/>
              </a:rPr>
              <a:t>του</a:t>
            </a:r>
            <a:r>
              <a:rPr lang="el-GR" sz="1300" spc="10" dirty="0">
                <a:latin typeface="Roboto" panose="02000000000000000000" pitchFamily="2" charset="0"/>
                <a:ea typeface="Roboto" panose="02000000000000000000" pitchFamily="2" charset="0"/>
                <a:cs typeface="Roboto" panose="02000000000000000000" pitchFamily="2" charset="0"/>
              </a:rPr>
              <a:t> στην Πλατφόρμα</a:t>
            </a:r>
            <a:r>
              <a:rPr lang="el-GR" sz="1300" dirty="0">
                <a:latin typeface="Roboto" panose="02000000000000000000" pitchFamily="2" charset="0"/>
                <a:ea typeface="Roboto" panose="02000000000000000000" pitchFamily="2" charset="0"/>
                <a:cs typeface="Roboto" panose="02000000000000000000" pitchFamily="2" charset="0"/>
              </a:rPr>
              <a:t> </a:t>
            </a:r>
            <a:r>
              <a:rPr lang="el-GR" sz="1300" spc="-390" dirty="0">
                <a:latin typeface="Roboto" panose="02000000000000000000" pitchFamily="2" charset="0"/>
                <a:ea typeface="Roboto" panose="02000000000000000000" pitchFamily="2" charset="0"/>
                <a:cs typeface="Roboto" panose="02000000000000000000" pitchFamily="2" charset="0"/>
              </a:rPr>
              <a:t> </a:t>
            </a:r>
            <a:r>
              <a:rPr lang="el-GR" sz="1300" spc="-10" dirty="0">
                <a:latin typeface="Roboto" panose="02000000000000000000" pitchFamily="2" charset="0"/>
                <a:ea typeface="Roboto" panose="02000000000000000000" pitchFamily="2" charset="0"/>
                <a:cs typeface="Roboto" panose="02000000000000000000" pitchFamily="2" charset="0"/>
                <a:hlinkClick r:id="rId5"/>
              </a:rPr>
              <a:t>Erasmus+</a:t>
            </a:r>
            <a:r>
              <a:rPr lang="el-GR" sz="1300" spc="-15" dirty="0">
                <a:latin typeface="Roboto" panose="02000000000000000000" pitchFamily="2" charset="0"/>
                <a:ea typeface="Roboto" panose="02000000000000000000" pitchFamily="2" charset="0"/>
                <a:cs typeface="Roboto" panose="02000000000000000000" pitchFamily="2" charset="0"/>
                <a:hlinkClick r:id="rId5"/>
              </a:rPr>
              <a:t> </a:t>
            </a:r>
            <a:r>
              <a:rPr lang="el-GR" sz="1300" spc="-10" dirty="0">
                <a:latin typeface="Roboto" panose="02000000000000000000" pitchFamily="2" charset="0"/>
                <a:ea typeface="Roboto" panose="02000000000000000000" pitchFamily="2" charset="0"/>
                <a:cs typeface="Roboto" panose="02000000000000000000" pitchFamily="2" charset="0"/>
                <a:hlinkClick r:id="rId5"/>
              </a:rPr>
              <a:t>Project</a:t>
            </a:r>
            <a:r>
              <a:rPr lang="el-GR" sz="1300" spc="-5" dirty="0">
                <a:latin typeface="Roboto" panose="02000000000000000000" pitchFamily="2" charset="0"/>
                <a:ea typeface="Roboto" panose="02000000000000000000" pitchFamily="2" charset="0"/>
                <a:cs typeface="Roboto" panose="02000000000000000000" pitchFamily="2" charset="0"/>
                <a:hlinkClick r:id="rId5"/>
              </a:rPr>
              <a:t> </a:t>
            </a:r>
            <a:r>
              <a:rPr lang="el-GR" sz="1300" spc="-10" dirty="0" err="1">
                <a:latin typeface="Roboto" panose="02000000000000000000" pitchFamily="2" charset="0"/>
                <a:ea typeface="Roboto" panose="02000000000000000000" pitchFamily="2" charset="0"/>
                <a:cs typeface="Roboto" panose="02000000000000000000" pitchFamily="2" charset="0"/>
                <a:hlinkClick r:id="rId5"/>
              </a:rPr>
              <a:t>Results</a:t>
            </a:r>
            <a:r>
              <a:rPr lang="el-GR" sz="1300" spc="15" dirty="0">
                <a:latin typeface="Roboto" panose="02000000000000000000" pitchFamily="2" charset="0"/>
                <a:ea typeface="Roboto" panose="02000000000000000000" pitchFamily="2" charset="0"/>
                <a:cs typeface="Roboto" panose="02000000000000000000" pitchFamily="2" charset="0"/>
                <a:hlinkClick r:id="rId5"/>
              </a:rPr>
              <a:t> </a:t>
            </a:r>
            <a:r>
              <a:rPr lang="el-GR" sz="1300" spc="-10" dirty="0" err="1">
                <a:latin typeface="Roboto" panose="02000000000000000000" pitchFamily="2" charset="0"/>
                <a:ea typeface="Roboto" panose="02000000000000000000" pitchFamily="2" charset="0"/>
                <a:cs typeface="Roboto" panose="02000000000000000000" pitchFamily="2" charset="0"/>
                <a:hlinkClick r:id="rId5"/>
              </a:rPr>
              <a:t>Platform</a:t>
            </a:r>
            <a:endParaRPr lang="el-GR" sz="1300" spc="-10" dirty="0">
              <a:latin typeface="Roboto" panose="02000000000000000000" pitchFamily="2" charset="0"/>
              <a:ea typeface="Roboto" panose="02000000000000000000" pitchFamily="2" charset="0"/>
              <a:cs typeface="Roboto" panose="02000000000000000000" pitchFamily="2" charset="0"/>
            </a:endParaRPr>
          </a:p>
          <a:p>
            <a:pPr marL="297815" marR="556260" indent="-285750">
              <a:lnSpc>
                <a:spcPts val="1939"/>
              </a:lnSpc>
              <a:buFont typeface="Wingdings" panose="05000000000000000000" pitchFamily="2" charset="2"/>
              <a:buChar char="q"/>
              <a:tabLst>
                <a:tab pos="219075" algn="l"/>
              </a:tabLst>
            </a:pPr>
            <a:endParaRPr lang="el-GR" sz="1300" spc="-10" dirty="0">
              <a:latin typeface="Roboto" panose="02000000000000000000" pitchFamily="2" charset="0"/>
              <a:ea typeface="Roboto" panose="02000000000000000000" pitchFamily="2" charset="0"/>
              <a:cs typeface="Roboto" panose="02000000000000000000" pitchFamily="2" charset="0"/>
            </a:endParaRPr>
          </a:p>
          <a:p>
            <a:pPr marL="297815" marR="556260" indent="-285750">
              <a:lnSpc>
                <a:spcPts val="1939"/>
              </a:lnSpc>
              <a:buFont typeface="Wingdings" panose="05000000000000000000" pitchFamily="2" charset="2"/>
              <a:buChar char="q"/>
              <a:tabLst>
                <a:tab pos="219075" algn="l"/>
              </a:tabLst>
            </a:pPr>
            <a:r>
              <a:rPr lang="el-GR" sz="1300" b="1" spc="-5" dirty="0" err="1">
                <a:latin typeface="Roboto" panose="02000000000000000000" pitchFamily="2" charset="0"/>
                <a:ea typeface="Roboto" panose="02000000000000000000" pitchFamily="2" charset="0"/>
                <a:cs typeface="Roboto" panose="02000000000000000000" pitchFamily="2" charset="0"/>
              </a:rPr>
              <a:t>Oπτική</a:t>
            </a:r>
            <a:r>
              <a:rPr lang="el-GR" sz="1300" b="1" spc="20" dirty="0">
                <a:latin typeface="Roboto" panose="02000000000000000000" pitchFamily="2" charset="0"/>
                <a:ea typeface="Roboto" panose="02000000000000000000" pitchFamily="2" charset="0"/>
                <a:cs typeface="Roboto" panose="02000000000000000000" pitchFamily="2" charset="0"/>
              </a:rPr>
              <a:t> </a:t>
            </a:r>
            <a:r>
              <a:rPr lang="el-GR" sz="1300" b="1" spc="-15" dirty="0">
                <a:latin typeface="Roboto" panose="02000000000000000000" pitchFamily="2" charset="0"/>
                <a:ea typeface="Roboto" panose="02000000000000000000" pitchFamily="2" charset="0"/>
                <a:cs typeface="Roboto" panose="02000000000000000000" pitchFamily="2" charset="0"/>
              </a:rPr>
              <a:t>ταυτότητα</a:t>
            </a:r>
            <a:r>
              <a:rPr lang="el-GR" sz="1300" b="1" spc="25" dirty="0">
                <a:latin typeface="Roboto" panose="02000000000000000000" pitchFamily="2" charset="0"/>
                <a:ea typeface="Roboto" panose="02000000000000000000" pitchFamily="2" charset="0"/>
                <a:cs typeface="Roboto" panose="02000000000000000000" pitchFamily="2" charset="0"/>
              </a:rPr>
              <a:t> της προβολής της Ευρωπαϊκής επιχορήγησης </a:t>
            </a:r>
            <a:r>
              <a:rPr lang="el-GR" sz="1300" spc="25" dirty="0">
                <a:latin typeface="Roboto" panose="02000000000000000000" pitchFamily="2" charset="0"/>
                <a:ea typeface="Roboto" panose="02000000000000000000" pitchFamily="2" charset="0"/>
                <a:cs typeface="Roboto" panose="02000000000000000000" pitchFamily="2" charset="0"/>
              </a:rPr>
              <a:t>(</a:t>
            </a:r>
            <a:r>
              <a:rPr lang="el-GR" sz="1300" spc="25" dirty="0">
                <a:latin typeface="Roboto" panose="02000000000000000000" pitchFamily="2" charset="0"/>
                <a:ea typeface="Roboto" panose="02000000000000000000" pitchFamily="2" charset="0"/>
                <a:cs typeface="Roboto" panose="02000000000000000000" pitchFamily="2" charset="0"/>
                <a:hlinkClick r:id="rId6"/>
              </a:rPr>
              <a:t>Οδηγίες</a:t>
            </a:r>
            <a:r>
              <a:rPr lang="el-GR" sz="1300" spc="25" dirty="0">
                <a:latin typeface="Roboto" panose="02000000000000000000" pitchFamily="2" charset="0"/>
                <a:ea typeface="Roboto" panose="02000000000000000000" pitchFamily="2" charset="0"/>
                <a:cs typeface="Roboto" panose="02000000000000000000" pitchFamily="2" charset="0"/>
              </a:rPr>
              <a:t>)</a:t>
            </a:r>
            <a:r>
              <a:rPr lang="el-GR" sz="1300" spc="-5" dirty="0">
                <a:latin typeface="Roboto" panose="02000000000000000000" pitchFamily="2" charset="0"/>
                <a:ea typeface="Roboto" panose="02000000000000000000" pitchFamily="2" charset="0"/>
                <a:cs typeface="Roboto" panose="02000000000000000000" pitchFamily="2" charset="0"/>
              </a:rPr>
              <a:t>: </a:t>
            </a:r>
            <a:r>
              <a:rPr lang="el-GR" sz="1300" spc="-395" dirty="0">
                <a:solidFill>
                  <a:srgbClr val="0462C1"/>
                </a:solidFill>
                <a:latin typeface="Roboto" panose="02000000000000000000" pitchFamily="2" charset="0"/>
                <a:ea typeface="Roboto" panose="02000000000000000000" pitchFamily="2" charset="0"/>
                <a:cs typeface="Roboto" panose="02000000000000000000" pitchFamily="2" charset="0"/>
              </a:rPr>
              <a:t> </a:t>
            </a:r>
          </a:p>
          <a:p>
            <a:pPr marL="469265" marR="556260" lvl="1">
              <a:lnSpc>
                <a:spcPts val="1939"/>
              </a:lnSpc>
              <a:tabLst>
                <a:tab pos="219075" algn="l"/>
              </a:tabLst>
            </a:pPr>
            <a:r>
              <a:rPr sz="1300" dirty="0" err="1">
                <a:latin typeface="Roboto" panose="02000000000000000000" pitchFamily="2" charset="0"/>
                <a:ea typeface="Roboto" panose="02000000000000000000" pitchFamily="2" charset="0"/>
                <a:cs typeface="Roboto" panose="02000000000000000000" pitchFamily="2" charset="0"/>
              </a:rPr>
              <a:t>Σε</a:t>
            </a:r>
            <a:r>
              <a:rPr sz="1300" dirty="0">
                <a:latin typeface="Roboto" panose="02000000000000000000" pitchFamily="2" charset="0"/>
                <a:ea typeface="Roboto" panose="02000000000000000000" pitchFamily="2" charset="0"/>
                <a:cs typeface="Roboto" panose="02000000000000000000" pitchFamily="2" charset="0"/>
              </a:rPr>
              <a:t> </a:t>
            </a:r>
            <a:r>
              <a:rPr lang="el-GR" sz="1300" spc="-5" dirty="0">
                <a:latin typeface="Roboto" panose="02000000000000000000" pitchFamily="2" charset="0"/>
                <a:ea typeface="Roboto" panose="02000000000000000000" pitchFamily="2" charset="0"/>
                <a:cs typeface="Roboto" panose="02000000000000000000" pitchFamily="2" charset="0"/>
              </a:rPr>
              <a:t>κάθε υλικό/εκδήλωση διάδοσης/επικοινωνίας που αφορά στο Σχέδιο, αναμένεται </a:t>
            </a:r>
            <a:r>
              <a:rPr lang="el-GR" sz="1300" spc="-20" dirty="0">
                <a:latin typeface="Roboto" panose="02000000000000000000" pitchFamily="2" charset="0"/>
                <a:ea typeface="Roboto" panose="02000000000000000000" pitchFamily="2" charset="0"/>
                <a:cs typeface="Roboto" panose="02000000000000000000" pitchFamily="2" charset="0"/>
              </a:rPr>
              <a:t>η προβολή της Ευρωπαϊκής συγχρηματοδότησης. </a:t>
            </a:r>
            <a:r>
              <a:rPr lang="el-GR"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Απαιτούνται</a:t>
            </a:r>
            <a:r>
              <a:rPr lang="en-US"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l-GR"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τα ακόλουθα</a:t>
            </a:r>
            <a:r>
              <a:rPr lang="en-US"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p>
          <a:p>
            <a:pPr marL="755015" marR="556260" lvl="1" indent="-285750">
              <a:lnSpc>
                <a:spcPts val="1939"/>
              </a:lnSpc>
              <a:buFont typeface="Wingdings" panose="05000000000000000000" pitchFamily="2" charset="2"/>
              <a:buChar char="v"/>
              <a:tabLst>
                <a:tab pos="219075" algn="l"/>
              </a:tabLst>
            </a:pPr>
            <a:r>
              <a:rPr lang="el-GR"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Έμβλημα (</a:t>
            </a:r>
            <a:r>
              <a:rPr lang="en-GB"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EU flag)</a:t>
            </a:r>
          </a:p>
          <a:p>
            <a:pPr marL="755015" marR="556260" lvl="1" indent="-285750">
              <a:lnSpc>
                <a:spcPts val="1939"/>
              </a:lnSpc>
              <a:buFont typeface="Wingdings" panose="05000000000000000000" pitchFamily="2" charset="2"/>
              <a:buChar char="v"/>
              <a:tabLst>
                <a:tab pos="219075" algn="l"/>
              </a:tabLst>
            </a:pPr>
            <a:r>
              <a:rPr lang="en-GB"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Funding Statement (Co-funded by the EU) </a:t>
            </a:r>
            <a:r>
              <a:rPr lang="el-GR"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και </a:t>
            </a:r>
            <a:endParaRPr lang="en-US"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755015" marR="556260" lvl="1" indent="-285750">
              <a:lnSpc>
                <a:spcPts val="1939"/>
              </a:lnSpc>
              <a:buFont typeface="Wingdings" panose="05000000000000000000" pitchFamily="2" charset="2"/>
              <a:buChar char="v"/>
              <a:tabLst>
                <a:tab pos="219075" algn="l"/>
              </a:tabLst>
            </a:pPr>
            <a:r>
              <a:rPr lang="en-GB"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Disclaimer (</a:t>
            </a:r>
            <a:r>
              <a:rPr lang="el-GR"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Δήλωση Αποποίησης Ευθύνης)</a:t>
            </a:r>
            <a:endParaRPr lang="en-GB" sz="1300" dirty="0">
              <a:latin typeface="Roboto" panose="02000000000000000000" pitchFamily="2" charset="0"/>
              <a:ea typeface="Roboto" panose="02000000000000000000" pitchFamily="2" charset="0"/>
              <a:cs typeface="Roboto" panose="02000000000000000000" pitchFamily="2" charset="0"/>
            </a:endParaRPr>
          </a:p>
          <a:p>
            <a:pPr marL="297815" marR="556260" indent="-285750">
              <a:lnSpc>
                <a:spcPts val="1939"/>
              </a:lnSpc>
              <a:buFont typeface="Courier New" panose="02070309020205020404" pitchFamily="49" charset="0"/>
              <a:buChar char="o"/>
              <a:tabLst>
                <a:tab pos="219075" algn="l"/>
              </a:tabLst>
            </a:pPr>
            <a:endParaRPr sz="13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07458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42303-C978-1BC8-996E-D36B2577D6E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1D13DA2-7200-36BE-4EC7-03F3AB66E4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F148167-B643-B2D5-6221-4879AA4FA72A}"/>
              </a:ext>
            </a:extLst>
          </p:cNvPr>
          <p:cNvSpPr txBox="1">
            <a:spLocks/>
          </p:cNvSpPr>
          <p:nvPr/>
        </p:nvSpPr>
        <p:spPr>
          <a:xfrm>
            <a:off x="2486065" y="249631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l-GR" sz="4400" b="1" dirty="0">
                <a:solidFill>
                  <a:prstClr val="black"/>
                </a:solidFill>
                <a:latin typeface="Roboto" panose="02000000000000000000" pitchFamily="2" charset="0"/>
                <a:ea typeface="Roboto" panose="02000000000000000000" pitchFamily="2" charset="0"/>
              </a:rPr>
              <a:t>Συμφωνία Επιχορήγησης και Παραρτήματα</a:t>
            </a:r>
            <a:endParaRPr kumimoji="0" lang="en-CY" sz="4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endParaRPr>
          </a:p>
        </p:txBody>
      </p:sp>
    </p:spTree>
    <p:extLst>
      <p:ext uri="{BB962C8B-B14F-4D97-AF65-F5344CB8AC3E}">
        <p14:creationId xmlns:p14="http://schemas.microsoft.com/office/powerpoint/2010/main" val="25205081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5C172-9366-28A5-3213-010ED2AB43F0}"/>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B74BE2A4-6BB5-C7FD-0390-9964392F2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46210684-F44D-521A-1F45-9FBAA0E50E38}"/>
              </a:ext>
            </a:extLst>
          </p:cNvPr>
          <p:cNvSpPr>
            <a:spLocks noGrp="1"/>
          </p:cNvSpPr>
          <p:nvPr>
            <p:ph type="title"/>
          </p:nvPr>
        </p:nvSpPr>
        <p:spPr>
          <a:xfrm>
            <a:off x="959625" y="1094675"/>
            <a:ext cx="2777804" cy="736958"/>
          </a:xfrm>
        </p:spPr>
        <p:txBody>
          <a:bodyPr>
            <a:noAutofit/>
          </a:bodyPr>
          <a:lstStyle/>
          <a:p>
            <a:r>
              <a:rPr lang="el-GR" sz="2600" b="1" dirty="0">
                <a:latin typeface="Roboto" panose="02000000000000000000" pitchFamily="2" charset="0"/>
                <a:ea typeface="Roboto" panose="02000000000000000000" pitchFamily="2" charset="0"/>
              </a:rPr>
              <a:t>Έλεγχοι</a:t>
            </a:r>
          </a:p>
        </p:txBody>
      </p:sp>
      <p:grpSp>
        <p:nvGrpSpPr>
          <p:cNvPr id="6" name="Group 5">
            <a:extLst>
              <a:ext uri="{FF2B5EF4-FFF2-40B4-BE49-F238E27FC236}">
                <a16:creationId xmlns:a16="http://schemas.microsoft.com/office/drawing/2014/main" id="{2D74B69F-D9B1-E302-A903-316BDF64EF56}"/>
              </a:ext>
            </a:extLst>
          </p:cNvPr>
          <p:cNvGrpSpPr/>
          <p:nvPr/>
        </p:nvGrpSpPr>
        <p:grpSpPr>
          <a:xfrm>
            <a:off x="3288276" y="1084374"/>
            <a:ext cx="3473645" cy="2311297"/>
            <a:chOff x="1561473" y="399189"/>
            <a:chExt cx="1811807" cy="1832466"/>
          </a:xfrm>
        </p:grpSpPr>
        <p:sp>
          <p:nvSpPr>
            <p:cNvPr id="16" name="Rectangle: Rounded Corners 15">
              <a:extLst>
                <a:ext uri="{FF2B5EF4-FFF2-40B4-BE49-F238E27FC236}">
                  <a16:creationId xmlns:a16="http://schemas.microsoft.com/office/drawing/2014/main" id="{C53E4D50-43CE-A1D0-63E9-98805CCFB153}"/>
                </a:ext>
              </a:extLst>
            </p:cNvPr>
            <p:cNvSpPr/>
            <p:nvPr/>
          </p:nvSpPr>
          <p:spPr>
            <a:xfrm>
              <a:off x="1561473" y="399189"/>
              <a:ext cx="1811807" cy="1811807"/>
            </a:xfrm>
            <a:prstGeom prst="roundRect">
              <a:avLst/>
            </a:prstGeom>
            <a:solidFill>
              <a:srgbClr val="C9A6E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74165CDE-3E27-3C95-CF2F-10BE7B19CD43}"/>
                </a:ext>
              </a:extLst>
            </p:cNvPr>
            <p:cNvSpPr txBox="1"/>
            <p:nvPr/>
          </p:nvSpPr>
          <p:spPr>
            <a:xfrm>
              <a:off x="1641059" y="596738"/>
              <a:ext cx="1634917" cy="16349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On-the-spot check during &amp; after the project implementation</a:t>
              </a:r>
              <a:endPar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lvl="0" indent="0" algn="ctr" defTabSz="577850">
                <a:lnSpc>
                  <a:spcPct val="90000"/>
                </a:lnSpc>
                <a:spcBef>
                  <a:spcPct val="0"/>
                </a:spcBef>
                <a:spcAft>
                  <a:spcPct val="35000"/>
                </a:spcAft>
                <a:buNone/>
              </a:pPr>
              <a:r>
                <a:rPr lang="el-GR" sz="1300" kern="1200" dirty="0">
                  <a:solidFill>
                    <a:schemeClr val="tx1"/>
                  </a:solidFill>
                  <a:latin typeface="Roboto" panose="02000000000000000000" pitchFamily="2" charset="0"/>
                  <a:ea typeface="Roboto" panose="02000000000000000000" pitchFamily="2" charset="0"/>
                  <a:cs typeface="Roboto" panose="02000000000000000000" pitchFamily="2" charset="0"/>
                </a:rPr>
                <a:t>Διενεργούνται για κάποια μόνο σχέδια, κατά τη διάρκεια της υλοποίησης του έργου και μετά το  τέλος του αντίστοιχα, ώστε η EY να επαληθεύσει την πραγματοποίηση και την  επιλεξιμότητα όλων των δραστηριοτήτων</a:t>
              </a:r>
            </a:p>
            <a:p>
              <a:pPr marL="0" lvl="0" indent="0" algn="ctr" defTabSz="577850">
                <a:lnSpc>
                  <a:spcPct val="90000"/>
                </a:lnSpc>
                <a:spcBef>
                  <a:spcPct val="0"/>
                </a:spcBef>
                <a:spcAft>
                  <a:spcPct val="35000"/>
                </a:spcAft>
                <a:buNone/>
              </a:pPr>
              <a:endParaRPr lang="en-GB" sz="1300" u="sng" kern="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7" name="Group 6">
            <a:extLst>
              <a:ext uri="{FF2B5EF4-FFF2-40B4-BE49-F238E27FC236}">
                <a16:creationId xmlns:a16="http://schemas.microsoft.com/office/drawing/2014/main" id="{5DF25A81-FFDF-FC1A-A8D5-A06C17E493F6}"/>
              </a:ext>
            </a:extLst>
          </p:cNvPr>
          <p:cNvGrpSpPr/>
          <p:nvPr/>
        </p:nvGrpSpPr>
        <p:grpSpPr>
          <a:xfrm>
            <a:off x="7051218" y="1084374"/>
            <a:ext cx="3473645" cy="2264640"/>
            <a:chOff x="3447889" y="441337"/>
            <a:chExt cx="1811807" cy="1811807"/>
          </a:xfrm>
          <a:solidFill>
            <a:schemeClr val="accent2">
              <a:lumMod val="60000"/>
              <a:lumOff val="40000"/>
            </a:schemeClr>
          </a:solidFill>
        </p:grpSpPr>
        <p:sp>
          <p:nvSpPr>
            <p:cNvPr id="14" name="Rectangle: Rounded Corners 13">
              <a:extLst>
                <a:ext uri="{FF2B5EF4-FFF2-40B4-BE49-F238E27FC236}">
                  <a16:creationId xmlns:a16="http://schemas.microsoft.com/office/drawing/2014/main" id="{EFA7CE42-52FB-25A7-5684-5653172E4A1E}"/>
                </a:ext>
              </a:extLst>
            </p:cNvPr>
            <p:cNvSpPr/>
            <p:nvPr/>
          </p:nvSpPr>
          <p:spPr>
            <a:xfrm>
              <a:off x="3447889" y="441337"/>
              <a:ext cx="1811807" cy="1811807"/>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5" name="Rectangle: Rounded Corners 6">
              <a:extLst>
                <a:ext uri="{FF2B5EF4-FFF2-40B4-BE49-F238E27FC236}">
                  <a16:creationId xmlns:a16="http://schemas.microsoft.com/office/drawing/2014/main" id="{621CFCF7-671B-15DA-AD70-83C662D84469}"/>
                </a:ext>
              </a:extLst>
            </p:cNvPr>
            <p:cNvSpPr txBox="1"/>
            <p:nvPr/>
          </p:nvSpPr>
          <p:spPr>
            <a:xfrm>
              <a:off x="3536334" y="549829"/>
              <a:ext cx="1634917" cy="16349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Final report check</a:t>
              </a:r>
              <a:endPar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lvl="0" indent="0" algn="ctr" defTabSz="577850">
                <a:lnSpc>
                  <a:spcPct val="90000"/>
                </a:lnSpc>
                <a:spcBef>
                  <a:spcPct val="0"/>
                </a:spcBef>
                <a:spcAft>
                  <a:spcPct val="35000"/>
                </a:spcAft>
                <a:buNone/>
              </a:pPr>
              <a:r>
                <a:rPr lang="el-GR" sz="1300" kern="1200" dirty="0">
                  <a:solidFill>
                    <a:schemeClr val="tx1"/>
                  </a:solidFill>
                  <a:latin typeface="Roboto" panose="02000000000000000000" pitchFamily="2" charset="0"/>
                  <a:ea typeface="Roboto" panose="02000000000000000000" pitchFamily="2" charset="0"/>
                  <a:cs typeface="Roboto" panose="02000000000000000000" pitchFamily="2" charset="0"/>
                </a:rPr>
                <a:t>Έλεγχος τελικής έκθεσης για καθορισμό του τελικού ποσού επιχορήγησης </a:t>
              </a:r>
              <a:r>
                <a:rPr lang="el-GR" sz="1300" kern="1200" dirty="0">
                  <a:solidFill>
                    <a:srgbClr val="FF0000"/>
                  </a:solidFill>
                  <a:latin typeface="Roboto" panose="02000000000000000000" pitchFamily="2" charset="0"/>
                  <a:ea typeface="Roboto" panose="02000000000000000000" pitchFamily="2" charset="0"/>
                  <a:cs typeface="Roboto" panose="02000000000000000000" pitchFamily="2" charset="0"/>
                </a:rPr>
                <a:t>(αφορά όλα τα σχέδια) </a:t>
              </a:r>
              <a:endParaRPr lang="en-GB" sz="1300" kern="1200"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8" name="Group 7">
            <a:extLst>
              <a:ext uri="{FF2B5EF4-FFF2-40B4-BE49-F238E27FC236}">
                <a16:creationId xmlns:a16="http://schemas.microsoft.com/office/drawing/2014/main" id="{EA8C0E40-D677-F479-7BA6-F6D35A4836E9}"/>
              </a:ext>
            </a:extLst>
          </p:cNvPr>
          <p:cNvGrpSpPr/>
          <p:nvPr/>
        </p:nvGrpSpPr>
        <p:grpSpPr>
          <a:xfrm>
            <a:off x="3333683" y="3498685"/>
            <a:ext cx="3428237" cy="2110223"/>
            <a:chOff x="1035045" y="2392514"/>
            <a:chExt cx="2735140" cy="1811807"/>
          </a:xfrm>
          <a:solidFill>
            <a:srgbClr val="94DC94"/>
          </a:solidFill>
        </p:grpSpPr>
        <p:sp>
          <p:nvSpPr>
            <p:cNvPr id="12" name="Rectangle: Rounded Corners 11">
              <a:extLst>
                <a:ext uri="{FF2B5EF4-FFF2-40B4-BE49-F238E27FC236}">
                  <a16:creationId xmlns:a16="http://schemas.microsoft.com/office/drawing/2014/main" id="{4BAF2EEE-FD05-4A11-3C21-6C4F8B880F20}"/>
                </a:ext>
              </a:extLst>
            </p:cNvPr>
            <p:cNvSpPr/>
            <p:nvPr/>
          </p:nvSpPr>
          <p:spPr>
            <a:xfrm>
              <a:off x="1035045" y="2392514"/>
              <a:ext cx="2735140" cy="1811807"/>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3" name="Rectangle: Rounded Corners 8">
              <a:extLst>
                <a:ext uri="{FF2B5EF4-FFF2-40B4-BE49-F238E27FC236}">
                  <a16:creationId xmlns:a16="http://schemas.microsoft.com/office/drawing/2014/main" id="{7B6F0F27-EBAF-C812-B689-9D2432C53E8A}"/>
                </a:ext>
              </a:extLst>
            </p:cNvPr>
            <p:cNvSpPr txBox="1"/>
            <p:nvPr/>
          </p:nvSpPr>
          <p:spPr>
            <a:xfrm>
              <a:off x="1123490" y="2480959"/>
              <a:ext cx="2558250" cy="16349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600" b="1" kern="1200" dirty="0" err="1">
                  <a:solidFill>
                    <a:schemeClr val="tx1"/>
                  </a:solidFill>
                  <a:latin typeface="Roboto" panose="02000000000000000000" pitchFamily="2" charset="0"/>
                  <a:ea typeface="Roboto" panose="02000000000000000000" pitchFamily="2" charset="0"/>
                  <a:cs typeface="Roboto" panose="02000000000000000000" pitchFamily="2" charset="0"/>
                </a:rPr>
                <a:t>Desk</a:t>
              </a: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600" b="1" kern="1200" dirty="0" err="1">
                  <a:solidFill>
                    <a:schemeClr val="tx1"/>
                  </a:solidFill>
                  <a:latin typeface="Roboto" panose="02000000000000000000" pitchFamily="2" charset="0"/>
                  <a:ea typeface="Roboto" panose="02000000000000000000" pitchFamily="2" charset="0"/>
                  <a:cs typeface="Roboto" panose="02000000000000000000" pitchFamily="2" charset="0"/>
                </a:rPr>
                <a:t>check</a:t>
              </a: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a:p>
              <a:pPr marL="0" lvl="0" indent="0" algn="ctr" defTabSz="577850">
                <a:lnSpc>
                  <a:spcPct val="90000"/>
                </a:lnSpc>
                <a:spcBef>
                  <a:spcPct val="0"/>
                </a:spcBef>
                <a:spcAft>
                  <a:spcPct val="35000"/>
                </a:spcAft>
                <a:buNone/>
              </a:pPr>
              <a:r>
                <a:rPr lang="el-GR" sz="1300" kern="1200" dirty="0">
                  <a:solidFill>
                    <a:schemeClr val="tx1"/>
                  </a:solidFill>
                  <a:latin typeface="Roboto" panose="02000000000000000000" pitchFamily="2" charset="0"/>
                  <a:ea typeface="Roboto" panose="02000000000000000000" pitchFamily="2" charset="0"/>
                  <a:cs typeface="Roboto" panose="02000000000000000000" pitchFamily="2" charset="0"/>
                </a:rPr>
                <a:t>Έλεγχος υποστηρικτικών αρχείων, που διεξάγεται μετά από την υποβολή της τελικής έκθεσης. Ο δικαιούχος πρέπει να υποβάλει τα επιπλέον δικαιολογητικά που θα του ζητηθούν από το ΙΔΕΠ, ανά κατηγορία προϋπολογισμού</a:t>
              </a:r>
            </a:p>
          </p:txBody>
        </p:sp>
      </p:grpSp>
      <p:grpSp>
        <p:nvGrpSpPr>
          <p:cNvPr id="9" name="Group 8">
            <a:extLst>
              <a:ext uri="{FF2B5EF4-FFF2-40B4-BE49-F238E27FC236}">
                <a16:creationId xmlns:a16="http://schemas.microsoft.com/office/drawing/2014/main" id="{DF48139D-39AD-FD20-C2FD-3F485C9FC212}"/>
              </a:ext>
            </a:extLst>
          </p:cNvPr>
          <p:cNvGrpSpPr/>
          <p:nvPr/>
        </p:nvGrpSpPr>
        <p:grpSpPr>
          <a:xfrm>
            <a:off x="7051218" y="3490844"/>
            <a:ext cx="3473645" cy="2118064"/>
            <a:chOff x="3847809" y="2383836"/>
            <a:chExt cx="1811807" cy="1811807"/>
          </a:xfrm>
          <a:solidFill>
            <a:schemeClr val="accent4">
              <a:lumMod val="60000"/>
              <a:lumOff val="40000"/>
            </a:schemeClr>
          </a:solidFill>
        </p:grpSpPr>
        <p:sp>
          <p:nvSpPr>
            <p:cNvPr id="10" name="Rectangle: Rounded Corners 9">
              <a:extLst>
                <a:ext uri="{FF2B5EF4-FFF2-40B4-BE49-F238E27FC236}">
                  <a16:creationId xmlns:a16="http://schemas.microsoft.com/office/drawing/2014/main" id="{007CB2BF-AD4C-EDE1-78A7-931AFEEAFDA7}"/>
                </a:ext>
              </a:extLst>
            </p:cNvPr>
            <p:cNvSpPr/>
            <p:nvPr/>
          </p:nvSpPr>
          <p:spPr>
            <a:xfrm>
              <a:off x="3847809" y="2383836"/>
              <a:ext cx="1811807" cy="1811807"/>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1" name="Rectangle: Rounded Corners 10">
              <a:extLst>
                <a:ext uri="{FF2B5EF4-FFF2-40B4-BE49-F238E27FC236}">
                  <a16:creationId xmlns:a16="http://schemas.microsoft.com/office/drawing/2014/main" id="{A4599BE9-86B0-1E1F-0F92-AD977611B112}"/>
                </a:ext>
              </a:extLst>
            </p:cNvPr>
            <p:cNvSpPr txBox="1"/>
            <p:nvPr/>
          </p:nvSpPr>
          <p:spPr>
            <a:xfrm>
              <a:off x="3936254" y="2472281"/>
              <a:ext cx="1634917" cy="16349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kern="1200" dirty="0" err="1">
                  <a:solidFill>
                    <a:schemeClr val="tx1"/>
                  </a:solidFill>
                  <a:latin typeface="Roboto" panose="02000000000000000000" pitchFamily="2" charset="0"/>
                  <a:ea typeface="Roboto" panose="02000000000000000000" pitchFamily="2" charset="0"/>
                  <a:cs typeface="Roboto" panose="02000000000000000000" pitchFamily="2" charset="0"/>
                </a:rPr>
                <a:t>Monitoring</a:t>
              </a: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600" b="1" kern="1200" dirty="0" err="1">
                  <a:solidFill>
                    <a:schemeClr val="tx1"/>
                  </a:solidFill>
                  <a:latin typeface="Roboto" panose="02000000000000000000" pitchFamily="2" charset="0"/>
                  <a:ea typeface="Roboto" panose="02000000000000000000" pitchFamily="2" charset="0"/>
                  <a:cs typeface="Roboto" panose="02000000000000000000" pitchFamily="2" charset="0"/>
                </a:rPr>
                <a:t>visits</a:t>
              </a:r>
              <a:endParaRPr lang="el-GR" sz="16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l-GR" sz="1300" kern="1200" dirty="0">
                  <a:solidFill>
                    <a:schemeClr val="tx1"/>
                  </a:solidFill>
                  <a:latin typeface="Roboto" panose="02000000000000000000" pitchFamily="2" charset="0"/>
                  <a:ea typeface="Roboto" panose="02000000000000000000" pitchFamily="2" charset="0"/>
                  <a:cs typeface="Roboto" panose="02000000000000000000" pitchFamily="2" charset="0"/>
                </a:rPr>
                <a:t>H EY μπορεί να διενεργεί επισκέψεις παρακολούθησης  (φυσικές ή διαδικτυακές), οι οποίες έχουν στόχο κυρίως την υποστήριξη και  παροχή συμβουλών στους δικαιούχους</a:t>
              </a:r>
            </a:p>
          </p:txBody>
        </p:sp>
      </p:grpSp>
      <p:sp>
        <p:nvSpPr>
          <p:cNvPr id="19" name="TextBox 18">
            <a:extLst>
              <a:ext uri="{FF2B5EF4-FFF2-40B4-BE49-F238E27FC236}">
                <a16:creationId xmlns:a16="http://schemas.microsoft.com/office/drawing/2014/main" id="{278BDA7B-9E3B-155D-8A09-0BEDEC0A4FCF}"/>
              </a:ext>
            </a:extLst>
          </p:cNvPr>
          <p:cNvSpPr txBox="1"/>
          <p:nvPr/>
        </p:nvSpPr>
        <p:spPr>
          <a:xfrm>
            <a:off x="441123" y="2864665"/>
            <a:ext cx="3194007" cy="2041585"/>
          </a:xfrm>
          <a:prstGeom prst="rect">
            <a:avLst/>
          </a:prstGeom>
          <a:noFill/>
        </p:spPr>
        <p:txBody>
          <a:bodyPr wrap="square">
            <a:spAutoFit/>
          </a:bodyPr>
          <a:lstStyle/>
          <a:p>
            <a:pPr marL="12700" marR="550545" algn="ctr">
              <a:lnSpc>
                <a:spcPts val="1939"/>
              </a:lnSpc>
              <a:spcBef>
                <a:spcPts val="345"/>
              </a:spcBef>
            </a:pPr>
            <a:r>
              <a:rPr lang="el-GR" sz="1700" dirty="0">
                <a:latin typeface="Roboto" panose="02000000000000000000" pitchFamily="2" charset="0"/>
                <a:ea typeface="Roboto" panose="02000000000000000000" pitchFamily="2" charset="0"/>
                <a:cs typeface="Roboto" panose="02000000000000000000" pitchFamily="2" charset="0"/>
              </a:rPr>
              <a:t>Η </a:t>
            </a:r>
            <a:r>
              <a:rPr lang="el-GR" sz="1700" spc="-5" dirty="0">
                <a:latin typeface="Roboto" panose="02000000000000000000" pitchFamily="2" charset="0"/>
                <a:ea typeface="Roboto" panose="02000000000000000000" pitchFamily="2" charset="0"/>
                <a:cs typeface="Roboto" panose="02000000000000000000" pitchFamily="2" charset="0"/>
              </a:rPr>
              <a:t>ΕΥ μπορεί, </a:t>
            </a:r>
            <a:r>
              <a:rPr lang="el-GR" sz="1700" spc="-25" dirty="0">
                <a:latin typeface="Roboto" panose="02000000000000000000" pitchFamily="2" charset="0"/>
                <a:ea typeface="Roboto" panose="02000000000000000000" pitchFamily="2" charset="0"/>
                <a:cs typeface="Roboto" panose="02000000000000000000" pitchFamily="2" charset="0"/>
              </a:rPr>
              <a:t>κατά </a:t>
            </a:r>
            <a:r>
              <a:rPr lang="el-GR" sz="1700" spc="-5" dirty="0">
                <a:latin typeface="Roboto" panose="02000000000000000000" pitchFamily="2" charset="0"/>
                <a:ea typeface="Roboto" panose="02000000000000000000" pitchFamily="2" charset="0"/>
                <a:cs typeface="Roboto" panose="02000000000000000000" pitchFamily="2" charset="0"/>
              </a:rPr>
              <a:t>τη </a:t>
            </a:r>
            <a:r>
              <a:rPr lang="el-GR" sz="1700" spc="-10" dirty="0">
                <a:latin typeface="Roboto" panose="02000000000000000000" pitchFamily="2" charset="0"/>
                <a:ea typeface="Roboto" panose="02000000000000000000" pitchFamily="2" charset="0"/>
                <a:cs typeface="Roboto" panose="02000000000000000000" pitchFamily="2" charset="0"/>
              </a:rPr>
              <a:t>διάρκεια </a:t>
            </a:r>
            <a:r>
              <a:rPr lang="el-GR" sz="1700" dirty="0">
                <a:latin typeface="Roboto" panose="02000000000000000000" pitchFamily="2" charset="0"/>
                <a:ea typeface="Roboto" panose="02000000000000000000" pitchFamily="2" charset="0"/>
                <a:cs typeface="Roboto" panose="02000000000000000000" pitchFamily="2" charset="0"/>
              </a:rPr>
              <a:t>ή </a:t>
            </a:r>
            <a:r>
              <a:rPr lang="el-GR" sz="1700" spc="-10" dirty="0">
                <a:latin typeface="Roboto" panose="02000000000000000000" pitchFamily="2" charset="0"/>
                <a:ea typeface="Roboto" panose="02000000000000000000" pitchFamily="2" charset="0"/>
                <a:cs typeface="Roboto" panose="02000000000000000000" pitchFamily="2" charset="0"/>
              </a:rPr>
              <a:t>μετά </a:t>
            </a:r>
            <a:r>
              <a:rPr lang="el-GR" sz="1700" spc="-5" dirty="0">
                <a:latin typeface="Roboto" panose="02000000000000000000" pitchFamily="2" charset="0"/>
                <a:ea typeface="Roboto" panose="02000000000000000000" pitchFamily="2" charset="0"/>
                <a:cs typeface="Roboto" panose="02000000000000000000" pitchFamily="2" charset="0"/>
              </a:rPr>
              <a:t>τη λήξη </a:t>
            </a:r>
            <a:r>
              <a:rPr lang="el-GR" sz="1700" spc="-10" dirty="0">
                <a:latin typeface="Roboto" panose="02000000000000000000" pitchFamily="2" charset="0"/>
                <a:ea typeface="Roboto" panose="02000000000000000000" pitchFamily="2" charset="0"/>
                <a:cs typeface="Roboto" panose="02000000000000000000" pitchFamily="2" charset="0"/>
              </a:rPr>
              <a:t>του έργου, </a:t>
            </a:r>
            <a:r>
              <a:rPr lang="el-GR" sz="1700" dirty="0">
                <a:latin typeface="Roboto" panose="02000000000000000000" pitchFamily="2" charset="0"/>
                <a:ea typeface="Roboto" panose="02000000000000000000" pitchFamily="2" charset="0"/>
                <a:cs typeface="Roboto" panose="02000000000000000000" pitchFamily="2" charset="0"/>
              </a:rPr>
              <a:t>να </a:t>
            </a:r>
            <a:r>
              <a:rPr lang="el-GR" sz="1700" spc="-5" dirty="0">
                <a:latin typeface="Roboto" panose="02000000000000000000" pitchFamily="2" charset="0"/>
                <a:ea typeface="Roboto" panose="02000000000000000000" pitchFamily="2" charset="0"/>
                <a:cs typeface="Roboto" panose="02000000000000000000" pitchFamily="2" charset="0"/>
              </a:rPr>
              <a:t>ελέγξει την ορθή </a:t>
            </a:r>
            <a:r>
              <a:rPr lang="el-GR" sz="1700" spc="-15" dirty="0">
                <a:latin typeface="Roboto" panose="02000000000000000000" pitchFamily="2" charset="0"/>
                <a:ea typeface="Roboto" panose="02000000000000000000" pitchFamily="2" charset="0"/>
                <a:cs typeface="Roboto" panose="02000000000000000000" pitchFamily="2" charset="0"/>
              </a:rPr>
              <a:t>υλοποίησή του </a:t>
            </a:r>
            <a:r>
              <a:rPr lang="el-GR" sz="1700" spc="-25" dirty="0">
                <a:latin typeface="Roboto" panose="02000000000000000000" pitchFamily="2" charset="0"/>
                <a:ea typeface="Roboto" panose="02000000000000000000" pitchFamily="2" charset="0"/>
                <a:cs typeface="Roboto" panose="02000000000000000000" pitchFamily="2" charset="0"/>
              </a:rPr>
              <a:t>και τη </a:t>
            </a:r>
            <a:r>
              <a:rPr lang="el-GR" sz="1700" spc="-10" dirty="0">
                <a:latin typeface="Roboto" panose="02000000000000000000" pitchFamily="2" charset="0"/>
                <a:ea typeface="Roboto" panose="02000000000000000000" pitchFamily="2" charset="0"/>
                <a:cs typeface="Roboto" panose="02000000000000000000" pitchFamily="2" charset="0"/>
              </a:rPr>
              <a:t>συμμόρφωσή του </a:t>
            </a:r>
            <a:r>
              <a:rPr lang="el-GR" sz="1700" spc="-5" dirty="0">
                <a:latin typeface="Roboto" panose="02000000000000000000" pitchFamily="2" charset="0"/>
                <a:ea typeface="Roboto" panose="02000000000000000000" pitchFamily="2" charset="0"/>
                <a:cs typeface="Roboto" panose="02000000000000000000" pitchFamily="2" charset="0"/>
              </a:rPr>
              <a:t>με τις υποχρεώσεις </a:t>
            </a:r>
            <a:r>
              <a:rPr lang="el-GR" sz="1700" dirty="0">
                <a:latin typeface="Roboto" panose="02000000000000000000" pitchFamily="2" charset="0"/>
                <a:ea typeface="Roboto" panose="02000000000000000000" pitchFamily="2" charset="0"/>
                <a:cs typeface="Roboto" panose="02000000000000000000" pitchFamily="2" charset="0"/>
              </a:rPr>
              <a:t>που </a:t>
            </a:r>
            <a:r>
              <a:rPr lang="el-GR" sz="1700" spc="-39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απορρέουν</a:t>
            </a:r>
            <a:r>
              <a:rPr lang="el-GR" sz="1700" spc="20"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μέσα</a:t>
            </a:r>
            <a:r>
              <a:rPr lang="el-GR" sz="1700" spc="2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από</a:t>
            </a:r>
            <a:r>
              <a:rPr lang="el-GR" sz="1700" spc="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τη</a:t>
            </a:r>
            <a:r>
              <a:rPr lang="el-GR" sz="1700"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Συμφωνία</a:t>
            </a:r>
            <a:endParaRPr lang="el-GR" sz="1700" dirty="0">
              <a:latin typeface="Roboto" panose="02000000000000000000" pitchFamily="2" charset="0"/>
              <a:ea typeface="Roboto" panose="02000000000000000000" pitchFamily="2" charset="0"/>
              <a:cs typeface="Roboto" panose="02000000000000000000" pitchFamily="2" charset="0"/>
            </a:endParaRPr>
          </a:p>
        </p:txBody>
      </p:sp>
      <p:sp>
        <p:nvSpPr>
          <p:cNvPr id="4" name="Arrow: Down 3">
            <a:extLst>
              <a:ext uri="{FF2B5EF4-FFF2-40B4-BE49-F238E27FC236}">
                <a16:creationId xmlns:a16="http://schemas.microsoft.com/office/drawing/2014/main" id="{B438AB8A-0BE8-7EC6-B2D1-FE77740BAB33}"/>
              </a:ext>
            </a:extLst>
          </p:cNvPr>
          <p:cNvSpPr/>
          <p:nvPr/>
        </p:nvSpPr>
        <p:spPr>
          <a:xfrm>
            <a:off x="1430051" y="1993620"/>
            <a:ext cx="493776" cy="741974"/>
          </a:xfrm>
          <a:prstGeom prst="downArrow">
            <a:avLst/>
          </a:prstGeom>
          <a:solidFill>
            <a:srgbClr val="ED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3767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DDFD9-0599-E2C0-176D-3769E696FC9C}"/>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E3AFFAD-E478-F42C-BD95-2508BDF76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EBBDD88B-1E65-A9B1-4A69-98799EB62CB2}"/>
              </a:ext>
            </a:extLst>
          </p:cNvPr>
          <p:cNvSpPr>
            <a:spLocks noGrp="1"/>
          </p:cNvSpPr>
          <p:nvPr>
            <p:ph type="title"/>
          </p:nvPr>
        </p:nvSpPr>
        <p:spPr>
          <a:xfrm>
            <a:off x="959625" y="1094675"/>
            <a:ext cx="3808318" cy="736958"/>
          </a:xfrm>
        </p:spPr>
        <p:txBody>
          <a:bodyPr>
            <a:noAutofit/>
          </a:bodyPr>
          <a:lstStyle/>
          <a:p>
            <a:r>
              <a:rPr lang="el-GR" sz="2600" b="1" dirty="0">
                <a:latin typeface="Roboto" panose="02000000000000000000" pitchFamily="2" charset="0"/>
                <a:ea typeface="Roboto" panose="02000000000000000000" pitchFamily="2" charset="0"/>
              </a:rPr>
              <a:t>Έλεγχος Συστημάτων (</a:t>
            </a:r>
            <a:r>
              <a:rPr lang="en-US" sz="2600" b="1" dirty="0">
                <a:latin typeface="Roboto" panose="02000000000000000000" pitchFamily="2" charset="0"/>
                <a:ea typeface="Roboto" panose="02000000000000000000" pitchFamily="2" charset="0"/>
              </a:rPr>
              <a:t>Systems Check)</a:t>
            </a:r>
          </a:p>
        </p:txBody>
      </p:sp>
      <p:sp>
        <p:nvSpPr>
          <p:cNvPr id="5" name="TextBox 4">
            <a:extLst>
              <a:ext uri="{FF2B5EF4-FFF2-40B4-BE49-F238E27FC236}">
                <a16:creationId xmlns:a16="http://schemas.microsoft.com/office/drawing/2014/main" id="{0B357A61-8F1C-9319-AC91-1E5D889D1A55}"/>
              </a:ext>
            </a:extLst>
          </p:cNvPr>
          <p:cNvSpPr txBox="1"/>
          <p:nvPr/>
        </p:nvSpPr>
        <p:spPr>
          <a:xfrm>
            <a:off x="803301" y="2926308"/>
            <a:ext cx="3212141" cy="1661993"/>
          </a:xfrm>
          <a:prstGeom prst="rect">
            <a:avLst/>
          </a:prstGeom>
          <a:noFill/>
        </p:spPr>
        <p:txBody>
          <a:bodyPr wrap="square">
            <a:spAutoFit/>
          </a:bodyPr>
          <a:lstStyle/>
          <a:p>
            <a:pPr algn="ctr"/>
            <a:r>
              <a:rPr lang="el-GR" sz="1700" spc="-5" dirty="0">
                <a:latin typeface="Roboto" panose="02000000000000000000" pitchFamily="2" charset="0"/>
                <a:ea typeface="Roboto" panose="02000000000000000000" pitchFamily="2" charset="0"/>
                <a:cs typeface="Roboto" panose="02000000000000000000" pitchFamily="2" charset="0"/>
              </a:rPr>
              <a:t>Επιτόπιος έλεγχος </a:t>
            </a:r>
            <a:r>
              <a:rPr lang="el-GR" sz="1700" dirty="0">
                <a:latin typeface="Roboto" panose="02000000000000000000" pitchFamily="2" charset="0"/>
                <a:ea typeface="Roboto" panose="02000000000000000000" pitchFamily="2" charset="0"/>
                <a:cs typeface="Roboto" panose="02000000000000000000" pitchFamily="2" charset="0"/>
              </a:rPr>
              <a:t>που </a:t>
            </a:r>
            <a:r>
              <a:rPr lang="el-GR" sz="1700" spc="-5" dirty="0">
                <a:latin typeface="Roboto" panose="02000000000000000000" pitchFamily="2" charset="0"/>
                <a:ea typeface="Roboto" panose="02000000000000000000" pitchFamily="2" charset="0"/>
                <a:cs typeface="Roboto" panose="02000000000000000000" pitchFamily="2" charset="0"/>
              </a:rPr>
              <a:t>πραγματοποιείται μετά </a:t>
            </a:r>
            <a:r>
              <a:rPr lang="el-GR" sz="1700" spc="-10" dirty="0">
                <a:latin typeface="Roboto" panose="02000000000000000000" pitchFamily="2" charset="0"/>
                <a:ea typeface="Roboto" panose="02000000000000000000" pitchFamily="2" charset="0"/>
                <a:cs typeface="Roboto" panose="02000000000000000000" pitchFamily="2" charset="0"/>
              </a:rPr>
              <a:t>την </a:t>
            </a:r>
            <a:r>
              <a:rPr lang="el-GR" sz="1700" spc="-5" dirty="0">
                <a:latin typeface="Roboto" panose="02000000000000000000" pitchFamily="2" charset="0"/>
                <a:ea typeface="Roboto" panose="02000000000000000000" pitchFamily="2" charset="0"/>
                <a:cs typeface="Roboto" panose="02000000000000000000" pitchFamily="2" charset="0"/>
              </a:rPr>
              <a:t>ολοκλήρωση του έργου </a:t>
            </a:r>
            <a:r>
              <a:rPr lang="el-GR" sz="1700" spc="-20" dirty="0">
                <a:latin typeface="Roboto" panose="02000000000000000000" pitchFamily="2" charset="0"/>
                <a:ea typeface="Roboto" panose="02000000000000000000" pitchFamily="2" charset="0"/>
                <a:cs typeface="Roboto" panose="02000000000000000000" pitchFamily="2" charset="0"/>
              </a:rPr>
              <a:t>και </a:t>
            </a:r>
            <a:r>
              <a:rPr lang="el-GR" sz="1700" dirty="0">
                <a:latin typeface="Roboto" panose="02000000000000000000" pitchFamily="2" charset="0"/>
                <a:ea typeface="Roboto" panose="02000000000000000000" pitchFamily="2" charset="0"/>
                <a:cs typeface="Roboto" panose="02000000000000000000" pitchFamily="2" charset="0"/>
              </a:rPr>
              <a:t>συνήθως, </a:t>
            </a:r>
            <a:r>
              <a:rPr lang="el-GR" sz="1700" spc="-5" dirty="0">
                <a:latin typeface="Roboto" panose="02000000000000000000" pitchFamily="2" charset="0"/>
                <a:ea typeface="Roboto" panose="02000000000000000000" pitchFamily="2" charset="0"/>
                <a:cs typeface="Roboto" panose="02000000000000000000" pitchFamily="2" charset="0"/>
              </a:rPr>
              <a:t>μετά </a:t>
            </a:r>
            <a:r>
              <a:rPr lang="el-GR" sz="1700" spc="-10" dirty="0">
                <a:latin typeface="Roboto" panose="02000000000000000000" pitchFamily="2" charset="0"/>
                <a:ea typeface="Roboto" panose="02000000000000000000" pitchFamily="2" charset="0"/>
                <a:cs typeface="Roboto" panose="02000000000000000000" pitchFamily="2" charset="0"/>
              </a:rPr>
              <a:t>την </a:t>
            </a:r>
            <a:r>
              <a:rPr lang="el-GR" sz="1700" spc="-440"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επικύρωση</a:t>
            </a:r>
            <a:r>
              <a:rPr lang="el-GR" sz="1700" spc="-20" dirty="0">
                <a:latin typeface="Roboto" panose="02000000000000000000" pitchFamily="2" charset="0"/>
                <a:ea typeface="Roboto" panose="02000000000000000000" pitchFamily="2" charset="0"/>
                <a:cs typeface="Roboto" panose="02000000000000000000" pitchFamily="2" charset="0"/>
              </a:rPr>
              <a:t> </a:t>
            </a:r>
            <a:r>
              <a:rPr lang="el-GR" sz="1700" dirty="0">
                <a:latin typeface="Roboto" panose="02000000000000000000" pitchFamily="2" charset="0"/>
                <a:ea typeface="Roboto" panose="02000000000000000000" pitchFamily="2" charset="0"/>
                <a:cs typeface="Roboto" panose="02000000000000000000" pitchFamily="2" charset="0"/>
              </a:rPr>
              <a:t>της</a:t>
            </a:r>
            <a:r>
              <a:rPr lang="el-GR" sz="1700" spc="-1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τελικής</a:t>
            </a:r>
            <a:r>
              <a:rPr lang="el-GR" sz="1700" spc="-20"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έκθεσης</a:t>
            </a:r>
            <a:r>
              <a:rPr lang="el-GR" sz="1700" spc="-5" dirty="0">
                <a:latin typeface="Roboto" panose="02000000000000000000" pitchFamily="2" charset="0"/>
                <a:ea typeface="Roboto" panose="02000000000000000000" pitchFamily="2" charset="0"/>
                <a:cs typeface="Roboto" panose="02000000000000000000" pitchFamily="2" charset="0"/>
              </a:rPr>
              <a:t> </a:t>
            </a:r>
            <a:endParaRPr lang="en-US" sz="1700" spc="-5" dirty="0">
              <a:latin typeface="Roboto" panose="02000000000000000000" pitchFamily="2" charset="0"/>
              <a:ea typeface="Roboto" panose="02000000000000000000" pitchFamily="2" charset="0"/>
              <a:cs typeface="Roboto" panose="02000000000000000000" pitchFamily="2" charset="0"/>
            </a:endParaRPr>
          </a:p>
          <a:p>
            <a:pPr algn="ctr"/>
            <a:r>
              <a:rPr lang="el-GR" sz="1700" dirty="0">
                <a:latin typeface="Roboto" panose="02000000000000000000" pitchFamily="2" charset="0"/>
                <a:ea typeface="Roboto" panose="02000000000000000000" pitchFamily="2" charset="0"/>
                <a:cs typeface="Roboto" panose="02000000000000000000" pitchFamily="2" charset="0"/>
              </a:rPr>
              <a:t>(ΝΑ</a:t>
            </a:r>
            <a:r>
              <a:rPr lang="el-GR" sz="1700" spc="-10" dirty="0">
                <a:latin typeface="Roboto" panose="02000000000000000000" pitchFamily="2" charset="0"/>
                <a:ea typeface="Roboto" panose="02000000000000000000" pitchFamily="2" charset="0"/>
                <a:cs typeface="Roboto" panose="02000000000000000000" pitchFamily="2" charset="0"/>
              </a:rPr>
              <a:t> </a:t>
            </a:r>
            <a:r>
              <a:rPr lang="el-GR" sz="1700" spc="-15" dirty="0" err="1">
                <a:latin typeface="Roboto" panose="02000000000000000000" pitchFamily="2" charset="0"/>
                <a:ea typeface="Roboto" panose="02000000000000000000" pitchFamily="2" charset="0"/>
                <a:cs typeface="Roboto" panose="02000000000000000000" pitchFamily="2" charset="0"/>
              </a:rPr>
              <a:t>Validation</a:t>
            </a:r>
            <a:r>
              <a:rPr lang="el-GR" sz="1700" spc="-15" dirty="0">
                <a:latin typeface="Roboto" panose="02000000000000000000" pitchFamily="2" charset="0"/>
                <a:ea typeface="Roboto" panose="02000000000000000000" pitchFamily="2" charset="0"/>
                <a:cs typeface="Roboto" panose="02000000000000000000" pitchFamily="2" charset="0"/>
              </a:rPr>
              <a:t>)</a:t>
            </a:r>
            <a:endParaRPr lang="en-US" sz="1700" dirty="0">
              <a:latin typeface="Roboto" panose="02000000000000000000" pitchFamily="2" charset="0"/>
              <a:ea typeface="Roboto" panose="02000000000000000000" pitchFamily="2" charset="0"/>
              <a:cs typeface="Roboto" panose="02000000000000000000" pitchFamily="2" charset="0"/>
            </a:endParaRPr>
          </a:p>
        </p:txBody>
      </p:sp>
      <p:sp>
        <p:nvSpPr>
          <p:cNvPr id="6" name="object 5">
            <a:extLst>
              <a:ext uri="{FF2B5EF4-FFF2-40B4-BE49-F238E27FC236}">
                <a16:creationId xmlns:a16="http://schemas.microsoft.com/office/drawing/2014/main" id="{E1C27EFC-95C1-75C3-859D-7CFA074D11BA}"/>
              </a:ext>
            </a:extLst>
          </p:cNvPr>
          <p:cNvSpPr txBox="1"/>
          <p:nvPr/>
        </p:nvSpPr>
        <p:spPr>
          <a:xfrm>
            <a:off x="4818743" y="1094675"/>
            <a:ext cx="5982225" cy="4527520"/>
          </a:xfrm>
          <a:prstGeom prst="rect">
            <a:avLst/>
          </a:prstGeom>
        </p:spPr>
        <p:txBody>
          <a:bodyPr vert="horz" wrap="square" lIns="0" tIns="61594" rIns="0" bIns="0" rtlCol="0">
            <a:spAutoFit/>
          </a:bodyPr>
          <a:lstStyle/>
          <a:p>
            <a:pPr marL="12700">
              <a:lnSpc>
                <a:spcPct val="100000"/>
              </a:lnSpc>
              <a:spcBef>
                <a:spcPts val="484"/>
              </a:spcBef>
            </a:pPr>
            <a:r>
              <a:rPr sz="1600" b="1" dirty="0">
                <a:latin typeface="Roboto" panose="02000000000000000000" pitchFamily="2" charset="0"/>
                <a:ea typeface="Roboto" panose="02000000000000000000" pitchFamily="2" charset="0"/>
                <a:cs typeface="Roboto" panose="02000000000000000000" pitchFamily="2" charset="0"/>
              </a:rPr>
              <a:t>Ο</a:t>
            </a:r>
            <a:r>
              <a:rPr sz="1600" b="1" spc="-10" dirty="0">
                <a:latin typeface="Roboto" panose="02000000000000000000" pitchFamily="2" charset="0"/>
                <a:ea typeface="Roboto" panose="02000000000000000000" pitchFamily="2" charset="0"/>
                <a:cs typeface="Roboto" panose="02000000000000000000" pitchFamily="2" charset="0"/>
              </a:rPr>
              <a:t> </a:t>
            </a:r>
            <a:r>
              <a:rPr sz="1600" b="1" spc="-5" dirty="0">
                <a:latin typeface="Roboto" panose="02000000000000000000" pitchFamily="2" charset="0"/>
                <a:ea typeface="Roboto" panose="02000000000000000000" pitchFamily="2" charset="0"/>
                <a:cs typeface="Roboto" panose="02000000000000000000" pitchFamily="2" charset="0"/>
              </a:rPr>
              <a:t>έλεγχος</a:t>
            </a:r>
            <a:r>
              <a:rPr sz="1600" b="1" spc="25" dirty="0">
                <a:latin typeface="Roboto" panose="02000000000000000000" pitchFamily="2" charset="0"/>
                <a:ea typeface="Roboto" panose="02000000000000000000" pitchFamily="2" charset="0"/>
                <a:cs typeface="Roboto" panose="02000000000000000000" pitchFamily="2" charset="0"/>
              </a:rPr>
              <a:t> </a:t>
            </a:r>
            <a:r>
              <a:rPr sz="1600" b="1" spc="-5" dirty="0">
                <a:latin typeface="Roboto" panose="02000000000000000000" pitchFamily="2" charset="0"/>
                <a:ea typeface="Roboto" panose="02000000000000000000" pitchFamily="2" charset="0"/>
                <a:cs typeface="Roboto" panose="02000000000000000000" pitchFamily="2" charset="0"/>
              </a:rPr>
              <a:t>συστημάτων</a:t>
            </a:r>
            <a:r>
              <a:rPr sz="1600" b="1" spc="30" dirty="0">
                <a:latin typeface="Roboto" panose="02000000000000000000" pitchFamily="2" charset="0"/>
                <a:ea typeface="Roboto" panose="02000000000000000000" pitchFamily="2" charset="0"/>
                <a:cs typeface="Roboto" panose="02000000000000000000" pitchFamily="2" charset="0"/>
              </a:rPr>
              <a:t> </a:t>
            </a:r>
            <a:r>
              <a:rPr sz="1600" b="1" spc="-10" dirty="0">
                <a:latin typeface="Roboto" panose="02000000000000000000" pitchFamily="2" charset="0"/>
                <a:ea typeface="Roboto" panose="02000000000000000000" pitchFamily="2" charset="0"/>
                <a:cs typeface="Roboto" panose="02000000000000000000" pitchFamily="2" charset="0"/>
              </a:rPr>
              <a:t>πραγματοποιείται</a:t>
            </a:r>
            <a:r>
              <a:rPr sz="1600" b="1" spc="65" dirty="0">
                <a:latin typeface="Roboto" panose="02000000000000000000" pitchFamily="2" charset="0"/>
                <a:ea typeface="Roboto" panose="02000000000000000000" pitchFamily="2" charset="0"/>
                <a:cs typeface="Roboto" panose="02000000000000000000" pitchFamily="2" charset="0"/>
              </a:rPr>
              <a:t> </a:t>
            </a:r>
            <a:r>
              <a:rPr sz="1600" b="1" spc="-5" dirty="0">
                <a:latin typeface="Roboto" panose="02000000000000000000" pitchFamily="2" charset="0"/>
                <a:ea typeface="Roboto" panose="02000000000000000000" pitchFamily="2" charset="0"/>
                <a:cs typeface="Roboto" panose="02000000000000000000" pitchFamily="2" charset="0"/>
              </a:rPr>
              <a:t>για</a:t>
            </a:r>
            <a:r>
              <a:rPr sz="1600" b="1" dirty="0">
                <a:latin typeface="Roboto" panose="02000000000000000000" pitchFamily="2" charset="0"/>
                <a:ea typeface="Roboto" panose="02000000000000000000" pitchFamily="2" charset="0"/>
                <a:cs typeface="Roboto" panose="02000000000000000000" pitchFamily="2" charset="0"/>
              </a:rPr>
              <a:t> να</a:t>
            </a:r>
            <a:r>
              <a:rPr sz="1600" b="1" spc="5" dirty="0">
                <a:latin typeface="Roboto" panose="02000000000000000000" pitchFamily="2" charset="0"/>
                <a:ea typeface="Roboto" panose="02000000000000000000" pitchFamily="2" charset="0"/>
                <a:cs typeface="Roboto" panose="02000000000000000000" pitchFamily="2" charset="0"/>
              </a:rPr>
              <a:t> </a:t>
            </a:r>
            <a:r>
              <a:rPr sz="1600" b="1" spc="-10" dirty="0">
                <a:latin typeface="Roboto" panose="02000000000000000000" pitchFamily="2" charset="0"/>
                <a:ea typeface="Roboto" panose="02000000000000000000" pitchFamily="2" charset="0"/>
                <a:cs typeface="Roboto" panose="02000000000000000000" pitchFamily="2" charset="0"/>
              </a:rPr>
              <a:t>καθοριστεί:</a:t>
            </a:r>
            <a:endParaRPr sz="1600" b="1" dirty="0">
              <a:latin typeface="Roboto" panose="02000000000000000000" pitchFamily="2" charset="0"/>
              <a:ea typeface="Roboto" panose="02000000000000000000" pitchFamily="2" charset="0"/>
              <a:cs typeface="Roboto" panose="02000000000000000000" pitchFamily="2" charset="0"/>
            </a:endParaRPr>
          </a:p>
          <a:p>
            <a:pPr marL="298450" marR="89535" indent="-285750">
              <a:lnSpc>
                <a:spcPts val="1939"/>
              </a:lnSpc>
              <a:spcBef>
                <a:spcPts val="630"/>
              </a:spcBef>
              <a:buFont typeface="Wingdings" panose="05000000000000000000" pitchFamily="2" charset="2"/>
              <a:buChar char="ü"/>
              <a:tabLst>
                <a:tab pos="134620" algn="l"/>
              </a:tabLst>
            </a:pPr>
            <a:r>
              <a:rPr sz="1600" dirty="0">
                <a:latin typeface="Roboto" panose="02000000000000000000" pitchFamily="2" charset="0"/>
                <a:ea typeface="Roboto" panose="02000000000000000000" pitchFamily="2" charset="0"/>
                <a:cs typeface="Roboto" panose="02000000000000000000" pitchFamily="2" charset="0"/>
              </a:rPr>
              <a:t>H</a:t>
            </a:r>
            <a:r>
              <a:rPr sz="1600" spc="1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συμμόρφωση</a:t>
            </a:r>
            <a:r>
              <a:rPr sz="1600" spc="2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του</a:t>
            </a:r>
            <a:r>
              <a:rPr sz="1600" spc="1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οργανισμού</a:t>
            </a:r>
            <a:r>
              <a:rPr sz="1600" spc="3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με</a:t>
            </a:r>
            <a:r>
              <a:rPr sz="1600" spc="2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τις</a:t>
            </a:r>
            <a:r>
              <a:rPr sz="1600" spc="1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δεσμεύσεις</a:t>
            </a:r>
            <a:r>
              <a:rPr sz="1600" spc="30"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που</a:t>
            </a:r>
            <a:r>
              <a:rPr sz="1600" spc="2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αναλήφθηκαν</a:t>
            </a:r>
            <a:r>
              <a:rPr sz="1600" spc="2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ως</a:t>
            </a:r>
            <a:r>
              <a:rPr sz="160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αποτέλεσμα</a:t>
            </a:r>
            <a:r>
              <a:rPr sz="1600" spc="6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της</a:t>
            </a:r>
            <a:r>
              <a:rPr sz="1600" spc="1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διαπίστευσής</a:t>
            </a:r>
            <a:r>
              <a:rPr sz="1600" spc="2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του</a:t>
            </a:r>
            <a:r>
              <a:rPr sz="1600" spc="1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με </a:t>
            </a:r>
            <a:r>
              <a:rPr sz="1600" spc="-39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το</a:t>
            </a:r>
            <a:r>
              <a:rPr sz="160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Χάρτη</a:t>
            </a:r>
            <a:r>
              <a:rPr sz="160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Erasmus</a:t>
            </a:r>
            <a:endParaRPr sz="1600" dirty="0">
              <a:latin typeface="Roboto" panose="02000000000000000000" pitchFamily="2" charset="0"/>
              <a:ea typeface="Roboto" panose="02000000000000000000" pitchFamily="2" charset="0"/>
              <a:cs typeface="Roboto" panose="02000000000000000000" pitchFamily="2" charset="0"/>
            </a:endParaRPr>
          </a:p>
          <a:p>
            <a:pPr marL="298450" indent="-285750">
              <a:lnSpc>
                <a:spcPts val="2055"/>
              </a:lnSpc>
              <a:spcBef>
                <a:spcPts val="360"/>
              </a:spcBef>
              <a:buFont typeface="Wingdings" panose="05000000000000000000" pitchFamily="2" charset="2"/>
              <a:buChar char="ü"/>
              <a:tabLst>
                <a:tab pos="134620" algn="l"/>
              </a:tabLst>
            </a:pPr>
            <a:r>
              <a:rPr sz="1600" dirty="0">
                <a:latin typeface="Roboto" panose="02000000000000000000" pitchFamily="2" charset="0"/>
                <a:ea typeface="Roboto" panose="02000000000000000000" pitchFamily="2" charset="0"/>
                <a:cs typeface="Roboto" panose="02000000000000000000" pitchFamily="2" charset="0"/>
              </a:rPr>
              <a:t>H </a:t>
            </a:r>
            <a:r>
              <a:rPr sz="1600" spc="-10" dirty="0">
                <a:latin typeface="Roboto" panose="02000000000000000000" pitchFamily="2" charset="0"/>
                <a:ea typeface="Roboto" panose="02000000000000000000" pitchFamily="2" charset="0"/>
                <a:cs typeface="Roboto" panose="02000000000000000000" pitchFamily="2" charset="0"/>
              </a:rPr>
              <a:t>συμμόρφωση</a:t>
            </a:r>
            <a:r>
              <a:rPr sz="1600" spc="3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του</a:t>
            </a:r>
            <a:r>
              <a:rPr sz="1600" spc="1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οργανισμού</a:t>
            </a:r>
            <a:r>
              <a:rPr sz="1600" spc="3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με</a:t>
            </a:r>
            <a:r>
              <a:rPr sz="1600" spc="2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τα</a:t>
            </a:r>
            <a:r>
              <a:rPr sz="1600" spc="1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πρότυπα</a:t>
            </a:r>
            <a:r>
              <a:rPr sz="1600" spc="2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εφαρμογής,</a:t>
            </a:r>
            <a:r>
              <a:rPr sz="1600" spc="-5" dirty="0">
                <a:latin typeface="Roboto" panose="02000000000000000000" pitchFamily="2" charset="0"/>
                <a:ea typeface="Roboto" panose="02000000000000000000" pitchFamily="2" charset="0"/>
                <a:cs typeface="Roboto" panose="02000000000000000000" pitchFamily="2" charset="0"/>
              </a:rPr>
              <a:t> όρους</a:t>
            </a:r>
            <a:r>
              <a:rPr sz="1600" spc="20" dirty="0">
                <a:latin typeface="Roboto" panose="02000000000000000000" pitchFamily="2" charset="0"/>
                <a:ea typeface="Roboto" panose="02000000000000000000" pitchFamily="2" charset="0"/>
                <a:cs typeface="Roboto" panose="02000000000000000000" pitchFamily="2" charset="0"/>
              </a:rPr>
              <a:t> </a:t>
            </a:r>
            <a:r>
              <a:rPr sz="1600" spc="-25" dirty="0">
                <a:latin typeface="Roboto" panose="02000000000000000000" pitchFamily="2" charset="0"/>
                <a:ea typeface="Roboto" panose="02000000000000000000" pitchFamily="2" charset="0"/>
                <a:cs typeface="Roboto" panose="02000000000000000000" pitchFamily="2" charset="0"/>
              </a:rPr>
              <a:t>και</a:t>
            </a:r>
            <a:r>
              <a:rPr sz="1600" spc="1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προϋποθέσεις</a:t>
            </a:r>
            <a:r>
              <a:rPr sz="1600" spc="5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της Συμφωνίας</a:t>
            </a:r>
            <a:r>
              <a:rPr lang="en-US" sz="160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Επιχορήγησης</a:t>
            </a:r>
            <a:endParaRPr sz="1600" dirty="0">
              <a:latin typeface="Roboto" panose="02000000000000000000" pitchFamily="2" charset="0"/>
              <a:ea typeface="Roboto" panose="02000000000000000000" pitchFamily="2" charset="0"/>
              <a:cs typeface="Roboto" panose="02000000000000000000" pitchFamily="2" charset="0"/>
            </a:endParaRPr>
          </a:p>
          <a:p>
            <a:pPr marL="298450" marR="5080" indent="-285750" algn="just">
              <a:lnSpc>
                <a:spcPts val="1939"/>
              </a:lnSpc>
              <a:spcBef>
                <a:spcPts val="630"/>
              </a:spcBef>
              <a:buFont typeface="Wingdings" panose="05000000000000000000" pitchFamily="2" charset="2"/>
              <a:buChar char="ü"/>
              <a:tabLst>
                <a:tab pos="134620" algn="l"/>
              </a:tabLst>
            </a:pPr>
            <a:r>
              <a:rPr sz="1600" dirty="0">
                <a:latin typeface="Roboto" panose="02000000000000000000" pitchFamily="2" charset="0"/>
                <a:ea typeface="Roboto" panose="02000000000000000000" pitchFamily="2" charset="0"/>
                <a:cs typeface="Roboto" panose="02000000000000000000" pitchFamily="2" charset="0"/>
              </a:rPr>
              <a:t>Η</a:t>
            </a:r>
            <a:r>
              <a:rPr sz="1600" spc="1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επα</a:t>
            </a:r>
            <a:r>
              <a:rPr sz="1600" spc="-5" dirty="0" err="1">
                <a:latin typeface="Roboto" panose="02000000000000000000" pitchFamily="2" charset="0"/>
                <a:ea typeface="Roboto" panose="02000000000000000000" pitchFamily="2" charset="0"/>
                <a:cs typeface="Roboto" panose="02000000000000000000" pitchFamily="2" charset="0"/>
              </a:rPr>
              <a:t>λήθευση</a:t>
            </a:r>
            <a:r>
              <a:rPr sz="1600" spc="50"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της</a:t>
            </a:r>
            <a:r>
              <a:rPr sz="1600" spc="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επ</a:t>
            </a:r>
            <a:r>
              <a:rPr sz="1600" spc="-10" dirty="0" err="1">
                <a:latin typeface="Roboto" panose="02000000000000000000" pitchFamily="2" charset="0"/>
                <a:ea typeface="Roboto" panose="02000000000000000000" pitchFamily="2" charset="0"/>
                <a:cs typeface="Roboto" panose="02000000000000000000" pitchFamily="2" charset="0"/>
              </a:rPr>
              <a:t>ιλεξιμότητ</a:t>
            </a:r>
            <a:r>
              <a:rPr sz="1600" spc="-10" dirty="0">
                <a:latin typeface="Roboto" panose="02000000000000000000" pitchFamily="2" charset="0"/>
                <a:ea typeface="Roboto" panose="02000000000000000000" pitchFamily="2" charset="0"/>
                <a:cs typeface="Roboto" panose="02000000000000000000" pitchFamily="2" charset="0"/>
              </a:rPr>
              <a:t>ας</a:t>
            </a:r>
            <a:r>
              <a:rPr sz="1600" spc="65" dirty="0">
                <a:latin typeface="Roboto" panose="02000000000000000000" pitchFamily="2" charset="0"/>
                <a:ea typeface="Roboto" panose="02000000000000000000" pitchFamily="2" charset="0"/>
                <a:cs typeface="Roboto" panose="02000000000000000000" pitchFamily="2" charset="0"/>
              </a:rPr>
              <a:t> </a:t>
            </a:r>
            <a:r>
              <a:rPr sz="1600" spc="-20" dirty="0">
                <a:latin typeface="Roboto" panose="02000000000000000000" pitchFamily="2" charset="0"/>
                <a:ea typeface="Roboto" panose="02000000000000000000" pitchFamily="2" charset="0"/>
                <a:cs typeface="Roboto" panose="02000000000000000000" pitchFamily="2" charset="0"/>
              </a:rPr>
              <a:t>όλων</a:t>
            </a:r>
            <a:r>
              <a:rPr sz="1600" spc="25"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των</a:t>
            </a:r>
            <a:r>
              <a:rPr sz="1600" spc="4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δραστηριοτήτων</a:t>
            </a:r>
            <a:r>
              <a:rPr sz="1600" spc="1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του</a:t>
            </a:r>
            <a:r>
              <a:rPr sz="1600" spc="1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έργου</a:t>
            </a:r>
            <a:r>
              <a:rPr sz="1600" spc="15" dirty="0">
                <a:latin typeface="Roboto" panose="02000000000000000000" pitchFamily="2" charset="0"/>
                <a:ea typeface="Roboto" panose="02000000000000000000" pitchFamily="2" charset="0"/>
                <a:cs typeface="Roboto" panose="02000000000000000000" pitchFamily="2" charset="0"/>
              </a:rPr>
              <a:t> </a:t>
            </a:r>
            <a:r>
              <a:rPr sz="1600" spc="-25" dirty="0">
                <a:latin typeface="Roboto" panose="02000000000000000000" pitchFamily="2" charset="0"/>
                <a:ea typeface="Roboto" panose="02000000000000000000" pitchFamily="2" charset="0"/>
                <a:cs typeface="Roboto" panose="02000000000000000000" pitchFamily="2" charset="0"/>
              </a:rPr>
              <a:t>και</a:t>
            </a:r>
            <a:r>
              <a:rPr sz="1600" spc="25"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των</a:t>
            </a:r>
            <a:r>
              <a:rPr sz="1600" spc="2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συμμετεχόντων</a:t>
            </a:r>
            <a:r>
              <a:rPr lang="el-GR" sz="1600" spc="-10" dirty="0">
                <a:latin typeface="Roboto" panose="02000000000000000000" pitchFamily="2" charset="0"/>
                <a:ea typeface="Roboto" panose="02000000000000000000" pitchFamily="2" charset="0"/>
                <a:cs typeface="Roboto" panose="02000000000000000000" pitchFamily="2" charset="0"/>
              </a:rPr>
              <a:t> σε αυτό,</a:t>
            </a:r>
            <a:r>
              <a:rPr sz="1600" spc="75"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με</a:t>
            </a:r>
            <a:r>
              <a:rPr sz="1600" spc="10" dirty="0">
                <a:latin typeface="Roboto" panose="02000000000000000000" pitchFamily="2" charset="0"/>
                <a:ea typeface="Roboto" panose="02000000000000000000" pitchFamily="2" charset="0"/>
                <a:cs typeface="Roboto" panose="02000000000000000000" pitchFamily="2" charset="0"/>
              </a:rPr>
              <a:t> </a:t>
            </a:r>
            <a:r>
              <a:rPr sz="1600" spc="-15" dirty="0" err="1">
                <a:latin typeface="Roboto" panose="02000000000000000000" pitchFamily="2" charset="0"/>
                <a:ea typeface="Roboto" panose="02000000000000000000" pitchFamily="2" charset="0"/>
                <a:cs typeface="Roboto" panose="02000000000000000000" pitchFamily="2" charset="0"/>
              </a:rPr>
              <a:t>όλ</a:t>
            </a:r>
            <a:r>
              <a:rPr sz="1600" spc="-15" dirty="0">
                <a:latin typeface="Roboto" panose="02000000000000000000" pitchFamily="2" charset="0"/>
                <a:ea typeface="Roboto" panose="02000000000000000000" pitchFamily="2" charset="0"/>
                <a:cs typeface="Roboto" panose="02000000000000000000" pitchFamily="2" charset="0"/>
              </a:rPr>
              <a:t>α</a:t>
            </a:r>
            <a:r>
              <a:rPr sz="1600" spc="2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τα</a:t>
            </a:r>
            <a:r>
              <a:rPr sz="1600" spc="1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μέσα </a:t>
            </a:r>
            <a:r>
              <a:rPr sz="1600" spc="-39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τεκμηρίωσης</a:t>
            </a:r>
            <a:r>
              <a:rPr lang="el-GR" sz="1600" spc="-5" dirty="0">
                <a:latin typeface="Roboto" panose="02000000000000000000" pitchFamily="2" charset="0"/>
                <a:ea typeface="Roboto" panose="02000000000000000000" pitchFamily="2" charset="0"/>
                <a:cs typeface="Roboto" panose="02000000000000000000" pitchFamily="2" charset="0"/>
              </a:rPr>
              <a:t> (συμπεριλαμβανομένων φωτογραφικών και μαγνητοσκοπημένων αρχείων)</a:t>
            </a:r>
            <a:r>
              <a:rPr sz="1600" spc="-5" dirty="0">
                <a:latin typeface="Roboto" panose="02000000000000000000" pitchFamily="2" charset="0"/>
                <a:ea typeface="Roboto" panose="02000000000000000000" pitchFamily="2" charset="0"/>
                <a:cs typeface="Roboto" panose="02000000000000000000" pitchFamily="2" charset="0"/>
              </a:rPr>
              <a:t>,</a:t>
            </a:r>
            <a:r>
              <a:rPr sz="1600" spc="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π</a:t>
            </a:r>
            <a:r>
              <a:rPr sz="1600" spc="-10" dirty="0" err="1">
                <a:latin typeface="Roboto" panose="02000000000000000000" pitchFamily="2" charset="0"/>
                <a:ea typeface="Roboto" panose="02000000000000000000" pitchFamily="2" charset="0"/>
                <a:cs typeface="Roboto" panose="02000000000000000000" pitchFamily="2" charset="0"/>
              </a:rPr>
              <a:t>ροκειμένου</a:t>
            </a:r>
            <a:r>
              <a:rPr sz="1600" spc="40"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να</a:t>
            </a:r>
            <a:r>
              <a:rPr sz="1600" spc="2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απ</a:t>
            </a:r>
            <a:r>
              <a:rPr sz="1600" spc="-5" dirty="0" err="1">
                <a:latin typeface="Roboto" panose="02000000000000000000" pitchFamily="2" charset="0"/>
                <a:ea typeface="Roboto" panose="02000000000000000000" pitchFamily="2" charset="0"/>
                <a:cs typeface="Roboto" panose="02000000000000000000" pitchFamily="2" charset="0"/>
              </a:rPr>
              <a:t>οκλειστεί</a:t>
            </a:r>
            <a:r>
              <a:rPr sz="1600" spc="45"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δι</a:t>
            </a:r>
            <a:r>
              <a:rPr sz="1600" spc="-5" dirty="0">
                <a:latin typeface="Roboto" panose="02000000000000000000" pitchFamily="2" charset="0"/>
                <a:ea typeface="Roboto" panose="02000000000000000000" pitchFamily="2" charset="0"/>
                <a:cs typeface="Roboto" panose="02000000000000000000" pitchFamily="2" charset="0"/>
              </a:rPr>
              <a:t>πλή</a:t>
            </a:r>
            <a:r>
              <a:rPr sz="1600" spc="1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χρηματοδότηση</a:t>
            </a:r>
            <a:r>
              <a:rPr sz="1600" spc="-20"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ή </a:t>
            </a:r>
            <a:r>
              <a:rPr sz="1600" spc="-5" dirty="0">
                <a:latin typeface="Roboto" panose="02000000000000000000" pitchFamily="2" charset="0"/>
                <a:ea typeface="Roboto" panose="02000000000000000000" pitchFamily="2" charset="0"/>
                <a:cs typeface="Roboto" panose="02000000000000000000" pitchFamily="2" charset="0"/>
              </a:rPr>
              <a:t>άλλες</a:t>
            </a:r>
            <a:r>
              <a:rPr sz="1600" spc="3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παρατυπίες</a:t>
            </a:r>
            <a:endParaRPr sz="1600" dirty="0">
              <a:latin typeface="Roboto" panose="02000000000000000000" pitchFamily="2" charset="0"/>
              <a:ea typeface="Roboto" panose="02000000000000000000" pitchFamily="2" charset="0"/>
              <a:cs typeface="Roboto" panose="02000000000000000000" pitchFamily="2" charset="0"/>
            </a:endParaRPr>
          </a:p>
          <a:p>
            <a:pPr marL="298450" indent="-285750">
              <a:lnSpc>
                <a:spcPct val="100000"/>
              </a:lnSpc>
              <a:spcBef>
                <a:spcPts val="360"/>
              </a:spcBef>
              <a:buFont typeface="Wingdings" panose="05000000000000000000" pitchFamily="2" charset="2"/>
              <a:buChar char="ü"/>
              <a:tabLst>
                <a:tab pos="134620" algn="l"/>
              </a:tabLst>
            </a:pPr>
            <a:r>
              <a:rPr sz="1600" spc="-10" dirty="0" err="1">
                <a:latin typeface="Roboto" panose="02000000000000000000" pitchFamily="2" charset="0"/>
                <a:ea typeface="Roboto" panose="02000000000000000000" pitchFamily="2" charset="0"/>
                <a:cs typeface="Roboto" panose="02000000000000000000" pitchFamily="2" charset="0"/>
              </a:rPr>
              <a:t>Ελεγχος</a:t>
            </a:r>
            <a:r>
              <a:rPr sz="1600" spc="2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της</a:t>
            </a:r>
            <a:r>
              <a:rPr sz="160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διαχείρισης</a:t>
            </a:r>
            <a:r>
              <a:rPr sz="1600" spc="2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εγγράφων</a:t>
            </a:r>
            <a:r>
              <a:rPr sz="1600" spc="35" dirty="0">
                <a:latin typeface="Roboto" panose="02000000000000000000" pitchFamily="2" charset="0"/>
                <a:ea typeface="Roboto" panose="02000000000000000000" pitchFamily="2" charset="0"/>
                <a:cs typeface="Roboto" panose="02000000000000000000" pitchFamily="2" charset="0"/>
              </a:rPr>
              <a:t> </a:t>
            </a:r>
            <a:r>
              <a:rPr sz="1600" spc="-25" dirty="0">
                <a:latin typeface="Roboto" panose="02000000000000000000" pitchFamily="2" charset="0"/>
                <a:ea typeface="Roboto" panose="02000000000000000000" pitchFamily="2" charset="0"/>
                <a:cs typeface="Roboto" panose="02000000000000000000" pitchFamily="2" charset="0"/>
              </a:rPr>
              <a:t>και</a:t>
            </a:r>
            <a:r>
              <a:rPr sz="1600" spc="15"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της </a:t>
            </a:r>
            <a:r>
              <a:rPr sz="1600" spc="-5" dirty="0" err="1">
                <a:latin typeface="Roboto" panose="02000000000000000000" pitchFamily="2" charset="0"/>
                <a:ea typeface="Roboto" panose="02000000000000000000" pitchFamily="2" charset="0"/>
                <a:cs typeface="Roboto" panose="02000000000000000000" pitchFamily="2" charset="0"/>
              </a:rPr>
              <a:t>τήρηση</a:t>
            </a:r>
            <a:r>
              <a:rPr lang="el-GR" sz="1600" spc="-5" dirty="0">
                <a:latin typeface="Roboto" panose="02000000000000000000" pitchFamily="2" charset="0"/>
                <a:ea typeface="Roboto" panose="02000000000000000000" pitchFamily="2" charset="0"/>
                <a:cs typeface="Roboto" panose="02000000000000000000" pitchFamily="2" charset="0"/>
              </a:rPr>
              <a:t>ς</a:t>
            </a:r>
            <a:r>
              <a:rPr sz="1600" spc="-10" dirty="0">
                <a:latin typeface="Roboto" panose="02000000000000000000" pitchFamily="2" charset="0"/>
                <a:ea typeface="Roboto" panose="02000000000000000000" pitchFamily="2" charset="0"/>
                <a:cs typeface="Roboto" panose="02000000000000000000" pitchFamily="2" charset="0"/>
              </a:rPr>
              <a:t> αρχείου</a:t>
            </a:r>
            <a:r>
              <a:rPr sz="1600" spc="25"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(φυσικού</a:t>
            </a:r>
            <a:r>
              <a:rPr sz="1600" spc="25"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ή/και</a:t>
            </a:r>
            <a:r>
              <a:rPr sz="1600" spc="15"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ηλεκτρονικού)</a:t>
            </a:r>
            <a:endParaRPr sz="16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45"/>
              </a:spcBef>
            </a:pPr>
            <a:endParaRPr sz="1600" dirty="0">
              <a:latin typeface="Roboto" panose="02000000000000000000" pitchFamily="2" charset="0"/>
              <a:ea typeface="Roboto" panose="02000000000000000000" pitchFamily="2" charset="0"/>
              <a:cs typeface="Roboto" panose="02000000000000000000" pitchFamily="2" charset="0"/>
            </a:endParaRPr>
          </a:p>
          <a:p>
            <a:pPr marL="12700">
              <a:lnSpc>
                <a:spcPct val="100000"/>
              </a:lnSpc>
            </a:pPr>
            <a:r>
              <a:rPr sz="1500" dirty="0">
                <a:solidFill>
                  <a:srgbClr val="FF0000"/>
                </a:solidFill>
                <a:latin typeface="Roboto" panose="02000000000000000000" pitchFamily="2" charset="0"/>
                <a:ea typeface="Roboto" panose="02000000000000000000" pitchFamily="2" charset="0"/>
                <a:cs typeface="Roboto" panose="02000000000000000000" pitchFamily="2" charset="0"/>
              </a:rPr>
              <a:t>*</a:t>
            </a:r>
            <a:r>
              <a:rPr sz="1500" i="1" dirty="0">
                <a:solidFill>
                  <a:srgbClr val="FF0000"/>
                </a:solidFill>
                <a:latin typeface="Roboto" panose="02000000000000000000" pitchFamily="2" charset="0"/>
                <a:ea typeface="Roboto" panose="02000000000000000000" pitchFamily="2" charset="0"/>
                <a:cs typeface="Roboto" panose="02000000000000000000" pitchFamily="2" charset="0"/>
              </a:rPr>
              <a:t>Η</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Ευρωπαϊκή Επιτροπή διατηρεί</a:t>
            </a:r>
            <a:r>
              <a:rPr sz="1500" i="1" spc="-3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dirty="0">
                <a:solidFill>
                  <a:srgbClr val="FF0000"/>
                </a:solidFill>
                <a:latin typeface="Roboto" panose="02000000000000000000" pitchFamily="2" charset="0"/>
                <a:ea typeface="Roboto" panose="02000000000000000000" pitchFamily="2" charset="0"/>
                <a:cs typeface="Roboto" panose="02000000000000000000" pitchFamily="2" charset="0"/>
              </a:rPr>
              <a:t>το</a:t>
            </a:r>
            <a:r>
              <a:rPr sz="1500" i="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spc="-10" dirty="0">
                <a:solidFill>
                  <a:srgbClr val="FF0000"/>
                </a:solidFill>
                <a:latin typeface="Roboto" panose="02000000000000000000" pitchFamily="2" charset="0"/>
                <a:ea typeface="Roboto" panose="02000000000000000000" pitchFamily="2" charset="0"/>
                <a:cs typeface="Roboto" panose="02000000000000000000" pitchFamily="2" charset="0"/>
              </a:rPr>
              <a:t>δικαίωμα</a:t>
            </a:r>
            <a:r>
              <a:rPr sz="1500" i="1" spc="-4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να </a:t>
            </a:r>
            <a:r>
              <a:rPr sz="1500" i="1" dirty="0">
                <a:solidFill>
                  <a:srgbClr val="FF0000"/>
                </a:solidFill>
                <a:latin typeface="Roboto" panose="02000000000000000000" pitchFamily="2" charset="0"/>
                <a:ea typeface="Roboto" panose="02000000000000000000" pitchFamily="2" charset="0"/>
                <a:cs typeface="Roboto" panose="02000000000000000000" pitchFamily="2" charset="0"/>
              </a:rPr>
              <a:t>ελέγχει</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spc="-20" dirty="0">
                <a:solidFill>
                  <a:srgbClr val="FF0000"/>
                </a:solidFill>
                <a:latin typeface="Roboto" panose="02000000000000000000" pitchFamily="2" charset="0"/>
                <a:ea typeface="Roboto" panose="02000000000000000000" pitchFamily="2" charset="0"/>
                <a:cs typeface="Roboto" panose="02000000000000000000" pitchFamily="2" charset="0"/>
              </a:rPr>
              <a:t>και</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 να </a:t>
            </a:r>
            <a:r>
              <a:rPr sz="1500" i="1" spc="-10" dirty="0">
                <a:solidFill>
                  <a:srgbClr val="FF0000"/>
                </a:solidFill>
                <a:latin typeface="Roboto" panose="02000000000000000000" pitchFamily="2" charset="0"/>
                <a:ea typeface="Roboto" panose="02000000000000000000" pitchFamily="2" charset="0"/>
                <a:cs typeface="Roboto" panose="02000000000000000000" pitchFamily="2" charset="0"/>
              </a:rPr>
              <a:t>επανεξετάζει</a:t>
            </a:r>
            <a:r>
              <a:rPr sz="1500" i="1" spc="-2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όπως</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spc="-20" dirty="0">
                <a:solidFill>
                  <a:srgbClr val="FF0000"/>
                </a:solidFill>
                <a:latin typeface="Roboto" panose="02000000000000000000" pitchFamily="2" charset="0"/>
                <a:ea typeface="Roboto" panose="02000000000000000000" pitchFamily="2" charset="0"/>
                <a:cs typeface="Roboto" panose="02000000000000000000" pitchFamily="2" charset="0"/>
              </a:rPr>
              <a:t>και</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dirty="0">
                <a:solidFill>
                  <a:srgbClr val="FF0000"/>
                </a:solidFill>
                <a:latin typeface="Roboto" panose="02000000000000000000" pitchFamily="2" charset="0"/>
                <a:ea typeface="Roboto" panose="02000000000000000000" pitchFamily="2" charset="0"/>
                <a:cs typeface="Roboto" panose="02000000000000000000" pitchFamily="2" charset="0"/>
              </a:rPr>
              <a:t>η</a:t>
            </a:r>
            <a:r>
              <a:rPr sz="1500" i="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spc="-10" dirty="0">
                <a:solidFill>
                  <a:srgbClr val="FF0000"/>
                </a:solidFill>
                <a:latin typeface="Roboto" panose="02000000000000000000" pitchFamily="2" charset="0"/>
                <a:ea typeface="Roboto" panose="02000000000000000000" pitchFamily="2" charset="0"/>
                <a:cs typeface="Roboto" panose="02000000000000000000" pitchFamily="2" charset="0"/>
              </a:rPr>
              <a:t>χορηγούσα</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αρχή</a:t>
            </a:r>
            <a:endParaRPr sz="1500"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
        <p:nvSpPr>
          <p:cNvPr id="4" name="Arrow: Down 3">
            <a:extLst>
              <a:ext uri="{FF2B5EF4-FFF2-40B4-BE49-F238E27FC236}">
                <a16:creationId xmlns:a16="http://schemas.microsoft.com/office/drawing/2014/main" id="{27031EAC-1725-34C3-0FFA-D5A157E2CF29}"/>
              </a:ext>
            </a:extLst>
          </p:cNvPr>
          <p:cNvSpPr/>
          <p:nvPr/>
        </p:nvSpPr>
        <p:spPr>
          <a:xfrm>
            <a:off x="2162484" y="1985231"/>
            <a:ext cx="493776" cy="741974"/>
          </a:xfrm>
          <a:prstGeom prst="downArrow">
            <a:avLst/>
          </a:prstGeom>
          <a:solidFill>
            <a:srgbClr val="ED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9185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5F8BE-6255-1DDC-984B-E86215651E8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2889706-5502-1488-3DD4-DFC9E912C9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26192762-D1F5-C23B-24A1-C6EBC13A34DE}"/>
              </a:ext>
            </a:extLst>
          </p:cNvPr>
          <p:cNvGrpSpPr/>
          <p:nvPr/>
        </p:nvGrpSpPr>
        <p:grpSpPr>
          <a:xfrm>
            <a:off x="2965449" y="1904999"/>
            <a:ext cx="6916305" cy="2635827"/>
            <a:chOff x="6520617" y="2514597"/>
            <a:chExt cx="2963916" cy="1778350"/>
          </a:xfrm>
        </p:grpSpPr>
        <p:sp>
          <p:nvSpPr>
            <p:cNvPr id="3" name="Rectangle 2">
              <a:extLst>
                <a:ext uri="{FF2B5EF4-FFF2-40B4-BE49-F238E27FC236}">
                  <a16:creationId xmlns:a16="http://schemas.microsoft.com/office/drawing/2014/main" id="{22420772-D5A7-009C-1606-5B0FD990795B}"/>
                </a:ext>
              </a:extLst>
            </p:cNvPr>
            <p:cNvSpPr/>
            <p:nvPr/>
          </p:nvSpPr>
          <p:spPr>
            <a:xfrm>
              <a:off x="6520617" y="2514597"/>
              <a:ext cx="2963916" cy="1778350"/>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F17615E5-D1EE-CF8E-A8D6-CEE89EDC14E5}"/>
                </a:ext>
              </a:extLst>
            </p:cNvPr>
            <p:cNvSpPr txBox="1"/>
            <p:nvPr/>
          </p:nvSpPr>
          <p:spPr>
            <a:xfrm>
              <a:off x="6520617" y="2514597"/>
              <a:ext cx="2963916" cy="1778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a:lnSpc>
                  <a:spcPct val="90000"/>
                </a:lnSpc>
                <a:spcBef>
                  <a:spcPct val="0"/>
                </a:spcBef>
                <a:defRPr/>
              </a:pPr>
              <a:r>
                <a:rPr lang="el-GR" sz="4400" b="1" dirty="0">
                  <a:solidFill>
                    <a:schemeClr val="bg1"/>
                  </a:solidFill>
                  <a:latin typeface="Roboto" panose="02000000000000000000" pitchFamily="2" charset="0"/>
                  <a:ea typeface="Roboto" panose="02000000000000000000" pitchFamily="2" charset="0"/>
                </a:rPr>
                <a:t>6. Διαχείριση Σχεδίου</a:t>
              </a:r>
              <a:r>
                <a:rPr lang="en-US" sz="4400" b="1" dirty="0">
                  <a:solidFill>
                    <a:schemeClr val="bg1"/>
                  </a:solidFill>
                  <a:latin typeface="Roboto" panose="02000000000000000000" pitchFamily="2" charset="0"/>
                  <a:ea typeface="Roboto" panose="02000000000000000000" pitchFamily="2" charset="0"/>
                </a:rPr>
                <a:t> </a:t>
              </a:r>
              <a:r>
                <a:rPr lang="el-GR" sz="4400" b="1" dirty="0">
                  <a:solidFill>
                    <a:schemeClr val="bg1"/>
                  </a:solidFill>
                  <a:latin typeface="Roboto" panose="02000000000000000000" pitchFamily="2" charset="0"/>
                  <a:ea typeface="Roboto" panose="02000000000000000000" pitchFamily="2" charset="0"/>
                </a:rPr>
                <a:t>βάσει του </a:t>
              </a:r>
              <a:r>
                <a:rPr lang="en-US" sz="4400" b="1" dirty="0">
                  <a:solidFill>
                    <a:schemeClr val="bg1"/>
                  </a:solidFill>
                  <a:latin typeface="Roboto" panose="02000000000000000000" pitchFamily="2" charset="0"/>
                  <a:ea typeface="Roboto" panose="02000000000000000000" pitchFamily="2" charset="0"/>
                </a:rPr>
                <a:t>ECHE</a:t>
              </a:r>
              <a:r>
                <a:rPr lang="el-GR" sz="4400" b="1" dirty="0">
                  <a:solidFill>
                    <a:schemeClr val="bg1"/>
                  </a:solidFill>
                  <a:latin typeface="Roboto" panose="02000000000000000000" pitchFamily="2" charset="0"/>
                  <a:ea typeface="Roboto" panose="02000000000000000000" pitchFamily="2" charset="0"/>
                </a:rPr>
                <a:t>–Εργαλεία και Χρήσιμοι Σύνδεσμοι</a:t>
              </a:r>
            </a:p>
          </p:txBody>
        </p:sp>
      </p:grpSp>
    </p:spTree>
    <p:extLst>
      <p:ext uri="{BB962C8B-B14F-4D97-AF65-F5344CB8AC3E}">
        <p14:creationId xmlns:p14="http://schemas.microsoft.com/office/powerpoint/2010/main" val="4364491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50F93-4757-8629-D544-113B0E869AC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5DBD6EC-C49B-451F-EBE4-58401C69EB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0ADE70A-6781-31CF-5E1B-DD261AB9AD62}"/>
              </a:ext>
            </a:extLst>
          </p:cNvPr>
          <p:cNvSpPr txBox="1"/>
          <p:nvPr/>
        </p:nvSpPr>
        <p:spPr>
          <a:xfrm>
            <a:off x="2966016" y="2064524"/>
            <a:ext cx="7165119" cy="2346796"/>
          </a:xfrm>
          <a:prstGeom prst="rect">
            <a:avLst/>
          </a:prstGeom>
          <a:noFill/>
        </p:spPr>
        <p:txBody>
          <a:bodyPr wrap="square">
            <a:spAutoFit/>
          </a:bodyPr>
          <a:lstStyle/>
          <a:p>
            <a:pPr marL="325120" indent="-312420">
              <a:lnSpc>
                <a:spcPct val="100000"/>
              </a:lnSpc>
              <a:spcBef>
                <a:spcPts val="100"/>
              </a:spcBef>
              <a:buFont typeface="Symbol"/>
              <a:buChar char=""/>
              <a:tabLst>
                <a:tab pos="325120" algn="l"/>
              </a:tabLst>
            </a:pPr>
            <a:r>
              <a:rPr lang="el-GR" sz="2400" b="1" dirty="0">
                <a:solidFill>
                  <a:prstClr val="black"/>
                </a:solidFill>
                <a:latin typeface="Roboto" panose="02000000000000000000" pitchFamily="2" charset="0"/>
                <a:ea typeface="Roboto" panose="02000000000000000000" pitchFamily="2" charset="0"/>
                <a:cs typeface="+mj-cs"/>
              </a:rPr>
              <a:t>Διαχείριση Σχεδίου στη βάση της Στρατηγικής Συμπερίληψης </a:t>
            </a:r>
            <a:r>
              <a:rPr lang="el-GR" sz="2400" b="1" dirty="0" err="1">
                <a:solidFill>
                  <a:prstClr val="black"/>
                </a:solidFill>
                <a:latin typeface="Roboto" panose="02000000000000000000" pitchFamily="2" charset="0"/>
                <a:ea typeface="Roboto" panose="02000000000000000000" pitchFamily="2" charset="0"/>
                <a:cs typeface="+mj-cs"/>
              </a:rPr>
              <a:t>Ίδρυμάτων</a:t>
            </a:r>
            <a:r>
              <a:rPr lang="el-GR" sz="2400" b="1" dirty="0">
                <a:solidFill>
                  <a:prstClr val="black"/>
                </a:solidFill>
                <a:latin typeface="Roboto" panose="02000000000000000000" pitchFamily="2" charset="0"/>
                <a:ea typeface="Roboto" panose="02000000000000000000" pitchFamily="2" charset="0"/>
                <a:cs typeface="+mj-cs"/>
              </a:rPr>
              <a:t> και του ΙΔΕΠ</a:t>
            </a:r>
          </a:p>
          <a:p>
            <a:pPr marL="325120" indent="-312420">
              <a:lnSpc>
                <a:spcPct val="100000"/>
              </a:lnSpc>
              <a:spcBef>
                <a:spcPts val="100"/>
              </a:spcBef>
              <a:buFont typeface="Symbol"/>
              <a:buChar char=""/>
              <a:tabLst>
                <a:tab pos="325120" algn="l"/>
              </a:tabLst>
            </a:pPr>
            <a:r>
              <a:rPr lang="el-GR" sz="2400" b="1" dirty="0">
                <a:solidFill>
                  <a:prstClr val="black"/>
                </a:solidFill>
                <a:latin typeface="Roboto" panose="02000000000000000000" pitchFamily="2" charset="0"/>
                <a:ea typeface="Roboto" panose="02000000000000000000" pitchFamily="2" charset="0"/>
                <a:cs typeface="+mj-cs"/>
              </a:rPr>
              <a:t>Διαχείριση Σχεδίου στη βάση του </a:t>
            </a:r>
            <a:r>
              <a:rPr lang="en-US" sz="2400" b="1" dirty="0">
                <a:solidFill>
                  <a:prstClr val="black"/>
                </a:solidFill>
                <a:latin typeface="Roboto" panose="02000000000000000000" pitchFamily="2" charset="0"/>
                <a:ea typeface="Roboto" panose="02000000000000000000" pitchFamily="2" charset="0"/>
                <a:cs typeface="+mj-cs"/>
              </a:rPr>
              <a:t>ECHE</a:t>
            </a:r>
          </a:p>
          <a:p>
            <a:pPr marL="325120" indent="-312420">
              <a:spcBef>
                <a:spcPts val="100"/>
              </a:spcBef>
              <a:buFont typeface="Symbol"/>
              <a:buChar char=""/>
              <a:tabLst>
                <a:tab pos="325120" algn="l"/>
              </a:tabLst>
            </a:pPr>
            <a:r>
              <a:rPr lang="el-GR" sz="2400" b="1" dirty="0">
                <a:latin typeface="Roboto" panose="02000000000000000000" pitchFamily="2" charset="0"/>
                <a:ea typeface="Roboto" panose="02000000000000000000" pitchFamily="2" charset="0"/>
              </a:rPr>
              <a:t>Εργαλεία Διαχείρισης Σχεδίων - Χρήσιμοι Σύνδεσμοι</a:t>
            </a:r>
            <a:endParaRPr lang="el-GR" sz="2400" b="1" dirty="0">
              <a:solidFill>
                <a:prstClr val="black"/>
              </a:solidFill>
              <a:latin typeface="Roboto" panose="02000000000000000000" pitchFamily="2" charset="0"/>
              <a:ea typeface="Roboto" panose="02000000000000000000" pitchFamily="2" charset="0"/>
              <a:cs typeface="+mj-cs"/>
            </a:endParaRPr>
          </a:p>
          <a:p>
            <a:pPr marL="325120" indent="-312420">
              <a:lnSpc>
                <a:spcPct val="100000"/>
              </a:lnSpc>
              <a:spcBef>
                <a:spcPts val="100"/>
              </a:spcBef>
              <a:buFont typeface="Symbol"/>
              <a:buChar char=""/>
              <a:tabLst>
                <a:tab pos="325120" algn="l"/>
              </a:tabLst>
            </a:pPr>
            <a:endParaRPr lang="el-GR" sz="2400" b="1" dirty="0">
              <a:solidFill>
                <a:prstClr val="black"/>
              </a:solidFill>
              <a:latin typeface="Roboto" panose="02000000000000000000" pitchFamily="2" charset="0"/>
              <a:ea typeface="Roboto" panose="02000000000000000000" pitchFamily="2" charset="0"/>
              <a:cs typeface="+mj-cs"/>
            </a:endParaRPr>
          </a:p>
        </p:txBody>
      </p:sp>
    </p:spTree>
    <p:extLst>
      <p:ext uri="{BB962C8B-B14F-4D97-AF65-F5344CB8AC3E}">
        <p14:creationId xmlns:p14="http://schemas.microsoft.com/office/powerpoint/2010/main" val="21096452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AAFBD-1C12-27DC-BF19-680BCDEC80E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A0D0C23-2834-C465-347C-57FDB8C5D18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C00E45BA-71AD-DD75-4797-C126FD4AAE38}"/>
              </a:ext>
            </a:extLst>
          </p:cNvPr>
          <p:cNvSpPr txBox="1">
            <a:spLocks/>
          </p:cNvSpPr>
          <p:nvPr/>
        </p:nvSpPr>
        <p:spPr>
          <a:xfrm>
            <a:off x="2676565" y="281127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l-GR" sz="4400" b="1" dirty="0">
                <a:solidFill>
                  <a:prstClr val="black"/>
                </a:solidFill>
                <a:latin typeface="Roboto" panose="02000000000000000000" pitchFamily="2" charset="0"/>
                <a:ea typeface="Roboto" panose="02000000000000000000" pitchFamily="2" charset="0"/>
              </a:rPr>
              <a:t>Διαχείριση Σχεδίου στη βάση της Στρατηγικής Συμπερίληψης </a:t>
            </a:r>
            <a:r>
              <a:rPr lang="el-GR" sz="4400" b="1" dirty="0" err="1">
                <a:solidFill>
                  <a:prstClr val="black"/>
                </a:solidFill>
                <a:latin typeface="Roboto" panose="02000000000000000000" pitchFamily="2" charset="0"/>
                <a:ea typeface="Roboto" panose="02000000000000000000" pitchFamily="2" charset="0"/>
              </a:rPr>
              <a:t>Ίδρυμάτων</a:t>
            </a:r>
            <a:r>
              <a:rPr lang="el-GR" sz="4400" b="1" dirty="0">
                <a:solidFill>
                  <a:prstClr val="black"/>
                </a:solidFill>
                <a:latin typeface="Roboto" panose="02000000000000000000" pitchFamily="2" charset="0"/>
                <a:ea typeface="Roboto" panose="02000000000000000000" pitchFamily="2" charset="0"/>
              </a:rPr>
              <a:t> και του ΙΔΕΠ</a:t>
            </a:r>
          </a:p>
        </p:txBody>
      </p:sp>
    </p:spTree>
    <p:extLst>
      <p:ext uri="{BB962C8B-B14F-4D97-AF65-F5344CB8AC3E}">
        <p14:creationId xmlns:p14="http://schemas.microsoft.com/office/powerpoint/2010/main" val="19246482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C996E-92FD-B520-68CE-46877BE7FD9B}"/>
            </a:ext>
          </a:extLst>
        </p:cNvPr>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D6E11F82-E6F5-DDAE-91A9-40472F7E0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0E780D10-CEAD-B7FF-C4E1-E487E92DCB53}"/>
              </a:ext>
            </a:extLst>
          </p:cNvPr>
          <p:cNvSpPr/>
          <p:nvPr/>
        </p:nvSpPr>
        <p:spPr>
          <a:xfrm>
            <a:off x="5346700" y="1333500"/>
            <a:ext cx="5626100" cy="4114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Τα ΙΤΕ αναμένεται να έχουν αναρτημένη στην ιστοσελίδα τους, σε ευδιάκριτο σημείο, τη Στρατηγική τους αναφορικά με τη συμπερίληψη</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a:t>
            </a: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Πρέπει να κοινοποιείται και στην Υπηρεσία Φοιτητικής Μέριμνας και να είναι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προσβάσιμη</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σε υφιστάμενους υποψήφιους εξερχόμενους φοιτητές</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a:t>
            </a: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Πρέπει να περιλαμβάνει </a:t>
            </a:r>
            <a:r>
              <a:rPr lang="el-GR" sz="1400" b="1" u="sng" dirty="0">
                <a:solidFill>
                  <a:schemeClr val="tx1"/>
                </a:solidFill>
                <a:latin typeface="Roboto" panose="02000000000000000000" pitchFamily="2" charset="0"/>
                <a:ea typeface="Roboto" panose="02000000000000000000" pitchFamily="2" charset="0"/>
                <a:cs typeface="Roboto" panose="02000000000000000000" pitchFamily="2" charset="0"/>
              </a:rPr>
              <a:t>ΠΟΣΟΤΙΚΟΥΣ ΚΑΙ ΠΟΙΟΤΙΚΟΥΣ ΔΕΙΚΤΕΣ – Διαφανή Κριτήρια – Ξεκάθαρες Διαδικασίες</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Ξεκάθαρη αναφορά στις διαφορετικές κατηγορίες φραγμών και στις διάφορες κατηγορίες εξόδων που υποστηρίζουν τη συμπερίληψη συμμετεχόντων </a:t>
            </a:r>
          </a:p>
          <a:p>
            <a:pPr marL="285750" indent="-285750">
              <a:buFont typeface="Wingdings" panose="05000000000000000000" pitchFamily="2" charset="2"/>
              <a:buChar char="ü"/>
            </a:pP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Πρέπει να αναφέρεται με ξεκάθαρο τρόπο στη δυνατότητα ατόμων με λιγότερες ευκαιρίες για υλοποίηση μεικτών κινητικοτήτων μικρής διάρκειας </a:t>
            </a:r>
          </a:p>
        </p:txBody>
      </p:sp>
      <p:sp>
        <p:nvSpPr>
          <p:cNvPr id="9" name="Rectangle: Rounded Corners 8">
            <a:extLst>
              <a:ext uri="{FF2B5EF4-FFF2-40B4-BE49-F238E27FC236}">
                <a16:creationId xmlns:a16="http://schemas.microsoft.com/office/drawing/2014/main" id="{826382B0-F9E7-EB07-C460-E0011B2152FA}"/>
              </a:ext>
            </a:extLst>
          </p:cNvPr>
          <p:cNvSpPr/>
          <p:nvPr/>
        </p:nvSpPr>
        <p:spPr>
          <a:xfrm>
            <a:off x="869950" y="1333500"/>
            <a:ext cx="4197350" cy="4114800"/>
          </a:xfrm>
          <a:prstGeom prst="roundRect">
            <a:avLst/>
          </a:prstGeom>
          <a:solidFill>
            <a:srgbClr val="50A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Roboto" panose="02000000000000000000" pitchFamily="2" charset="0"/>
                <a:ea typeface="Roboto" panose="02000000000000000000" pitchFamily="2" charset="0"/>
                <a:cs typeface="Roboto" panose="02000000000000000000" pitchFamily="2" charset="0"/>
              </a:rPr>
              <a:t>Η Στρατηγική Συμπερίληψης Ιδρυμάτων στηρίζεται σε μεγάλο βαθμό στην </a:t>
            </a:r>
            <a:r>
              <a:rPr lang="el-GR" sz="1600" dirty="0">
                <a:latin typeface="Roboto" panose="02000000000000000000" pitchFamily="2" charset="0"/>
                <a:ea typeface="Roboto" panose="02000000000000000000" pitchFamily="2" charset="0"/>
                <a:cs typeface="Roboto" panose="02000000000000000000" pitchFamily="2" charset="0"/>
                <a:hlinkClick r:id="rId4"/>
              </a:rPr>
              <a:t>Στρατηγική του ΙΔΕΠ Διά Βίου Μάθησης για την ένταξη και την πολυμορφία στο πλαίσιο του </a:t>
            </a:r>
            <a:r>
              <a:rPr lang="el-GR" sz="1600" dirty="0" err="1">
                <a:latin typeface="Roboto" panose="02000000000000000000" pitchFamily="2" charset="0"/>
                <a:ea typeface="Roboto" panose="02000000000000000000" pitchFamily="2" charset="0"/>
                <a:cs typeface="Roboto" panose="02000000000000000000" pitchFamily="2" charset="0"/>
                <a:hlinkClick r:id="rId4"/>
              </a:rPr>
              <a:t>Erasmus</a:t>
            </a:r>
            <a:r>
              <a:rPr lang="el-GR" sz="1600" dirty="0">
                <a:latin typeface="Roboto" panose="02000000000000000000" pitchFamily="2" charset="0"/>
                <a:ea typeface="Roboto" panose="02000000000000000000" pitchFamily="2" charset="0"/>
                <a:cs typeface="Roboto" panose="02000000000000000000" pitchFamily="2" charset="0"/>
                <a:hlinkClick r:id="rId4"/>
              </a:rPr>
              <a:t>+ </a:t>
            </a:r>
            <a:endParaRPr lang="el-GR" sz="1600" dirty="0">
              <a:latin typeface="Roboto" panose="02000000000000000000" pitchFamily="2" charset="0"/>
              <a:ea typeface="Roboto" panose="02000000000000000000" pitchFamily="2" charset="0"/>
              <a:cs typeface="Roboto" panose="02000000000000000000" pitchFamily="2" charset="0"/>
            </a:endParaRPr>
          </a:p>
          <a:p>
            <a:pPr algn="ctr"/>
            <a:r>
              <a:rPr lang="el-GR" sz="1600"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l-GR" sz="160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l-GR" sz="1600" dirty="0">
                <a:solidFill>
                  <a:schemeClr val="tx1"/>
                </a:solidFill>
                <a:latin typeface="Roboto" panose="02000000000000000000" pitchFamily="2" charset="0"/>
                <a:ea typeface="Roboto" panose="02000000000000000000" pitchFamily="2" charset="0"/>
                <a:cs typeface="Roboto" panose="02000000000000000000" pitchFamily="2" charset="0"/>
              </a:rPr>
              <a:t>περιλαμβάνει – μεταξύ άλλων - τον ορισμό των συμμετεχόντων με λιγότερες ευκαιρίες και παραδείγματα τεκμηρίων, ανά κατηγορία φραγμού, που δύναται ο δικαιούχος οργανισμός να ζητήσει)</a:t>
            </a:r>
            <a:endParaRPr lang="en-GB" sz="16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7356900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37667-3D76-EEF8-9B20-F0A03C0FB20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821D54E-A687-8D01-D917-A9BABACC06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4F85F90D-9F61-542B-6AEC-CA48AFCAAE3A}"/>
              </a:ext>
            </a:extLst>
          </p:cNvPr>
          <p:cNvSpPr txBox="1">
            <a:spLocks/>
          </p:cNvSpPr>
          <p:nvPr/>
        </p:nvSpPr>
        <p:spPr>
          <a:xfrm>
            <a:off x="2703697" y="2272677"/>
            <a:ext cx="6564994"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l-GR" sz="4400" b="1" dirty="0">
                <a:solidFill>
                  <a:prstClr val="black"/>
                </a:solidFill>
                <a:latin typeface="Roboto" panose="02000000000000000000" pitchFamily="2" charset="0"/>
                <a:ea typeface="Roboto" panose="02000000000000000000" pitchFamily="2" charset="0"/>
              </a:rPr>
              <a:t>Διαχείριση Σχεδίου βάσει του </a:t>
            </a:r>
            <a:r>
              <a:rPr lang="en-US" sz="4400" b="1" dirty="0">
                <a:solidFill>
                  <a:prstClr val="black"/>
                </a:solidFill>
                <a:latin typeface="Roboto" panose="02000000000000000000" pitchFamily="2" charset="0"/>
                <a:ea typeface="Roboto" panose="02000000000000000000" pitchFamily="2" charset="0"/>
              </a:rPr>
              <a:t>ECHE</a:t>
            </a:r>
            <a:endParaRPr lang="el-GR" sz="4400" b="1" dirty="0">
              <a:solidFill>
                <a:prstClr val="black"/>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386288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D3071-ED9A-6AEB-49DB-E6992D91BCCF}"/>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C929994F-0193-B644-6C20-EA280E401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1C528E85-2AA5-392F-4808-7E00E76C4668}"/>
              </a:ext>
            </a:extLst>
          </p:cNvPr>
          <p:cNvSpPr>
            <a:spLocks noGrp="1"/>
          </p:cNvSpPr>
          <p:nvPr>
            <p:ph type="title"/>
          </p:nvPr>
        </p:nvSpPr>
        <p:spPr>
          <a:xfrm>
            <a:off x="906878" y="1063355"/>
            <a:ext cx="5690772" cy="736958"/>
          </a:xfrm>
        </p:spPr>
        <p:txBody>
          <a:bodyPr>
            <a:noAutofit/>
          </a:bodyPr>
          <a:lstStyle/>
          <a:p>
            <a:r>
              <a:rPr lang="el-GR" sz="2600" b="1" dirty="0">
                <a:latin typeface="Roboto" panose="02000000000000000000" pitchFamily="2" charset="0"/>
                <a:ea typeface="Roboto" panose="02000000000000000000" pitchFamily="2" charset="0"/>
              </a:rPr>
              <a:t>Πιστοποιημένα Ιδρύματα (</a:t>
            </a:r>
            <a:r>
              <a:rPr lang="en-US" sz="2600" b="1" dirty="0">
                <a:latin typeface="Roboto" panose="02000000000000000000" pitchFamily="2" charset="0"/>
                <a:ea typeface="Roboto" panose="02000000000000000000" pitchFamily="2" charset="0"/>
              </a:rPr>
              <a:t>ECHE)</a:t>
            </a:r>
          </a:p>
        </p:txBody>
      </p:sp>
      <p:pic>
        <p:nvPicPr>
          <p:cNvPr id="8" name="Picture 2" descr="ECHE - European Cultural Heritage Enterprise">
            <a:extLst>
              <a:ext uri="{FF2B5EF4-FFF2-40B4-BE49-F238E27FC236}">
                <a16:creationId xmlns:a16="http://schemas.microsoft.com/office/drawing/2014/main" id="{19AC2D19-6CC3-5460-0067-D8EB15D819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7644" y="2362200"/>
            <a:ext cx="4738685" cy="23843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3FD2B68-E4C5-EF4E-D088-74CA688A3D2C}"/>
              </a:ext>
            </a:extLst>
          </p:cNvPr>
          <p:cNvSpPr txBox="1"/>
          <p:nvPr/>
        </p:nvSpPr>
        <p:spPr>
          <a:xfrm>
            <a:off x="666750" y="2761218"/>
            <a:ext cx="5727700" cy="954107"/>
          </a:xfrm>
          <a:prstGeom prst="rect">
            <a:avLst/>
          </a:prstGeom>
          <a:noFill/>
        </p:spPr>
        <p:txBody>
          <a:bodyPr wrap="square">
            <a:spAutoFit/>
          </a:bodyPr>
          <a:lstStyle/>
          <a:p>
            <a:pPr marL="12700" algn="ctr">
              <a:lnSpc>
                <a:spcPct val="100000"/>
              </a:lnSpc>
              <a:spcBef>
                <a:spcPts val="820"/>
              </a:spcBef>
            </a:pPr>
            <a:r>
              <a:rPr lang="el-GR" sz="2800" b="1" spc="-10" dirty="0">
                <a:latin typeface="Roboto" panose="02000000000000000000" pitchFamily="2" charset="0"/>
                <a:ea typeface="Roboto" panose="02000000000000000000" pitchFamily="2" charset="0"/>
                <a:cs typeface="Roboto" panose="02000000000000000000" pitchFamily="2" charset="0"/>
              </a:rPr>
              <a:t>Σύνολο</a:t>
            </a:r>
            <a:r>
              <a:rPr lang="en-GB" sz="2800" b="1" spc="-10" dirty="0">
                <a:latin typeface="Roboto" panose="02000000000000000000" pitchFamily="2" charset="0"/>
                <a:ea typeface="Roboto" panose="02000000000000000000" pitchFamily="2" charset="0"/>
                <a:cs typeface="Roboto" panose="02000000000000000000" pitchFamily="2" charset="0"/>
              </a:rPr>
              <a:t>:</a:t>
            </a:r>
            <a:r>
              <a:rPr lang="el-GR" sz="2800" b="1" spc="-5" dirty="0">
                <a:latin typeface="Roboto" panose="02000000000000000000" pitchFamily="2" charset="0"/>
                <a:ea typeface="Roboto" panose="02000000000000000000" pitchFamily="2" charset="0"/>
                <a:cs typeface="Roboto" panose="02000000000000000000" pitchFamily="2" charset="0"/>
              </a:rPr>
              <a:t> 39 Κυπριακά Πιστοποιημένα</a:t>
            </a:r>
            <a:r>
              <a:rPr lang="el-GR" sz="2800" b="1" spc="25" dirty="0">
                <a:latin typeface="Roboto" panose="02000000000000000000" pitchFamily="2" charset="0"/>
                <a:ea typeface="Roboto" panose="02000000000000000000" pitchFamily="2" charset="0"/>
                <a:cs typeface="Roboto" panose="02000000000000000000" pitchFamily="2" charset="0"/>
              </a:rPr>
              <a:t> </a:t>
            </a:r>
            <a:r>
              <a:rPr lang="el-GR" sz="2800" b="1" spc="-10" dirty="0">
                <a:latin typeface="Roboto" panose="02000000000000000000" pitchFamily="2" charset="0"/>
                <a:ea typeface="Roboto" panose="02000000000000000000" pitchFamily="2" charset="0"/>
                <a:cs typeface="Roboto" panose="02000000000000000000" pitchFamily="2" charset="0"/>
              </a:rPr>
              <a:t>Ιδρύματα</a:t>
            </a:r>
            <a:endParaRPr lang="el-GR" sz="2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308428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BD037-2062-CD43-ED01-88416C172FBD}"/>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67E9EB2A-C632-1095-B31D-5A3D67833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E91CCBF9-C9FF-DCE0-0BF2-86610BA484CE}"/>
              </a:ext>
            </a:extLst>
          </p:cNvPr>
          <p:cNvSpPr>
            <a:spLocks noGrp="1"/>
          </p:cNvSpPr>
          <p:nvPr>
            <p:ph type="title"/>
          </p:nvPr>
        </p:nvSpPr>
        <p:spPr>
          <a:xfrm>
            <a:off x="906878" y="1399111"/>
            <a:ext cx="3407947" cy="736958"/>
          </a:xfrm>
        </p:spPr>
        <p:txBody>
          <a:bodyPr>
            <a:noAutofit/>
          </a:bodyPr>
          <a:lstStyle/>
          <a:p>
            <a:r>
              <a:rPr lang="el-GR" sz="2600" b="1" dirty="0">
                <a:latin typeface="Roboto" panose="02000000000000000000" pitchFamily="2" charset="0"/>
                <a:ea typeface="Roboto" panose="02000000000000000000" pitchFamily="2" charset="0"/>
              </a:rPr>
              <a:t>Βασικές Δεσμεύσεις Ιδρυμάτων που προκύπτουν από την υπογραφή του ECHE</a:t>
            </a:r>
          </a:p>
        </p:txBody>
      </p:sp>
      <p:sp>
        <p:nvSpPr>
          <p:cNvPr id="2" name="TextBox 1">
            <a:extLst>
              <a:ext uri="{FF2B5EF4-FFF2-40B4-BE49-F238E27FC236}">
                <a16:creationId xmlns:a16="http://schemas.microsoft.com/office/drawing/2014/main" id="{0F60CA18-82FE-188F-3848-30760CF51DB2}"/>
              </a:ext>
            </a:extLst>
          </p:cNvPr>
          <p:cNvSpPr txBox="1"/>
          <p:nvPr/>
        </p:nvSpPr>
        <p:spPr>
          <a:xfrm>
            <a:off x="4537748" y="830096"/>
            <a:ext cx="6296739" cy="6124754"/>
          </a:xfrm>
          <a:prstGeom prst="rect">
            <a:avLst/>
          </a:prstGeom>
          <a:noFill/>
        </p:spPr>
        <p:txBody>
          <a:bodyPr wrap="square" rtlCol="0">
            <a:spAutoFit/>
          </a:bodyPr>
          <a:lstStyle/>
          <a:p>
            <a:r>
              <a:rPr lang="el-GR" sz="1400" b="1" i="1" spc="-5" dirty="0">
                <a:solidFill>
                  <a:srgbClr val="44536A"/>
                </a:solidFill>
                <a:latin typeface="Roboto" panose="02000000000000000000" pitchFamily="2" charset="0"/>
                <a:ea typeface="Roboto" panose="02000000000000000000" pitchFamily="2" charset="0"/>
                <a:cs typeface="Roboto" panose="02000000000000000000" pitchFamily="2" charset="0"/>
              </a:rPr>
              <a:t>Με την υπογραφή του ECHE, κάθε ΙΤΕ δεσμεύεται να</a:t>
            </a:r>
            <a:r>
              <a:rPr lang="el-GR" sz="1400" spc="-10" dirty="0">
                <a:latin typeface="Roboto" panose="02000000000000000000" pitchFamily="2" charset="0"/>
                <a:ea typeface="Roboto" panose="02000000000000000000" pitchFamily="2" charset="0"/>
                <a:cs typeface="Roboto" panose="02000000000000000000" pitchFamily="2" charset="0"/>
              </a:rPr>
              <a:t>:</a:t>
            </a: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endParaRPr lang="en-US"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b="1" dirty="0">
                <a:latin typeface="Roboto" panose="02000000000000000000" pitchFamily="2" charset="0"/>
                <a:ea typeface="Roboto" panose="02000000000000000000" pitchFamily="2" charset="0"/>
                <a:cs typeface="Roboto" panose="02000000000000000000" pitchFamily="2" charset="0"/>
              </a:rPr>
              <a:t>Συμμορφώνεται πλήρως </a:t>
            </a:r>
            <a:r>
              <a:rPr lang="el-GR" sz="1400" dirty="0">
                <a:latin typeface="Roboto" panose="02000000000000000000" pitchFamily="2" charset="0"/>
                <a:ea typeface="Roboto" panose="02000000000000000000" pitchFamily="2" charset="0"/>
                <a:cs typeface="Roboto" panose="02000000000000000000" pitchFamily="2" charset="0"/>
              </a:rPr>
              <a:t>προς τις αρχές της μη-διάκρισης, της διαφάνειας και της συμπερίληψης, όπως περιγράφονται στον Οδηγό του Προγράμματος </a:t>
            </a:r>
            <a:r>
              <a:rPr lang="en-GB" sz="1400" dirty="0">
                <a:latin typeface="Roboto" panose="02000000000000000000" pitchFamily="2" charset="0"/>
                <a:ea typeface="Roboto" panose="02000000000000000000" pitchFamily="2" charset="0"/>
                <a:cs typeface="Roboto" panose="02000000000000000000" pitchFamily="2" charset="0"/>
              </a:rPr>
              <a:t>Erasmus+.</a:t>
            </a:r>
          </a:p>
          <a:p>
            <a:pPr marL="285750" indent="-285750">
              <a:buFont typeface="Wingdings" panose="05000000000000000000" pitchFamily="2" charset="2"/>
              <a:buChar char="q"/>
            </a:pPr>
            <a:endParaRPr lang="en-GB"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b="1" dirty="0">
                <a:latin typeface="Roboto" panose="02000000000000000000" pitchFamily="2" charset="0"/>
                <a:ea typeface="Roboto" panose="02000000000000000000" pitchFamily="2" charset="0"/>
                <a:cs typeface="Roboto" panose="02000000000000000000" pitchFamily="2" charset="0"/>
              </a:rPr>
              <a:t>Διασφαλίζει πλήρη αυτόματη αναγνώριση των πιστωτικών μονάδων </a:t>
            </a:r>
            <a:r>
              <a:rPr lang="el-GR" sz="1400" dirty="0">
                <a:latin typeface="Roboto" panose="02000000000000000000" pitchFamily="2" charset="0"/>
                <a:ea typeface="Roboto" panose="02000000000000000000" pitchFamily="2" charset="0"/>
                <a:cs typeface="Roboto" panose="02000000000000000000" pitchFamily="2" charset="0"/>
              </a:rPr>
              <a:t>που αποκτούνται από τους φοιτητές κατά τις σπουδές/κατάρτιση στο εξωτερικό, συμπεριλαμβανομένων αυτών που προκύπτουν από το διαδικτυακό κομμάτι της κινητικότητας</a:t>
            </a:r>
            <a:r>
              <a:rPr lang="en-US" sz="1400" dirty="0">
                <a:latin typeface="Roboto" panose="02000000000000000000" pitchFamily="2" charset="0"/>
                <a:ea typeface="Roboto" panose="02000000000000000000" pitchFamily="2" charset="0"/>
                <a:cs typeface="Roboto" panose="02000000000000000000" pitchFamily="2" charset="0"/>
              </a:rPr>
              <a:t>.</a:t>
            </a:r>
          </a:p>
          <a:p>
            <a:pPr marL="285750" indent="-285750">
              <a:buFont typeface="Wingdings" panose="05000000000000000000" pitchFamily="2" charset="2"/>
              <a:buChar char="q"/>
            </a:pP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dirty="0">
                <a:latin typeface="Roboto" panose="02000000000000000000" pitchFamily="2" charset="0"/>
                <a:ea typeface="Roboto" panose="02000000000000000000" pitchFamily="2" charset="0"/>
                <a:cs typeface="Roboto" panose="02000000000000000000" pitchFamily="2" charset="0"/>
              </a:rPr>
              <a:t>Διασφαλίζει την </a:t>
            </a:r>
            <a:r>
              <a:rPr lang="el-GR" sz="1400" b="1" dirty="0">
                <a:latin typeface="Roboto" panose="02000000000000000000" pitchFamily="2" charset="0"/>
                <a:ea typeface="Roboto" panose="02000000000000000000" pitchFamily="2" charset="0"/>
                <a:cs typeface="Roboto" panose="02000000000000000000" pitchFamily="2" charset="0"/>
              </a:rPr>
              <a:t>αναγνώριση της κινητικότητας του προσωπικού</a:t>
            </a:r>
            <a:endParaRPr lang="en-US" sz="1400" b="1" dirty="0">
              <a:latin typeface="Roboto" panose="02000000000000000000" pitchFamily="2" charset="0"/>
              <a:ea typeface="Roboto" panose="02000000000000000000" pitchFamily="2" charset="0"/>
              <a:cs typeface="Roboto" panose="02000000000000000000" pitchFamily="2" charset="0"/>
            </a:endParaRPr>
          </a:p>
          <a:p>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Σ</a:t>
            </a:r>
            <a:r>
              <a:rPr lang="el-GR" sz="1400" dirty="0">
                <a:latin typeface="Roboto" panose="02000000000000000000" pitchFamily="2" charset="0"/>
                <a:ea typeface="Roboto" panose="02000000000000000000" pitchFamily="2" charset="0"/>
                <a:cs typeface="Roboto" panose="02000000000000000000" pitchFamily="2" charset="0"/>
              </a:rPr>
              <a:t>τα πλαίσια της αξιολόγησης  της επαγγελματικής ανάπτυξης, με τη μορφή προαγωγής ή μείωσης των ωρών  διδασκαλίας. </a:t>
            </a:r>
            <a:endParaRPr lang="en-US"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dirty="0">
                <a:latin typeface="Roboto" panose="02000000000000000000" pitchFamily="2" charset="0"/>
                <a:ea typeface="Roboto" panose="02000000000000000000" pitchFamily="2" charset="0"/>
                <a:cs typeface="Roboto" panose="02000000000000000000" pitchFamily="2" charset="0"/>
              </a:rPr>
              <a:t>Μεριμνά για την </a:t>
            </a:r>
            <a:r>
              <a:rPr lang="el-GR" sz="1400" b="1" dirty="0">
                <a:latin typeface="Roboto" panose="02000000000000000000" pitchFamily="2" charset="0"/>
                <a:ea typeface="Roboto" panose="02000000000000000000" pitchFamily="2" charset="0"/>
                <a:cs typeface="Roboto" panose="02000000000000000000" pitchFamily="2" charset="0"/>
              </a:rPr>
              <a:t>ποιότητα των κινητικοτήτων</a:t>
            </a:r>
            <a:r>
              <a:rPr lang="el-GR" sz="1400" dirty="0">
                <a:latin typeface="Roboto" panose="02000000000000000000" pitchFamily="2" charset="0"/>
                <a:ea typeface="Roboto" panose="02000000000000000000" pitchFamily="2" charset="0"/>
                <a:cs typeface="Roboto" panose="02000000000000000000" pitchFamily="2" charset="0"/>
              </a:rPr>
              <a:t>, κατά τον σχεδιασμό και την υλοποίηση του σχεδίου (π.χ. γλωσσική, πολιτισμική και άλλη προετοιμασία συμμετεχόντων)</a:t>
            </a:r>
            <a:r>
              <a:rPr lang="en-US" sz="1400" dirty="0">
                <a:latin typeface="Roboto" panose="02000000000000000000" pitchFamily="2" charset="0"/>
                <a:ea typeface="Roboto" panose="02000000000000000000" pitchFamily="2" charset="0"/>
                <a:cs typeface="Roboto" panose="02000000000000000000" pitchFamily="2" charset="0"/>
              </a:rPr>
              <a:t>.</a:t>
            </a:r>
          </a:p>
          <a:p>
            <a:pPr marL="285750" indent="-285750">
              <a:buFont typeface="Wingdings" panose="05000000000000000000" pitchFamily="2" charset="2"/>
              <a:buChar char="q"/>
            </a:pP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dirty="0">
                <a:latin typeface="Roboto" panose="02000000000000000000" pitchFamily="2" charset="0"/>
                <a:ea typeface="Roboto" panose="02000000000000000000" pitchFamily="2" charset="0"/>
                <a:cs typeface="Roboto" panose="02000000000000000000" pitchFamily="2" charset="0"/>
              </a:rPr>
              <a:t>Εφαρμόζει τις </a:t>
            </a:r>
            <a:r>
              <a:rPr lang="el-GR" sz="1400" b="1" dirty="0">
                <a:latin typeface="Roboto" panose="02000000000000000000" pitchFamily="2" charset="0"/>
                <a:ea typeface="Roboto" panose="02000000000000000000" pitchFamily="2" charset="0"/>
                <a:cs typeface="Roboto" panose="02000000000000000000" pitchFamily="2" charset="0"/>
              </a:rPr>
              <a:t>οριζόντιες προτεραιότητες του </a:t>
            </a:r>
            <a:r>
              <a:rPr lang="en-GB" sz="1400" b="1" dirty="0">
                <a:latin typeface="Roboto" panose="02000000000000000000" pitchFamily="2" charset="0"/>
                <a:ea typeface="Roboto" panose="02000000000000000000" pitchFamily="2" charset="0"/>
                <a:cs typeface="Roboto" panose="02000000000000000000" pitchFamily="2" charset="0"/>
              </a:rPr>
              <a:t>Erasmus+ </a:t>
            </a:r>
          </a:p>
          <a:p>
            <a:r>
              <a:rPr lang="en-GB"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*Έμφαση πρέπει να δίνεται στη ψηφιακή διαχείριση των κινητικοτήτων του, στη βάση των τεχνικών προτύπων του </a:t>
            </a:r>
            <a:r>
              <a:rPr lang="en-GB"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European Student Card Initiative </a:t>
            </a:r>
            <a:r>
              <a:rPr lang="en-GB" sz="1400" dirty="0">
                <a:solidFill>
                  <a:srgbClr val="50A2BC"/>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n-GB" sz="1400" i="1" dirty="0">
                <a:solidFill>
                  <a:srgbClr val="50A2BC"/>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European Student Card </a:t>
            </a:r>
            <a:r>
              <a:rPr lang="en-GB" sz="1400" b="1"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n-GB" sz="1400" b="1" i="1"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n-GB" sz="1400" i="1" dirty="0">
                <a:solidFill>
                  <a:srgbClr val="50A2BC"/>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Erasmus without Paper </a:t>
            </a:r>
            <a:r>
              <a:rPr lang="en-GB" sz="1400" b="1"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n-GB"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n-GB" sz="1400" i="1" dirty="0">
                <a:solidFill>
                  <a:srgbClr val="50A2BC"/>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Erasmus+ Mobile App)</a:t>
            </a:r>
            <a:endParaRPr lang="el-GR" sz="1400" i="1" dirty="0">
              <a:solidFill>
                <a:srgbClr val="50A2BC"/>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285750" indent="-285750">
              <a:buFont typeface="Wingdings" panose="05000000000000000000" pitchFamily="2" charset="2"/>
              <a:buChar char="q"/>
            </a:pPr>
            <a:endParaRPr lang="en-GB"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285750" indent="-285750">
              <a:buFont typeface="Wingdings" panose="05000000000000000000" pitchFamily="2" charset="2"/>
              <a:buChar char="q"/>
            </a:pP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endParaRPr lang="en-GB" sz="1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33685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07E51-7719-1CCF-A30A-24234DF1F193}"/>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7454C21E-BE7F-3895-4E3A-D85F8353E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3AAB9703-0067-DD7F-F28B-49C1E2BDFE6A}"/>
              </a:ext>
            </a:extLst>
          </p:cNvPr>
          <p:cNvSpPr>
            <a:spLocks noGrp="1"/>
          </p:cNvSpPr>
          <p:nvPr>
            <p:ph type="title"/>
          </p:nvPr>
        </p:nvSpPr>
        <p:spPr>
          <a:xfrm>
            <a:off x="942598" y="1213373"/>
            <a:ext cx="4072316" cy="736958"/>
          </a:xfrm>
        </p:spPr>
        <p:txBody>
          <a:bodyPr>
            <a:noAutofit/>
          </a:bodyPr>
          <a:lstStyle/>
          <a:p>
            <a:r>
              <a:rPr lang="el-GR" sz="2600" b="1" dirty="0">
                <a:latin typeface="Roboto" panose="02000000000000000000" pitchFamily="2" charset="0"/>
                <a:ea typeface="Roboto" panose="02000000000000000000" pitchFamily="2" charset="0"/>
              </a:rPr>
              <a:t>Αναγνώριση Μαθησιακών Αποτελεσμάτων </a:t>
            </a:r>
          </a:p>
        </p:txBody>
      </p:sp>
      <p:sp>
        <p:nvSpPr>
          <p:cNvPr id="2" name="TextBox 1">
            <a:extLst>
              <a:ext uri="{FF2B5EF4-FFF2-40B4-BE49-F238E27FC236}">
                <a16:creationId xmlns:a16="http://schemas.microsoft.com/office/drawing/2014/main" id="{0E38A6AD-3625-054A-3D22-11DB3458B86A}"/>
              </a:ext>
            </a:extLst>
          </p:cNvPr>
          <p:cNvSpPr txBox="1"/>
          <p:nvPr/>
        </p:nvSpPr>
        <p:spPr>
          <a:xfrm>
            <a:off x="4030453" y="957761"/>
            <a:ext cx="7218949" cy="5262979"/>
          </a:xfrm>
          <a:prstGeom prst="rect">
            <a:avLst/>
          </a:prstGeom>
          <a:noFill/>
        </p:spPr>
        <p:txBody>
          <a:bodyPr wrap="square" rtlCol="0">
            <a:spAutoFit/>
          </a:bodyPr>
          <a:lstStyle/>
          <a:p>
            <a:r>
              <a:rPr lang="el-GR" sz="1400" b="1" i="1" spc="-5" dirty="0">
                <a:solidFill>
                  <a:srgbClr val="44536A"/>
                </a:solidFill>
                <a:latin typeface="Roboto" panose="02000000000000000000" pitchFamily="2" charset="0"/>
                <a:ea typeface="Roboto" panose="02000000000000000000" pitchFamily="2" charset="0"/>
                <a:cs typeface="Roboto" panose="02000000000000000000" pitchFamily="2" charset="0"/>
              </a:rPr>
              <a:t>Αναγνώριση μαθησιακών αποτελεσμάτων φοιτητών που αποκτούνται κατά τις σπουδές/κατάρτιση στο εξωτερικό</a:t>
            </a: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Courier New" panose="02070309020205020404" pitchFamily="49" charset="0"/>
              <a:buChar char="o"/>
            </a:pPr>
            <a:endParaRPr lang="en-US" sz="1400" b="1"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b="1" dirty="0">
                <a:latin typeface="Roboto" panose="02000000000000000000" pitchFamily="2" charset="0"/>
                <a:ea typeface="Roboto" panose="02000000000000000000" pitchFamily="2" charset="0"/>
                <a:cs typeface="Roboto" panose="02000000000000000000" pitchFamily="2" charset="0"/>
              </a:rPr>
              <a:t>Για ένα πλήρες ακαδημαϊκό έτος, ο φοιτητής αναμένεται να αποκτήσει συνολικά 60 </a:t>
            </a:r>
            <a:r>
              <a:rPr lang="en-GB" sz="1400" b="1" dirty="0">
                <a:latin typeface="Roboto" panose="02000000000000000000" pitchFamily="2" charset="0"/>
                <a:ea typeface="Roboto" panose="02000000000000000000" pitchFamily="2" charset="0"/>
                <a:cs typeface="Roboto" panose="02000000000000000000" pitchFamily="2" charset="0"/>
              </a:rPr>
              <a:t>ECTS </a:t>
            </a:r>
            <a:r>
              <a:rPr lang="el-GR" sz="1400" b="1" dirty="0">
                <a:latin typeface="Roboto" panose="02000000000000000000" pitchFamily="2" charset="0"/>
                <a:ea typeface="Roboto" panose="02000000000000000000" pitchFamily="2" charset="0"/>
                <a:cs typeface="Roboto" panose="02000000000000000000" pitchFamily="2" charset="0"/>
              </a:rPr>
              <a:t>ή και περισσότερες </a:t>
            </a: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Η απόκτηση μικρότερου αριθμού μονάδων ενδέχεται να οδηγήσει σε παράταση της συνολικής περιόδου σπουδών του φοιτητή ή σε επιπλέον φόρτο εργασίας κατά τη συνέχεια των σπουδών του</a:t>
            </a:r>
            <a:r>
              <a:rPr lang="en-US"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p>
          <a:p>
            <a:pPr marL="285750" indent="-285750">
              <a:buFont typeface="Wingdings" panose="05000000000000000000" pitchFamily="2" charset="2"/>
              <a:buChar char="q"/>
            </a:pPr>
            <a:endParaRPr lang="en-GB"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dirty="0">
                <a:latin typeface="Roboto" panose="02000000000000000000" pitchFamily="2" charset="0"/>
                <a:ea typeface="Roboto" panose="02000000000000000000" pitchFamily="2" charset="0"/>
                <a:cs typeface="Roboto" panose="02000000000000000000" pitchFamily="2" charset="0"/>
              </a:rPr>
              <a:t>Οι ακόλουθες ενέργειες είναι </a:t>
            </a:r>
            <a:r>
              <a:rPr lang="el-GR" sz="1400" b="1" dirty="0">
                <a:latin typeface="Roboto" panose="02000000000000000000" pitchFamily="2" charset="0"/>
                <a:ea typeface="Roboto" panose="02000000000000000000" pitchFamily="2" charset="0"/>
                <a:cs typeface="Roboto" panose="02000000000000000000" pitchFamily="2" charset="0"/>
              </a:rPr>
              <a:t>απαραίτητες για την προετοιμασία και την καταχώρηση κινητικοτήτων </a:t>
            </a:r>
            <a:r>
              <a:rPr lang="el-GR" sz="1400" dirty="0">
                <a:latin typeface="Roboto" panose="02000000000000000000" pitchFamily="2" charset="0"/>
                <a:ea typeface="Roboto" panose="02000000000000000000" pitchFamily="2" charset="0"/>
                <a:cs typeface="Roboto" panose="02000000000000000000" pitchFamily="2" charset="0"/>
              </a:rPr>
              <a:t>(στα συστήματα του ΙΤΕ), </a:t>
            </a:r>
            <a:r>
              <a:rPr lang="el-GR" sz="1400" b="1" dirty="0">
                <a:latin typeface="Roboto" panose="02000000000000000000" pitchFamily="2" charset="0"/>
                <a:ea typeface="Roboto" panose="02000000000000000000" pitchFamily="2" charset="0"/>
                <a:cs typeface="Roboto" panose="02000000000000000000" pitchFamily="2" charset="0"/>
              </a:rPr>
              <a:t>με τη χρήση των </a:t>
            </a:r>
            <a:r>
              <a:rPr lang="en-GB" sz="1400" b="1" dirty="0">
                <a:latin typeface="Roboto" panose="02000000000000000000" pitchFamily="2" charset="0"/>
                <a:ea typeface="Roboto" panose="02000000000000000000" pitchFamily="2" charset="0"/>
                <a:cs typeface="Roboto" panose="02000000000000000000" pitchFamily="2" charset="0"/>
              </a:rPr>
              <a:t>ECTS</a:t>
            </a:r>
            <a:r>
              <a:rPr lang="el-GR" sz="1400" b="1" dirty="0">
                <a:latin typeface="Roboto" panose="02000000000000000000" pitchFamily="2" charset="0"/>
                <a:ea typeface="Roboto" panose="02000000000000000000" pitchFamily="2" charset="0"/>
                <a:cs typeface="Roboto" panose="02000000000000000000" pitchFamily="2" charset="0"/>
              </a:rPr>
              <a:t>:</a:t>
            </a:r>
          </a:p>
          <a:p>
            <a:pPr marL="742950" lvl="1" indent="-285750">
              <a:buFont typeface="Wingdings" panose="05000000000000000000" pitchFamily="2" charset="2"/>
              <a:buChar char="v"/>
            </a:pP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Δημοσιοποίηση στην ιστοσελίδα κάθε ΙΤΕ ενός </a:t>
            </a:r>
            <a:r>
              <a:rPr lang="el-GR" sz="1400" b="1" i="1" u="sng" dirty="0" err="1">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επικαιροποιημένου</a:t>
            </a:r>
            <a:r>
              <a:rPr lang="el-GR" sz="1400" b="1" i="1" u="sng"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και αναλυτικού καταλόγου προγραμμάτων σπουδών </a:t>
            </a:r>
            <a:r>
              <a:rPr lang="el-GR" sz="1400" i="1"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(με τις αντίστοιχες πιστωτικές μονάδες για κάθε πρόγραμμα σπουδών)</a:t>
            </a:r>
          </a:p>
          <a:p>
            <a:pPr marL="742950" lvl="1" indent="-285750">
              <a:buFont typeface="Wingdings" panose="05000000000000000000" pitchFamily="2" charset="2"/>
              <a:buChar char="v"/>
            </a:pP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Υπογραφή </a:t>
            </a:r>
            <a:r>
              <a:rPr lang="en-GB" sz="1400" b="1" i="1" u="sng"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learning agreement</a:t>
            </a: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n-GB"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τόσο στις περιπτώσεις κινητικότητας για σπουδές όσο και στις περιπτώσεις κινητικότητας για πρακτική άσκηση</a:t>
            </a:r>
          </a:p>
          <a:p>
            <a:pPr marL="742950" lvl="1" indent="-285750">
              <a:buFont typeface="Wingdings" panose="05000000000000000000" pitchFamily="2" charset="2"/>
              <a:buChar char="v"/>
            </a:pP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Έκδοση ατομικού </a:t>
            </a:r>
            <a:r>
              <a:rPr lang="en-GB" sz="1400" b="1" i="1" u="sng"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Transcript of Records</a:t>
            </a:r>
          </a:p>
          <a:p>
            <a:pPr marL="742950" lvl="1" indent="-285750">
              <a:buFont typeface="Wingdings" panose="05000000000000000000" pitchFamily="2" charset="2"/>
              <a:buChar char="v"/>
            </a:pP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Έκδοση </a:t>
            </a:r>
            <a:r>
              <a:rPr lang="en-GB" sz="1400" b="1" i="1" u="sng"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Diploma Supplement </a:t>
            </a:r>
            <a:r>
              <a:rPr lang="el-GR" sz="1400" b="1" i="1" u="sng"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ή </a:t>
            </a:r>
            <a:r>
              <a:rPr lang="en-GB" sz="1400" b="1" i="1" u="sng" dirty="0" err="1">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Europass</a:t>
            </a:r>
            <a:r>
              <a:rPr lang="en-GB" sz="1400" b="1" i="1" u="sng"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Certificate Supplement</a:t>
            </a:r>
            <a:r>
              <a:rPr lang="en-GB" sz="1400" b="1"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n-GB"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για όσους πραγματοποιούν πρακτική άσκηση, μετά την αποφοίτησή τους)</a:t>
            </a:r>
          </a:p>
          <a:p>
            <a:pPr marL="742950" lvl="1" indent="-285750">
              <a:buFont typeface="Wingdings" panose="05000000000000000000" pitchFamily="2" charset="2"/>
              <a:buChar char="v"/>
            </a:pPr>
            <a:r>
              <a:rPr lang="el-GR" sz="1400" b="1" i="1" u="sng" dirty="0" err="1">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Υϊοθέτηση</a:t>
            </a:r>
            <a:r>
              <a:rPr lang="el-GR" sz="1400" b="1" i="1" u="sng"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ενός πολύ συγκεκριμένου πλαισίου αναγνώρισης και δημοσιοποίησή το</a:t>
            </a:r>
            <a:r>
              <a:rPr lang="el-GR" sz="1400" b="1"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υ </a:t>
            </a: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στην ιστοσελίδα του Ιδρύματος </a:t>
            </a:r>
          </a:p>
          <a:p>
            <a:endParaRPr lang="en-GB"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285750" indent="-285750">
              <a:buFont typeface="Courier New" panose="02070309020205020404" pitchFamily="49" charset="0"/>
              <a:buChar char="o"/>
            </a:pP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Courier New" panose="02070309020205020404" pitchFamily="49" charset="0"/>
              <a:buChar char="o"/>
            </a:pP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Courier New" panose="02070309020205020404" pitchFamily="49" charset="0"/>
              <a:buChar char="o"/>
            </a:pPr>
            <a:endParaRPr lang="en-GB" sz="1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17222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B9C1EBBD-9E4C-1953-E940-4534035BE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943455" y="1045367"/>
            <a:ext cx="2394104" cy="736958"/>
          </a:xfrm>
        </p:spPr>
        <p:txBody>
          <a:bodyPr>
            <a:noAutofit/>
          </a:bodyPr>
          <a:lstStyle/>
          <a:p>
            <a:r>
              <a:rPr lang="el-GR" sz="2600" b="1" dirty="0">
                <a:latin typeface="Roboto" panose="02000000000000000000" pitchFamily="2" charset="0"/>
                <a:ea typeface="Roboto" panose="02000000000000000000" pitchFamily="2" charset="0"/>
              </a:rPr>
              <a:t>Συμφωνία </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Επιχορήγησης</a:t>
            </a:r>
            <a:endParaRPr lang="en-CY" sz="2600" b="1" dirty="0">
              <a:latin typeface="Roboto" panose="02000000000000000000" pitchFamily="2" charset="0"/>
              <a:ea typeface="Roboto" panose="02000000000000000000" pitchFamily="2" charset="0"/>
            </a:endParaRPr>
          </a:p>
        </p:txBody>
      </p:sp>
      <p:pic>
        <p:nvPicPr>
          <p:cNvPr id="2" name="object 7">
            <a:extLst>
              <a:ext uri="{FF2B5EF4-FFF2-40B4-BE49-F238E27FC236}">
                <a16:creationId xmlns:a16="http://schemas.microsoft.com/office/drawing/2014/main" id="{140A7059-E6FC-4950-11E7-645636A7BA33}"/>
              </a:ext>
            </a:extLst>
          </p:cNvPr>
          <p:cNvPicPr/>
          <p:nvPr/>
        </p:nvPicPr>
        <p:blipFill>
          <a:blip r:embed="rId4" cstate="print"/>
          <a:stretch>
            <a:fillRect/>
          </a:stretch>
        </p:blipFill>
        <p:spPr>
          <a:xfrm>
            <a:off x="850392" y="2130552"/>
            <a:ext cx="2795865" cy="3236975"/>
          </a:xfrm>
          <a:prstGeom prst="rect">
            <a:avLst/>
          </a:prstGeom>
        </p:spPr>
      </p:pic>
      <p:sp>
        <p:nvSpPr>
          <p:cNvPr id="5" name="TextBox 4">
            <a:extLst>
              <a:ext uri="{FF2B5EF4-FFF2-40B4-BE49-F238E27FC236}">
                <a16:creationId xmlns:a16="http://schemas.microsoft.com/office/drawing/2014/main" id="{7BC57196-2135-A5EC-3BDE-BEE97A1F7528}"/>
              </a:ext>
            </a:extLst>
          </p:cNvPr>
          <p:cNvSpPr txBox="1"/>
          <p:nvPr/>
        </p:nvSpPr>
        <p:spPr>
          <a:xfrm>
            <a:off x="4107229" y="693324"/>
            <a:ext cx="7315101" cy="5453288"/>
          </a:xfrm>
          <a:prstGeom prst="rect">
            <a:avLst/>
          </a:prstGeom>
          <a:noFill/>
        </p:spPr>
        <p:txBody>
          <a:bodyPr wrap="square">
            <a:spAutoFit/>
          </a:bodyPr>
          <a:lstStyle/>
          <a:p>
            <a:pPr marL="298450" marR="440690" indent="-285750" algn="just">
              <a:lnSpc>
                <a:spcPct val="80400"/>
              </a:lnSpc>
              <a:spcBef>
                <a:spcPts val="994"/>
              </a:spcBef>
              <a:buFont typeface="Wingdings" panose="05000000000000000000" pitchFamily="2" charset="2"/>
              <a:buChar char="Ø"/>
            </a:pPr>
            <a:r>
              <a:rPr lang="el-GR" sz="1600" dirty="0">
                <a:latin typeface="Roboto" panose="02000000000000000000" pitchFamily="2" charset="0"/>
                <a:ea typeface="Roboto" panose="02000000000000000000" pitchFamily="2" charset="0"/>
                <a:cs typeface="Roboto" panose="02000000000000000000" pitchFamily="2" charset="0"/>
              </a:rPr>
              <a:t>Με την υπογραφή της Συμφωνίας, οι δικαιούχοι συμφωνούν να υλοποιήσουν  τη δράση σύμφωνα με τις υποχρεώσεις, όρους και προϋποθέσεις που αυτή ορίζει.</a:t>
            </a:r>
          </a:p>
          <a:p>
            <a:pPr marL="12700" marR="440690" algn="just">
              <a:lnSpc>
                <a:spcPct val="80400"/>
              </a:lnSpc>
              <a:spcBef>
                <a:spcPts val="994"/>
              </a:spcBef>
            </a:pPr>
            <a:endParaRPr lang="el-GR" sz="1600" dirty="0">
              <a:latin typeface="Roboto" panose="02000000000000000000" pitchFamily="2" charset="0"/>
              <a:ea typeface="Roboto" panose="02000000000000000000" pitchFamily="2" charset="0"/>
              <a:cs typeface="Roboto" panose="02000000000000000000" pitchFamily="2" charset="0"/>
            </a:endParaRPr>
          </a:p>
          <a:p>
            <a:pPr marL="298450" marR="440690" indent="-285750" algn="just">
              <a:lnSpc>
                <a:spcPct val="80400"/>
              </a:lnSpc>
              <a:spcBef>
                <a:spcPts val="994"/>
              </a:spcBef>
              <a:buFont typeface="Wingdings" panose="05000000000000000000" pitchFamily="2" charset="2"/>
              <a:buChar char="Ø"/>
            </a:pPr>
            <a:r>
              <a:rPr lang="el-GR" sz="1600" b="1" u="sng" spc="-5" dirty="0">
                <a:solidFill>
                  <a:srgbClr val="0099CC"/>
                </a:solidFill>
                <a:latin typeface="Roboto" panose="02000000000000000000" pitchFamily="2" charset="0"/>
                <a:ea typeface="Roboto" panose="02000000000000000000" pitchFamily="2" charset="0"/>
                <a:cs typeface="Roboto" panose="02000000000000000000" pitchFamily="2" charset="0"/>
              </a:rPr>
              <a:t>Συνέπειες</a:t>
            </a:r>
            <a:r>
              <a:rPr lang="el-GR" sz="1600" b="1" u="sng" spc="-30" dirty="0">
                <a:solidFill>
                  <a:srgbClr val="0099CC"/>
                </a:solidFill>
                <a:latin typeface="Roboto" panose="02000000000000000000" pitchFamily="2" charset="0"/>
                <a:ea typeface="Roboto" panose="02000000000000000000" pitchFamily="2" charset="0"/>
                <a:cs typeface="Roboto" panose="02000000000000000000" pitchFamily="2" charset="0"/>
              </a:rPr>
              <a:t> </a:t>
            </a:r>
            <a:r>
              <a:rPr lang="el-GR" sz="1600" b="1" u="sng" spc="-5" dirty="0">
                <a:solidFill>
                  <a:srgbClr val="0099CC"/>
                </a:solidFill>
                <a:latin typeface="Roboto" panose="02000000000000000000" pitchFamily="2" charset="0"/>
                <a:ea typeface="Roboto" panose="02000000000000000000" pitchFamily="2" charset="0"/>
                <a:cs typeface="Roboto" panose="02000000000000000000" pitchFamily="2" charset="0"/>
              </a:rPr>
              <a:t>μη</a:t>
            </a:r>
            <a:r>
              <a:rPr lang="el-GR" sz="1600" b="1" u="sng" spc="15" dirty="0">
                <a:solidFill>
                  <a:srgbClr val="0099CC"/>
                </a:solidFill>
                <a:latin typeface="Roboto" panose="02000000000000000000" pitchFamily="2" charset="0"/>
                <a:ea typeface="Roboto" panose="02000000000000000000" pitchFamily="2" charset="0"/>
                <a:cs typeface="Roboto" panose="02000000000000000000" pitchFamily="2" charset="0"/>
              </a:rPr>
              <a:t> </a:t>
            </a:r>
            <a:r>
              <a:rPr lang="el-GR" sz="1600" b="1" u="sng" spc="-5" dirty="0">
                <a:solidFill>
                  <a:srgbClr val="0099CC"/>
                </a:solidFill>
                <a:latin typeface="Roboto" panose="02000000000000000000" pitchFamily="2" charset="0"/>
                <a:ea typeface="Roboto" panose="02000000000000000000" pitchFamily="2" charset="0"/>
                <a:cs typeface="Roboto" panose="02000000000000000000" pitchFamily="2" charset="0"/>
              </a:rPr>
              <a:t>συμμόρφωσης:</a:t>
            </a:r>
            <a:r>
              <a:rPr lang="el-GR" sz="1600" b="1" u="sng" spc="10" dirty="0">
                <a:solidFill>
                  <a:srgbClr val="0099CC"/>
                </a:solidFill>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Στην</a:t>
            </a:r>
            <a:r>
              <a:rPr lang="el-GR" sz="1600" spc="2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περίπτωση</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που</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ένας</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δικαιούχος</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παραβεί </a:t>
            </a:r>
            <a:r>
              <a:rPr lang="el-GR" sz="1600" spc="-345" dirty="0">
                <a:latin typeface="Roboto" panose="02000000000000000000" pitchFamily="2" charset="0"/>
                <a:ea typeface="Roboto" panose="02000000000000000000" pitchFamily="2" charset="0"/>
                <a:cs typeface="Roboto" panose="02000000000000000000" pitchFamily="2" charset="0"/>
              </a:rPr>
              <a:t> </a:t>
            </a:r>
            <a:r>
              <a:rPr lang="el-GR" sz="1600" spc="-10" dirty="0" err="1">
                <a:latin typeface="Roboto" panose="02000000000000000000" pitchFamily="2" charset="0"/>
                <a:ea typeface="Roboto" panose="02000000000000000000" pitchFamily="2" charset="0"/>
                <a:cs typeface="Roboto" panose="02000000000000000000" pitchFamily="2" charset="0"/>
              </a:rPr>
              <a:t>όποιονδήποτε</a:t>
            </a:r>
            <a:r>
              <a:rPr lang="el-GR" sz="1600" spc="-10" dirty="0">
                <a:latin typeface="Roboto" panose="02000000000000000000" pitchFamily="2" charset="0"/>
                <a:ea typeface="Roboto" panose="02000000000000000000" pitchFamily="2" charset="0"/>
                <a:cs typeface="Roboto" panose="02000000000000000000" pitchFamily="2" charset="0"/>
              </a:rPr>
              <a:t> από τους όρους </a:t>
            </a:r>
            <a:r>
              <a:rPr lang="el-GR" sz="1600" spc="-5" dirty="0">
                <a:latin typeface="Roboto" panose="02000000000000000000" pitchFamily="2" charset="0"/>
                <a:ea typeface="Roboto" panose="02000000000000000000" pitchFamily="2" charset="0"/>
                <a:cs typeface="Roboto" panose="02000000000000000000" pitchFamily="2" charset="0"/>
              </a:rPr>
              <a:t>της</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Συμφωνίας,</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η</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επιχορήγηση</a:t>
            </a:r>
            <a:r>
              <a:rPr lang="el-GR" sz="1600" spc="3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μπορεί</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να</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μειωθεί</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a:t>
            </a:r>
            <a:r>
              <a:rPr lang="el-GR" sz="1600" b="1" spc="-5" dirty="0">
                <a:solidFill>
                  <a:srgbClr val="44536A"/>
                </a:solidFill>
                <a:latin typeface="Roboto" panose="02000000000000000000" pitchFamily="2" charset="0"/>
                <a:ea typeface="Roboto" panose="02000000000000000000" pitchFamily="2" charset="0"/>
                <a:cs typeface="Roboto" panose="02000000000000000000" pitchFamily="2" charset="0"/>
              </a:rPr>
              <a:t>βλ.</a:t>
            </a:r>
            <a:r>
              <a:rPr lang="el-GR" sz="1600" b="1" spc="15" dirty="0">
                <a:solidFill>
                  <a:srgbClr val="44536A"/>
                </a:solidFill>
                <a:latin typeface="Roboto" panose="02000000000000000000" pitchFamily="2" charset="0"/>
                <a:ea typeface="Roboto" panose="02000000000000000000" pitchFamily="2" charset="0"/>
                <a:cs typeface="Roboto" panose="02000000000000000000" pitchFamily="2" charset="0"/>
              </a:rPr>
              <a:t> Κεφάλαιο 5, </a:t>
            </a:r>
            <a:r>
              <a:rPr lang="el-GR" sz="1600" b="1" spc="-5" dirty="0">
                <a:solidFill>
                  <a:srgbClr val="44536A"/>
                </a:solidFill>
                <a:latin typeface="Roboto" panose="02000000000000000000" pitchFamily="2" charset="0"/>
                <a:ea typeface="Roboto" panose="02000000000000000000" pitchFamily="2" charset="0"/>
                <a:cs typeface="Roboto" panose="02000000000000000000" pitchFamily="2" charset="0"/>
              </a:rPr>
              <a:t>Άρθρο</a:t>
            </a:r>
            <a:r>
              <a:rPr lang="el-GR" sz="1600" b="1"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600" b="1" spc="-5" dirty="0">
                <a:solidFill>
                  <a:srgbClr val="44536A"/>
                </a:solidFill>
                <a:latin typeface="Roboto" panose="02000000000000000000" pitchFamily="2" charset="0"/>
                <a:ea typeface="Roboto" panose="02000000000000000000" pitchFamily="2" charset="0"/>
                <a:cs typeface="Roboto" panose="02000000000000000000" pitchFamily="2" charset="0"/>
              </a:rPr>
              <a:t>28). </a:t>
            </a:r>
            <a:r>
              <a:rPr lang="el-GR" sz="1600" spc="-5" dirty="0">
                <a:latin typeface="Roboto" panose="02000000000000000000" pitchFamily="2" charset="0"/>
                <a:ea typeface="Roboto" panose="02000000000000000000" pitchFamily="2" charset="0"/>
                <a:cs typeface="Roboto" panose="02000000000000000000" pitchFamily="2" charset="0"/>
              </a:rPr>
              <a:t>Παραβιάσεις</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μπορεί, </a:t>
            </a:r>
            <a:r>
              <a:rPr lang="el-GR" sz="1600" dirty="0">
                <a:latin typeface="Roboto" panose="02000000000000000000" pitchFamily="2" charset="0"/>
                <a:ea typeface="Roboto" panose="02000000000000000000" pitchFamily="2" charset="0"/>
                <a:cs typeface="Roboto" panose="02000000000000000000" pitchFamily="2" charset="0"/>
              </a:rPr>
              <a:t>επίσης,</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να </a:t>
            </a:r>
            <a:r>
              <a:rPr lang="el-GR" sz="1600" spc="-10" dirty="0">
                <a:latin typeface="Roboto" panose="02000000000000000000" pitchFamily="2" charset="0"/>
                <a:ea typeface="Roboto" panose="02000000000000000000" pitchFamily="2" charset="0"/>
                <a:cs typeface="Roboto" panose="02000000000000000000" pitchFamily="2" charset="0"/>
              </a:rPr>
              <a:t>οδηγήσουν</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σε</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άλλα </a:t>
            </a:r>
            <a:r>
              <a:rPr lang="el-GR" sz="1600" dirty="0">
                <a:latin typeface="Roboto" panose="02000000000000000000" pitchFamily="2" charset="0"/>
                <a:ea typeface="Roboto" panose="02000000000000000000" pitchFamily="2" charset="0"/>
                <a:cs typeface="Roboto" panose="02000000000000000000" pitchFamily="2" charset="0"/>
              </a:rPr>
              <a:t>μέτρα,</a:t>
            </a:r>
            <a:r>
              <a:rPr lang="el-GR" sz="1600" spc="-5" dirty="0">
                <a:latin typeface="Roboto" panose="02000000000000000000" pitchFamily="2" charset="0"/>
                <a:ea typeface="Roboto" panose="02000000000000000000" pitchFamily="2" charset="0"/>
                <a:cs typeface="Roboto" panose="02000000000000000000" pitchFamily="2" charset="0"/>
              </a:rPr>
              <a:t> που περιγράφονται</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στο</a:t>
            </a:r>
            <a:r>
              <a:rPr lang="el-GR" sz="1600" spc="-5" dirty="0">
                <a:latin typeface="Roboto" panose="02000000000000000000" pitchFamily="2" charset="0"/>
                <a:ea typeface="Roboto" panose="02000000000000000000" pitchFamily="2" charset="0"/>
                <a:cs typeface="Roboto" panose="02000000000000000000" pitchFamily="2" charset="0"/>
              </a:rPr>
              <a:t> Κεφάλαιο</a:t>
            </a:r>
            <a:r>
              <a:rPr lang="el-GR" sz="1600" spc="-4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5.</a:t>
            </a:r>
          </a:p>
          <a:p>
            <a:pPr marL="298450" marR="440690" indent="-285750" algn="just">
              <a:lnSpc>
                <a:spcPct val="80400"/>
              </a:lnSpc>
              <a:spcBef>
                <a:spcPts val="994"/>
              </a:spcBef>
              <a:buFont typeface="Wingdings" panose="05000000000000000000" pitchFamily="2" charset="2"/>
              <a:buChar char="Ø"/>
            </a:pPr>
            <a:r>
              <a:rPr lang="el-GR" sz="1600" dirty="0">
                <a:latin typeface="Roboto" panose="02000000000000000000" pitchFamily="2" charset="0"/>
                <a:ea typeface="Roboto" panose="02000000000000000000" pitchFamily="2" charset="0"/>
                <a:cs typeface="Roboto" panose="02000000000000000000" pitchFamily="2" charset="0"/>
              </a:rPr>
              <a:t>Η</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Συμφ</a:t>
            </a:r>
            <a:r>
              <a:rPr lang="el-GR" sz="1600" spc="-10" dirty="0">
                <a:latin typeface="Roboto" panose="02000000000000000000" pitchFamily="2" charset="0"/>
                <a:ea typeface="Roboto" panose="02000000000000000000" pitchFamily="2" charset="0"/>
                <a:cs typeface="Roboto" panose="02000000000000000000" pitchFamily="2" charset="0"/>
              </a:rPr>
              <a:t>ω</a:t>
            </a:r>
            <a:r>
              <a:rPr lang="el-GR" sz="1600" dirty="0">
                <a:latin typeface="Roboto" panose="02000000000000000000" pitchFamily="2" charset="0"/>
                <a:ea typeface="Roboto" panose="02000000000000000000" pitchFamily="2" charset="0"/>
                <a:cs typeface="Roboto" panose="02000000000000000000" pitchFamily="2" charset="0"/>
              </a:rPr>
              <a:t>νία</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spc="-20" dirty="0">
                <a:latin typeface="Roboto" panose="02000000000000000000" pitchFamily="2" charset="0"/>
                <a:ea typeface="Roboto" panose="02000000000000000000" pitchFamily="2" charset="0"/>
                <a:cs typeface="Roboto" panose="02000000000000000000" pitchFamily="2" charset="0"/>
              </a:rPr>
              <a:t>Ε</a:t>
            </a:r>
            <a:r>
              <a:rPr lang="el-GR" sz="1600" spc="-10" dirty="0">
                <a:latin typeface="Roboto" panose="02000000000000000000" pitchFamily="2" charset="0"/>
                <a:ea typeface="Roboto" panose="02000000000000000000" pitchFamily="2" charset="0"/>
                <a:cs typeface="Roboto" panose="02000000000000000000" pitchFamily="2" charset="0"/>
              </a:rPr>
              <a:t>π</a:t>
            </a:r>
            <a:r>
              <a:rPr lang="el-GR" sz="1600" spc="-15" dirty="0">
                <a:latin typeface="Roboto" panose="02000000000000000000" pitchFamily="2" charset="0"/>
                <a:ea typeface="Roboto" panose="02000000000000000000" pitchFamily="2" charset="0"/>
                <a:cs typeface="Roboto" panose="02000000000000000000" pitchFamily="2" charset="0"/>
              </a:rPr>
              <a:t>ι</a:t>
            </a:r>
            <a:r>
              <a:rPr lang="el-GR" sz="1600" spc="-20" dirty="0">
                <a:latin typeface="Roboto" panose="02000000000000000000" pitchFamily="2" charset="0"/>
                <a:ea typeface="Roboto" panose="02000000000000000000" pitchFamily="2" charset="0"/>
                <a:cs typeface="Roboto" panose="02000000000000000000" pitchFamily="2" charset="0"/>
              </a:rPr>
              <a:t>χ</a:t>
            </a:r>
            <a:r>
              <a:rPr lang="el-GR" sz="1600" spc="-5" dirty="0">
                <a:latin typeface="Roboto" panose="02000000000000000000" pitchFamily="2" charset="0"/>
                <a:ea typeface="Roboto" panose="02000000000000000000" pitchFamily="2" charset="0"/>
                <a:cs typeface="Roboto" panose="02000000000000000000" pitchFamily="2" charset="0"/>
              </a:rPr>
              <a:t>ορ</a:t>
            </a:r>
            <a:r>
              <a:rPr lang="el-GR" sz="1600" spc="-30" dirty="0">
                <a:latin typeface="Roboto" panose="02000000000000000000" pitchFamily="2" charset="0"/>
                <a:ea typeface="Roboto" panose="02000000000000000000" pitchFamily="2" charset="0"/>
                <a:cs typeface="Roboto" panose="02000000000000000000" pitchFamily="2" charset="0"/>
              </a:rPr>
              <a:t>ή</a:t>
            </a:r>
            <a:r>
              <a:rPr lang="el-GR" sz="1600" spc="-5" dirty="0">
                <a:latin typeface="Roboto" panose="02000000000000000000" pitchFamily="2" charset="0"/>
                <a:ea typeface="Roboto" panose="02000000000000000000" pitchFamily="2" charset="0"/>
                <a:cs typeface="Roboto" panose="02000000000000000000" pitchFamily="2" charset="0"/>
              </a:rPr>
              <a:t>γ</a:t>
            </a:r>
            <a:r>
              <a:rPr lang="el-GR" sz="1600" spc="-20" dirty="0">
                <a:latin typeface="Roboto" panose="02000000000000000000" pitchFamily="2" charset="0"/>
                <a:ea typeface="Roboto" panose="02000000000000000000" pitchFamily="2" charset="0"/>
                <a:cs typeface="Roboto" panose="02000000000000000000" pitchFamily="2" charset="0"/>
              </a:rPr>
              <a:t>η</a:t>
            </a:r>
            <a:r>
              <a:rPr lang="el-GR" sz="1600" dirty="0">
                <a:latin typeface="Roboto" panose="02000000000000000000" pitchFamily="2" charset="0"/>
                <a:ea typeface="Roboto" panose="02000000000000000000" pitchFamily="2" charset="0"/>
                <a:cs typeface="Roboto" panose="02000000000000000000" pitchFamily="2" charset="0"/>
              </a:rPr>
              <a:t>σ</a:t>
            </a:r>
            <a:r>
              <a:rPr lang="el-GR" sz="1600" spc="-5" dirty="0">
                <a:latin typeface="Roboto" panose="02000000000000000000" pitchFamily="2" charset="0"/>
                <a:ea typeface="Roboto" panose="02000000000000000000" pitchFamily="2" charset="0"/>
                <a:cs typeface="Roboto" panose="02000000000000000000" pitchFamily="2" charset="0"/>
              </a:rPr>
              <a:t>η</a:t>
            </a:r>
            <a:r>
              <a:rPr lang="el-GR" sz="1600" dirty="0">
                <a:latin typeface="Roboto" panose="02000000000000000000" pitchFamily="2" charset="0"/>
                <a:ea typeface="Roboto" panose="02000000000000000000" pitchFamily="2" charset="0"/>
                <a:cs typeface="Roboto" panose="02000000000000000000" pitchFamily="2" charset="0"/>
              </a:rPr>
              <a:t>ς</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α</a:t>
            </a:r>
            <a:r>
              <a:rPr lang="el-GR" sz="1600" spc="-20" dirty="0">
                <a:latin typeface="Roboto" panose="02000000000000000000" pitchFamily="2" charset="0"/>
                <a:ea typeface="Roboto" panose="02000000000000000000" pitchFamily="2" charset="0"/>
                <a:cs typeface="Roboto" panose="02000000000000000000" pitchFamily="2" charset="0"/>
              </a:rPr>
              <a:t>π</a:t>
            </a:r>
            <a:r>
              <a:rPr lang="el-GR" sz="1600" spc="-5" dirty="0">
                <a:latin typeface="Roboto" panose="02000000000000000000" pitchFamily="2" charset="0"/>
                <a:ea typeface="Roboto" panose="02000000000000000000" pitchFamily="2" charset="0"/>
                <a:cs typeface="Roboto" panose="02000000000000000000" pitchFamily="2" charset="0"/>
              </a:rPr>
              <a:t>οτ</a:t>
            </a:r>
            <a:r>
              <a:rPr lang="el-GR" sz="1600" dirty="0">
                <a:latin typeface="Roboto" panose="02000000000000000000" pitchFamily="2" charset="0"/>
                <a:ea typeface="Roboto" panose="02000000000000000000" pitchFamily="2" charset="0"/>
                <a:cs typeface="Roboto" panose="02000000000000000000" pitchFamily="2" charset="0"/>
              </a:rPr>
              <a:t>ελ</a:t>
            </a:r>
            <a:r>
              <a:rPr lang="el-GR" sz="1600" spc="-10" dirty="0">
                <a:latin typeface="Roboto" panose="02000000000000000000" pitchFamily="2" charset="0"/>
                <a:ea typeface="Roboto" panose="02000000000000000000" pitchFamily="2" charset="0"/>
                <a:cs typeface="Roboto" panose="02000000000000000000" pitchFamily="2" charset="0"/>
              </a:rPr>
              <a:t>ε</a:t>
            </a:r>
            <a:r>
              <a:rPr lang="el-GR" sz="1600" spc="-25" dirty="0">
                <a:latin typeface="Roboto" panose="02000000000000000000" pitchFamily="2" charset="0"/>
                <a:ea typeface="Roboto" panose="02000000000000000000" pitchFamily="2" charset="0"/>
                <a:cs typeface="Roboto" panose="02000000000000000000" pitchFamily="2" charset="0"/>
              </a:rPr>
              <a:t>ί</a:t>
            </a:r>
            <a:r>
              <a:rPr lang="el-GR" sz="1600" spc="-15" dirty="0">
                <a:latin typeface="Roboto" panose="02000000000000000000" pitchFamily="2" charset="0"/>
                <a:ea typeface="Roboto" panose="02000000000000000000" pitchFamily="2" charset="0"/>
                <a:cs typeface="Roboto" panose="02000000000000000000" pitchFamily="2" charset="0"/>
              </a:rPr>
              <a:t>τ</a:t>
            </a:r>
            <a:r>
              <a:rPr lang="el-GR" sz="1600" dirty="0">
                <a:latin typeface="Roboto" panose="02000000000000000000" pitchFamily="2" charset="0"/>
                <a:ea typeface="Roboto" panose="02000000000000000000" pitchFamily="2" charset="0"/>
                <a:cs typeface="Roboto" panose="02000000000000000000" pitchFamily="2" charset="0"/>
              </a:rPr>
              <a:t>αι</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α</a:t>
            </a:r>
            <a:r>
              <a:rPr lang="el-GR" sz="1600" spc="-10" dirty="0">
                <a:latin typeface="Roboto" panose="02000000000000000000" pitchFamily="2" charset="0"/>
                <a:ea typeface="Roboto" panose="02000000000000000000" pitchFamily="2" charset="0"/>
                <a:cs typeface="Roboto" panose="02000000000000000000" pitchFamily="2" charset="0"/>
              </a:rPr>
              <a:t>π</a:t>
            </a:r>
            <a:r>
              <a:rPr lang="el-GR" sz="1600" dirty="0">
                <a:latin typeface="Roboto" panose="02000000000000000000" pitchFamily="2" charset="0"/>
                <a:ea typeface="Roboto" panose="02000000000000000000" pitchFamily="2" charset="0"/>
                <a:cs typeface="Roboto" panose="02000000000000000000" pitchFamily="2" charset="0"/>
              </a:rPr>
              <a:t>ό</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τ</a:t>
            </a:r>
            <a:r>
              <a:rPr lang="el-GR" sz="1600" dirty="0">
                <a:latin typeface="Roboto" panose="02000000000000000000" pitchFamily="2" charset="0"/>
                <a:ea typeface="Roboto" panose="02000000000000000000" pitchFamily="2" charset="0"/>
                <a:cs typeface="Roboto" panose="02000000000000000000" pitchFamily="2" charset="0"/>
              </a:rPr>
              <a:t>ο</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Π</a:t>
            </a:r>
            <a:r>
              <a:rPr lang="el-GR" sz="1600" dirty="0">
                <a:latin typeface="Roboto" panose="02000000000000000000" pitchFamily="2" charset="0"/>
                <a:ea typeface="Roboto" panose="02000000000000000000" pitchFamily="2" charset="0"/>
                <a:cs typeface="Roboto" panose="02000000000000000000" pitchFamily="2" charset="0"/>
              </a:rPr>
              <a:t>ροοίμι</a:t>
            </a:r>
            <a:r>
              <a:rPr lang="el-GR" sz="1600" spc="-40" dirty="0">
                <a:latin typeface="Roboto" panose="02000000000000000000" pitchFamily="2" charset="0"/>
                <a:ea typeface="Roboto" panose="02000000000000000000" pitchFamily="2" charset="0"/>
                <a:cs typeface="Roboto" panose="02000000000000000000" pitchFamily="2" charset="0"/>
              </a:rPr>
              <a:t>ο, τους </a:t>
            </a:r>
            <a:r>
              <a:rPr lang="el-GR" sz="1600" spc="-5" dirty="0">
                <a:latin typeface="Roboto" panose="02000000000000000000" pitchFamily="2" charset="0"/>
                <a:ea typeface="Roboto" panose="02000000000000000000" pitchFamily="2" charset="0"/>
                <a:cs typeface="Roboto" panose="02000000000000000000" pitchFamily="2" charset="0"/>
              </a:rPr>
              <a:t>Όρου</a:t>
            </a:r>
            <a:r>
              <a:rPr lang="el-GR" sz="1600" dirty="0">
                <a:latin typeface="Roboto" panose="02000000000000000000" pitchFamily="2" charset="0"/>
                <a:ea typeface="Roboto" panose="02000000000000000000" pitchFamily="2" charset="0"/>
                <a:cs typeface="Roboto" panose="02000000000000000000" pitchFamily="2" charset="0"/>
              </a:rPr>
              <a:t>ς </a:t>
            </a:r>
            <a:r>
              <a:rPr lang="el-GR" sz="1600" spc="-55" dirty="0">
                <a:latin typeface="Roboto" panose="02000000000000000000" pitchFamily="2" charset="0"/>
                <a:ea typeface="Roboto" panose="02000000000000000000" pitchFamily="2" charset="0"/>
                <a:cs typeface="Roboto" panose="02000000000000000000" pitchFamily="2" charset="0"/>
              </a:rPr>
              <a:t>κ</a:t>
            </a:r>
            <a:r>
              <a:rPr lang="el-GR" sz="1600" dirty="0">
                <a:latin typeface="Roboto" panose="02000000000000000000" pitchFamily="2" charset="0"/>
                <a:ea typeface="Roboto" panose="02000000000000000000" pitchFamily="2" charset="0"/>
                <a:cs typeface="Roboto" panose="02000000000000000000" pitchFamily="2" charset="0"/>
              </a:rPr>
              <a:t>αι </a:t>
            </a:r>
            <a:r>
              <a:rPr lang="el-GR" sz="1600" spc="-5" dirty="0">
                <a:latin typeface="Roboto" panose="02000000000000000000" pitchFamily="2" charset="0"/>
                <a:ea typeface="Roboto" panose="02000000000000000000" pitchFamily="2" charset="0"/>
                <a:cs typeface="Roboto" panose="02000000000000000000" pitchFamily="2" charset="0"/>
              </a:rPr>
              <a:t>Προϋποθέσεις</a:t>
            </a:r>
            <a:r>
              <a:rPr lang="en-US" sz="1600" spc="-20" dirty="0">
                <a:latin typeface="Roboto" panose="02000000000000000000" pitchFamily="2" charset="0"/>
                <a:ea typeface="Roboto" panose="02000000000000000000" pitchFamily="2" charset="0"/>
                <a:cs typeface="Roboto" panose="02000000000000000000" pitchFamily="2" charset="0"/>
              </a:rPr>
              <a:t> </a:t>
            </a:r>
            <a:r>
              <a:rPr lang="el-GR" sz="1600" spc="-20" dirty="0">
                <a:latin typeface="Roboto" panose="02000000000000000000" pitchFamily="2" charset="0"/>
                <a:ea typeface="Roboto" panose="02000000000000000000" pitchFamily="2" charset="0"/>
                <a:cs typeface="Roboto" panose="02000000000000000000" pitchFamily="2" charset="0"/>
              </a:rPr>
              <a:t>(</a:t>
            </a:r>
            <a:r>
              <a:rPr lang="el-GR" sz="1600" dirty="0">
                <a:latin typeface="Roboto" panose="02000000000000000000" pitchFamily="2" charset="0"/>
                <a:ea typeface="Roboto" panose="02000000000000000000" pitchFamily="2" charset="0"/>
                <a:cs typeface="Roboto" panose="02000000000000000000" pitchFamily="2" charset="0"/>
              </a:rPr>
              <a:t>συμπεριλαμβανομένου και του </a:t>
            </a:r>
            <a:r>
              <a:rPr lang="el-GR" sz="1600" dirty="0" err="1">
                <a:latin typeface="Roboto" panose="02000000000000000000" pitchFamily="2" charset="0"/>
                <a:ea typeface="Roboto" panose="02000000000000000000" pitchFamily="2" charset="0"/>
                <a:cs typeface="Roboto" panose="02000000000000000000" pitchFamily="2" charset="0"/>
              </a:rPr>
              <a:t>Data</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dirty="0" err="1">
                <a:latin typeface="Roboto" panose="02000000000000000000" pitchFamily="2" charset="0"/>
                <a:ea typeface="Roboto" panose="02000000000000000000" pitchFamily="2" charset="0"/>
                <a:cs typeface="Roboto" panose="02000000000000000000" pitchFamily="2" charset="0"/>
              </a:rPr>
              <a:t>Sheet</a:t>
            </a:r>
            <a:r>
              <a:rPr lang="el-GR" sz="1600" dirty="0">
                <a:latin typeface="Roboto" panose="02000000000000000000" pitchFamily="2" charset="0"/>
                <a:ea typeface="Roboto" panose="02000000000000000000" pitchFamily="2" charset="0"/>
                <a:cs typeface="Roboto" panose="02000000000000000000" pitchFamily="2" charset="0"/>
              </a:rPr>
              <a:t>) και τα</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Παραρτήματα:</a:t>
            </a:r>
            <a:endParaRPr lang="en-US" sz="1600" dirty="0">
              <a:latin typeface="Roboto" panose="02000000000000000000" pitchFamily="2" charset="0"/>
              <a:ea typeface="Roboto" panose="02000000000000000000" pitchFamily="2" charset="0"/>
              <a:cs typeface="Roboto" panose="02000000000000000000" pitchFamily="2" charset="0"/>
            </a:endParaRPr>
          </a:p>
          <a:p>
            <a:pPr marL="12700" marR="440690">
              <a:lnSpc>
                <a:spcPct val="80400"/>
              </a:lnSpc>
              <a:spcBef>
                <a:spcPts val="994"/>
              </a:spcBef>
            </a:pPr>
            <a:endParaRPr lang="el-GR" sz="1600" dirty="0">
              <a:latin typeface="Roboto" panose="02000000000000000000" pitchFamily="2" charset="0"/>
              <a:ea typeface="Roboto" panose="02000000000000000000" pitchFamily="2" charset="0"/>
              <a:cs typeface="Roboto" panose="02000000000000000000" pitchFamily="2" charset="0"/>
            </a:endParaRPr>
          </a:p>
          <a:p>
            <a:pPr marL="698500" marR="213995" lvl="1" indent="-228600">
              <a:lnSpc>
                <a:spcPct val="80000"/>
              </a:lnSpc>
              <a:spcBef>
                <a:spcPts val="509"/>
              </a:spcBef>
              <a:buFont typeface="Arial MT"/>
              <a:buChar char="•"/>
              <a:tabLst>
                <a:tab pos="240665" algn="l"/>
                <a:tab pos="241300" algn="l"/>
              </a:tabLst>
            </a:pPr>
            <a:r>
              <a:rPr lang="en-US" sz="1600" b="1" dirty="0">
                <a:latin typeface="Roboto" panose="02000000000000000000" pitchFamily="2" charset="0"/>
                <a:ea typeface="Roboto" panose="02000000000000000000" pitchFamily="2" charset="0"/>
                <a:cs typeface="Roboto" panose="02000000000000000000" pitchFamily="2" charset="0"/>
              </a:rPr>
              <a:t>ANNEX 1 </a:t>
            </a:r>
            <a:r>
              <a:rPr lang="en-US" sz="1600" dirty="0">
                <a:latin typeface="Roboto" panose="02000000000000000000" pitchFamily="2" charset="0"/>
                <a:ea typeface="Roboto" panose="02000000000000000000" pitchFamily="2" charset="0"/>
                <a:cs typeface="Roboto" panose="02000000000000000000" pitchFamily="2" charset="0"/>
              </a:rPr>
              <a:t>Description of the action and Estimated budget for the action </a:t>
            </a:r>
            <a:r>
              <a:rPr lang="en-US" sz="1600" spc="-5" dirty="0">
                <a:latin typeface="Roboto" panose="02000000000000000000" pitchFamily="2" charset="0"/>
                <a:ea typeface="Roboto" panose="02000000000000000000" pitchFamily="2" charset="0"/>
                <a:cs typeface="Roboto" panose="02000000000000000000" pitchFamily="2" charset="0"/>
              </a:rPr>
              <a:t>(</a:t>
            </a:r>
            <a:r>
              <a:rPr lang="en-US" sz="1600" b="1" i="1" spc="-5" dirty="0" err="1">
                <a:solidFill>
                  <a:srgbClr val="44536A"/>
                </a:solidFill>
                <a:latin typeface="Roboto" panose="02000000000000000000" pitchFamily="2" charset="0"/>
                <a:ea typeface="Roboto" panose="02000000000000000000" pitchFamily="2" charset="0"/>
                <a:cs typeface="Roboto" panose="02000000000000000000" pitchFamily="2" charset="0"/>
              </a:rPr>
              <a:t>Δι</a:t>
            </a:r>
            <a:r>
              <a:rPr lang="en-US" sz="1600" b="1" i="1" spc="-5" dirty="0">
                <a:solidFill>
                  <a:srgbClr val="44536A"/>
                </a:solidFill>
                <a:latin typeface="Roboto" panose="02000000000000000000" pitchFamily="2" charset="0"/>
                <a:ea typeface="Roboto" panose="02000000000000000000" pitchFamily="2" charset="0"/>
                <a:cs typeface="Roboto" panose="02000000000000000000" pitchFamily="2" charset="0"/>
              </a:rPr>
              <a:t>αφοροποιημένο Παράρτημα για κάθε Σχέδιο)</a:t>
            </a:r>
            <a:endParaRPr lang="en-US" sz="1600" dirty="0">
              <a:latin typeface="Roboto" panose="02000000000000000000" pitchFamily="2" charset="0"/>
              <a:ea typeface="Roboto" panose="02000000000000000000" pitchFamily="2" charset="0"/>
              <a:cs typeface="Roboto" panose="02000000000000000000" pitchFamily="2" charset="0"/>
            </a:endParaRPr>
          </a:p>
          <a:p>
            <a:pPr marL="698500" marR="5080" lvl="1" indent="-228600">
              <a:lnSpc>
                <a:spcPts val="1630"/>
              </a:lnSpc>
              <a:spcBef>
                <a:spcPts val="1000"/>
              </a:spcBef>
              <a:buFont typeface="Arial MT"/>
              <a:buChar char="•"/>
              <a:tabLst>
                <a:tab pos="240665" algn="l"/>
                <a:tab pos="241300" algn="l"/>
              </a:tabLst>
            </a:pPr>
            <a:r>
              <a:rPr lang="en-US" sz="1600" b="1" dirty="0">
                <a:latin typeface="Roboto" panose="02000000000000000000" pitchFamily="2" charset="0"/>
                <a:ea typeface="Roboto" panose="02000000000000000000" pitchFamily="2" charset="0"/>
                <a:cs typeface="Roboto" panose="02000000000000000000" pitchFamily="2" charset="0"/>
              </a:rPr>
              <a:t>ANNEX</a:t>
            </a:r>
            <a:r>
              <a:rPr lang="en-US" sz="1600" b="1" spc="5" dirty="0">
                <a:latin typeface="Roboto" panose="02000000000000000000" pitchFamily="2" charset="0"/>
                <a:ea typeface="Roboto" panose="02000000000000000000" pitchFamily="2" charset="0"/>
                <a:cs typeface="Roboto" panose="02000000000000000000" pitchFamily="2" charset="0"/>
              </a:rPr>
              <a:t> </a:t>
            </a:r>
            <a:r>
              <a:rPr lang="en-US" sz="1600" b="1" dirty="0">
                <a:latin typeface="Roboto" panose="02000000000000000000" pitchFamily="2" charset="0"/>
                <a:ea typeface="Roboto" panose="02000000000000000000" pitchFamily="2" charset="0"/>
                <a:cs typeface="Roboto" panose="02000000000000000000" pitchFamily="2" charset="0"/>
              </a:rPr>
              <a:t>2 </a:t>
            </a:r>
            <a:r>
              <a:rPr lang="en-GB" sz="1600" dirty="0">
                <a:latin typeface="Roboto" panose="02000000000000000000" pitchFamily="2" charset="0"/>
                <a:ea typeface="Roboto" panose="02000000000000000000" pitchFamily="2" charset="0"/>
                <a:cs typeface="Roboto" panose="02000000000000000000" pitchFamily="2" charset="0"/>
                <a:hlinkClick r:id="rId5"/>
              </a:rPr>
              <a:t>Additional Information related to the eligibility of costs</a:t>
            </a:r>
            <a:endParaRPr lang="en-US" sz="1600" dirty="0">
              <a:latin typeface="Roboto" panose="02000000000000000000" pitchFamily="2" charset="0"/>
              <a:ea typeface="Roboto" panose="02000000000000000000" pitchFamily="2" charset="0"/>
              <a:cs typeface="Roboto" panose="02000000000000000000" pitchFamily="2" charset="0"/>
            </a:endParaRPr>
          </a:p>
          <a:p>
            <a:pPr marL="698500" lvl="1" indent="-228600">
              <a:spcBef>
                <a:spcPts val="605"/>
              </a:spcBef>
              <a:buFont typeface="Arial MT"/>
              <a:buChar char="•"/>
              <a:tabLst>
                <a:tab pos="240665" algn="l"/>
                <a:tab pos="241300" algn="l"/>
              </a:tabLst>
            </a:pPr>
            <a:r>
              <a:rPr lang="en-US" sz="1600" b="1" dirty="0">
                <a:latin typeface="Roboto" panose="02000000000000000000" pitchFamily="2" charset="0"/>
                <a:ea typeface="Roboto" panose="02000000000000000000" pitchFamily="2" charset="0"/>
                <a:cs typeface="Roboto" panose="02000000000000000000" pitchFamily="2" charset="0"/>
              </a:rPr>
              <a:t>ANNEX</a:t>
            </a:r>
            <a:r>
              <a:rPr lang="en-US" sz="1600" b="1" spc="-5" dirty="0">
                <a:latin typeface="Roboto" panose="02000000000000000000" pitchFamily="2" charset="0"/>
                <a:ea typeface="Roboto" panose="02000000000000000000" pitchFamily="2" charset="0"/>
                <a:cs typeface="Roboto" panose="02000000000000000000" pitchFamily="2" charset="0"/>
              </a:rPr>
              <a:t> </a:t>
            </a:r>
            <a:r>
              <a:rPr lang="en-US" sz="1600" b="1" dirty="0">
                <a:latin typeface="Roboto" panose="02000000000000000000" pitchFamily="2" charset="0"/>
                <a:ea typeface="Roboto" panose="02000000000000000000" pitchFamily="2" charset="0"/>
                <a:cs typeface="Roboto" panose="02000000000000000000" pitchFamily="2" charset="0"/>
              </a:rPr>
              <a:t>3</a:t>
            </a:r>
            <a:r>
              <a:rPr lang="en-US" sz="1600" b="1" spc="10" dirty="0">
                <a:latin typeface="Roboto" panose="02000000000000000000" pitchFamily="2" charset="0"/>
                <a:ea typeface="Roboto" panose="02000000000000000000" pitchFamily="2" charset="0"/>
                <a:cs typeface="Roboto" panose="02000000000000000000" pitchFamily="2" charset="0"/>
              </a:rPr>
              <a:t> </a:t>
            </a:r>
            <a:r>
              <a:rPr lang="en-US" sz="1600" u="heavy" spc="-10"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6"/>
              </a:rPr>
              <a:t>Applicable</a:t>
            </a:r>
            <a:r>
              <a:rPr lang="en-US" sz="1600" u="heavy" spc="-25"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6"/>
              </a:rPr>
              <a:t> </a:t>
            </a:r>
            <a:r>
              <a:rPr lang="en-US" sz="1600" u="heavy" spc="-10"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6"/>
              </a:rPr>
              <a:t>Rates</a:t>
            </a:r>
            <a:endParaRPr lang="en-US" sz="1600" u="heavy" spc="-10"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endParaRPr>
          </a:p>
          <a:p>
            <a:pPr marL="698500" lvl="1" indent="-228600">
              <a:spcBef>
                <a:spcPts val="605"/>
              </a:spcBef>
              <a:buFont typeface="Arial MT"/>
              <a:buChar char="•"/>
              <a:tabLst>
                <a:tab pos="240665" algn="l"/>
                <a:tab pos="241300" algn="l"/>
              </a:tabLst>
            </a:pPr>
            <a:r>
              <a:rPr lang="en-US" sz="1600" b="1" dirty="0">
                <a:latin typeface="Roboto" panose="02000000000000000000" pitchFamily="2" charset="0"/>
                <a:ea typeface="Roboto" panose="02000000000000000000" pitchFamily="2" charset="0"/>
                <a:cs typeface="Roboto" panose="02000000000000000000" pitchFamily="2" charset="0"/>
              </a:rPr>
              <a:t>ANNEX</a:t>
            </a:r>
            <a:r>
              <a:rPr lang="en-US" sz="1600" b="1" spc="-20" dirty="0">
                <a:latin typeface="Roboto" panose="02000000000000000000" pitchFamily="2" charset="0"/>
                <a:ea typeface="Roboto" panose="02000000000000000000" pitchFamily="2" charset="0"/>
                <a:cs typeface="Roboto" panose="02000000000000000000" pitchFamily="2" charset="0"/>
              </a:rPr>
              <a:t> </a:t>
            </a:r>
            <a:r>
              <a:rPr lang="en-US" sz="1600" b="1" dirty="0">
                <a:latin typeface="Roboto" panose="02000000000000000000" pitchFamily="2" charset="0"/>
                <a:ea typeface="Roboto" panose="02000000000000000000" pitchFamily="2" charset="0"/>
                <a:cs typeface="Roboto" panose="02000000000000000000" pitchFamily="2" charset="0"/>
              </a:rPr>
              <a:t>5 </a:t>
            </a:r>
            <a:r>
              <a:rPr lang="en-US" sz="1600" spc="-5" dirty="0">
                <a:latin typeface="Roboto" panose="02000000000000000000" pitchFamily="2" charset="0"/>
                <a:ea typeface="Roboto" panose="02000000000000000000" pitchFamily="2" charset="0"/>
                <a:cs typeface="Roboto" panose="02000000000000000000" pitchFamily="2" charset="0"/>
                <a:hlinkClick r:id="rId7"/>
              </a:rPr>
              <a:t>Specific</a:t>
            </a:r>
            <a:r>
              <a:rPr lang="en-US" sz="1600" spc="-25" dirty="0">
                <a:latin typeface="Roboto" panose="02000000000000000000" pitchFamily="2" charset="0"/>
                <a:ea typeface="Roboto" panose="02000000000000000000" pitchFamily="2" charset="0"/>
                <a:cs typeface="Roboto" panose="02000000000000000000" pitchFamily="2" charset="0"/>
                <a:hlinkClick r:id="rId7"/>
              </a:rPr>
              <a:t> </a:t>
            </a:r>
            <a:r>
              <a:rPr lang="en-US" sz="1600" dirty="0">
                <a:latin typeface="Roboto" panose="02000000000000000000" pitchFamily="2" charset="0"/>
                <a:ea typeface="Roboto" panose="02000000000000000000" pitchFamily="2" charset="0"/>
                <a:cs typeface="Roboto" panose="02000000000000000000" pitchFamily="2" charset="0"/>
                <a:hlinkClick r:id="rId7"/>
              </a:rPr>
              <a:t>Rules</a:t>
            </a:r>
            <a:endParaRPr lang="en-US" sz="1600" dirty="0">
              <a:latin typeface="Roboto" panose="02000000000000000000" pitchFamily="2" charset="0"/>
              <a:ea typeface="Roboto" panose="02000000000000000000" pitchFamily="2" charset="0"/>
              <a:cs typeface="Roboto" panose="02000000000000000000" pitchFamily="2" charset="0"/>
            </a:endParaRPr>
          </a:p>
          <a:p>
            <a:pPr marL="698500" marR="349250" lvl="1" indent="-228600">
              <a:lnSpc>
                <a:spcPct val="80000"/>
              </a:lnSpc>
              <a:spcBef>
                <a:spcPts val="994"/>
              </a:spcBef>
              <a:buFont typeface="Arial MT"/>
              <a:buChar char="•"/>
              <a:tabLst>
                <a:tab pos="240665" algn="l"/>
                <a:tab pos="241300" algn="l"/>
              </a:tabLst>
            </a:pPr>
            <a:r>
              <a:rPr lang="en-US" sz="1600" b="1" dirty="0">
                <a:latin typeface="Roboto" panose="02000000000000000000" pitchFamily="2" charset="0"/>
                <a:ea typeface="Roboto" panose="02000000000000000000" pitchFamily="2" charset="0"/>
                <a:cs typeface="Roboto" panose="02000000000000000000" pitchFamily="2" charset="0"/>
              </a:rPr>
              <a:t>ANNEX 6 </a:t>
            </a:r>
            <a:r>
              <a:rPr lang="en-US" sz="1600" dirty="0">
                <a:latin typeface="Roboto" panose="02000000000000000000" pitchFamily="2" charset="0"/>
                <a:ea typeface="Roboto" panose="02000000000000000000" pitchFamily="2" charset="0"/>
                <a:cs typeface="Roboto" panose="02000000000000000000" pitchFamily="2" charset="0"/>
                <a:hlinkClick r:id="rId8"/>
              </a:rPr>
              <a:t>Templates of agreements to be used between beneficiaries and participants</a:t>
            </a:r>
            <a:r>
              <a:rPr lang="en-US" sz="1600" dirty="0">
                <a:latin typeface="Roboto" panose="02000000000000000000" pitchFamily="2" charset="0"/>
                <a:ea typeface="Roboto" panose="02000000000000000000" pitchFamily="2" charset="0"/>
                <a:cs typeface="Roboto" panose="02000000000000000000" pitchFamily="2" charset="0"/>
              </a:rPr>
              <a:t> </a:t>
            </a:r>
          </a:p>
          <a:p>
            <a:pPr marL="698500" marR="349250" lvl="1" indent="-228600">
              <a:lnSpc>
                <a:spcPct val="80000"/>
              </a:lnSpc>
              <a:spcBef>
                <a:spcPts val="994"/>
              </a:spcBef>
              <a:buFont typeface="Arial MT"/>
              <a:buChar char="•"/>
              <a:tabLst>
                <a:tab pos="240665" algn="l"/>
                <a:tab pos="241300" algn="l"/>
              </a:tabLst>
            </a:pPr>
            <a:r>
              <a:rPr lang="en-US" sz="1600" b="1" dirty="0">
                <a:latin typeface="Roboto" panose="02000000000000000000" pitchFamily="2" charset="0"/>
                <a:ea typeface="Roboto" panose="02000000000000000000" pitchFamily="2" charset="0"/>
                <a:cs typeface="Roboto" panose="02000000000000000000" pitchFamily="2" charset="0"/>
              </a:rPr>
              <a:t>ANNEX 7</a:t>
            </a:r>
            <a:r>
              <a:rPr lang="en-US" sz="1600" dirty="0">
                <a:latin typeface="Roboto" panose="02000000000000000000" pitchFamily="2" charset="0"/>
                <a:ea typeface="Roboto" panose="02000000000000000000" pitchFamily="2" charset="0"/>
                <a:cs typeface="Roboto" panose="02000000000000000000" pitchFamily="2" charset="0"/>
              </a:rPr>
              <a:t> Beneficiary’s bank account details</a:t>
            </a:r>
          </a:p>
        </p:txBody>
      </p:sp>
    </p:spTree>
    <p:extLst>
      <p:ext uri="{BB962C8B-B14F-4D97-AF65-F5344CB8AC3E}">
        <p14:creationId xmlns:p14="http://schemas.microsoft.com/office/powerpoint/2010/main" val="32357375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9F726-0915-EE79-2D84-99BDDD48AF8E}"/>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4788C6D1-7EA9-C82A-223B-9D8C4EBA4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23280268-1C5C-8FA2-4229-9743FBFDFF3B}"/>
              </a:ext>
            </a:extLst>
          </p:cNvPr>
          <p:cNvSpPr>
            <a:spLocks noGrp="1"/>
          </p:cNvSpPr>
          <p:nvPr>
            <p:ph type="title"/>
          </p:nvPr>
        </p:nvSpPr>
        <p:spPr>
          <a:xfrm>
            <a:off x="942598" y="1792018"/>
            <a:ext cx="3329366" cy="736958"/>
          </a:xfrm>
        </p:spPr>
        <p:txBody>
          <a:bodyPr>
            <a:noAutofit/>
          </a:bodyPr>
          <a:lstStyle/>
          <a:p>
            <a:r>
              <a:rPr lang="el-GR" sz="2600" b="1" dirty="0">
                <a:latin typeface="Roboto" panose="02000000000000000000" pitchFamily="2" charset="0"/>
                <a:ea typeface="Roboto" panose="02000000000000000000" pitchFamily="2" charset="0"/>
              </a:rPr>
              <a:t>Πληροφόρηση που αναμένεται να υπάρχει στην ιστοσελίδα του ΙΤΕ σχετικά με το Erasmus</a:t>
            </a:r>
          </a:p>
        </p:txBody>
      </p:sp>
      <p:sp>
        <p:nvSpPr>
          <p:cNvPr id="2" name="TextBox 1">
            <a:extLst>
              <a:ext uri="{FF2B5EF4-FFF2-40B4-BE49-F238E27FC236}">
                <a16:creationId xmlns:a16="http://schemas.microsoft.com/office/drawing/2014/main" id="{9B9F9002-4843-03EF-4047-14C28B362BA0}"/>
              </a:ext>
            </a:extLst>
          </p:cNvPr>
          <p:cNvSpPr txBox="1"/>
          <p:nvPr/>
        </p:nvSpPr>
        <p:spPr>
          <a:xfrm>
            <a:off x="4271964" y="1105418"/>
            <a:ext cx="7115774" cy="4616648"/>
          </a:xfrm>
          <a:prstGeom prst="rect">
            <a:avLst/>
          </a:prstGeom>
          <a:noFill/>
        </p:spPr>
        <p:txBody>
          <a:bodyPr wrap="square" rtlCol="0">
            <a:spAutoFit/>
          </a:bodyPr>
          <a:lstStyle/>
          <a:p>
            <a:pPr marL="285750" indent="-285750">
              <a:buFont typeface="Wingdings" panose="05000000000000000000" pitchFamily="2" charset="2"/>
              <a:buChar char="ü"/>
            </a:pPr>
            <a:r>
              <a:rPr lang="el-GR" sz="1400" dirty="0">
                <a:latin typeface="Roboto" panose="02000000000000000000" pitchFamily="2" charset="0"/>
                <a:ea typeface="Roboto" panose="02000000000000000000" pitchFamily="2" charset="0"/>
                <a:cs typeface="Roboto" panose="02000000000000000000" pitchFamily="2" charset="0"/>
              </a:rPr>
              <a:t>Παρουσίαση της ομάδας διαχείρισης </a:t>
            </a:r>
            <a:r>
              <a:rPr lang="el-GR" sz="1400" dirty="0" err="1">
                <a:latin typeface="Roboto" panose="02000000000000000000" pitchFamily="2" charset="0"/>
                <a:ea typeface="Roboto" panose="02000000000000000000" pitchFamily="2" charset="0"/>
                <a:cs typeface="Roboto" panose="02000000000000000000" pitchFamily="2" charset="0"/>
              </a:rPr>
              <a:t>Erasmu</a:t>
            </a:r>
            <a:r>
              <a:rPr lang="en-GB" sz="1400" dirty="0">
                <a:latin typeface="Roboto" panose="02000000000000000000" pitchFamily="2" charset="0"/>
                <a:ea typeface="Roboto" panose="02000000000000000000" pitchFamily="2" charset="0"/>
                <a:cs typeface="Roboto" panose="02000000000000000000" pitchFamily="2" charset="0"/>
              </a:rPr>
              <a:t>s </a:t>
            </a:r>
            <a:r>
              <a:rPr lang="el-GR" sz="1400" dirty="0">
                <a:latin typeface="Roboto" panose="02000000000000000000" pitchFamily="2" charset="0"/>
                <a:ea typeface="Roboto" panose="02000000000000000000" pitchFamily="2" charset="0"/>
                <a:cs typeface="Roboto" panose="02000000000000000000" pitchFamily="2" charset="0"/>
              </a:rPr>
              <a:t>και περιγραφή της δομής της, συμπεριλαμβανομένων των επικεφαλής και των μελών της</a:t>
            </a:r>
            <a:r>
              <a:rPr lang="en-US" sz="1400" dirty="0">
                <a:latin typeface="Roboto" panose="02000000000000000000" pitchFamily="2" charset="0"/>
                <a:ea typeface="Roboto" panose="02000000000000000000" pitchFamily="2" charset="0"/>
                <a:cs typeface="Roboto" panose="02000000000000000000" pitchFamily="2" charset="0"/>
              </a:rPr>
              <a:t>.</a:t>
            </a: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latin typeface="Roboto" panose="02000000000000000000" pitchFamily="2" charset="0"/>
                <a:ea typeface="Roboto" panose="02000000000000000000" pitchFamily="2" charset="0"/>
                <a:cs typeface="Roboto" panose="02000000000000000000" pitchFamily="2" charset="0"/>
              </a:rPr>
              <a:t>Περιγραφή των διαδικασιών για την επιλογή φοιτητών, καθηγητών και προσωπικού που θα συμμετάσχουν στο πρόγραμμα Erasmus</a:t>
            </a:r>
            <a:r>
              <a:rPr lang="en-US" sz="1400" dirty="0">
                <a:latin typeface="Roboto" panose="02000000000000000000" pitchFamily="2" charset="0"/>
                <a:ea typeface="Roboto" panose="02000000000000000000" pitchFamily="2" charset="0"/>
                <a:cs typeface="Roboto" panose="02000000000000000000" pitchFamily="2" charset="0"/>
              </a:rPr>
              <a:t>.</a:t>
            </a: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latin typeface="Roboto" panose="02000000000000000000" pitchFamily="2" charset="0"/>
                <a:ea typeface="Roboto" panose="02000000000000000000" pitchFamily="2" charset="0"/>
                <a:cs typeface="Roboto" panose="02000000000000000000" pitchFamily="2" charset="0"/>
              </a:rPr>
              <a:t>Παροχή πληροφοριών σχετικά με τις υποστηρικτικές υπηρεσίες που προσφέρονται στους συμμετέχοντες (ειδικά στους συμμετέχοντες με λιγότερες ευκαιρίες)</a:t>
            </a:r>
            <a:r>
              <a:rPr lang="en-US" sz="1400" dirty="0">
                <a:latin typeface="Roboto" panose="02000000000000000000" pitchFamily="2" charset="0"/>
                <a:ea typeface="Roboto" panose="02000000000000000000" pitchFamily="2" charset="0"/>
                <a:cs typeface="Roboto" panose="02000000000000000000" pitchFamily="2" charset="0"/>
              </a:rPr>
              <a:t>.</a:t>
            </a: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latin typeface="Roboto" panose="02000000000000000000" pitchFamily="2" charset="0"/>
                <a:ea typeface="Roboto" panose="02000000000000000000" pitchFamily="2" charset="0"/>
                <a:cs typeface="Roboto" panose="02000000000000000000" pitchFamily="2" charset="0"/>
              </a:rPr>
              <a:t>Περιγραφή των επιλέξιμων δραστηριοτήτων, στα πλαίσια του Προγράμματος</a:t>
            </a:r>
          </a:p>
          <a:p>
            <a:pPr marL="285750" indent="-285750">
              <a:buFont typeface="Wingdings" panose="05000000000000000000" pitchFamily="2" charset="2"/>
              <a:buChar char="ü"/>
            </a:pPr>
            <a:r>
              <a:rPr lang="el-GR" sz="1400" dirty="0">
                <a:latin typeface="Roboto" panose="02000000000000000000" pitchFamily="2" charset="0"/>
                <a:ea typeface="Roboto" panose="02000000000000000000" pitchFamily="2" charset="0"/>
                <a:cs typeface="Roboto" panose="02000000000000000000" pitchFamily="2" charset="0"/>
              </a:rPr>
              <a:t>Επεξήγηση του τρόπου χρηματοδότησης των κινητικοτήτων και πίνακες με τα ποσά-τις ισχύουσες τιμές ανά Πρόσκληση (συμπεριλαμβανομένων των επιτρεπόμενων </a:t>
            </a:r>
            <a:r>
              <a:rPr lang="en-GB" sz="1400" dirty="0">
                <a:latin typeface="Roboto" panose="02000000000000000000" pitchFamily="2" charset="0"/>
                <a:ea typeface="Roboto" panose="02000000000000000000" pitchFamily="2" charset="0"/>
                <a:cs typeface="Roboto" panose="02000000000000000000" pitchFamily="2" charset="0"/>
              </a:rPr>
              <a:t>top-ups)</a:t>
            </a: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n-GB" sz="1400" dirty="0">
                <a:latin typeface="Roboto" panose="02000000000000000000" pitchFamily="2" charset="0"/>
                <a:ea typeface="Roboto" panose="02000000000000000000" pitchFamily="2" charset="0"/>
                <a:cs typeface="Roboto" panose="02000000000000000000" pitchFamily="2" charset="0"/>
              </a:rPr>
              <a:t>Templates </a:t>
            </a:r>
            <a:r>
              <a:rPr lang="el-GR" sz="1400" dirty="0">
                <a:latin typeface="Roboto" panose="02000000000000000000" pitchFamily="2" charset="0"/>
                <a:ea typeface="Roboto" panose="02000000000000000000" pitchFamily="2" charset="0"/>
                <a:cs typeface="Roboto" panose="02000000000000000000" pitchFamily="2" charset="0"/>
              </a:rPr>
              <a:t>απαιτούμενων εντύπων ανά είδος κινητικότητας</a:t>
            </a:r>
          </a:p>
          <a:p>
            <a:pPr marL="285750" indent="-285750">
              <a:buFont typeface="Wingdings" panose="05000000000000000000" pitchFamily="2" charset="2"/>
              <a:buChar char="ü"/>
            </a:pPr>
            <a:r>
              <a:rPr lang="el-GR" sz="1400" spc="-5" dirty="0">
                <a:latin typeface="Roboto" panose="02000000000000000000" pitchFamily="2" charset="0"/>
                <a:ea typeface="Roboto" panose="02000000000000000000" pitchFamily="2" charset="0"/>
                <a:cs typeface="Roboto" panose="02000000000000000000" pitchFamily="2" charset="0"/>
              </a:rPr>
              <a:t>Ενημέρωση</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για</a:t>
            </a:r>
            <a:r>
              <a:rPr lang="el-GR" sz="1400" spc="15"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τις</a:t>
            </a:r>
            <a:r>
              <a:rPr lang="el-GR" sz="140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συνεργασίες</a:t>
            </a:r>
            <a:r>
              <a:rPr lang="el-GR" sz="1400" dirty="0">
                <a:latin typeface="Roboto" panose="02000000000000000000" pitchFamily="2" charset="0"/>
                <a:ea typeface="Roboto" panose="02000000000000000000" pitchFamily="2" charset="0"/>
                <a:cs typeface="Roboto" panose="02000000000000000000" pitchFamily="2" charset="0"/>
              </a:rPr>
              <a:t> </a:t>
            </a:r>
            <a:r>
              <a:rPr lang="el-GR" sz="1400" spc="-20" dirty="0">
                <a:latin typeface="Roboto" panose="02000000000000000000" pitchFamily="2" charset="0"/>
                <a:ea typeface="Roboto" panose="02000000000000000000" pitchFamily="2" charset="0"/>
                <a:cs typeface="Roboto" panose="02000000000000000000" pitchFamily="2" charset="0"/>
              </a:rPr>
              <a:t>και</a:t>
            </a:r>
            <a:r>
              <a:rPr lang="el-GR" sz="1400" spc="-10" dirty="0">
                <a:latin typeface="Roboto" panose="02000000000000000000" pitchFamily="2" charset="0"/>
                <a:ea typeface="Roboto" panose="02000000000000000000" pitchFamily="2" charset="0"/>
                <a:cs typeface="Roboto" panose="02000000000000000000" pitchFamily="2" charset="0"/>
              </a:rPr>
              <a:t> τα</a:t>
            </a:r>
            <a:r>
              <a:rPr lang="el-GR" sz="1400" spc="15"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δίκτυα</a:t>
            </a:r>
            <a:r>
              <a:rPr lang="el-GR" sz="1400" spc="15" dirty="0">
                <a:latin typeface="Roboto" panose="02000000000000000000" pitchFamily="2" charset="0"/>
                <a:ea typeface="Roboto" panose="02000000000000000000" pitchFamily="2" charset="0"/>
                <a:cs typeface="Roboto" panose="02000000000000000000" pitchFamily="2" charset="0"/>
              </a:rPr>
              <a:t> </a:t>
            </a:r>
            <a:r>
              <a:rPr lang="el-GR" sz="1400" dirty="0">
                <a:latin typeface="Roboto" panose="02000000000000000000" pitchFamily="2" charset="0"/>
                <a:ea typeface="Roboto" panose="02000000000000000000" pitchFamily="2" charset="0"/>
                <a:cs typeface="Roboto" panose="02000000000000000000" pitchFamily="2" charset="0"/>
              </a:rPr>
              <a:t>που</a:t>
            </a:r>
            <a:r>
              <a:rPr lang="el-GR" sz="1400" spc="-30"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το</a:t>
            </a:r>
            <a:r>
              <a:rPr lang="el-GR" sz="140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Γραφείο</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Erasmus/IRO</a:t>
            </a:r>
            <a:r>
              <a:rPr lang="el-GR" sz="1400" spc="-2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έχει</a:t>
            </a:r>
            <a:r>
              <a:rPr lang="el-GR" sz="1400" spc="5"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αναπτύξει </a:t>
            </a:r>
            <a:r>
              <a:rPr lang="el-GR" sz="1400" dirty="0">
                <a:latin typeface="Roboto" panose="02000000000000000000" pitchFamily="2" charset="0"/>
                <a:ea typeface="Roboto" panose="02000000000000000000" pitchFamily="2" charset="0"/>
                <a:cs typeface="Roboto" panose="02000000000000000000" pitchFamily="2" charset="0"/>
              </a:rPr>
              <a:t> με</a:t>
            </a:r>
            <a:r>
              <a:rPr lang="el-GR" sz="1400" spc="-5" dirty="0">
                <a:latin typeface="Roboto" panose="02000000000000000000" pitchFamily="2" charset="0"/>
                <a:ea typeface="Roboto" panose="02000000000000000000" pitchFamily="2" charset="0"/>
                <a:cs typeface="Roboto" panose="02000000000000000000" pitchFamily="2" charset="0"/>
              </a:rPr>
              <a:t> άλλα</a:t>
            </a:r>
            <a:r>
              <a:rPr lang="el-GR" sz="1400" spc="-10" dirty="0">
                <a:latin typeface="Roboto" panose="02000000000000000000" pitchFamily="2" charset="0"/>
                <a:ea typeface="Roboto" panose="02000000000000000000" pitchFamily="2" charset="0"/>
                <a:cs typeface="Roboto" panose="02000000000000000000" pitchFamily="2" charset="0"/>
              </a:rPr>
              <a:t> εκπαιδευτικά</a:t>
            </a:r>
            <a:r>
              <a:rPr lang="el-GR" sz="1400" spc="5"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ιδρύματα</a:t>
            </a:r>
          </a:p>
          <a:p>
            <a:pPr marL="285750" indent="-285750">
              <a:buFont typeface="Wingdings" panose="05000000000000000000" pitchFamily="2" charset="2"/>
              <a:buChar char="ü"/>
            </a:pPr>
            <a:r>
              <a:rPr lang="el-GR" sz="1400" spc="-10" dirty="0">
                <a:latin typeface="Roboto" panose="02000000000000000000" pitchFamily="2" charset="0"/>
                <a:ea typeface="Roboto" panose="02000000000000000000" pitchFamily="2" charset="0"/>
                <a:cs typeface="Roboto" panose="02000000000000000000" pitchFamily="2" charset="0"/>
              </a:rPr>
              <a:t>Κοινοποίηση των </a:t>
            </a:r>
            <a:r>
              <a:rPr lang="el-GR" sz="1400" spc="-10" dirty="0" err="1">
                <a:latin typeface="Roboto" panose="02000000000000000000" pitchFamily="2" charset="0"/>
                <a:ea typeface="Roboto" panose="02000000000000000000" pitchFamily="2" charset="0"/>
                <a:cs typeface="Roboto" panose="02000000000000000000" pitchFamily="2" charset="0"/>
              </a:rPr>
              <a:t>success</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10" dirty="0" err="1">
                <a:latin typeface="Roboto" panose="02000000000000000000" pitchFamily="2" charset="0"/>
                <a:ea typeface="Roboto" panose="02000000000000000000" pitchFamily="2" charset="0"/>
                <a:cs typeface="Roboto" panose="02000000000000000000" pitchFamily="2" charset="0"/>
              </a:rPr>
              <a:t>stories</a:t>
            </a:r>
            <a:r>
              <a:rPr lang="el-GR" sz="1400" spc="-10" dirty="0">
                <a:latin typeface="Roboto" panose="02000000000000000000" pitchFamily="2" charset="0"/>
                <a:ea typeface="Roboto" panose="02000000000000000000" pitchFamily="2" charset="0"/>
                <a:cs typeface="Roboto" panose="02000000000000000000" pitchFamily="2" charset="0"/>
              </a:rPr>
              <a:t> αλλά και ανατροφοδότηση αναφορικά με τις προκλήσεις  που αντιμετωπίζονται κατά την υλοποίηση κινητικοτήτων</a:t>
            </a:r>
          </a:p>
          <a:p>
            <a:pPr marL="285750" indent="-285750">
              <a:buFont typeface="Wingdings" panose="05000000000000000000" pitchFamily="2" charset="2"/>
              <a:buChar char="ü"/>
            </a:pPr>
            <a:r>
              <a:rPr lang="el-GR" sz="1400" spc="-10" dirty="0">
                <a:latin typeface="Roboto" panose="02000000000000000000" pitchFamily="2" charset="0"/>
                <a:ea typeface="Roboto" panose="02000000000000000000" pitchFamily="2" charset="0"/>
                <a:cs typeface="Roboto" panose="02000000000000000000" pitchFamily="2" charset="0"/>
              </a:rPr>
              <a:t>Στοιχεία επικοινωνίας και ώρες γραφείου </a:t>
            </a:r>
            <a:r>
              <a:rPr lang="en-GB" sz="1400" spc="-10" dirty="0">
                <a:latin typeface="Roboto" panose="02000000000000000000" pitchFamily="2" charset="0"/>
                <a:ea typeface="Roboto" panose="02000000000000000000" pitchFamily="2" charset="0"/>
                <a:cs typeface="Roboto" panose="02000000000000000000" pitchFamily="2" charset="0"/>
              </a:rPr>
              <a:t>Erasmus</a:t>
            </a:r>
            <a:endParaRPr lang="el-GR" sz="1400" spc="-1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spc="-10" dirty="0">
                <a:latin typeface="Roboto" panose="02000000000000000000" pitchFamily="2" charset="0"/>
                <a:ea typeface="Roboto" panose="02000000000000000000" pitchFamily="2" charset="0"/>
                <a:cs typeface="Roboto" panose="02000000000000000000" pitchFamily="2" charset="0"/>
              </a:rPr>
              <a:t>Ενημέρωση για το </a:t>
            </a:r>
            <a:r>
              <a:rPr lang="en-GB" sz="1400" spc="-10" dirty="0">
                <a:latin typeface="Roboto" panose="02000000000000000000" pitchFamily="2" charset="0"/>
                <a:ea typeface="Roboto" panose="02000000000000000000" pitchFamily="2" charset="0"/>
                <a:cs typeface="Roboto" panose="02000000000000000000" pitchFamily="2" charset="0"/>
              </a:rPr>
              <a:t>Erasmus Student Card </a:t>
            </a:r>
            <a:r>
              <a:rPr lang="el-GR" sz="1400" spc="-10" dirty="0">
                <a:latin typeface="Roboto" panose="02000000000000000000" pitchFamily="2" charset="0"/>
                <a:ea typeface="Roboto" panose="02000000000000000000" pitchFamily="2" charset="0"/>
                <a:cs typeface="Roboto" panose="02000000000000000000" pitchFamily="2" charset="0"/>
              </a:rPr>
              <a:t>και το </a:t>
            </a:r>
            <a:r>
              <a:rPr lang="en-GB" sz="1400" spc="-10" dirty="0">
                <a:latin typeface="Roboto" panose="02000000000000000000" pitchFamily="2" charset="0"/>
                <a:ea typeface="Roboto" panose="02000000000000000000" pitchFamily="2" charset="0"/>
                <a:cs typeface="Roboto" panose="02000000000000000000" pitchFamily="2" charset="0"/>
              </a:rPr>
              <a:t>Erasmus+ Mobile App</a:t>
            </a:r>
            <a:endParaRPr lang="el-GR" sz="1400" spc="-1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spc="-10" dirty="0" err="1">
                <a:latin typeface="Roboto" panose="02000000000000000000" pitchFamily="2" charset="0"/>
                <a:ea typeface="Roboto" panose="02000000000000000000" pitchFamily="2" charset="0"/>
                <a:cs typeface="Roboto" panose="02000000000000000000" pitchFamily="2" charset="0"/>
              </a:rPr>
              <a:t>Επικαιροποιημένη</a:t>
            </a:r>
            <a:r>
              <a:rPr lang="el-GR" sz="1400" spc="-10" dirty="0">
                <a:latin typeface="Roboto" panose="02000000000000000000" pitchFamily="2" charset="0"/>
                <a:ea typeface="Roboto" panose="02000000000000000000" pitchFamily="2" charset="0"/>
                <a:cs typeface="Roboto" panose="02000000000000000000" pitchFamily="2" charset="0"/>
              </a:rPr>
              <a:t> πληροφόρηση σχετικά με τη χρήση</a:t>
            </a:r>
            <a:r>
              <a:rPr lang="en-GB" sz="1400" spc="-10"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τον τρόπο λειτουργίας και</a:t>
            </a:r>
            <a:r>
              <a:rPr lang="en-GB" sz="1400" spc="-10"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τη μεταφορά των </a:t>
            </a:r>
            <a:r>
              <a:rPr lang="en-GB" sz="1400" spc="-10" dirty="0">
                <a:latin typeface="Roboto" panose="02000000000000000000" pitchFamily="2" charset="0"/>
                <a:ea typeface="Roboto" panose="02000000000000000000" pitchFamily="2" charset="0"/>
                <a:cs typeface="Roboto" panose="02000000000000000000" pitchFamily="2" charset="0"/>
              </a:rPr>
              <a:t>ECTS </a:t>
            </a:r>
            <a:r>
              <a:rPr lang="el-GR" sz="1400" spc="-10" dirty="0">
                <a:latin typeface="Roboto" panose="02000000000000000000" pitchFamily="2" charset="0"/>
                <a:ea typeface="Roboto" panose="02000000000000000000" pitchFamily="2" charset="0"/>
                <a:cs typeface="Roboto" panose="02000000000000000000" pitchFamily="2" charset="0"/>
              </a:rPr>
              <a:t>(διαδικασίες αναγνώρισης)</a:t>
            </a:r>
          </a:p>
          <a:p>
            <a:endParaRPr lang="en-GB" sz="1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0254406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4681B-FC07-5CD6-F46F-4C76466E8271}"/>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4D836162-9D8B-83C3-8EF8-1A6D86718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C811ECD1-D56C-A995-49A9-8B5211863827}"/>
              </a:ext>
            </a:extLst>
          </p:cNvPr>
          <p:cNvSpPr>
            <a:spLocks noGrp="1"/>
          </p:cNvSpPr>
          <p:nvPr>
            <p:ph type="title"/>
          </p:nvPr>
        </p:nvSpPr>
        <p:spPr>
          <a:xfrm>
            <a:off x="1046479" y="1160285"/>
            <a:ext cx="3157916" cy="736958"/>
          </a:xfrm>
        </p:spPr>
        <p:txBody>
          <a:bodyPr>
            <a:noAutofit/>
          </a:bodyPr>
          <a:lstStyle/>
          <a:p>
            <a:pPr algn="ctr"/>
            <a:r>
              <a:rPr lang="el-GR" sz="2600" b="1" dirty="0">
                <a:latin typeface="Roboto" panose="02000000000000000000" pitchFamily="2" charset="0"/>
                <a:ea typeface="Roboto" panose="02000000000000000000" pitchFamily="2" charset="0"/>
              </a:rPr>
              <a:t>Κατά τη Διάρκεια της Κινητικότητας</a:t>
            </a:r>
          </a:p>
        </p:txBody>
      </p:sp>
      <p:sp>
        <p:nvSpPr>
          <p:cNvPr id="2" name="Title 1">
            <a:extLst>
              <a:ext uri="{FF2B5EF4-FFF2-40B4-BE49-F238E27FC236}">
                <a16:creationId xmlns:a16="http://schemas.microsoft.com/office/drawing/2014/main" id="{93AAA3BF-B619-E9F0-2671-33567F491645}"/>
              </a:ext>
            </a:extLst>
          </p:cNvPr>
          <p:cNvSpPr txBox="1">
            <a:spLocks/>
          </p:cNvSpPr>
          <p:nvPr/>
        </p:nvSpPr>
        <p:spPr>
          <a:xfrm>
            <a:off x="6208624" y="584723"/>
            <a:ext cx="3742620"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600" b="1" dirty="0">
                <a:latin typeface="Roboto" panose="02000000000000000000" pitchFamily="2" charset="0"/>
                <a:ea typeface="Roboto" panose="02000000000000000000" pitchFamily="2" charset="0"/>
              </a:rPr>
              <a:t>Με τη λήξη της</a:t>
            </a:r>
            <a:r>
              <a:rPr lang="en-US" sz="2600" b="1" dirty="0">
                <a:latin typeface="Roboto" panose="02000000000000000000" pitchFamily="2" charset="0"/>
                <a:ea typeface="Roboto" panose="02000000000000000000" pitchFamily="2" charset="0"/>
              </a:rPr>
              <a:t> </a:t>
            </a:r>
            <a:r>
              <a:rPr lang="el-GR" sz="2600" b="1" dirty="0">
                <a:latin typeface="Roboto" panose="02000000000000000000" pitchFamily="2" charset="0"/>
                <a:ea typeface="Roboto" panose="02000000000000000000" pitchFamily="2" charset="0"/>
              </a:rPr>
              <a:t>Κινητικότητάς</a:t>
            </a:r>
          </a:p>
        </p:txBody>
      </p:sp>
      <p:sp>
        <p:nvSpPr>
          <p:cNvPr id="6" name="Rectangle: Rounded Corners 5">
            <a:extLst>
              <a:ext uri="{FF2B5EF4-FFF2-40B4-BE49-F238E27FC236}">
                <a16:creationId xmlns:a16="http://schemas.microsoft.com/office/drawing/2014/main" id="{9FE23B15-74B8-272D-8050-5B4AF9B401B1}"/>
              </a:ext>
            </a:extLst>
          </p:cNvPr>
          <p:cNvSpPr/>
          <p:nvPr/>
        </p:nvSpPr>
        <p:spPr>
          <a:xfrm>
            <a:off x="554831" y="2072572"/>
            <a:ext cx="4377372" cy="230504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Υποστήριξη των συμμετεχόντων</a:t>
            </a:r>
          </a:p>
          <a:p>
            <a:pPr marL="285750" indent="-285750">
              <a:buFont typeface="Wingdings" panose="05000000000000000000" pitchFamily="2" charset="2"/>
              <a:buChar char="ü"/>
            </a:pPr>
            <a:endParaRPr lang="en-US"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Αλλαγές/τροποποιήσεις στα έντυπα Συμφωνίας (όπου είναι απαραίτητο)</a:t>
            </a:r>
          </a:p>
          <a:p>
            <a:pPr marL="285750" indent="-285750">
              <a:buFont typeface="Wingdings" panose="05000000000000000000" pitchFamily="2" charset="2"/>
              <a:buChar char="ü"/>
            </a:pP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Καταβολή των δόσεων, σύμφωνα  με το Υπογεγραμμένο Έντυπο της Συμφωνίας Χρηματοδότησης</a:t>
            </a:r>
          </a:p>
          <a:p>
            <a:pPr marL="285750" indent="-285750">
              <a:buFont typeface="Wingdings" panose="05000000000000000000" pitchFamily="2" charset="2"/>
              <a:buChar char="ü"/>
            </a:pP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Διάχυση των εμπειριών σε ΜΚΔ</a:t>
            </a:r>
          </a:p>
        </p:txBody>
      </p:sp>
      <p:sp>
        <p:nvSpPr>
          <p:cNvPr id="8" name="Rectangle: Rounded Corners 7">
            <a:extLst>
              <a:ext uri="{FF2B5EF4-FFF2-40B4-BE49-F238E27FC236}">
                <a16:creationId xmlns:a16="http://schemas.microsoft.com/office/drawing/2014/main" id="{1D4962A0-9724-51CD-F755-85C7B857F753}"/>
              </a:ext>
            </a:extLst>
          </p:cNvPr>
          <p:cNvSpPr/>
          <p:nvPr/>
        </p:nvSpPr>
        <p:spPr>
          <a:xfrm>
            <a:off x="5138739" y="1457325"/>
            <a:ext cx="6084092" cy="428625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00000"/>
              </a:lnSpc>
              <a:spcBef>
                <a:spcPts val="480"/>
              </a:spcBef>
              <a:buFont typeface="Wingdings" panose="05000000000000000000" pitchFamily="2" charset="2"/>
              <a:buChar char="ü"/>
              <a:tabLst>
                <a:tab pos="241935" algn="l"/>
              </a:tabLst>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Υποβολή στο Γραφείο Erasmus όλων των απαραίτητων εντύπων</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a:t>
            </a: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marR="207645" indent="-285750">
              <a:lnSpc>
                <a:spcPct val="70000"/>
              </a:lnSpc>
              <a:spcBef>
                <a:spcPts val="1000"/>
              </a:spcBef>
              <a:buFont typeface="Wingdings" panose="05000000000000000000" pitchFamily="2" charset="2"/>
              <a:buChar char="ü"/>
              <a:tabLst>
                <a:tab pos="241935" algn="l"/>
              </a:tabLst>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Αυτόματη Αναγνώριση (χωρίς περαιτέρω διαδικασίες από τη πλευρά  του συμμετέχοντα)της Περιόδου Κινητικότητας:</a:t>
            </a:r>
          </a:p>
          <a:p>
            <a:pPr marL="742950" marR="475615" lvl="1" indent="-285750">
              <a:lnSpc>
                <a:spcPct val="70000"/>
              </a:lnSpc>
              <a:spcBef>
                <a:spcPts val="994"/>
              </a:spcBef>
              <a:buFont typeface="Wingdings" panose="05000000000000000000" pitchFamily="2" charset="2"/>
              <a:buChar char="v"/>
              <a:tabLst>
                <a:tab pos="128905" algn="l"/>
              </a:tabLst>
            </a:pP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Transcript</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of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Records</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(Σπουδές και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BIPs</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Έκδοση του παραρτήματος  Διπλώματος</a:t>
            </a:r>
          </a:p>
          <a:p>
            <a:pPr marL="742950" marR="673735" lvl="1" indent="-285750">
              <a:lnSpc>
                <a:spcPct val="70000"/>
              </a:lnSpc>
              <a:spcBef>
                <a:spcPts val="1010"/>
              </a:spcBef>
              <a:buFont typeface="Wingdings" panose="05000000000000000000" pitchFamily="2" charset="2"/>
              <a:buChar char="v"/>
              <a:tabLst>
                <a:tab pos="128905" algn="l"/>
              </a:tabLst>
            </a:pP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Traineeship</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Certificate</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After</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the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Mobility</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για Κινητικότητες που  αφορούν τοποθέτηση</a:t>
            </a:r>
          </a:p>
          <a:p>
            <a:pPr marL="742950" lvl="1" indent="-285750">
              <a:spcBef>
                <a:spcPts val="384"/>
              </a:spcBef>
              <a:buFont typeface="Wingdings" panose="05000000000000000000" pitchFamily="2" charset="2"/>
              <a:buChar char="v"/>
              <a:tabLst>
                <a:tab pos="128905" algn="l"/>
              </a:tabLst>
            </a:pP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Certificate</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of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Attendance</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για κινητικότητα Προσωπικού</a:t>
            </a:r>
          </a:p>
          <a:p>
            <a:pPr marL="742950" lvl="1" indent="-285750">
              <a:spcBef>
                <a:spcPts val="385"/>
              </a:spcBef>
              <a:buFont typeface="Wingdings" panose="05000000000000000000" pitchFamily="2" charset="2"/>
              <a:buChar char="v"/>
              <a:tabLst>
                <a:tab pos="128905" algn="l"/>
              </a:tabLst>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Έκδοση του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Europass</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Certificate</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Supplement</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για Νέους Απόφοιτους</a:t>
            </a:r>
          </a:p>
          <a:p>
            <a:pPr marL="285750" indent="-285750">
              <a:lnSpc>
                <a:spcPct val="100000"/>
              </a:lnSpc>
              <a:spcBef>
                <a:spcPts val="395"/>
              </a:spcBef>
              <a:buFont typeface="Wingdings" panose="05000000000000000000" pitchFamily="2" charset="2"/>
              <a:buChar char="ü"/>
              <a:tabLst>
                <a:tab pos="241935" algn="l"/>
              </a:tabLst>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Μέριμνα για την υποβολή της Έκθεσης Συμμετέχοντα</a:t>
            </a:r>
          </a:p>
          <a:p>
            <a:pPr marL="285750" indent="-285750">
              <a:lnSpc>
                <a:spcPct val="100000"/>
              </a:lnSpc>
              <a:spcBef>
                <a:spcPts val="385"/>
              </a:spcBef>
              <a:buFont typeface="Wingdings" panose="05000000000000000000" pitchFamily="2" charset="2"/>
              <a:buChar char="ü"/>
              <a:tabLst>
                <a:tab pos="241935" algn="l"/>
              </a:tabLst>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Επαλήθευση των εντύπων και πληρωμή της τελικής δόσης</a:t>
            </a:r>
          </a:p>
          <a:p>
            <a:pPr>
              <a:lnSpc>
                <a:spcPts val="1735"/>
              </a:lnSpc>
              <a:spcBef>
                <a:spcPts val="385"/>
              </a:spcBef>
              <a:tabLst>
                <a:tab pos="241935" algn="l"/>
              </a:tabLst>
            </a:pP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a:lnSpc>
                <a:spcPts val="1735"/>
              </a:lnSpc>
              <a:spcBef>
                <a:spcPts val="385"/>
              </a:spcBef>
              <a:tabLst>
                <a:tab pos="241935" algn="l"/>
              </a:tabLst>
            </a:pPr>
            <a:r>
              <a:rPr lang="el-GR" sz="1400" i="1" dirty="0">
                <a:solidFill>
                  <a:srgbClr val="FF0000"/>
                </a:solidFill>
                <a:latin typeface="Roboto" panose="02000000000000000000" pitchFamily="2" charset="0"/>
                <a:ea typeface="Roboto" panose="02000000000000000000" pitchFamily="2" charset="0"/>
                <a:cs typeface="Roboto" panose="02000000000000000000" pitchFamily="2" charset="0"/>
              </a:rPr>
              <a:t>Σε κάθε ΙΤΕ πρέπει να υπάρχουν οι υποδομές για δομημένη</a:t>
            </a:r>
            <a:r>
              <a:rPr lang="en-US" sz="1400" i="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i="1" dirty="0">
                <a:solidFill>
                  <a:srgbClr val="FF0000"/>
                </a:solidFill>
                <a:latin typeface="Roboto" panose="02000000000000000000" pitchFamily="2" charset="0"/>
                <a:ea typeface="Roboto" panose="02000000000000000000" pitchFamily="2" charset="0"/>
                <a:cs typeface="Roboto" panose="02000000000000000000" pitchFamily="2" charset="0"/>
              </a:rPr>
              <a:t>συλλογή και προβολή των θετικών και αρνητικών εμπειριών των εξερχόμενων συμμετεχόντων</a:t>
            </a:r>
            <a:r>
              <a:rPr lang="en-US" sz="1400" i="1" dirty="0">
                <a:solidFill>
                  <a:srgbClr val="FF0000"/>
                </a:solidFill>
                <a:latin typeface="Roboto" panose="02000000000000000000" pitchFamily="2" charset="0"/>
                <a:ea typeface="Roboto" panose="02000000000000000000" pitchFamily="2" charset="0"/>
                <a:cs typeface="Roboto" panose="02000000000000000000" pitchFamily="2" charset="0"/>
              </a:rPr>
              <a:t>.</a:t>
            </a:r>
            <a:endParaRPr lang="el-GR" sz="1400" i="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602836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46F54-6849-7A2B-7E26-D21AAC3C3E05}"/>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94E250F1-9ED4-95C8-EFF7-18A1AC26E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EAA44CD1-E8B8-34FD-CE96-073B09D2E8FF}"/>
              </a:ext>
            </a:extLst>
          </p:cNvPr>
          <p:cNvSpPr>
            <a:spLocks noGrp="1"/>
          </p:cNvSpPr>
          <p:nvPr>
            <p:ph type="title"/>
          </p:nvPr>
        </p:nvSpPr>
        <p:spPr>
          <a:xfrm>
            <a:off x="1014036" y="1156224"/>
            <a:ext cx="2900739" cy="736958"/>
          </a:xfrm>
        </p:spPr>
        <p:txBody>
          <a:bodyPr>
            <a:noAutofit/>
          </a:bodyPr>
          <a:lstStyle/>
          <a:p>
            <a:r>
              <a:rPr lang="en-US" sz="2600" b="1" dirty="0">
                <a:latin typeface="Roboto" panose="02000000000000000000" pitchFamily="2" charset="0"/>
                <a:ea typeface="Roboto" panose="02000000000000000000" pitchFamily="2" charset="0"/>
              </a:rPr>
              <a:t>A</a:t>
            </a:r>
            <a:r>
              <a:rPr lang="el-GR" sz="2600" b="1" dirty="0" err="1">
                <a:latin typeface="Roboto" panose="02000000000000000000" pitchFamily="2" charset="0"/>
                <a:ea typeface="Roboto" panose="02000000000000000000" pitchFamily="2" charset="0"/>
              </a:rPr>
              <a:t>ναστολή</a:t>
            </a:r>
            <a:r>
              <a:rPr lang="el-GR" sz="2600" b="1" dirty="0">
                <a:latin typeface="Roboto" panose="02000000000000000000" pitchFamily="2" charset="0"/>
                <a:ea typeface="Roboto" panose="02000000000000000000" pitchFamily="2" charset="0"/>
              </a:rPr>
              <a:t>/</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Απόσυρση Χάρτη</a:t>
            </a:r>
          </a:p>
        </p:txBody>
      </p:sp>
      <p:sp>
        <p:nvSpPr>
          <p:cNvPr id="2" name="TextBox 1">
            <a:extLst>
              <a:ext uri="{FF2B5EF4-FFF2-40B4-BE49-F238E27FC236}">
                <a16:creationId xmlns:a16="http://schemas.microsoft.com/office/drawing/2014/main" id="{66A0145D-59FC-CACD-C166-3EB1FE0984C7}"/>
              </a:ext>
            </a:extLst>
          </p:cNvPr>
          <p:cNvSpPr txBox="1"/>
          <p:nvPr/>
        </p:nvSpPr>
        <p:spPr>
          <a:xfrm>
            <a:off x="4430051" y="1630167"/>
            <a:ext cx="5950742" cy="3980577"/>
          </a:xfrm>
          <a:prstGeom prst="rect">
            <a:avLst/>
          </a:prstGeom>
          <a:noFill/>
        </p:spPr>
        <p:txBody>
          <a:bodyPr wrap="square" rtlCol="0">
            <a:spAutoFit/>
          </a:bodyPr>
          <a:lstStyle/>
          <a:p>
            <a:pPr marL="285750" indent="-285750" algn="just">
              <a:buFont typeface="Wingdings" panose="05000000000000000000" pitchFamily="2" charset="2"/>
              <a:buChar char="q"/>
            </a:pPr>
            <a:r>
              <a:rPr lang="el-GR" sz="1600" dirty="0">
                <a:latin typeface="Roboto" panose="02000000000000000000" pitchFamily="2" charset="0"/>
                <a:ea typeface="Roboto" panose="02000000000000000000" pitchFamily="2" charset="0"/>
                <a:cs typeface="Roboto" panose="02000000000000000000" pitchFamily="2" charset="0"/>
              </a:rPr>
              <a:t>Η</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Εθνική</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Υπηρεσία</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25" dirty="0">
                <a:latin typeface="Roboto" panose="02000000000000000000" pitchFamily="2" charset="0"/>
                <a:ea typeface="Roboto" panose="02000000000000000000" pitchFamily="2" charset="0"/>
                <a:cs typeface="Roboto" panose="02000000000000000000" pitchFamily="2" charset="0"/>
              </a:rPr>
              <a:t>και</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η</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5" dirty="0" err="1">
                <a:latin typeface="Roboto" panose="02000000000000000000" pitchFamily="2" charset="0"/>
                <a:ea typeface="Roboto" panose="02000000000000000000" pitchFamily="2" charset="0"/>
                <a:cs typeface="Roboto" panose="02000000000000000000" pitchFamily="2" charset="0"/>
              </a:rPr>
              <a:t>Ευρ.Επιτροπή</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παρακολουθούν</a:t>
            </a:r>
            <a:r>
              <a:rPr lang="el-GR" sz="1600" spc="3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την</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ορθή</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εφαρμογή</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των</a:t>
            </a:r>
            <a:r>
              <a:rPr lang="el-GR" sz="1600" spc="2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ρητρών</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του </a:t>
            </a:r>
            <a:r>
              <a:rPr lang="el-GR" sz="1600" spc="-39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Χάρτη</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Erasmus </a:t>
            </a:r>
            <a:r>
              <a:rPr lang="el-GR" sz="1600" spc="-25" dirty="0">
                <a:solidFill>
                  <a:srgbClr val="000000"/>
                </a:solidFill>
                <a:latin typeface="Roboto" panose="02000000000000000000" pitchFamily="2" charset="0"/>
                <a:ea typeface="Roboto" panose="02000000000000000000" pitchFamily="2" charset="0"/>
                <a:cs typeface="Roboto" panose="02000000000000000000" pitchFamily="2" charset="0"/>
              </a:rPr>
              <a:t>και</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τη συμμόρφωση προς τις δεσμεύσεις που προκύπτουν από</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την</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υπογραφή</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των</a:t>
            </a:r>
            <a:r>
              <a:rPr lang="el-GR" sz="1600" spc="3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Διμερών</a:t>
            </a:r>
            <a:r>
              <a:rPr lang="el-GR" sz="1600" spc="2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Συμφωνιών.</a:t>
            </a:r>
            <a:endParaRPr lang="en-US" sz="1600" spc="-1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Wingdings" panose="05000000000000000000" pitchFamily="2" charset="2"/>
              <a:buChar char="q"/>
            </a:pPr>
            <a:endParaRPr lang="en-US" sz="1600" spc="-1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Wingdings" panose="05000000000000000000" pitchFamily="2" charset="2"/>
              <a:buChar char="q"/>
            </a:pPr>
            <a:r>
              <a:rPr lang="el-GR" sz="1600" dirty="0">
                <a:latin typeface="Roboto" panose="02000000000000000000" pitchFamily="2" charset="0"/>
                <a:ea typeface="Roboto" panose="02000000000000000000" pitchFamily="2" charset="0"/>
                <a:cs typeface="Roboto" panose="02000000000000000000" pitchFamily="2" charset="0"/>
              </a:rPr>
              <a:t>Σε </a:t>
            </a:r>
            <a:r>
              <a:rPr lang="el-GR" sz="1600" spc="-5" dirty="0">
                <a:latin typeface="Roboto" panose="02000000000000000000" pitchFamily="2" charset="0"/>
                <a:ea typeface="Roboto" panose="02000000000000000000" pitchFamily="2" charset="0"/>
                <a:cs typeface="Roboto" panose="02000000000000000000" pitchFamily="2" charset="0"/>
              </a:rPr>
              <a:t>περίπτωση</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που η</a:t>
            </a:r>
            <a:r>
              <a:rPr lang="el-GR" sz="1600" spc="-15" dirty="0">
                <a:latin typeface="Roboto" panose="02000000000000000000" pitchFamily="2" charset="0"/>
                <a:ea typeface="Roboto" panose="02000000000000000000" pitchFamily="2" charset="0"/>
                <a:cs typeface="Roboto" panose="02000000000000000000" pitchFamily="2" charset="0"/>
              </a:rPr>
              <a:t> παρακολούθηση</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αποκαλύψει </a:t>
            </a:r>
            <a:r>
              <a:rPr lang="el-GR" sz="1600" spc="-10" dirty="0">
                <a:latin typeface="Roboto" panose="02000000000000000000" pitchFamily="2" charset="0"/>
                <a:ea typeface="Roboto" panose="02000000000000000000" pitchFamily="2" charset="0"/>
                <a:cs typeface="Roboto" panose="02000000000000000000" pitchFamily="2" charset="0"/>
              </a:rPr>
              <a:t>αδυναμίες,</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ο</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δικαιούχος</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πρέπει</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να</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θεσπίσει</a:t>
            </a:r>
            <a:r>
              <a:rPr lang="el-GR" sz="1600" spc="55" dirty="0">
                <a:latin typeface="Roboto" panose="02000000000000000000" pitchFamily="2" charset="0"/>
                <a:ea typeface="Roboto" panose="02000000000000000000" pitchFamily="2" charset="0"/>
                <a:cs typeface="Roboto" panose="02000000000000000000" pitchFamily="2" charset="0"/>
              </a:rPr>
              <a:t> </a:t>
            </a:r>
            <a:r>
              <a:rPr lang="el-GR" sz="1600" spc="-25" dirty="0">
                <a:latin typeface="Roboto" panose="02000000000000000000" pitchFamily="2" charset="0"/>
                <a:ea typeface="Roboto" panose="02000000000000000000" pitchFamily="2" charset="0"/>
                <a:cs typeface="Roboto" panose="02000000000000000000" pitchFamily="2" charset="0"/>
              </a:rPr>
              <a:t>και</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να </a:t>
            </a:r>
            <a:r>
              <a:rPr lang="el-GR" sz="1600" spc="-39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εφαρμόσει</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σχέδιο</a:t>
            </a:r>
            <a:r>
              <a:rPr lang="el-GR" sz="1600" spc="-5" dirty="0">
                <a:latin typeface="Roboto" panose="02000000000000000000" pitchFamily="2" charset="0"/>
                <a:ea typeface="Roboto" panose="02000000000000000000" pitchFamily="2" charset="0"/>
                <a:cs typeface="Roboto" panose="02000000000000000000" pitchFamily="2" charset="0"/>
              </a:rPr>
              <a:t> δράσης εντός</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του</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χρονικού</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πλαισίου</a:t>
            </a:r>
            <a:r>
              <a:rPr lang="el-GR" sz="1600" spc="3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που </a:t>
            </a:r>
            <a:r>
              <a:rPr lang="el-GR" sz="1600" spc="-15" dirty="0">
                <a:latin typeface="Roboto" panose="02000000000000000000" pitchFamily="2" charset="0"/>
                <a:ea typeface="Roboto" panose="02000000000000000000" pitchFamily="2" charset="0"/>
                <a:cs typeface="Roboto" panose="02000000000000000000" pitchFamily="2" charset="0"/>
              </a:rPr>
              <a:t>καθορίζεται</a:t>
            </a:r>
            <a:r>
              <a:rPr lang="el-GR" sz="1600" spc="3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από</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την</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Εθνική</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Υπηρεσία</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ή </a:t>
            </a:r>
            <a:r>
              <a:rPr lang="el-GR" sz="1600" spc="-395"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την</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Επιτροπή.</a:t>
            </a:r>
            <a:endParaRPr lang="en-US" sz="1600" spc="-10" dirty="0">
              <a:latin typeface="Roboto" panose="02000000000000000000" pitchFamily="2" charset="0"/>
              <a:ea typeface="Roboto" panose="02000000000000000000" pitchFamily="2" charset="0"/>
              <a:cs typeface="Roboto" panose="02000000000000000000" pitchFamily="2" charset="0"/>
            </a:endParaRPr>
          </a:p>
          <a:p>
            <a:pPr algn="just"/>
            <a:endParaRPr lang="el-GR" sz="1600" dirty="0">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2050"/>
              </a:lnSpc>
              <a:spcBef>
                <a:spcPts val="755"/>
              </a:spcBef>
              <a:buFont typeface="Wingdings" panose="05000000000000000000" pitchFamily="2" charset="2"/>
              <a:buChar char="q"/>
              <a:tabLst>
                <a:tab pos="240665" algn="l"/>
                <a:tab pos="241300" algn="l"/>
              </a:tabLst>
            </a:pPr>
            <a:r>
              <a:rPr lang="el-GR" sz="1600" dirty="0">
                <a:latin typeface="Roboto" panose="02000000000000000000" pitchFamily="2" charset="0"/>
                <a:ea typeface="Roboto" panose="02000000000000000000" pitchFamily="2" charset="0"/>
                <a:cs typeface="Roboto" panose="02000000000000000000" pitchFamily="2" charset="0"/>
              </a:rPr>
              <a:t>Στην απουσία </a:t>
            </a:r>
            <a:r>
              <a:rPr lang="el-GR" sz="1600" spc="-15" dirty="0">
                <a:latin typeface="Roboto" panose="02000000000000000000" pitchFamily="2" charset="0"/>
                <a:ea typeface="Roboto" panose="02000000000000000000" pitchFamily="2" charset="0"/>
                <a:cs typeface="Roboto" panose="02000000000000000000" pitchFamily="2" charset="0"/>
              </a:rPr>
              <a:t>επαρκών</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25" dirty="0">
                <a:latin typeface="Roboto" panose="02000000000000000000" pitchFamily="2" charset="0"/>
                <a:ea typeface="Roboto" panose="02000000000000000000" pitchFamily="2" charset="0"/>
                <a:cs typeface="Roboto" panose="02000000000000000000" pitchFamily="2" charset="0"/>
              </a:rPr>
              <a:t>και</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έγκαιρων</a:t>
            </a:r>
            <a:r>
              <a:rPr lang="el-GR" sz="1600" spc="2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διορθωτικών</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ενεργειών</a:t>
            </a:r>
            <a:r>
              <a:rPr lang="el-GR" sz="1600" spc="5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από</a:t>
            </a:r>
            <a:r>
              <a:rPr lang="el-GR" sz="1600" spc="2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τον</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20" dirty="0">
                <a:latin typeface="Roboto" panose="02000000000000000000" pitchFamily="2" charset="0"/>
                <a:ea typeface="Roboto" panose="02000000000000000000" pitchFamily="2" charset="0"/>
                <a:cs typeface="Roboto" panose="02000000000000000000" pitchFamily="2" charset="0"/>
              </a:rPr>
              <a:t>δικαιούχο,</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η</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Εθνική</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Υπηρεσία</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μπορεί</a:t>
            </a:r>
            <a:r>
              <a:rPr lang="el-GR" sz="1600" spc="2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να</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προτείνει</a:t>
            </a:r>
            <a:r>
              <a:rPr lang="el-GR" sz="1600" spc="5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στην</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Επιτροπή</a:t>
            </a:r>
            <a:r>
              <a:rPr lang="el-GR" sz="1600" spc="2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να</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αναστείλει</a:t>
            </a:r>
            <a:r>
              <a:rPr lang="el-GR" sz="1600" spc="6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ή</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να </a:t>
            </a:r>
            <a:r>
              <a:rPr lang="el-GR" sz="1600" spc="-39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αποσύρει</a:t>
            </a:r>
            <a:r>
              <a:rPr lang="el-GR" sz="1600" spc="2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τον</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Χάρτη</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Erasmus.</a:t>
            </a:r>
            <a:endParaRPr lang="el-GR" sz="1600" dirty="0">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Wingdings" panose="05000000000000000000" pitchFamily="2" charset="2"/>
              <a:buChar char="q"/>
            </a:pPr>
            <a:endParaRPr lang="en-GB" sz="1600" dirty="0">
              <a:latin typeface="Roboto" panose="02000000000000000000" pitchFamily="2" charset="0"/>
              <a:ea typeface="Roboto" panose="02000000000000000000" pitchFamily="2" charset="0"/>
              <a:cs typeface="Roboto" panose="02000000000000000000" pitchFamily="2" charset="0"/>
            </a:endParaRPr>
          </a:p>
        </p:txBody>
      </p:sp>
      <p:sp>
        <p:nvSpPr>
          <p:cNvPr id="3" name="Rectangle: Rounded Corners 2">
            <a:extLst>
              <a:ext uri="{FF2B5EF4-FFF2-40B4-BE49-F238E27FC236}">
                <a16:creationId xmlns:a16="http://schemas.microsoft.com/office/drawing/2014/main" id="{1BF9B16F-C9C0-5FE8-DBF0-EFE1FAC64D0C}"/>
              </a:ext>
            </a:extLst>
          </p:cNvPr>
          <p:cNvSpPr/>
          <p:nvPr/>
        </p:nvSpPr>
        <p:spPr>
          <a:xfrm>
            <a:off x="564444" y="2540000"/>
            <a:ext cx="3454400" cy="196426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ECHE SELF-ASSESSMENT TOOL</a:t>
            </a:r>
            <a:endParaRPr lang="en-GB" sz="2400" b="1"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657462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761AC-9D39-5E46-E0CA-B9986E193B57}"/>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F9C7B265-7AE1-B90B-FC6A-2B51368C6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57" y="125040"/>
            <a:ext cx="12192000" cy="6858000"/>
          </a:xfrm>
          <a:prstGeom prst="rect">
            <a:avLst/>
          </a:prstGeom>
        </p:spPr>
      </p:pic>
      <p:sp>
        <p:nvSpPr>
          <p:cNvPr id="7" name="Title 1">
            <a:extLst>
              <a:ext uri="{FF2B5EF4-FFF2-40B4-BE49-F238E27FC236}">
                <a16:creationId xmlns:a16="http://schemas.microsoft.com/office/drawing/2014/main" id="{49CD74F2-4D3D-90A4-ADA3-417634DAE19E}"/>
              </a:ext>
            </a:extLst>
          </p:cNvPr>
          <p:cNvSpPr>
            <a:spLocks noGrp="1"/>
          </p:cNvSpPr>
          <p:nvPr>
            <p:ph type="title"/>
          </p:nvPr>
        </p:nvSpPr>
        <p:spPr>
          <a:xfrm>
            <a:off x="1217236" y="1037703"/>
            <a:ext cx="8195278" cy="736958"/>
          </a:xfrm>
        </p:spPr>
        <p:txBody>
          <a:bodyPr>
            <a:noAutofit/>
          </a:bodyPr>
          <a:lstStyle/>
          <a:p>
            <a:r>
              <a:rPr lang="el-GR" sz="2600" b="1" dirty="0">
                <a:latin typeface="Roboto" panose="02000000000000000000" pitchFamily="2" charset="0"/>
                <a:ea typeface="Roboto" panose="02000000000000000000" pitchFamily="2" charset="0"/>
              </a:rPr>
              <a:t>Πρωτοβουλία Ευρωπαϊκής Φοιτητικής Κάρτας </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a:t>
            </a:r>
            <a:r>
              <a:rPr lang="en-US" sz="2600" b="1" dirty="0">
                <a:latin typeface="Roboto" panose="02000000000000000000" pitchFamily="2" charset="0"/>
                <a:ea typeface="Roboto" panose="02000000000000000000" pitchFamily="2" charset="0"/>
              </a:rPr>
              <a:t>European Student Card Initiative – ESCI)</a:t>
            </a:r>
            <a:endParaRPr lang="el-GR" sz="2600" b="1" dirty="0">
              <a:latin typeface="Roboto" panose="02000000000000000000" pitchFamily="2" charset="0"/>
              <a:ea typeface="Roboto" panose="02000000000000000000" pitchFamily="2" charset="0"/>
            </a:endParaRPr>
          </a:p>
        </p:txBody>
      </p:sp>
      <p:grpSp>
        <p:nvGrpSpPr>
          <p:cNvPr id="3" name="Group 2">
            <a:extLst>
              <a:ext uri="{FF2B5EF4-FFF2-40B4-BE49-F238E27FC236}">
                <a16:creationId xmlns:a16="http://schemas.microsoft.com/office/drawing/2014/main" id="{E4C8CDD6-0D0A-1FC1-E9E0-891F4DBBB682}"/>
              </a:ext>
            </a:extLst>
          </p:cNvPr>
          <p:cNvGrpSpPr/>
          <p:nvPr/>
        </p:nvGrpSpPr>
        <p:grpSpPr>
          <a:xfrm>
            <a:off x="537820" y="2100653"/>
            <a:ext cx="2506566" cy="2906775"/>
            <a:chOff x="1561473" y="399188"/>
            <a:chExt cx="1811807" cy="2304579"/>
          </a:xfrm>
        </p:grpSpPr>
        <p:sp>
          <p:nvSpPr>
            <p:cNvPr id="5" name="Rectangle: Rounded Corners 4">
              <a:extLst>
                <a:ext uri="{FF2B5EF4-FFF2-40B4-BE49-F238E27FC236}">
                  <a16:creationId xmlns:a16="http://schemas.microsoft.com/office/drawing/2014/main" id="{74AE7A01-910B-F15E-9B6E-E927D5E1ADE6}"/>
                </a:ext>
              </a:extLst>
            </p:cNvPr>
            <p:cNvSpPr/>
            <p:nvPr/>
          </p:nvSpPr>
          <p:spPr>
            <a:xfrm>
              <a:off x="1561473" y="399188"/>
              <a:ext cx="1811807" cy="2304579"/>
            </a:xfrm>
            <a:prstGeom prst="roundRect">
              <a:avLst/>
            </a:prstGeom>
            <a:solidFill>
              <a:srgbClr val="C9A6E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6" name="Rectangle: Rounded Corners 4">
              <a:extLst>
                <a:ext uri="{FF2B5EF4-FFF2-40B4-BE49-F238E27FC236}">
                  <a16:creationId xmlns:a16="http://schemas.microsoft.com/office/drawing/2014/main" id="{72CC7CC6-A75C-51A0-98ED-C51AE7CB2B3B}"/>
                </a:ext>
              </a:extLst>
            </p:cNvPr>
            <p:cNvSpPr txBox="1"/>
            <p:nvPr/>
          </p:nvSpPr>
          <p:spPr>
            <a:xfrm>
              <a:off x="1641059" y="485132"/>
              <a:ext cx="1634917" cy="19344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Τι είναι το </a:t>
              </a:r>
              <a:r>
                <a:rPr lang="en-US"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ESCI</a:t>
              </a: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a:t>
              </a:r>
            </a:p>
            <a:p>
              <a:pPr marL="0" lvl="0" indent="0" algn="ctr" defTabSz="577850">
                <a:lnSpc>
                  <a:spcPct val="90000"/>
                </a:lnSpc>
                <a:spcBef>
                  <a:spcPct val="0"/>
                </a:spcBef>
                <a:spcAft>
                  <a:spcPct val="35000"/>
                </a:spcAft>
                <a:buNone/>
              </a:pPr>
              <a:r>
                <a:rPr lang="el-GR" sz="1300" dirty="0">
                  <a:solidFill>
                    <a:schemeClr val="tx1"/>
                  </a:solidFill>
                  <a:latin typeface="Roboto" panose="02000000000000000000" pitchFamily="2" charset="0"/>
                  <a:ea typeface="Roboto" panose="02000000000000000000" pitchFamily="2" charset="0"/>
                  <a:cs typeface="Roboto" panose="02000000000000000000" pitchFamily="2" charset="0"/>
                </a:rPr>
                <a:t>Π</a:t>
              </a:r>
              <a:r>
                <a:rPr lang="el-GR" sz="1300" kern="1200" dirty="0">
                  <a:solidFill>
                    <a:schemeClr val="tx1"/>
                  </a:solidFill>
                  <a:latin typeface="Roboto" panose="02000000000000000000" pitchFamily="2" charset="0"/>
                  <a:ea typeface="Roboto" panose="02000000000000000000" pitchFamily="2" charset="0"/>
                  <a:cs typeface="Roboto" panose="02000000000000000000" pitchFamily="2" charset="0"/>
                </a:rPr>
                <a:t>ρωτοβουλία που αποσκοπεί στη διευκόλυνση των φοιτητών και των ΙΤΕ που συμμετέχουν σε ανταλλαγές Erasmus+, μέσω της απλοποίησης και της ενίσχυσης της </a:t>
              </a:r>
              <a:r>
                <a:rPr lang="el-GR" sz="1300" kern="1200" dirty="0" err="1">
                  <a:solidFill>
                    <a:schemeClr val="tx1"/>
                  </a:solidFill>
                  <a:latin typeface="Roboto" panose="02000000000000000000" pitchFamily="2" charset="0"/>
                  <a:ea typeface="Roboto" panose="02000000000000000000" pitchFamily="2" charset="0"/>
                  <a:cs typeface="Roboto" panose="02000000000000000000" pitchFamily="2" charset="0"/>
                </a:rPr>
                <a:t>ψηφιοποίησης</a:t>
              </a:r>
              <a:r>
                <a:rPr lang="el-GR" sz="1300" kern="1200" dirty="0">
                  <a:solidFill>
                    <a:schemeClr val="tx1"/>
                  </a:solidFill>
                  <a:latin typeface="Roboto" panose="02000000000000000000" pitchFamily="2" charset="0"/>
                  <a:ea typeface="Roboto" panose="02000000000000000000" pitchFamily="2" charset="0"/>
                  <a:cs typeface="Roboto" panose="02000000000000000000" pitchFamily="2" charset="0"/>
                </a:rPr>
                <a:t> των διοικητικών διαδικασιών που συνδέονται με τις ανταλλαγές αυτές.</a:t>
              </a:r>
              <a:endParaRPr lang="en-GB" sz="1300" u="sng" kern="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8" name="Group 7">
            <a:extLst>
              <a:ext uri="{FF2B5EF4-FFF2-40B4-BE49-F238E27FC236}">
                <a16:creationId xmlns:a16="http://schemas.microsoft.com/office/drawing/2014/main" id="{7B84C12E-C766-2B85-2FCA-5904B3FB4407}"/>
              </a:ext>
            </a:extLst>
          </p:cNvPr>
          <p:cNvGrpSpPr/>
          <p:nvPr/>
        </p:nvGrpSpPr>
        <p:grpSpPr>
          <a:xfrm>
            <a:off x="5733845" y="2090354"/>
            <a:ext cx="2718873" cy="2906774"/>
            <a:chOff x="3447889" y="441337"/>
            <a:chExt cx="1811807" cy="1811807"/>
          </a:xfrm>
          <a:solidFill>
            <a:schemeClr val="accent2">
              <a:lumMod val="60000"/>
              <a:lumOff val="40000"/>
            </a:schemeClr>
          </a:solidFill>
        </p:grpSpPr>
        <p:sp>
          <p:nvSpPr>
            <p:cNvPr id="9" name="Rectangle: Rounded Corners 8">
              <a:extLst>
                <a:ext uri="{FF2B5EF4-FFF2-40B4-BE49-F238E27FC236}">
                  <a16:creationId xmlns:a16="http://schemas.microsoft.com/office/drawing/2014/main" id="{4A746E84-94E2-56F8-3238-AF600A4AD06F}"/>
                </a:ext>
              </a:extLst>
            </p:cNvPr>
            <p:cNvSpPr/>
            <p:nvPr/>
          </p:nvSpPr>
          <p:spPr>
            <a:xfrm>
              <a:off x="3447889" y="441337"/>
              <a:ext cx="1811807" cy="1811807"/>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Rectangle: Rounded Corners 6">
              <a:extLst>
                <a:ext uri="{FF2B5EF4-FFF2-40B4-BE49-F238E27FC236}">
                  <a16:creationId xmlns:a16="http://schemas.microsoft.com/office/drawing/2014/main" id="{DB5E233C-23E7-2CBC-9FE6-30DE1A90D652}"/>
                </a:ext>
              </a:extLst>
            </p:cNvPr>
            <p:cNvSpPr txBox="1"/>
            <p:nvPr/>
          </p:nvSpPr>
          <p:spPr>
            <a:xfrm>
              <a:off x="3536333" y="529781"/>
              <a:ext cx="1634917" cy="16349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Βασικοί στόχοι</a:t>
              </a:r>
              <a:endParaRPr lang="en-US" sz="16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171450" lvl="0" indent="-171450" defTabSz="577850">
                <a:lnSpc>
                  <a:spcPct val="90000"/>
                </a:lnSpc>
                <a:spcBef>
                  <a:spcPct val="0"/>
                </a:spcBef>
                <a:spcAft>
                  <a:spcPct val="35000"/>
                </a:spcAft>
                <a:buFont typeface="Wingdings" panose="05000000000000000000" pitchFamily="2" charset="2"/>
                <a:buChar char="Ø"/>
              </a:pPr>
              <a:r>
                <a:rPr lang="el-GR" sz="1200" kern="1200" dirty="0">
                  <a:solidFill>
                    <a:schemeClr val="tx1"/>
                  </a:solidFill>
                  <a:latin typeface="Roboto" panose="02000000000000000000" pitchFamily="2" charset="0"/>
                  <a:ea typeface="Roboto" panose="02000000000000000000" pitchFamily="2" charset="0"/>
                  <a:cs typeface="Roboto" panose="02000000000000000000" pitchFamily="2" charset="0"/>
                </a:rPr>
                <a:t>Πιο οικολογική διαχείριση του Erasmus+ (ψηφιακές διαδικασίες, χωρίς τη χρήση χαρτιού)</a:t>
              </a:r>
            </a:p>
            <a:p>
              <a:pPr marL="171450" lvl="0" indent="-171450" defTabSz="577850">
                <a:lnSpc>
                  <a:spcPct val="90000"/>
                </a:lnSpc>
                <a:spcBef>
                  <a:spcPct val="0"/>
                </a:spcBef>
                <a:spcAft>
                  <a:spcPct val="35000"/>
                </a:spcAft>
                <a:buFont typeface="Wingdings" panose="05000000000000000000" pitchFamily="2" charset="2"/>
                <a:buChar char="Ø"/>
              </a:pPr>
              <a:r>
                <a:rPr lang="el-GR" sz="1200" kern="1200" dirty="0">
                  <a:solidFill>
                    <a:schemeClr val="tx1"/>
                  </a:solidFill>
                  <a:latin typeface="Roboto" panose="02000000000000000000" pitchFamily="2" charset="0"/>
                  <a:ea typeface="Roboto" panose="02000000000000000000" pitchFamily="2" charset="0"/>
                  <a:cs typeface="Roboto" panose="02000000000000000000" pitchFamily="2" charset="0"/>
                </a:rPr>
                <a:t>Δημιουργία ψηφιακού Erasmus+ (αποτελεσματική διαχείριση κινητικότητας)</a:t>
              </a:r>
            </a:p>
            <a:p>
              <a:pPr marL="171450" lvl="0" indent="-171450" defTabSz="577850">
                <a:lnSpc>
                  <a:spcPct val="90000"/>
                </a:lnSpc>
                <a:spcBef>
                  <a:spcPct val="0"/>
                </a:spcBef>
                <a:spcAft>
                  <a:spcPct val="35000"/>
                </a:spcAft>
                <a:buFont typeface="Wingdings" panose="05000000000000000000" pitchFamily="2" charset="2"/>
                <a:buChar char="Ø"/>
              </a:pPr>
              <a:r>
                <a:rPr lang="el-GR" sz="1200" dirty="0">
                  <a:solidFill>
                    <a:schemeClr val="tx1"/>
                  </a:solidFill>
                  <a:latin typeface="Roboto" panose="02000000000000000000" pitchFamily="2" charset="0"/>
                  <a:ea typeface="Roboto" panose="02000000000000000000" pitchFamily="2" charset="0"/>
                  <a:cs typeface="Roboto" panose="02000000000000000000" pitchFamily="2" charset="0"/>
                </a:rPr>
                <a:t>Π</a:t>
              </a:r>
              <a:r>
                <a:rPr lang="el-GR" sz="1200" kern="1200" dirty="0">
                  <a:solidFill>
                    <a:schemeClr val="tx1"/>
                  </a:solidFill>
                  <a:latin typeface="Roboto" panose="02000000000000000000" pitchFamily="2" charset="0"/>
                  <a:ea typeface="Roboto" panose="02000000000000000000" pitchFamily="2" charset="0"/>
                  <a:cs typeface="Roboto" panose="02000000000000000000" pitchFamily="2" charset="0"/>
                </a:rPr>
                <a:t>ιο συμπεριληπτικό Erasmus+ (πιο άμεση και </a:t>
              </a:r>
              <a:r>
                <a:rPr lang="el-GR" sz="1200" kern="1200" dirty="0" err="1">
                  <a:solidFill>
                    <a:schemeClr val="tx1"/>
                  </a:solidFill>
                  <a:latin typeface="Roboto" panose="02000000000000000000" pitchFamily="2" charset="0"/>
                  <a:ea typeface="Roboto" panose="02000000000000000000" pitchFamily="2" charset="0"/>
                  <a:cs typeface="Roboto" panose="02000000000000000000" pitchFamily="2" charset="0"/>
                </a:rPr>
                <a:t>στοχευμένη</a:t>
              </a:r>
              <a:r>
                <a:rPr lang="el-GR" sz="1200" kern="1200" dirty="0">
                  <a:solidFill>
                    <a:schemeClr val="tx1"/>
                  </a:solidFill>
                  <a:latin typeface="Roboto" panose="02000000000000000000" pitchFamily="2" charset="0"/>
                  <a:ea typeface="Roboto" panose="02000000000000000000" pitchFamily="2" charset="0"/>
                  <a:cs typeface="Roboto" panose="02000000000000000000" pitchFamily="2" charset="0"/>
                </a:rPr>
                <a:t> επικοινωνία με τους φοιτητές μέσα από έτοιμα εργαλεία)</a:t>
              </a:r>
            </a:p>
            <a:p>
              <a:pPr marL="171450" lvl="0" indent="-171450" defTabSz="577850">
                <a:lnSpc>
                  <a:spcPct val="90000"/>
                </a:lnSpc>
                <a:spcBef>
                  <a:spcPct val="0"/>
                </a:spcBef>
                <a:spcAft>
                  <a:spcPct val="35000"/>
                </a:spcAft>
                <a:buFont typeface="Wingdings" panose="05000000000000000000" pitchFamily="2" charset="2"/>
                <a:buChar char="Ø"/>
              </a:pPr>
              <a:r>
                <a:rPr lang="el-GR" sz="1200" dirty="0">
                  <a:solidFill>
                    <a:schemeClr val="tx1"/>
                  </a:solidFill>
                  <a:latin typeface="Roboto" panose="02000000000000000000" pitchFamily="2" charset="0"/>
                  <a:ea typeface="Roboto" panose="02000000000000000000" pitchFamily="2" charset="0"/>
                  <a:cs typeface="Roboto" panose="02000000000000000000" pitchFamily="2" charset="0"/>
                </a:rPr>
                <a:t>Ε</a:t>
              </a:r>
              <a:r>
                <a:rPr lang="el-GR" sz="1200" kern="1200" dirty="0">
                  <a:solidFill>
                    <a:schemeClr val="tx1"/>
                  </a:solidFill>
                  <a:latin typeface="Roboto" panose="02000000000000000000" pitchFamily="2" charset="0"/>
                  <a:ea typeface="Roboto" panose="02000000000000000000" pitchFamily="2" charset="0"/>
                  <a:cs typeface="Roboto" panose="02000000000000000000" pitchFamily="2" charset="0"/>
                </a:rPr>
                <a:t>νίσχυση του αισθήματος του ευρωπαϊκού </a:t>
              </a:r>
              <a:r>
                <a:rPr lang="el-GR" sz="1200" kern="1200" dirty="0" err="1">
                  <a:solidFill>
                    <a:schemeClr val="tx1"/>
                  </a:solidFill>
                  <a:latin typeface="Roboto" panose="02000000000000000000" pitchFamily="2" charset="0"/>
                  <a:ea typeface="Roboto" panose="02000000000000000000" pitchFamily="2" charset="0"/>
                  <a:cs typeface="Roboto" panose="02000000000000000000" pitchFamily="2" charset="0"/>
                </a:rPr>
                <a:t>ανήκειν</a:t>
              </a:r>
              <a:endParaRPr lang="el-GR" sz="12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11" name="Group 10">
            <a:extLst>
              <a:ext uri="{FF2B5EF4-FFF2-40B4-BE49-F238E27FC236}">
                <a16:creationId xmlns:a16="http://schemas.microsoft.com/office/drawing/2014/main" id="{78666609-653F-A4F9-EB19-F705EEEBA0B6}"/>
              </a:ext>
            </a:extLst>
          </p:cNvPr>
          <p:cNvGrpSpPr/>
          <p:nvPr/>
        </p:nvGrpSpPr>
        <p:grpSpPr>
          <a:xfrm>
            <a:off x="3103855" y="2080054"/>
            <a:ext cx="2587253" cy="2927374"/>
            <a:chOff x="993786" y="2376033"/>
            <a:chExt cx="2735140" cy="2342022"/>
          </a:xfrm>
          <a:solidFill>
            <a:srgbClr val="94DC94"/>
          </a:solidFill>
        </p:grpSpPr>
        <p:sp>
          <p:nvSpPr>
            <p:cNvPr id="12" name="Rectangle: Rounded Corners 11">
              <a:extLst>
                <a:ext uri="{FF2B5EF4-FFF2-40B4-BE49-F238E27FC236}">
                  <a16:creationId xmlns:a16="http://schemas.microsoft.com/office/drawing/2014/main" id="{FF3DC8AB-A974-268C-61E9-56AB1C65272B}"/>
                </a:ext>
              </a:extLst>
            </p:cNvPr>
            <p:cNvSpPr/>
            <p:nvPr/>
          </p:nvSpPr>
          <p:spPr>
            <a:xfrm>
              <a:off x="993786" y="2376033"/>
              <a:ext cx="2735140" cy="2342022"/>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3" name="Rectangle: Rounded Corners 8">
              <a:extLst>
                <a:ext uri="{FF2B5EF4-FFF2-40B4-BE49-F238E27FC236}">
                  <a16:creationId xmlns:a16="http://schemas.microsoft.com/office/drawing/2014/main" id="{2A175124-91A8-B68C-50D9-A3AB9CF73F3D}"/>
                </a:ext>
              </a:extLst>
            </p:cNvPr>
            <p:cNvSpPr txBox="1"/>
            <p:nvPr/>
          </p:nvSpPr>
          <p:spPr>
            <a:xfrm>
              <a:off x="1136098" y="2677060"/>
              <a:ext cx="2442406" cy="101648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Δ</a:t>
              </a: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ομικά στοιχεία του </a:t>
              </a:r>
              <a:r>
                <a:rPr lang="el-GR" sz="1600" b="1" kern="1200" dirty="0" err="1">
                  <a:solidFill>
                    <a:schemeClr val="tx1"/>
                  </a:solidFill>
                  <a:latin typeface="Roboto" panose="02000000000000000000" pitchFamily="2" charset="0"/>
                  <a:ea typeface="Roboto" panose="02000000000000000000" pitchFamily="2" charset="0"/>
                  <a:cs typeface="Roboto" panose="02000000000000000000" pitchFamily="2" charset="0"/>
                </a:rPr>
                <a:t>ESCIDesk</a:t>
              </a: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600" b="1" kern="1200" dirty="0" err="1">
                  <a:solidFill>
                    <a:schemeClr val="tx1"/>
                  </a:solidFill>
                  <a:latin typeface="Roboto" panose="02000000000000000000" pitchFamily="2" charset="0"/>
                  <a:ea typeface="Roboto" panose="02000000000000000000" pitchFamily="2" charset="0"/>
                  <a:cs typeface="Roboto" panose="02000000000000000000" pitchFamily="2" charset="0"/>
                </a:rPr>
                <a:t>check</a:t>
              </a: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a:p>
              <a:pPr marL="285750" lvl="0" indent="-285750" defTabSz="577850">
                <a:lnSpc>
                  <a:spcPct val="90000"/>
                </a:lnSpc>
                <a:spcBef>
                  <a:spcPct val="0"/>
                </a:spcBef>
                <a:spcAft>
                  <a:spcPct val="35000"/>
                </a:spcAft>
                <a:buFont typeface="Wingdings" panose="05000000000000000000" pitchFamily="2" charset="2"/>
                <a:buChar char="ü"/>
              </a:pPr>
              <a:r>
                <a:rPr lang="en-US" sz="1300" b="1" kern="1200" dirty="0">
                  <a:solidFill>
                    <a:schemeClr val="tx1"/>
                  </a:solidFill>
                  <a:latin typeface="Roboto" panose="02000000000000000000" pitchFamily="2" charset="0"/>
                  <a:ea typeface="Roboto" panose="02000000000000000000" pitchFamily="2" charset="0"/>
                  <a:cs typeface="Roboto" panose="02000000000000000000" pitchFamily="2" charset="0"/>
                  <a:hlinkClick r:id="rId4"/>
                </a:rPr>
                <a:t>European Student Card</a:t>
              </a:r>
              <a:endParaRPr lang="el-GR" sz="1300" b="1"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lvl="0" defTabSz="577850">
                <a:lnSpc>
                  <a:spcPct val="90000"/>
                </a:lnSpc>
                <a:spcBef>
                  <a:spcPct val="0"/>
                </a:spcBef>
                <a:spcAft>
                  <a:spcPct val="35000"/>
                </a:spcAft>
              </a:pPr>
              <a:endParaRPr lang="el-GR" sz="13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lvl="0" indent="-285750" defTabSz="577850">
                <a:lnSpc>
                  <a:spcPct val="90000"/>
                </a:lnSpc>
                <a:spcBef>
                  <a:spcPct val="0"/>
                </a:spcBef>
                <a:spcAft>
                  <a:spcPct val="35000"/>
                </a:spcAft>
                <a:buFont typeface="Wingdings" panose="05000000000000000000" pitchFamily="2" charset="2"/>
                <a:buChar char="ü"/>
              </a:pPr>
              <a:r>
                <a:rPr lang="en-US" sz="1300" b="1" kern="1200" dirty="0">
                  <a:solidFill>
                    <a:schemeClr val="tx1"/>
                  </a:solidFill>
                  <a:latin typeface="Roboto" panose="02000000000000000000" pitchFamily="2" charset="0"/>
                  <a:ea typeface="Roboto" panose="02000000000000000000" pitchFamily="2" charset="0"/>
                  <a:cs typeface="Roboto" panose="02000000000000000000" pitchFamily="2" charset="0"/>
                  <a:hlinkClick r:id="rId5"/>
                </a:rPr>
                <a:t>Erasmus+ Mobile App</a:t>
              </a:r>
              <a:endParaRPr lang="el-GR" sz="1300" b="1"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lvl="0" indent="-285750" defTabSz="577850">
                <a:lnSpc>
                  <a:spcPct val="90000"/>
                </a:lnSpc>
                <a:spcBef>
                  <a:spcPct val="0"/>
                </a:spcBef>
                <a:spcAft>
                  <a:spcPct val="35000"/>
                </a:spcAft>
                <a:buFont typeface="Wingdings" panose="05000000000000000000" pitchFamily="2" charset="2"/>
                <a:buChar char="ü"/>
              </a:pPr>
              <a:endParaRPr lang="el-GR" sz="1300" b="1"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lvl="0" indent="-285750" defTabSz="577850">
                <a:lnSpc>
                  <a:spcPct val="90000"/>
                </a:lnSpc>
                <a:spcBef>
                  <a:spcPct val="0"/>
                </a:spcBef>
                <a:spcAft>
                  <a:spcPct val="35000"/>
                </a:spcAft>
                <a:buFont typeface="Wingdings" panose="05000000000000000000" pitchFamily="2" charset="2"/>
                <a:buChar char="ü"/>
              </a:pPr>
              <a:r>
                <a:rPr lang="en-US" sz="1300" b="1" kern="1200" dirty="0">
                  <a:solidFill>
                    <a:schemeClr val="tx1"/>
                  </a:solidFill>
                  <a:latin typeface="Roboto" panose="02000000000000000000" pitchFamily="2" charset="0"/>
                  <a:ea typeface="Roboto" panose="02000000000000000000" pitchFamily="2" charset="0"/>
                  <a:cs typeface="Roboto" panose="02000000000000000000" pitchFamily="2" charset="0"/>
                  <a:hlinkClick r:id="rId6"/>
                </a:rPr>
                <a:t>Erasmus Without Paper</a:t>
              </a:r>
              <a:r>
                <a:rPr lang="el-GR" sz="1300" b="1"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p:txBody>
        </p:sp>
      </p:grpSp>
      <p:grpSp>
        <p:nvGrpSpPr>
          <p:cNvPr id="14" name="Group 13">
            <a:extLst>
              <a:ext uri="{FF2B5EF4-FFF2-40B4-BE49-F238E27FC236}">
                <a16:creationId xmlns:a16="http://schemas.microsoft.com/office/drawing/2014/main" id="{E29D0E92-D809-952E-CF8F-48C0A0149975}"/>
              </a:ext>
            </a:extLst>
          </p:cNvPr>
          <p:cNvGrpSpPr/>
          <p:nvPr/>
        </p:nvGrpSpPr>
        <p:grpSpPr>
          <a:xfrm>
            <a:off x="8515184" y="2102948"/>
            <a:ext cx="2685667" cy="2904480"/>
            <a:chOff x="3847809" y="2383836"/>
            <a:chExt cx="1811807" cy="2326063"/>
          </a:xfrm>
          <a:solidFill>
            <a:schemeClr val="accent4">
              <a:lumMod val="60000"/>
              <a:lumOff val="40000"/>
            </a:schemeClr>
          </a:solidFill>
        </p:grpSpPr>
        <p:sp>
          <p:nvSpPr>
            <p:cNvPr id="15" name="Rectangle: Rounded Corners 14">
              <a:extLst>
                <a:ext uri="{FF2B5EF4-FFF2-40B4-BE49-F238E27FC236}">
                  <a16:creationId xmlns:a16="http://schemas.microsoft.com/office/drawing/2014/main" id="{2E444BFC-6799-58FF-0922-8DBA78538FC5}"/>
                </a:ext>
              </a:extLst>
            </p:cNvPr>
            <p:cNvSpPr/>
            <p:nvPr/>
          </p:nvSpPr>
          <p:spPr>
            <a:xfrm>
              <a:off x="3847809" y="2383836"/>
              <a:ext cx="1811807" cy="2326063"/>
            </a:xfrm>
            <a:prstGeom prst="roundRect">
              <a:avLst/>
            </a:pr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6" name="Rectangle: Rounded Corners 10">
              <a:extLst>
                <a:ext uri="{FF2B5EF4-FFF2-40B4-BE49-F238E27FC236}">
                  <a16:creationId xmlns:a16="http://schemas.microsoft.com/office/drawing/2014/main" id="{D09BD774-D3BB-C9B9-E261-18108FD51824}"/>
                </a:ext>
              </a:extLst>
            </p:cNvPr>
            <p:cNvSpPr txBox="1"/>
            <p:nvPr/>
          </p:nvSpPr>
          <p:spPr>
            <a:xfrm>
              <a:off x="3936254" y="2720242"/>
              <a:ext cx="1634917" cy="1634917"/>
            </a:xfrm>
            <a:prstGeom prst="rect">
              <a:avLst/>
            </a:prstGeom>
            <a:solidFill>
              <a:schemeClr val="accent4">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Σύνδεση με το Δίκτυο του Erasmus </a:t>
              </a:r>
              <a:r>
                <a:rPr lang="el-GR" sz="1600" b="1" kern="1200" dirty="0" err="1">
                  <a:solidFill>
                    <a:schemeClr val="tx1"/>
                  </a:solidFill>
                  <a:latin typeface="Roboto" panose="02000000000000000000" pitchFamily="2" charset="0"/>
                  <a:ea typeface="Roboto" panose="02000000000000000000" pitchFamily="2" charset="0"/>
                  <a:cs typeface="Roboto" panose="02000000000000000000" pitchFamily="2" charset="0"/>
                </a:rPr>
                <a:t>without</a:t>
              </a: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 Paper (EWP)</a:t>
              </a:r>
              <a:endParaRPr lang="el-GR" sz="16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n-US" sz="1300" b="1" u="sng" kern="1200" dirty="0">
                  <a:solidFill>
                    <a:schemeClr val="tx1"/>
                  </a:solidFill>
                  <a:latin typeface="Roboto" panose="02000000000000000000" pitchFamily="2" charset="0"/>
                  <a:ea typeface="Roboto" panose="02000000000000000000" pitchFamily="2" charset="0"/>
                  <a:cs typeface="Roboto" panose="02000000000000000000" pitchFamily="2" charset="0"/>
                </a:rPr>
                <a:t>EWP Dashboard</a:t>
              </a:r>
              <a:endParaRPr lang="el-GR" sz="1300" b="1" u="sng"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l-GR" sz="1300" dirty="0">
                  <a:solidFill>
                    <a:schemeClr val="tx1"/>
                  </a:solidFill>
                  <a:latin typeface="Roboto" panose="02000000000000000000" pitchFamily="2" charset="0"/>
                  <a:ea typeface="Roboto" panose="02000000000000000000" pitchFamily="2" charset="0"/>
                  <a:cs typeface="Roboto" panose="02000000000000000000" pitchFamily="2" charset="0"/>
                </a:rPr>
                <a:t>Δ</a:t>
              </a:r>
              <a:r>
                <a:rPr lang="el-GR" sz="1300" kern="1200" dirty="0">
                  <a:solidFill>
                    <a:schemeClr val="tx1"/>
                  </a:solidFill>
                  <a:latin typeface="Roboto" panose="02000000000000000000" pitchFamily="2" charset="0"/>
                  <a:ea typeface="Roboto" panose="02000000000000000000" pitchFamily="2" charset="0"/>
                  <a:cs typeface="Roboto" panose="02000000000000000000" pitchFamily="2" charset="0"/>
                </a:rPr>
                <a:t>ωρεάν εργαλείο που παρέχει τις βασικές λειτουργίες για τη διαχείριση των διαδικασιών κινητικότητας φοιτητών Erasmus+ σε ιδρύματα που δεν έχουν ακόμη τη δυνατότητα να αναπτύξουν κάποια άλλη ψηφιακή λύση. </a:t>
              </a:r>
            </a:p>
          </p:txBody>
        </p:sp>
      </p:grpSp>
      <p:sp>
        <p:nvSpPr>
          <p:cNvPr id="19" name="Rectangle: Rounded Corners 18">
            <a:extLst>
              <a:ext uri="{FF2B5EF4-FFF2-40B4-BE49-F238E27FC236}">
                <a16:creationId xmlns:a16="http://schemas.microsoft.com/office/drawing/2014/main" id="{F450A8E1-321B-EF5D-EB91-1327B916EE7F}"/>
              </a:ext>
            </a:extLst>
          </p:cNvPr>
          <p:cNvSpPr/>
          <p:nvPr/>
        </p:nvSpPr>
        <p:spPr>
          <a:xfrm>
            <a:off x="3238472" y="5090994"/>
            <a:ext cx="5120393" cy="60626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ESCI CHAMPION in the implementation of the EWP  2025-2027 – University of Cyprus</a:t>
            </a:r>
          </a:p>
        </p:txBody>
      </p:sp>
    </p:spTree>
    <p:extLst>
      <p:ext uri="{BB962C8B-B14F-4D97-AF65-F5344CB8AC3E}">
        <p14:creationId xmlns:p14="http://schemas.microsoft.com/office/powerpoint/2010/main" val="8569817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B5522-E844-B6C9-7064-6CA1CE704DB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6805349-90D1-40E0-0FED-6C413FC0D7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B6D14F1A-EB74-A765-9100-1FB741387641}"/>
              </a:ext>
            </a:extLst>
          </p:cNvPr>
          <p:cNvSpPr txBox="1">
            <a:spLocks/>
          </p:cNvSpPr>
          <p:nvPr/>
        </p:nvSpPr>
        <p:spPr>
          <a:xfrm>
            <a:off x="2568615" y="235407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l-GR" sz="4400" b="1" dirty="0">
                <a:latin typeface="Roboto" panose="02000000000000000000" pitchFamily="2" charset="0"/>
                <a:ea typeface="Roboto" panose="02000000000000000000" pitchFamily="2" charset="0"/>
              </a:rPr>
              <a:t>Εργαλεία Διαχείρισης Σχεδίων - Χρήσιμοι Σύνδεσμοι</a:t>
            </a:r>
            <a:endParaRPr lang="el-GR" sz="4400" b="1" dirty="0">
              <a:solidFill>
                <a:prstClr val="black"/>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963064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CEEF9-C9B2-8EAF-471C-3B02E165008F}"/>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0F468367-E31F-907F-0F13-B160296D6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Table 4">
            <a:extLst>
              <a:ext uri="{FF2B5EF4-FFF2-40B4-BE49-F238E27FC236}">
                <a16:creationId xmlns:a16="http://schemas.microsoft.com/office/drawing/2014/main" id="{E8A5256E-126D-5423-581E-F8DB031CC45B}"/>
              </a:ext>
            </a:extLst>
          </p:cNvPr>
          <p:cNvGraphicFramePr>
            <a:graphicFrameLocks noGrp="1"/>
          </p:cNvGraphicFramePr>
          <p:nvPr>
            <p:extLst>
              <p:ext uri="{D42A27DB-BD31-4B8C-83A1-F6EECF244321}">
                <p14:modId xmlns:p14="http://schemas.microsoft.com/office/powerpoint/2010/main" val="3501582545"/>
              </p:ext>
            </p:extLst>
          </p:nvPr>
        </p:nvGraphicFramePr>
        <p:xfrm>
          <a:off x="1211036" y="1243149"/>
          <a:ext cx="9565822" cy="4175760"/>
        </p:xfrm>
        <a:graphic>
          <a:graphicData uri="http://schemas.openxmlformats.org/drawingml/2006/table">
            <a:tbl>
              <a:tblPr firstRow="1" bandRow="1">
                <a:tableStyleId>{5C22544A-7EE6-4342-B048-85BDC9FD1C3A}</a:tableStyleId>
              </a:tblPr>
              <a:tblGrid>
                <a:gridCol w="3161905">
                  <a:extLst>
                    <a:ext uri="{9D8B030D-6E8A-4147-A177-3AD203B41FA5}">
                      <a16:colId xmlns:a16="http://schemas.microsoft.com/office/drawing/2014/main" val="1290863743"/>
                    </a:ext>
                  </a:extLst>
                </a:gridCol>
                <a:gridCol w="6403917">
                  <a:extLst>
                    <a:ext uri="{9D8B030D-6E8A-4147-A177-3AD203B41FA5}">
                      <a16:colId xmlns:a16="http://schemas.microsoft.com/office/drawing/2014/main" val="1821949731"/>
                    </a:ext>
                  </a:extLst>
                </a:gridCol>
              </a:tblGrid>
              <a:tr h="1513931">
                <a:tc>
                  <a:txBody>
                    <a:bodyPr/>
                    <a:lstStyle/>
                    <a:p>
                      <a:r>
                        <a:rPr lang="el-GR" sz="17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Συμφωνία Επιχορήγησης</a:t>
                      </a:r>
                    </a:p>
                    <a:p>
                      <a:endParaRPr lang="en-GB" sz="17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0099CC"/>
                      </a:solidFill>
                      <a:prstDash val="solid"/>
                      <a:round/>
                      <a:headEnd type="none" w="med" len="med"/>
                      <a:tailEnd type="none" w="med" len="med"/>
                    </a:lnB>
                    <a:solidFill>
                      <a:srgbClr val="C9F6FF"/>
                    </a:solidFill>
                  </a:tcPr>
                </a:tc>
                <a:tc>
                  <a:txBody>
                    <a:bodyPr/>
                    <a:lstStyle/>
                    <a:p>
                      <a:pPr marL="285750" indent="-285750">
                        <a:buFont typeface="Arial" panose="020B0604020202020204" pitchFamily="34" charset="0"/>
                        <a:buChar char="•"/>
                      </a:pP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Βασικά χαρακτηριστικά σχεδίου </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(σημαντικά ορόσημα, διάρκεια)</a:t>
                      </a:r>
                    </a:p>
                    <a:p>
                      <a:pPr marL="285750" indent="-285750">
                        <a:buFont typeface="Arial" panose="020B0604020202020204" pitchFamily="34" charset="0"/>
                        <a:buChar char="•"/>
                      </a:pP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Οικονομική συμφωνία </a:t>
                      </a:r>
                    </a:p>
                    <a:p>
                      <a:pPr marL="285750" indent="-285750">
                        <a:buFont typeface="Arial" panose="020B0604020202020204" pitchFamily="34" charset="0"/>
                        <a:buChar char="•"/>
                      </a:pP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Νομικές υποχρεώσεις </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του δικαιούχου οργανισμού και της Εθνικής Υπηρεσίας</a:t>
                      </a:r>
                    </a:p>
                    <a:p>
                      <a:pPr marL="285750" indent="-285750">
                        <a:buFont typeface="Arial" panose="020B0604020202020204" pitchFamily="34" charset="0"/>
                        <a:buChar char="•"/>
                      </a:pP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Ποιες </a:t>
                      </a: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αλλαγές</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μπορείτε να κάνετε με ή χωρίς έγκριση</a:t>
                      </a:r>
                    </a:p>
                    <a:p>
                      <a:pPr marL="285750" indent="-285750">
                        <a:buFont typeface="Arial" panose="020B0604020202020204" pitchFamily="34" charset="0"/>
                        <a:buChar char="•"/>
                      </a:pP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Τύποι ελέγχων </a:t>
                      </a:r>
                    </a:p>
                    <a:p>
                      <a:pPr marL="285750" indent="-285750">
                        <a:buFont typeface="Arial" panose="020B0604020202020204" pitchFamily="34" charset="0"/>
                        <a:buChar char="•"/>
                      </a:pP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Πληρωμές</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κ</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r>
                        <a:rPr lang="el-GR" sz="1600" b="0" dirty="0"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λπ</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endPar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0099CC"/>
                      </a:solidFill>
                      <a:prstDash val="solid"/>
                      <a:round/>
                      <a:headEnd type="none" w="med" len="med"/>
                      <a:tailEnd type="none" w="med" len="med"/>
                    </a:lnB>
                    <a:noFill/>
                  </a:tcPr>
                </a:tc>
                <a:extLst>
                  <a:ext uri="{0D108BD9-81ED-4DB2-BD59-A6C34878D82A}">
                    <a16:rowId xmlns:a16="http://schemas.microsoft.com/office/drawing/2014/main" val="3882610238"/>
                  </a:ext>
                </a:extLst>
              </a:tr>
              <a:tr h="1260984">
                <a:tc>
                  <a:txBody>
                    <a:bodyPr/>
                    <a:lstStyle/>
                    <a:p>
                      <a:r>
                        <a:rPr lang="el-GR" sz="17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4"/>
                        </a:rPr>
                        <a:t>Οδηγός Προγράμματος</a:t>
                      </a:r>
                      <a:endParaRPr lang="el-GR" sz="17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p>
                      <a:endParaRPr lang="en-GB" sz="17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solidFill>
                      <a:srgbClr val="C9F6FF"/>
                    </a:solidFill>
                  </a:tcPr>
                </a:tc>
                <a:tc>
                  <a:txBody>
                    <a:bodyPr/>
                    <a:lstStyle/>
                    <a:p>
                      <a:pPr marL="285750" indent="-285750">
                        <a:buFont typeface="Arial" panose="020B0604020202020204" pitchFamily="34" charset="0"/>
                        <a:buChar char="•"/>
                      </a:pP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Γενική Περιγραφή </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Δράσης</a:t>
                      </a:r>
                    </a:p>
                    <a:p>
                      <a:pPr marL="285750" indent="-285750">
                        <a:buFont typeface="Arial" panose="020B0604020202020204" pitchFamily="34" charset="0"/>
                        <a:buChar char="•"/>
                      </a:pP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Βασικά </a:t>
                      </a: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χαρακτηριστικά</a:t>
                      </a:r>
                    </a:p>
                    <a:p>
                      <a:pPr marL="285750" indent="-285750">
                        <a:buFont typeface="Arial" panose="020B0604020202020204" pitchFamily="34" charset="0"/>
                        <a:buChar char="•"/>
                      </a:pP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Οριζόντιες &amp; </a:t>
                      </a:r>
                      <a:r>
                        <a:rPr lang="el-GR" sz="1600" b="0" dirty="0"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Στοχευμένες</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προτεραιότητες</a:t>
                      </a:r>
                    </a:p>
                    <a:p>
                      <a:pPr marL="285750" indent="-285750">
                        <a:buFont typeface="Arial" panose="020B0604020202020204" pitchFamily="34" charset="0"/>
                        <a:buChar char="•"/>
                      </a:pP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Επιλέξιμοι οργανισμοί </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(Αριθμός &amp; Προφίλ)</a:t>
                      </a:r>
                    </a:p>
                    <a:p>
                      <a:pPr marL="285750" indent="-285750">
                        <a:buFont typeface="Arial" panose="020B0604020202020204" pitchFamily="34" charset="0"/>
                        <a:buChar char="•"/>
                      </a:pP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Επιλέξιμες </a:t>
                      </a: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χώρες</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κ</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r>
                        <a:rPr lang="el-GR" sz="1600" b="0" dirty="0"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λπ</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noFill/>
                  </a:tcPr>
                </a:tc>
                <a:extLst>
                  <a:ext uri="{0D108BD9-81ED-4DB2-BD59-A6C34878D82A}">
                    <a16:rowId xmlns:a16="http://schemas.microsoft.com/office/drawing/2014/main" val="1681906913"/>
                  </a:ext>
                </a:extLst>
              </a:tr>
              <a:tr h="977263">
                <a:tc>
                  <a:txBody>
                    <a:bodyPr/>
                    <a:lstStyle/>
                    <a:p>
                      <a:r>
                        <a:rPr lang="el-GR" sz="17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Οδηγοί ηλεκτρονικών εργαλείων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solidFill>
                      <a:srgbClr val="C9F6FF"/>
                    </a:solidFill>
                  </a:tcPr>
                </a:tc>
                <a:tc>
                  <a:txBody>
                    <a:bodyPr/>
                    <a:lstStyle/>
                    <a:p>
                      <a:pPr marL="285750" indent="-285750">
                        <a:buFont typeface="Arial" panose="020B0604020202020204" pitchFamily="34" charset="0"/>
                        <a:buChar char="•"/>
                      </a:pP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Β</a:t>
                      </a:r>
                      <a:r>
                        <a:rPr lang="en-GB" sz="1600" b="0" dirty="0"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eneficiary</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Μ</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odule</a:t>
                      </a:r>
                    </a:p>
                    <a:p>
                      <a:pPr marL="285750" indent="-285750">
                        <a:buFont typeface="Arial" panose="020B0604020202020204" pitchFamily="34" charset="0"/>
                        <a:buChar char="•"/>
                      </a:pP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EU Login (</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5"/>
                        </a:rPr>
                        <a:t>EN</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 </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6"/>
                        </a:rPr>
                        <a:t>EL</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endPar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ORS</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7"/>
                        </a:rPr>
                        <a:t>EN</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 </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8"/>
                        </a:rPr>
                        <a:t>EL</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p>
                    <a:p>
                      <a:pPr marL="285750" indent="-285750">
                        <a:buFont typeface="Arial" panose="020B0604020202020204" pitchFamily="34" charset="0"/>
                        <a:buChar char="•"/>
                      </a:pP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9"/>
                        </a:rPr>
                        <a:t>Project Results Platform </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κ.ά.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noFill/>
                  </a:tcPr>
                </a:tc>
                <a:extLst>
                  <a:ext uri="{0D108BD9-81ED-4DB2-BD59-A6C34878D82A}">
                    <a16:rowId xmlns:a16="http://schemas.microsoft.com/office/drawing/2014/main" val="4033000145"/>
                  </a:ext>
                </a:extLst>
              </a:tr>
            </a:tbl>
          </a:graphicData>
        </a:graphic>
      </p:graphicFrame>
      <p:pic>
        <p:nvPicPr>
          <p:cNvPr id="8" name="Picture 7" descr="A hand cursor with a black background&#10;&#10;Description automatically generated">
            <a:extLst>
              <a:ext uri="{FF2B5EF4-FFF2-40B4-BE49-F238E27FC236}">
                <a16:creationId xmlns:a16="http://schemas.microsoft.com/office/drawing/2014/main" id="{36152AEA-2EAA-3B08-7DB7-1EB57C91C5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flipH="1">
            <a:off x="3511433" y="3201699"/>
            <a:ext cx="806824" cy="806824"/>
          </a:xfrm>
          <a:prstGeom prst="rect">
            <a:avLst/>
          </a:prstGeom>
        </p:spPr>
      </p:pic>
    </p:spTree>
    <p:extLst>
      <p:ext uri="{BB962C8B-B14F-4D97-AF65-F5344CB8AC3E}">
        <p14:creationId xmlns:p14="http://schemas.microsoft.com/office/powerpoint/2010/main" val="37074031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B07A9-8098-2709-5D35-9CFBDDB770DA}"/>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D02FC007-A407-D173-264A-3D44B19AC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Table 4">
            <a:extLst>
              <a:ext uri="{FF2B5EF4-FFF2-40B4-BE49-F238E27FC236}">
                <a16:creationId xmlns:a16="http://schemas.microsoft.com/office/drawing/2014/main" id="{D64F776E-732F-3113-CB90-475F1FD78AAA}"/>
              </a:ext>
            </a:extLst>
          </p:cNvPr>
          <p:cNvGraphicFramePr>
            <a:graphicFrameLocks noGrp="1"/>
          </p:cNvGraphicFramePr>
          <p:nvPr>
            <p:extLst>
              <p:ext uri="{D42A27DB-BD31-4B8C-83A1-F6EECF244321}">
                <p14:modId xmlns:p14="http://schemas.microsoft.com/office/powerpoint/2010/main" val="3908171759"/>
              </p:ext>
            </p:extLst>
          </p:nvPr>
        </p:nvGraphicFramePr>
        <p:xfrm>
          <a:off x="1225551" y="971397"/>
          <a:ext cx="9609364" cy="4723674"/>
        </p:xfrm>
        <a:graphic>
          <a:graphicData uri="http://schemas.openxmlformats.org/drawingml/2006/table">
            <a:tbl>
              <a:tblPr firstRow="1" bandRow="1">
                <a:tableStyleId>{5C22544A-7EE6-4342-B048-85BDC9FD1C3A}</a:tableStyleId>
              </a:tblPr>
              <a:tblGrid>
                <a:gridCol w="3176297">
                  <a:extLst>
                    <a:ext uri="{9D8B030D-6E8A-4147-A177-3AD203B41FA5}">
                      <a16:colId xmlns:a16="http://schemas.microsoft.com/office/drawing/2014/main" val="1290863743"/>
                    </a:ext>
                  </a:extLst>
                </a:gridCol>
                <a:gridCol w="6433067">
                  <a:extLst>
                    <a:ext uri="{9D8B030D-6E8A-4147-A177-3AD203B41FA5}">
                      <a16:colId xmlns:a16="http://schemas.microsoft.com/office/drawing/2014/main" val="1821949731"/>
                    </a:ext>
                  </a:extLst>
                </a:gridCol>
              </a:tblGrid>
              <a:tr h="1224279">
                <a:tc>
                  <a:txBody>
                    <a:bodyPr/>
                    <a:lstStyle/>
                    <a:p>
                      <a:r>
                        <a:rPr lang="en-GB"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4"/>
                        </a:rPr>
                        <a:t>Beneficiary Module</a:t>
                      </a:r>
                      <a:endParaRPr lang="en-GB"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p>
                      <a:r>
                        <a:rPr lang="el-GR"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5"/>
                        </a:rPr>
                        <a:t>Οδηγός</a:t>
                      </a:r>
                      <a:endParaRPr lang="en-GB"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0099CC"/>
                      </a:solidFill>
                      <a:prstDash val="solid"/>
                      <a:round/>
                      <a:headEnd type="none" w="med" len="med"/>
                      <a:tailEnd type="none" w="med" len="med"/>
                    </a:lnB>
                    <a:solidFill>
                      <a:srgbClr val="C9F6FF"/>
                    </a:solidFill>
                  </a:tcPr>
                </a:tc>
                <a:tc>
                  <a:txBody>
                    <a:bodyPr/>
                    <a:lstStyle/>
                    <a:p>
                      <a:pPr marL="285750" indent="-285750">
                        <a:buFont typeface="Arial" panose="020B0604020202020204" pitchFamily="34" charset="0"/>
                        <a:buChar char="•"/>
                      </a:pP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Διαδικτυακό εργαλείο για </a:t>
                      </a:r>
                      <a:r>
                        <a:rPr lang="el-GR" sz="1400" b="1" kern="1200" dirty="0">
                          <a:solidFill>
                            <a:srgbClr val="0099CC"/>
                          </a:solidFill>
                          <a:latin typeface="Roboto" panose="02000000000000000000" pitchFamily="2" charset="0"/>
                          <a:ea typeface="Roboto" panose="02000000000000000000" pitchFamily="2" charset="0"/>
                          <a:cs typeface="Roboto" panose="02000000000000000000" pitchFamily="2" charset="0"/>
                        </a:rPr>
                        <a:t>διαχείριση σχεδίου</a:t>
                      </a:r>
                    </a:p>
                    <a:p>
                      <a:pPr marL="285750" indent="-285750">
                        <a:buFont typeface="Arial" panose="020B0604020202020204" pitchFamily="34" charset="0"/>
                        <a:buChar char="•"/>
                      </a:pPr>
                      <a:r>
                        <a:rPr lang="el-GR" sz="1400" b="1" kern="1200" dirty="0">
                          <a:solidFill>
                            <a:srgbClr val="0099CC"/>
                          </a:solidFill>
                          <a:latin typeface="Roboto" panose="02000000000000000000" pitchFamily="2" charset="0"/>
                          <a:ea typeface="Roboto" panose="02000000000000000000" pitchFamily="2" charset="0"/>
                          <a:cs typeface="Roboto" panose="02000000000000000000" pitchFamily="2" charset="0"/>
                        </a:rPr>
                        <a:t>Ενημέρωση δραστηριοτήτων έργου </a:t>
                      </a: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ανά τακτά χρονικά διαστήματα</a:t>
                      </a:r>
                    </a:p>
                    <a:p>
                      <a:pPr marL="285750" indent="-285750">
                        <a:buFont typeface="Arial" panose="020B0604020202020204" pitchFamily="34" charset="0"/>
                        <a:buChar char="•"/>
                      </a:pPr>
                      <a:r>
                        <a:rPr lang="el-GR" sz="1400" b="1" kern="1200" dirty="0" err="1">
                          <a:solidFill>
                            <a:srgbClr val="0099CC"/>
                          </a:solidFill>
                          <a:latin typeface="Roboto" panose="02000000000000000000" pitchFamily="2" charset="0"/>
                          <a:ea typeface="Roboto" panose="02000000000000000000" pitchFamily="2" charset="0"/>
                          <a:cs typeface="Roboto" panose="02000000000000000000" pitchFamily="2" charset="0"/>
                        </a:rPr>
                        <a:t>Επικαιροποίηση</a:t>
                      </a:r>
                      <a:r>
                        <a:rPr lang="el-GR" sz="1400" b="1" kern="1200" dirty="0">
                          <a:solidFill>
                            <a:srgbClr val="0099CC"/>
                          </a:solidFill>
                          <a:latin typeface="Roboto" panose="02000000000000000000" pitchFamily="2" charset="0"/>
                          <a:ea typeface="Roboto" panose="02000000000000000000" pitchFamily="2" charset="0"/>
                          <a:cs typeface="Roboto" panose="02000000000000000000" pitchFamily="2" charset="0"/>
                        </a:rPr>
                        <a:t> πληροφοριών </a:t>
                      </a: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πριν την υποβολή εκθέσεων</a:t>
                      </a:r>
                    </a:p>
                    <a:p>
                      <a:pPr marL="285750" indent="-285750">
                        <a:buFont typeface="Arial" panose="020B0604020202020204" pitchFamily="34" charset="0"/>
                        <a:buChar char="•"/>
                      </a:pPr>
                      <a:r>
                        <a:rPr lang="el-GR" sz="1400" b="1" kern="1200" dirty="0">
                          <a:solidFill>
                            <a:srgbClr val="0099CC"/>
                          </a:solidFill>
                          <a:latin typeface="Roboto" panose="02000000000000000000" pitchFamily="2" charset="0"/>
                          <a:ea typeface="Roboto" panose="02000000000000000000" pitchFamily="2" charset="0"/>
                          <a:cs typeface="Roboto" panose="02000000000000000000" pitchFamily="2" charset="0"/>
                        </a:rPr>
                        <a:t>Συγγραφή τελικής έκθεσης </a:t>
                      </a: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και ανάρτηση σχετικών αποδεικτικών (</a:t>
                      </a:r>
                      <a:r>
                        <a:rPr lang="en-US"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a:t>
                      </a:r>
                      <a:r>
                        <a:rPr lang="el-GR" sz="1400" b="0" dirty="0"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nnexes</a:t>
                      </a: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0099CC"/>
                      </a:solidFill>
                      <a:prstDash val="solid"/>
                      <a:round/>
                      <a:headEnd type="none" w="med" len="med"/>
                      <a:tailEnd type="none" w="med" len="med"/>
                    </a:lnB>
                    <a:noFill/>
                  </a:tcPr>
                </a:tc>
                <a:extLst>
                  <a:ext uri="{0D108BD9-81ED-4DB2-BD59-A6C34878D82A}">
                    <a16:rowId xmlns:a16="http://schemas.microsoft.com/office/drawing/2014/main" val="3882610238"/>
                  </a:ext>
                </a:extLst>
              </a:tr>
              <a:tr h="834572">
                <a:tc>
                  <a:txBody>
                    <a:bodyPr/>
                    <a:lstStyle/>
                    <a:p>
                      <a:r>
                        <a:rPr lang="en-GB"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6"/>
                        </a:rPr>
                        <a:t>ERASMUS+ Project Results </a:t>
                      </a:r>
                      <a:endParaRPr lang="en-GB"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p>
                      <a:r>
                        <a:rPr lang="el-GR" sz="1600" b="1" i="0" u="none" strike="noStrike" kern="1200" dirty="0">
                          <a:solidFill>
                            <a:schemeClr val="dk1"/>
                          </a:solidFill>
                          <a:effectLst/>
                          <a:latin typeface="Roboto" panose="02000000000000000000" pitchFamily="2" charset="0"/>
                          <a:ea typeface="Roboto" panose="02000000000000000000" pitchFamily="2" charset="0"/>
                          <a:cs typeface="Roboto" panose="02000000000000000000" pitchFamily="2" charset="0"/>
                          <a:hlinkClick r:id="rId7"/>
                        </a:rPr>
                        <a:t>Οδηγός</a:t>
                      </a:r>
                      <a:endParaRPr lang="en-GB"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solidFill>
                      <a:srgbClr val="C9F6FF"/>
                    </a:solidFill>
                  </a:tcPr>
                </a:tc>
                <a:tc>
                  <a:txBody>
                    <a:bodyPr/>
                    <a:lstStyle/>
                    <a:p>
                      <a:pPr marL="285750" indent="-285750">
                        <a:buFont typeface="Arial" panose="020B0604020202020204" pitchFamily="34" charset="0"/>
                        <a:buChar char="•"/>
                      </a:pPr>
                      <a:r>
                        <a:rPr lang="el-GR" sz="1400" b="1" kern="1200" dirty="0">
                          <a:solidFill>
                            <a:srgbClr val="0099CC"/>
                          </a:solidFill>
                          <a:latin typeface="Roboto" panose="02000000000000000000" pitchFamily="2" charset="0"/>
                          <a:ea typeface="Roboto" panose="02000000000000000000" pitchFamily="2" charset="0"/>
                          <a:cs typeface="Roboto" panose="02000000000000000000" pitchFamily="2" charset="0"/>
                        </a:rPr>
                        <a:t>Ανάρτηση αναμενόμενων αποτελεσμάτων σχεδίου</a:t>
                      </a:r>
                    </a:p>
                    <a:p>
                      <a:pPr marL="285750" indent="-285750">
                        <a:buFont typeface="Arial" panose="020B0604020202020204" pitchFamily="34" charset="0"/>
                        <a:buChar char="•"/>
                      </a:pP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Προβολή βασικών πληροφοριών εταίρου</a:t>
                      </a:r>
                    </a:p>
                    <a:p>
                      <a:pPr marL="285750" indent="-285750">
                        <a:buFont typeface="Arial" panose="020B0604020202020204" pitchFamily="34" charset="0"/>
                        <a:buChar char="•"/>
                      </a:pP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Παρουσίαση σύντομης περιγραφής Σχεδίου</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noFill/>
                  </a:tcPr>
                </a:tc>
                <a:extLst>
                  <a:ext uri="{0D108BD9-81ED-4DB2-BD59-A6C34878D82A}">
                    <a16:rowId xmlns:a16="http://schemas.microsoft.com/office/drawing/2014/main" val="1681906913"/>
                  </a:ext>
                </a:extLst>
              </a:tr>
              <a:tr h="653143">
                <a:tc>
                  <a:txBody>
                    <a:bodyPr/>
                    <a:lstStyle/>
                    <a:p>
                      <a:r>
                        <a:rPr lang="en-US" sz="1600" b="1" i="0" kern="1200" dirty="0">
                          <a:solidFill>
                            <a:schemeClr val="dk1"/>
                          </a:solidFill>
                          <a:effectLst/>
                          <a:latin typeface="Roboto" panose="02000000000000000000" pitchFamily="2" charset="0"/>
                          <a:ea typeface="Roboto" panose="02000000000000000000" pitchFamily="2" charset="0"/>
                          <a:cs typeface="Roboto" panose="02000000000000000000" pitchFamily="2" charset="0"/>
                          <a:hlinkClick r:id="rId8"/>
                        </a:rPr>
                        <a:t>Distance Calculator </a:t>
                      </a:r>
                      <a:endParaRPr lang="en-GB"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solidFill>
                      <a:srgbClr val="C9F6FF"/>
                    </a:solidFill>
                  </a:tcPr>
                </a:tc>
                <a:tc>
                  <a:txBody>
                    <a:bodyPr/>
                    <a:lstStyle/>
                    <a:p>
                      <a:pPr marL="285750" indent="-285750">
                        <a:buFont typeface="Arial" panose="020B0604020202020204" pitchFamily="34" charset="0"/>
                        <a:buChar char="•"/>
                      </a:pPr>
                      <a:r>
                        <a:rPr lang="en-US" sz="1400" b="1" dirty="0">
                          <a:solidFill>
                            <a:srgbClr val="0099CC"/>
                          </a:solidFill>
                          <a:latin typeface="Roboto" panose="02000000000000000000" pitchFamily="2" charset="0"/>
                          <a:ea typeface="Roboto" panose="02000000000000000000" pitchFamily="2" charset="0"/>
                          <a:cs typeface="Roboto" panose="02000000000000000000" pitchFamily="2" charset="0"/>
                        </a:rPr>
                        <a:t>E</a:t>
                      </a:r>
                      <a:r>
                        <a:rPr lang="el-GR" sz="1400" b="1" dirty="0" err="1">
                          <a:solidFill>
                            <a:srgbClr val="0099CC"/>
                          </a:solidFill>
                          <a:latin typeface="Roboto" panose="02000000000000000000" pitchFamily="2" charset="0"/>
                          <a:ea typeface="Roboto" panose="02000000000000000000" pitchFamily="2" charset="0"/>
                          <a:cs typeface="Roboto" panose="02000000000000000000" pitchFamily="2" charset="0"/>
                        </a:rPr>
                        <a:t>κτίμηση</a:t>
                      </a:r>
                      <a:r>
                        <a:rPr lang="el-GR" sz="1400" b="1" dirty="0">
                          <a:solidFill>
                            <a:srgbClr val="0099CC"/>
                          </a:solidFill>
                          <a:latin typeface="Roboto" panose="02000000000000000000" pitchFamily="2" charset="0"/>
                          <a:ea typeface="Roboto" panose="02000000000000000000" pitchFamily="2" charset="0"/>
                          <a:cs typeface="Roboto" panose="02000000000000000000" pitchFamily="2" charset="0"/>
                        </a:rPr>
                        <a:t> χιλιομετρικής απόστασης </a:t>
                      </a:r>
                      <a:r>
                        <a:rPr lang="el-GR" sz="1400" dirty="0">
                          <a:latin typeface="Roboto" panose="02000000000000000000" pitchFamily="2" charset="0"/>
                          <a:ea typeface="Roboto" panose="02000000000000000000" pitchFamily="2" charset="0"/>
                          <a:cs typeface="Roboto" panose="02000000000000000000" pitchFamily="2" charset="0"/>
                        </a:rPr>
                        <a:t>για το ποσό επιχορήγησης εξόδων </a:t>
                      </a:r>
                      <a:r>
                        <a:rPr lang="el-GR" sz="1400" dirty="0" err="1">
                          <a:latin typeface="Roboto" panose="02000000000000000000" pitchFamily="2" charset="0"/>
                          <a:ea typeface="Roboto" panose="02000000000000000000" pitchFamily="2" charset="0"/>
                          <a:cs typeface="Roboto" panose="02000000000000000000" pitchFamily="2" charset="0"/>
                        </a:rPr>
                        <a:t>ταξιδίου</a:t>
                      </a:r>
                      <a:endPar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noFill/>
                  </a:tcPr>
                </a:tc>
                <a:extLst>
                  <a:ext uri="{0D108BD9-81ED-4DB2-BD59-A6C34878D82A}">
                    <a16:rowId xmlns:a16="http://schemas.microsoft.com/office/drawing/2014/main" val="2207990622"/>
                  </a:ext>
                </a:extLst>
              </a:tr>
              <a:tr h="769502">
                <a:tc>
                  <a:txBody>
                    <a:bodyPr/>
                    <a:lstStyle/>
                    <a:p>
                      <a:r>
                        <a:rPr lang="el-GR"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Διαχείριση Εγκεκριμένων Σχεδίων ΒΔ1 - Τριτοβάθμιας Εκπαίδευσης</a:t>
                      </a:r>
                    </a:p>
                    <a:p>
                      <a:r>
                        <a:rPr lang="el-GR"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9"/>
                        </a:rPr>
                        <a:t>Ιστοσελίδα ΙΔΕΠ</a:t>
                      </a:r>
                      <a:endParaRPr lang="el-GR"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solidFill>
                      <a:srgbClr val="C9F6FF"/>
                    </a:solidFill>
                  </a:tcPr>
                </a:tc>
                <a:tc>
                  <a:txBody>
                    <a:bodyPr/>
                    <a:lstStyle/>
                    <a:p>
                      <a:pPr marL="285750" indent="-285750">
                        <a:buFont typeface="Arial" panose="020B0604020202020204" pitchFamily="34" charset="0"/>
                        <a:buChar char="•"/>
                      </a:pP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Παρουσιάσεις - Οδηγοί</a:t>
                      </a:r>
                    </a:p>
                    <a:p>
                      <a:pPr marL="285750" indent="-285750">
                        <a:buFont typeface="Arial" panose="020B0604020202020204" pitchFamily="34" charset="0"/>
                        <a:buChar char="•"/>
                      </a:pP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Εργαλεία</a:t>
                      </a:r>
                    </a:p>
                    <a:p>
                      <a:pPr marL="285750" indent="-285750">
                        <a:buFont typeface="Arial" panose="020B0604020202020204" pitchFamily="34" charset="0"/>
                        <a:buChar char="•"/>
                      </a:pP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Συμφωνίες Επιχορήγησης και </a:t>
                      </a:r>
                      <a:r>
                        <a:rPr lang="el-GR" sz="1400" b="0" dirty="0"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Παραρτήμαυα</a:t>
                      </a:r>
                      <a:endPar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Δείγματα Εγγράφων</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400" b="0" kern="1200" dirty="0"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Δι</a:t>
                      </a:r>
                      <a:r>
                        <a:rPr lang="el-GR" sz="1400" b="0" kern="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-ιδρυματικές Συμφωνίες - </a:t>
                      </a:r>
                      <a:r>
                        <a:rPr lang="en-US" sz="1400" b="0" kern="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Inter-Institutional Agreements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400" b="0" kern="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Στήριξη Ατόμων με Λιγότερες </a:t>
                      </a:r>
                      <a:r>
                        <a:rPr lang="el-GR" sz="1400" b="0" kern="1200" dirty="0"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Ευκαιρείες</a:t>
                      </a:r>
                      <a:endParaRPr lang="el-GR" sz="1400" b="0" kern="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400" b="0" kern="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Επικοινωνία | Αντίκτυπος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400" b="0" kern="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Χάρτης Erasmus + για την Τριτοβάθμια Εκπαίδευση 2021-2027 ECHE</a:t>
                      </a:r>
                    </a:p>
                    <a:p>
                      <a:pPr marL="285750" indent="-285750" algn="l" defTabSz="914400" rtl="0" eaLnBrk="1" latinLnBrk="0" hangingPunct="1">
                        <a:buFont typeface="Arial" panose="020B0604020202020204" pitchFamily="34" charset="0"/>
                        <a:buChar char="•"/>
                      </a:pPr>
                      <a:r>
                        <a:rPr lang="en-US" sz="1400" b="0" kern="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European Student Card Initiative</a:t>
                      </a:r>
                      <a:endParaRPr lang="en-GB" sz="1400" b="0" kern="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noFill/>
                  </a:tcPr>
                </a:tc>
                <a:extLst>
                  <a:ext uri="{0D108BD9-81ED-4DB2-BD59-A6C34878D82A}">
                    <a16:rowId xmlns:a16="http://schemas.microsoft.com/office/drawing/2014/main" val="4033000145"/>
                  </a:ext>
                </a:extLst>
              </a:tr>
            </a:tbl>
          </a:graphicData>
        </a:graphic>
      </p:graphicFrame>
      <p:pic>
        <p:nvPicPr>
          <p:cNvPr id="8" name="Picture 7" descr="A hand cursor with a black background&#10;&#10;Description automatically generated">
            <a:extLst>
              <a:ext uri="{FF2B5EF4-FFF2-40B4-BE49-F238E27FC236}">
                <a16:creationId xmlns:a16="http://schemas.microsoft.com/office/drawing/2014/main" id="{6D57173B-1E2E-70C6-AD66-A458D47C74C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flipH="1">
            <a:off x="3046975" y="971397"/>
            <a:ext cx="806824" cy="806824"/>
          </a:xfrm>
          <a:prstGeom prst="rect">
            <a:avLst/>
          </a:prstGeom>
        </p:spPr>
      </p:pic>
      <p:pic>
        <p:nvPicPr>
          <p:cNvPr id="9" name="Picture 8" descr="A hand cursor with a black background&#10;&#10;Description automatically generated">
            <a:extLst>
              <a:ext uri="{FF2B5EF4-FFF2-40B4-BE49-F238E27FC236}">
                <a16:creationId xmlns:a16="http://schemas.microsoft.com/office/drawing/2014/main" id="{E0E3D13E-5D12-F67F-B4AA-CF8E0837D40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flipH="1">
            <a:off x="2822004" y="4397607"/>
            <a:ext cx="806824" cy="806824"/>
          </a:xfrm>
          <a:prstGeom prst="rect">
            <a:avLst/>
          </a:prstGeom>
        </p:spPr>
      </p:pic>
    </p:spTree>
    <p:extLst>
      <p:ext uri="{BB962C8B-B14F-4D97-AF65-F5344CB8AC3E}">
        <p14:creationId xmlns:p14="http://schemas.microsoft.com/office/powerpoint/2010/main" val="32911223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F1EE4-373F-D900-61AC-A9E465039510}"/>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6BC02100-6C23-1DD8-9D32-B440A9788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Table 4">
            <a:extLst>
              <a:ext uri="{FF2B5EF4-FFF2-40B4-BE49-F238E27FC236}">
                <a16:creationId xmlns:a16="http://schemas.microsoft.com/office/drawing/2014/main" id="{258BE2C8-8D3C-6940-A29C-917E63D391FF}"/>
              </a:ext>
            </a:extLst>
          </p:cNvPr>
          <p:cNvGraphicFramePr>
            <a:graphicFrameLocks noGrp="1"/>
          </p:cNvGraphicFramePr>
          <p:nvPr>
            <p:extLst>
              <p:ext uri="{D42A27DB-BD31-4B8C-83A1-F6EECF244321}">
                <p14:modId xmlns:p14="http://schemas.microsoft.com/office/powerpoint/2010/main" val="3514404846"/>
              </p:ext>
            </p:extLst>
          </p:nvPr>
        </p:nvGraphicFramePr>
        <p:xfrm>
          <a:off x="1461861" y="1319740"/>
          <a:ext cx="9268278" cy="4023360"/>
        </p:xfrm>
        <a:graphic>
          <a:graphicData uri="http://schemas.openxmlformats.org/drawingml/2006/table">
            <a:tbl>
              <a:tblPr firstRow="1" bandRow="1">
                <a:tableStyleId>{5C22544A-7EE6-4342-B048-85BDC9FD1C3A}</a:tableStyleId>
              </a:tblPr>
              <a:tblGrid>
                <a:gridCol w="3063554">
                  <a:extLst>
                    <a:ext uri="{9D8B030D-6E8A-4147-A177-3AD203B41FA5}">
                      <a16:colId xmlns:a16="http://schemas.microsoft.com/office/drawing/2014/main" val="1290863743"/>
                    </a:ext>
                  </a:extLst>
                </a:gridCol>
                <a:gridCol w="6204724">
                  <a:extLst>
                    <a:ext uri="{9D8B030D-6E8A-4147-A177-3AD203B41FA5}">
                      <a16:colId xmlns:a16="http://schemas.microsoft.com/office/drawing/2014/main" val="1821949731"/>
                    </a:ext>
                  </a:extLst>
                </a:gridCol>
              </a:tblGrid>
              <a:tr h="1432893">
                <a:tc>
                  <a:txBody>
                    <a:bodyPr/>
                    <a:lstStyle/>
                    <a:p>
                      <a:r>
                        <a:rPr lang="en-US"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European Student Card Initiative – ESCI)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0099CC"/>
                      </a:solidFill>
                      <a:prstDash val="solid"/>
                      <a:round/>
                      <a:headEnd type="none" w="med" len="med"/>
                      <a:tailEnd type="none" w="med" len="med"/>
                    </a:lnB>
                    <a:solidFill>
                      <a:srgbClr val="C9F6FF"/>
                    </a:solidFill>
                  </a:tcPr>
                </a:tc>
                <a:tc>
                  <a:txBody>
                    <a:bodyPr/>
                    <a:lstStyle/>
                    <a:p>
                      <a:pPr algn="l">
                        <a:buFont typeface="Arial" panose="020B0604020202020204" pitchFamily="34" charset="0"/>
                        <a:buChar char="•"/>
                      </a:pPr>
                      <a:r>
                        <a:rPr lang="en-US" sz="1400" b="0" i="0" u="none" strike="noStrike" dirty="0">
                          <a:solidFill>
                            <a:srgbClr val="0563C1"/>
                          </a:solidFill>
                          <a:effectLst/>
                          <a:latin typeface="Roboto" panose="02000000000000000000" pitchFamily="2" charset="0"/>
                          <a:hlinkClick r:id="rId4"/>
                        </a:rPr>
                        <a:t> ESCI – Frequently Asked Questions</a:t>
                      </a:r>
                      <a:endParaRPr lang="en-US" sz="1400" b="0" i="0" dirty="0">
                        <a:solidFill>
                          <a:srgbClr val="546E7A"/>
                        </a:solidFill>
                        <a:effectLst/>
                        <a:latin typeface="Roboto" panose="02000000000000000000" pitchFamily="2" charset="0"/>
                      </a:endParaRPr>
                    </a:p>
                    <a:p>
                      <a:pPr algn="l">
                        <a:buFont typeface="Arial" panose="020B0604020202020204" pitchFamily="34" charset="0"/>
                        <a:buChar char="•"/>
                      </a:pPr>
                      <a:r>
                        <a:rPr lang="en-US" sz="1400" b="0" i="0" u="none" strike="noStrike" dirty="0">
                          <a:solidFill>
                            <a:srgbClr val="00B0FF"/>
                          </a:solidFill>
                          <a:effectLst/>
                          <a:latin typeface="Roboto" panose="02000000000000000000" pitchFamily="2" charset="0"/>
                          <a:hlinkClick r:id="rId5"/>
                        </a:rPr>
                        <a:t> ESCI – Technical Documentation for Developers</a:t>
                      </a:r>
                      <a:endParaRPr lang="en-US" sz="1400" b="0" i="0" dirty="0">
                        <a:solidFill>
                          <a:srgbClr val="546E7A"/>
                        </a:solidFill>
                        <a:effectLst/>
                        <a:latin typeface="Roboto" panose="02000000000000000000" pitchFamily="2" charset="0"/>
                      </a:endParaRPr>
                    </a:p>
                    <a:p>
                      <a:pPr algn="l">
                        <a:buFont typeface="Arial" panose="020B0604020202020204" pitchFamily="34" charset="0"/>
                        <a:buChar char="•"/>
                      </a:pPr>
                      <a:r>
                        <a:rPr lang="en-US" sz="1400" b="0" i="0" u="none" strike="noStrike" dirty="0">
                          <a:solidFill>
                            <a:srgbClr val="00B0FF"/>
                          </a:solidFill>
                          <a:effectLst/>
                          <a:latin typeface="Roboto" panose="02000000000000000000" pitchFamily="2" charset="0"/>
                          <a:hlinkClick r:id="rId6"/>
                        </a:rPr>
                        <a:t> Wiki for Developers (EWP Knowledge Base)</a:t>
                      </a:r>
                      <a:endParaRPr lang="en-US" sz="1400" b="0" i="0" u="none" strike="noStrike" dirty="0">
                        <a:solidFill>
                          <a:srgbClr val="00B0F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dirty="0">
                          <a:solidFill>
                            <a:srgbClr val="00B0FF"/>
                          </a:solidFill>
                          <a:effectLst/>
                          <a:latin typeface="Roboto" panose="02000000000000000000" pitchFamily="2" charset="0"/>
                          <a:ea typeface="+mn-ea"/>
                          <a:cs typeface="+mn-cs"/>
                        </a:rPr>
                        <a:t> </a:t>
                      </a:r>
                      <a:r>
                        <a:rPr lang="en-US"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7"/>
                        </a:rPr>
                        <a:t>EWP Comprehensive User Guide</a:t>
                      </a:r>
                      <a:endParaRPr lang="en-US"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p>
                      <a:pPr algn="l">
                        <a:buFont typeface="Arial" panose="020B0604020202020204" pitchFamily="34" charset="0"/>
                        <a:buChar char="•"/>
                      </a:pPr>
                      <a:r>
                        <a:rPr lang="en-US" sz="1400" b="0" i="0" u="none" strike="noStrike" dirty="0">
                          <a:solidFill>
                            <a:srgbClr val="00B0FF"/>
                          </a:solidFill>
                          <a:effectLst/>
                          <a:latin typeface="Roboto" panose="02000000000000000000" pitchFamily="2" charset="0"/>
                          <a:hlinkClick r:id="rId8"/>
                        </a:rPr>
                        <a:t> Registration to EWP User groups</a:t>
                      </a:r>
                      <a:endParaRPr lang="en-US" sz="1400" b="0" i="0" dirty="0">
                        <a:solidFill>
                          <a:srgbClr val="546E7A"/>
                        </a:solidFill>
                        <a:effectLst/>
                        <a:latin typeface="Roboto" panose="02000000000000000000" pitchFamily="2" charset="0"/>
                      </a:endParaRPr>
                    </a:p>
                    <a:p>
                      <a:pPr algn="l">
                        <a:buFont typeface="Arial" panose="020B0604020202020204" pitchFamily="34" charset="0"/>
                        <a:buChar char="•"/>
                      </a:pPr>
                      <a:r>
                        <a:rPr lang="en-US" sz="1400" b="0" i="0" u="none" strike="noStrike" dirty="0">
                          <a:solidFill>
                            <a:srgbClr val="00B0FF"/>
                          </a:solidFill>
                          <a:effectLst/>
                          <a:latin typeface="Roboto" panose="02000000000000000000" pitchFamily="2" charset="0"/>
                          <a:hlinkClick r:id="rId9"/>
                        </a:rPr>
                        <a:t> ESCI news</a:t>
                      </a:r>
                      <a:endParaRPr lang="en-US" sz="1400" b="0" i="0" dirty="0">
                        <a:solidFill>
                          <a:srgbClr val="546E7A"/>
                        </a:solidFill>
                        <a:effectLst/>
                        <a:latin typeface="Roboto" panose="02000000000000000000" pitchFamily="2" charset="0"/>
                      </a:endParaRPr>
                    </a:p>
                    <a:p>
                      <a:pPr algn="l">
                        <a:buFont typeface="Arial" panose="020B0604020202020204" pitchFamily="34" charset="0"/>
                        <a:buChar char="•"/>
                      </a:pPr>
                      <a:r>
                        <a:rPr lang="en-US" sz="1400" b="0" i="0" u="none" strike="noStrike" dirty="0">
                          <a:solidFill>
                            <a:srgbClr val="00B0FF"/>
                          </a:solidFill>
                          <a:effectLst/>
                          <a:latin typeface="Roboto" panose="02000000000000000000" pitchFamily="2" charset="0"/>
                          <a:hlinkClick r:id="rId10"/>
                        </a:rPr>
                        <a:t> Contact the ESCI Helpdesk</a:t>
                      </a:r>
                      <a:endParaRPr lang="en-US" sz="1400" b="0" i="0" u="none" strike="noStrike" dirty="0">
                        <a:solidFill>
                          <a:srgbClr val="00B0FF"/>
                        </a:solidFill>
                        <a:effectLst/>
                        <a:latin typeface="Roboto" panose="02000000000000000000" pitchFamily="2" charset="0"/>
                      </a:endParaRPr>
                    </a:p>
                    <a:p>
                      <a:pPr algn="l">
                        <a:buFont typeface="Arial" panose="020B0604020202020204" pitchFamily="34" charset="0"/>
                        <a:buChar char="•"/>
                      </a:pPr>
                      <a:endParaRPr lang="en-US" sz="1400" b="0" i="0" dirty="0">
                        <a:solidFill>
                          <a:srgbClr val="546E7A"/>
                        </a:solidFill>
                        <a:effectLst/>
                        <a:latin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0099CC"/>
                      </a:solidFill>
                      <a:prstDash val="solid"/>
                      <a:round/>
                      <a:headEnd type="none" w="med" len="med"/>
                      <a:tailEnd type="none" w="med" len="med"/>
                    </a:lnB>
                    <a:noFill/>
                  </a:tcPr>
                </a:tc>
                <a:extLst>
                  <a:ext uri="{0D108BD9-81ED-4DB2-BD59-A6C34878D82A}">
                    <a16:rowId xmlns:a16="http://schemas.microsoft.com/office/drawing/2014/main" val="1893560316"/>
                  </a:ext>
                </a:extLst>
              </a:tr>
              <a:tr h="1224279">
                <a:tc>
                  <a:txBody>
                    <a:bodyPr/>
                    <a:lstStyle/>
                    <a:p>
                      <a:r>
                        <a:rPr lang="en-US"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Additional Resources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solidFill>
                      <a:srgbClr val="C9F6FF"/>
                    </a:solidFill>
                  </a:tcPr>
                </a:tc>
                <a:tc>
                  <a:txBody>
                    <a:bodyPr/>
                    <a:lstStyle/>
                    <a:p>
                      <a:pPr marL="342900" indent="-342900">
                        <a:buFont typeface="+mj-lt"/>
                        <a:buAutoNum type="arabicPeriod"/>
                      </a:pPr>
                      <a:endParaRPr lang="en-GB" sz="1400" dirty="0">
                        <a:solidFill>
                          <a:srgbClr val="0099CC"/>
                        </a:solidFill>
                        <a:latin typeface="Roboto" panose="02000000000000000000" pitchFamily="2" charset="0"/>
                        <a:ea typeface="Roboto" panose="02000000000000000000" pitchFamily="2" charset="0"/>
                        <a:cs typeface="Roboto" panose="02000000000000000000" pitchFamily="2" charset="0"/>
                        <a:hlinkClick r:id="rId11">
                          <a:extLst>
                            <a:ext uri="{A12FA001-AC4F-418D-AE19-62706E023703}">
                              <ahyp:hlinkClr xmlns:ahyp="http://schemas.microsoft.com/office/drawing/2018/hyperlinkcolor" val="tx"/>
                            </a:ext>
                          </a:extLst>
                        </a:hlinkClick>
                      </a:endParaRPr>
                    </a:p>
                    <a:p>
                      <a:pPr marL="342900" indent="-342900">
                        <a:buFont typeface="+mj-lt"/>
                        <a:buAutoNum type="arabicPeriod"/>
                      </a:pPr>
                      <a:r>
                        <a:rPr lang="en-GB" sz="1400" dirty="0">
                          <a:solidFill>
                            <a:srgbClr val="0099CC"/>
                          </a:solidFill>
                          <a:latin typeface="Roboto" panose="02000000000000000000" pitchFamily="2" charset="0"/>
                          <a:ea typeface="Roboto" panose="02000000000000000000" pitchFamily="2" charset="0"/>
                          <a:cs typeface="Roboto" panose="02000000000000000000" pitchFamily="2" charset="0"/>
                          <a:hlinkClick r:id="rId11">
                            <a:extLst>
                              <a:ext uri="{A12FA001-AC4F-418D-AE19-62706E023703}">
                                <ahyp:hlinkClr xmlns:ahyp="http://schemas.microsoft.com/office/drawing/2018/hyperlinkcolor" val="tx"/>
                              </a:ext>
                            </a:extLst>
                          </a:hlinkClick>
                        </a:rPr>
                        <a:t>Additional Resources - Erasmus+ and ESC Platform</a:t>
                      </a:r>
                      <a:endParaRPr lang="en-GB" sz="1400" dirty="0">
                        <a:solidFill>
                          <a:srgbClr val="0099CC"/>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mj-lt"/>
                        <a:buAutoNum type="arabicPeriod"/>
                      </a:pPr>
                      <a:r>
                        <a:rPr lang="en-GB" sz="1400" dirty="0">
                          <a:solidFill>
                            <a:srgbClr val="0099CC"/>
                          </a:solidFill>
                          <a:latin typeface="Roboto" panose="02000000000000000000" pitchFamily="2" charset="0"/>
                          <a:ea typeface="Roboto" panose="02000000000000000000" pitchFamily="2" charset="0"/>
                          <a:cs typeface="Roboto" panose="02000000000000000000" pitchFamily="2" charset="0"/>
                          <a:hlinkClick r:id="rId12">
                            <a:extLst>
                              <a:ext uri="{A12FA001-AC4F-418D-AE19-62706E023703}">
                                <ahyp:hlinkClr xmlns:ahyp="http://schemas.microsoft.com/office/drawing/2018/hyperlinkcolor" val="tx"/>
                              </a:ext>
                            </a:extLst>
                          </a:hlinkClick>
                        </a:rPr>
                        <a:t>Beneficiary Guides – Project Implementation Phase</a:t>
                      </a:r>
                      <a:endParaRPr lang="en-GB" sz="1400" dirty="0">
                        <a:solidFill>
                          <a:srgbClr val="0099CC"/>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mj-lt"/>
                        <a:buAutoNum type="arabicPeriod"/>
                      </a:pPr>
                      <a:r>
                        <a:rPr lang="en-GB" sz="1400" dirty="0">
                          <a:solidFill>
                            <a:srgbClr val="0099CC"/>
                          </a:solidFill>
                          <a:latin typeface="Roboto" panose="02000000000000000000" pitchFamily="2" charset="0"/>
                          <a:ea typeface="Roboto" panose="02000000000000000000" pitchFamily="2" charset="0"/>
                          <a:cs typeface="Roboto" panose="02000000000000000000" pitchFamily="2" charset="0"/>
                          <a:hlinkClick r:id="rId13">
                            <a:extLst>
                              <a:ext uri="{A12FA001-AC4F-418D-AE19-62706E023703}">
                                <ahyp:hlinkClr xmlns:ahyp="http://schemas.microsoft.com/office/drawing/2018/hyperlinkcolor" val="tx"/>
                              </a:ext>
                            </a:extLst>
                          </a:hlinkClick>
                        </a:rPr>
                        <a:t>Management of Blended Intensive Programmes in BM</a:t>
                      </a:r>
                      <a:endParaRPr lang="en-GB" sz="1400" dirty="0">
                        <a:solidFill>
                          <a:srgbClr val="0099CC"/>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mj-lt"/>
                        <a:buAutoNum type="arabicPeriod"/>
                      </a:pPr>
                      <a:r>
                        <a:rPr lang="en-GB" sz="1400" dirty="0">
                          <a:solidFill>
                            <a:srgbClr val="0099CC"/>
                          </a:solidFill>
                          <a:latin typeface="Roboto" panose="02000000000000000000" pitchFamily="2" charset="0"/>
                          <a:ea typeface="Roboto" panose="02000000000000000000" pitchFamily="2" charset="0"/>
                          <a:cs typeface="Roboto" panose="02000000000000000000" pitchFamily="2" charset="0"/>
                          <a:hlinkClick r:id="rId14">
                            <a:extLst>
                              <a:ext uri="{A12FA001-AC4F-418D-AE19-62706E023703}">
                                <ahyp:hlinkClr xmlns:ahyp="http://schemas.microsoft.com/office/drawing/2018/hyperlinkcolor" val="tx"/>
                              </a:ext>
                            </a:extLst>
                          </a:hlinkClick>
                        </a:rPr>
                        <a:t>Erasmus Charter for Higher Education - European Commission</a:t>
                      </a:r>
                      <a:endParaRPr lang="en-GB" sz="1400" dirty="0">
                        <a:solidFill>
                          <a:srgbClr val="0099CC"/>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mj-lt"/>
                        <a:buAutoNum type="arabicPeriod"/>
                      </a:pPr>
                      <a:r>
                        <a:rPr lang="en-GB" sz="1400" dirty="0">
                          <a:solidFill>
                            <a:srgbClr val="0099CC"/>
                          </a:solidFill>
                          <a:latin typeface="Roboto" panose="02000000000000000000" pitchFamily="2" charset="0"/>
                          <a:ea typeface="Roboto" panose="02000000000000000000" pitchFamily="2" charset="0"/>
                          <a:cs typeface="Roboto" panose="02000000000000000000" pitchFamily="2" charset="0"/>
                          <a:hlinkClick r:id="rId15">
                            <a:extLst>
                              <a:ext uri="{A12FA001-AC4F-418D-AE19-62706E023703}">
                                <ahyp:hlinkClr xmlns:ahyp="http://schemas.microsoft.com/office/drawing/2018/hyperlinkcolor" val="tx"/>
                              </a:ext>
                            </a:extLst>
                          </a:hlinkClick>
                        </a:rPr>
                        <a:t>ECTS – European Commission</a:t>
                      </a:r>
                      <a:endParaRPr lang="en-GB" sz="1400" dirty="0">
                        <a:solidFill>
                          <a:srgbClr val="0099CC"/>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mj-lt"/>
                        <a:buAutoNum type="arabicPeriod"/>
                      </a:pPr>
                      <a:r>
                        <a:rPr lang="en-US" sz="1400" dirty="0">
                          <a:solidFill>
                            <a:srgbClr val="0099CC"/>
                          </a:solidFill>
                          <a:latin typeface="Roboto" panose="02000000000000000000" pitchFamily="2" charset="0"/>
                          <a:ea typeface="Roboto" panose="02000000000000000000" pitchFamily="2" charset="0"/>
                          <a:cs typeface="Roboto" panose="02000000000000000000" pitchFamily="2" charset="0"/>
                          <a:hlinkClick r:id="rId16">
                            <a:extLst>
                              <a:ext uri="{A12FA001-AC4F-418D-AE19-62706E023703}">
                                <ahyp:hlinkClr xmlns:ahyp="http://schemas.microsoft.com/office/drawing/2018/hyperlinkcolor" val="tx"/>
                              </a:ext>
                            </a:extLst>
                          </a:hlinkClick>
                        </a:rPr>
                        <a:t>Blended mobility implementation guide for Erasmus+ higher education mobility KA131_2022</a:t>
                      </a:r>
                      <a:endParaRPr lang="en-US" sz="1400" dirty="0">
                        <a:solidFill>
                          <a:srgbClr val="0099CC"/>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mj-lt"/>
                        <a:buAutoNum type="arabicPeriod"/>
                      </a:pPr>
                      <a:r>
                        <a:rPr lang="en-US" sz="1400" dirty="0">
                          <a:solidFill>
                            <a:srgbClr val="0099CC"/>
                          </a:solidFill>
                          <a:latin typeface="Roboto" panose="02000000000000000000" pitchFamily="2" charset="0"/>
                          <a:ea typeface="Roboto" panose="02000000000000000000" pitchFamily="2" charset="0"/>
                          <a:cs typeface="Roboto" panose="02000000000000000000" pitchFamily="2" charset="0"/>
                          <a:hlinkClick r:id="rId17">
                            <a:extLst>
                              <a:ext uri="{A12FA001-AC4F-418D-AE19-62706E023703}">
                                <ahyp:hlinkClr xmlns:ahyp="http://schemas.microsoft.com/office/drawing/2018/hyperlinkcolor" val="tx"/>
                              </a:ext>
                            </a:extLst>
                          </a:hlinkClick>
                        </a:rPr>
                        <a:t>Higher Education Mobility Handbook for Beneficiaries</a:t>
                      </a:r>
                      <a:endParaRPr lang="en-US" sz="1400" dirty="0">
                        <a:solidFill>
                          <a:srgbClr val="0099CC"/>
                        </a:solidFill>
                        <a:latin typeface="Roboto" panose="02000000000000000000" pitchFamily="2" charset="0"/>
                        <a:ea typeface="Roboto" panose="02000000000000000000" pitchFamily="2" charset="0"/>
                        <a:cs typeface="Roboto" panose="02000000000000000000" pitchFamily="2" charset="0"/>
                      </a:endParaRPr>
                    </a:p>
                    <a:p>
                      <a:pPr marL="0" indent="0">
                        <a:buFont typeface="+mj-lt"/>
                        <a:buNone/>
                      </a:pPr>
                      <a:endParaRPr lang="en-GB" sz="1400" dirty="0">
                        <a:solidFill>
                          <a:srgbClr val="0099CC"/>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noFill/>
                  </a:tcPr>
                </a:tc>
                <a:extLst>
                  <a:ext uri="{0D108BD9-81ED-4DB2-BD59-A6C34878D82A}">
                    <a16:rowId xmlns:a16="http://schemas.microsoft.com/office/drawing/2014/main" val="3882610238"/>
                  </a:ext>
                </a:extLst>
              </a:tr>
            </a:tbl>
          </a:graphicData>
        </a:graphic>
      </p:graphicFrame>
    </p:spTree>
    <p:extLst>
      <p:ext uri="{BB962C8B-B14F-4D97-AF65-F5344CB8AC3E}">
        <p14:creationId xmlns:p14="http://schemas.microsoft.com/office/powerpoint/2010/main" val="11387154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3004-C630-6B3B-E13F-CAAB6120549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214C673-26DD-B6FC-0A0A-9DDB280E04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14EF79E2-5972-224D-1AA5-5CFD97BE65A8}"/>
              </a:ext>
            </a:extLst>
          </p:cNvPr>
          <p:cNvSpPr txBox="1">
            <a:spLocks/>
          </p:cNvSpPr>
          <p:nvPr/>
        </p:nvSpPr>
        <p:spPr>
          <a:xfrm>
            <a:off x="-604303" y="118212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l-GR" sz="4400" b="1" dirty="0">
                <a:solidFill>
                  <a:prstClr val="black"/>
                </a:solidFill>
                <a:latin typeface="Roboto" panose="02000000000000000000" pitchFamily="2" charset="0"/>
                <a:ea typeface="Roboto" panose="02000000000000000000" pitchFamily="2" charset="0"/>
              </a:rPr>
              <a:t>Επικοινωνία</a:t>
            </a:r>
            <a:r>
              <a:rPr lang="en-US" sz="4400" b="1" dirty="0">
                <a:solidFill>
                  <a:prstClr val="black"/>
                </a:solidFill>
                <a:latin typeface="Roboto" panose="02000000000000000000" pitchFamily="2" charset="0"/>
                <a:ea typeface="Roboto" panose="02000000000000000000" pitchFamily="2" charset="0"/>
              </a:rPr>
              <a:t>:</a:t>
            </a:r>
          </a:p>
          <a:p>
            <a:pPr lvl="0">
              <a:defRPr/>
            </a:pPr>
            <a:endParaRPr lang="en-US" sz="4400" b="1" dirty="0">
              <a:solidFill>
                <a:prstClr val="black"/>
              </a:solidFill>
              <a:latin typeface="Roboto" panose="02000000000000000000" pitchFamily="2" charset="0"/>
              <a:ea typeface="Roboto" panose="02000000000000000000" pitchFamily="2" charset="0"/>
            </a:endParaRPr>
          </a:p>
        </p:txBody>
      </p:sp>
      <p:graphicFrame>
        <p:nvGraphicFramePr>
          <p:cNvPr id="2" name="Diagram 1">
            <a:extLst>
              <a:ext uri="{FF2B5EF4-FFF2-40B4-BE49-F238E27FC236}">
                <a16:creationId xmlns:a16="http://schemas.microsoft.com/office/drawing/2014/main" id="{A8B5CF66-D3C7-B5AC-2528-F144EFE05331}"/>
              </a:ext>
            </a:extLst>
          </p:cNvPr>
          <p:cNvGraphicFramePr/>
          <p:nvPr>
            <p:extLst>
              <p:ext uri="{D42A27DB-BD31-4B8C-83A1-F6EECF244321}">
                <p14:modId xmlns:p14="http://schemas.microsoft.com/office/powerpoint/2010/main" val="1695659558"/>
              </p:ext>
            </p:extLst>
          </p:nvPr>
        </p:nvGraphicFramePr>
        <p:xfrm>
          <a:off x="2286426" y="103800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3548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378F96-966A-E38F-916C-91CC6B78FF2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object 6"/>
          <p:cNvSpPr txBox="1"/>
          <p:nvPr/>
        </p:nvSpPr>
        <p:spPr>
          <a:xfrm>
            <a:off x="6891368" y="5936969"/>
            <a:ext cx="4724400" cy="63863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l-GR" sz="1400" b="1" i="0" u="none" strike="noStrike" kern="1200" cap="none" spc="-5" normalizeH="0" baseline="0" noProof="0" dirty="0">
                <a:ln>
                  <a:noFill/>
                </a:ln>
                <a:solidFill>
                  <a:srgbClr val="44536A"/>
                </a:solidFill>
                <a:effectLst/>
                <a:uLnTx/>
                <a:uFillTx/>
                <a:latin typeface="Calibri"/>
                <a:ea typeface="+mn-ea"/>
                <a:cs typeface="Calibri"/>
              </a:rPr>
              <a:t>Όλα τ</a:t>
            </a:r>
            <a:r>
              <a:rPr kumimoji="0" sz="1400" b="1" i="0" u="none" strike="noStrike" kern="1200" cap="none" spc="-5" normalizeH="0" baseline="0" noProof="0" dirty="0">
                <a:ln>
                  <a:noFill/>
                </a:ln>
                <a:solidFill>
                  <a:srgbClr val="44536A"/>
                </a:solidFill>
                <a:effectLst/>
                <a:uLnTx/>
                <a:uFillTx/>
                <a:latin typeface="Calibri"/>
                <a:ea typeface="+mn-ea"/>
                <a:cs typeface="Calibri"/>
              </a:rPr>
              <a:t>α</a:t>
            </a:r>
            <a:r>
              <a:rPr kumimoji="0" sz="1400" b="1" i="0" u="none" strike="noStrike" kern="1200" cap="none" spc="-10" normalizeH="0" baseline="0" noProof="0" dirty="0">
                <a:ln>
                  <a:noFill/>
                </a:ln>
                <a:solidFill>
                  <a:srgbClr val="44536A"/>
                </a:solidFill>
                <a:effectLst/>
                <a:uLnTx/>
                <a:uFillTx/>
                <a:latin typeface="Calibri"/>
                <a:ea typeface="+mn-ea"/>
                <a:cs typeface="Calibri"/>
              </a:rPr>
              <a:t> </a:t>
            </a:r>
            <a:r>
              <a:rPr kumimoji="0" sz="1400" b="1" i="0" u="none" strike="noStrike" kern="1200" cap="none" spc="0" normalizeH="0" baseline="0" noProof="0" dirty="0">
                <a:ln>
                  <a:noFill/>
                </a:ln>
                <a:solidFill>
                  <a:srgbClr val="44536A"/>
                </a:solidFill>
                <a:effectLst/>
                <a:uLnTx/>
                <a:uFillTx/>
                <a:latin typeface="Calibri"/>
                <a:ea typeface="+mn-ea"/>
                <a:cs typeface="Calibri"/>
              </a:rPr>
              <a:t>έντυπα</a:t>
            </a:r>
            <a:r>
              <a:rPr kumimoji="0" sz="1400" b="1" i="0" u="none" strike="noStrike" kern="1200" cap="none" spc="-20" normalizeH="0" baseline="0" noProof="0" dirty="0">
                <a:ln>
                  <a:noFill/>
                </a:ln>
                <a:solidFill>
                  <a:srgbClr val="44536A"/>
                </a:solidFill>
                <a:effectLst/>
                <a:uLnTx/>
                <a:uFillTx/>
                <a:latin typeface="Calibri"/>
                <a:ea typeface="+mn-ea"/>
                <a:cs typeface="Calibri"/>
              </a:rPr>
              <a:t> </a:t>
            </a:r>
            <a:r>
              <a:rPr kumimoji="0" sz="1400" b="1" i="0" u="none" strike="noStrike" kern="1200" cap="none" spc="-10" normalizeH="0" baseline="0" noProof="0" dirty="0">
                <a:ln>
                  <a:noFill/>
                </a:ln>
                <a:solidFill>
                  <a:srgbClr val="44536A"/>
                </a:solidFill>
                <a:effectLst/>
                <a:uLnTx/>
                <a:uFillTx/>
                <a:latin typeface="Calibri"/>
                <a:ea typeface="+mn-ea"/>
                <a:cs typeface="Calibri"/>
              </a:rPr>
              <a:t>είναι</a:t>
            </a:r>
            <a:r>
              <a:rPr kumimoji="0" sz="1400" b="1" i="0" u="none" strike="noStrike" kern="1200" cap="none" spc="-5" normalizeH="0" baseline="0" noProof="0" dirty="0">
                <a:ln>
                  <a:noFill/>
                </a:ln>
                <a:solidFill>
                  <a:srgbClr val="44536A"/>
                </a:solidFill>
                <a:effectLst/>
                <a:uLnTx/>
                <a:uFillTx/>
                <a:latin typeface="Calibri"/>
                <a:ea typeface="+mn-ea"/>
                <a:cs typeface="Calibri"/>
              </a:rPr>
              <a:t> αναρτημένα</a:t>
            </a:r>
            <a:r>
              <a:rPr kumimoji="0" sz="1400" b="1" i="0" u="none" strike="noStrike" kern="1200" cap="none" spc="-20" normalizeH="0" baseline="0" noProof="0" dirty="0">
                <a:ln>
                  <a:noFill/>
                </a:ln>
                <a:solidFill>
                  <a:srgbClr val="44536A"/>
                </a:solidFill>
                <a:effectLst/>
                <a:uLnTx/>
                <a:uFillTx/>
                <a:latin typeface="Calibri"/>
                <a:ea typeface="+mn-ea"/>
                <a:cs typeface="Calibri"/>
              </a:rPr>
              <a:t> </a:t>
            </a:r>
            <a:r>
              <a:rPr kumimoji="0" sz="1400" b="1" i="0" u="none" strike="noStrike" kern="1200" cap="none" spc="5" normalizeH="0" baseline="0" noProof="0" dirty="0">
                <a:ln>
                  <a:noFill/>
                </a:ln>
                <a:solidFill>
                  <a:srgbClr val="44536A"/>
                </a:solidFill>
                <a:effectLst/>
                <a:uLnTx/>
                <a:uFillTx/>
                <a:latin typeface="Calibri"/>
                <a:ea typeface="+mn-ea"/>
                <a:cs typeface="Calibri"/>
              </a:rPr>
              <a:t>σ</a:t>
            </a:r>
            <a:r>
              <a:rPr kumimoji="0" lang="el-GR" sz="1400" b="1" i="0" u="none" strike="noStrike" kern="1200" cap="none" spc="5" normalizeH="0" baseline="0" noProof="0" dirty="0">
                <a:ln>
                  <a:noFill/>
                </a:ln>
                <a:solidFill>
                  <a:srgbClr val="44536A"/>
                </a:solidFill>
                <a:effectLst/>
                <a:uLnTx/>
                <a:uFillTx/>
                <a:latin typeface="Calibri"/>
                <a:ea typeface="+mn-ea"/>
                <a:cs typeface="Calibri"/>
              </a:rPr>
              <a:t>την ιστοσελίδα του ΙΔΕΠ </a:t>
            </a:r>
            <a:endParaRPr kumimoji="0" lang="en-GB" sz="1400" b="1" i="0" u="none" strike="noStrike" kern="1200" cap="none" spc="5" normalizeH="0" baseline="0" noProof="0" dirty="0">
              <a:ln>
                <a:noFill/>
              </a:ln>
              <a:solidFill>
                <a:srgbClr val="44536A"/>
              </a:solidFill>
              <a:effectLst/>
              <a:uLnTx/>
              <a:uFillTx/>
              <a:latin typeface="Calibri"/>
              <a:ea typeface="+mn-ea"/>
              <a:cs typeface="Calibri"/>
            </a:endParaRP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5" normalizeH="0" baseline="0" noProof="0" dirty="0">
                <a:ln>
                  <a:noFill/>
                </a:ln>
                <a:solidFill>
                  <a:prstClr val="black"/>
                </a:solidFill>
                <a:effectLst/>
                <a:uLnTx/>
                <a:uFillTx/>
                <a:latin typeface="Calibri"/>
                <a:ea typeface="+mn-ea"/>
                <a:cs typeface="Calibri"/>
                <a:hlinkClick r:id="rId4"/>
              </a:rPr>
              <a:t>(</a:t>
            </a:r>
            <a:r>
              <a:rPr kumimoji="0" lang="el-GR" sz="1400" b="0" i="0" u="none" strike="noStrike" kern="1200" cap="none" spc="-5" normalizeH="0" baseline="0" noProof="0" dirty="0">
                <a:ln>
                  <a:noFill/>
                </a:ln>
                <a:solidFill>
                  <a:prstClr val="black"/>
                </a:solidFill>
                <a:effectLst/>
                <a:uLnTx/>
                <a:uFillTx/>
                <a:latin typeface="Calibri"/>
                <a:ea typeface="+mn-ea"/>
                <a:cs typeface="Calibri"/>
                <a:hlinkClick r:id="rId4"/>
              </a:rPr>
              <a:t>Έτος </a:t>
            </a:r>
            <a:r>
              <a:rPr kumimoji="0" sz="1400" b="0" i="0" u="none" strike="noStrike" kern="1200" cap="none" spc="-5" normalizeH="0" baseline="0" noProof="0" dirty="0">
                <a:ln>
                  <a:noFill/>
                </a:ln>
                <a:solidFill>
                  <a:srgbClr val="0462C1"/>
                </a:solidFill>
                <a:effectLst/>
                <a:uLnTx/>
                <a:uFill>
                  <a:solidFill>
                    <a:srgbClr val="0462C1"/>
                  </a:solidFill>
                </a:uFill>
                <a:latin typeface="Calibri"/>
                <a:ea typeface="+mn-ea"/>
                <a:cs typeface="Calibri"/>
                <a:hlinkClick r:id="rId4"/>
              </a:rPr>
              <a:t>Επ</a:t>
            </a:r>
            <a:r>
              <a:rPr kumimoji="0" sz="1400" b="0" i="0" u="none" strike="noStrike" kern="1200" cap="none" spc="-5" normalizeH="0" baseline="0" noProof="0" dirty="0" err="1">
                <a:ln>
                  <a:noFill/>
                </a:ln>
                <a:solidFill>
                  <a:srgbClr val="0462C1"/>
                </a:solidFill>
                <a:effectLst/>
                <a:uLnTx/>
                <a:uFill>
                  <a:solidFill>
                    <a:srgbClr val="0462C1"/>
                  </a:solidFill>
                </a:uFill>
                <a:latin typeface="Calibri"/>
                <a:ea typeface="+mn-ea"/>
                <a:cs typeface="Calibri"/>
                <a:hlinkClick r:id="rId4"/>
              </a:rPr>
              <a:t>ιχορήγησης</a:t>
            </a:r>
            <a:r>
              <a:rPr kumimoji="0" lang="en-US" sz="1400" b="0" i="0" u="none" strike="noStrike" kern="1200" cap="none" spc="-5" normalizeH="0" baseline="0" noProof="0" dirty="0">
                <a:ln>
                  <a:noFill/>
                </a:ln>
                <a:solidFill>
                  <a:srgbClr val="0462C1"/>
                </a:solidFill>
                <a:effectLst/>
                <a:uLnTx/>
                <a:uFill>
                  <a:solidFill>
                    <a:srgbClr val="0462C1"/>
                  </a:solidFill>
                </a:uFill>
                <a:latin typeface="Calibri"/>
                <a:ea typeface="+mn-ea"/>
                <a:cs typeface="Calibri"/>
                <a:hlinkClick r:id="rId4"/>
              </a:rPr>
              <a:t>/</a:t>
            </a:r>
            <a:r>
              <a:rPr kumimoji="0" lang="el-GR" sz="1400" b="0" i="0" u="none" strike="noStrike" kern="1200" cap="none" spc="-5" normalizeH="0" baseline="0" noProof="0" dirty="0">
                <a:ln>
                  <a:noFill/>
                </a:ln>
                <a:solidFill>
                  <a:srgbClr val="0462C1"/>
                </a:solidFill>
                <a:effectLst/>
                <a:uLnTx/>
                <a:uFill>
                  <a:solidFill>
                    <a:srgbClr val="0462C1"/>
                  </a:solidFill>
                </a:uFill>
                <a:latin typeface="Calibri"/>
                <a:ea typeface="+mn-ea"/>
                <a:cs typeface="Calibri"/>
                <a:hlinkClick r:id="rId4"/>
              </a:rPr>
              <a:t>Πρόσκληση</a:t>
            </a:r>
            <a:r>
              <a:rPr kumimoji="0" sz="1400" b="0" i="0" u="none" strike="noStrike" kern="1200" cap="none" spc="-10" normalizeH="0" baseline="0" noProof="0" dirty="0">
                <a:ln>
                  <a:noFill/>
                </a:ln>
                <a:solidFill>
                  <a:srgbClr val="0462C1"/>
                </a:solidFill>
                <a:effectLst/>
                <a:uLnTx/>
                <a:uFill>
                  <a:solidFill>
                    <a:srgbClr val="0462C1"/>
                  </a:solidFill>
                </a:uFill>
                <a:latin typeface="Calibri"/>
                <a:ea typeface="+mn-ea"/>
                <a:cs typeface="Calibri"/>
                <a:hlinkClick r:id="rId4"/>
              </a:rPr>
              <a:t> </a:t>
            </a:r>
            <a:r>
              <a:rPr kumimoji="0" sz="1400" b="0" i="0" u="none" strike="noStrike" kern="1200" cap="none" spc="0" normalizeH="0" baseline="0" noProof="0" dirty="0">
                <a:ln>
                  <a:noFill/>
                </a:ln>
                <a:solidFill>
                  <a:srgbClr val="0462C1"/>
                </a:solidFill>
                <a:effectLst/>
                <a:uLnTx/>
                <a:uFill>
                  <a:solidFill>
                    <a:srgbClr val="0462C1"/>
                  </a:solidFill>
                </a:uFill>
                <a:latin typeface="Calibri"/>
                <a:ea typeface="+mn-ea"/>
                <a:cs typeface="Calibri"/>
                <a:hlinkClick r:id="rId4"/>
              </a:rPr>
              <a:t>ΚΑ131</a:t>
            </a:r>
            <a:r>
              <a:rPr kumimoji="0" lang="el-GR" sz="1400" b="0" i="0" u="none" strike="noStrike" kern="1200" cap="none" spc="0" normalizeH="0" baseline="0" noProof="0" dirty="0">
                <a:ln>
                  <a:noFill/>
                </a:ln>
                <a:solidFill>
                  <a:srgbClr val="0462C1"/>
                </a:solidFill>
                <a:effectLst/>
                <a:uLnTx/>
                <a:uFill>
                  <a:solidFill>
                    <a:srgbClr val="0462C1"/>
                  </a:solidFill>
                </a:uFill>
                <a:latin typeface="Calibri"/>
                <a:ea typeface="+mn-ea"/>
                <a:cs typeface="Calibri"/>
                <a:hlinkClick r:id="rId4"/>
              </a:rPr>
              <a:t>:2025)</a:t>
            </a:r>
            <a:endParaRPr kumimoji="0" lang="en-GB" sz="1400" b="0" i="0" u="none" strike="noStrike" kern="1200" cap="none" spc="0" normalizeH="0" baseline="0" noProof="0" dirty="0">
              <a:ln>
                <a:noFill/>
              </a:ln>
              <a:solidFill>
                <a:srgbClr val="0462C1"/>
              </a:solidFill>
              <a:effectLst/>
              <a:uLnTx/>
              <a:uFill>
                <a:solidFill>
                  <a:srgbClr val="0462C1"/>
                </a:solidFill>
              </a:uFill>
              <a:latin typeface="Calibri"/>
              <a:ea typeface="+mn-ea"/>
              <a:cs typeface="Calibri"/>
            </a:endParaRPr>
          </a:p>
          <a:p>
            <a:pPr marL="12700" marR="0" lvl="0" indent="0" algn="ctr" defTabSz="914400" rtl="0" eaLnBrk="1" fontAlgn="auto" latinLnBrk="0" hangingPunct="1">
              <a:lnSpc>
                <a:spcPct val="100000"/>
              </a:lnSpc>
              <a:spcBef>
                <a:spcPts val="100"/>
              </a:spcBef>
              <a:spcAft>
                <a:spcPts val="0"/>
              </a:spcAft>
              <a:buClrTx/>
              <a:buSzTx/>
              <a:buFontTx/>
              <a:buNone/>
              <a:tabLst/>
              <a:defRPr/>
            </a:pPr>
            <a:endParaRPr kumimoji="0" sz="1100" b="0" i="0" u="none" strike="noStrike" kern="1200" cap="none" spc="0" normalizeH="0" baseline="0" noProof="0" dirty="0">
              <a:ln>
                <a:noFill/>
              </a:ln>
              <a:solidFill>
                <a:prstClr val="black"/>
              </a:solidFill>
              <a:effectLst/>
              <a:uLnTx/>
              <a:uFillTx/>
              <a:latin typeface="Calibri"/>
              <a:ea typeface="+mn-ea"/>
              <a:cs typeface="Calibri"/>
            </a:endParaRPr>
          </a:p>
        </p:txBody>
      </p:sp>
      <p:grpSp>
        <p:nvGrpSpPr>
          <p:cNvPr id="15" name="Group 14">
            <a:extLst>
              <a:ext uri="{FF2B5EF4-FFF2-40B4-BE49-F238E27FC236}">
                <a16:creationId xmlns:a16="http://schemas.microsoft.com/office/drawing/2014/main" id="{05E6A3DE-D625-423F-FDC0-9B4F5D7DD414}"/>
              </a:ext>
            </a:extLst>
          </p:cNvPr>
          <p:cNvGrpSpPr/>
          <p:nvPr/>
        </p:nvGrpSpPr>
        <p:grpSpPr>
          <a:xfrm>
            <a:off x="913792" y="37752"/>
            <a:ext cx="10364415" cy="6630095"/>
            <a:chOff x="242366" y="119725"/>
            <a:chExt cx="10364415" cy="6630095"/>
          </a:xfrm>
        </p:grpSpPr>
        <p:pic>
          <p:nvPicPr>
            <p:cNvPr id="8" name="Picture 7" descr="A screenshot of a computer&#10;&#10;AI-generated content may be incorrect.">
              <a:extLst>
                <a:ext uri="{FF2B5EF4-FFF2-40B4-BE49-F238E27FC236}">
                  <a16:creationId xmlns:a16="http://schemas.microsoft.com/office/drawing/2014/main" id="{32086842-248C-ABCC-51E1-8B8D7801E9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366" y="119725"/>
              <a:ext cx="10364415" cy="5646009"/>
            </a:xfrm>
            <a:prstGeom prst="rect">
              <a:avLst/>
            </a:prstGeom>
          </p:spPr>
        </p:pic>
        <p:pic>
          <p:nvPicPr>
            <p:cNvPr id="14" name="Picture 13" descr="A screenshot of a phone&#10;&#10;AI-generated content may be incorrect.">
              <a:extLst>
                <a:ext uri="{FF2B5EF4-FFF2-40B4-BE49-F238E27FC236}">
                  <a16:creationId xmlns:a16="http://schemas.microsoft.com/office/drawing/2014/main" id="{4CD24C9B-0736-72B1-EB85-983430DC26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2093735"/>
              <a:ext cx="2473182" cy="4656085"/>
            </a:xfrm>
            <a:prstGeom prst="rect">
              <a:avLst/>
            </a:prstGeom>
          </p:spPr>
        </p:pic>
      </p:grpSp>
      <p:sp>
        <p:nvSpPr>
          <p:cNvPr id="16" name="TextBox 15">
            <a:extLst>
              <a:ext uri="{FF2B5EF4-FFF2-40B4-BE49-F238E27FC236}">
                <a16:creationId xmlns:a16="http://schemas.microsoft.com/office/drawing/2014/main" id="{3C5ED3FC-89CC-3278-9515-63E7D0A93680}"/>
              </a:ext>
            </a:extLst>
          </p:cNvPr>
          <p:cNvSpPr txBox="1"/>
          <p:nvPr/>
        </p:nvSpPr>
        <p:spPr>
          <a:xfrm>
            <a:off x="1756225" y="3814510"/>
            <a:ext cx="2057400" cy="381000"/>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8" name="Straight Arrow Connector 17">
            <a:extLst>
              <a:ext uri="{FF2B5EF4-FFF2-40B4-BE49-F238E27FC236}">
                <a16:creationId xmlns:a16="http://schemas.microsoft.com/office/drawing/2014/main" id="{AD1A5C60-FC1A-A0EA-4001-EE7D74F552C7}"/>
              </a:ext>
            </a:extLst>
          </p:cNvPr>
          <p:cNvCxnSpPr>
            <a:cxnSpLocks/>
          </p:cNvCxnSpPr>
          <p:nvPr/>
        </p:nvCxnSpPr>
        <p:spPr>
          <a:xfrm>
            <a:off x="3886200" y="4005010"/>
            <a:ext cx="24961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043F03-33B1-D60E-1D87-57A3346D2632}"/>
              </a:ext>
            </a:extLst>
          </p:cNvPr>
          <p:cNvSpPr txBox="1"/>
          <p:nvPr/>
        </p:nvSpPr>
        <p:spPr>
          <a:xfrm>
            <a:off x="9828534" y="2798847"/>
            <a:ext cx="1707679" cy="1015663"/>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a:ea typeface="+mn-ea"/>
                <a:cs typeface="+mn-cs"/>
              </a:rPr>
              <a:t>Annex 6 - </a:t>
            </a:r>
            <a:r>
              <a:rPr kumimoji="0" lang="el-GR" sz="1200" b="0" i="0" u="none" strike="noStrike" kern="1200" cap="none" spc="-10" normalizeH="0" baseline="0" noProof="0" dirty="0">
                <a:ln>
                  <a:noFill/>
                </a:ln>
                <a:solidFill>
                  <a:srgbClr val="FF0000"/>
                </a:solidFill>
                <a:effectLst/>
                <a:uLnTx/>
                <a:uFillTx/>
                <a:latin typeface="Calibri Light"/>
                <a:ea typeface="+mn-ea"/>
                <a:cs typeface="Calibri Light"/>
              </a:rPr>
              <a:t>Έ</a:t>
            </a:r>
            <a:r>
              <a:rPr kumimoji="0" lang="el-GR" sz="1200" b="0" i="0" u="none" strike="noStrike" kern="1200" cap="none" spc="0" normalizeH="0" baseline="0" noProof="0" dirty="0">
                <a:ln>
                  <a:noFill/>
                </a:ln>
                <a:solidFill>
                  <a:srgbClr val="FF0000"/>
                </a:solidFill>
                <a:effectLst/>
                <a:uLnTx/>
                <a:uFillTx/>
                <a:latin typeface="Calibri Light"/>
                <a:ea typeface="+mn-ea"/>
                <a:cs typeface="Calibri Light"/>
              </a:rPr>
              <a:t>ν</a:t>
            </a:r>
            <a:r>
              <a:rPr kumimoji="0" lang="el-GR" sz="1200" b="0" i="0" u="none" strike="noStrike" kern="1200" cap="none" spc="-15" normalizeH="0" baseline="0" noProof="0" dirty="0">
                <a:ln>
                  <a:noFill/>
                </a:ln>
                <a:solidFill>
                  <a:srgbClr val="FF0000"/>
                </a:solidFill>
                <a:effectLst/>
                <a:uLnTx/>
                <a:uFillTx/>
                <a:latin typeface="Calibri Light"/>
                <a:ea typeface="+mn-ea"/>
                <a:cs typeface="Calibri Light"/>
              </a:rPr>
              <a:t>τ</a:t>
            </a:r>
            <a:r>
              <a:rPr kumimoji="0" lang="el-GR" sz="1200" b="0" i="0" u="none" strike="noStrike" kern="1200" cap="none" spc="-25" normalizeH="0" baseline="0" noProof="0" dirty="0">
                <a:ln>
                  <a:noFill/>
                </a:ln>
                <a:solidFill>
                  <a:srgbClr val="FF0000"/>
                </a:solidFill>
                <a:effectLst/>
                <a:uLnTx/>
                <a:uFillTx/>
                <a:latin typeface="Calibri Light"/>
                <a:ea typeface="+mn-ea"/>
                <a:cs typeface="Calibri Light"/>
              </a:rPr>
              <a:t>υπ</a:t>
            </a:r>
            <a:r>
              <a:rPr kumimoji="0" lang="el-GR" sz="1200" b="0" i="0" u="none" strike="noStrike" kern="1200" cap="none" spc="0" normalizeH="0" baseline="0" noProof="0" dirty="0">
                <a:ln>
                  <a:noFill/>
                </a:ln>
                <a:solidFill>
                  <a:srgbClr val="FF0000"/>
                </a:solidFill>
                <a:effectLst/>
                <a:uLnTx/>
                <a:uFillTx/>
                <a:latin typeface="Calibri Light"/>
                <a:ea typeface="+mn-ea"/>
                <a:cs typeface="Calibri Light"/>
              </a:rPr>
              <a:t>α</a:t>
            </a:r>
            <a:r>
              <a:rPr kumimoji="0" lang="el-GR" sz="1200" b="0" i="0" u="none" strike="noStrike" kern="1200" cap="none" spc="-50" normalizeH="0" baseline="0" noProof="0" dirty="0">
                <a:ln>
                  <a:noFill/>
                </a:ln>
                <a:solidFill>
                  <a:srgbClr val="FF0000"/>
                </a:solidFill>
                <a:effectLst/>
                <a:uLnTx/>
                <a:uFillTx/>
                <a:latin typeface="Calibri Light"/>
                <a:ea typeface="+mn-ea"/>
                <a:cs typeface="Calibri Light"/>
              </a:rPr>
              <a:t> Συμφωνιών μεταξύ </a:t>
            </a:r>
            <a:r>
              <a:rPr kumimoji="0" lang="el-GR" sz="1200" b="0" i="0" u="none" strike="noStrike" kern="1200" cap="none" spc="-15" normalizeH="0" baseline="0" noProof="0" dirty="0">
                <a:ln>
                  <a:noFill/>
                </a:ln>
                <a:solidFill>
                  <a:srgbClr val="FF0000"/>
                </a:solidFill>
                <a:effectLst/>
                <a:uLnTx/>
                <a:uFillTx/>
                <a:latin typeface="Calibri Light"/>
                <a:ea typeface="+mn-ea"/>
                <a:cs typeface="Calibri Light"/>
              </a:rPr>
              <a:t>Δ</a:t>
            </a:r>
            <a:r>
              <a:rPr kumimoji="0" lang="el-GR" sz="1200" b="0" i="0" u="none" strike="noStrike" kern="1200" cap="none" spc="-5" normalizeH="0" baseline="0" noProof="0" dirty="0">
                <a:ln>
                  <a:noFill/>
                </a:ln>
                <a:solidFill>
                  <a:srgbClr val="FF0000"/>
                </a:solidFill>
                <a:effectLst/>
                <a:uLnTx/>
                <a:uFillTx/>
                <a:latin typeface="Calibri Light"/>
                <a:ea typeface="+mn-ea"/>
                <a:cs typeface="Calibri Light"/>
              </a:rPr>
              <a:t>ικ</a:t>
            </a:r>
            <a:r>
              <a:rPr kumimoji="0" lang="el-GR" sz="1200" b="0" i="0" u="none" strike="noStrike" kern="1200" cap="none" spc="-25" normalizeH="0" baseline="0" noProof="0" dirty="0">
                <a:ln>
                  <a:noFill/>
                </a:ln>
                <a:solidFill>
                  <a:srgbClr val="FF0000"/>
                </a:solidFill>
                <a:effectLst/>
                <a:uLnTx/>
                <a:uFillTx/>
                <a:latin typeface="Calibri Light"/>
                <a:ea typeface="+mn-ea"/>
                <a:cs typeface="Calibri Light"/>
              </a:rPr>
              <a:t>αι</a:t>
            </a:r>
            <a:r>
              <a:rPr kumimoji="0" lang="el-GR" sz="1200" b="0" i="0" u="none" strike="noStrike" kern="1200" cap="none" spc="-15" normalizeH="0" baseline="0" noProof="0" dirty="0">
                <a:ln>
                  <a:noFill/>
                </a:ln>
                <a:solidFill>
                  <a:srgbClr val="FF0000"/>
                </a:solidFill>
                <a:effectLst/>
                <a:uLnTx/>
                <a:uFillTx/>
                <a:latin typeface="Calibri Light"/>
                <a:ea typeface="+mn-ea"/>
                <a:cs typeface="Calibri Light"/>
              </a:rPr>
              <a:t>ο</a:t>
            </a:r>
            <a:r>
              <a:rPr kumimoji="0" lang="el-GR" sz="1200" b="0" i="0" u="none" strike="noStrike" kern="1200" cap="none" spc="-35" normalizeH="0" baseline="0" noProof="0" dirty="0">
                <a:ln>
                  <a:noFill/>
                </a:ln>
                <a:solidFill>
                  <a:srgbClr val="FF0000"/>
                </a:solidFill>
                <a:effectLst/>
                <a:uLnTx/>
                <a:uFillTx/>
                <a:latin typeface="Calibri Light"/>
                <a:ea typeface="+mn-ea"/>
                <a:cs typeface="Calibri Light"/>
              </a:rPr>
              <a:t>ύ</a:t>
            </a:r>
            <a:r>
              <a:rPr kumimoji="0" lang="el-GR" sz="1200" b="0" i="0" u="none" strike="noStrike" kern="1200" cap="none" spc="-15" normalizeH="0" baseline="0" noProof="0" dirty="0">
                <a:ln>
                  <a:noFill/>
                </a:ln>
                <a:solidFill>
                  <a:srgbClr val="FF0000"/>
                </a:solidFill>
                <a:effectLst/>
                <a:uLnTx/>
                <a:uFillTx/>
                <a:latin typeface="Calibri Light"/>
                <a:ea typeface="+mn-ea"/>
                <a:cs typeface="Calibri Light"/>
              </a:rPr>
              <a:t>χ</a:t>
            </a:r>
            <a:r>
              <a:rPr kumimoji="0" lang="el-GR" sz="1200" b="0" i="0" u="none" strike="noStrike" kern="1200" cap="none" spc="-25" normalizeH="0" baseline="0" noProof="0" dirty="0">
                <a:ln>
                  <a:noFill/>
                </a:ln>
                <a:solidFill>
                  <a:srgbClr val="FF0000"/>
                </a:solidFill>
                <a:effectLst/>
                <a:uLnTx/>
                <a:uFillTx/>
                <a:latin typeface="Calibri Light"/>
                <a:ea typeface="+mn-ea"/>
                <a:cs typeface="Calibri Light"/>
              </a:rPr>
              <a:t>ο</a:t>
            </a:r>
            <a:r>
              <a:rPr kumimoji="0" lang="el-GR" sz="1200" b="0" i="0" u="none" strike="noStrike" kern="1200" cap="none" spc="0" normalizeH="0" baseline="0" noProof="0" dirty="0">
                <a:ln>
                  <a:noFill/>
                </a:ln>
                <a:solidFill>
                  <a:srgbClr val="FF0000"/>
                </a:solidFill>
                <a:effectLst/>
                <a:uLnTx/>
                <a:uFillTx/>
                <a:latin typeface="Calibri Light"/>
                <a:ea typeface="+mn-ea"/>
                <a:cs typeface="Calibri Light"/>
              </a:rPr>
              <a:t>υ  </a:t>
            </a:r>
            <a:r>
              <a:rPr kumimoji="0" lang="el-GR" sz="1200" b="0" i="0" u="none" strike="noStrike" kern="1200" cap="none" spc="-20" normalizeH="0" baseline="0" noProof="0" dirty="0">
                <a:ln>
                  <a:noFill/>
                </a:ln>
                <a:solidFill>
                  <a:srgbClr val="FF0000"/>
                </a:solidFill>
                <a:effectLst/>
                <a:uLnTx/>
                <a:uFillTx/>
                <a:latin typeface="Calibri Light"/>
                <a:ea typeface="+mn-ea"/>
                <a:cs typeface="Calibri Light"/>
              </a:rPr>
              <a:t>Οργανισμού </a:t>
            </a:r>
            <a:r>
              <a:rPr kumimoji="0" lang="el-GR" sz="1200" b="0" i="0" u="none" strike="noStrike" kern="1200" cap="none" spc="-5" normalizeH="0" baseline="0" noProof="0" dirty="0">
                <a:ln>
                  <a:noFill/>
                </a:ln>
                <a:solidFill>
                  <a:srgbClr val="FF0000"/>
                </a:solidFill>
                <a:effectLst/>
                <a:uLnTx/>
                <a:uFillTx/>
                <a:latin typeface="Calibri Light"/>
                <a:ea typeface="+mn-ea"/>
                <a:cs typeface="Calibri Light"/>
              </a:rPr>
              <a:t>και </a:t>
            </a:r>
            <a:r>
              <a:rPr kumimoji="0" lang="el-GR" sz="1200" b="0" i="0" u="none" strike="noStrike" kern="1200" cap="none" spc="0" normalizeH="0" baseline="0" noProof="0" dirty="0">
                <a:ln>
                  <a:noFill/>
                </a:ln>
                <a:solidFill>
                  <a:srgbClr val="FF0000"/>
                </a:solidFill>
                <a:effectLst/>
                <a:uLnTx/>
                <a:uFillTx/>
                <a:latin typeface="Calibri Light"/>
                <a:ea typeface="+mn-ea"/>
                <a:cs typeface="Calibri Light"/>
              </a:rPr>
              <a:t> </a:t>
            </a:r>
            <a:r>
              <a:rPr kumimoji="0" lang="el-GR" sz="1200" b="0" i="0" u="none" strike="noStrike" kern="1200" cap="none" spc="-20" normalizeH="0" baseline="0" noProof="0" dirty="0">
                <a:ln>
                  <a:noFill/>
                </a:ln>
                <a:solidFill>
                  <a:srgbClr val="FF0000"/>
                </a:solidFill>
                <a:effectLst/>
                <a:uLnTx/>
                <a:uFillTx/>
                <a:latin typeface="Calibri Light"/>
                <a:ea typeface="+mn-ea"/>
                <a:cs typeface="Calibri Light"/>
              </a:rPr>
              <a:t>Συμμετεχόντων</a:t>
            </a:r>
            <a:endParaRPr kumimoji="0" lang="el-GR" sz="1200" b="0" i="0" u="none" strike="noStrike" kern="1200" cap="none" spc="0" normalizeH="0" baseline="0" noProof="0" dirty="0">
              <a:ln>
                <a:noFill/>
              </a:ln>
              <a:solidFill>
                <a:srgbClr val="FF0000"/>
              </a:solidFill>
              <a:effectLst/>
              <a:uLnTx/>
              <a:uFillTx/>
              <a:latin typeface="Calibri Light"/>
              <a:ea typeface="+mn-ea"/>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6982F8C5-B198-1633-0372-C06F6E1AE57B}"/>
              </a:ext>
            </a:extLst>
          </p:cNvPr>
          <p:cNvSpPr txBox="1"/>
          <p:nvPr/>
        </p:nvSpPr>
        <p:spPr>
          <a:xfrm>
            <a:off x="1756225" y="3352800"/>
            <a:ext cx="2057400" cy="381000"/>
          </a:xfrm>
          <a:prstGeom prst="rect">
            <a:avLst/>
          </a:prstGeom>
          <a:noFill/>
          <a:ln>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1" name="Straight Arrow Connector 20">
            <a:extLst>
              <a:ext uri="{FF2B5EF4-FFF2-40B4-BE49-F238E27FC236}">
                <a16:creationId xmlns:a16="http://schemas.microsoft.com/office/drawing/2014/main" id="{8432DABD-381A-B3FF-3DB5-091198BCA3E1}"/>
              </a:ext>
            </a:extLst>
          </p:cNvPr>
          <p:cNvCxnSpPr/>
          <p:nvPr/>
        </p:nvCxnSpPr>
        <p:spPr>
          <a:xfrm flipH="1">
            <a:off x="1434034" y="3543300"/>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7AF3DA0-4A02-63CD-9AEC-FA22889C3372}"/>
              </a:ext>
            </a:extLst>
          </p:cNvPr>
          <p:cNvSpPr txBox="1"/>
          <p:nvPr/>
        </p:nvSpPr>
        <p:spPr>
          <a:xfrm>
            <a:off x="136127" y="3419856"/>
            <a:ext cx="1426062" cy="276999"/>
          </a:xfrm>
          <a:prstGeom prst="rect">
            <a:avLst/>
          </a:prstGeom>
          <a:noFill/>
          <a:ln>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Calibri"/>
                <a:ea typeface="+mn-ea"/>
                <a:cs typeface="+mn-cs"/>
              </a:rPr>
              <a:t>GA &amp; Annexes  2-5</a:t>
            </a:r>
          </a:p>
        </p:txBody>
      </p:sp>
      <p:cxnSp>
        <p:nvCxnSpPr>
          <p:cNvPr id="27" name="Straight Arrow Connector 26">
            <a:extLst>
              <a:ext uri="{FF2B5EF4-FFF2-40B4-BE49-F238E27FC236}">
                <a16:creationId xmlns:a16="http://schemas.microsoft.com/office/drawing/2014/main" id="{BD20181B-FD31-42AC-39D0-52E9E6669072}"/>
              </a:ext>
            </a:extLst>
          </p:cNvPr>
          <p:cNvCxnSpPr>
            <a:cxnSpLocks/>
          </p:cNvCxnSpPr>
          <p:nvPr/>
        </p:nvCxnSpPr>
        <p:spPr>
          <a:xfrm>
            <a:off x="9433720" y="3559231"/>
            <a:ext cx="24961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1410</TotalTime>
  <Words>9780</Words>
  <Application>Microsoft Office PowerPoint</Application>
  <PresentationFormat>Widescreen</PresentationFormat>
  <Paragraphs>964</Paragraphs>
  <Slides>88</Slides>
  <Notes>88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88</vt:i4>
      </vt:variant>
    </vt:vector>
  </HeadingPairs>
  <TitlesOfParts>
    <vt:vector size="101" baseType="lpstr">
      <vt:lpstr>Aptos</vt:lpstr>
      <vt:lpstr>Arial</vt:lpstr>
      <vt:lpstr>Arial MT</vt:lpstr>
      <vt:lpstr>Calibri</vt:lpstr>
      <vt:lpstr>Calibri Light</vt:lpstr>
      <vt:lpstr>Courier New</vt:lpstr>
      <vt:lpstr>Google Sans</vt:lpstr>
      <vt:lpstr>Roboto</vt:lpstr>
      <vt:lpstr>Symbol</vt:lpstr>
      <vt:lpstr>Verdana</vt:lpstr>
      <vt:lpstr>Wingdings</vt:lpstr>
      <vt:lpstr>Office Theme</vt:lpstr>
      <vt:lpstr>1_Office Theme</vt:lpstr>
      <vt:lpstr>PowerPoint Presentation</vt:lpstr>
      <vt:lpstr>PowerPoint Presentation</vt:lpstr>
      <vt:lpstr>Ενότητες Παρουσίασης</vt:lpstr>
      <vt:lpstr>PowerPoint Presentation</vt:lpstr>
      <vt:lpstr>PowerPoint Presentation</vt:lpstr>
      <vt:lpstr>Κατανομή Κονδυλίων ΚΑ131 2025</vt:lpstr>
      <vt:lpstr>PowerPoint Presentation</vt:lpstr>
      <vt:lpstr>Συμφωνία  Επιχορήγησης</vt:lpstr>
      <vt:lpstr>PowerPoint Presentation</vt:lpstr>
      <vt:lpstr>PowerPoint Presentation</vt:lpstr>
      <vt:lpstr>PowerPoint Presentation</vt:lpstr>
      <vt:lpstr>PowerPoint Presentation</vt:lpstr>
      <vt:lpstr>PowerPoint Presentation</vt:lpstr>
      <vt:lpstr>Γενικές Αρχές για SMSs και SMPs</vt:lpstr>
      <vt:lpstr>Επιλέξιμες διάρκειες SMSs/SMPs</vt:lpstr>
      <vt:lpstr>PowerPoint Presentation</vt:lpstr>
      <vt:lpstr>Βασικές Αρχές κινητικότητας για Πρακτική Άσκηση (SMPs)</vt:lpstr>
      <vt:lpstr>PowerPoint Presentation</vt:lpstr>
      <vt:lpstr>PowerPoint Presentation</vt:lpstr>
      <vt:lpstr>Επιλέξιμες διάρκειες STAs/STTs</vt:lpstr>
      <vt:lpstr>PowerPoint Presentation</vt:lpstr>
      <vt:lpstr>PowerPoint Presentation</vt:lpstr>
      <vt:lpstr>PowerPoint Presentation</vt:lpstr>
      <vt:lpstr>Κατηγορίες Χρηματοδότησης</vt:lpstr>
      <vt:lpstr>Κατηγορίες Προϋπολογισμού</vt:lpstr>
      <vt:lpstr>PowerPoint Presentation</vt:lpstr>
      <vt:lpstr>Οργανωτικά Έξοδα (Organzational Support) (1/2)</vt:lpstr>
      <vt:lpstr>Οργανωτικά Έξοδα (Organzational Support) (2/2)</vt:lpstr>
      <vt:lpstr>Ατομική υποστήριξη (Individual Support) Κινητικότητες Μικρής Διάρκειας</vt:lpstr>
      <vt:lpstr>Ατομική υποστήριξη (Individual Support) Κινητικότητες Μεγάλης Διάρκειας (1/2)</vt:lpstr>
      <vt:lpstr>Ατομική υποστήριξη (Individual Support) Κινητικότητες Μεγάλης Διάρκειας (2/2)</vt:lpstr>
      <vt:lpstr>Ατομική υποστήριξη (Individual Support) Προσωπικό</vt:lpstr>
      <vt:lpstr>Ταξιδιωτικά Έξοδα (Travel Support)</vt:lpstr>
      <vt:lpstr>Υποστήριξη ένταξης για οργανισμούς (Inclusion Support for Organizations)</vt:lpstr>
      <vt:lpstr>PowerPoint Presentation</vt:lpstr>
      <vt:lpstr>Έκτακτες δαπάνες (Exceptional Costs)</vt:lpstr>
      <vt:lpstr>Υποστήριξη συμπερίληψης για συμμετέχοντες με Λιγότερες Ευκαιρίες (Inclusion Support for Participants) (1/2)</vt:lpstr>
      <vt:lpstr>Υποστήριξη συμπερίληψης για συμμετέχοντες με Λιγότερες Ευκαιρίες (Inclusion Support for Participants) (2/2)</vt:lpstr>
      <vt:lpstr>Παράδειγμα χρήσης της υποστήριξης συμπερίληψης για συμμετέχοντες με Λιγότερες Ευκαιρίες και των Top-ups:   √Φοιτητής με λιγότερες ευκαιρίες που συμμετέχει σε μακράς διάρκειας κινητικότητα για πρακτική άσκηση σε ΙΤΕ Χώρας-Μέλους</vt:lpstr>
      <vt:lpstr>Ποσοστό Χρηματοδότησης για ΚΑ131 Διεθνή Κινητικότητα</vt:lpstr>
      <vt:lpstr>PowerPoint Presentation</vt:lpstr>
      <vt:lpstr>PowerPoint Presentation</vt:lpstr>
      <vt:lpstr>Βασικές Αρχές συμμετοχής σε BIPs (1/2)</vt:lpstr>
      <vt:lpstr>Βασικές Αρχές συμμετοχής σε BIPs (2/2)</vt:lpstr>
      <vt:lpstr>Χρηματοδότηση και Χρεώσεις για τους συμμετέχοντες σε BIPs</vt:lpstr>
      <vt:lpstr>Οργανωτικά έξοδα Μικτών εντατικών  προγραμμάτων (Blended Intensive Programmes OS)</vt:lpstr>
      <vt:lpstr>Μεταφορές κονδυλίων στα BIPs</vt:lpstr>
      <vt:lpstr>PowerPoint Presentation</vt:lpstr>
      <vt:lpstr>PowerPoint Presentation</vt:lpstr>
      <vt:lpstr>Αλλαγές που απαιτούν τροποποίηση της Συμφωνίας Επιχορήγησης</vt:lpstr>
      <vt:lpstr>Μεταφορές κονδυλίων από τους δικαιούχους</vt:lpstr>
      <vt:lpstr>Ανακατανομή  Κονδυλίων Πρόσκλησης από την ΕΥ, κατά το στάδιο της περιοδικής έκθεσης (1/2)</vt:lpstr>
      <vt:lpstr>Ανακατανομή  Κονδυλίων Πρόσκλησης από την ΕΥ, κατά το στάδιο της περιοδικής έκθεσης (2/2)</vt:lpstr>
      <vt:lpstr>Επιπλέον επιχορήγηση για κάλυψη πραγματικών εξόδων</vt:lpstr>
      <vt:lpstr>PowerPoint Presentation</vt:lpstr>
      <vt:lpstr>Αλλαγές στην περίοδο υλοποίησης των δραστηριοτήτων των φοιτητών/ πρόσφατων απόφοιτων και του προσωπικού</vt:lpstr>
      <vt:lpstr>Τρόποι κάλυψης εξόδων συμμετεχόντων (Grant Agreement 2025 with participants)</vt:lpstr>
      <vt:lpstr>Διευθετήσεις πληρωμών προς συμμετέχοντες (Grant Agreement 2025 with participants)  (1/2)</vt:lpstr>
      <vt:lpstr>Διευθετήσεις πληρωμών προς συμμετέχοντες και αναγκαία ασφαλιστική κάλυψη (Grant Agreement 2025 with participants) (2/2)</vt:lpstr>
      <vt:lpstr>PowerPoint Presentation</vt:lpstr>
      <vt:lpstr>PowerPoint Presentation</vt:lpstr>
      <vt:lpstr>Χρονοδιάγραμμα Έργου</vt:lpstr>
      <vt:lpstr>Φάκελος Συμμετέχοντα/ουσας: Aπαραίτητα Έντυπα</vt:lpstr>
      <vt:lpstr>Τήρηση Αρχείου στον οργανισμό</vt:lpstr>
      <vt:lpstr>Επεξεργασία  Προσωπικών  δεδομένων</vt:lpstr>
      <vt:lpstr>Τελική Έκθεση</vt:lpstr>
      <vt:lpstr>Eργαλείο Διαχείρισης Beneficiary Module</vt:lpstr>
      <vt:lpstr>OLS</vt:lpstr>
      <vt:lpstr>Αντίκτυπος σχεδίου Επικοινωνία και  Διάδοση της Δράσης</vt:lpstr>
      <vt:lpstr>Έλεγχοι</vt:lpstr>
      <vt:lpstr>Έλεγχος Συστημάτων (Systems Check)</vt:lpstr>
      <vt:lpstr>PowerPoint Presentation</vt:lpstr>
      <vt:lpstr>PowerPoint Presentation</vt:lpstr>
      <vt:lpstr>PowerPoint Presentation</vt:lpstr>
      <vt:lpstr>PowerPoint Presentation</vt:lpstr>
      <vt:lpstr>PowerPoint Presentation</vt:lpstr>
      <vt:lpstr>Πιστοποιημένα Ιδρύματα (ECHE)</vt:lpstr>
      <vt:lpstr>Βασικές Δεσμεύσεις Ιδρυμάτων που προκύπτουν από την υπογραφή του ECHE</vt:lpstr>
      <vt:lpstr>Αναγνώριση Μαθησιακών Αποτελεσμάτων </vt:lpstr>
      <vt:lpstr>Πληροφόρηση που αναμένεται να υπάρχει στην ιστοσελίδα του ΙΤΕ σχετικά με το Erasmus</vt:lpstr>
      <vt:lpstr>Κατά τη Διάρκεια της Κινητικότητας</vt:lpstr>
      <vt:lpstr>Aναστολή/ Απόσυρση Χάρτη</vt:lpstr>
      <vt:lpstr>Πρωτοβουλία Ευρωπαϊκής Φοιτητικής Κάρτας  (European Student Card Initiative – ESCI)</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Constantinos Georgiou</dc:creator>
  <cp:lastModifiedBy>Maria Thalia Christou</cp:lastModifiedBy>
  <cp:revision>226</cp:revision>
  <cp:lastPrinted>2025-07-15T08:54:31Z</cp:lastPrinted>
  <dcterms:created xsi:type="dcterms:W3CDTF">2023-04-27T06:57:03Z</dcterms:created>
  <dcterms:modified xsi:type="dcterms:W3CDTF">2025-07-15T08:58:42Z</dcterms:modified>
</cp:coreProperties>
</file>