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94" r:id="rId10"/>
    <p:sldId id="295" r:id="rId11"/>
    <p:sldId id="341" r:id="rId12"/>
    <p:sldId id="342" r:id="rId13"/>
    <p:sldId id="302" r:id="rId14"/>
    <p:sldId id="299" r:id="rId15"/>
    <p:sldId id="340" r:id="rId16"/>
    <p:sldId id="301" r:id="rId17"/>
    <p:sldId id="347" r:id="rId18"/>
    <p:sldId id="307" r:id="rId19"/>
    <p:sldId id="305" r:id="rId20"/>
    <p:sldId id="306" r:id="rId21"/>
    <p:sldId id="348" r:id="rId22"/>
    <p:sldId id="270" r:id="rId23"/>
    <p:sldId id="309" r:id="rId24"/>
    <p:sldId id="304" r:id="rId25"/>
    <p:sldId id="337" r:id="rId26"/>
    <p:sldId id="345" r:id="rId27"/>
    <p:sldId id="308" r:id="rId28"/>
    <p:sldId id="349" r:id="rId29"/>
    <p:sldId id="350" r:id="rId30"/>
    <p:sldId id="351" r:id="rId31"/>
    <p:sldId id="352" r:id="rId32"/>
    <p:sldId id="353" r:id="rId33"/>
    <p:sldId id="354" r:id="rId34"/>
    <p:sldId id="318" r:id="rId35"/>
    <p:sldId id="320" r:id="rId36"/>
    <p:sldId id="321" r:id="rId37"/>
    <p:sldId id="355" r:id="rId38"/>
    <p:sldId id="319" r:id="rId39"/>
    <p:sldId id="356" r:id="rId40"/>
    <p:sldId id="310" r:id="rId41"/>
    <p:sldId id="357" r:id="rId42"/>
    <p:sldId id="311" r:id="rId43"/>
    <p:sldId id="312" r:id="rId44"/>
    <p:sldId id="313" r:id="rId45"/>
    <p:sldId id="358" r:id="rId46"/>
    <p:sldId id="339" r:id="rId47"/>
    <p:sldId id="338" r:id="rId48"/>
    <p:sldId id="269" r:id="rId49"/>
    <p:sldId id="343" r:id="rId50"/>
    <p:sldId id="359" r:id="rId51"/>
    <p:sldId id="265" r:id="rId52"/>
    <p:sldId id="271" r:id="rId53"/>
    <p:sldId id="277" r:id="rId54"/>
    <p:sldId id="274" r:id="rId55"/>
    <p:sldId id="279" r:id="rId56"/>
    <p:sldId id="281" r:id="rId57"/>
    <p:sldId id="282" r:id="rId58"/>
    <p:sldId id="278" r:id="rId59"/>
    <p:sldId id="280" r:id="rId60"/>
    <p:sldId id="272" r:id="rId61"/>
    <p:sldId id="275" r:id="rId62"/>
    <p:sldId id="276" r:id="rId63"/>
    <p:sldId id="284" r:id="rId64"/>
    <p:sldId id="361" r:id="rId65"/>
    <p:sldId id="362" r:id="rId66"/>
    <p:sldId id="363" r:id="rId67"/>
    <p:sldId id="289" r:id="rId68"/>
    <p:sldId id="290" r:id="rId69"/>
    <p:sldId id="293" r:id="rId70"/>
    <p:sldId id="360" r:id="rId71"/>
    <p:sldId id="322" r:id="rId7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7F2C01-4E42-C583-C88A-6F10983707CB}" name="Sophia Arnaouti" initials="SA" userId="S::sarnaouti@idep.org.cy::a0fba2d5-dbfb-4509-95e3-522035c5c8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25" autoAdjust="0"/>
  </p:normalViewPr>
  <p:slideViewPr>
    <p:cSldViewPr>
      <p:cViewPr varScale="1">
        <p:scale>
          <a:sx n="104" d="100"/>
          <a:sy n="104" d="100"/>
        </p:scale>
        <p:origin x="83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mailto:sleonidou@idep.org.cy" TargetMode="External"/><Relationship Id="rId1" Type="http://schemas.openxmlformats.org/officeDocument/2006/relationships/hyperlink" Target="mailto:sarnaouti@idep.org.cy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hyperlink" Target="mailto:sleonidou@idep.org.cy" TargetMode="External"/><Relationship Id="rId1" Type="http://schemas.openxmlformats.org/officeDocument/2006/relationships/hyperlink" Target="mailto:sarnaouti@idep.org.cy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32D66-9DE2-4C0E-A686-143D575438C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56E8EC-4F81-45F9-923D-1FB65CB14B0C}">
      <dgm:prSet phldrT="[Text]"/>
      <dgm:spPr>
        <a:solidFill>
          <a:srgbClr val="50A2BC"/>
        </a:solidFill>
      </dgm:spPr>
      <dgm:t>
        <a:bodyPr/>
        <a:lstStyle/>
        <a:p>
          <a:r>
            <a:rPr lang="el-GR" dirty="0"/>
            <a:t>Φοιτητές</a:t>
          </a:r>
          <a:endParaRPr lang="en-GB" dirty="0"/>
        </a:p>
      </dgm:t>
    </dgm:pt>
    <dgm:pt modelId="{175F7E76-F649-46F4-A6E4-0B027F2669A1}" type="parTrans" cxnId="{BF72C3C2-D836-4FD4-B7AA-4E50A7F9A3F5}">
      <dgm:prSet/>
      <dgm:spPr/>
      <dgm:t>
        <a:bodyPr/>
        <a:lstStyle/>
        <a:p>
          <a:endParaRPr lang="en-GB"/>
        </a:p>
      </dgm:t>
    </dgm:pt>
    <dgm:pt modelId="{A16CB3D2-757E-4129-B779-38683C8EE16F}" type="sibTrans" cxnId="{BF72C3C2-D836-4FD4-B7AA-4E50A7F9A3F5}">
      <dgm:prSet/>
      <dgm:spPr/>
      <dgm:t>
        <a:bodyPr/>
        <a:lstStyle/>
        <a:p>
          <a:endParaRPr lang="en-GB"/>
        </a:p>
      </dgm:t>
    </dgm:pt>
    <dgm:pt modelId="{EFA1C661-4302-4B15-880C-60835B963981}">
      <dgm:prSet phldrT="[Text]"/>
      <dgm:spPr/>
      <dgm:t>
        <a:bodyPr/>
        <a:lstStyle/>
        <a:p>
          <a:r>
            <a:rPr lang="en-GB" dirty="0"/>
            <a:t>SMS</a:t>
          </a:r>
          <a:r>
            <a:rPr lang="el-GR" dirty="0"/>
            <a:t>            </a:t>
          </a:r>
          <a:r>
            <a:rPr lang="en-GB" b="1" dirty="0"/>
            <a:t>1,461,600.00</a:t>
          </a:r>
          <a:r>
            <a:rPr lang="el-GR" b="1" dirty="0"/>
            <a:t> Ευρώ </a:t>
          </a:r>
          <a:r>
            <a:rPr lang="en-GB" b="1" dirty="0"/>
            <a:t> 522</a:t>
          </a:r>
          <a:r>
            <a:rPr lang="el-GR" b="1" dirty="0"/>
            <a:t> κινητικότητες</a:t>
          </a:r>
          <a:endParaRPr lang="en-GB" b="1" dirty="0"/>
        </a:p>
      </dgm:t>
    </dgm:pt>
    <dgm:pt modelId="{D7571BE0-71D9-451F-A3EF-DA5484B2108F}" type="parTrans" cxnId="{DDA9AFE1-E235-450A-B3C8-FEBED1ADE6E9}">
      <dgm:prSet/>
      <dgm:spPr/>
      <dgm:t>
        <a:bodyPr/>
        <a:lstStyle/>
        <a:p>
          <a:endParaRPr lang="en-GB"/>
        </a:p>
      </dgm:t>
    </dgm:pt>
    <dgm:pt modelId="{3397A0D7-AC48-4E80-9FE4-8E4438AEF884}" type="sibTrans" cxnId="{DDA9AFE1-E235-450A-B3C8-FEBED1ADE6E9}">
      <dgm:prSet/>
      <dgm:spPr/>
      <dgm:t>
        <a:bodyPr/>
        <a:lstStyle/>
        <a:p>
          <a:endParaRPr lang="en-GB"/>
        </a:p>
      </dgm:t>
    </dgm:pt>
    <dgm:pt modelId="{B34E46EC-98F3-41BD-B0B9-740005846FF5}">
      <dgm:prSet phldrT="[Text]"/>
      <dgm:spPr/>
      <dgm:t>
        <a:bodyPr/>
        <a:lstStyle/>
        <a:p>
          <a:r>
            <a:rPr lang="en-GB" dirty="0"/>
            <a:t>SMP                                  </a:t>
          </a:r>
          <a:r>
            <a:rPr lang="en-GB" b="1" i="0" u="none" dirty="0"/>
            <a:t>2,307,200.00</a:t>
          </a:r>
          <a:r>
            <a:rPr lang="el-GR" b="1" i="0" u="none" dirty="0"/>
            <a:t> Ευρώ   </a:t>
          </a:r>
          <a:r>
            <a:rPr lang="en-GB" b="1" i="0" u="none" dirty="0"/>
            <a:t>824</a:t>
          </a:r>
          <a:r>
            <a:rPr lang="el-GR" b="1" i="0" u="none" dirty="0"/>
            <a:t> κινητικότητες                   </a:t>
          </a:r>
          <a:r>
            <a:rPr lang="en-GB" dirty="0"/>
            <a:t> </a:t>
          </a:r>
        </a:p>
      </dgm:t>
    </dgm:pt>
    <dgm:pt modelId="{A757478B-99AF-4A49-97E3-A0B06B8AC1B4}" type="parTrans" cxnId="{71E4B857-3AB9-4C07-B58D-94FB955609CD}">
      <dgm:prSet/>
      <dgm:spPr/>
      <dgm:t>
        <a:bodyPr/>
        <a:lstStyle/>
        <a:p>
          <a:endParaRPr lang="en-GB"/>
        </a:p>
      </dgm:t>
    </dgm:pt>
    <dgm:pt modelId="{94FAA9C9-BA98-4354-BB0C-A17147B80598}" type="sibTrans" cxnId="{71E4B857-3AB9-4C07-B58D-94FB955609CD}">
      <dgm:prSet/>
      <dgm:spPr/>
      <dgm:t>
        <a:bodyPr/>
        <a:lstStyle/>
        <a:p>
          <a:endParaRPr lang="en-GB"/>
        </a:p>
      </dgm:t>
    </dgm:pt>
    <dgm:pt modelId="{435FBACF-8EDD-41E5-85EC-E903D17A1E98}">
      <dgm:prSet phldrT="[Text]"/>
      <dgm:spPr>
        <a:solidFill>
          <a:srgbClr val="50A2BC"/>
        </a:solidFill>
      </dgm:spPr>
      <dgm:t>
        <a:bodyPr/>
        <a:lstStyle/>
        <a:p>
          <a:r>
            <a:rPr lang="el-GR" dirty="0"/>
            <a:t>Προσωπικό</a:t>
          </a:r>
          <a:endParaRPr lang="en-GB" dirty="0"/>
        </a:p>
      </dgm:t>
    </dgm:pt>
    <dgm:pt modelId="{D9CAA547-43EC-49F9-93B5-9DE72E2C3CF3}" type="parTrans" cxnId="{6098FAC6-DAD3-4B2C-B9E3-9BDBF8DF59A1}">
      <dgm:prSet/>
      <dgm:spPr/>
      <dgm:t>
        <a:bodyPr/>
        <a:lstStyle/>
        <a:p>
          <a:endParaRPr lang="en-GB"/>
        </a:p>
      </dgm:t>
    </dgm:pt>
    <dgm:pt modelId="{28D23951-D495-4877-AF79-02D08C24AFCB}" type="sibTrans" cxnId="{6098FAC6-DAD3-4B2C-B9E3-9BDBF8DF59A1}">
      <dgm:prSet/>
      <dgm:spPr/>
      <dgm:t>
        <a:bodyPr/>
        <a:lstStyle/>
        <a:p>
          <a:endParaRPr lang="en-GB"/>
        </a:p>
      </dgm:t>
    </dgm:pt>
    <dgm:pt modelId="{B209049E-5F1F-4D51-91C1-E8FBCE328937}">
      <dgm:prSet phldrT="[Text]"/>
      <dgm:spPr/>
      <dgm:t>
        <a:bodyPr/>
        <a:lstStyle/>
        <a:p>
          <a:r>
            <a:rPr lang="en-GB" dirty="0"/>
            <a:t>STT</a:t>
          </a:r>
          <a:r>
            <a:rPr lang="el-GR" dirty="0"/>
            <a:t>                 </a:t>
          </a:r>
          <a:r>
            <a:rPr lang="en-GB" b="1" i="0" u="none" dirty="0"/>
            <a:t>228,950.00</a:t>
          </a:r>
          <a:r>
            <a:rPr lang="el-GR" b="1" i="0" u="none" dirty="0"/>
            <a:t>                241 κινητικότητες</a:t>
          </a:r>
          <a:r>
            <a:rPr lang="el-GR" dirty="0"/>
            <a:t>                                                                          </a:t>
          </a:r>
          <a:endParaRPr lang="en-GB" dirty="0"/>
        </a:p>
      </dgm:t>
    </dgm:pt>
    <dgm:pt modelId="{C58CF369-9744-45BE-B876-44E778BA3EB0}" type="parTrans" cxnId="{86E446DF-690B-4D6B-A8A6-F003F9BEC947}">
      <dgm:prSet/>
      <dgm:spPr/>
      <dgm:t>
        <a:bodyPr/>
        <a:lstStyle/>
        <a:p>
          <a:endParaRPr lang="en-GB"/>
        </a:p>
      </dgm:t>
    </dgm:pt>
    <dgm:pt modelId="{1414A7F6-F3F9-4165-9F01-24BFC084D27A}" type="sibTrans" cxnId="{86E446DF-690B-4D6B-A8A6-F003F9BEC947}">
      <dgm:prSet/>
      <dgm:spPr/>
      <dgm:t>
        <a:bodyPr/>
        <a:lstStyle/>
        <a:p>
          <a:endParaRPr lang="en-GB"/>
        </a:p>
      </dgm:t>
    </dgm:pt>
    <dgm:pt modelId="{FBB13BF4-615C-4A6D-AC61-EF83923CFCC6}">
      <dgm:prSet phldrT="[Text]"/>
      <dgm:spPr/>
      <dgm:t>
        <a:bodyPr/>
        <a:lstStyle/>
        <a:p>
          <a:r>
            <a:rPr lang="en-GB" dirty="0"/>
            <a:t>STA</a:t>
          </a:r>
          <a:r>
            <a:rPr lang="el-GR" dirty="0"/>
            <a:t>                  </a:t>
          </a:r>
          <a:r>
            <a:rPr lang="en-GB" b="1" i="0" u="none" dirty="0"/>
            <a:t>182,400.00</a:t>
          </a:r>
          <a:r>
            <a:rPr lang="el-GR" dirty="0"/>
            <a:t>                </a:t>
          </a:r>
          <a:r>
            <a:rPr lang="el-GR" b="1" dirty="0"/>
            <a:t>192 κινητικότητες                 </a:t>
          </a:r>
          <a:endParaRPr lang="en-GB" b="1" dirty="0"/>
        </a:p>
      </dgm:t>
    </dgm:pt>
    <dgm:pt modelId="{27637633-0EFA-44E5-B49C-9730489C7F0F}" type="parTrans" cxnId="{65BFB8BC-B2F9-48E0-A85C-9AB006F2C9D6}">
      <dgm:prSet/>
      <dgm:spPr/>
      <dgm:t>
        <a:bodyPr/>
        <a:lstStyle/>
        <a:p>
          <a:endParaRPr lang="en-GB"/>
        </a:p>
      </dgm:t>
    </dgm:pt>
    <dgm:pt modelId="{7748AC6B-E8F3-4512-AA40-801898A531A5}" type="sibTrans" cxnId="{65BFB8BC-B2F9-48E0-A85C-9AB006F2C9D6}">
      <dgm:prSet/>
      <dgm:spPr/>
      <dgm:t>
        <a:bodyPr/>
        <a:lstStyle/>
        <a:p>
          <a:endParaRPr lang="en-GB"/>
        </a:p>
      </dgm:t>
    </dgm:pt>
    <dgm:pt modelId="{09BAF42A-0591-42A6-AE96-0F1CD0694001}">
      <dgm:prSet/>
      <dgm:spPr/>
      <dgm:t>
        <a:bodyPr/>
        <a:lstStyle/>
        <a:p>
          <a:endParaRPr lang="en-GB" dirty="0"/>
        </a:p>
      </dgm:t>
    </dgm:pt>
    <dgm:pt modelId="{8E835E50-A193-4567-B085-4A21FBEDDF24}" type="parTrans" cxnId="{AE2B5323-BB35-4321-83DE-0657B4E80CEB}">
      <dgm:prSet/>
      <dgm:spPr/>
      <dgm:t>
        <a:bodyPr/>
        <a:lstStyle/>
        <a:p>
          <a:endParaRPr lang="en-GB"/>
        </a:p>
      </dgm:t>
    </dgm:pt>
    <dgm:pt modelId="{893361A0-A80D-450F-95EB-DB04097CB2C8}" type="sibTrans" cxnId="{AE2B5323-BB35-4321-83DE-0657B4E80CEB}">
      <dgm:prSet/>
      <dgm:spPr/>
      <dgm:t>
        <a:bodyPr/>
        <a:lstStyle/>
        <a:p>
          <a:endParaRPr lang="en-GB"/>
        </a:p>
      </dgm:t>
    </dgm:pt>
    <dgm:pt modelId="{57EAB1E5-BCA8-4EE6-AE25-CBB1291DB4B0}">
      <dgm:prSet phldrT="[Text]"/>
      <dgm:spPr/>
      <dgm:t>
        <a:bodyPr/>
        <a:lstStyle/>
        <a:p>
          <a:endParaRPr lang="en-GB" dirty="0"/>
        </a:p>
      </dgm:t>
    </dgm:pt>
    <dgm:pt modelId="{64E3BFFB-FB8B-46B3-8FAA-60DD7372E4BE}" type="parTrans" cxnId="{5A27DA65-C02D-4B79-B727-2CDEABCA4842}">
      <dgm:prSet/>
      <dgm:spPr/>
      <dgm:t>
        <a:bodyPr/>
        <a:lstStyle/>
        <a:p>
          <a:endParaRPr lang="en-GB"/>
        </a:p>
      </dgm:t>
    </dgm:pt>
    <dgm:pt modelId="{FA8516FE-1505-47EB-8A6C-683A468A8BD0}" type="sibTrans" cxnId="{5A27DA65-C02D-4B79-B727-2CDEABCA4842}">
      <dgm:prSet/>
      <dgm:spPr/>
      <dgm:t>
        <a:bodyPr/>
        <a:lstStyle/>
        <a:p>
          <a:endParaRPr lang="en-GB"/>
        </a:p>
      </dgm:t>
    </dgm:pt>
    <dgm:pt modelId="{C8388FD9-1AEC-4601-AA25-840A6FB9CDE4}" type="pres">
      <dgm:prSet presAssocID="{A7E32D66-9DE2-4C0E-A686-143D575438C4}" presName="Name0" presStyleCnt="0">
        <dgm:presLayoutVars>
          <dgm:dir/>
          <dgm:animLvl val="lvl"/>
          <dgm:resizeHandles/>
        </dgm:presLayoutVars>
      </dgm:prSet>
      <dgm:spPr/>
    </dgm:pt>
    <dgm:pt modelId="{FB0454C7-ACF8-4F7C-8236-4332480C5457}" type="pres">
      <dgm:prSet presAssocID="{5A56E8EC-4F81-45F9-923D-1FB65CB14B0C}" presName="linNode" presStyleCnt="0"/>
      <dgm:spPr/>
    </dgm:pt>
    <dgm:pt modelId="{83A59D04-1124-4906-8F63-A3F830FCFCBC}" type="pres">
      <dgm:prSet presAssocID="{5A56E8EC-4F81-45F9-923D-1FB65CB14B0C}" presName="parentShp" presStyleLbl="node1" presStyleIdx="0" presStyleCnt="2">
        <dgm:presLayoutVars>
          <dgm:bulletEnabled val="1"/>
        </dgm:presLayoutVars>
      </dgm:prSet>
      <dgm:spPr/>
    </dgm:pt>
    <dgm:pt modelId="{96C40BE9-9EC6-4167-8015-5F8F47FB2458}" type="pres">
      <dgm:prSet presAssocID="{5A56E8EC-4F81-45F9-923D-1FB65CB14B0C}" presName="childShp" presStyleLbl="bgAccFollowNode1" presStyleIdx="0" presStyleCnt="2">
        <dgm:presLayoutVars>
          <dgm:bulletEnabled val="1"/>
        </dgm:presLayoutVars>
      </dgm:prSet>
      <dgm:spPr/>
    </dgm:pt>
    <dgm:pt modelId="{A3671D0D-AD39-4758-A0E8-39A0C8989603}" type="pres">
      <dgm:prSet presAssocID="{A16CB3D2-757E-4129-B779-38683C8EE16F}" presName="spacing" presStyleCnt="0"/>
      <dgm:spPr/>
    </dgm:pt>
    <dgm:pt modelId="{FA91C6C8-E1BA-4EB7-AB0B-EEE693051DB3}" type="pres">
      <dgm:prSet presAssocID="{435FBACF-8EDD-41E5-85EC-E903D17A1E98}" presName="linNode" presStyleCnt="0"/>
      <dgm:spPr/>
    </dgm:pt>
    <dgm:pt modelId="{CD842A0E-7732-48D7-AD2A-C44E20D4C0E1}" type="pres">
      <dgm:prSet presAssocID="{435FBACF-8EDD-41E5-85EC-E903D17A1E98}" presName="parentShp" presStyleLbl="node1" presStyleIdx="1" presStyleCnt="2">
        <dgm:presLayoutVars>
          <dgm:bulletEnabled val="1"/>
        </dgm:presLayoutVars>
      </dgm:prSet>
      <dgm:spPr/>
    </dgm:pt>
    <dgm:pt modelId="{5C663C00-E25C-48CD-BD03-F3D5858AB6B4}" type="pres">
      <dgm:prSet presAssocID="{435FBACF-8EDD-41E5-85EC-E903D17A1E98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9B9B7421-10C6-41D1-973C-3F9FDCB02007}" type="presOf" srcId="{57EAB1E5-BCA8-4EE6-AE25-CBB1291DB4B0}" destId="{5C663C00-E25C-48CD-BD03-F3D5858AB6B4}" srcOrd="0" destOrd="1" presId="urn:microsoft.com/office/officeart/2005/8/layout/vList6"/>
    <dgm:cxn modelId="{AE2B5323-BB35-4321-83DE-0657B4E80CEB}" srcId="{5A56E8EC-4F81-45F9-923D-1FB65CB14B0C}" destId="{09BAF42A-0591-42A6-AE96-0F1CD0694001}" srcOrd="1" destOrd="0" parTransId="{8E835E50-A193-4567-B085-4A21FBEDDF24}" sibTransId="{893361A0-A80D-450F-95EB-DB04097CB2C8}"/>
    <dgm:cxn modelId="{BDF2C02B-7DBD-4932-B143-E0A3502BBCA1}" type="presOf" srcId="{EFA1C661-4302-4B15-880C-60835B963981}" destId="{96C40BE9-9EC6-4167-8015-5F8F47FB2458}" srcOrd="0" destOrd="0" presId="urn:microsoft.com/office/officeart/2005/8/layout/vList6"/>
    <dgm:cxn modelId="{0CDB7F2D-CF75-4BA2-9D80-4B9FDE8D3DBF}" type="presOf" srcId="{435FBACF-8EDD-41E5-85EC-E903D17A1E98}" destId="{CD842A0E-7732-48D7-AD2A-C44E20D4C0E1}" srcOrd="0" destOrd="0" presId="urn:microsoft.com/office/officeart/2005/8/layout/vList6"/>
    <dgm:cxn modelId="{D145235C-0EF3-4E98-BBCD-09D23BE2F7DC}" type="presOf" srcId="{B209049E-5F1F-4D51-91C1-E8FBCE328937}" destId="{5C663C00-E25C-48CD-BD03-F3D5858AB6B4}" srcOrd="0" destOrd="0" presId="urn:microsoft.com/office/officeart/2005/8/layout/vList6"/>
    <dgm:cxn modelId="{5A27DA65-C02D-4B79-B727-2CDEABCA4842}" srcId="{435FBACF-8EDD-41E5-85EC-E903D17A1E98}" destId="{57EAB1E5-BCA8-4EE6-AE25-CBB1291DB4B0}" srcOrd="1" destOrd="0" parTransId="{64E3BFFB-FB8B-46B3-8FAA-60DD7372E4BE}" sibTransId="{FA8516FE-1505-47EB-8A6C-683A468A8BD0}"/>
    <dgm:cxn modelId="{71E4B857-3AB9-4C07-B58D-94FB955609CD}" srcId="{5A56E8EC-4F81-45F9-923D-1FB65CB14B0C}" destId="{B34E46EC-98F3-41BD-B0B9-740005846FF5}" srcOrd="2" destOrd="0" parTransId="{A757478B-99AF-4A49-97E3-A0B06B8AC1B4}" sibTransId="{94FAA9C9-BA98-4354-BB0C-A17147B80598}"/>
    <dgm:cxn modelId="{B39EE591-1691-46D4-8A02-DB35B6A14791}" type="presOf" srcId="{A7E32D66-9DE2-4C0E-A686-143D575438C4}" destId="{C8388FD9-1AEC-4601-AA25-840A6FB9CDE4}" srcOrd="0" destOrd="0" presId="urn:microsoft.com/office/officeart/2005/8/layout/vList6"/>
    <dgm:cxn modelId="{DD4F1F94-4F0E-44A6-9EDD-7216313B95CE}" type="presOf" srcId="{09BAF42A-0591-42A6-AE96-0F1CD0694001}" destId="{96C40BE9-9EC6-4167-8015-5F8F47FB2458}" srcOrd="0" destOrd="1" presId="urn:microsoft.com/office/officeart/2005/8/layout/vList6"/>
    <dgm:cxn modelId="{65BFB8BC-B2F9-48E0-A85C-9AB006F2C9D6}" srcId="{435FBACF-8EDD-41E5-85EC-E903D17A1E98}" destId="{FBB13BF4-615C-4A6D-AC61-EF83923CFCC6}" srcOrd="2" destOrd="0" parTransId="{27637633-0EFA-44E5-B49C-9730489C7F0F}" sibTransId="{7748AC6B-E8F3-4512-AA40-801898A531A5}"/>
    <dgm:cxn modelId="{BF72C3C2-D836-4FD4-B7AA-4E50A7F9A3F5}" srcId="{A7E32D66-9DE2-4C0E-A686-143D575438C4}" destId="{5A56E8EC-4F81-45F9-923D-1FB65CB14B0C}" srcOrd="0" destOrd="0" parTransId="{175F7E76-F649-46F4-A6E4-0B027F2669A1}" sibTransId="{A16CB3D2-757E-4129-B779-38683C8EE16F}"/>
    <dgm:cxn modelId="{EAE2FDC2-C692-48C4-AB69-E5664C7F381E}" type="presOf" srcId="{B34E46EC-98F3-41BD-B0B9-740005846FF5}" destId="{96C40BE9-9EC6-4167-8015-5F8F47FB2458}" srcOrd="0" destOrd="2" presId="urn:microsoft.com/office/officeart/2005/8/layout/vList6"/>
    <dgm:cxn modelId="{6098FAC6-DAD3-4B2C-B9E3-9BDBF8DF59A1}" srcId="{A7E32D66-9DE2-4C0E-A686-143D575438C4}" destId="{435FBACF-8EDD-41E5-85EC-E903D17A1E98}" srcOrd="1" destOrd="0" parTransId="{D9CAA547-43EC-49F9-93B5-9DE72E2C3CF3}" sibTransId="{28D23951-D495-4877-AF79-02D08C24AFCB}"/>
    <dgm:cxn modelId="{86E446DF-690B-4D6B-A8A6-F003F9BEC947}" srcId="{435FBACF-8EDD-41E5-85EC-E903D17A1E98}" destId="{B209049E-5F1F-4D51-91C1-E8FBCE328937}" srcOrd="0" destOrd="0" parTransId="{C58CF369-9744-45BE-B876-44E778BA3EB0}" sibTransId="{1414A7F6-F3F9-4165-9F01-24BFC084D27A}"/>
    <dgm:cxn modelId="{DDA9AFE1-E235-450A-B3C8-FEBED1ADE6E9}" srcId="{5A56E8EC-4F81-45F9-923D-1FB65CB14B0C}" destId="{EFA1C661-4302-4B15-880C-60835B963981}" srcOrd="0" destOrd="0" parTransId="{D7571BE0-71D9-451F-A3EF-DA5484B2108F}" sibTransId="{3397A0D7-AC48-4E80-9FE4-8E4438AEF884}"/>
    <dgm:cxn modelId="{268A46E8-42BD-4F04-B3DC-E3AC8AA4523E}" type="presOf" srcId="{5A56E8EC-4F81-45F9-923D-1FB65CB14B0C}" destId="{83A59D04-1124-4906-8F63-A3F830FCFCBC}" srcOrd="0" destOrd="0" presId="urn:microsoft.com/office/officeart/2005/8/layout/vList6"/>
    <dgm:cxn modelId="{14BDA8F5-2B6F-4E69-9360-5624C043D146}" type="presOf" srcId="{FBB13BF4-615C-4A6D-AC61-EF83923CFCC6}" destId="{5C663C00-E25C-48CD-BD03-F3D5858AB6B4}" srcOrd="0" destOrd="2" presId="urn:microsoft.com/office/officeart/2005/8/layout/vList6"/>
    <dgm:cxn modelId="{14193F5B-46A3-4C9B-A650-07D6FD4E532B}" type="presParOf" srcId="{C8388FD9-1AEC-4601-AA25-840A6FB9CDE4}" destId="{FB0454C7-ACF8-4F7C-8236-4332480C5457}" srcOrd="0" destOrd="0" presId="urn:microsoft.com/office/officeart/2005/8/layout/vList6"/>
    <dgm:cxn modelId="{F103D093-6CA0-4A17-A026-2C559299C55C}" type="presParOf" srcId="{FB0454C7-ACF8-4F7C-8236-4332480C5457}" destId="{83A59D04-1124-4906-8F63-A3F830FCFCBC}" srcOrd="0" destOrd="0" presId="urn:microsoft.com/office/officeart/2005/8/layout/vList6"/>
    <dgm:cxn modelId="{75054B57-FA53-4004-859B-4DD5BDDAA208}" type="presParOf" srcId="{FB0454C7-ACF8-4F7C-8236-4332480C5457}" destId="{96C40BE9-9EC6-4167-8015-5F8F47FB2458}" srcOrd="1" destOrd="0" presId="urn:microsoft.com/office/officeart/2005/8/layout/vList6"/>
    <dgm:cxn modelId="{F6E146C3-4B41-4935-8BBC-F67DDC568B60}" type="presParOf" srcId="{C8388FD9-1AEC-4601-AA25-840A6FB9CDE4}" destId="{A3671D0D-AD39-4758-A0E8-39A0C8989603}" srcOrd="1" destOrd="0" presId="urn:microsoft.com/office/officeart/2005/8/layout/vList6"/>
    <dgm:cxn modelId="{54C6F729-C7A2-4817-85E1-7CB636A4EC86}" type="presParOf" srcId="{C8388FD9-1AEC-4601-AA25-840A6FB9CDE4}" destId="{FA91C6C8-E1BA-4EB7-AB0B-EEE693051DB3}" srcOrd="2" destOrd="0" presId="urn:microsoft.com/office/officeart/2005/8/layout/vList6"/>
    <dgm:cxn modelId="{C138F34A-D940-4360-8667-FC39F8E5B5EF}" type="presParOf" srcId="{FA91C6C8-E1BA-4EB7-AB0B-EEE693051DB3}" destId="{CD842A0E-7732-48D7-AD2A-C44E20D4C0E1}" srcOrd="0" destOrd="0" presId="urn:microsoft.com/office/officeart/2005/8/layout/vList6"/>
    <dgm:cxn modelId="{E66F7971-6FFC-4774-AFA4-19DCE05DDB41}" type="presParOf" srcId="{FA91C6C8-E1BA-4EB7-AB0B-EEE693051DB3}" destId="{5C663C00-E25C-48CD-BD03-F3D5858AB6B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BC83DA-20E6-4810-B80F-696C63022C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D391474-9FEF-4351-A4AC-8CF89EF41DB7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l-GR" dirty="0"/>
            <a:t>ΣΥΜΦΩΝΙΑ ΕΠΙΧΟΡΗΓΗΣΗΣ ΚΑΙ ΠΑΡΑΡΤΗΜΑΤΑ</a:t>
          </a:r>
          <a:endParaRPr lang="en-GB" dirty="0"/>
        </a:p>
      </dgm:t>
    </dgm:pt>
    <dgm:pt modelId="{E77D3CBD-FABC-43AE-B9D4-ADF0045EBF62}" type="parTrans" cxnId="{6EACC72E-2C1F-4AD9-A8F0-A442A56F4E3B}">
      <dgm:prSet/>
      <dgm:spPr/>
      <dgm:t>
        <a:bodyPr/>
        <a:lstStyle/>
        <a:p>
          <a:endParaRPr lang="en-GB"/>
        </a:p>
      </dgm:t>
    </dgm:pt>
    <dgm:pt modelId="{C9CEA686-84D2-4A5A-B068-958BE67C8A89}" type="sibTrans" cxnId="{6EACC72E-2C1F-4AD9-A8F0-A442A56F4E3B}">
      <dgm:prSet/>
      <dgm:spPr/>
      <dgm:t>
        <a:bodyPr/>
        <a:lstStyle/>
        <a:p>
          <a:endParaRPr lang="en-GB"/>
        </a:p>
      </dgm:t>
    </dgm:pt>
    <dgm:pt modelId="{C45DCE0F-E460-411A-9D39-C6B3F523E622}">
      <dgm:prSet phldrT="[Text]"/>
      <dgm:spPr>
        <a:solidFill>
          <a:srgbClr val="50A2BC"/>
        </a:solidFill>
      </dgm:spPr>
      <dgm:t>
        <a:bodyPr/>
        <a:lstStyle/>
        <a:p>
          <a:r>
            <a:rPr lang="el-GR" dirty="0"/>
            <a:t>ΕΠΙΛΕΞΙΜΕΣ ΑΤΟΜΙΚΕΣ ΔΡΑΣΤΗΡΙΟΤΗΤΕΣ ΚΑΙ ΧΡΗΜΑΤΟΔΟΤΗΣΗ</a:t>
          </a:r>
          <a:endParaRPr lang="en-GB" dirty="0"/>
        </a:p>
      </dgm:t>
    </dgm:pt>
    <dgm:pt modelId="{A5ADAE82-A0A6-474B-BB04-93725D8B4327}" type="parTrans" cxnId="{1303FDA7-FA5A-4EAE-A83C-C14B28513C87}">
      <dgm:prSet/>
      <dgm:spPr/>
      <dgm:t>
        <a:bodyPr/>
        <a:lstStyle/>
        <a:p>
          <a:endParaRPr lang="en-GB"/>
        </a:p>
      </dgm:t>
    </dgm:pt>
    <dgm:pt modelId="{9603883F-6DDF-47D4-948E-8A59FEF07568}" type="sibTrans" cxnId="{1303FDA7-FA5A-4EAE-A83C-C14B28513C87}">
      <dgm:prSet/>
      <dgm:spPr/>
      <dgm:t>
        <a:bodyPr/>
        <a:lstStyle/>
        <a:p>
          <a:endParaRPr lang="en-GB"/>
        </a:p>
      </dgm:t>
    </dgm:pt>
    <dgm:pt modelId="{3AA24210-1417-49AB-BBA8-40664F57ABB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/>
            <a:t>MEIKTA ENTATIKA </a:t>
          </a:r>
          <a:r>
            <a:rPr lang="el-GR" dirty="0"/>
            <a:t>ΠΡΟΓΡΑΜΜΑΤΑ (</a:t>
          </a:r>
          <a:r>
            <a:rPr lang="en-GB" dirty="0"/>
            <a:t>BIPs) </a:t>
          </a:r>
          <a:r>
            <a:rPr lang="el-GR" dirty="0"/>
            <a:t>ΚΑΙ ΧΡΗΜΑΤΟΔΟΤΗΣΗ</a:t>
          </a:r>
          <a:endParaRPr lang="en-GB" dirty="0"/>
        </a:p>
      </dgm:t>
    </dgm:pt>
    <dgm:pt modelId="{C44234A4-32F5-411E-BD8B-F66D3D1726F4}" type="parTrans" cxnId="{78429CD4-BC0A-4FE7-B5C6-F72E87484603}">
      <dgm:prSet/>
      <dgm:spPr/>
      <dgm:t>
        <a:bodyPr/>
        <a:lstStyle/>
        <a:p>
          <a:endParaRPr lang="en-GB"/>
        </a:p>
      </dgm:t>
    </dgm:pt>
    <dgm:pt modelId="{3A882C56-AC8D-48BE-A9CD-7342A4BCC34B}" type="sibTrans" cxnId="{78429CD4-BC0A-4FE7-B5C6-F72E87484603}">
      <dgm:prSet/>
      <dgm:spPr/>
      <dgm:t>
        <a:bodyPr/>
        <a:lstStyle/>
        <a:p>
          <a:endParaRPr lang="en-GB"/>
        </a:p>
      </dgm:t>
    </dgm:pt>
    <dgm:pt modelId="{5EA2D28D-5A12-4FFE-869C-22CEDFBE3AD7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l-GR" dirty="0"/>
            <a:t>ΓΕΝΙΚΑ ΘΕΜΑΤΑ ΔΙΑΧΕΙΡΙΣΗΣ ΣΧΕΔΙΟΥ ΚΑΙ ΕΛΕΓΧΟΙ</a:t>
          </a:r>
          <a:endParaRPr lang="en-GB" dirty="0"/>
        </a:p>
      </dgm:t>
    </dgm:pt>
    <dgm:pt modelId="{FDB5155E-7F52-41A0-8F01-B7863F9B0D04}" type="parTrans" cxnId="{35D58043-C002-4654-8BF2-1D0564E2BF83}">
      <dgm:prSet/>
      <dgm:spPr/>
      <dgm:t>
        <a:bodyPr/>
        <a:lstStyle/>
        <a:p>
          <a:endParaRPr lang="en-GB"/>
        </a:p>
      </dgm:t>
    </dgm:pt>
    <dgm:pt modelId="{8711EA76-12F9-4EB4-9774-C0ABAFA2649E}" type="sibTrans" cxnId="{35D58043-C002-4654-8BF2-1D0564E2BF83}">
      <dgm:prSet/>
      <dgm:spPr/>
      <dgm:t>
        <a:bodyPr/>
        <a:lstStyle/>
        <a:p>
          <a:endParaRPr lang="en-GB"/>
        </a:p>
      </dgm:t>
    </dgm:pt>
    <dgm:pt modelId="{BA207A17-EC14-4CA1-8FE0-3530D5DE43CF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l-GR" dirty="0"/>
            <a:t>ΤΡΟΠΟΠΟΙΗΣΕΙΣ ΣΥΜΦΩΝΙΩΝ ΕΠΙΧΟΡΗΓΗΣΗΣ</a:t>
          </a:r>
          <a:endParaRPr lang="en-GB" dirty="0"/>
        </a:p>
      </dgm:t>
    </dgm:pt>
    <dgm:pt modelId="{23CE5769-ED77-4DE1-BE84-05DA706AA1C7}" type="parTrans" cxnId="{2B2BD207-1DC7-4371-84C8-D9DBB16BFEFD}">
      <dgm:prSet/>
      <dgm:spPr/>
      <dgm:t>
        <a:bodyPr/>
        <a:lstStyle/>
        <a:p>
          <a:endParaRPr lang="en-GB"/>
        </a:p>
      </dgm:t>
    </dgm:pt>
    <dgm:pt modelId="{80D8C0DA-D49D-4AA0-A936-5DA2900A13E1}" type="sibTrans" cxnId="{2B2BD207-1DC7-4371-84C8-D9DBB16BFEFD}">
      <dgm:prSet/>
      <dgm:spPr/>
      <dgm:t>
        <a:bodyPr/>
        <a:lstStyle/>
        <a:p>
          <a:endParaRPr lang="en-GB"/>
        </a:p>
      </dgm:t>
    </dgm:pt>
    <dgm:pt modelId="{26DA3690-08CB-436B-A8CA-1DD3BB2E903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l-GR" dirty="0"/>
            <a:t>ΔΙΑΧΕΙΡΙΣΗ ΣΧΕΔΙΟΥ ΣΤΗ ΒΑΣΗ ΤΟΥ ΧΑΡΤΗ </a:t>
          </a:r>
          <a:r>
            <a:rPr lang="en-GB" dirty="0"/>
            <a:t>ERASMUS</a:t>
          </a:r>
        </a:p>
      </dgm:t>
    </dgm:pt>
    <dgm:pt modelId="{77BCF43D-3E8C-4B13-A48B-A8D503406635}" type="parTrans" cxnId="{EF774F86-1963-41C0-A51A-583C4F936732}">
      <dgm:prSet/>
      <dgm:spPr/>
      <dgm:t>
        <a:bodyPr/>
        <a:lstStyle/>
        <a:p>
          <a:endParaRPr lang="en-GB"/>
        </a:p>
      </dgm:t>
    </dgm:pt>
    <dgm:pt modelId="{202C0255-D689-44B1-90A8-1F72859A4E8C}" type="sibTrans" cxnId="{EF774F86-1963-41C0-A51A-583C4F936732}">
      <dgm:prSet/>
      <dgm:spPr/>
      <dgm:t>
        <a:bodyPr/>
        <a:lstStyle/>
        <a:p>
          <a:endParaRPr lang="en-GB"/>
        </a:p>
      </dgm:t>
    </dgm:pt>
    <dgm:pt modelId="{9A3B5321-B127-4372-B497-D203D0C6261F}" type="pres">
      <dgm:prSet presAssocID="{9FBC83DA-20E6-4810-B80F-696C63022CB4}" presName="diagram" presStyleCnt="0">
        <dgm:presLayoutVars>
          <dgm:dir/>
          <dgm:resizeHandles val="exact"/>
        </dgm:presLayoutVars>
      </dgm:prSet>
      <dgm:spPr/>
    </dgm:pt>
    <dgm:pt modelId="{E99B1F92-3280-4695-A31E-0A3FACB7A661}" type="pres">
      <dgm:prSet presAssocID="{BD391474-9FEF-4351-A4AC-8CF89EF41DB7}" presName="node" presStyleLbl="node1" presStyleIdx="0" presStyleCnt="6">
        <dgm:presLayoutVars>
          <dgm:bulletEnabled val="1"/>
        </dgm:presLayoutVars>
      </dgm:prSet>
      <dgm:spPr/>
    </dgm:pt>
    <dgm:pt modelId="{FBEB3045-D1BF-4E99-8FC7-6BFF95FFAE5F}" type="pres">
      <dgm:prSet presAssocID="{C9CEA686-84D2-4A5A-B068-958BE67C8A89}" presName="sibTrans" presStyleCnt="0"/>
      <dgm:spPr/>
    </dgm:pt>
    <dgm:pt modelId="{BB77BD96-9170-45B1-AD5B-54A178D48F0B}" type="pres">
      <dgm:prSet presAssocID="{C45DCE0F-E460-411A-9D39-C6B3F523E622}" presName="node" presStyleLbl="node1" presStyleIdx="1" presStyleCnt="6">
        <dgm:presLayoutVars>
          <dgm:bulletEnabled val="1"/>
        </dgm:presLayoutVars>
      </dgm:prSet>
      <dgm:spPr/>
    </dgm:pt>
    <dgm:pt modelId="{ADDFB3C9-5F17-4191-8C82-499F6E3E95B5}" type="pres">
      <dgm:prSet presAssocID="{9603883F-6DDF-47D4-948E-8A59FEF07568}" presName="sibTrans" presStyleCnt="0"/>
      <dgm:spPr/>
    </dgm:pt>
    <dgm:pt modelId="{266BF04A-BFB0-4BD0-BD03-9F013543CFDA}" type="pres">
      <dgm:prSet presAssocID="{3AA24210-1417-49AB-BBA8-40664F57ABB2}" presName="node" presStyleLbl="node1" presStyleIdx="2" presStyleCnt="6">
        <dgm:presLayoutVars>
          <dgm:bulletEnabled val="1"/>
        </dgm:presLayoutVars>
      </dgm:prSet>
      <dgm:spPr/>
    </dgm:pt>
    <dgm:pt modelId="{0EA211BB-CC17-47B8-B8B4-2370B221AC47}" type="pres">
      <dgm:prSet presAssocID="{3A882C56-AC8D-48BE-A9CD-7342A4BCC34B}" presName="sibTrans" presStyleCnt="0"/>
      <dgm:spPr/>
    </dgm:pt>
    <dgm:pt modelId="{17FC1A9C-5931-4AD5-99F6-8B1F61E799CD}" type="pres">
      <dgm:prSet presAssocID="{5EA2D28D-5A12-4FFE-869C-22CEDFBE3AD7}" presName="node" presStyleLbl="node1" presStyleIdx="3" presStyleCnt="6" custLinFactX="9734" custLinFactNeighborX="100000" custLinFactNeighborY="-495">
        <dgm:presLayoutVars>
          <dgm:bulletEnabled val="1"/>
        </dgm:presLayoutVars>
      </dgm:prSet>
      <dgm:spPr/>
    </dgm:pt>
    <dgm:pt modelId="{912C783D-8BD5-4E83-BF85-F3413EB393EE}" type="pres">
      <dgm:prSet presAssocID="{8711EA76-12F9-4EB4-9774-C0ABAFA2649E}" presName="sibTrans" presStyleCnt="0"/>
      <dgm:spPr/>
    </dgm:pt>
    <dgm:pt modelId="{9999F19B-6C39-4E22-9DDB-63F01670396C}" type="pres">
      <dgm:prSet presAssocID="{BA207A17-EC14-4CA1-8FE0-3530D5DE43CF}" presName="node" presStyleLbl="node1" presStyleIdx="4" presStyleCnt="6" custLinFactX="-10336" custLinFactNeighborX="-100000" custLinFactNeighborY="-495">
        <dgm:presLayoutVars>
          <dgm:bulletEnabled val="1"/>
        </dgm:presLayoutVars>
      </dgm:prSet>
      <dgm:spPr/>
    </dgm:pt>
    <dgm:pt modelId="{C01A1C0E-7D45-45E6-9EFE-176D47567D76}" type="pres">
      <dgm:prSet presAssocID="{80D8C0DA-D49D-4AA0-A936-5DA2900A13E1}" presName="sibTrans" presStyleCnt="0"/>
      <dgm:spPr/>
    </dgm:pt>
    <dgm:pt modelId="{1511AE1A-F2FC-4896-AD7E-7FA00F83B3F0}" type="pres">
      <dgm:prSet presAssocID="{26DA3690-08CB-436B-A8CA-1DD3BB2E9032}" presName="node" presStyleLbl="node1" presStyleIdx="5" presStyleCnt="6" custLinFactX="9734" custLinFactNeighborX="100000" custLinFactNeighborY="-495">
        <dgm:presLayoutVars>
          <dgm:bulletEnabled val="1"/>
        </dgm:presLayoutVars>
      </dgm:prSet>
      <dgm:spPr/>
    </dgm:pt>
  </dgm:ptLst>
  <dgm:cxnLst>
    <dgm:cxn modelId="{FE303306-6629-4982-AF45-8663336B8A50}" type="presOf" srcId="{3AA24210-1417-49AB-BBA8-40664F57ABB2}" destId="{266BF04A-BFB0-4BD0-BD03-9F013543CFDA}" srcOrd="0" destOrd="0" presId="urn:microsoft.com/office/officeart/2005/8/layout/default"/>
    <dgm:cxn modelId="{2B2BD207-1DC7-4371-84C8-D9DBB16BFEFD}" srcId="{9FBC83DA-20E6-4810-B80F-696C63022CB4}" destId="{BA207A17-EC14-4CA1-8FE0-3530D5DE43CF}" srcOrd="4" destOrd="0" parTransId="{23CE5769-ED77-4DE1-BE84-05DA706AA1C7}" sibTransId="{80D8C0DA-D49D-4AA0-A936-5DA2900A13E1}"/>
    <dgm:cxn modelId="{0CFEA522-4022-4388-962C-0151FA627972}" type="presOf" srcId="{BA207A17-EC14-4CA1-8FE0-3530D5DE43CF}" destId="{9999F19B-6C39-4E22-9DDB-63F01670396C}" srcOrd="0" destOrd="0" presId="urn:microsoft.com/office/officeart/2005/8/layout/default"/>
    <dgm:cxn modelId="{6EACC72E-2C1F-4AD9-A8F0-A442A56F4E3B}" srcId="{9FBC83DA-20E6-4810-B80F-696C63022CB4}" destId="{BD391474-9FEF-4351-A4AC-8CF89EF41DB7}" srcOrd="0" destOrd="0" parTransId="{E77D3CBD-FABC-43AE-B9D4-ADF0045EBF62}" sibTransId="{C9CEA686-84D2-4A5A-B068-958BE67C8A89}"/>
    <dgm:cxn modelId="{35D58043-C002-4654-8BF2-1D0564E2BF83}" srcId="{9FBC83DA-20E6-4810-B80F-696C63022CB4}" destId="{5EA2D28D-5A12-4FFE-869C-22CEDFBE3AD7}" srcOrd="3" destOrd="0" parTransId="{FDB5155E-7F52-41A0-8F01-B7863F9B0D04}" sibTransId="{8711EA76-12F9-4EB4-9774-C0ABAFA2649E}"/>
    <dgm:cxn modelId="{5C3F1D64-2439-45B6-8814-907F8176188D}" type="presOf" srcId="{5EA2D28D-5A12-4FFE-869C-22CEDFBE3AD7}" destId="{17FC1A9C-5931-4AD5-99F6-8B1F61E799CD}" srcOrd="0" destOrd="0" presId="urn:microsoft.com/office/officeart/2005/8/layout/default"/>
    <dgm:cxn modelId="{CB200046-57D0-4386-81FE-F8F4AE890332}" type="presOf" srcId="{BD391474-9FEF-4351-A4AC-8CF89EF41DB7}" destId="{E99B1F92-3280-4695-A31E-0A3FACB7A661}" srcOrd="0" destOrd="0" presId="urn:microsoft.com/office/officeart/2005/8/layout/default"/>
    <dgm:cxn modelId="{EF774F86-1963-41C0-A51A-583C4F936732}" srcId="{9FBC83DA-20E6-4810-B80F-696C63022CB4}" destId="{26DA3690-08CB-436B-A8CA-1DD3BB2E9032}" srcOrd="5" destOrd="0" parTransId="{77BCF43D-3E8C-4B13-A48B-A8D503406635}" sibTransId="{202C0255-D689-44B1-90A8-1F72859A4E8C}"/>
    <dgm:cxn modelId="{402C3DA7-8208-4BF8-9F17-3008F06D7200}" type="presOf" srcId="{9FBC83DA-20E6-4810-B80F-696C63022CB4}" destId="{9A3B5321-B127-4372-B497-D203D0C6261F}" srcOrd="0" destOrd="0" presId="urn:microsoft.com/office/officeart/2005/8/layout/default"/>
    <dgm:cxn modelId="{1303FDA7-FA5A-4EAE-A83C-C14B28513C87}" srcId="{9FBC83DA-20E6-4810-B80F-696C63022CB4}" destId="{C45DCE0F-E460-411A-9D39-C6B3F523E622}" srcOrd="1" destOrd="0" parTransId="{A5ADAE82-A0A6-474B-BB04-93725D8B4327}" sibTransId="{9603883F-6DDF-47D4-948E-8A59FEF07568}"/>
    <dgm:cxn modelId="{78429CD4-BC0A-4FE7-B5C6-F72E87484603}" srcId="{9FBC83DA-20E6-4810-B80F-696C63022CB4}" destId="{3AA24210-1417-49AB-BBA8-40664F57ABB2}" srcOrd="2" destOrd="0" parTransId="{C44234A4-32F5-411E-BD8B-F66D3D1726F4}" sibTransId="{3A882C56-AC8D-48BE-A9CD-7342A4BCC34B}"/>
    <dgm:cxn modelId="{A33D2BDB-A3C1-42D6-90D1-83E5006D439B}" type="presOf" srcId="{26DA3690-08CB-436B-A8CA-1DD3BB2E9032}" destId="{1511AE1A-F2FC-4896-AD7E-7FA00F83B3F0}" srcOrd="0" destOrd="0" presId="urn:microsoft.com/office/officeart/2005/8/layout/default"/>
    <dgm:cxn modelId="{3EC96FDD-48CA-48E5-9384-F5D918CF8E8B}" type="presOf" srcId="{C45DCE0F-E460-411A-9D39-C6B3F523E622}" destId="{BB77BD96-9170-45B1-AD5B-54A178D48F0B}" srcOrd="0" destOrd="0" presId="urn:microsoft.com/office/officeart/2005/8/layout/default"/>
    <dgm:cxn modelId="{74CE9306-B8C1-4C44-84E1-EBAAEF8B4B7B}" type="presParOf" srcId="{9A3B5321-B127-4372-B497-D203D0C6261F}" destId="{E99B1F92-3280-4695-A31E-0A3FACB7A661}" srcOrd="0" destOrd="0" presId="urn:microsoft.com/office/officeart/2005/8/layout/default"/>
    <dgm:cxn modelId="{AF96145E-FB75-4C67-B010-55DC42BB9985}" type="presParOf" srcId="{9A3B5321-B127-4372-B497-D203D0C6261F}" destId="{FBEB3045-D1BF-4E99-8FC7-6BFF95FFAE5F}" srcOrd="1" destOrd="0" presId="urn:microsoft.com/office/officeart/2005/8/layout/default"/>
    <dgm:cxn modelId="{E6B5DC99-41F0-4416-AFE6-827E47E9E9F4}" type="presParOf" srcId="{9A3B5321-B127-4372-B497-D203D0C6261F}" destId="{BB77BD96-9170-45B1-AD5B-54A178D48F0B}" srcOrd="2" destOrd="0" presId="urn:microsoft.com/office/officeart/2005/8/layout/default"/>
    <dgm:cxn modelId="{9EDF2388-4AFE-4F21-9A69-8481C9656B32}" type="presParOf" srcId="{9A3B5321-B127-4372-B497-D203D0C6261F}" destId="{ADDFB3C9-5F17-4191-8C82-499F6E3E95B5}" srcOrd="3" destOrd="0" presId="urn:microsoft.com/office/officeart/2005/8/layout/default"/>
    <dgm:cxn modelId="{0C5F7601-A577-4A55-96EE-CFBFDB366B41}" type="presParOf" srcId="{9A3B5321-B127-4372-B497-D203D0C6261F}" destId="{266BF04A-BFB0-4BD0-BD03-9F013543CFDA}" srcOrd="4" destOrd="0" presId="urn:microsoft.com/office/officeart/2005/8/layout/default"/>
    <dgm:cxn modelId="{1763E8AE-E49B-4E62-98BF-3CE6BC4509B8}" type="presParOf" srcId="{9A3B5321-B127-4372-B497-D203D0C6261F}" destId="{0EA211BB-CC17-47B8-B8B4-2370B221AC47}" srcOrd="5" destOrd="0" presId="urn:microsoft.com/office/officeart/2005/8/layout/default"/>
    <dgm:cxn modelId="{CB899821-BAB9-4470-BEAA-AFD445ACFF1A}" type="presParOf" srcId="{9A3B5321-B127-4372-B497-D203D0C6261F}" destId="{17FC1A9C-5931-4AD5-99F6-8B1F61E799CD}" srcOrd="6" destOrd="0" presId="urn:microsoft.com/office/officeart/2005/8/layout/default"/>
    <dgm:cxn modelId="{450B73D9-7D73-4679-8D83-1CF288F1A7A0}" type="presParOf" srcId="{9A3B5321-B127-4372-B497-D203D0C6261F}" destId="{912C783D-8BD5-4E83-BF85-F3413EB393EE}" srcOrd="7" destOrd="0" presId="urn:microsoft.com/office/officeart/2005/8/layout/default"/>
    <dgm:cxn modelId="{71B49EFE-D88F-4D85-9230-27D6D32FA279}" type="presParOf" srcId="{9A3B5321-B127-4372-B497-D203D0C6261F}" destId="{9999F19B-6C39-4E22-9DDB-63F01670396C}" srcOrd="8" destOrd="0" presId="urn:microsoft.com/office/officeart/2005/8/layout/default"/>
    <dgm:cxn modelId="{BB3F39EC-AA41-4D62-8A92-5841BE00D09B}" type="presParOf" srcId="{9A3B5321-B127-4372-B497-D203D0C6261F}" destId="{C01A1C0E-7D45-45E6-9EFE-176D47567D76}" srcOrd="9" destOrd="0" presId="urn:microsoft.com/office/officeart/2005/8/layout/default"/>
    <dgm:cxn modelId="{CF909DD8-C4E9-471B-A874-BD240121339B}" type="presParOf" srcId="{9A3B5321-B127-4372-B497-D203D0C6261F}" destId="{1511AE1A-F2FC-4896-AD7E-7FA00F83B3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C082A9-E891-4DB8-AEA9-C3C2E9D9FFD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C2D36C-BFAD-47A1-A2E8-E22CA6739F26}">
      <dgm:prSet phldrT="[Text]" custT="1"/>
      <dgm:spPr/>
      <dgm:t>
        <a:bodyPr/>
        <a:lstStyle/>
        <a:p>
          <a:r>
            <a:rPr lang="el-GR" sz="1600" dirty="0"/>
            <a:t>Κάλυψη </a:t>
          </a:r>
          <a:r>
            <a:rPr lang="el-GR" sz="1600" b="1" dirty="0"/>
            <a:t>επιπρόσθετων</a:t>
          </a:r>
          <a:r>
            <a:rPr lang="el-GR" sz="1600" dirty="0"/>
            <a:t> εξόδων που </a:t>
          </a:r>
          <a:r>
            <a:rPr lang="el-GR" sz="1600" u="none" dirty="0"/>
            <a:t>προκύπτουν από τη </a:t>
          </a:r>
          <a:r>
            <a:rPr lang="el-GR" sz="1600" u="sng" dirty="0"/>
            <a:t>συμμετοχή ατόμων με λιγότερες ευκαιρίες </a:t>
          </a:r>
          <a:r>
            <a:rPr lang="el-GR" sz="1600" u="none" dirty="0"/>
            <a:t>και </a:t>
          </a:r>
          <a:r>
            <a:rPr lang="el-GR" sz="1600" u="sng" dirty="0"/>
            <a:t>των συνοδών τους </a:t>
          </a:r>
          <a:endParaRPr lang="en-GB" sz="1600" u="sng" dirty="0"/>
        </a:p>
      </dgm:t>
    </dgm:pt>
    <dgm:pt modelId="{4EBC4175-75EF-42FB-8A2B-5B04535DC408}" type="parTrans" cxnId="{1244A676-178A-439A-BA7C-D442CA7B4DA2}">
      <dgm:prSet/>
      <dgm:spPr/>
      <dgm:t>
        <a:bodyPr/>
        <a:lstStyle/>
        <a:p>
          <a:endParaRPr lang="en-GB"/>
        </a:p>
      </dgm:t>
    </dgm:pt>
    <dgm:pt modelId="{62E11B44-4DB2-40B2-AFDF-9F539D8BF60F}" type="sibTrans" cxnId="{1244A676-178A-439A-BA7C-D442CA7B4DA2}">
      <dgm:prSet/>
      <dgm:spPr/>
      <dgm:t>
        <a:bodyPr/>
        <a:lstStyle/>
        <a:p>
          <a:endParaRPr lang="en-GB"/>
        </a:p>
      </dgm:t>
    </dgm:pt>
    <dgm:pt modelId="{DC9BD3C3-1345-44D9-A9A2-E7DFB50CE9EB}">
      <dgm:prSet phldrT="[Text]" custT="1"/>
      <dgm:spPr/>
      <dgm:t>
        <a:bodyPr/>
        <a:lstStyle/>
        <a:p>
          <a:r>
            <a:rPr lang="el-GR" sz="1600" dirty="0"/>
            <a:t>Αφορά συμμετοχή σε </a:t>
          </a:r>
          <a:r>
            <a:rPr lang="en-GB" sz="1600" u="sng" dirty="0"/>
            <a:t>SMSs, SMPs, STAs, STTs </a:t>
          </a:r>
          <a:r>
            <a:rPr lang="el-GR" sz="1600" dirty="0"/>
            <a:t>και </a:t>
          </a:r>
          <a:r>
            <a:rPr lang="en-GB" sz="1600" u="sng" dirty="0"/>
            <a:t>Preparatory Visits</a:t>
          </a:r>
        </a:p>
      </dgm:t>
    </dgm:pt>
    <dgm:pt modelId="{C89A5AE7-2E87-436A-AD49-C1B1B1643A56}" type="parTrans" cxnId="{70EF0CBD-5CB9-41EF-9F36-B034193A76F0}">
      <dgm:prSet/>
      <dgm:spPr/>
      <dgm:t>
        <a:bodyPr/>
        <a:lstStyle/>
        <a:p>
          <a:endParaRPr lang="en-GB"/>
        </a:p>
      </dgm:t>
    </dgm:pt>
    <dgm:pt modelId="{DB73B1C1-30C9-4FB4-A4EE-5FF6449B59ED}" type="sibTrans" cxnId="{70EF0CBD-5CB9-41EF-9F36-B034193A76F0}">
      <dgm:prSet/>
      <dgm:spPr/>
      <dgm:t>
        <a:bodyPr/>
        <a:lstStyle/>
        <a:p>
          <a:endParaRPr lang="en-GB"/>
        </a:p>
      </dgm:t>
    </dgm:pt>
    <dgm:pt modelId="{07619590-34A7-40B3-BBF9-5EA9AB37895C}">
      <dgm:prSet phldrT="[Text]" custT="1"/>
      <dgm:spPr/>
      <dgm:t>
        <a:bodyPr/>
        <a:lstStyle/>
        <a:p>
          <a:r>
            <a:rPr lang="el-GR" sz="1600" dirty="0"/>
            <a:t>Καλύπτονται και </a:t>
          </a:r>
          <a:r>
            <a:rPr lang="el-GR" sz="1600" u="sng" dirty="0"/>
            <a:t>μη τυπικά έξοδα που σχετίζονται με το ταξίδι και τη διαβίωση</a:t>
          </a:r>
          <a:r>
            <a:rPr lang="el-GR" sz="1600" dirty="0"/>
            <a:t>, δεδομένου ότι </a:t>
          </a:r>
          <a:r>
            <a:rPr lang="el-GR" sz="1600" u="sng" dirty="0"/>
            <a:t>δεν καλύπτονται ήδη από τις κατηγορίες </a:t>
          </a:r>
          <a:r>
            <a:rPr lang="en-GB" sz="1600" u="sng" dirty="0"/>
            <a:t> “travel support” </a:t>
          </a:r>
          <a:r>
            <a:rPr lang="el-GR" sz="1600" u="sng" dirty="0"/>
            <a:t>και </a:t>
          </a:r>
          <a:r>
            <a:rPr lang="en-GB" sz="1600" u="none" dirty="0"/>
            <a:t>“</a:t>
          </a:r>
          <a:r>
            <a:rPr lang="en-GB" sz="1600" u="sng" dirty="0"/>
            <a:t>individual support</a:t>
          </a:r>
          <a:r>
            <a:rPr lang="en-GB" sz="1600" u="none" dirty="0"/>
            <a:t>” </a:t>
          </a:r>
          <a:r>
            <a:rPr lang="el-GR" sz="1600" u="none" dirty="0"/>
            <a:t>για τον συγκεκριμένο συμμετέχοντα</a:t>
          </a:r>
          <a:endParaRPr lang="en-GB" sz="1600" u="none" dirty="0"/>
        </a:p>
      </dgm:t>
    </dgm:pt>
    <dgm:pt modelId="{A61EEFB0-AF87-4B51-AE0A-07F986F12DA5}" type="parTrans" cxnId="{EB4478AD-D507-449C-A16F-E9490CC50482}">
      <dgm:prSet/>
      <dgm:spPr/>
      <dgm:t>
        <a:bodyPr/>
        <a:lstStyle/>
        <a:p>
          <a:endParaRPr lang="en-GB"/>
        </a:p>
      </dgm:t>
    </dgm:pt>
    <dgm:pt modelId="{311A158F-1BBA-4EF6-BA38-A5E2FAFA2E50}" type="sibTrans" cxnId="{EB4478AD-D507-449C-A16F-E9490CC50482}">
      <dgm:prSet/>
      <dgm:spPr/>
      <dgm:t>
        <a:bodyPr/>
        <a:lstStyle/>
        <a:p>
          <a:endParaRPr lang="en-GB"/>
        </a:p>
      </dgm:t>
    </dgm:pt>
    <dgm:pt modelId="{0F386053-B0AB-440E-82F9-F006657DAD13}">
      <dgm:prSet phldrT="[Text]"/>
      <dgm:spPr/>
      <dgm:t>
        <a:bodyPr/>
        <a:lstStyle/>
        <a:p>
          <a:r>
            <a:rPr lang="el-GR" dirty="0"/>
            <a:t>100% αποζημίωση, στη βάση των επιλέξιμων πραγματικών δαπανών</a:t>
          </a:r>
          <a:endParaRPr lang="en-GB" dirty="0"/>
        </a:p>
      </dgm:t>
    </dgm:pt>
    <dgm:pt modelId="{87C02CDD-F4CA-47E0-9CF0-4E0C16C0C8E6}" type="parTrans" cxnId="{F9D22580-C0F0-4A14-9D6A-DF66F6849671}">
      <dgm:prSet/>
      <dgm:spPr/>
      <dgm:t>
        <a:bodyPr/>
        <a:lstStyle/>
        <a:p>
          <a:endParaRPr lang="en-GB"/>
        </a:p>
      </dgm:t>
    </dgm:pt>
    <dgm:pt modelId="{B7804209-ED4B-4C39-9BBB-1DC62E47EA78}" type="sibTrans" cxnId="{F9D22580-C0F0-4A14-9D6A-DF66F6849671}">
      <dgm:prSet/>
      <dgm:spPr/>
      <dgm:t>
        <a:bodyPr/>
        <a:lstStyle/>
        <a:p>
          <a:endParaRPr lang="en-GB"/>
        </a:p>
      </dgm:t>
    </dgm:pt>
    <dgm:pt modelId="{4840C4A3-634B-4AB3-8D50-57858EE7F995}" type="pres">
      <dgm:prSet presAssocID="{73C082A9-E891-4DB8-AEA9-C3C2E9D9FFDE}" presName="matrix" presStyleCnt="0">
        <dgm:presLayoutVars>
          <dgm:chMax val="1"/>
          <dgm:dir/>
          <dgm:resizeHandles val="exact"/>
        </dgm:presLayoutVars>
      </dgm:prSet>
      <dgm:spPr/>
    </dgm:pt>
    <dgm:pt modelId="{83E1024B-E67C-404F-8C29-FA77993E390A}" type="pres">
      <dgm:prSet presAssocID="{73C082A9-E891-4DB8-AEA9-C3C2E9D9FFDE}" presName="diamond" presStyleLbl="bgShp" presStyleIdx="0" presStyleCnt="1"/>
      <dgm:spPr/>
    </dgm:pt>
    <dgm:pt modelId="{D6F0A526-3694-4A0A-87F3-EADDA943755E}" type="pres">
      <dgm:prSet presAssocID="{73C082A9-E891-4DB8-AEA9-C3C2E9D9FFD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2E1F61A-134B-48CA-8569-5099CF4D2E25}" type="pres">
      <dgm:prSet presAssocID="{73C082A9-E891-4DB8-AEA9-C3C2E9D9FFD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920944F-D1EC-4CE9-8151-90A93DA60298}" type="pres">
      <dgm:prSet presAssocID="{73C082A9-E891-4DB8-AEA9-C3C2E9D9FFDE}" presName="quad3" presStyleLbl="node1" presStyleIdx="2" presStyleCnt="4" custScaleX="150962">
        <dgm:presLayoutVars>
          <dgm:chMax val="0"/>
          <dgm:chPref val="0"/>
          <dgm:bulletEnabled val="1"/>
        </dgm:presLayoutVars>
      </dgm:prSet>
      <dgm:spPr/>
    </dgm:pt>
    <dgm:pt modelId="{AD360B07-2A6A-40C4-BA6D-FF67FC09E613}" type="pres">
      <dgm:prSet presAssocID="{73C082A9-E891-4DB8-AEA9-C3C2E9D9FFDE}" presName="quad4" presStyleLbl="node1" presStyleIdx="3" presStyleCnt="4" custLinFactNeighborX="38862" custLinFactNeighborY="-240">
        <dgm:presLayoutVars>
          <dgm:chMax val="0"/>
          <dgm:chPref val="0"/>
          <dgm:bulletEnabled val="1"/>
        </dgm:presLayoutVars>
      </dgm:prSet>
      <dgm:spPr/>
    </dgm:pt>
  </dgm:ptLst>
  <dgm:cxnLst>
    <dgm:cxn modelId="{591E5A51-BC06-40F6-8BCC-CD5F6AA6EFEE}" type="presOf" srcId="{53C2D36C-BFAD-47A1-A2E8-E22CA6739F26}" destId="{D6F0A526-3694-4A0A-87F3-EADDA943755E}" srcOrd="0" destOrd="0" presId="urn:microsoft.com/office/officeart/2005/8/layout/matrix3"/>
    <dgm:cxn modelId="{8A1EE955-CF7F-408F-B8CC-D9F1FD4AD5E0}" type="presOf" srcId="{73C082A9-E891-4DB8-AEA9-C3C2E9D9FFDE}" destId="{4840C4A3-634B-4AB3-8D50-57858EE7F995}" srcOrd="0" destOrd="0" presId="urn:microsoft.com/office/officeart/2005/8/layout/matrix3"/>
    <dgm:cxn modelId="{1244A676-178A-439A-BA7C-D442CA7B4DA2}" srcId="{73C082A9-E891-4DB8-AEA9-C3C2E9D9FFDE}" destId="{53C2D36C-BFAD-47A1-A2E8-E22CA6739F26}" srcOrd="0" destOrd="0" parTransId="{4EBC4175-75EF-42FB-8A2B-5B04535DC408}" sibTransId="{62E11B44-4DB2-40B2-AFDF-9F539D8BF60F}"/>
    <dgm:cxn modelId="{4B60B979-223B-4A97-A899-4ECF56C5CC85}" type="presOf" srcId="{0F386053-B0AB-440E-82F9-F006657DAD13}" destId="{AD360B07-2A6A-40C4-BA6D-FF67FC09E613}" srcOrd="0" destOrd="0" presId="urn:microsoft.com/office/officeart/2005/8/layout/matrix3"/>
    <dgm:cxn modelId="{F9D22580-C0F0-4A14-9D6A-DF66F6849671}" srcId="{73C082A9-E891-4DB8-AEA9-C3C2E9D9FFDE}" destId="{0F386053-B0AB-440E-82F9-F006657DAD13}" srcOrd="3" destOrd="0" parTransId="{87C02CDD-F4CA-47E0-9CF0-4E0C16C0C8E6}" sibTransId="{B7804209-ED4B-4C39-9BBB-1DC62E47EA78}"/>
    <dgm:cxn modelId="{C99EA984-D1F6-47A2-A5DF-63E8E6584C74}" type="presOf" srcId="{07619590-34A7-40B3-BBF9-5EA9AB37895C}" destId="{9920944F-D1EC-4CE9-8151-90A93DA60298}" srcOrd="0" destOrd="0" presId="urn:microsoft.com/office/officeart/2005/8/layout/matrix3"/>
    <dgm:cxn modelId="{E51F9598-237B-4097-97AB-21865D2C89C1}" type="presOf" srcId="{DC9BD3C3-1345-44D9-A9A2-E7DFB50CE9EB}" destId="{F2E1F61A-134B-48CA-8569-5099CF4D2E25}" srcOrd="0" destOrd="0" presId="urn:microsoft.com/office/officeart/2005/8/layout/matrix3"/>
    <dgm:cxn modelId="{EB4478AD-D507-449C-A16F-E9490CC50482}" srcId="{73C082A9-E891-4DB8-AEA9-C3C2E9D9FFDE}" destId="{07619590-34A7-40B3-BBF9-5EA9AB37895C}" srcOrd="2" destOrd="0" parTransId="{A61EEFB0-AF87-4B51-AE0A-07F986F12DA5}" sibTransId="{311A158F-1BBA-4EF6-BA38-A5E2FAFA2E50}"/>
    <dgm:cxn modelId="{70EF0CBD-5CB9-41EF-9F36-B034193A76F0}" srcId="{73C082A9-E891-4DB8-AEA9-C3C2E9D9FFDE}" destId="{DC9BD3C3-1345-44D9-A9A2-E7DFB50CE9EB}" srcOrd="1" destOrd="0" parTransId="{C89A5AE7-2E87-436A-AD49-C1B1B1643A56}" sibTransId="{DB73B1C1-30C9-4FB4-A4EE-5FF6449B59ED}"/>
    <dgm:cxn modelId="{7A4EF1C4-15E4-44B4-AD32-53545B2971EA}" type="presParOf" srcId="{4840C4A3-634B-4AB3-8D50-57858EE7F995}" destId="{83E1024B-E67C-404F-8C29-FA77993E390A}" srcOrd="0" destOrd="0" presId="urn:microsoft.com/office/officeart/2005/8/layout/matrix3"/>
    <dgm:cxn modelId="{0520E68F-FF0A-494C-8CA2-41E72E492CF4}" type="presParOf" srcId="{4840C4A3-634B-4AB3-8D50-57858EE7F995}" destId="{D6F0A526-3694-4A0A-87F3-EADDA943755E}" srcOrd="1" destOrd="0" presId="urn:microsoft.com/office/officeart/2005/8/layout/matrix3"/>
    <dgm:cxn modelId="{5B0134C4-77EE-4276-A8E8-EA4A9766A276}" type="presParOf" srcId="{4840C4A3-634B-4AB3-8D50-57858EE7F995}" destId="{F2E1F61A-134B-48CA-8569-5099CF4D2E25}" srcOrd="2" destOrd="0" presId="urn:microsoft.com/office/officeart/2005/8/layout/matrix3"/>
    <dgm:cxn modelId="{0A7EA51A-7540-41EE-8074-04575FEE1CB2}" type="presParOf" srcId="{4840C4A3-634B-4AB3-8D50-57858EE7F995}" destId="{9920944F-D1EC-4CE9-8151-90A93DA60298}" srcOrd="3" destOrd="0" presId="urn:microsoft.com/office/officeart/2005/8/layout/matrix3"/>
    <dgm:cxn modelId="{AC130F74-CB20-4DCF-959E-E66C6D5EC3E0}" type="presParOf" srcId="{4840C4A3-634B-4AB3-8D50-57858EE7F995}" destId="{AD360B07-2A6A-40C4-BA6D-FF67FC09E61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3984D0-3D41-48E2-93E7-27E46F76D4E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150E369-116C-4B1E-B5F2-D021658B4A51}">
      <dgm:prSet phldrT="[Text]" custT="1"/>
      <dgm:spPr>
        <a:solidFill>
          <a:srgbClr val="50A2BC"/>
        </a:solidFill>
      </dgm:spPr>
      <dgm:t>
        <a:bodyPr/>
        <a:lstStyle/>
        <a:p>
          <a:r>
            <a:rPr lang="en-GB" sz="1400" b="1" dirty="0"/>
            <a:t>Travel Support</a:t>
          </a:r>
          <a:endParaRPr lang="el-GR" sz="1400" b="1" dirty="0"/>
        </a:p>
        <a:p>
          <a:r>
            <a:rPr lang="en-GB" sz="1400" b="1" dirty="0"/>
            <a:t> (</a:t>
          </a:r>
          <a:r>
            <a:rPr lang="el-GR" sz="1400" b="1" dirty="0"/>
            <a:t>Ποσό που δίνεται άπαξ και καλύπτει τα τυπικά έξοδα ταξιδιού)</a:t>
          </a:r>
          <a:endParaRPr lang="en-GB" sz="1400" b="1" dirty="0"/>
        </a:p>
      </dgm:t>
    </dgm:pt>
    <dgm:pt modelId="{8BE513D3-79DB-48D9-94B6-FAABF29A7C77}" type="parTrans" cxnId="{25966BAE-C3A8-459E-BE9D-A02A9B4EB83F}">
      <dgm:prSet/>
      <dgm:spPr/>
      <dgm:t>
        <a:bodyPr/>
        <a:lstStyle/>
        <a:p>
          <a:endParaRPr lang="en-GB"/>
        </a:p>
      </dgm:t>
    </dgm:pt>
    <dgm:pt modelId="{5A9136EE-D801-4770-B789-FCE18BF69FF6}" type="sibTrans" cxnId="{25966BAE-C3A8-459E-BE9D-A02A9B4EB83F}">
      <dgm:prSet/>
      <dgm:spPr/>
      <dgm:t>
        <a:bodyPr/>
        <a:lstStyle/>
        <a:p>
          <a:endParaRPr lang="en-GB"/>
        </a:p>
      </dgm:t>
    </dgm:pt>
    <dgm:pt modelId="{267D7BC9-0359-45D4-9959-7EF1E71A2565}">
      <dgm:prSet phldrT="[Text]" custT="1"/>
      <dgm:spPr/>
      <dgm:t>
        <a:bodyPr/>
        <a:lstStyle/>
        <a:p>
          <a:r>
            <a:rPr lang="en-GB" sz="1400" b="1" dirty="0"/>
            <a:t>Base Individual Support (</a:t>
          </a:r>
          <a:r>
            <a:rPr lang="el-GR" sz="1400" b="1" dirty="0"/>
            <a:t>Σταθερό ποσό, ανά μήνα, που καλύπτει τα τυπικά έξοδα διαβίωσης</a:t>
          </a:r>
          <a:r>
            <a:rPr lang="el-GR" sz="1400" dirty="0"/>
            <a:t>)</a:t>
          </a:r>
          <a:endParaRPr lang="en-GB" sz="1400" dirty="0"/>
        </a:p>
      </dgm:t>
    </dgm:pt>
    <dgm:pt modelId="{1875F8C2-70BC-499A-867E-0E761DB18F2B}" type="parTrans" cxnId="{FD74BC52-6159-4162-B160-F887C7BE1783}">
      <dgm:prSet/>
      <dgm:spPr/>
      <dgm:t>
        <a:bodyPr/>
        <a:lstStyle/>
        <a:p>
          <a:endParaRPr lang="en-GB"/>
        </a:p>
      </dgm:t>
    </dgm:pt>
    <dgm:pt modelId="{DF24EF1C-2B77-408A-9514-A676FBFEC9A5}" type="sibTrans" cxnId="{FD74BC52-6159-4162-B160-F887C7BE1783}">
      <dgm:prSet/>
      <dgm:spPr/>
      <dgm:t>
        <a:bodyPr/>
        <a:lstStyle/>
        <a:p>
          <a:endParaRPr lang="en-GB"/>
        </a:p>
      </dgm:t>
    </dgm:pt>
    <dgm:pt modelId="{8022F8FA-7525-49ED-BC0F-55941F250A98}">
      <dgm:prSet phldrT="[Text]" custT="1"/>
      <dgm:spPr>
        <a:solidFill>
          <a:srgbClr val="50A2BC"/>
        </a:solidFill>
      </dgm:spPr>
      <dgm:t>
        <a:bodyPr/>
        <a:lstStyle/>
        <a:p>
          <a:r>
            <a:rPr lang="en-GB" sz="1400" b="1" dirty="0"/>
            <a:t>Top-up </a:t>
          </a:r>
          <a:r>
            <a:rPr lang="el-GR" sz="1400" b="1" dirty="0"/>
            <a:t>για λιγότερες ευκαιρίες </a:t>
          </a:r>
          <a:endParaRPr lang="en-GB" sz="1400" b="1" dirty="0"/>
        </a:p>
        <a:p>
          <a:r>
            <a:rPr lang="el-GR" sz="1400" b="1" dirty="0"/>
            <a:t>(250 Ευρώ, ανά μήνα)</a:t>
          </a:r>
          <a:endParaRPr lang="en-GB" sz="1400" b="1" dirty="0"/>
        </a:p>
      </dgm:t>
    </dgm:pt>
    <dgm:pt modelId="{BBF040BE-04C1-47CF-92DC-187302514605}" type="parTrans" cxnId="{6449422F-BC4B-4A98-950D-46401AD0DE4C}">
      <dgm:prSet/>
      <dgm:spPr/>
      <dgm:t>
        <a:bodyPr/>
        <a:lstStyle/>
        <a:p>
          <a:endParaRPr lang="en-GB"/>
        </a:p>
      </dgm:t>
    </dgm:pt>
    <dgm:pt modelId="{047BFBAA-3033-4A68-A5C4-4E6332EB038A}" type="sibTrans" cxnId="{6449422F-BC4B-4A98-950D-46401AD0DE4C}">
      <dgm:prSet/>
      <dgm:spPr/>
      <dgm:t>
        <a:bodyPr/>
        <a:lstStyle/>
        <a:p>
          <a:endParaRPr lang="en-GB"/>
        </a:p>
      </dgm:t>
    </dgm:pt>
    <dgm:pt modelId="{62022B9B-02A1-4AAE-A5F6-2B9CD8D1623E}">
      <dgm:prSet phldrT="[Text]" custT="1"/>
      <dgm:spPr/>
      <dgm:t>
        <a:bodyPr/>
        <a:lstStyle/>
        <a:p>
          <a:r>
            <a:rPr lang="en-GB" sz="1400" b="1" dirty="0"/>
            <a:t>Inclusion Support for Organisations </a:t>
          </a:r>
          <a:endParaRPr lang="el-GR" sz="1400" b="1" dirty="0"/>
        </a:p>
        <a:p>
          <a:r>
            <a:rPr lang="en-GB" sz="1400" b="1" dirty="0"/>
            <a:t>(125 </a:t>
          </a:r>
          <a:r>
            <a:rPr lang="el-GR" sz="1400" b="1" dirty="0"/>
            <a:t>Ευρώ)</a:t>
          </a:r>
          <a:endParaRPr lang="en-GB" sz="1400" b="1" dirty="0"/>
        </a:p>
      </dgm:t>
    </dgm:pt>
    <dgm:pt modelId="{58D52868-9761-4CDF-98E0-F29DA5439051}" type="parTrans" cxnId="{4B6B3DB8-97EB-4D2E-871E-2BD5FE52A638}">
      <dgm:prSet/>
      <dgm:spPr/>
      <dgm:t>
        <a:bodyPr/>
        <a:lstStyle/>
        <a:p>
          <a:endParaRPr lang="en-GB"/>
        </a:p>
      </dgm:t>
    </dgm:pt>
    <dgm:pt modelId="{C8F7D1E6-661F-4799-A9F5-78D05E7338EE}" type="sibTrans" cxnId="{4B6B3DB8-97EB-4D2E-871E-2BD5FE52A638}">
      <dgm:prSet/>
      <dgm:spPr/>
      <dgm:t>
        <a:bodyPr/>
        <a:lstStyle/>
        <a:p>
          <a:endParaRPr lang="en-GB"/>
        </a:p>
      </dgm:t>
    </dgm:pt>
    <dgm:pt modelId="{4974B668-06BC-4FF6-ACB5-47E3C055B84A}">
      <dgm:prSet phldrT="[Text]" custT="1"/>
      <dgm:spPr>
        <a:solidFill>
          <a:srgbClr val="50A2BC"/>
        </a:solidFill>
      </dgm:spPr>
      <dgm:t>
        <a:bodyPr/>
        <a:lstStyle/>
        <a:p>
          <a:r>
            <a:rPr lang="en-GB" sz="1200" b="1" dirty="0"/>
            <a:t>Inclusion Support for Participants </a:t>
          </a:r>
          <a:endParaRPr lang="el-GR" sz="1200" b="1" dirty="0"/>
        </a:p>
        <a:p>
          <a:r>
            <a:rPr lang="en-GB" sz="1200" b="1" dirty="0"/>
            <a:t>(</a:t>
          </a:r>
          <a:r>
            <a:rPr lang="el-GR" sz="1200" b="1" dirty="0"/>
            <a:t>100% αποζημίωση, στη βάση απόδειξης, λόγω της ενοικίασης ειδικού οχήματος για μετακινήσεις)</a:t>
          </a:r>
          <a:endParaRPr lang="en-GB" sz="1200" b="1" dirty="0"/>
        </a:p>
      </dgm:t>
    </dgm:pt>
    <dgm:pt modelId="{70EC1082-D26E-4BBA-B68A-F4FCF4F5CD99}" type="parTrans" cxnId="{91F12BAE-880B-42F8-8843-2E3B5410D14B}">
      <dgm:prSet/>
      <dgm:spPr/>
      <dgm:t>
        <a:bodyPr/>
        <a:lstStyle/>
        <a:p>
          <a:endParaRPr lang="en-GB"/>
        </a:p>
      </dgm:t>
    </dgm:pt>
    <dgm:pt modelId="{E954C70B-F30A-49FB-AE94-B5CD0CB3C8F4}" type="sibTrans" cxnId="{91F12BAE-880B-42F8-8843-2E3B5410D14B}">
      <dgm:prSet/>
      <dgm:spPr/>
      <dgm:t>
        <a:bodyPr/>
        <a:lstStyle/>
        <a:p>
          <a:endParaRPr lang="en-GB"/>
        </a:p>
      </dgm:t>
    </dgm:pt>
    <dgm:pt modelId="{990A3859-5691-41D4-A9FE-1784AD2BF33A}">
      <dgm:prSet phldrT="[Text]" custT="1"/>
      <dgm:spPr/>
      <dgm:t>
        <a:bodyPr/>
        <a:lstStyle/>
        <a:p>
          <a:r>
            <a:rPr lang="en-GB" sz="1400" b="1" dirty="0"/>
            <a:t>Top-up </a:t>
          </a:r>
          <a:r>
            <a:rPr lang="el-GR" sz="1400" b="1" dirty="0"/>
            <a:t>για </a:t>
          </a:r>
          <a:r>
            <a:rPr lang="en-GB" sz="1400" b="1" dirty="0"/>
            <a:t>traineeships</a:t>
          </a:r>
        </a:p>
        <a:p>
          <a:r>
            <a:rPr lang="en-GB" sz="1400" b="1" dirty="0"/>
            <a:t>(150 </a:t>
          </a:r>
          <a:r>
            <a:rPr lang="el-GR" sz="1400" b="1" dirty="0"/>
            <a:t>Ευρώ, ανά μήνα)</a:t>
          </a:r>
          <a:r>
            <a:rPr lang="en-GB" sz="1400" b="1" dirty="0"/>
            <a:t> </a:t>
          </a:r>
        </a:p>
      </dgm:t>
    </dgm:pt>
    <dgm:pt modelId="{057ECCBB-82C9-4146-A69E-ABF2784ED0BB}" type="parTrans" cxnId="{8997A2C8-508A-47C7-A03D-95D0499C7E4F}">
      <dgm:prSet/>
      <dgm:spPr/>
      <dgm:t>
        <a:bodyPr/>
        <a:lstStyle/>
        <a:p>
          <a:endParaRPr lang="en-GB"/>
        </a:p>
      </dgm:t>
    </dgm:pt>
    <dgm:pt modelId="{F6360A0D-9BC8-4F77-8B9D-5F886A872932}" type="sibTrans" cxnId="{8997A2C8-508A-47C7-A03D-95D0499C7E4F}">
      <dgm:prSet/>
      <dgm:spPr/>
      <dgm:t>
        <a:bodyPr/>
        <a:lstStyle/>
        <a:p>
          <a:endParaRPr lang="en-GB"/>
        </a:p>
      </dgm:t>
    </dgm:pt>
    <dgm:pt modelId="{88E6F8E1-89A1-451E-9E48-8F5FD8A0D7A2}" type="pres">
      <dgm:prSet presAssocID="{793984D0-3D41-48E2-93E7-27E46F76D4E7}" presName="diagram" presStyleCnt="0">
        <dgm:presLayoutVars>
          <dgm:dir/>
          <dgm:resizeHandles val="exact"/>
        </dgm:presLayoutVars>
      </dgm:prSet>
      <dgm:spPr/>
    </dgm:pt>
    <dgm:pt modelId="{535D6226-A089-4E9F-944C-D8EF0E630E48}" type="pres">
      <dgm:prSet presAssocID="{A150E369-116C-4B1E-B5F2-D021658B4A51}" presName="node" presStyleLbl="node1" presStyleIdx="0" presStyleCnt="6">
        <dgm:presLayoutVars>
          <dgm:bulletEnabled val="1"/>
        </dgm:presLayoutVars>
      </dgm:prSet>
      <dgm:spPr/>
    </dgm:pt>
    <dgm:pt modelId="{CEB5A3A5-6C33-41AC-919A-12C1BA9AE7F0}" type="pres">
      <dgm:prSet presAssocID="{5A9136EE-D801-4770-B789-FCE18BF69FF6}" presName="sibTrans" presStyleLbl="sibTrans2D1" presStyleIdx="0" presStyleCnt="5" custFlipVert="1" custFlipHor="1" custScaleX="74650" custScaleY="8634"/>
      <dgm:spPr/>
    </dgm:pt>
    <dgm:pt modelId="{86AC663C-CAF3-41E0-8EDC-8748AE160955}" type="pres">
      <dgm:prSet presAssocID="{5A9136EE-D801-4770-B789-FCE18BF69FF6}" presName="connectorText" presStyleLbl="sibTrans2D1" presStyleIdx="0" presStyleCnt="5"/>
      <dgm:spPr/>
    </dgm:pt>
    <dgm:pt modelId="{D2A1C39E-B988-4FCD-947D-2CD3E1F884AF}" type="pres">
      <dgm:prSet presAssocID="{267D7BC9-0359-45D4-9959-7EF1E71A2565}" presName="node" presStyleLbl="node1" presStyleIdx="1" presStyleCnt="6">
        <dgm:presLayoutVars>
          <dgm:bulletEnabled val="1"/>
        </dgm:presLayoutVars>
      </dgm:prSet>
      <dgm:spPr/>
    </dgm:pt>
    <dgm:pt modelId="{18B44F94-F20E-409A-A4D9-2967D0369FF0}" type="pres">
      <dgm:prSet presAssocID="{DF24EF1C-2B77-408A-9514-A676FBFEC9A5}" presName="sibTrans" presStyleLbl="sibTrans2D1" presStyleIdx="1" presStyleCnt="5" custFlipVert="1" custFlipHor="1" custScaleX="85972" custScaleY="8634"/>
      <dgm:spPr/>
    </dgm:pt>
    <dgm:pt modelId="{6BC23CA8-C100-419F-A4BB-20EA1E1AD23A}" type="pres">
      <dgm:prSet presAssocID="{DF24EF1C-2B77-408A-9514-A676FBFEC9A5}" presName="connectorText" presStyleLbl="sibTrans2D1" presStyleIdx="1" presStyleCnt="5"/>
      <dgm:spPr/>
    </dgm:pt>
    <dgm:pt modelId="{48FC2A04-68FF-430C-AF17-45DCA70D9C5B}" type="pres">
      <dgm:prSet presAssocID="{8022F8FA-7525-49ED-BC0F-55941F250A98}" presName="node" presStyleLbl="node1" presStyleIdx="2" presStyleCnt="6">
        <dgm:presLayoutVars>
          <dgm:bulletEnabled val="1"/>
        </dgm:presLayoutVars>
      </dgm:prSet>
      <dgm:spPr/>
    </dgm:pt>
    <dgm:pt modelId="{54B1D44F-1671-4713-9667-9B2880C4960F}" type="pres">
      <dgm:prSet presAssocID="{047BFBAA-3033-4A68-A5C4-4E6332EB038A}" presName="sibTrans" presStyleLbl="sibTrans2D1" presStyleIdx="2" presStyleCnt="5" custFlipVert="1" custScaleX="28006" custScaleY="50966" custLinFactNeighborY="0"/>
      <dgm:spPr/>
    </dgm:pt>
    <dgm:pt modelId="{D0B89631-73ED-4974-9791-ECB7247F3E64}" type="pres">
      <dgm:prSet presAssocID="{047BFBAA-3033-4A68-A5C4-4E6332EB038A}" presName="connectorText" presStyleLbl="sibTrans2D1" presStyleIdx="2" presStyleCnt="5"/>
      <dgm:spPr/>
    </dgm:pt>
    <dgm:pt modelId="{AA7B3EC6-3032-4432-97CB-64706487EA77}" type="pres">
      <dgm:prSet presAssocID="{62022B9B-02A1-4AAE-A5F6-2B9CD8D1623E}" presName="node" presStyleLbl="node1" presStyleIdx="3" presStyleCnt="6">
        <dgm:presLayoutVars>
          <dgm:bulletEnabled val="1"/>
        </dgm:presLayoutVars>
      </dgm:prSet>
      <dgm:spPr/>
    </dgm:pt>
    <dgm:pt modelId="{FFA29708-6C6D-4818-BB89-CDA8DD4262DA}" type="pres">
      <dgm:prSet presAssocID="{C8F7D1E6-661F-4799-A9F5-78D05E7338EE}" presName="sibTrans" presStyleLbl="sibTrans2D1" presStyleIdx="3" presStyleCnt="5" custFlipHor="0" custScaleX="17220" custScaleY="29080"/>
      <dgm:spPr/>
    </dgm:pt>
    <dgm:pt modelId="{CD504EAE-5B1A-41A9-9FE9-07D1D41E5BAA}" type="pres">
      <dgm:prSet presAssocID="{C8F7D1E6-661F-4799-A9F5-78D05E7338EE}" presName="connectorText" presStyleLbl="sibTrans2D1" presStyleIdx="3" presStyleCnt="5"/>
      <dgm:spPr/>
    </dgm:pt>
    <dgm:pt modelId="{DB21BF3B-C166-43E7-ACB5-18F7D1D1967C}" type="pres">
      <dgm:prSet presAssocID="{4974B668-06BC-4FF6-ACB5-47E3C055B84A}" presName="node" presStyleLbl="node1" presStyleIdx="4" presStyleCnt="6" custLinFactNeighborY="-930">
        <dgm:presLayoutVars>
          <dgm:bulletEnabled val="1"/>
        </dgm:presLayoutVars>
      </dgm:prSet>
      <dgm:spPr/>
    </dgm:pt>
    <dgm:pt modelId="{55D39F82-5A5A-454C-A6C2-755316C5FFE3}" type="pres">
      <dgm:prSet presAssocID="{E954C70B-F30A-49FB-AE94-B5CD0CB3C8F4}" presName="sibTrans" presStyleLbl="sibTrans2D1" presStyleIdx="4" presStyleCnt="5" custFlipVert="0" custFlipHor="0" custScaleX="15032" custScaleY="29080"/>
      <dgm:spPr/>
    </dgm:pt>
    <dgm:pt modelId="{F40CD3E1-F11A-473B-B1A7-35B4E842FA78}" type="pres">
      <dgm:prSet presAssocID="{E954C70B-F30A-49FB-AE94-B5CD0CB3C8F4}" presName="connectorText" presStyleLbl="sibTrans2D1" presStyleIdx="4" presStyleCnt="5"/>
      <dgm:spPr/>
    </dgm:pt>
    <dgm:pt modelId="{548A4280-4599-4E5A-8ECB-E0C907795DE8}" type="pres">
      <dgm:prSet presAssocID="{990A3859-5691-41D4-A9FE-1784AD2BF33A}" presName="node" presStyleLbl="node1" presStyleIdx="5" presStyleCnt="6">
        <dgm:presLayoutVars>
          <dgm:bulletEnabled val="1"/>
        </dgm:presLayoutVars>
      </dgm:prSet>
      <dgm:spPr/>
    </dgm:pt>
  </dgm:ptLst>
  <dgm:cxnLst>
    <dgm:cxn modelId="{8611C204-E04E-4A9C-8FAD-BB02D34F0345}" type="presOf" srcId="{DF24EF1C-2B77-408A-9514-A676FBFEC9A5}" destId="{18B44F94-F20E-409A-A4D9-2967D0369FF0}" srcOrd="0" destOrd="0" presId="urn:microsoft.com/office/officeart/2005/8/layout/process5"/>
    <dgm:cxn modelId="{BB24AE0B-0712-4AF4-8CDB-05D98659E645}" type="presOf" srcId="{793984D0-3D41-48E2-93E7-27E46F76D4E7}" destId="{88E6F8E1-89A1-451E-9E48-8F5FD8A0D7A2}" srcOrd="0" destOrd="0" presId="urn:microsoft.com/office/officeart/2005/8/layout/process5"/>
    <dgm:cxn modelId="{AA65D012-0F19-4B49-8862-5C3719C64240}" type="presOf" srcId="{5A9136EE-D801-4770-B789-FCE18BF69FF6}" destId="{86AC663C-CAF3-41E0-8EDC-8748AE160955}" srcOrd="1" destOrd="0" presId="urn:microsoft.com/office/officeart/2005/8/layout/process5"/>
    <dgm:cxn modelId="{9CEAD813-8381-4F98-B437-AFCEA92A3750}" type="presOf" srcId="{5A9136EE-D801-4770-B789-FCE18BF69FF6}" destId="{CEB5A3A5-6C33-41AC-919A-12C1BA9AE7F0}" srcOrd="0" destOrd="0" presId="urn:microsoft.com/office/officeart/2005/8/layout/process5"/>
    <dgm:cxn modelId="{422DFD1B-32F7-4F83-B8E5-B008D573DEA2}" type="presOf" srcId="{047BFBAA-3033-4A68-A5C4-4E6332EB038A}" destId="{54B1D44F-1671-4713-9667-9B2880C4960F}" srcOrd="0" destOrd="0" presId="urn:microsoft.com/office/officeart/2005/8/layout/process5"/>
    <dgm:cxn modelId="{59030128-2963-4740-B77E-7A5AB0772A45}" type="presOf" srcId="{4974B668-06BC-4FF6-ACB5-47E3C055B84A}" destId="{DB21BF3B-C166-43E7-ACB5-18F7D1D1967C}" srcOrd="0" destOrd="0" presId="urn:microsoft.com/office/officeart/2005/8/layout/process5"/>
    <dgm:cxn modelId="{CE8EC828-D485-458F-BA60-5578B08A1BF2}" type="presOf" srcId="{990A3859-5691-41D4-A9FE-1784AD2BF33A}" destId="{548A4280-4599-4E5A-8ECB-E0C907795DE8}" srcOrd="0" destOrd="0" presId="urn:microsoft.com/office/officeart/2005/8/layout/process5"/>
    <dgm:cxn modelId="{BB568E2B-673A-445E-B8EE-BDABE8ECD31C}" type="presOf" srcId="{DF24EF1C-2B77-408A-9514-A676FBFEC9A5}" destId="{6BC23CA8-C100-419F-A4BB-20EA1E1AD23A}" srcOrd="1" destOrd="0" presId="urn:microsoft.com/office/officeart/2005/8/layout/process5"/>
    <dgm:cxn modelId="{6449422F-BC4B-4A98-950D-46401AD0DE4C}" srcId="{793984D0-3D41-48E2-93E7-27E46F76D4E7}" destId="{8022F8FA-7525-49ED-BC0F-55941F250A98}" srcOrd="2" destOrd="0" parTransId="{BBF040BE-04C1-47CF-92DC-187302514605}" sibTransId="{047BFBAA-3033-4A68-A5C4-4E6332EB038A}"/>
    <dgm:cxn modelId="{7C1B982F-13EC-4FCC-BBD0-7388F0A3BEEB}" type="presOf" srcId="{E954C70B-F30A-49FB-AE94-B5CD0CB3C8F4}" destId="{55D39F82-5A5A-454C-A6C2-755316C5FFE3}" srcOrd="0" destOrd="0" presId="urn:microsoft.com/office/officeart/2005/8/layout/process5"/>
    <dgm:cxn modelId="{DFBBB647-4F05-425E-8C05-8C0FB739ED41}" type="presOf" srcId="{E954C70B-F30A-49FB-AE94-B5CD0CB3C8F4}" destId="{F40CD3E1-F11A-473B-B1A7-35B4E842FA78}" srcOrd="1" destOrd="0" presId="urn:microsoft.com/office/officeart/2005/8/layout/process5"/>
    <dgm:cxn modelId="{FD74BC52-6159-4162-B160-F887C7BE1783}" srcId="{793984D0-3D41-48E2-93E7-27E46F76D4E7}" destId="{267D7BC9-0359-45D4-9959-7EF1E71A2565}" srcOrd="1" destOrd="0" parTransId="{1875F8C2-70BC-499A-867E-0E761DB18F2B}" sibTransId="{DF24EF1C-2B77-408A-9514-A676FBFEC9A5}"/>
    <dgm:cxn modelId="{45007C7A-EB16-4701-ADE1-9F39B7D4BCD3}" type="presOf" srcId="{267D7BC9-0359-45D4-9959-7EF1E71A2565}" destId="{D2A1C39E-B988-4FCD-947D-2CD3E1F884AF}" srcOrd="0" destOrd="0" presId="urn:microsoft.com/office/officeart/2005/8/layout/process5"/>
    <dgm:cxn modelId="{F3B61F7B-C8C5-474F-BFA0-78537F1E14C1}" type="presOf" srcId="{C8F7D1E6-661F-4799-A9F5-78D05E7338EE}" destId="{CD504EAE-5B1A-41A9-9FE9-07D1D41E5BAA}" srcOrd="1" destOrd="0" presId="urn:microsoft.com/office/officeart/2005/8/layout/process5"/>
    <dgm:cxn modelId="{7AAAEA8C-1A4B-45C5-858E-9083A7BE927E}" type="presOf" srcId="{A150E369-116C-4B1E-B5F2-D021658B4A51}" destId="{535D6226-A089-4E9F-944C-D8EF0E630E48}" srcOrd="0" destOrd="0" presId="urn:microsoft.com/office/officeart/2005/8/layout/process5"/>
    <dgm:cxn modelId="{98C540A4-07C2-41B7-8A7B-C6E6A095CF84}" type="presOf" srcId="{62022B9B-02A1-4AAE-A5F6-2B9CD8D1623E}" destId="{AA7B3EC6-3032-4432-97CB-64706487EA77}" srcOrd="0" destOrd="0" presId="urn:microsoft.com/office/officeart/2005/8/layout/process5"/>
    <dgm:cxn modelId="{4ADF0EAD-5434-46F7-91EE-30B34C964362}" type="presOf" srcId="{047BFBAA-3033-4A68-A5C4-4E6332EB038A}" destId="{D0B89631-73ED-4974-9791-ECB7247F3E64}" srcOrd="1" destOrd="0" presId="urn:microsoft.com/office/officeart/2005/8/layout/process5"/>
    <dgm:cxn modelId="{91F12BAE-880B-42F8-8843-2E3B5410D14B}" srcId="{793984D0-3D41-48E2-93E7-27E46F76D4E7}" destId="{4974B668-06BC-4FF6-ACB5-47E3C055B84A}" srcOrd="4" destOrd="0" parTransId="{70EC1082-D26E-4BBA-B68A-F4FCF4F5CD99}" sibTransId="{E954C70B-F30A-49FB-AE94-B5CD0CB3C8F4}"/>
    <dgm:cxn modelId="{25966BAE-C3A8-459E-BE9D-A02A9B4EB83F}" srcId="{793984D0-3D41-48E2-93E7-27E46F76D4E7}" destId="{A150E369-116C-4B1E-B5F2-D021658B4A51}" srcOrd="0" destOrd="0" parTransId="{8BE513D3-79DB-48D9-94B6-FAABF29A7C77}" sibTransId="{5A9136EE-D801-4770-B789-FCE18BF69FF6}"/>
    <dgm:cxn modelId="{4B6B3DB8-97EB-4D2E-871E-2BD5FE52A638}" srcId="{793984D0-3D41-48E2-93E7-27E46F76D4E7}" destId="{62022B9B-02A1-4AAE-A5F6-2B9CD8D1623E}" srcOrd="3" destOrd="0" parTransId="{58D52868-9761-4CDF-98E0-F29DA5439051}" sibTransId="{C8F7D1E6-661F-4799-A9F5-78D05E7338EE}"/>
    <dgm:cxn modelId="{8997A2C8-508A-47C7-A03D-95D0499C7E4F}" srcId="{793984D0-3D41-48E2-93E7-27E46F76D4E7}" destId="{990A3859-5691-41D4-A9FE-1784AD2BF33A}" srcOrd="5" destOrd="0" parTransId="{057ECCBB-82C9-4146-A69E-ABF2784ED0BB}" sibTransId="{F6360A0D-9BC8-4F77-8B9D-5F886A872932}"/>
    <dgm:cxn modelId="{AFFF4BD8-6DD4-4AB1-9C4E-919D29E9B928}" type="presOf" srcId="{C8F7D1E6-661F-4799-A9F5-78D05E7338EE}" destId="{FFA29708-6C6D-4818-BB89-CDA8DD4262DA}" srcOrd="0" destOrd="0" presId="urn:microsoft.com/office/officeart/2005/8/layout/process5"/>
    <dgm:cxn modelId="{3939E4DA-2553-4A01-9070-FF0F4E7DE600}" type="presOf" srcId="{8022F8FA-7525-49ED-BC0F-55941F250A98}" destId="{48FC2A04-68FF-430C-AF17-45DCA70D9C5B}" srcOrd="0" destOrd="0" presId="urn:microsoft.com/office/officeart/2005/8/layout/process5"/>
    <dgm:cxn modelId="{6268E48E-5203-46E3-9BC0-34D467CCD583}" type="presParOf" srcId="{88E6F8E1-89A1-451E-9E48-8F5FD8A0D7A2}" destId="{535D6226-A089-4E9F-944C-D8EF0E630E48}" srcOrd="0" destOrd="0" presId="urn:microsoft.com/office/officeart/2005/8/layout/process5"/>
    <dgm:cxn modelId="{018A95CA-9DF2-4E73-8B05-373DFF7199DF}" type="presParOf" srcId="{88E6F8E1-89A1-451E-9E48-8F5FD8A0D7A2}" destId="{CEB5A3A5-6C33-41AC-919A-12C1BA9AE7F0}" srcOrd="1" destOrd="0" presId="urn:microsoft.com/office/officeart/2005/8/layout/process5"/>
    <dgm:cxn modelId="{D209C175-1D69-45A6-86C7-B70DEDC98480}" type="presParOf" srcId="{CEB5A3A5-6C33-41AC-919A-12C1BA9AE7F0}" destId="{86AC663C-CAF3-41E0-8EDC-8748AE160955}" srcOrd="0" destOrd="0" presId="urn:microsoft.com/office/officeart/2005/8/layout/process5"/>
    <dgm:cxn modelId="{F55C99B9-10A2-45D2-8932-42EC62F479F0}" type="presParOf" srcId="{88E6F8E1-89A1-451E-9E48-8F5FD8A0D7A2}" destId="{D2A1C39E-B988-4FCD-947D-2CD3E1F884AF}" srcOrd="2" destOrd="0" presId="urn:microsoft.com/office/officeart/2005/8/layout/process5"/>
    <dgm:cxn modelId="{074F35D4-910E-41A6-A1DE-AEF199E4A46B}" type="presParOf" srcId="{88E6F8E1-89A1-451E-9E48-8F5FD8A0D7A2}" destId="{18B44F94-F20E-409A-A4D9-2967D0369FF0}" srcOrd="3" destOrd="0" presId="urn:microsoft.com/office/officeart/2005/8/layout/process5"/>
    <dgm:cxn modelId="{99AEC9FE-9C6C-453A-A10E-4E827B7EEA65}" type="presParOf" srcId="{18B44F94-F20E-409A-A4D9-2967D0369FF0}" destId="{6BC23CA8-C100-419F-A4BB-20EA1E1AD23A}" srcOrd="0" destOrd="0" presId="urn:microsoft.com/office/officeart/2005/8/layout/process5"/>
    <dgm:cxn modelId="{8A15B603-F648-4B61-8D12-A1DF99CF4AC4}" type="presParOf" srcId="{88E6F8E1-89A1-451E-9E48-8F5FD8A0D7A2}" destId="{48FC2A04-68FF-430C-AF17-45DCA70D9C5B}" srcOrd="4" destOrd="0" presId="urn:microsoft.com/office/officeart/2005/8/layout/process5"/>
    <dgm:cxn modelId="{4AB8194E-C7D5-4003-87C6-3F24829A3ED3}" type="presParOf" srcId="{88E6F8E1-89A1-451E-9E48-8F5FD8A0D7A2}" destId="{54B1D44F-1671-4713-9667-9B2880C4960F}" srcOrd="5" destOrd="0" presId="urn:microsoft.com/office/officeart/2005/8/layout/process5"/>
    <dgm:cxn modelId="{3C6F17A2-E9D0-4670-8458-76ED75796B10}" type="presParOf" srcId="{54B1D44F-1671-4713-9667-9B2880C4960F}" destId="{D0B89631-73ED-4974-9791-ECB7247F3E64}" srcOrd="0" destOrd="0" presId="urn:microsoft.com/office/officeart/2005/8/layout/process5"/>
    <dgm:cxn modelId="{295478F4-AF22-44FA-97D9-8331E76A9DF1}" type="presParOf" srcId="{88E6F8E1-89A1-451E-9E48-8F5FD8A0D7A2}" destId="{AA7B3EC6-3032-4432-97CB-64706487EA77}" srcOrd="6" destOrd="0" presId="urn:microsoft.com/office/officeart/2005/8/layout/process5"/>
    <dgm:cxn modelId="{D7E18CCC-372F-4C9F-903E-FC2EF4DEFF30}" type="presParOf" srcId="{88E6F8E1-89A1-451E-9E48-8F5FD8A0D7A2}" destId="{FFA29708-6C6D-4818-BB89-CDA8DD4262DA}" srcOrd="7" destOrd="0" presId="urn:microsoft.com/office/officeart/2005/8/layout/process5"/>
    <dgm:cxn modelId="{D9463A10-CC18-4703-A0E7-7D9D9434FCE9}" type="presParOf" srcId="{FFA29708-6C6D-4818-BB89-CDA8DD4262DA}" destId="{CD504EAE-5B1A-41A9-9FE9-07D1D41E5BAA}" srcOrd="0" destOrd="0" presId="urn:microsoft.com/office/officeart/2005/8/layout/process5"/>
    <dgm:cxn modelId="{C8CEA41E-5C17-43A3-AF3F-58991E47F010}" type="presParOf" srcId="{88E6F8E1-89A1-451E-9E48-8F5FD8A0D7A2}" destId="{DB21BF3B-C166-43E7-ACB5-18F7D1D1967C}" srcOrd="8" destOrd="0" presId="urn:microsoft.com/office/officeart/2005/8/layout/process5"/>
    <dgm:cxn modelId="{9BE35369-DBB9-46B4-9F1B-55E4A0C23005}" type="presParOf" srcId="{88E6F8E1-89A1-451E-9E48-8F5FD8A0D7A2}" destId="{55D39F82-5A5A-454C-A6C2-755316C5FFE3}" srcOrd="9" destOrd="0" presId="urn:microsoft.com/office/officeart/2005/8/layout/process5"/>
    <dgm:cxn modelId="{CF5C2E34-4D80-4565-B0E1-E567D26F45A5}" type="presParOf" srcId="{55D39F82-5A5A-454C-A6C2-755316C5FFE3}" destId="{F40CD3E1-F11A-473B-B1A7-35B4E842FA78}" srcOrd="0" destOrd="0" presId="urn:microsoft.com/office/officeart/2005/8/layout/process5"/>
    <dgm:cxn modelId="{B0742CE8-0281-4DB2-9E46-7AD646119801}" type="presParOf" srcId="{88E6F8E1-89A1-451E-9E48-8F5FD8A0D7A2}" destId="{548A4280-4599-4E5A-8ECB-E0C907795DE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7537E9-B885-401F-A864-879D6643B1F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998FBB2-8BEC-4581-A7E4-ED6D4070483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l-GR" dirty="0"/>
            <a:t>Έξοδα για Παροχή Χρηματικής Εγγύησης </a:t>
          </a:r>
        </a:p>
      </dgm:t>
    </dgm:pt>
    <dgm:pt modelId="{385D353F-E934-49BD-89E9-3D804126299D}" type="parTrans" cxnId="{425D61C2-C615-4869-9ACC-0125F8EB34B9}">
      <dgm:prSet/>
      <dgm:spPr/>
      <dgm:t>
        <a:bodyPr/>
        <a:lstStyle/>
        <a:p>
          <a:endParaRPr lang="en-GB"/>
        </a:p>
      </dgm:t>
    </dgm:pt>
    <dgm:pt modelId="{5E3C1A39-8C28-47AC-9325-49A9F5B0AE6D}" type="sibTrans" cxnId="{425D61C2-C615-4869-9ACC-0125F8EB34B9}">
      <dgm:prSet/>
      <dgm:spPr/>
      <dgm:t>
        <a:bodyPr/>
        <a:lstStyle/>
        <a:p>
          <a:endParaRPr lang="en-GB"/>
        </a:p>
      </dgm:t>
    </dgm:pt>
    <dgm:pt modelId="{A3FDE937-E305-4D83-B2B0-C2707ED321DB}">
      <dgm:prSet phldrT="[Text]"/>
      <dgm:spPr/>
      <dgm:t>
        <a:bodyPr/>
        <a:lstStyle/>
        <a:p>
          <a:r>
            <a:rPr lang="el-GR" dirty="0"/>
            <a:t>80% των επιλέξιμων πραγματικών δαπανών</a:t>
          </a:r>
          <a:endParaRPr lang="en-GB" dirty="0"/>
        </a:p>
      </dgm:t>
    </dgm:pt>
    <dgm:pt modelId="{7B3A1E25-CED6-4058-92B8-09E52D0F073F}" type="parTrans" cxnId="{E50B97FD-48BC-4246-89B2-A482F88A7006}">
      <dgm:prSet/>
      <dgm:spPr/>
      <dgm:t>
        <a:bodyPr/>
        <a:lstStyle/>
        <a:p>
          <a:endParaRPr lang="en-GB"/>
        </a:p>
      </dgm:t>
    </dgm:pt>
    <dgm:pt modelId="{2F567E88-6832-4374-A423-4AC5A189ED05}" type="sibTrans" cxnId="{E50B97FD-48BC-4246-89B2-A482F88A7006}">
      <dgm:prSet/>
      <dgm:spPr/>
      <dgm:t>
        <a:bodyPr/>
        <a:lstStyle/>
        <a:p>
          <a:endParaRPr lang="en-GB"/>
        </a:p>
      </dgm:t>
    </dgm:pt>
    <dgm:pt modelId="{6A6CCE09-F53E-46B1-ADFD-2C1923C9A64F}">
      <dgm:prSet phldrT="[Text]"/>
      <dgm:spPr/>
      <dgm:t>
        <a:bodyPr/>
        <a:lstStyle/>
        <a:p>
          <a:r>
            <a:rPr lang="el-GR" dirty="0"/>
            <a:t>Ισχύει μόνο στις περιπτώσεις που η ΕΥ έχει ζητήσει χρηματική εγγύηση πριν από την υπογραφή της Συμφωνίας</a:t>
          </a:r>
          <a:endParaRPr lang="en-GB" dirty="0"/>
        </a:p>
      </dgm:t>
    </dgm:pt>
    <dgm:pt modelId="{A2EAB95F-567A-4339-806A-EE4931C7F107}" type="parTrans" cxnId="{845EEC7C-1C96-41F6-8C2B-7A9A8ADAB7BF}">
      <dgm:prSet/>
      <dgm:spPr/>
      <dgm:t>
        <a:bodyPr/>
        <a:lstStyle/>
        <a:p>
          <a:endParaRPr lang="en-GB"/>
        </a:p>
      </dgm:t>
    </dgm:pt>
    <dgm:pt modelId="{5438B2E8-F43D-42B1-B9F9-CB0EF2638B11}" type="sibTrans" cxnId="{845EEC7C-1C96-41F6-8C2B-7A9A8ADAB7BF}">
      <dgm:prSet/>
      <dgm:spPr/>
      <dgm:t>
        <a:bodyPr/>
        <a:lstStyle/>
        <a:p>
          <a:endParaRPr lang="en-GB"/>
        </a:p>
      </dgm:t>
    </dgm:pt>
    <dgm:pt modelId="{393E5D70-E6E5-42F9-899B-ED1C0032BA00}">
      <dgm:prSet phldrT="[Text]"/>
      <dgm:spPr>
        <a:solidFill>
          <a:srgbClr val="50A2BC"/>
        </a:solidFill>
      </dgm:spPr>
      <dgm:t>
        <a:bodyPr/>
        <a:lstStyle/>
        <a:p>
          <a:r>
            <a:rPr lang="el-GR" dirty="0"/>
            <a:t>Ταξιδιωτικά έξοδα για ακριβούς προορισμούς</a:t>
          </a:r>
          <a:endParaRPr lang="en-GB" dirty="0"/>
        </a:p>
      </dgm:t>
    </dgm:pt>
    <dgm:pt modelId="{C5A1D379-B426-4ECD-B239-D0A1755083BA}" type="parTrans" cxnId="{74F8B7A8-C0AE-4518-8075-B2BF718F1937}">
      <dgm:prSet/>
      <dgm:spPr/>
      <dgm:t>
        <a:bodyPr/>
        <a:lstStyle/>
        <a:p>
          <a:endParaRPr lang="en-GB"/>
        </a:p>
      </dgm:t>
    </dgm:pt>
    <dgm:pt modelId="{1D9C0D64-3000-41C9-99D3-10A860F9CCE6}" type="sibTrans" cxnId="{74F8B7A8-C0AE-4518-8075-B2BF718F1937}">
      <dgm:prSet/>
      <dgm:spPr/>
      <dgm:t>
        <a:bodyPr/>
        <a:lstStyle/>
        <a:p>
          <a:endParaRPr lang="en-GB"/>
        </a:p>
      </dgm:t>
    </dgm:pt>
    <dgm:pt modelId="{24216AAF-D621-415C-9454-B976F2B485F9}">
      <dgm:prSet phldrT="[Text]" custT="1"/>
      <dgm:spPr/>
      <dgm:t>
        <a:bodyPr/>
        <a:lstStyle/>
        <a:p>
          <a:r>
            <a:rPr lang="el-GR" sz="1500" dirty="0"/>
            <a:t>Όταν η </a:t>
          </a:r>
          <a:r>
            <a:rPr lang="el-GR" sz="1500" dirty="0" err="1"/>
            <a:t>μοναδιαία</a:t>
          </a:r>
          <a:r>
            <a:rPr lang="el-GR" sz="1500" dirty="0"/>
            <a:t> επιχορήγηση δεν καλύπτει τουλάχιστον το 70% του πραγματικού κόστους</a:t>
          </a:r>
          <a:endParaRPr lang="en-GB" sz="1500" dirty="0"/>
        </a:p>
      </dgm:t>
    </dgm:pt>
    <dgm:pt modelId="{1B87E9B5-C435-4E5D-8DF2-C19AB85C48D3}" type="parTrans" cxnId="{EB844F11-C348-40CC-B6DC-57B0B16455FF}">
      <dgm:prSet/>
      <dgm:spPr/>
      <dgm:t>
        <a:bodyPr/>
        <a:lstStyle/>
        <a:p>
          <a:endParaRPr lang="en-GB"/>
        </a:p>
      </dgm:t>
    </dgm:pt>
    <dgm:pt modelId="{DB4937FB-A00B-49F2-9B40-077542598835}" type="sibTrans" cxnId="{EB844F11-C348-40CC-B6DC-57B0B16455FF}">
      <dgm:prSet/>
      <dgm:spPr/>
      <dgm:t>
        <a:bodyPr/>
        <a:lstStyle/>
        <a:p>
          <a:endParaRPr lang="en-GB"/>
        </a:p>
      </dgm:t>
    </dgm:pt>
    <dgm:pt modelId="{6C3CF351-EE4B-4906-8B9E-91E662A4B4F2}">
      <dgm:prSet phldrT="[Text]" custT="1"/>
      <dgm:spPr/>
      <dgm:t>
        <a:bodyPr/>
        <a:lstStyle/>
        <a:p>
          <a:r>
            <a:rPr lang="el-GR" sz="1500" dirty="0"/>
            <a:t>Μόνο για άτομα που είναι επιλέξιμα για το </a:t>
          </a:r>
          <a:r>
            <a:rPr lang="el-GR" sz="1500" dirty="0" err="1"/>
            <a:t>μοναδιαίο</a:t>
          </a:r>
          <a:r>
            <a:rPr lang="el-GR" sz="1500" dirty="0"/>
            <a:t> κόστος </a:t>
          </a:r>
          <a:r>
            <a:rPr lang="el-GR" sz="1500" dirty="0" err="1"/>
            <a:t>ταξιδίου</a:t>
          </a:r>
          <a:endParaRPr lang="en-GB" sz="1500" dirty="0"/>
        </a:p>
      </dgm:t>
    </dgm:pt>
    <dgm:pt modelId="{0966DC56-CF40-4FB8-BE02-0A9D7A956F36}" type="parTrans" cxnId="{242CDF19-29D6-4B69-8ECF-6FC820B11471}">
      <dgm:prSet/>
      <dgm:spPr/>
      <dgm:t>
        <a:bodyPr/>
        <a:lstStyle/>
        <a:p>
          <a:endParaRPr lang="en-GB"/>
        </a:p>
      </dgm:t>
    </dgm:pt>
    <dgm:pt modelId="{7B4AD279-F828-4495-8439-7266D5486C14}" type="sibTrans" cxnId="{242CDF19-29D6-4B69-8ECF-6FC820B11471}">
      <dgm:prSet/>
      <dgm:spPr/>
      <dgm:t>
        <a:bodyPr/>
        <a:lstStyle/>
        <a:p>
          <a:endParaRPr lang="en-GB"/>
        </a:p>
      </dgm:t>
    </dgm:pt>
    <dgm:pt modelId="{FBD6A13B-BEE7-48E8-8961-CB2A8E5EABB3}">
      <dgm:prSet phldrT="[Text]" custT="1"/>
      <dgm:spPr/>
      <dgm:t>
        <a:bodyPr/>
        <a:lstStyle/>
        <a:p>
          <a:r>
            <a:rPr lang="el-GR" sz="1500" dirty="0"/>
            <a:t>Η επιχορήγηση αυτή αντικαθιστά την </a:t>
          </a:r>
          <a:r>
            <a:rPr lang="el-GR" sz="1500" dirty="0" err="1"/>
            <a:t>μοναδιαία</a:t>
          </a:r>
          <a:r>
            <a:rPr lang="el-GR" sz="1500" dirty="0"/>
            <a:t> επιχορήγηση για έξοδα </a:t>
          </a:r>
          <a:r>
            <a:rPr lang="el-GR" sz="1500" dirty="0" err="1"/>
            <a:t>ταξιδίου</a:t>
          </a:r>
          <a:endParaRPr lang="en-GB" sz="1500" dirty="0"/>
        </a:p>
      </dgm:t>
    </dgm:pt>
    <dgm:pt modelId="{16F7EFB4-39EB-4DC2-AA54-847B1D587777}" type="parTrans" cxnId="{29F1E396-9607-498B-A2CC-411D3175334F}">
      <dgm:prSet/>
      <dgm:spPr/>
      <dgm:t>
        <a:bodyPr/>
        <a:lstStyle/>
        <a:p>
          <a:endParaRPr lang="en-GB"/>
        </a:p>
      </dgm:t>
    </dgm:pt>
    <dgm:pt modelId="{56DD6B8C-C992-4145-9B45-B5AF45E41F06}" type="sibTrans" cxnId="{29F1E396-9607-498B-A2CC-411D3175334F}">
      <dgm:prSet/>
      <dgm:spPr/>
      <dgm:t>
        <a:bodyPr/>
        <a:lstStyle/>
        <a:p>
          <a:endParaRPr lang="en-GB"/>
        </a:p>
      </dgm:t>
    </dgm:pt>
    <dgm:pt modelId="{603A8D02-2223-4647-8F7F-E5376BFE9390}">
      <dgm:prSet phldrT="[Text]"/>
      <dgm:spPr/>
      <dgm:t>
        <a:bodyPr/>
        <a:lstStyle/>
        <a:p>
          <a:endParaRPr lang="en-GB" sz="1100" dirty="0"/>
        </a:p>
      </dgm:t>
    </dgm:pt>
    <dgm:pt modelId="{BF168A34-E799-4F0D-A1FB-A446040EAFC8}" type="parTrans" cxnId="{90C199CA-9601-40EB-A721-6FBA00F10BB2}">
      <dgm:prSet/>
      <dgm:spPr/>
      <dgm:t>
        <a:bodyPr/>
        <a:lstStyle/>
        <a:p>
          <a:endParaRPr lang="en-GB"/>
        </a:p>
      </dgm:t>
    </dgm:pt>
    <dgm:pt modelId="{556BBEBE-44BB-41E3-A060-2E6383750BD0}" type="sibTrans" cxnId="{90C199CA-9601-40EB-A721-6FBA00F10BB2}">
      <dgm:prSet/>
      <dgm:spPr/>
      <dgm:t>
        <a:bodyPr/>
        <a:lstStyle/>
        <a:p>
          <a:endParaRPr lang="en-GB"/>
        </a:p>
      </dgm:t>
    </dgm:pt>
    <dgm:pt modelId="{5DB76566-A064-4937-9CCA-79C3462486FB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l-GR" sz="1500" dirty="0"/>
            <a:t>Να μεταφέρει χρήματα από άλλες κατηγορίες κονδυλίων</a:t>
          </a:r>
          <a:endParaRPr lang="en-GB" sz="1500" dirty="0"/>
        </a:p>
      </dgm:t>
    </dgm:pt>
    <dgm:pt modelId="{BF46F52C-785E-4168-896F-F904857F94DC}" type="parTrans" cxnId="{1724B000-FB39-4291-9050-293C8E477B61}">
      <dgm:prSet/>
      <dgm:spPr/>
      <dgm:t>
        <a:bodyPr/>
        <a:lstStyle/>
        <a:p>
          <a:endParaRPr lang="en-GB"/>
        </a:p>
      </dgm:t>
    </dgm:pt>
    <dgm:pt modelId="{3368414C-26AF-4C21-861F-0528FC11D4C8}" type="sibTrans" cxnId="{1724B000-FB39-4291-9050-293C8E477B61}">
      <dgm:prSet/>
      <dgm:spPr/>
      <dgm:t>
        <a:bodyPr/>
        <a:lstStyle/>
        <a:p>
          <a:endParaRPr lang="en-GB"/>
        </a:p>
      </dgm:t>
    </dgm:pt>
    <dgm:pt modelId="{D7610447-B0B4-435B-8795-F61FC53D65E6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l-GR" sz="1500" dirty="0"/>
            <a:t>Να ζητήσει πρόσθετη χρηματοδότηση από την ΕΥ (τροποποίηση)</a:t>
          </a:r>
          <a:endParaRPr lang="en-GB" sz="1500" dirty="0"/>
        </a:p>
      </dgm:t>
    </dgm:pt>
    <dgm:pt modelId="{76C59364-BBF2-4A49-966A-613DAA20BAB7}" type="parTrans" cxnId="{CD700351-69FE-4CD6-BE83-01408628722D}">
      <dgm:prSet/>
      <dgm:spPr/>
      <dgm:t>
        <a:bodyPr/>
        <a:lstStyle/>
        <a:p>
          <a:endParaRPr lang="en-GB"/>
        </a:p>
      </dgm:t>
    </dgm:pt>
    <dgm:pt modelId="{B4CAF2DC-A636-4787-9212-09C11E12D6F5}" type="sibTrans" cxnId="{CD700351-69FE-4CD6-BE83-01408628722D}">
      <dgm:prSet/>
      <dgm:spPr/>
      <dgm:t>
        <a:bodyPr/>
        <a:lstStyle/>
        <a:p>
          <a:endParaRPr lang="en-GB"/>
        </a:p>
      </dgm:t>
    </dgm:pt>
    <dgm:pt modelId="{1166B619-20C6-4CAF-B99D-F66D75816920}">
      <dgm:prSet phldrT="[Text]" custT="1"/>
      <dgm:spPr/>
      <dgm:t>
        <a:bodyPr/>
        <a:lstStyle/>
        <a:p>
          <a:r>
            <a:rPr lang="el-GR" sz="1500" dirty="0"/>
            <a:t>Μόλις επιλεγούν οι συμμετέχοντες που θα ταξιδέψουν σε τέτοιους προορισμούς, ο δικαιούχος έχει δύο επιλογές:</a:t>
          </a:r>
          <a:endParaRPr lang="en-GB" sz="1500" dirty="0"/>
        </a:p>
      </dgm:t>
    </dgm:pt>
    <dgm:pt modelId="{D9E874D5-A6C1-4404-91F1-790285F4512E}" type="parTrans" cxnId="{14A6FF0F-0D51-4DCB-A100-897FC7D1B0B5}">
      <dgm:prSet/>
      <dgm:spPr/>
      <dgm:t>
        <a:bodyPr/>
        <a:lstStyle/>
        <a:p>
          <a:endParaRPr lang="en-GB"/>
        </a:p>
      </dgm:t>
    </dgm:pt>
    <dgm:pt modelId="{10287BBC-F2B6-4C16-B026-47AB5B883C77}" type="sibTrans" cxnId="{14A6FF0F-0D51-4DCB-A100-897FC7D1B0B5}">
      <dgm:prSet/>
      <dgm:spPr/>
      <dgm:t>
        <a:bodyPr/>
        <a:lstStyle/>
        <a:p>
          <a:endParaRPr lang="en-GB"/>
        </a:p>
      </dgm:t>
    </dgm:pt>
    <dgm:pt modelId="{907FABC8-F6D3-4638-BCD1-D7BF5615B632}">
      <dgm:prSet phldrT="[Text]" custT="1"/>
      <dgm:spPr/>
      <dgm:t>
        <a:bodyPr/>
        <a:lstStyle/>
        <a:p>
          <a:r>
            <a:rPr lang="el-GR" sz="1500" dirty="0"/>
            <a:t>80% των επιλέξιμων πραγματικών δαπανών</a:t>
          </a:r>
          <a:endParaRPr lang="en-GB" sz="1400" dirty="0"/>
        </a:p>
      </dgm:t>
    </dgm:pt>
    <dgm:pt modelId="{0C062BB9-3526-4794-8B46-FB34699E4CED}" type="parTrans" cxnId="{8A8078FC-98EC-4505-93D8-8B9CC5CBADB1}">
      <dgm:prSet/>
      <dgm:spPr/>
      <dgm:t>
        <a:bodyPr/>
        <a:lstStyle/>
        <a:p>
          <a:endParaRPr lang="en-GB"/>
        </a:p>
      </dgm:t>
    </dgm:pt>
    <dgm:pt modelId="{F44E6E67-2492-40CE-A3B6-6C06C6F28E9A}" type="sibTrans" cxnId="{8A8078FC-98EC-4505-93D8-8B9CC5CBADB1}">
      <dgm:prSet/>
      <dgm:spPr/>
      <dgm:t>
        <a:bodyPr/>
        <a:lstStyle/>
        <a:p>
          <a:endParaRPr lang="en-GB"/>
        </a:p>
      </dgm:t>
    </dgm:pt>
    <dgm:pt modelId="{9553D079-9E01-4A09-BCBA-0B35F924A23F}" type="pres">
      <dgm:prSet presAssocID="{5B7537E9-B885-401F-A864-879D6643B1F3}" presName="Name0" presStyleCnt="0">
        <dgm:presLayoutVars>
          <dgm:dir/>
          <dgm:animLvl val="lvl"/>
          <dgm:resizeHandles/>
        </dgm:presLayoutVars>
      </dgm:prSet>
      <dgm:spPr/>
    </dgm:pt>
    <dgm:pt modelId="{B9D7ED6A-2F78-4F93-A8D9-569715A4B658}" type="pres">
      <dgm:prSet presAssocID="{5998FBB2-8BEC-4581-A7E4-ED6D4070483B}" presName="linNode" presStyleCnt="0"/>
      <dgm:spPr/>
    </dgm:pt>
    <dgm:pt modelId="{07737417-281C-4852-BAF7-E9770B001D97}" type="pres">
      <dgm:prSet presAssocID="{5998FBB2-8BEC-4581-A7E4-ED6D4070483B}" presName="parentShp" presStyleLbl="node1" presStyleIdx="0" presStyleCnt="2" custScaleX="53098" custLinFactNeighborX="-28696" custLinFactNeighborY="409">
        <dgm:presLayoutVars>
          <dgm:bulletEnabled val="1"/>
        </dgm:presLayoutVars>
      </dgm:prSet>
      <dgm:spPr/>
    </dgm:pt>
    <dgm:pt modelId="{4BC7D144-B79B-470D-8419-3B71CD1A4DF2}" type="pres">
      <dgm:prSet presAssocID="{5998FBB2-8BEC-4581-A7E4-ED6D4070483B}" presName="childShp" presStyleLbl="bgAccFollowNode1" presStyleIdx="0" presStyleCnt="2" custScaleX="70721" custLinFactNeighborX="-41352" custLinFactNeighborY="2248">
        <dgm:presLayoutVars>
          <dgm:bulletEnabled val="1"/>
        </dgm:presLayoutVars>
      </dgm:prSet>
      <dgm:spPr/>
    </dgm:pt>
    <dgm:pt modelId="{AFE10000-12F2-4D99-B13E-6154022822EF}" type="pres">
      <dgm:prSet presAssocID="{5E3C1A39-8C28-47AC-9325-49A9F5B0AE6D}" presName="spacing" presStyleCnt="0"/>
      <dgm:spPr/>
    </dgm:pt>
    <dgm:pt modelId="{B0E20646-A805-4229-9BAB-9C4167968582}" type="pres">
      <dgm:prSet presAssocID="{393E5D70-E6E5-42F9-899B-ED1C0032BA00}" presName="linNode" presStyleCnt="0"/>
      <dgm:spPr/>
    </dgm:pt>
    <dgm:pt modelId="{A4DC1AA3-72B0-4D50-9C75-42153FE24A8E}" type="pres">
      <dgm:prSet presAssocID="{393E5D70-E6E5-42F9-899B-ED1C0032BA00}" presName="parentShp" presStyleLbl="node1" presStyleIdx="1" presStyleCnt="2" custScaleX="52605" custScaleY="78295" custLinFactNeighborX="-660" custLinFactNeighborY="-390">
        <dgm:presLayoutVars>
          <dgm:bulletEnabled val="1"/>
        </dgm:presLayoutVars>
      </dgm:prSet>
      <dgm:spPr/>
    </dgm:pt>
    <dgm:pt modelId="{97B59B66-4D71-4735-812F-E1E875091E73}" type="pres">
      <dgm:prSet presAssocID="{393E5D70-E6E5-42F9-899B-ED1C0032BA00}" presName="childShp" presStyleLbl="bgAccFollowNode1" presStyleIdx="1" presStyleCnt="2" custScaleX="127280" custScaleY="183013" custLinFactNeighborX="1021" custLinFactNeighborY="776">
        <dgm:presLayoutVars>
          <dgm:bulletEnabled val="1"/>
        </dgm:presLayoutVars>
      </dgm:prSet>
      <dgm:spPr/>
    </dgm:pt>
  </dgm:ptLst>
  <dgm:cxnLst>
    <dgm:cxn modelId="{1724B000-FB39-4291-9050-293C8E477B61}" srcId="{393E5D70-E6E5-42F9-899B-ED1C0032BA00}" destId="{5DB76566-A064-4937-9CCA-79C3462486FB}" srcOrd="5" destOrd="0" parTransId="{BF46F52C-785E-4168-896F-F904857F94DC}" sibTransId="{3368414C-26AF-4C21-861F-0528FC11D4C8}"/>
    <dgm:cxn modelId="{66918F0C-12D4-4E80-96A6-AAD6ADD51036}" type="presOf" srcId="{D7610447-B0B4-435B-8795-F61FC53D65E6}" destId="{97B59B66-4D71-4735-812F-E1E875091E73}" srcOrd="0" destOrd="6" presId="urn:microsoft.com/office/officeart/2005/8/layout/vList6"/>
    <dgm:cxn modelId="{14A6FF0F-0D51-4DCB-A100-897FC7D1B0B5}" srcId="{393E5D70-E6E5-42F9-899B-ED1C0032BA00}" destId="{1166B619-20C6-4CAF-B99D-F66D75816920}" srcOrd="4" destOrd="0" parTransId="{D9E874D5-A6C1-4404-91F1-790285F4512E}" sibTransId="{10287BBC-F2B6-4C16-B026-47AB5B883C77}"/>
    <dgm:cxn modelId="{EB844F11-C348-40CC-B6DC-57B0B16455FF}" srcId="{393E5D70-E6E5-42F9-899B-ED1C0032BA00}" destId="{24216AAF-D621-415C-9454-B976F2B485F9}" srcOrd="1" destOrd="0" parTransId="{1B87E9B5-C435-4E5D-8DF2-C19AB85C48D3}" sibTransId="{DB4937FB-A00B-49F2-9B40-077542598835}"/>
    <dgm:cxn modelId="{242CDF19-29D6-4B69-8ECF-6FC820B11471}" srcId="{393E5D70-E6E5-42F9-899B-ED1C0032BA00}" destId="{6C3CF351-EE4B-4906-8B9E-91E662A4B4F2}" srcOrd="2" destOrd="0" parTransId="{0966DC56-CF40-4FB8-BE02-0A9D7A956F36}" sibTransId="{7B4AD279-F828-4495-8439-7266D5486C14}"/>
    <dgm:cxn modelId="{53272A66-A77C-43EE-9411-E64C46D4D3F0}" type="presOf" srcId="{6A6CCE09-F53E-46B1-ADFD-2C1923C9A64F}" destId="{4BC7D144-B79B-470D-8419-3B71CD1A4DF2}" srcOrd="0" destOrd="1" presId="urn:microsoft.com/office/officeart/2005/8/layout/vList6"/>
    <dgm:cxn modelId="{1F22A74C-0C2E-40B3-8A56-E036EA8F4486}" type="presOf" srcId="{6C3CF351-EE4B-4906-8B9E-91E662A4B4F2}" destId="{97B59B66-4D71-4735-812F-E1E875091E73}" srcOrd="0" destOrd="2" presId="urn:microsoft.com/office/officeart/2005/8/layout/vList6"/>
    <dgm:cxn modelId="{CD700351-69FE-4CD6-BE83-01408628722D}" srcId="{393E5D70-E6E5-42F9-899B-ED1C0032BA00}" destId="{D7610447-B0B4-435B-8795-F61FC53D65E6}" srcOrd="6" destOrd="0" parTransId="{76C59364-BBF2-4A49-966A-613DAA20BAB7}" sibTransId="{B4CAF2DC-A636-4787-9212-09C11E12D6F5}"/>
    <dgm:cxn modelId="{31242C53-6AA1-435A-B454-B263A0378DD6}" type="presOf" srcId="{907FABC8-F6D3-4638-BCD1-D7BF5615B632}" destId="{97B59B66-4D71-4735-812F-E1E875091E73}" srcOrd="0" destOrd="0" presId="urn:microsoft.com/office/officeart/2005/8/layout/vList6"/>
    <dgm:cxn modelId="{8F77B554-51EF-4FCC-B5DF-975F265283C3}" type="presOf" srcId="{603A8D02-2223-4647-8F7F-E5376BFE9390}" destId="{97B59B66-4D71-4735-812F-E1E875091E73}" srcOrd="0" destOrd="7" presId="urn:microsoft.com/office/officeart/2005/8/layout/vList6"/>
    <dgm:cxn modelId="{845EEC7C-1C96-41F6-8C2B-7A9A8ADAB7BF}" srcId="{5998FBB2-8BEC-4581-A7E4-ED6D4070483B}" destId="{6A6CCE09-F53E-46B1-ADFD-2C1923C9A64F}" srcOrd="1" destOrd="0" parTransId="{A2EAB95F-567A-4339-806A-EE4931C7F107}" sibTransId="{5438B2E8-F43D-42B1-B9F9-CB0EF2638B11}"/>
    <dgm:cxn modelId="{51CE0182-EBD7-435D-B513-3304ACAD488E}" type="presOf" srcId="{5998FBB2-8BEC-4581-A7E4-ED6D4070483B}" destId="{07737417-281C-4852-BAF7-E9770B001D97}" srcOrd="0" destOrd="0" presId="urn:microsoft.com/office/officeart/2005/8/layout/vList6"/>
    <dgm:cxn modelId="{5585318D-A667-4B2C-B57A-D556AA8150C4}" type="presOf" srcId="{5DB76566-A064-4937-9CCA-79C3462486FB}" destId="{97B59B66-4D71-4735-812F-E1E875091E73}" srcOrd="0" destOrd="5" presId="urn:microsoft.com/office/officeart/2005/8/layout/vList6"/>
    <dgm:cxn modelId="{E0EB2893-B6C6-456D-94DD-905969CFA91C}" type="presOf" srcId="{24216AAF-D621-415C-9454-B976F2B485F9}" destId="{97B59B66-4D71-4735-812F-E1E875091E73}" srcOrd="0" destOrd="1" presId="urn:microsoft.com/office/officeart/2005/8/layout/vList6"/>
    <dgm:cxn modelId="{0EC37D94-71B1-4F78-9F69-741E09DA84D6}" type="presOf" srcId="{A3FDE937-E305-4D83-B2B0-C2707ED321DB}" destId="{4BC7D144-B79B-470D-8419-3B71CD1A4DF2}" srcOrd="0" destOrd="0" presId="urn:microsoft.com/office/officeart/2005/8/layout/vList6"/>
    <dgm:cxn modelId="{29F1E396-9607-498B-A2CC-411D3175334F}" srcId="{393E5D70-E6E5-42F9-899B-ED1C0032BA00}" destId="{FBD6A13B-BEE7-48E8-8961-CB2A8E5EABB3}" srcOrd="3" destOrd="0" parTransId="{16F7EFB4-39EB-4DC2-AA54-847B1D587777}" sibTransId="{56DD6B8C-C992-4145-9B45-B5AF45E41F06}"/>
    <dgm:cxn modelId="{BDEE019F-5FED-4355-AA73-43FD6382DC96}" type="presOf" srcId="{5B7537E9-B885-401F-A864-879D6643B1F3}" destId="{9553D079-9E01-4A09-BCBA-0B35F924A23F}" srcOrd="0" destOrd="0" presId="urn:microsoft.com/office/officeart/2005/8/layout/vList6"/>
    <dgm:cxn modelId="{74F8B7A8-C0AE-4518-8075-B2BF718F1937}" srcId="{5B7537E9-B885-401F-A864-879D6643B1F3}" destId="{393E5D70-E6E5-42F9-899B-ED1C0032BA00}" srcOrd="1" destOrd="0" parTransId="{C5A1D379-B426-4ECD-B239-D0A1755083BA}" sibTransId="{1D9C0D64-3000-41C9-99D3-10A860F9CCE6}"/>
    <dgm:cxn modelId="{8AD904B1-84D4-4DF5-B752-D778E773F48C}" type="presOf" srcId="{FBD6A13B-BEE7-48E8-8961-CB2A8E5EABB3}" destId="{97B59B66-4D71-4735-812F-E1E875091E73}" srcOrd="0" destOrd="3" presId="urn:microsoft.com/office/officeart/2005/8/layout/vList6"/>
    <dgm:cxn modelId="{3A8EC5B7-CBD0-44D0-A15B-05DF3FE1AAA5}" type="presOf" srcId="{1166B619-20C6-4CAF-B99D-F66D75816920}" destId="{97B59B66-4D71-4735-812F-E1E875091E73}" srcOrd="0" destOrd="4" presId="urn:microsoft.com/office/officeart/2005/8/layout/vList6"/>
    <dgm:cxn modelId="{425D61C2-C615-4869-9ACC-0125F8EB34B9}" srcId="{5B7537E9-B885-401F-A864-879D6643B1F3}" destId="{5998FBB2-8BEC-4581-A7E4-ED6D4070483B}" srcOrd="0" destOrd="0" parTransId="{385D353F-E934-49BD-89E9-3D804126299D}" sibTransId="{5E3C1A39-8C28-47AC-9325-49A9F5B0AE6D}"/>
    <dgm:cxn modelId="{90C199CA-9601-40EB-A721-6FBA00F10BB2}" srcId="{393E5D70-E6E5-42F9-899B-ED1C0032BA00}" destId="{603A8D02-2223-4647-8F7F-E5376BFE9390}" srcOrd="7" destOrd="0" parTransId="{BF168A34-E799-4F0D-A1FB-A446040EAFC8}" sibTransId="{556BBEBE-44BB-41E3-A060-2E6383750BD0}"/>
    <dgm:cxn modelId="{BBC031E6-0A2F-4252-A790-2AE1A765CDC6}" type="presOf" srcId="{393E5D70-E6E5-42F9-899B-ED1C0032BA00}" destId="{A4DC1AA3-72B0-4D50-9C75-42153FE24A8E}" srcOrd="0" destOrd="0" presId="urn:microsoft.com/office/officeart/2005/8/layout/vList6"/>
    <dgm:cxn modelId="{8A8078FC-98EC-4505-93D8-8B9CC5CBADB1}" srcId="{393E5D70-E6E5-42F9-899B-ED1C0032BA00}" destId="{907FABC8-F6D3-4638-BCD1-D7BF5615B632}" srcOrd="0" destOrd="0" parTransId="{0C062BB9-3526-4794-8B46-FB34699E4CED}" sibTransId="{F44E6E67-2492-40CE-A3B6-6C06C6F28E9A}"/>
    <dgm:cxn modelId="{E50B97FD-48BC-4246-89B2-A482F88A7006}" srcId="{5998FBB2-8BEC-4581-A7E4-ED6D4070483B}" destId="{A3FDE937-E305-4D83-B2B0-C2707ED321DB}" srcOrd="0" destOrd="0" parTransId="{7B3A1E25-CED6-4058-92B8-09E52D0F073F}" sibTransId="{2F567E88-6832-4374-A423-4AC5A189ED05}"/>
    <dgm:cxn modelId="{BA6449C7-E2BE-4BB8-83FA-C7AD59B8B579}" type="presParOf" srcId="{9553D079-9E01-4A09-BCBA-0B35F924A23F}" destId="{B9D7ED6A-2F78-4F93-A8D9-569715A4B658}" srcOrd="0" destOrd="0" presId="urn:microsoft.com/office/officeart/2005/8/layout/vList6"/>
    <dgm:cxn modelId="{A60BCF67-EED3-4D85-B08F-79F027B863C1}" type="presParOf" srcId="{B9D7ED6A-2F78-4F93-A8D9-569715A4B658}" destId="{07737417-281C-4852-BAF7-E9770B001D97}" srcOrd="0" destOrd="0" presId="urn:microsoft.com/office/officeart/2005/8/layout/vList6"/>
    <dgm:cxn modelId="{8841DC36-3F94-4943-8031-3EDDF845DDFC}" type="presParOf" srcId="{B9D7ED6A-2F78-4F93-A8D9-569715A4B658}" destId="{4BC7D144-B79B-470D-8419-3B71CD1A4DF2}" srcOrd="1" destOrd="0" presId="urn:microsoft.com/office/officeart/2005/8/layout/vList6"/>
    <dgm:cxn modelId="{D7BB35CE-A055-4C1D-A8F5-2022F1EC0D29}" type="presParOf" srcId="{9553D079-9E01-4A09-BCBA-0B35F924A23F}" destId="{AFE10000-12F2-4D99-B13E-6154022822EF}" srcOrd="1" destOrd="0" presId="urn:microsoft.com/office/officeart/2005/8/layout/vList6"/>
    <dgm:cxn modelId="{B7724207-1D92-4366-BA8D-90B1EAC736D7}" type="presParOf" srcId="{9553D079-9E01-4A09-BCBA-0B35F924A23F}" destId="{B0E20646-A805-4229-9BAB-9C4167968582}" srcOrd="2" destOrd="0" presId="urn:microsoft.com/office/officeart/2005/8/layout/vList6"/>
    <dgm:cxn modelId="{775DB4B6-28D2-4649-940C-D2898A58008A}" type="presParOf" srcId="{B0E20646-A805-4229-9BAB-9C4167968582}" destId="{A4DC1AA3-72B0-4D50-9C75-42153FE24A8E}" srcOrd="0" destOrd="0" presId="urn:microsoft.com/office/officeart/2005/8/layout/vList6"/>
    <dgm:cxn modelId="{ECC9D26F-A4A4-41B8-8DA3-B5A95FD245D0}" type="presParOf" srcId="{B0E20646-A805-4229-9BAB-9C4167968582}" destId="{97B59B66-4D71-4735-812F-E1E875091E7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772C59-F2A2-44AB-A069-B6BF57A3B37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EE7CAD6-5E4E-4541-B156-4F714C68A27A}">
      <dgm:prSet phldrT="[Text]"/>
      <dgm:spPr/>
      <dgm:t>
        <a:bodyPr/>
        <a:lstStyle/>
        <a:p>
          <a:r>
            <a:rPr lang="el-GR" dirty="0"/>
            <a:t>20% του εγκεκριμένου προϋπολογισμού του Σχεδίου μπορεί να αξιοποιηθεί για Διεθνή Κινητικότητα</a:t>
          </a:r>
          <a:endParaRPr lang="en-GB" dirty="0"/>
        </a:p>
      </dgm:t>
    </dgm:pt>
    <dgm:pt modelId="{DF392766-0183-41B2-884A-0A19579682B6}" type="parTrans" cxnId="{B7F9FE20-5A77-40B5-9DDC-51CE187B0256}">
      <dgm:prSet/>
      <dgm:spPr/>
      <dgm:t>
        <a:bodyPr/>
        <a:lstStyle/>
        <a:p>
          <a:endParaRPr lang="en-GB"/>
        </a:p>
      </dgm:t>
    </dgm:pt>
    <dgm:pt modelId="{C72E9A61-4C9A-4107-BEE8-2A14A9424048}" type="sibTrans" cxnId="{B7F9FE20-5A77-40B5-9DDC-51CE187B0256}">
      <dgm:prSet/>
      <dgm:spPr/>
      <dgm:t>
        <a:bodyPr/>
        <a:lstStyle/>
        <a:p>
          <a:endParaRPr lang="en-GB"/>
        </a:p>
      </dgm:t>
    </dgm:pt>
    <dgm:pt modelId="{EB790A20-3FDC-4C63-BF15-791171628EF7}">
      <dgm:prSet phldrT="[Text]"/>
      <dgm:spPr/>
      <dgm:t>
        <a:bodyPr/>
        <a:lstStyle/>
        <a:p>
          <a:r>
            <a:rPr lang="el-GR" dirty="0"/>
            <a:t>Διεθνής Κινητικότητα θεωρείται η κινητικότητα προς Τρίτες Χώρες, μη συνδεδεμένες με το Πρόγραμμα (</a:t>
          </a:r>
          <a:r>
            <a:rPr lang="en-GB" dirty="0"/>
            <a:t>Regions 1-14)</a:t>
          </a:r>
        </a:p>
      </dgm:t>
    </dgm:pt>
    <dgm:pt modelId="{BD0802A0-66EF-41B0-B487-C8D4DAC182D4}" type="parTrans" cxnId="{803D27BB-D422-4D5C-A3B0-E8BDF71D5284}">
      <dgm:prSet/>
      <dgm:spPr/>
      <dgm:t>
        <a:bodyPr/>
        <a:lstStyle/>
        <a:p>
          <a:endParaRPr lang="en-GB"/>
        </a:p>
      </dgm:t>
    </dgm:pt>
    <dgm:pt modelId="{9D44E857-973D-4EE0-99F3-4440ADF3C553}" type="sibTrans" cxnId="{803D27BB-D422-4D5C-A3B0-E8BDF71D5284}">
      <dgm:prSet/>
      <dgm:spPr/>
      <dgm:t>
        <a:bodyPr/>
        <a:lstStyle/>
        <a:p>
          <a:endParaRPr lang="en-GB"/>
        </a:p>
      </dgm:t>
    </dgm:pt>
    <dgm:pt modelId="{B14BF9EC-338F-4530-81A5-C5096E1216AA}">
      <dgm:prSet phldrT="[Text]"/>
      <dgm:spPr/>
      <dgm:t>
        <a:bodyPr/>
        <a:lstStyle/>
        <a:p>
          <a:r>
            <a:rPr lang="el-GR" dirty="0"/>
            <a:t>Οι κατηγορίες </a:t>
          </a:r>
          <a:r>
            <a:rPr lang="en-GB" dirty="0"/>
            <a:t>“Inclusion Support for Participants”</a:t>
          </a:r>
          <a:r>
            <a:rPr lang="el-GR" dirty="0"/>
            <a:t>και </a:t>
          </a:r>
          <a:r>
            <a:rPr lang="en-GB" dirty="0"/>
            <a:t> “Exceptional Costs for Expensive Travel” </a:t>
          </a:r>
          <a:r>
            <a:rPr lang="el-GR" dirty="0"/>
            <a:t>δεν </a:t>
          </a:r>
          <a:r>
            <a:rPr lang="el-GR" dirty="0" err="1"/>
            <a:t>προσμετρούνται</a:t>
          </a:r>
          <a:r>
            <a:rPr lang="el-GR" dirty="0"/>
            <a:t> στον υπολογισμό του 20%</a:t>
          </a:r>
          <a:endParaRPr lang="en-GB" dirty="0"/>
        </a:p>
      </dgm:t>
    </dgm:pt>
    <dgm:pt modelId="{BE3EB50E-A757-4525-B155-0777880D01DC}" type="parTrans" cxnId="{6DAB25B1-0FE6-4C17-90A5-B382BCEC2701}">
      <dgm:prSet/>
      <dgm:spPr/>
      <dgm:t>
        <a:bodyPr/>
        <a:lstStyle/>
        <a:p>
          <a:endParaRPr lang="en-GB"/>
        </a:p>
      </dgm:t>
    </dgm:pt>
    <dgm:pt modelId="{BCAE0A9E-EA83-472E-A6A8-FA62E8F65660}" type="sibTrans" cxnId="{6DAB25B1-0FE6-4C17-90A5-B382BCEC2701}">
      <dgm:prSet/>
      <dgm:spPr/>
      <dgm:t>
        <a:bodyPr/>
        <a:lstStyle/>
        <a:p>
          <a:endParaRPr lang="en-GB"/>
        </a:p>
      </dgm:t>
    </dgm:pt>
    <dgm:pt modelId="{3834CB4D-B2EB-475C-B906-753DC2C131AD}" type="pres">
      <dgm:prSet presAssocID="{5A772C59-F2A2-44AB-A069-B6BF57A3B37A}" presName="Name0" presStyleCnt="0">
        <dgm:presLayoutVars>
          <dgm:dir/>
          <dgm:resizeHandles val="exact"/>
        </dgm:presLayoutVars>
      </dgm:prSet>
      <dgm:spPr/>
    </dgm:pt>
    <dgm:pt modelId="{09477B9B-A731-4461-BBFA-A34771DA4744}" type="pres">
      <dgm:prSet presAssocID="{1EE7CAD6-5E4E-4541-B156-4F714C68A27A}" presName="compNode" presStyleCnt="0"/>
      <dgm:spPr/>
    </dgm:pt>
    <dgm:pt modelId="{1B701B08-8F3C-4E3D-BA9D-A519C6135FFB}" type="pres">
      <dgm:prSet presAssocID="{1EE7CAD6-5E4E-4541-B156-4F714C68A27A}" presName="pictRect" presStyleLbl="nod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  <dgm:pt modelId="{FAEA9295-6D0F-4040-8A75-9F5FE7F9A98B}" type="pres">
      <dgm:prSet presAssocID="{1EE7CAD6-5E4E-4541-B156-4F714C68A27A}" presName="textRect" presStyleLbl="revTx" presStyleIdx="0" presStyleCnt="3">
        <dgm:presLayoutVars>
          <dgm:bulletEnabled val="1"/>
        </dgm:presLayoutVars>
      </dgm:prSet>
      <dgm:spPr/>
    </dgm:pt>
    <dgm:pt modelId="{700913C7-ED6F-43F2-9DDE-52AA87374E38}" type="pres">
      <dgm:prSet presAssocID="{C72E9A61-4C9A-4107-BEE8-2A14A9424048}" presName="sibTrans" presStyleLbl="sibTrans2D1" presStyleIdx="0" presStyleCnt="0"/>
      <dgm:spPr/>
    </dgm:pt>
    <dgm:pt modelId="{E2353EE4-7454-4F3A-8F89-CFDC87F94C49}" type="pres">
      <dgm:prSet presAssocID="{EB790A20-3FDC-4C63-BF15-791171628EF7}" presName="compNode" presStyleCnt="0"/>
      <dgm:spPr/>
    </dgm:pt>
    <dgm:pt modelId="{98D37DA7-E66C-434D-BC54-E0BC1C1C2929}" type="pres">
      <dgm:prSet presAssocID="{EB790A20-3FDC-4C63-BF15-791171628EF7}" presName="pictRect" presStyleLbl="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09794E2E-F5AB-4D96-9FC1-340AD96F25B0}" type="pres">
      <dgm:prSet presAssocID="{EB790A20-3FDC-4C63-BF15-791171628EF7}" presName="textRect" presStyleLbl="revTx" presStyleIdx="1" presStyleCnt="3">
        <dgm:presLayoutVars>
          <dgm:bulletEnabled val="1"/>
        </dgm:presLayoutVars>
      </dgm:prSet>
      <dgm:spPr/>
    </dgm:pt>
    <dgm:pt modelId="{71A8EB66-232A-4167-9FE6-82643A980DD2}" type="pres">
      <dgm:prSet presAssocID="{9D44E857-973D-4EE0-99F3-4440ADF3C553}" presName="sibTrans" presStyleLbl="sibTrans2D1" presStyleIdx="0" presStyleCnt="0"/>
      <dgm:spPr/>
    </dgm:pt>
    <dgm:pt modelId="{F823B3C6-7561-41EB-A1CA-5DDAD4FCD98D}" type="pres">
      <dgm:prSet presAssocID="{B14BF9EC-338F-4530-81A5-C5096E1216AA}" presName="compNode" presStyleCnt="0"/>
      <dgm:spPr/>
    </dgm:pt>
    <dgm:pt modelId="{31B2F927-E2F9-4171-8682-957E8562041C}" type="pres">
      <dgm:prSet presAssocID="{B14BF9EC-338F-4530-81A5-C5096E1216AA}" presName="pictRect" presStyleLbl="nod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</dgm:spPr>
    </dgm:pt>
    <dgm:pt modelId="{0FA0B5C9-FFBF-49FA-B2A5-FAEBBEEB2EED}" type="pres">
      <dgm:prSet presAssocID="{B14BF9EC-338F-4530-81A5-C5096E1216AA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59FE6619-F3EE-4B18-82BF-E386F70BA6B7}" type="presOf" srcId="{B14BF9EC-338F-4530-81A5-C5096E1216AA}" destId="{0FA0B5C9-FFBF-49FA-B2A5-FAEBBEEB2EED}" srcOrd="0" destOrd="0" presId="urn:microsoft.com/office/officeart/2005/8/layout/pList1"/>
    <dgm:cxn modelId="{B7F9FE20-5A77-40B5-9DDC-51CE187B0256}" srcId="{5A772C59-F2A2-44AB-A069-B6BF57A3B37A}" destId="{1EE7CAD6-5E4E-4541-B156-4F714C68A27A}" srcOrd="0" destOrd="0" parTransId="{DF392766-0183-41B2-884A-0A19579682B6}" sibTransId="{C72E9A61-4C9A-4107-BEE8-2A14A9424048}"/>
    <dgm:cxn modelId="{1DC3C877-E869-43D9-8C1C-ACA813D25C19}" type="presOf" srcId="{9D44E857-973D-4EE0-99F3-4440ADF3C553}" destId="{71A8EB66-232A-4167-9FE6-82643A980DD2}" srcOrd="0" destOrd="0" presId="urn:microsoft.com/office/officeart/2005/8/layout/pList1"/>
    <dgm:cxn modelId="{6DAB25B1-0FE6-4C17-90A5-B382BCEC2701}" srcId="{5A772C59-F2A2-44AB-A069-B6BF57A3B37A}" destId="{B14BF9EC-338F-4530-81A5-C5096E1216AA}" srcOrd="2" destOrd="0" parTransId="{BE3EB50E-A757-4525-B155-0777880D01DC}" sibTransId="{BCAE0A9E-EA83-472E-A6A8-FA62E8F65660}"/>
    <dgm:cxn modelId="{AB26A5B8-449C-4D9E-8849-E9A0A07D63F4}" type="presOf" srcId="{EB790A20-3FDC-4C63-BF15-791171628EF7}" destId="{09794E2E-F5AB-4D96-9FC1-340AD96F25B0}" srcOrd="0" destOrd="0" presId="urn:microsoft.com/office/officeart/2005/8/layout/pList1"/>
    <dgm:cxn modelId="{803D27BB-D422-4D5C-A3B0-E8BDF71D5284}" srcId="{5A772C59-F2A2-44AB-A069-B6BF57A3B37A}" destId="{EB790A20-3FDC-4C63-BF15-791171628EF7}" srcOrd="1" destOrd="0" parTransId="{BD0802A0-66EF-41B0-B487-C8D4DAC182D4}" sibTransId="{9D44E857-973D-4EE0-99F3-4440ADF3C553}"/>
    <dgm:cxn modelId="{941352BD-0F72-4A5C-B081-B4B738A86844}" type="presOf" srcId="{5A772C59-F2A2-44AB-A069-B6BF57A3B37A}" destId="{3834CB4D-B2EB-475C-B906-753DC2C131AD}" srcOrd="0" destOrd="0" presId="urn:microsoft.com/office/officeart/2005/8/layout/pList1"/>
    <dgm:cxn modelId="{74A892D0-5316-4F43-9EBE-077C639FCF3B}" type="presOf" srcId="{C72E9A61-4C9A-4107-BEE8-2A14A9424048}" destId="{700913C7-ED6F-43F2-9DDE-52AA87374E38}" srcOrd="0" destOrd="0" presId="urn:microsoft.com/office/officeart/2005/8/layout/pList1"/>
    <dgm:cxn modelId="{349CD3DF-D369-42B8-9E38-4F4228636A92}" type="presOf" srcId="{1EE7CAD6-5E4E-4541-B156-4F714C68A27A}" destId="{FAEA9295-6D0F-4040-8A75-9F5FE7F9A98B}" srcOrd="0" destOrd="0" presId="urn:microsoft.com/office/officeart/2005/8/layout/pList1"/>
    <dgm:cxn modelId="{6FCB125F-0F0F-4F64-BF77-D9A4444D89BF}" type="presParOf" srcId="{3834CB4D-B2EB-475C-B906-753DC2C131AD}" destId="{09477B9B-A731-4461-BBFA-A34771DA4744}" srcOrd="0" destOrd="0" presId="urn:microsoft.com/office/officeart/2005/8/layout/pList1"/>
    <dgm:cxn modelId="{55F80DB0-0C76-4C25-A264-20F3C68434D8}" type="presParOf" srcId="{09477B9B-A731-4461-BBFA-A34771DA4744}" destId="{1B701B08-8F3C-4E3D-BA9D-A519C6135FFB}" srcOrd="0" destOrd="0" presId="urn:microsoft.com/office/officeart/2005/8/layout/pList1"/>
    <dgm:cxn modelId="{9D9879DF-2E5E-4A59-B9FC-43C14191EF76}" type="presParOf" srcId="{09477B9B-A731-4461-BBFA-A34771DA4744}" destId="{FAEA9295-6D0F-4040-8A75-9F5FE7F9A98B}" srcOrd="1" destOrd="0" presId="urn:microsoft.com/office/officeart/2005/8/layout/pList1"/>
    <dgm:cxn modelId="{BF8B3765-07C1-4892-94B5-E99B7C4A3514}" type="presParOf" srcId="{3834CB4D-B2EB-475C-B906-753DC2C131AD}" destId="{700913C7-ED6F-43F2-9DDE-52AA87374E38}" srcOrd="1" destOrd="0" presId="urn:microsoft.com/office/officeart/2005/8/layout/pList1"/>
    <dgm:cxn modelId="{04067C75-A334-4D4B-B86E-3BE7E9E1EBAB}" type="presParOf" srcId="{3834CB4D-B2EB-475C-B906-753DC2C131AD}" destId="{E2353EE4-7454-4F3A-8F89-CFDC87F94C49}" srcOrd="2" destOrd="0" presId="urn:microsoft.com/office/officeart/2005/8/layout/pList1"/>
    <dgm:cxn modelId="{92478AB1-233B-47F8-8871-DD1A94077832}" type="presParOf" srcId="{E2353EE4-7454-4F3A-8F89-CFDC87F94C49}" destId="{98D37DA7-E66C-434D-BC54-E0BC1C1C2929}" srcOrd="0" destOrd="0" presId="urn:microsoft.com/office/officeart/2005/8/layout/pList1"/>
    <dgm:cxn modelId="{E6AF7C5E-B761-4652-9621-06D7155E2014}" type="presParOf" srcId="{E2353EE4-7454-4F3A-8F89-CFDC87F94C49}" destId="{09794E2E-F5AB-4D96-9FC1-340AD96F25B0}" srcOrd="1" destOrd="0" presId="urn:microsoft.com/office/officeart/2005/8/layout/pList1"/>
    <dgm:cxn modelId="{EFDB6B7A-822D-40D2-9C31-FBBA49E32FC8}" type="presParOf" srcId="{3834CB4D-B2EB-475C-B906-753DC2C131AD}" destId="{71A8EB66-232A-4167-9FE6-82643A980DD2}" srcOrd="3" destOrd="0" presId="urn:microsoft.com/office/officeart/2005/8/layout/pList1"/>
    <dgm:cxn modelId="{D93F66C8-F8CF-4565-BF64-51B9FCACC4FD}" type="presParOf" srcId="{3834CB4D-B2EB-475C-B906-753DC2C131AD}" destId="{F823B3C6-7561-41EB-A1CA-5DDAD4FCD98D}" srcOrd="4" destOrd="0" presId="urn:microsoft.com/office/officeart/2005/8/layout/pList1"/>
    <dgm:cxn modelId="{CEC1F200-47B4-4FC7-B672-1B3F891A79B1}" type="presParOf" srcId="{F823B3C6-7561-41EB-A1CA-5DDAD4FCD98D}" destId="{31B2F927-E2F9-4171-8682-957E8562041C}" srcOrd="0" destOrd="0" presId="urn:microsoft.com/office/officeart/2005/8/layout/pList1"/>
    <dgm:cxn modelId="{62DFD6A6-0596-49F6-A129-1DBFDEC39DC4}" type="presParOf" srcId="{F823B3C6-7561-41EB-A1CA-5DDAD4FCD98D}" destId="{0FA0B5C9-FFBF-49FA-B2A5-FAEBBEEB2EE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94B6AA-0E4E-47CB-9744-CE2AE782E637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BC963A8-B4A0-4E2E-A4BA-2A42A798D1EB}">
      <dgm:prSet phldrT="[Text]"/>
      <dgm:spPr/>
      <dgm:t>
        <a:bodyPr/>
        <a:lstStyle/>
        <a:p>
          <a:r>
            <a:rPr lang="el-GR" dirty="0"/>
            <a:t>Λειτουργός Δράσης</a:t>
          </a:r>
          <a:endParaRPr lang="en-GB" dirty="0"/>
        </a:p>
      </dgm:t>
    </dgm:pt>
    <dgm:pt modelId="{12133448-0CF1-4663-ADCE-53121AAF2DCD}" type="parTrans" cxnId="{874DCD34-7B89-4291-8B29-BE9638E1B17C}">
      <dgm:prSet/>
      <dgm:spPr/>
      <dgm:t>
        <a:bodyPr/>
        <a:lstStyle/>
        <a:p>
          <a:endParaRPr lang="en-GB"/>
        </a:p>
      </dgm:t>
    </dgm:pt>
    <dgm:pt modelId="{CF2C42DD-5789-4020-99FC-E8DD36E3B624}" type="sibTrans" cxnId="{874DCD34-7B89-4291-8B29-BE9638E1B17C}">
      <dgm:prSet/>
      <dgm:spPr/>
      <dgm:t>
        <a:bodyPr/>
        <a:lstStyle/>
        <a:p>
          <a:endParaRPr lang="en-GB"/>
        </a:p>
      </dgm:t>
    </dgm:pt>
    <dgm:pt modelId="{75216924-77CE-4369-9297-8484B8CB099C}">
      <dgm:prSet phldrT="[Text]"/>
      <dgm:spPr>
        <a:solidFill>
          <a:srgbClr val="50A2BC"/>
        </a:solidFill>
      </dgm:spPr>
      <dgm:t>
        <a:bodyPr/>
        <a:lstStyle/>
        <a:p>
          <a:r>
            <a:rPr lang="el-GR" dirty="0"/>
            <a:t>Σοφία Αρναούτη</a:t>
          </a:r>
          <a:endParaRPr lang="en-GB" dirty="0"/>
        </a:p>
      </dgm:t>
    </dgm:pt>
    <dgm:pt modelId="{2C569B70-FF1B-484F-A1C9-87F4B8D9E834}" type="parTrans" cxnId="{9222C90D-C222-4939-B910-FC2A885FBBF0}">
      <dgm:prSet/>
      <dgm:spPr/>
      <dgm:t>
        <a:bodyPr/>
        <a:lstStyle/>
        <a:p>
          <a:endParaRPr lang="en-GB"/>
        </a:p>
      </dgm:t>
    </dgm:pt>
    <dgm:pt modelId="{47A941B6-EC86-418E-BD37-B4E3A6B9F489}" type="sibTrans" cxnId="{9222C90D-C222-4939-B910-FC2A885FBBF0}">
      <dgm:prSet/>
      <dgm:spPr/>
      <dgm:t>
        <a:bodyPr/>
        <a:lstStyle/>
        <a:p>
          <a:endParaRPr lang="en-GB"/>
        </a:p>
      </dgm:t>
    </dgm:pt>
    <dgm:pt modelId="{DCE6B61A-34FA-479D-8ADB-9B2E3EFF574E}">
      <dgm:prSet phldrT="[Text]"/>
      <dgm:spPr/>
      <dgm:t>
        <a:bodyPr/>
        <a:lstStyle/>
        <a:p>
          <a:r>
            <a:rPr lang="el-GR" dirty="0"/>
            <a:t>Συντονίστρια Δράσης</a:t>
          </a:r>
          <a:endParaRPr lang="en-GB" dirty="0"/>
        </a:p>
      </dgm:t>
    </dgm:pt>
    <dgm:pt modelId="{09DFABBC-99D7-40B0-881A-71A1181A9BA5}" type="parTrans" cxnId="{EEE786EE-C802-4548-8083-A1465BB0EDC0}">
      <dgm:prSet/>
      <dgm:spPr/>
      <dgm:t>
        <a:bodyPr/>
        <a:lstStyle/>
        <a:p>
          <a:endParaRPr lang="en-GB"/>
        </a:p>
      </dgm:t>
    </dgm:pt>
    <dgm:pt modelId="{81714AFA-98E6-4482-8BF8-2D14744590A7}" type="sibTrans" cxnId="{EEE786EE-C802-4548-8083-A1465BB0EDC0}">
      <dgm:prSet/>
      <dgm:spPr/>
      <dgm:t>
        <a:bodyPr/>
        <a:lstStyle/>
        <a:p>
          <a:endParaRPr lang="en-GB"/>
        </a:p>
      </dgm:t>
    </dgm:pt>
    <dgm:pt modelId="{6B8EF69D-EBF6-4DFB-8CCC-B6BE21CE0AA3}">
      <dgm:prSet phldrT="[Text]"/>
      <dgm:spPr>
        <a:solidFill>
          <a:srgbClr val="50A2BC"/>
        </a:solidFill>
      </dgm:spPr>
      <dgm:t>
        <a:bodyPr/>
        <a:lstStyle/>
        <a:p>
          <a:r>
            <a:rPr lang="el-GR" dirty="0"/>
            <a:t>Στέλλα </a:t>
          </a:r>
          <a:r>
            <a:rPr lang="el-GR" dirty="0" err="1"/>
            <a:t>Λεωνίδου</a:t>
          </a:r>
          <a:endParaRPr lang="en-GB" dirty="0"/>
        </a:p>
      </dgm:t>
    </dgm:pt>
    <dgm:pt modelId="{3BBF255B-A77E-4C97-8804-DDF4B004FF75}" type="parTrans" cxnId="{3045623A-DBDF-4EFA-8A73-29C03C7939C3}">
      <dgm:prSet/>
      <dgm:spPr/>
      <dgm:t>
        <a:bodyPr/>
        <a:lstStyle/>
        <a:p>
          <a:endParaRPr lang="en-GB"/>
        </a:p>
      </dgm:t>
    </dgm:pt>
    <dgm:pt modelId="{061FC798-28B8-49A9-86A3-74764116CBAA}" type="sibTrans" cxnId="{3045623A-DBDF-4EFA-8A73-29C03C7939C3}">
      <dgm:prSet/>
      <dgm:spPr/>
      <dgm:t>
        <a:bodyPr/>
        <a:lstStyle/>
        <a:p>
          <a:endParaRPr lang="en-GB"/>
        </a:p>
      </dgm:t>
    </dgm:pt>
    <dgm:pt modelId="{37BEFFEA-8079-415A-B9D6-B31BEE59111A}">
      <dgm:prSet phldrT="[Text]"/>
      <dgm:spPr>
        <a:solidFill>
          <a:srgbClr val="50A2BC"/>
        </a:solidFill>
      </dgm:spPr>
      <dgm:t>
        <a:bodyPr/>
        <a:lstStyle/>
        <a:p>
          <a:r>
            <a:rPr lang="en-GB" dirty="0">
              <a:hlinkClick xmlns:r="http://schemas.openxmlformats.org/officeDocument/2006/relationships" r:id="rId1"/>
            </a:rPr>
            <a:t>sarnaouti@idep.org.cy</a:t>
          </a:r>
          <a:endParaRPr lang="en-GB" dirty="0"/>
        </a:p>
      </dgm:t>
    </dgm:pt>
    <dgm:pt modelId="{647C419F-AC46-4F60-B7B2-0D4CE999ECCB}" type="parTrans" cxnId="{E0C08902-64BB-4531-82C0-9AEC30247188}">
      <dgm:prSet/>
      <dgm:spPr/>
      <dgm:t>
        <a:bodyPr/>
        <a:lstStyle/>
        <a:p>
          <a:endParaRPr lang="en-GB"/>
        </a:p>
      </dgm:t>
    </dgm:pt>
    <dgm:pt modelId="{FB467FEB-E5E3-4ABD-9736-D5D3562B838C}" type="sibTrans" cxnId="{E0C08902-64BB-4531-82C0-9AEC30247188}">
      <dgm:prSet/>
      <dgm:spPr/>
      <dgm:t>
        <a:bodyPr/>
        <a:lstStyle/>
        <a:p>
          <a:endParaRPr lang="en-GB"/>
        </a:p>
      </dgm:t>
    </dgm:pt>
    <dgm:pt modelId="{F59D519C-50E3-4E32-8817-5C4F5D2271DA}">
      <dgm:prSet phldrT="[Text]"/>
      <dgm:spPr>
        <a:solidFill>
          <a:srgbClr val="50A2BC"/>
        </a:solidFill>
      </dgm:spPr>
      <dgm:t>
        <a:bodyPr/>
        <a:lstStyle/>
        <a:p>
          <a:r>
            <a:rPr lang="en-GB" dirty="0"/>
            <a:t>22448898</a:t>
          </a:r>
        </a:p>
      </dgm:t>
    </dgm:pt>
    <dgm:pt modelId="{4523AE4F-34B2-430B-AB20-2C4D4655ED12}" type="parTrans" cxnId="{8A25B2B7-481F-4D9A-8185-3CE1DBD58D6C}">
      <dgm:prSet/>
      <dgm:spPr/>
      <dgm:t>
        <a:bodyPr/>
        <a:lstStyle/>
        <a:p>
          <a:endParaRPr lang="en-GB"/>
        </a:p>
      </dgm:t>
    </dgm:pt>
    <dgm:pt modelId="{C0B64AFA-1BD2-42B8-AC3B-C058E21DA0AC}" type="sibTrans" cxnId="{8A25B2B7-481F-4D9A-8185-3CE1DBD58D6C}">
      <dgm:prSet/>
      <dgm:spPr/>
      <dgm:t>
        <a:bodyPr/>
        <a:lstStyle/>
        <a:p>
          <a:endParaRPr lang="en-GB"/>
        </a:p>
      </dgm:t>
    </dgm:pt>
    <dgm:pt modelId="{29C76459-B01C-410C-B0F5-0EB5AC257C67}">
      <dgm:prSet phldrT="[Text]"/>
      <dgm:spPr>
        <a:solidFill>
          <a:srgbClr val="50A2BC"/>
        </a:solidFill>
      </dgm:spPr>
      <dgm:t>
        <a:bodyPr/>
        <a:lstStyle/>
        <a:p>
          <a:r>
            <a:rPr lang="en-GB" dirty="0">
              <a:hlinkClick xmlns:r="http://schemas.openxmlformats.org/officeDocument/2006/relationships" r:id="rId2"/>
            </a:rPr>
            <a:t>sleonidou@idep.org.cy</a:t>
          </a:r>
          <a:endParaRPr lang="en-GB" dirty="0"/>
        </a:p>
      </dgm:t>
    </dgm:pt>
    <dgm:pt modelId="{767D4C0E-2CDD-43AF-9F42-5A48207AA13D}" type="parTrans" cxnId="{D95D9B32-05B9-4354-85B9-86DB1133D3E6}">
      <dgm:prSet/>
      <dgm:spPr/>
      <dgm:t>
        <a:bodyPr/>
        <a:lstStyle/>
        <a:p>
          <a:endParaRPr lang="en-GB"/>
        </a:p>
      </dgm:t>
    </dgm:pt>
    <dgm:pt modelId="{A5E74C21-2C98-4316-9EC0-5C542B5FAFDD}" type="sibTrans" cxnId="{D95D9B32-05B9-4354-85B9-86DB1133D3E6}">
      <dgm:prSet/>
      <dgm:spPr/>
      <dgm:t>
        <a:bodyPr/>
        <a:lstStyle/>
        <a:p>
          <a:endParaRPr lang="en-GB"/>
        </a:p>
      </dgm:t>
    </dgm:pt>
    <dgm:pt modelId="{90E399BF-50C7-40B1-8E20-730CCE30A142}">
      <dgm:prSet phldrT="[Text]"/>
      <dgm:spPr>
        <a:solidFill>
          <a:srgbClr val="50A2BC"/>
        </a:solidFill>
      </dgm:spPr>
      <dgm:t>
        <a:bodyPr/>
        <a:lstStyle/>
        <a:p>
          <a:r>
            <a:rPr lang="en-GB" dirty="0"/>
            <a:t>22448894</a:t>
          </a:r>
        </a:p>
      </dgm:t>
    </dgm:pt>
    <dgm:pt modelId="{1238E262-F89E-4BC4-9A85-82A9DD0A8B30}" type="parTrans" cxnId="{47E13710-7000-4E7B-882C-BE434374C3F2}">
      <dgm:prSet/>
      <dgm:spPr/>
      <dgm:t>
        <a:bodyPr/>
        <a:lstStyle/>
        <a:p>
          <a:endParaRPr lang="en-GB"/>
        </a:p>
      </dgm:t>
    </dgm:pt>
    <dgm:pt modelId="{C404B2CF-2D50-4784-AEC5-157F8749A8CD}" type="sibTrans" cxnId="{47E13710-7000-4E7B-882C-BE434374C3F2}">
      <dgm:prSet/>
      <dgm:spPr/>
      <dgm:t>
        <a:bodyPr/>
        <a:lstStyle/>
        <a:p>
          <a:endParaRPr lang="en-GB"/>
        </a:p>
      </dgm:t>
    </dgm:pt>
    <dgm:pt modelId="{B72A0040-F0D6-48B2-A270-64141C49CF70}" type="pres">
      <dgm:prSet presAssocID="{AD94B6AA-0E4E-47CB-9744-CE2AE782E637}" presName="Name0" presStyleCnt="0">
        <dgm:presLayoutVars>
          <dgm:dir/>
          <dgm:animLvl val="lvl"/>
          <dgm:resizeHandles val="exact"/>
        </dgm:presLayoutVars>
      </dgm:prSet>
      <dgm:spPr/>
    </dgm:pt>
    <dgm:pt modelId="{7568D8B0-BFCA-4218-9233-F23E751C67D5}" type="pres">
      <dgm:prSet presAssocID="{DBC963A8-B4A0-4E2E-A4BA-2A42A798D1EB}" presName="linNode" presStyleCnt="0"/>
      <dgm:spPr/>
    </dgm:pt>
    <dgm:pt modelId="{2187A557-D78D-4EDD-B32E-4EC762223950}" type="pres">
      <dgm:prSet presAssocID="{DBC963A8-B4A0-4E2E-A4BA-2A42A798D1EB}" presName="parTx" presStyleLbl="revTx" presStyleIdx="0" presStyleCnt="2">
        <dgm:presLayoutVars>
          <dgm:chMax val="1"/>
          <dgm:bulletEnabled val="1"/>
        </dgm:presLayoutVars>
      </dgm:prSet>
      <dgm:spPr/>
    </dgm:pt>
    <dgm:pt modelId="{070D98F9-BD8B-4FF7-AA4E-0F6EB892789D}" type="pres">
      <dgm:prSet presAssocID="{DBC963A8-B4A0-4E2E-A4BA-2A42A798D1EB}" presName="bracket" presStyleLbl="parChTrans1D1" presStyleIdx="0" presStyleCnt="2"/>
      <dgm:spPr/>
    </dgm:pt>
    <dgm:pt modelId="{BE15E915-38C5-4524-B058-859EE5603BFF}" type="pres">
      <dgm:prSet presAssocID="{DBC963A8-B4A0-4E2E-A4BA-2A42A798D1EB}" presName="spH" presStyleCnt="0"/>
      <dgm:spPr/>
    </dgm:pt>
    <dgm:pt modelId="{2D4D6422-B824-428B-818E-E50F8F27A1CF}" type="pres">
      <dgm:prSet presAssocID="{DBC963A8-B4A0-4E2E-A4BA-2A42A798D1EB}" presName="desTx" presStyleLbl="node1" presStyleIdx="0" presStyleCnt="2">
        <dgm:presLayoutVars>
          <dgm:bulletEnabled val="1"/>
        </dgm:presLayoutVars>
      </dgm:prSet>
      <dgm:spPr/>
    </dgm:pt>
    <dgm:pt modelId="{D40C7AE0-2B2B-4D89-AB1D-1B234DF921EB}" type="pres">
      <dgm:prSet presAssocID="{CF2C42DD-5789-4020-99FC-E8DD36E3B624}" presName="spV" presStyleCnt="0"/>
      <dgm:spPr/>
    </dgm:pt>
    <dgm:pt modelId="{C676E77A-2F64-4677-A603-336EB9CAC2CF}" type="pres">
      <dgm:prSet presAssocID="{DCE6B61A-34FA-479D-8ADB-9B2E3EFF574E}" presName="linNode" presStyleCnt="0"/>
      <dgm:spPr/>
    </dgm:pt>
    <dgm:pt modelId="{156F5878-F8AA-4C50-9949-B58410CC2BD1}" type="pres">
      <dgm:prSet presAssocID="{DCE6B61A-34FA-479D-8ADB-9B2E3EFF574E}" presName="parTx" presStyleLbl="revTx" presStyleIdx="1" presStyleCnt="2">
        <dgm:presLayoutVars>
          <dgm:chMax val="1"/>
          <dgm:bulletEnabled val="1"/>
        </dgm:presLayoutVars>
      </dgm:prSet>
      <dgm:spPr/>
    </dgm:pt>
    <dgm:pt modelId="{4EB2E7EB-C395-446F-9051-7DCA1926E161}" type="pres">
      <dgm:prSet presAssocID="{DCE6B61A-34FA-479D-8ADB-9B2E3EFF574E}" presName="bracket" presStyleLbl="parChTrans1D1" presStyleIdx="1" presStyleCnt="2"/>
      <dgm:spPr/>
    </dgm:pt>
    <dgm:pt modelId="{0F2E305B-9735-4EB0-B0A6-CFB06363A82E}" type="pres">
      <dgm:prSet presAssocID="{DCE6B61A-34FA-479D-8ADB-9B2E3EFF574E}" presName="spH" presStyleCnt="0"/>
      <dgm:spPr/>
    </dgm:pt>
    <dgm:pt modelId="{EE02EA27-8B47-4885-BB5A-B272C48E85BE}" type="pres">
      <dgm:prSet presAssocID="{DCE6B61A-34FA-479D-8ADB-9B2E3EFF574E}" presName="desTx" presStyleLbl="node1" presStyleIdx="1" presStyleCnt="2">
        <dgm:presLayoutVars>
          <dgm:bulletEnabled val="1"/>
        </dgm:presLayoutVars>
      </dgm:prSet>
      <dgm:spPr/>
    </dgm:pt>
  </dgm:ptLst>
  <dgm:cxnLst>
    <dgm:cxn modelId="{E0C08902-64BB-4531-82C0-9AEC30247188}" srcId="{DBC963A8-B4A0-4E2E-A4BA-2A42A798D1EB}" destId="{37BEFFEA-8079-415A-B9D6-B31BEE59111A}" srcOrd="1" destOrd="0" parTransId="{647C419F-AC46-4F60-B7B2-0D4CE999ECCB}" sibTransId="{FB467FEB-E5E3-4ABD-9736-D5D3562B838C}"/>
    <dgm:cxn modelId="{BAB9AD0C-F473-4566-A690-1FC2CAE35B64}" type="presOf" srcId="{29C76459-B01C-410C-B0F5-0EB5AC257C67}" destId="{EE02EA27-8B47-4885-BB5A-B272C48E85BE}" srcOrd="0" destOrd="1" presId="urn:diagrams.loki3.com/BracketList"/>
    <dgm:cxn modelId="{9222C90D-C222-4939-B910-FC2A885FBBF0}" srcId="{DBC963A8-B4A0-4E2E-A4BA-2A42A798D1EB}" destId="{75216924-77CE-4369-9297-8484B8CB099C}" srcOrd="0" destOrd="0" parTransId="{2C569B70-FF1B-484F-A1C9-87F4B8D9E834}" sibTransId="{47A941B6-EC86-418E-BD37-B4E3A6B9F489}"/>
    <dgm:cxn modelId="{47E13710-7000-4E7B-882C-BE434374C3F2}" srcId="{DCE6B61A-34FA-479D-8ADB-9B2E3EFF574E}" destId="{90E399BF-50C7-40B1-8E20-730CCE30A142}" srcOrd="2" destOrd="0" parTransId="{1238E262-F89E-4BC4-9A85-82A9DD0A8B30}" sibTransId="{C404B2CF-2D50-4784-AEC5-157F8749A8CD}"/>
    <dgm:cxn modelId="{706A2F1A-401E-495F-922B-BF68619AE391}" type="presOf" srcId="{6B8EF69D-EBF6-4DFB-8CCC-B6BE21CE0AA3}" destId="{EE02EA27-8B47-4885-BB5A-B272C48E85BE}" srcOrd="0" destOrd="0" presId="urn:diagrams.loki3.com/BracketList"/>
    <dgm:cxn modelId="{66570728-538E-478A-8730-DFC298B74CF9}" type="presOf" srcId="{75216924-77CE-4369-9297-8484B8CB099C}" destId="{2D4D6422-B824-428B-818E-E50F8F27A1CF}" srcOrd="0" destOrd="0" presId="urn:diagrams.loki3.com/BracketList"/>
    <dgm:cxn modelId="{D95D9B32-05B9-4354-85B9-86DB1133D3E6}" srcId="{DCE6B61A-34FA-479D-8ADB-9B2E3EFF574E}" destId="{29C76459-B01C-410C-B0F5-0EB5AC257C67}" srcOrd="1" destOrd="0" parTransId="{767D4C0E-2CDD-43AF-9F42-5A48207AA13D}" sibTransId="{A5E74C21-2C98-4316-9EC0-5C542B5FAFDD}"/>
    <dgm:cxn modelId="{874DCD34-7B89-4291-8B29-BE9638E1B17C}" srcId="{AD94B6AA-0E4E-47CB-9744-CE2AE782E637}" destId="{DBC963A8-B4A0-4E2E-A4BA-2A42A798D1EB}" srcOrd="0" destOrd="0" parTransId="{12133448-0CF1-4663-ADCE-53121AAF2DCD}" sibTransId="{CF2C42DD-5789-4020-99FC-E8DD36E3B624}"/>
    <dgm:cxn modelId="{3045623A-DBDF-4EFA-8A73-29C03C7939C3}" srcId="{DCE6B61A-34FA-479D-8ADB-9B2E3EFF574E}" destId="{6B8EF69D-EBF6-4DFB-8CCC-B6BE21CE0AA3}" srcOrd="0" destOrd="0" parTransId="{3BBF255B-A77E-4C97-8804-DDF4B004FF75}" sibTransId="{061FC798-28B8-49A9-86A3-74764116CBAA}"/>
    <dgm:cxn modelId="{24053C5B-0148-4081-8CFA-18D819B3D7DF}" type="presOf" srcId="{DBC963A8-B4A0-4E2E-A4BA-2A42A798D1EB}" destId="{2187A557-D78D-4EDD-B32E-4EC762223950}" srcOrd="0" destOrd="0" presId="urn:diagrams.loki3.com/BracketList"/>
    <dgm:cxn modelId="{64B7034E-52F6-4FCF-8717-7415141B85E5}" type="presOf" srcId="{F59D519C-50E3-4E32-8817-5C4F5D2271DA}" destId="{2D4D6422-B824-428B-818E-E50F8F27A1CF}" srcOrd="0" destOrd="2" presId="urn:diagrams.loki3.com/BracketList"/>
    <dgm:cxn modelId="{F885F674-3385-4E98-ABE1-C3EB9D5BC4A5}" type="presOf" srcId="{37BEFFEA-8079-415A-B9D6-B31BEE59111A}" destId="{2D4D6422-B824-428B-818E-E50F8F27A1CF}" srcOrd="0" destOrd="1" presId="urn:diagrams.loki3.com/BracketList"/>
    <dgm:cxn modelId="{7927ACB1-F46C-4539-8F1A-3642625AB270}" type="presOf" srcId="{DCE6B61A-34FA-479D-8ADB-9B2E3EFF574E}" destId="{156F5878-F8AA-4C50-9949-B58410CC2BD1}" srcOrd="0" destOrd="0" presId="urn:diagrams.loki3.com/BracketList"/>
    <dgm:cxn modelId="{4C552EB4-A214-4DF1-828E-0BCF2363A53A}" type="presOf" srcId="{AD94B6AA-0E4E-47CB-9744-CE2AE782E637}" destId="{B72A0040-F0D6-48B2-A270-64141C49CF70}" srcOrd="0" destOrd="0" presId="urn:diagrams.loki3.com/BracketList"/>
    <dgm:cxn modelId="{8A25B2B7-481F-4D9A-8185-3CE1DBD58D6C}" srcId="{DBC963A8-B4A0-4E2E-A4BA-2A42A798D1EB}" destId="{F59D519C-50E3-4E32-8817-5C4F5D2271DA}" srcOrd="2" destOrd="0" parTransId="{4523AE4F-34B2-430B-AB20-2C4D4655ED12}" sibTransId="{C0B64AFA-1BD2-42B8-AC3B-C058E21DA0AC}"/>
    <dgm:cxn modelId="{EEE786EE-C802-4548-8083-A1465BB0EDC0}" srcId="{AD94B6AA-0E4E-47CB-9744-CE2AE782E637}" destId="{DCE6B61A-34FA-479D-8ADB-9B2E3EFF574E}" srcOrd="1" destOrd="0" parTransId="{09DFABBC-99D7-40B0-881A-71A1181A9BA5}" sibTransId="{81714AFA-98E6-4482-8BF8-2D14744590A7}"/>
    <dgm:cxn modelId="{2B7A31FD-86AE-42D4-A747-E74C59A3FC2C}" type="presOf" srcId="{90E399BF-50C7-40B1-8E20-730CCE30A142}" destId="{EE02EA27-8B47-4885-BB5A-B272C48E85BE}" srcOrd="0" destOrd="2" presId="urn:diagrams.loki3.com/BracketList"/>
    <dgm:cxn modelId="{11E5959A-60E3-42A1-9A35-63C58862FB43}" type="presParOf" srcId="{B72A0040-F0D6-48B2-A270-64141C49CF70}" destId="{7568D8B0-BFCA-4218-9233-F23E751C67D5}" srcOrd="0" destOrd="0" presId="urn:diagrams.loki3.com/BracketList"/>
    <dgm:cxn modelId="{39DEAA3D-E43F-4CA3-B4EA-46B76EF1E689}" type="presParOf" srcId="{7568D8B0-BFCA-4218-9233-F23E751C67D5}" destId="{2187A557-D78D-4EDD-B32E-4EC762223950}" srcOrd="0" destOrd="0" presId="urn:diagrams.loki3.com/BracketList"/>
    <dgm:cxn modelId="{4556080E-8F33-4D6E-973E-91DC0EAEA6F4}" type="presParOf" srcId="{7568D8B0-BFCA-4218-9233-F23E751C67D5}" destId="{070D98F9-BD8B-4FF7-AA4E-0F6EB892789D}" srcOrd="1" destOrd="0" presId="urn:diagrams.loki3.com/BracketList"/>
    <dgm:cxn modelId="{3CF124E4-78C8-448A-9AAB-C5B27824E644}" type="presParOf" srcId="{7568D8B0-BFCA-4218-9233-F23E751C67D5}" destId="{BE15E915-38C5-4524-B058-859EE5603BFF}" srcOrd="2" destOrd="0" presId="urn:diagrams.loki3.com/BracketList"/>
    <dgm:cxn modelId="{D95CFD5B-1354-41C0-8694-8FDF13DD2097}" type="presParOf" srcId="{7568D8B0-BFCA-4218-9233-F23E751C67D5}" destId="{2D4D6422-B824-428B-818E-E50F8F27A1CF}" srcOrd="3" destOrd="0" presId="urn:diagrams.loki3.com/BracketList"/>
    <dgm:cxn modelId="{A4D80017-370C-4473-A03E-AEF0E81EF72A}" type="presParOf" srcId="{B72A0040-F0D6-48B2-A270-64141C49CF70}" destId="{D40C7AE0-2B2B-4D89-AB1D-1B234DF921EB}" srcOrd="1" destOrd="0" presId="urn:diagrams.loki3.com/BracketList"/>
    <dgm:cxn modelId="{DD750F26-D726-4550-A77F-0A5343B348C3}" type="presParOf" srcId="{B72A0040-F0D6-48B2-A270-64141C49CF70}" destId="{C676E77A-2F64-4677-A603-336EB9CAC2CF}" srcOrd="2" destOrd="0" presId="urn:diagrams.loki3.com/BracketList"/>
    <dgm:cxn modelId="{19138669-4B73-4D7E-9E4B-54182F45B375}" type="presParOf" srcId="{C676E77A-2F64-4677-A603-336EB9CAC2CF}" destId="{156F5878-F8AA-4C50-9949-B58410CC2BD1}" srcOrd="0" destOrd="0" presId="urn:diagrams.loki3.com/BracketList"/>
    <dgm:cxn modelId="{557E4B5F-D0E3-4379-9269-84F3FEDFFF65}" type="presParOf" srcId="{C676E77A-2F64-4677-A603-336EB9CAC2CF}" destId="{4EB2E7EB-C395-446F-9051-7DCA1926E161}" srcOrd="1" destOrd="0" presId="urn:diagrams.loki3.com/BracketList"/>
    <dgm:cxn modelId="{600863A1-E8AA-4F31-B3C6-473479880C95}" type="presParOf" srcId="{C676E77A-2F64-4677-A603-336EB9CAC2CF}" destId="{0F2E305B-9735-4EB0-B0A6-CFB06363A82E}" srcOrd="2" destOrd="0" presId="urn:diagrams.loki3.com/BracketList"/>
    <dgm:cxn modelId="{B6D5FA4F-027E-4276-A463-F3C8A6CF4616}" type="presParOf" srcId="{C676E77A-2F64-4677-A603-336EB9CAC2CF}" destId="{EE02EA27-8B47-4885-BB5A-B272C48E85B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40BE9-9EC6-4167-8015-5F8F47FB2458}">
      <dsp:nvSpPr>
        <dsp:cNvPr id="0" name=""/>
        <dsp:cNvSpPr/>
      </dsp:nvSpPr>
      <dsp:spPr>
        <a:xfrm>
          <a:off x="1625599" y="488"/>
          <a:ext cx="2438400" cy="19065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SMS</a:t>
          </a:r>
          <a:r>
            <a:rPr lang="el-GR" sz="1300" kern="1200" dirty="0"/>
            <a:t>            </a:t>
          </a:r>
          <a:r>
            <a:rPr lang="en-GB" sz="1300" b="1" kern="1200" dirty="0"/>
            <a:t>1,461,600.00</a:t>
          </a:r>
          <a:r>
            <a:rPr lang="el-GR" sz="1300" b="1" kern="1200" dirty="0"/>
            <a:t> Ευρώ </a:t>
          </a:r>
          <a:r>
            <a:rPr lang="en-GB" sz="1300" b="1" kern="1200" dirty="0"/>
            <a:t> 522</a:t>
          </a:r>
          <a:r>
            <a:rPr lang="el-GR" sz="1300" b="1" kern="1200" dirty="0"/>
            <a:t> κινητικότητες</a:t>
          </a:r>
          <a:endParaRPr lang="en-GB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SMP                                  </a:t>
          </a:r>
          <a:r>
            <a:rPr lang="en-GB" sz="1300" b="1" i="0" u="none" kern="1200" dirty="0"/>
            <a:t>2,307,200.00</a:t>
          </a:r>
          <a:r>
            <a:rPr lang="el-GR" sz="1300" b="1" i="0" u="none" kern="1200" dirty="0"/>
            <a:t> Ευρώ   </a:t>
          </a:r>
          <a:r>
            <a:rPr lang="en-GB" sz="1300" b="1" i="0" u="none" kern="1200" dirty="0"/>
            <a:t>824</a:t>
          </a:r>
          <a:r>
            <a:rPr lang="el-GR" sz="1300" b="1" i="0" u="none" kern="1200" dirty="0"/>
            <a:t> κινητικότητες                   </a:t>
          </a:r>
          <a:r>
            <a:rPr lang="en-GB" sz="1300" kern="1200" dirty="0"/>
            <a:t> </a:t>
          </a:r>
        </a:p>
      </dsp:txBody>
      <dsp:txXfrm>
        <a:off x="1625599" y="238807"/>
        <a:ext cx="1723444" cy="1429912"/>
      </dsp:txXfrm>
    </dsp:sp>
    <dsp:sp modelId="{83A59D04-1124-4906-8F63-A3F830FCFCBC}">
      <dsp:nvSpPr>
        <dsp:cNvPr id="0" name=""/>
        <dsp:cNvSpPr/>
      </dsp:nvSpPr>
      <dsp:spPr>
        <a:xfrm>
          <a:off x="0" y="488"/>
          <a:ext cx="1625600" cy="1906550"/>
        </a:xfrm>
        <a:prstGeom prst="roundRect">
          <a:avLst/>
        </a:prstGeom>
        <a:solidFill>
          <a:srgbClr val="50A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Φοιτητές</a:t>
          </a:r>
          <a:endParaRPr lang="en-GB" sz="2100" kern="1200" dirty="0"/>
        </a:p>
      </dsp:txBody>
      <dsp:txXfrm>
        <a:off x="79355" y="79843"/>
        <a:ext cx="1466890" cy="1747840"/>
      </dsp:txXfrm>
    </dsp:sp>
    <dsp:sp modelId="{5C663C00-E25C-48CD-BD03-F3D5858AB6B4}">
      <dsp:nvSpPr>
        <dsp:cNvPr id="0" name=""/>
        <dsp:cNvSpPr/>
      </dsp:nvSpPr>
      <dsp:spPr>
        <a:xfrm>
          <a:off x="1625599" y="2097694"/>
          <a:ext cx="2438400" cy="19065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STT</a:t>
          </a:r>
          <a:r>
            <a:rPr lang="el-GR" sz="1300" kern="1200" dirty="0"/>
            <a:t>                 </a:t>
          </a:r>
          <a:r>
            <a:rPr lang="en-GB" sz="1300" b="1" i="0" u="none" kern="1200" dirty="0"/>
            <a:t>228,950.00</a:t>
          </a:r>
          <a:r>
            <a:rPr lang="el-GR" sz="1300" b="1" i="0" u="none" kern="1200" dirty="0"/>
            <a:t>                241 κινητικότητες</a:t>
          </a:r>
          <a:r>
            <a:rPr lang="el-GR" sz="1300" kern="1200" dirty="0"/>
            <a:t>                                                                          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STA</a:t>
          </a:r>
          <a:r>
            <a:rPr lang="el-GR" sz="1300" kern="1200" dirty="0"/>
            <a:t>                  </a:t>
          </a:r>
          <a:r>
            <a:rPr lang="en-GB" sz="1300" b="1" i="0" u="none" kern="1200" dirty="0"/>
            <a:t>182,400.00</a:t>
          </a:r>
          <a:r>
            <a:rPr lang="el-GR" sz="1300" kern="1200" dirty="0"/>
            <a:t>                </a:t>
          </a:r>
          <a:r>
            <a:rPr lang="el-GR" sz="1300" b="1" kern="1200" dirty="0"/>
            <a:t>192 κινητικότητες                 </a:t>
          </a:r>
          <a:endParaRPr lang="en-GB" sz="1300" b="1" kern="1200" dirty="0"/>
        </a:p>
      </dsp:txBody>
      <dsp:txXfrm>
        <a:off x="1625599" y="2336013"/>
        <a:ext cx="1723444" cy="1429912"/>
      </dsp:txXfrm>
    </dsp:sp>
    <dsp:sp modelId="{CD842A0E-7732-48D7-AD2A-C44E20D4C0E1}">
      <dsp:nvSpPr>
        <dsp:cNvPr id="0" name=""/>
        <dsp:cNvSpPr/>
      </dsp:nvSpPr>
      <dsp:spPr>
        <a:xfrm>
          <a:off x="0" y="2097694"/>
          <a:ext cx="1625600" cy="1906550"/>
        </a:xfrm>
        <a:prstGeom prst="roundRect">
          <a:avLst/>
        </a:prstGeom>
        <a:solidFill>
          <a:srgbClr val="50A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Προσωπικό</a:t>
          </a:r>
          <a:endParaRPr lang="en-GB" sz="2100" kern="1200" dirty="0"/>
        </a:p>
      </dsp:txBody>
      <dsp:txXfrm>
        <a:off x="79355" y="2177049"/>
        <a:ext cx="1466890" cy="1747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B1F92-3280-4695-A31E-0A3FACB7A661}">
      <dsp:nvSpPr>
        <dsp:cNvPr id="0" name=""/>
        <dsp:cNvSpPr/>
      </dsp:nvSpPr>
      <dsp:spPr>
        <a:xfrm>
          <a:off x="0" y="448658"/>
          <a:ext cx="2963916" cy="177835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ΣΥΜΦΩΝΙΑ ΕΠΙΧΟΡΗΓΗΣΗΣ ΚΑΙ ΠΑΡΑΡΤΗΜΑΤΑ</a:t>
          </a:r>
          <a:endParaRPr lang="en-GB" sz="2500" kern="1200" dirty="0"/>
        </a:p>
      </dsp:txBody>
      <dsp:txXfrm>
        <a:off x="0" y="448658"/>
        <a:ext cx="2963916" cy="1778350"/>
      </dsp:txXfrm>
    </dsp:sp>
    <dsp:sp modelId="{BB77BD96-9170-45B1-AD5B-54A178D48F0B}">
      <dsp:nvSpPr>
        <dsp:cNvPr id="0" name=""/>
        <dsp:cNvSpPr/>
      </dsp:nvSpPr>
      <dsp:spPr>
        <a:xfrm>
          <a:off x="3260308" y="448658"/>
          <a:ext cx="2963916" cy="1778350"/>
        </a:xfrm>
        <a:prstGeom prst="rect">
          <a:avLst/>
        </a:prstGeom>
        <a:solidFill>
          <a:srgbClr val="50A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ΕΠΙΛΕΞΙΜΕΣ ΑΤΟΜΙΚΕΣ ΔΡΑΣΤΗΡΙΟΤΗΤΕΣ ΚΑΙ ΧΡΗΜΑΤΟΔΟΤΗΣΗ</a:t>
          </a:r>
          <a:endParaRPr lang="en-GB" sz="2500" kern="1200" dirty="0"/>
        </a:p>
      </dsp:txBody>
      <dsp:txXfrm>
        <a:off x="3260308" y="448658"/>
        <a:ext cx="2963916" cy="1778350"/>
      </dsp:txXfrm>
    </dsp:sp>
    <dsp:sp modelId="{266BF04A-BFB0-4BD0-BD03-9F013543CFDA}">
      <dsp:nvSpPr>
        <dsp:cNvPr id="0" name=""/>
        <dsp:cNvSpPr/>
      </dsp:nvSpPr>
      <dsp:spPr>
        <a:xfrm>
          <a:off x="6520617" y="448658"/>
          <a:ext cx="2963916" cy="177835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MEIKTA ENTATIKA </a:t>
          </a:r>
          <a:r>
            <a:rPr lang="el-GR" sz="2500" kern="1200" dirty="0"/>
            <a:t>ΠΡΟΓΡΑΜΜΑΤΑ (</a:t>
          </a:r>
          <a:r>
            <a:rPr lang="en-GB" sz="2500" kern="1200" dirty="0"/>
            <a:t>BIPs) </a:t>
          </a:r>
          <a:r>
            <a:rPr lang="el-GR" sz="2500" kern="1200" dirty="0"/>
            <a:t>ΚΑΙ ΧΡΗΜΑΤΟΔΟΤΗΣΗ</a:t>
          </a:r>
          <a:endParaRPr lang="en-GB" sz="2500" kern="1200" dirty="0"/>
        </a:p>
      </dsp:txBody>
      <dsp:txXfrm>
        <a:off x="6520617" y="448658"/>
        <a:ext cx="2963916" cy="1778350"/>
      </dsp:txXfrm>
    </dsp:sp>
    <dsp:sp modelId="{17FC1A9C-5931-4AD5-99F6-8B1F61E799CD}">
      <dsp:nvSpPr>
        <dsp:cNvPr id="0" name=""/>
        <dsp:cNvSpPr/>
      </dsp:nvSpPr>
      <dsp:spPr>
        <a:xfrm>
          <a:off x="3252424" y="2514597"/>
          <a:ext cx="2963916" cy="177835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ΓΕΝΙΚΑ ΘΕΜΑΤΑ ΔΙΑΧΕΙΡΙΣΗΣ ΣΧΕΔΙΟΥ ΚΑΙ ΕΛΕΓΧΟΙ</a:t>
          </a:r>
          <a:endParaRPr lang="en-GB" sz="2500" kern="1200" dirty="0"/>
        </a:p>
      </dsp:txBody>
      <dsp:txXfrm>
        <a:off x="3252424" y="2514597"/>
        <a:ext cx="2963916" cy="1778350"/>
      </dsp:txXfrm>
    </dsp:sp>
    <dsp:sp modelId="{9999F19B-6C39-4E22-9DDB-63F01670396C}">
      <dsp:nvSpPr>
        <dsp:cNvPr id="0" name=""/>
        <dsp:cNvSpPr/>
      </dsp:nvSpPr>
      <dsp:spPr>
        <a:xfrm>
          <a:off x="0" y="2514597"/>
          <a:ext cx="2963916" cy="1778350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ΤΡΟΠΟΠΟΙΗΣΕΙΣ ΣΥΜΦΩΝΙΩΝ ΕΠΙΧΟΡΗΓΗΣΗΣ</a:t>
          </a:r>
          <a:endParaRPr lang="en-GB" sz="2500" kern="1200" dirty="0"/>
        </a:p>
      </dsp:txBody>
      <dsp:txXfrm>
        <a:off x="0" y="2514597"/>
        <a:ext cx="2963916" cy="1778350"/>
      </dsp:txXfrm>
    </dsp:sp>
    <dsp:sp modelId="{1511AE1A-F2FC-4896-AD7E-7FA00F83B3F0}">
      <dsp:nvSpPr>
        <dsp:cNvPr id="0" name=""/>
        <dsp:cNvSpPr/>
      </dsp:nvSpPr>
      <dsp:spPr>
        <a:xfrm>
          <a:off x="6520617" y="2514597"/>
          <a:ext cx="2963916" cy="177835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ΔΙΑΧΕΙΡΙΣΗ ΣΧΕΔΙΟΥ ΣΤΗ ΒΑΣΗ ΤΟΥ ΧΑΡΤΗ </a:t>
          </a:r>
          <a:r>
            <a:rPr lang="en-GB" sz="2500" kern="1200" dirty="0"/>
            <a:t>ERASMUS</a:t>
          </a:r>
        </a:p>
      </dsp:txBody>
      <dsp:txXfrm>
        <a:off x="6520617" y="2514597"/>
        <a:ext cx="2963916" cy="1778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1024B-E67C-404F-8C29-FA77993E390A}">
      <dsp:nvSpPr>
        <dsp:cNvPr id="0" name=""/>
        <dsp:cNvSpPr/>
      </dsp:nvSpPr>
      <dsp:spPr>
        <a:xfrm>
          <a:off x="1366522" y="0"/>
          <a:ext cx="5418667" cy="541866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0A526-3694-4A0A-87F3-EADDA943755E}">
      <dsp:nvSpPr>
        <dsp:cNvPr id="0" name=""/>
        <dsp:cNvSpPr/>
      </dsp:nvSpPr>
      <dsp:spPr>
        <a:xfrm>
          <a:off x="1881295" y="51477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Κάλυψη </a:t>
          </a:r>
          <a:r>
            <a:rPr lang="el-GR" sz="1600" b="1" kern="1200" dirty="0"/>
            <a:t>επιπρόσθετων</a:t>
          </a:r>
          <a:r>
            <a:rPr lang="el-GR" sz="1600" kern="1200" dirty="0"/>
            <a:t> εξόδων που </a:t>
          </a:r>
          <a:r>
            <a:rPr lang="el-GR" sz="1600" u="none" kern="1200" dirty="0"/>
            <a:t>προκύπτουν από τη </a:t>
          </a:r>
          <a:r>
            <a:rPr lang="el-GR" sz="1600" u="sng" kern="1200" dirty="0"/>
            <a:t>συμμετοχή ατόμων με λιγότερες ευκαιρίες </a:t>
          </a:r>
          <a:r>
            <a:rPr lang="el-GR" sz="1600" u="none" kern="1200" dirty="0"/>
            <a:t>και </a:t>
          </a:r>
          <a:r>
            <a:rPr lang="el-GR" sz="1600" u="sng" kern="1200" dirty="0"/>
            <a:t>των συνοδών τους </a:t>
          </a:r>
          <a:endParaRPr lang="en-GB" sz="1600" u="sng" kern="1200" dirty="0"/>
        </a:p>
      </dsp:txBody>
      <dsp:txXfrm>
        <a:off x="1984457" y="617935"/>
        <a:ext cx="1906956" cy="1906956"/>
      </dsp:txXfrm>
    </dsp:sp>
    <dsp:sp modelId="{F2E1F61A-134B-48CA-8569-5099CF4D2E25}">
      <dsp:nvSpPr>
        <dsp:cNvPr id="0" name=""/>
        <dsp:cNvSpPr/>
      </dsp:nvSpPr>
      <dsp:spPr>
        <a:xfrm>
          <a:off x="4157135" y="51477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Αφορά συμμετοχή σε </a:t>
          </a:r>
          <a:r>
            <a:rPr lang="en-GB" sz="1600" u="sng" kern="1200" dirty="0"/>
            <a:t>SMSs, SMPs, STAs, STTs </a:t>
          </a:r>
          <a:r>
            <a:rPr lang="el-GR" sz="1600" kern="1200" dirty="0"/>
            <a:t>και </a:t>
          </a:r>
          <a:r>
            <a:rPr lang="en-GB" sz="1600" u="sng" kern="1200" dirty="0"/>
            <a:t>Preparatory Visits</a:t>
          </a:r>
        </a:p>
      </dsp:txBody>
      <dsp:txXfrm>
        <a:off x="4260297" y="617935"/>
        <a:ext cx="1906956" cy="1906956"/>
      </dsp:txXfrm>
    </dsp:sp>
    <dsp:sp modelId="{9920944F-D1EC-4CE9-8151-90A93DA60298}">
      <dsp:nvSpPr>
        <dsp:cNvPr id="0" name=""/>
        <dsp:cNvSpPr/>
      </dsp:nvSpPr>
      <dsp:spPr>
        <a:xfrm>
          <a:off x="1342810" y="2790613"/>
          <a:ext cx="3190249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Καλύπτονται και </a:t>
          </a:r>
          <a:r>
            <a:rPr lang="el-GR" sz="1600" u="sng" kern="1200" dirty="0"/>
            <a:t>μη τυπικά έξοδα που σχετίζονται με το ταξίδι και τη διαβίωση</a:t>
          </a:r>
          <a:r>
            <a:rPr lang="el-GR" sz="1600" kern="1200" dirty="0"/>
            <a:t>, δεδομένου ότι </a:t>
          </a:r>
          <a:r>
            <a:rPr lang="el-GR" sz="1600" u="sng" kern="1200" dirty="0"/>
            <a:t>δεν καλύπτονται ήδη από τις κατηγορίες </a:t>
          </a:r>
          <a:r>
            <a:rPr lang="en-GB" sz="1600" u="sng" kern="1200" dirty="0"/>
            <a:t> “travel support” </a:t>
          </a:r>
          <a:r>
            <a:rPr lang="el-GR" sz="1600" u="sng" kern="1200" dirty="0"/>
            <a:t>και </a:t>
          </a:r>
          <a:r>
            <a:rPr lang="en-GB" sz="1600" u="none" kern="1200" dirty="0"/>
            <a:t>“</a:t>
          </a:r>
          <a:r>
            <a:rPr lang="en-GB" sz="1600" u="sng" kern="1200" dirty="0"/>
            <a:t>individual support</a:t>
          </a:r>
          <a:r>
            <a:rPr lang="en-GB" sz="1600" u="none" kern="1200" dirty="0"/>
            <a:t>” </a:t>
          </a:r>
          <a:r>
            <a:rPr lang="el-GR" sz="1600" u="none" kern="1200" dirty="0"/>
            <a:t>για τον συγκεκριμένο συμμετέχοντα</a:t>
          </a:r>
          <a:endParaRPr lang="en-GB" sz="1600" u="none" kern="1200" dirty="0"/>
        </a:p>
      </dsp:txBody>
      <dsp:txXfrm>
        <a:off x="1445972" y="2893775"/>
        <a:ext cx="2983925" cy="1906956"/>
      </dsp:txXfrm>
    </dsp:sp>
    <dsp:sp modelId="{AD360B07-2A6A-40C4-BA6D-FF67FC09E613}">
      <dsp:nvSpPr>
        <dsp:cNvPr id="0" name=""/>
        <dsp:cNvSpPr/>
      </dsp:nvSpPr>
      <dsp:spPr>
        <a:xfrm>
          <a:off x="4978398" y="2785541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100% αποζημίωση, στη βάση των επιλέξιμων πραγματικών δαπανών</a:t>
          </a:r>
          <a:endParaRPr lang="en-GB" sz="2000" kern="1200" dirty="0"/>
        </a:p>
      </dsp:txBody>
      <dsp:txXfrm>
        <a:off x="5081560" y="2888703"/>
        <a:ext cx="1906956" cy="19069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6226-A089-4E9F-944C-D8EF0E630E48}">
      <dsp:nvSpPr>
        <dsp:cNvPr id="0" name=""/>
        <dsp:cNvSpPr/>
      </dsp:nvSpPr>
      <dsp:spPr>
        <a:xfrm>
          <a:off x="7143" y="1001183"/>
          <a:ext cx="2135187" cy="1281112"/>
        </a:xfrm>
        <a:prstGeom prst="roundRect">
          <a:avLst>
            <a:gd name="adj" fmla="val 10000"/>
          </a:avLst>
        </a:prstGeom>
        <a:solidFill>
          <a:srgbClr val="50A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Travel Support</a:t>
          </a:r>
          <a:endParaRPr lang="el-G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 (</a:t>
          </a:r>
          <a:r>
            <a:rPr lang="el-GR" sz="1400" b="1" kern="1200" dirty="0"/>
            <a:t>Ποσό που δίνεται άπαξ και καλύπτει τα τυπικά έξοδα ταξιδιού)</a:t>
          </a:r>
          <a:endParaRPr lang="en-GB" sz="1400" b="1" kern="1200" dirty="0"/>
        </a:p>
      </dsp:txBody>
      <dsp:txXfrm>
        <a:off x="44665" y="1038705"/>
        <a:ext cx="2060143" cy="1206068"/>
      </dsp:txXfrm>
    </dsp:sp>
    <dsp:sp modelId="{CEB5A3A5-6C33-41AC-919A-12C1BA9AE7F0}">
      <dsp:nvSpPr>
        <dsp:cNvPr id="0" name=""/>
        <dsp:cNvSpPr/>
      </dsp:nvSpPr>
      <dsp:spPr>
        <a:xfrm flipH="1" flipV="1">
          <a:off x="2387602" y="1618880"/>
          <a:ext cx="337910" cy="45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401318" y="1628024"/>
        <a:ext cx="324194" cy="27431"/>
      </dsp:txXfrm>
    </dsp:sp>
    <dsp:sp modelId="{D2A1C39E-B988-4FCD-947D-2CD3E1F884AF}">
      <dsp:nvSpPr>
        <dsp:cNvPr id="0" name=""/>
        <dsp:cNvSpPr/>
      </dsp:nvSpPr>
      <dsp:spPr>
        <a:xfrm>
          <a:off x="2996406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Base Individual Support (</a:t>
          </a:r>
          <a:r>
            <a:rPr lang="el-GR" sz="1400" b="1" kern="1200" dirty="0"/>
            <a:t>Σταθερό ποσό, ανά μήνα, που καλύπτει τα τυπικά έξοδα διαβίωσης</a:t>
          </a:r>
          <a:r>
            <a:rPr lang="el-GR" sz="1400" kern="1200" dirty="0"/>
            <a:t>)</a:t>
          </a:r>
          <a:endParaRPr lang="en-GB" sz="1400" kern="1200" dirty="0"/>
        </a:p>
      </dsp:txBody>
      <dsp:txXfrm>
        <a:off x="3033928" y="1038705"/>
        <a:ext cx="2060143" cy="1206068"/>
      </dsp:txXfrm>
    </dsp:sp>
    <dsp:sp modelId="{18B44F94-F20E-409A-A4D9-2967D0369FF0}">
      <dsp:nvSpPr>
        <dsp:cNvPr id="0" name=""/>
        <dsp:cNvSpPr/>
      </dsp:nvSpPr>
      <dsp:spPr>
        <a:xfrm flipH="1" flipV="1">
          <a:off x="5351239" y="1618880"/>
          <a:ext cx="389160" cy="45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5364955" y="1628024"/>
        <a:ext cx="375444" cy="27431"/>
      </dsp:txXfrm>
    </dsp:sp>
    <dsp:sp modelId="{48FC2A04-68FF-430C-AF17-45DCA70D9C5B}">
      <dsp:nvSpPr>
        <dsp:cNvPr id="0" name=""/>
        <dsp:cNvSpPr/>
      </dsp:nvSpPr>
      <dsp:spPr>
        <a:xfrm>
          <a:off x="5985668" y="1001183"/>
          <a:ext cx="2135187" cy="1281112"/>
        </a:xfrm>
        <a:prstGeom prst="roundRect">
          <a:avLst>
            <a:gd name="adj" fmla="val 10000"/>
          </a:avLst>
        </a:prstGeom>
        <a:solidFill>
          <a:srgbClr val="50A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Top-up </a:t>
          </a:r>
          <a:r>
            <a:rPr lang="el-GR" sz="1400" b="1" kern="1200" dirty="0"/>
            <a:t>για λιγότερες ευκαιρίες </a:t>
          </a:r>
          <a:endParaRPr lang="en-GB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/>
            <a:t>(250 Ευρώ, ανά μήνα)</a:t>
          </a:r>
          <a:endParaRPr lang="en-GB" sz="1400" b="1" kern="1200" dirty="0"/>
        </a:p>
      </dsp:txBody>
      <dsp:txXfrm>
        <a:off x="6023190" y="1038705"/>
        <a:ext cx="2060143" cy="1206068"/>
      </dsp:txXfrm>
    </dsp:sp>
    <dsp:sp modelId="{54B1D44F-1671-4713-9667-9B2880C4960F}">
      <dsp:nvSpPr>
        <dsp:cNvPr id="0" name=""/>
        <dsp:cNvSpPr/>
      </dsp:nvSpPr>
      <dsp:spPr>
        <a:xfrm rot="16200000" flipV="1">
          <a:off x="6989876" y="2561583"/>
          <a:ext cx="126771" cy="2698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-5400000">
        <a:off x="6972299" y="2671168"/>
        <a:ext cx="161926" cy="88740"/>
      </dsp:txXfrm>
    </dsp:sp>
    <dsp:sp modelId="{AA7B3EC6-3032-4432-97CB-64706487EA77}">
      <dsp:nvSpPr>
        <dsp:cNvPr id="0" name=""/>
        <dsp:cNvSpPr/>
      </dsp:nvSpPr>
      <dsp:spPr>
        <a:xfrm>
          <a:off x="5985668" y="3136371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Inclusion Support for Organisations </a:t>
          </a:r>
          <a:endParaRPr lang="el-G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(125 </a:t>
          </a:r>
          <a:r>
            <a:rPr lang="el-GR" sz="1400" b="1" kern="1200" dirty="0"/>
            <a:t>Ευρώ)</a:t>
          </a:r>
          <a:endParaRPr lang="en-GB" sz="1400" b="1" kern="1200" dirty="0"/>
        </a:p>
      </dsp:txBody>
      <dsp:txXfrm>
        <a:off x="6023190" y="3173893"/>
        <a:ext cx="2060143" cy="1206068"/>
      </dsp:txXfrm>
    </dsp:sp>
    <dsp:sp modelId="{FFA29708-6C6D-4818-BB89-CDA8DD4262DA}">
      <dsp:nvSpPr>
        <dsp:cNvPr id="0" name=""/>
        <dsp:cNvSpPr/>
      </dsp:nvSpPr>
      <dsp:spPr>
        <a:xfrm rot="10813702">
          <a:off x="5532468" y="3694027"/>
          <a:ext cx="77948" cy="153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5555852" y="3724871"/>
        <a:ext cx="54564" cy="92392"/>
      </dsp:txXfrm>
    </dsp:sp>
    <dsp:sp modelId="{DB21BF3B-C166-43E7-ACB5-18F7D1D1967C}">
      <dsp:nvSpPr>
        <dsp:cNvPr id="0" name=""/>
        <dsp:cNvSpPr/>
      </dsp:nvSpPr>
      <dsp:spPr>
        <a:xfrm>
          <a:off x="2996406" y="3124456"/>
          <a:ext cx="2135187" cy="1281112"/>
        </a:xfrm>
        <a:prstGeom prst="roundRect">
          <a:avLst>
            <a:gd name="adj" fmla="val 10000"/>
          </a:avLst>
        </a:prstGeom>
        <a:solidFill>
          <a:srgbClr val="50A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Inclusion Support for Participants </a:t>
          </a:r>
          <a:endParaRPr lang="el-GR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(</a:t>
          </a:r>
          <a:r>
            <a:rPr lang="el-GR" sz="1200" b="1" kern="1200" dirty="0"/>
            <a:t>100% αποζημίωση, στη βάση απόδειξης, λόγω της ενοικίασης ειδικού οχήματος για μετακινήσεις)</a:t>
          </a:r>
          <a:endParaRPr lang="en-GB" sz="1200" b="1" kern="1200" dirty="0"/>
        </a:p>
      </dsp:txBody>
      <dsp:txXfrm>
        <a:off x="3033928" y="3161978"/>
        <a:ext cx="2060143" cy="1206068"/>
      </dsp:txXfrm>
    </dsp:sp>
    <dsp:sp modelId="{55D39F82-5A5A-454C-A6C2-755316C5FFE3}">
      <dsp:nvSpPr>
        <dsp:cNvPr id="0" name=""/>
        <dsp:cNvSpPr/>
      </dsp:nvSpPr>
      <dsp:spPr>
        <a:xfrm rot="10786298">
          <a:off x="2548157" y="3693925"/>
          <a:ext cx="68044" cy="153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2568570" y="3724681"/>
        <a:ext cx="47631" cy="92392"/>
      </dsp:txXfrm>
    </dsp:sp>
    <dsp:sp modelId="{548A4280-4599-4E5A-8ECB-E0C907795DE8}">
      <dsp:nvSpPr>
        <dsp:cNvPr id="0" name=""/>
        <dsp:cNvSpPr/>
      </dsp:nvSpPr>
      <dsp:spPr>
        <a:xfrm>
          <a:off x="7143" y="3136370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Top-up </a:t>
          </a:r>
          <a:r>
            <a:rPr lang="el-GR" sz="1400" b="1" kern="1200" dirty="0"/>
            <a:t>για </a:t>
          </a:r>
          <a:r>
            <a:rPr lang="en-GB" sz="1400" b="1" kern="1200" dirty="0"/>
            <a:t>traineeships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(150 </a:t>
          </a:r>
          <a:r>
            <a:rPr lang="el-GR" sz="1400" b="1" kern="1200" dirty="0"/>
            <a:t>Ευρώ, ανά μήνα)</a:t>
          </a:r>
          <a:r>
            <a:rPr lang="en-GB" sz="1400" b="1" kern="1200" dirty="0"/>
            <a:t> </a:t>
          </a:r>
        </a:p>
      </dsp:txBody>
      <dsp:txXfrm>
        <a:off x="44665" y="3173892"/>
        <a:ext cx="2060143" cy="1206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7D144-B79B-470D-8419-3B71CD1A4DF2}">
      <dsp:nvSpPr>
        <dsp:cNvPr id="0" name=""/>
        <dsp:cNvSpPr/>
      </dsp:nvSpPr>
      <dsp:spPr>
        <a:xfrm>
          <a:off x="2075353" y="47034"/>
          <a:ext cx="3851838" cy="19226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80% των επιλέξιμων πραγματικών δαπανών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Ισχύει μόνο στις περιπτώσεις που η ΕΥ έχει ζητήσει χρηματική εγγύηση πριν από την υπογραφή της Συμφωνίας</a:t>
          </a:r>
          <a:endParaRPr lang="en-GB" sz="1600" kern="1200" dirty="0"/>
        </a:p>
      </dsp:txBody>
      <dsp:txXfrm>
        <a:off x="2075353" y="287360"/>
        <a:ext cx="3130860" cy="1441955"/>
      </dsp:txXfrm>
    </dsp:sp>
    <dsp:sp modelId="{07737417-281C-4852-BAF7-E9770B001D97}">
      <dsp:nvSpPr>
        <dsp:cNvPr id="0" name=""/>
        <dsp:cNvSpPr/>
      </dsp:nvSpPr>
      <dsp:spPr>
        <a:xfrm>
          <a:off x="85918" y="11677"/>
          <a:ext cx="1927997" cy="1922607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Έξοδα για Παροχή Χρηματικής Εγγύησης </a:t>
          </a:r>
        </a:p>
      </dsp:txBody>
      <dsp:txXfrm>
        <a:off x="179772" y="105531"/>
        <a:ext cx="1740289" cy="1734899"/>
      </dsp:txXfrm>
    </dsp:sp>
    <dsp:sp modelId="{97B59B66-4D71-4735-812F-E1E875091E73}">
      <dsp:nvSpPr>
        <dsp:cNvPr id="0" name=""/>
        <dsp:cNvSpPr/>
      </dsp:nvSpPr>
      <dsp:spPr>
        <a:xfrm>
          <a:off x="2067139" y="2122496"/>
          <a:ext cx="6925569" cy="35186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500" kern="1200" dirty="0"/>
            <a:t>80% των επιλέξιμων πραγματικών δαπανών</a:t>
          </a:r>
          <a:endParaRPr lang="en-GB" sz="14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500" kern="1200" dirty="0"/>
            <a:t>Όταν η </a:t>
          </a:r>
          <a:r>
            <a:rPr lang="el-GR" sz="1500" kern="1200" dirty="0" err="1"/>
            <a:t>μοναδιαία</a:t>
          </a:r>
          <a:r>
            <a:rPr lang="el-GR" sz="1500" kern="1200" dirty="0"/>
            <a:t> επιχορήγηση δεν καλύπτει τουλάχιστον το 70% του πραγματικού κόστους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500" kern="1200" dirty="0"/>
            <a:t>Μόνο για άτομα που είναι επιλέξιμα για το </a:t>
          </a:r>
          <a:r>
            <a:rPr lang="el-GR" sz="1500" kern="1200" dirty="0" err="1"/>
            <a:t>μοναδιαίο</a:t>
          </a:r>
          <a:r>
            <a:rPr lang="el-GR" sz="1500" kern="1200" dirty="0"/>
            <a:t> κόστος </a:t>
          </a:r>
          <a:r>
            <a:rPr lang="el-GR" sz="1500" kern="1200" dirty="0" err="1"/>
            <a:t>ταξιδίου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500" kern="1200" dirty="0"/>
            <a:t>Η επιχορήγηση αυτή αντικαθιστά την </a:t>
          </a:r>
          <a:r>
            <a:rPr lang="el-GR" sz="1500" kern="1200" dirty="0" err="1"/>
            <a:t>μοναδιαία</a:t>
          </a:r>
          <a:r>
            <a:rPr lang="el-GR" sz="1500" kern="1200" dirty="0"/>
            <a:t> επιχορήγηση για έξοδα </a:t>
          </a:r>
          <a:r>
            <a:rPr lang="el-GR" sz="1500" kern="1200" dirty="0" err="1"/>
            <a:t>ταξιδίου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500" kern="1200" dirty="0"/>
            <a:t>Μόλις επιλεγούν οι συμμετέχοντες που θα ταξιδέψουν σε τέτοιους προορισμούς, ο δικαιούχος έχει δύο επιλογές: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l-GR" sz="1500" kern="1200" dirty="0"/>
            <a:t>Να μεταφέρει χρήματα από άλλες κατηγορίες κονδυλίων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l-GR" sz="1500" kern="1200" dirty="0"/>
            <a:t>Να ζητήσει πρόσθετη χρηματοδότηση από την ΕΥ (τροποποίηση)</a:t>
          </a:r>
          <a:endParaRPr lang="en-GB" sz="15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100" kern="1200" dirty="0"/>
        </a:p>
      </dsp:txBody>
      <dsp:txXfrm>
        <a:off x="2067139" y="2562324"/>
        <a:ext cx="5606086" cy="2638965"/>
      </dsp:txXfrm>
    </dsp:sp>
    <dsp:sp modelId="{A4DC1AA3-72B0-4D50-9C75-42153FE24A8E}">
      <dsp:nvSpPr>
        <dsp:cNvPr id="0" name=""/>
        <dsp:cNvSpPr/>
      </dsp:nvSpPr>
      <dsp:spPr>
        <a:xfrm>
          <a:off x="85959" y="3117842"/>
          <a:ext cx="1908231" cy="1505305"/>
        </a:xfrm>
        <a:prstGeom prst="roundRect">
          <a:avLst/>
        </a:prstGeom>
        <a:solidFill>
          <a:srgbClr val="50A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Ταξιδιωτικά έξοδα για ακριβούς προορισμούς</a:t>
          </a:r>
          <a:endParaRPr lang="en-GB" sz="2200" kern="1200" dirty="0"/>
        </a:p>
      </dsp:txBody>
      <dsp:txXfrm>
        <a:off x="159442" y="3191325"/>
        <a:ext cx="1761265" cy="13583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01B08-8F3C-4E3D-BA9D-A519C6135FFB}">
      <dsp:nvSpPr>
        <dsp:cNvPr id="0" name=""/>
        <dsp:cNvSpPr/>
      </dsp:nvSpPr>
      <dsp:spPr>
        <a:xfrm>
          <a:off x="1850" y="1513276"/>
          <a:ext cx="2935641" cy="2022657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A9295-6D0F-4040-8A75-9F5FE7F9A98B}">
      <dsp:nvSpPr>
        <dsp:cNvPr id="0" name=""/>
        <dsp:cNvSpPr/>
      </dsp:nvSpPr>
      <dsp:spPr>
        <a:xfrm>
          <a:off x="1850" y="3535934"/>
          <a:ext cx="2935641" cy="1089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20% του εγκεκριμένου προϋπολογισμού του Σχεδίου μπορεί να αξιοποιηθεί για Διεθνή Κινητικότητα</a:t>
          </a:r>
          <a:endParaRPr lang="en-GB" sz="1400" kern="1200" dirty="0"/>
        </a:p>
      </dsp:txBody>
      <dsp:txXfrm>
        <a:off x="1850" y="3535934"/>
        <a:ext cx="2935641" cy="1089123"/>
      </dsp:txXfrm>
    </dsp:sp>
    <dsp:sp modelId="{98D37DA7-E66C-434D-BC54-E0BC1C1C2929}">
      <dsp:nvSpPr>
        <dsp:cNvPr id="0" name=""/>
        <dsp:cNvSpPr/>
      </dsp:nvSpPr>
      <dsp:spPr>
        <a:xfrm>
          <a:off x="3231179" y="1513276"/>
          <a:ext cx="2935641" cy="2022657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94E2E-F5AB-4D96-9FC1-340AD96F25B0}">
      <dsp:nvSpPr>
        <dsp:cNvPr id="0" name=""/>
        <dsp:cNvSpPr/>
      </dsp:nvSpPr>
      <dsp:spPr>
        <a:xfrm>
          <a:off x="3231179" y="3535934"/>
          <a:ext cx="2935641" cy="1089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Διεθνής Κινητικότητα θεωρείται η κινητικότητα προς Τρίτες Χώρες, μη συνδεδεμένες με το Πρόγραμμα (</a:t>
          </a:r>
          <a:r>
            <a:rPr lang="en-GB" sz="1400" kern="1200" dirty="0"/>
            <a:t>Regions 1-14)</a:t>
          </a:r>
        </a:p>
      </dsp:txBody>
      <dsp:txXfrm>
        <a:off x="3231179" y="3535934"/>
        <a:ext cx="2935641" cy="1089123"/>
      </dsp:txXfrm>
    </dsp:sp>
    <dsp:sp modelId="{31B2F927-E2F9-4171-8682-957E8562041C}">
      <dsp:nvSpPr>
        <dsp:cNvPr id="0" name=""/>
        <dsp:cNvSpPr/>
      </dsp:nvSpPr>
      <dsp:spPr>
        <a:xfrm>
          <a:off x="6460508" y="1513276"/>
          <a:ext cx="2935641" cy="2022657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0B5C9-FFBF-49FA-B2A5-FAEBBEEB2EED}">
      <dsp:nvSpPr>
        <dsp:cNvPr id="0" name=""/>
        <dsp:cNvSpPr/>
      </dsp:nvSpPr>
      <dsp:spPr>
        <a:xfrm>
          <a:off x="6460508" y="3535934"/>
          <a:ext cx="2935641" cy="1089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Οι κατηγορίες </a:t>
          </a:r>
          <a:r>
            <a:rPr lang="en-GB" sz="1400" kern="1200" dirty="0"/>
            <a:t>“Inclusion Support for Participants”</a:t>
          </a:r>
          <a:r>
            <a:rPr lang="el-GR" sz="1400" kern="1200" dirty="0"/>
            <a:t>και </a:t>
          </a:r>
          <a:r>
            <a:rPr lang="en-GB" sz="1400" kern="1200" dirty="0"/>
            <a:t> “Exceptional Costs for Expensive Travel” </a:t>
          </a:r>
          <a:r>
            <a:rPr lang="el-GR" sz="1400" kern="1200" dirty="0"/>
            <a:t>δεν </a:t>
          </a:r>
          <a:r>
            <a:rPr lang="el-GR" sz="1400" kern="1200" dirty="0" err="1"/>
            <a:t>προσμετρούνται</a:t>
          </a:r>
          <a:r>
            <a:rPr lang="el-GR" sz="1400" kern="1200" dirty="0"/>
            <a:t> στον υπολογισμό του 20%</a:t>
          </a:r>
          <a:endParaRPr lang="en-GB" sz="1400" kern="1200" dirty="0"/>
        </a:p>
      </dsp:txBody>
      <dsp:txXfrm>
        <a:off x="6460508" y="3535934"/>
        <a:ext cx="2935641" cy="10891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7A557-D78D-4EDD-B32E-4EC762223950}">
      <dsp:nvSpPr>
        <dsp:cNvPr id="0" name=""/>
        <dsp:cNvSpPr/>
      </dsp:nvSpPr>
      <dsp:spPr>
        <a:xfrm>
          <a:off x="3968" y="1613639"/>
          <a:ext cx="2030015" cy="80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Λειτουργός Δράσης</a:t>
          </a:r>
          <a:endParaRPr lang="en-GB" sz="2400" kern="1200" dirty="0"/>
        </a:p>
      </dsp:txBody>
      <dsp:txXfrm>
        <a:off x="3968" y="1613639"/>
        <a:ext cx="2030015" cy="801900"/>
      </dsp:txXfrm>
    </dsp:sp>
    <dsp:sp modelId="{070D98F9-BD8B-4FF7-AA4E-0F6EB892789D}">
      <dsp:nvSpPr>
        <dsp:cNvPr id="0" name=""/>
        <dsp:cNvSpPr/>
      </dsp:nvSpPr>
      <dsp:spPr>
        <a:xfrm>
          <a:off x="2033984" y="1363046"/>
          <a:ext cx="406003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D6422-B824-428B-818E-E50F8F27A1CF}">
      <dsp:nvSpPr>
        <dsp:cNvPr id="0" name=""/>
        <dsp:cNvSpPr/>
      </dsp:nvSpPr>
      <dsp:spPr>
        <a:xfrm>
          <a:off x="2602388" y="1363046"/>
          <a:ext cx="5521642" cy="1303087"/>
        </a:xfrm>
        <a:prstGeom prst="rect">
          <a:avLst/>
        </a:prstGeom>
        <a:solidFill>
          <a:srgbClr val="50A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/>
            <a:t>Σοφία Αρναούτη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hlinkClick xmlns:r="http://schemas.openxmlformats.org/officeDocument/2006/relationships" r:id="rId1"/>
            </a:rPr>
            <a:t>sarnaouti@idep.org.cy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22448898</a:t>
          </a:r>
        </a:p>
      </dsp:txBody>
      <dsp:txXfrm>
        <a:off x="2602388" y="1363046"/>
        <a:ext cx="5521642" cy="1303087"/>
      </dsp:txXfrm>
    </dsp:sp>
    <dsp:sp modelId="{156F5878-F8AA-4C50-9949-B58410CC2BD1}">
      <dsp:nvSpPr>
        <dsp:cNvPr id="0" name=""/>
        <dsp:cNvSpPr/>
      </dsp:nvSpPr>
      <dsp:spPr>
        <a:xfrm>
          <a:off x="3968" y="3003127"/>
          <a:ext cx="2030015" cy="80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Συντονίστρια Δράσης</a:t>
          </a:r>
          <a:endParaRPr lang="en-GB" sz="2400" kern="1200" dirty="0"/>
        </a:p>
      </dsp:txBody>
      <dsp:txXfrm>
        <a:off x="3968" y="3003127"/>
        <a:ext cx="2030015" cy="801900"/>
      </dsp:txXfrm>
    </dsp:sp>
    <dsp:sp modelId="{4EB2E7EB-C395-446F-9051-7DCA1926E161}">
      <dsp:nvSpPr>
        <dsp:cNvPr id="0" name=""/>
        <dsp:cNvSpPr/>
      </dsp:nvSpPr>
      <dsp:spPr>
        <a:xfrm>
          <a:off x="2033984" y="2752533"/>
          <a:ext cx="406003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2EA27-8B47-4885-BB5A-B272C48E85BE}">
      <dsp:nvSpPr>
        <dsp:cNvPr id="0" name=""/>
        <dsp:cNvSpPr/>
      </dsp:nvSpPr>
      <dsp:spPr>
        <a:xfrm>
          <a:off x="2602388" y="2752533"/>
          <a:ext cx="5521642" cy="1303087"/>
        </a:xfrm>
        <a:prstGeom prst="rect">
          <a:avLst/>
        </a:prstGeom>
        <a:solidFill>
          <a:srgbClr val="50A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/>
            <a:t>Στέλλα </a:t>
          </a:r>
          <a:r>
            <a:rPr lang="el-GR" sz="2400" kern="1200" dirty="0" err="1"/>
            <a:t>Λεωνίδου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hlinkClick xmlns:r="http://schemas.openxmlformats.org/officeDocument/2006/relationships" r:id="rId2"/>
            </a:rPr>
            <a:t>sleonidou@idep.org.cy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22448894</a:t>
          </a:r>
        </a:p>
      </dsp:txBody>
      <dsp:txXfrm>
        <a:off x="2602388" y="2752533"/>
        <a:ext cx="5521642" cy="1303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7A30E-5442-460C-BE90-690049C25786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9254A-1F4D-49E3-A5C9-D20639589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352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69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top-up amount </a:t>
            </a:r>
            <a:r>
              <a:rPr lang="el-GR" dirty="0"/>
              <a:t>για </a:t>
            </a:r>
            <a:r>
              <a:rPr lang="en-GB" dirty="0"/>
              <a:t>traineeships </a:t>
            </a:r>
            <a:r>
              <a:rPr lang="el-GR" dirty="0"/>
              <a:t>δεν εφαρμόζεται στις μικρής διάρκειας κινητικότητες φοιτητών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63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Παρουσιάζουμε μόνο τα όσα αφορούν την Κύπρο ως χώρα αποστολής.</a:t>
            </a:r>
            <a:r>
              <a:rPr lang="en-GB" dirty="0"/>
              <a:t> </a:t>
            </a:r>
            <a:r>
              <a:rPr lang="el-GR" dirty="0"/>
              <a:t>Έχει και άλλους κανονισμούς και τιμές, που δεν αφορούν εξερχόμενη κινητικότητα από Κύπρο. Αν προκύψει εισερχόμενη κινητικότητα από Ουκρανία, εκεί θα το δούμε και θα σας καθοδηγήσουμε ξεχωριστά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367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531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Π.χ. μεταφορά/ενοικίαση ειδικού εξοπλισμού, επιπλέον αποσκευές, ενοικίαση ειδικά διαμορφωμένου χώρου διαμονής κτλ.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673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 ενοικίαση ειδικού οχήματος είναι μη τυπικό έξοδο ταξιδιού</a:t>
            </a:r>
          </a:p>
          <a:p>
            <a:r>
              <a:rPr lang="el-GR" dirty="0"/>
              <a:t>Το </a:t>
            </a:r>
            <a:r>
              <a:rPr lang="en-GB" dirty="0"/>
              <a:t>IS for participants </a:t>
            </a:r>
            <a:r>
              <a:rPr lang="el-GR" dirty="0"/>
              <a:t>δεν μπορεί να καλύπτει το ίδιο έξοδο με το </a:t>
            </a:r>
            <a:r>
              <a:rPr lang="en-GB" dirty="0"/>
              <a:t>top-up.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760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Πρέπει πρώτα να εξαντλούνται τα περιθώρια πιθανών μεταφορών, προτού υποβληθεί ένα αίτημα για πρόσθετη χρηματοδότηση</a:t>
            </a:r>
            <a:r>
              <a:rPr lang="en-GB" dirty="0"/>
              <a:t>. </a:t>
            </a:r>
          </a:p>
          <a:p>
            <a:r>
              <a:rPr lang="el-GR" dirty="0"/>
              <a:t>Αίτημα για πρόσθετη χρηματοδότηση μπορεί να γίνει κατά τον ίδιο τρόπο και για </a:t>
            </a:r>
            <a:r>
              <a:rPr lang="en-GB" dirty="0"/>
              <a:t>exceptional costs</a:t>
            </a:r>
            <a:endParaRPr lang="el-G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Και το </a:t>
            </a:r>
            <a:r>
              <a:rPr lang="en-GB" dirty="0"/>
              <a:t>top-up </a:t>
            </a:r>
            <a:r>
              <a:rPr lang="el-GR" dirty="0"/>
              <a:t>για </a:t>
            </a:r>
            <a:r>
              <a:rPr lang="en-GB" dirty="0"/>
              <a:t>fewer opportunities </a:t>
            </a:r>
            <a:r>
              <a:rPr lang="el-GR" dirty="0"/>
              <a:t>πρέπει να το λαμβάνουν εκ των προτέρων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35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 Στρατηγική έχει πρόσφατα αναθεωρηθεί, αλλά η αναθεωρημένη δεν έχει ακόμα αναρτηθεί στην ιστοσελίδα μας. Η αναθεώρηση αφορά τους εργαζόμενους (με καριέρα) φοιτητές με ή χωρίς παιδιά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17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099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Εκτός αν έγινε τροποποίηση κατά την πορεία και αυξήθηκαν τα οργανωτικά. Και πάλι, όμως, ο νέος αριθμός κινητικοτήτων, θα φαίνεται στο τροποποιημένο Παράρτημα 1, που θα ληφθεί υπόψη για τον υπολογισμό της επιλέξιμης χρηματοδότησης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The programmes may include challenge based learning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610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2094 </a:t>
            </a:r>
            <a:r>
              <a:rPr lang="el-GR" dirty="0"/>
              <a:t>κινητικότητες στο σύνολο, συμπεριλαμβανομένων των </a:t>
            </a:r>
            <a:r>
              <a:rPr lang="en-GB" dirty="0"/>
              <a:t>BIPs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414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The programmes may include challenge based learning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150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751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Εάν ένα σχέδιο δεν περιλαμβάνει καθόλου </a:t>
            </a:r>
            <a:r>
              <a:rPr lang="en-GB" dirty="0"/>
              <a:t>BIPs, </a:t>
            </a:r>
            <a:r>
              <a:rPr lang="el-GR" dirty="0"/>
              <a:t>ο οργανισμός μπορεί να αιτηθεί επιπρόσθετη επιχορήγηση κατά το στάδιο της ενδιάμεσης έκθεσης, για να διοργανώσει ένα </a:t>
            </a:r>
            <a:r>
              <a:rPr lang="en-GB" dirty="0"/>
              <a:t>BIP.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50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283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Από όσους έχουν λάβει ως πρώτη προκαταβολή το 40% της συνολικής επιχορήγησης, αναμένεται η υποβολή δύο περιοδικών εκθέσεων. Η πρώτη αναμένεται να καλύψει την περίοδο από την έναρξη του έργου μέχρι και τις 31/03/2025 και η δεύτερη την περίοδο από 01/04/2025 μέχρι και 31/07/2025 (40 + 40 + 20: </a:t>
            </a:r>
            <a:r>
              <a:rPr lang="en-GB" dirty="0"/>
              <a:t>Pre-financing)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480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Όταν υποβάλλεται η ενδιάμεση έκθεση, όλες οι κινητικότητες που δηλώνονται σε αυτήν (υλοποιημένες και προγραμματισμένες) πρέπει να είναι καταχωρημένες στο εργαλείο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702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Υπάρχουν οι έλεγχοι που επιβάλλονται μετά από την αξιολόγηση ρίσκου (</a:t>
            </a:r>
            <a:r>
              <a:rPr lang="en-GB" dirty="0"/>
              <a:t>risk-based)</a:t>
            </a:r>
            <a:r>
              <a:rPr lang="el-GR" dirty="0"/>
              <a:t>, οι έλεγχοι που γίνονται σε </a:t>
            </a:r>
            <a:r>
              <a:rPr lang="en-GB" dirty="0"/>
              <a:t>recurrent </a:t>
            </a:r>
            <a:r>
              <a:rPr lang="el-GR" dirty="0"/>
              <a:t>δικαιούχους με συγκέντρωση μεγάλων επιχορηγήσεων (</a:t>
            </a:r>
            <a:r>
              <a:rPr lang="en-GB" dirty="0"/>
              <a:t>top 15) </a:t>
            </a:r>
            <a:r>
              <a:rPr lang="el-GR" dirty="0"/>
              <a:t>και οι τυχαίοι έλεγχοι, όσων εμπίπτουν στο τυχαίο δείγμα της ΕΕ. Ο έλεγχος τελικής έκθεσης είναι υποχρεωτικός για όλα τα σχέδια.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533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Λέγεται συστημικός, γιατί συνήθως ελέγχουμε 3 Σχέδια. Διατηρούμε το δικαίωμα να ελέγξουμε τόσο ανοικτά όσο και κλειστά σχέδια.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194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Βάζω μόνο όσα αφορούν εξερχόμενες κινητικότητες, αλλά υπάρχουν κι άλλα που αφορούν τις εισερχόμενες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143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The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Europass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Certificate Supplement is 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a document that provides information that makes it easier for employers and educational institutions to understand your vocational qualification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08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Άλλα μέτρα: Αναστολή καταληκτικής ημερομηνίας πληρωμής, Αναστολή της ίδιας της πληρωμής, Αναστολή της Συμφωνίας Επιχορήγησης, Τερματισμό της Συμφωνίας Επιχορήγησης</a:t>
            </a:r>
            <a:endParaRPr lang="en-GB" dirty="0"/>
          </a:p>
          <a:p>
            <a:r>
              <a:rPr lang="en-US" sz="1800" b="1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Addendum to the Grant Agreement for KA1 project: </a:t>
            </a:r>
            <a:r>
              <a:rPr lang="el-GR" sz="1800" b="1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Τροποποίηση Συμφωνίας για εισερχόμενες κινητικότητες από Ουκρανία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060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The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Google Sans"/>
              </a:rPr>
              <a:t>Europass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Certificate Supplement is 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a document that provides information that makes it easier for employers and educational institutions to understand your vocational qualification</a:t>
            </a:r>
            <a:endParaRPr lang="el-GR" b="0" i="0" dirty="0">
              <a:solidFill>
                <a:srgbClr val="040C28"/>
              </a:solidFill>
              <a:effectLst/>
              <a:latin typeface="Google Sans"/>
            </a:endParaRPr>
          </a:p>
          <a:p>
            <a:r>
              <a:rPr lang="el-GR" b="0" i="0" dirty="0">
                <a:solidFill>
                  <a:srgbClr val="040C28"/>
                </a:solidFill>
                <a:effectLst/>
                <a:latin typeface="Google Sans"/>
              </a:rPr>
              <a:t>Οι διαδικασίες για την επιλογή συμμετεχόντων πρέπει να είναι δίκαιες, διαφανείς, </a:t>
            </a:r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συνεπείς και σωστά καταγεγραμμένες/αρχειοθετημένες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26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04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Οι πρόσφατοι απόφοιτοι, με την κινητικότητα που θα υλοποιήσουν μετά την αποφοίτησή τους, δεν πρέπει να ξεπεράσουν τους 12 μήνες συνολικά για τον κύκλο σπουδών στα πλαίσια του οποίου έγινε και η αίτηση για πρακτική άσκηση κατόπιν αποφοίτησης. Άρα, αν έχει προηγηθεί κινητικότητα, κατά τα χρόνια των σπουδών τους, θα πρέπει να ήταν διάρκειας μικρότερης των 12 μηνών.</a:t>
            </a:r>
          </a:p>
          <a:p>
            <a:endParaRPr lang="el-GR" dirty="0"/>
          </a:p>
          <a:p>
            <a:r>
              <a:rPr lang="el-GR" dirty="0"/>
              <a:t>Η Στρατηγική έχει πρόσφατα </a:t>
            </a:r>
            <a:r>
              <a:rPr lang="el-GR" dirty="0" err="1"/>
              <a:t>επικαιροποιηθεί</a:t>
            </a:r>
            <a:r>
              <a:rPr lang="el-GR" dirty="0"/>
              <a:t>, συμπεριλαμβάνοντας πλέον και τους </a:t>
            </a:r>
            <a:r>
              <a:rPr lang="en-GB" sz="1800" b="0" i="0" u="none" strike="noStrike" baseline="0" dirty="0">
                <a:solidFill>
                  <a:srgbClr val="1F3762"/>
                </a:solidFill>
                <a:latin typeface="Calibri" panose="020F0502020204030204" pitchFamily="34" charset="0"/>
              </a:rPr>
              <a:t>Parents or individuals with careers, not included in other categories who cannot be absent for a long-term period </a:t>
            </a:r>
            <a:endParaRPr lang="el-GR" sz="1800" b="0" i="0" u="none" strike="noStrike" baseline="0" dirty="0">
              <a:solidFill>
                <a:srgbClr val="1F3762"/>
              </a:solidFill>
              <a:latin typeface="Calibri" panose="020F0502020204030204" pitchFamily="34" charset="0"/>
            </a:endParaRPr>
          </a:p>
          <a:p>
            <a:endParaRPr lang="el-GR" sz="1800" b="0" i="0" u="none" strike="noStrike" baseline="0" dirty="0">
              <a:solidFill>
                <a:srgbClr val="1F3762"/>
              </a:solidFill>
              <a:latin typeface="Calibri" panose="020F0502020204030204" pitchFamily="34" charset="0"/>
            </a:endParaRPr>
          </a:p>
          <a:p>
            <a:r>
              <a:rPr lang="el-GR" sz="1800" b="0" i="0" u="none" strike="noStrike" baseline="0" dirty="0">
                <a:solidFill>
                  <a:srgbClr val="1F3762"/>
                </a:solidFill>
                <a:latin typeface="Calibri" panose="020F0502020204030204" pitchFamily="34" charset="0"/>
              </a:rPr>
              <a:t>Στην περίπτωση που ένας φοιτητής ή πρόσφατος απόφοιτος βρίσκεται σε υποχρεωτική αργία (περίοδος διακοπών στον οργανισμό υποδοχής), η ημερομηνία λήξης της δραστηριότητάς του μπορεί να εμπίπτει σε αυτήν την περίοδο διακοπών (στη βάση της ημερομηνίας λήξης που αναγράφεται στο </a:t>
            </a:r>
            <a:r>
              <a:rPr lang="en-GB" sz="1800" b="0" i="0" u="none" strike="noStrike" baseline="0" dirty="0">
                <a:solidFill>
                  <a:srgbClr val="1F3762"/>
                </a:solidFill>
                <a:latin typeface="Calibri" panose="020F0502020204030204" pitchFamily="34" charset="0"/>
              </a:rPr>
              <a:t>grant agreement </a:t>
            </a:r>
            <a:r>
              <a:rPr lang="el-GR" sz="1800" b="0" i="0" u="none" strike="noStrike" baseline="0" dirty="0">
                <a:solidFill>
                  <a:srgbClr val="1F3762"/>
                </a:solidFill>
                <a:latin typeface="Calibri" panose="020F0502020204030204" pitchFamily="34" charset="0"/>
              </a:rPr>
              <a:t>που υπέγραψε με τον οργανισμό αποστολής)</a:t>
            </a:r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157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EHEA: European Higher Education Area</a:t>
            </a:r>
            <a:endParaRPr lang="el-GR" dirty="0"/>
          </a:p>
          <a:p>
            <a:r>
              <a:rPr lang="el-GR" dirty="0"/>
              <a:t>Η περίοδος σπουδών που συνδυάζεται με περίοδο πρακτικής άσκησης μπορεί να υλοποιηθεί με δύο διαφορετικούς τρόπους: η μία δραστηριότητα μετά την άλλη ή οι δύο δραστηριότητες ταυτόχρονα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220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Αφού οι ημέρες αργίας δε θεωρούνται </a:t>
            </a:r>
            <a:r>
              <a:rPr lang="en-GB" sz="1200" spc="-5" dirty="0">
                <a:latin typeface="Calibri"/>
                <a:cs typeface="Calibri"/>
              </a:rPr>
              <a:t>interruption period</a:t>
            </a:r>
            <a:r>
              <a:rPr lang="el-GR" sz="1200" spc="-5" dirty="0">
                <a:latin typeface="Calibri"/>
                <a:cs typeface="Calibri"/>
              </a:rPr>
              <a:t>, η επιχορήγηση δίνεται κατά τις ημέρες αυτές. Η περίοδος διακοπών του οργανισμού (</a:t>
            </a:r>
            <a:r>
              <a:rPr lang="en-GB" sz="1200" spc="-5" dirty="0">
                <a:latin typeface="Calibri"/>
                <a:cs typeface="Calibri"/>
              </a:rPr>
              <a:t>holiday period) </a:t>
            </a:r>
            <a:r>
              <a:rPr lang="el-GR" sz="1200" spc="-5" dirty="0" err="1">
                <a:latin typeface="Calibri"/>
                <a:cs typeface="Calibri"/>
              </a:rPr>
              <a:t>προσμετράται</a:t>
            </a:r>
            <a:r>
              <a:rPr lang="el-GR" sz="1200" spc="-5" dirty="0">
                <a:latin typeface="Calibri"/>
                <a:cs typeface="Calibri"/>
              </a:rPr>
              <a:t> στην ελάχιστη διάρκεια της περιόδου πρακτικής άσκησης.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673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Παράρτημα Διπλώματος = </a:t>
            </a:r>
            <a:r>
              <a:rPr lang="en-GB" dirty="0"/>
              <a:t>Diploma Supplement</a:t>
            </a:r>
          </a:p>
          <a:p>
            <a:pPr marL="299085" marR="147320" indent="-287020">
              <a:lnSpc>
                <a:spcPct val="90100"/>
              </a:lnSpc>
              <a:spcBef>
                <a:spcPts val="600"/>
              </a:spcBef>
              <a:buFont typeface="Courier New"/>
              <a:buChar char="o"/>
              <a:tabLst>
                <a:tab pos="299720" algn="l"/>
              </a:tabLst>
            </a:pPr>
            <a:r>
              <a:rPr lang="el-GR" sz="1200" spc="-5" dirty="0">
                <a:latin typeface="Calibri"/>
                <a:cs typeface="Calibri"/>
              </a:rPr>
              <a:t>Οι</a:t>
            </a:r>
            <a:r>
              <a:rPr lang="el-GR" sz="1200" spc="5" dirty="0">
                <a:latin typeface="Calibri"/>
                <a:cs typeface="Calibri"/>
              </a:rPr>
              <a:t> </a:t>
            </a:r>
            <a:r>
              <a:rPr lang="el-GR" sz="1200" spc="-5" dirty="0">
                <a:latin typeface="Calibri"/>
                <a:cs typeface="Calibri"/>
              </a:rPr>
              <a:t>πρόσφατοι/</a:t>
            </a:r>
            <a:r>
              <a:rPr lang="el-GR" sz="1200" spc="-5" dirty="0" err="1">
                <a:latin typeface="Calibri"/>
                <a:cs typeface="Calibri"/>
              </a:rPr>
              <a:t>ες</a:t>
            </a:r>
            <a:r>
              <a:rPr lang="el-GR" sz="1200" spc="40" dirty="0">
                <a:latin typeface="Calibri"/>
                <a:cs typeface="Calibri"/>
              </a:rPr>
              <a:t> </a:t>
            </a:r>
            <a:r>
              <a:rPr lang="el-GR" sz="1200" spc="-5" dirty="0">
                <a:latin typeface="Calibri"/>
                <a:cs typeface="Calibri"/>
              </a:rPr>
              <a:t>πτυχιούχοι/</a:t>
            </a:r>
            <a:r>
              <a:rPr lang="el-GR" sz="1200" spc="-5" dirty="0" err="1">
                <a:latin typeface="Calibri"/>
                <a:cs typeface="Calibri"/>
              </a:rPr>
              <a:t>ες</a:t>
            </a:r>
            <a:r>
              <a:rPr lang="el-GR" sz="1200" spc="40" dirty="0">
                <a:latin typeface="Calibri"/>
                <a:cs typeface="Calibri"/>
              </a:rPr>
              <a:t> </a:t>
            </a:r>
            <a:r>
              <a:rPr lang="el-GR" sz="1200" spc="-5" dirty="0">
                <a:latin typeface="Calibri"/>
                <a:cs typeface="Calibri"/>
              </a:rPr>
              <a:t>μπορούν</a:t>
            </a:r>
            <a:r>
              <a:rPr lang="el-GR" sz="1200" spc="20" dirty="0">
                <a:latin typeface="Calibri"/>
                <a:cs typeface="Calibri"/>
              </a:rPr>
              <a:t> </a:t>
            </a:r>
            <a:r>
              <a:rPr lang="el-GR" sz="1200" dirty="0">
                <a:latin typeface="Calibri"/>
                <a:cs typeface="Calibri"/>
              </a:rPr>
              <a:t>να</a:t>
            </a:r>
            <a:r>
              <a:rPr lang="el-GR" sz="1200" spc="15" dirty="0">
                <a:latin typeface="Calibri"/>
                <a:cs typeface="Calibri"/>
              </a:rPr>
              <a:t> </a:t>
            </a:r>
            <a:r>
              <a:rPr lang="el-GR" sz="1200" spc="-10" dirty="0">
                <a:latin typeface="Calibri"/>
                <a:cs typeface="Calibri"/>
              </a:rPr>
              <a:t>ολοκληρώσουν </a:t>
            </a:r>
            <a:r>
              <a:rPr lang="el-GR" sz="1200" spc="-5" dirty="0">
                <a:latin typeface="Calibri"/>
                <a:cs typeface="Calibri"/>
              </a:rPr>
              <a:t>μια</a:t>
            </a:r>
            <a:r>
              <a:rPr lang="el-GR" sz="1200" spc="5" dirty="0">
                <a:latin typeface="Calibri"/>
                <a:cs typeface="Calibri"/>
              </a:rPr>
              <a:t> </a:t>
            </a:r>
            <a:r>
              <a:rPr lang="el-GR" sz="1200" spc="-5" dirty="0">
                <a:latin typeface="Calibri"/>
                <a:cs typeface="Calibri"/>
              </a:rPr>
              <a:t>περίοδο τοποθέτησης εντός</a:t>
            </a:r>
            <a:r>
              <a:rPr lang="el-GR" sz="1200" spc="10" dirty="0">
                <a:latin typeface="Calibri"/>
                <a:cs typeface="Calibri"/>
              </a:rPr>
              <a:t> </a:t>
            </a:r>
            <a:r>
              <a:rPr lang="el-GR" sz="1200" dirty="0">
                <a:latin typeface="Calibri"/>
                <a:cs typeface="Calibri"/>
              </a:rPr>
              <a:t>12</a:t>
            </a:r>
            <a:r>
              <a:rPr lang="el-GR" sz="1200" spc="10" dirty="0">
                <a:latin typeface="Calibri"/>
                <a:cs typeface="Calibri"/>
              </a:rPr>
              <a:t> </a:t>
            </a:r>
            <a:r>
              <a:rPr lang="el-GR" sz="1200" spc="-20" dirty="0">
                <a:latin typeface="Calibri"/>
                <a:cs typeface="Calibri"/>
              </a:rPr>
              <a:t>μηνών</a:t>
            </a:r>
            <a:r>
              <a:rPr lang="el-GR" sz="1200" spc="20" dirty="0">
                <a:latin typeface="Calibri"/>
                <a:cs typeface="Calibri"/>
              </a:rPr>
              <a:t> </a:t>
            </a:r>
            <a:r>
              <a:rPr lang="el-GR" sz="1200" spc="-5" dirty="0">
                <a:latin typeface="Calibri"/>
                <a:cs typeface="Calibri"/>
              </a:rPr>
              <a:t>από</a:t>
            </a:r>
            <a:r>
              <a:rPr lang="el-GR" sz="1200" spc="5" dirty="0">
                <a:latin typeface="Calibri"/>
                <a:cs typeface="Calibri"/>
              </a:rPr>
              <a:t> </a:t>
            </a:r>
            <a:r>
              <a:rPr lang="el-GR" sz="1200" spc="-15" dirty="0">
                <a:latin typeface="Calibri"/>
                <a:cs typeface="Calibri"/>
              </a:rPr>
              <a:t>την</a:t>
            </a:r>
            <a:r>
              <a:rPr lang="el-GR" sz="1200" spc="5" dirty="0">
                <a:latin typeface="Calibri"/>
                <a:cs typeface="Calibri"/>
              </a:rPr>
              <a:t> </a:t>
            </a:r>
            <a:r>
              <a:rPr lang="el-GR" sz="1200" spc="-10" dirty="0">
                <a:latin typeface="Calibri"/>
                <a:cs typeface="Calibri"/>
              </a:rPr>
              <a:t>αποφοίτησή</a:t>
            </a:r>
            <a:r>
              <a:rPr lang="el-GR" sz="1200" dirty="0">
                <a:latin typeface="Calibri"/>
                <a:cs typeface="Calibri"/>
              </a:rPr>
              <a:t> </a:t>
            </a:r>
            <a:r>
              <a:rPr lang="el-GR" sz="1200" spc="-10" dirty="0">
                <a:latin typeface="Calibri"/>
                <a:cs typeface="Calibri"/>
              </a:rPr>
              <a:t>τους</a:t>
            </a:r>
            <a:r>
              <a:rPr lang="el-GR" sz="1200" spc="-5" dirty="0">
                <a:latin typeface="Calibri"/>
                <a:cs typeface="Calibri"/>
              </a:rPr>
              <a:t> </a:t>
            </a:r>
            <a:r>
              <a:rPr lang="el-GR" sz="1200" b="1" spc="-5" dirty="0">
                <a:latin typeface="Calibri"/>
                <a:cs typeface="Calibri"/>
              </a:rPr>
              <a:t>από τον κύκλο σπουδών κατά τον οποίο υπέβαλαν την αίτηση για πρακτική άσκηση</a:t>
            </a:r>
          </a:p>
          <a:p>
            <a:pPr marL="12065" marR="147320">
              <a:lnSpc>
                <a:spcPct val="90100"/>
              </a:lnSpc>
              <a:spcBef>
                <a:spcPts val="600"/>
              </a:spcBef>
              <a:tabLst>
                <a:tab pos="299720" algn="l"/>
              </a:tabLst>
            </a:pPr>
            <a:endParaRPr lang="el-GR" sz="1200" dirty="0">
              <a:latin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647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If the mobility lasts longer than one week, the minimum number of teaching hours for an incomplete week should be proportional to the duration of that week.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494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54A-1F4D-49E3-A5C9-D2063958975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79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4536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791200"/>
            <a:ext cx="12192000" cy="1066800"/>
          </a:xfrm>
          <a:custGeom>
            <a:avLst/>
            <a:gdLst/>
            <a:ahLst/>
            <a:cxnLst/>
            <a:rect l="l" t="t" r="r" b="b"/>
            <a:pathLst>
              <a:path w="12192000" h="1066800">
                <a:moveTo>
                  <a:pt x="12191696" y="1066799"/>
                </a:moveTo>
                <a:lnTo>
                  <a:pt x="0" y="1066799"/>
                </a:lnTo>
                <a:lnTo>
                  <a:pt x="0" y="0"/>
                </a:lnTo>
                <a:lnTo>
                  <a:pt x="12191696" y="0"/>
                </a:lnTo>
                <a:lnTo>
                  <a:pt x="12191696" y="1066799"/>
                </a:lnTo>
                <a:close/>
              </a:path>
            </a:pathLst>
          </a:custGeom>
          <a:solidFill>
            <a:srgbClr val="0F0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61187" y="6099048"/>
            <a:ext cx="411480" cy="408940"/>
          </a:xfrm>
          <a:custGeom>
            <a:avLst/>
            <a:gdLst/>
            <a:ahLst/>
            <a:cxnLst/>
            <a:rect l="l" t="t" r="r" b="b"/>
            <a:pathLst>
              <a:path w="411480" h="408940">
                <a:moveTo>
                  <a:pt x="250993" y="0"/>
                </a:moveTo>
                <a:lnTo>
                  <a:pt x="160109" y="0"/>
                </a:lnTo>
                <a:lnTo>
                  <a:pt x="126684" y="9893"/>
                </a:lnTo>
                <a:lnTo>
                  <a:pt x="91346" y="28627"/>
                </a:lnTo>
                <a:lnTo>
                  <a:pt x="60162" y="54533"/>
                </a:lnTo>
                <a:lnTo>
                  <a:pt x="34212" y="86540"/>
                </a:lnTo>
                <a:lnTo>
                  <a:pt x="15205" y="123033"/>
                </a:lnTo>
                <a:lnTo>
                  <a:pt x="3884" y="161193"/>
                </a:lnTo>
                <a:lnTo>
                  <a:pt x="0" y="200847"/>
                </a:lnTo>
                <a:lnTo>
                  <a:pt x="0" y="204170"/>
                </a:lnTo>
                <a:lnTo>
                  <a:pt x="4286" y="243908"/>
                </a:lnTo>
                <a:lnTo>
                  <a:pt x="15949" y="281650"/>
                </a:lnTo>
                <a:lnTo>
                  <a:pt x="34677" y="316400"/>
                </a:lnTo>
                <a:lnTo>
                  <a:pt x="60162" y="347159"/>
                </a:lnTo>
                <a:lnTo>
                  <a:pt x="91346" y="373272"/>
                </a:lnTo>
                <a:lnTo>
                  <a:pt x="126684" y="392465"/>
                </a:lnTo>
                <a:lnTo>
                  <a:pt x="165123" y="404301"/>
                </a:lnTo>
                <a:lnTo>
                  <a:pt x="205610" y="408344"/>
                </a:lnTo>
                <a:lnTo>
                  <a:pt x="245999" y="404301"/>
                </a:lnTo>
                <a:lnTo>
                  <a:pt x="256586" y="401028"/>
                </a:lnTo>
                <a:lnTo>
                  <a:pt x="205610" y="401028"/>
                </a:lnTo>
                <a:lnTo>
                  <a:pt x="166590" y="397214"/>
                </a:lnTo>
                <a:lnTo>
                  <a:pt x="129494" y="385981"/>
                </a:lnTo>
                <a:lnTo>
                  <a:pt x="95251" y="367640"/>
                </a:lnTo>
                <a:lnTo>
                  <a:pt x="64789" y="342503"/>
                </a:lnTo>
                <a:lnTo>
                  <a:pt x="40173" y="312473"/>
                </a:lnTo>
                <a:lnTo>
                  <a:pt x="22064" y="278825"/>
                </a:lnTo>
                <a:lnTo>
                  <a:pt x="10774" y="242433"/>
                </a:lnTo>
                <a:lnTo>
                  <a:pt x="6611" y="204170"/>
                </a:lnTo>
                <a:lnTo>
                  <a:pt x="6611" y="203506"/>
                </a:lnTo>
                <a:lnTo>
                  <a:pt x="46357" y="203506"/>
                </a:lnTo>
                <a:lnTo>
                  <a:pt x="46278" y="202841"/>
                </a:lnTo>
                <a:lnTo>
                  <a:pt x="54222" y="153729"/>
                </a:lnTo>
                <a:lnTo>
                  <a:pt x="75718" y="110329"/>
                </a:lnTo>
                <a:lnTo>
                  <a:pt x="108447" y="75325"/>
                </a:lnTo>
                <a:lnTo>
                  <a:pt x="150093" y="51398"/>
                </a:lnTo>
                <a:lnTo>
                  <a:pt x="198339" y="41232"/>
                </a:lnTo>
                <a:lnTo>
                  <a:pt x="212881" y="41232"/>
                </a:lnTo>
                <a:lnTo>
                  <a:pt x="212881" y="38573"/>
                </a:lnTo>
                <a:lnTo>
                  <a:pt x="239406" y="38573"/>
                </a:lnTo>
                <a:lnTo>
                  <a:pt x="212220" y="33921"/>
                </a:lnTo>
                <a:lnTo>
                  <a:pt x="205610" y="33921"/>
                </a:lnTo>
                <a:lnTo>
                  <a:pt x="205610" y="1328"/>
                </a:lnTo>
                <a:lnTo>
                  <a:pt x="255462" y="1328"/>
                </a:lnTo>
                <a:lnTo>
                  <a:pt x="250993" y="0"/>
                </a:lnTo>
                <a:close/>
              </a:path>
              <a:path w="411480" h="408940">
                <a:moveTo>
                  <a:pt x="213622" y="49216"/>
                </a:moveTo>
                <a:lnTo>
                  <a:pt x="204949" y="49216"/>
                </a:lnTo>
                <a:lnTo>
                  <a:pt x="205610" y="51210"/>
                </a:lnTo>
                <a:lnTo>
                  <a:pt x="205610" y="203506"/>
                </a:lnTo>
                <a:lnTo>
                  <a:pt x="228084" y="203506"/>
                </a:lnTo>
                <a:lnTo>
                  <a:pt x="249905" y="354474"/>
                </a:lnTo>
                <a:lnTo>
                  <a:pt x="239861" y="357197"/>
                </a:lnTo>
                <a:lnTo>
                  <a:pt x="229572" y="359296"/>
                </a:lnTo>
                <a:lnTo>
                  <a:pt x="219037" y="360647"/>
                </a:lnTo>
                <a:lnTo>
                  <a:pt x="208254" y="361125"/>
                </a:lnTo>
                <a:lnTo>
                  <a:pt x="158671" y="361125"/>
                </a:lnTo>
                <a:lnTo>
                  <a:pt x="161315" y="362455"/>
                </a:lnTo>
                <a:lnTo>
                  <a:pt x="162637" y="362455"/>
                </a:lnTo>
                <a:lnTo>
                  <a:pt x="163298" y="363119"/>
                </a:lnTo>
                <a:lnTo>
                  <a:pt x="164620" y="363119"/>
                </a:lnTo>
                <a:lnTo>
                  <a:pt x="165942" y="363785"/>
                </a:lnTo>
                <a:lnTo>
                  <a:pt x="170569" y="364450"/>
                </a:lnTo>
                <a:lnTo>
                  <a:pt x="175857" y="365780"/>
                </a:lnTo>
                <a:lnTo>
                  <a:pt x="180484" y="366445"/>
                </a:lnTo>
                <a:lnTo>
                  <a:pt x="183789" y="367110"/>
                </a:lnTo>
                <a:lnTo>
                  <a:pt x="187094" y="367110"/>
                </a:lnTo>
                <a:lnTo>
                  <a:pt x="190399" y="367775"/>
                </a:lnTo>
                <a:lnTo>
                  <a:pt x="195687" y="367775"/>
                </a:lnTo>
                <a:lnTo>
                  <a:pt x="200322" y="368440"/>
                </a:lnTo>
                <a:lnTo>
                  <a:pt x="205610" y="368440"/>
                </a:lnTo>
                <a:lnTo>
                  <a:pt x="205610" y="401028"/>
                </a:lnTo>
                <a:lnTo>
                  <a:pt x="256586" y="401028"/>
                </a:lnTo>
                <a:lnTo>
                  <a:pt x="284281" y="392465"/>
                </a:lnTo>
                <a:lnTo>
                  <a:pt x="319588" y="373272"/>
                </a:lnTo>
                <a:lnTo>
                  <a:pt x="344642" y="352479"/>
                </a:lnTo>
                <a:lnTo>
                  <a:pt x="257837" y="352479"/>
                </a:lnTo>
                <a:lnTo>
                  <a:pt x="217508" y="77148"/>
                </a:lnTo>
                <a:lnTo>
                  <a:pt x="213622" y="49216"/>
                </a:lnTo>
                <a:close/>
              </a:path>
              <a:path w="411480" h="408940">
                <a:moveTo>
                  <a:pt x="46357" y="203506"/>
                </a:moveTo>
                <a:lnTo>
                  <a:pt x="39667" y="203506"/>
                </a:lnTo>
                <a:lnTo>
                  <a:pt x="39667" y="204170"/>
                </a:lnTo>
                <a:lnTo>
                  <a:pt x="56359" y="274750"/>
                </a:lnTo>
                <a:lnTo>
                  <a:pt x="99826" y="329867"/>
                </a:lnTo>
                <a:lnTo>
                  <a:pt x="134206" y="351814"/>
                </a:lnTo>
                <a:lnTo>
                  <a:pt x="156027" y="360459"/>
                </a:lnTo>
                <a:lnTo>
                  <a:pt x="158010" y="361125"/>
                </a:lnTo>
                <a:lnTo>
                  <a:pt x="205610" y="361125"/>
                </a:lnTo>
                <a:lnTo>
                  <a:pt x="205610" y="351814"/>
                </a:lnTo>
                <a:lnTo>
                  <a:pt x="151392" y="351814"/>
                </a:lnTo>
                <a:lnTo>
                  <a:pt x="150731" y="351149"/>
                </a:lnTo>
                <a:lnTo>
                  <a:pt x="150070" y="351149"/>
                </a:lnTo>
                <a:lnTo>
                  <a:pt x="148748" y="350484"/>
                </a:lnTo>
                <a:lnTo>
                  <a:pt x="144121" y="348489"/>
                </a:lnTo>
                <a:lnTo>
                  <a:pt x="138833" y="346493"/>
                </a:lnTo>
                <a:lnTo>
                  <a:pt x="134206" y="343833"/>
                </a:lnTo>
                <a:lnTo>
                  <a:pt x="125024" y="338980"/>
                </a:lnTo>
                <a:lnTo>
                  <a:pt x="77886" y="296742"/>
                </a:lnTo>
                <a:lnTo>
                  <a:pt x="50369" y="237136"/>
                </a:lnTo>
                <a:lnTo>
                  <a:pt x="46357" y="203506"/>
                </a:lnTo>
                <a:close/>
              </a:path>
              <a:path w="411480" h="408940">
                <a:moveTo>
                  <a:pt x="239406" y="38573"/>
                </a:moveTo>
                <a:lnTo>
                  <a:pt x="212881" y="38573"/>
                </a:lnTo>
                <a:lnTo>
                  <a:pt x="212881" y="41232"/>
                </a:lnTo>
                <a:lnTo>
                  <a:pt x="214203" y="41232"/>
                </a:lnTo>
                <a:lnTo>
                  <a:pt x="262121" y="51450"/>
                </a:lnTo>
                <a:lnTo>
                  <a:pt x="303532" y="74914"/>
                </a:lnTo>
                <a:lnTo>
                  <a:pt x="336058" y="109231"/>
                </a:lnTo>
                <a:lnTo>
                  <a:pt x="357318" y="152007"/>
                </a:lnTo>
                <a:lnTo>
                  <a:pt x="364934" y="200847"/>
                </a:lnTo>
                <a:lnTo>
                  <a:pt x="356939" y="250913"/>
                </a:lnTo>
                <a:lnTo>
                  <a:pt x="334689" y="294619"/>
                </a:lnTo>
                <a:lnTo>
                  <a:pt x="300787" y="329347"/>
                </a:lnTo>
                <a:lnTo>
                  <a:pt x="257837" y="352479"/>
                </a:lnTo>
                <a:lnTo>
                  <a:pt x="344642" y="352479"/>
                </a:lnTo>
                <a:lnTo>
                  <a:pt x="376909" y="315787"/>
                </a:lnTo>
                <a:lnTo>
                  <a:pt x="395760" y="280238"/>
                </a:lnTo>
                <a:lnTo>
                  <a:pt x="407298" y="241571"/>
                </a:lnTo>
                <a:lnTo>
                  <a:pt x="410893" y="204170"/>
                </a:lnTo>
                <a:lnTo>
                  <a:pt x="371544" y="204170"/>
                </a:lnTo>
                <a:lnTo>
                  <a:pt x="371544" y="200847"/>
                </a:lnTo>
                <a:lnTo>
                  <a:pt x="365894" y="157537"/>
                </a:lnTo>
                <a:lnTo>
                  <a:pt x="349924" y="118404"/>
                </a:lnTo>
                <a:lnTo>
                  <a:pt x="325103" y="84960"/>
                </a:lnTo>
                <a:lnTo>
                  <a:pt x="292899" y="58723"/>
                </a:lnTo>
                <a:lnTo>
                  <a:pt x="254782" y="41204"/>
                </a:lnTo>
                <a:lnTo>
                  <a:pt x="239406" y="38573"/>
                </a:lnTo>
                <a:close/>
              </a:path>
              <a:path w="411480" h="408940">
                <a:moveTo>
                  <a:pt x="212881" y="41232"/>
                </a:moveTo>
                <a:lnTo>
                  <a:pt x="198339" y="41232"/>
                </a:lnTo>
                <a:lnTo>
                  <a:pt x="198339" y="43890"/>
                </a:lnTo>
                <a:lnTo>
                  <a:pt x="173776" y="204170"/>
                </a:lnTo>
                <a:lnTo>
                  <a:pt x="152053" y="351814"/>
                </a:lnTo>
                <a:lnTo>
                  <a:pt x="205610" y="351814"/>
                </a:lnTo>
                <a:lnTo>
                  <a:pt x="205610" y="203506"/>
                </a:lnTo>
                <a:lnTo>
                  <a:pt x="182467" y="203506"/>
                </a:lnTo>
                <a:lnTo>
                  <a:pt x="204949" y="49216"/>
                </a:lnTo>
                <a:lnTo>
                  <a:pt x="213622" y="49216"/>
                </a:lnTo>
                <a:lnTo>
                  <a:pt x="212881" y="43890"/>
                </a:lnTo>
                <a:lnTo>
                  <a:pt x="212881" y="41232"/>
                </a:lnTo>
                <a:close/>
              </a:path>
              <a:path w="411480" h="408940">
                <a:moveTo>
                  <a:pt x="255462" y="1328"/>
                </a:moveTo>
                <a:lnTo>
                  <a:pt x="205610" y="1328"/>
                </a:lnTo>
                <a:lnTo>
                  <a:pt x="244615" y="5142"/>
                </a:lnTo>
                <a:lnTo>
                  <a:pt x="281637" y="16377"/>
                </a:lnTo>
                <a:lnTo>
                  <a:pt x="315684" y="34720"/>
                </a:lnTo>
                <a:lnTo>
                  <a:pt x="345766" y="59859"/>
                </a:lnTo>
                <a:lnTo>
                  <a:pt x="370754" y="90115"/>
                </a:lnTo>
                <a:lnTo>
                  <a:pt x="388985" y="124365"/>
                </a:lnTo>
                <a:lnTo>
                  <a:pt x="400151" y="161608"/>
                </a:lnTo>
                <a:lnTo>
                  <a:pt x="403941" y="200847"/>
                </a:lnTo>
                <a:lnTo>
                  <a:pt x="403941" y="204170"/>
                </a:lnTo>
                <a:lnTo>
                  <a:pt x="410893" y="204170"/>
                </a:lnTo>
                <a:lnTo>
                  <a:pt x="407298" y="160217"/>
                </a:lnTo>
                <a:lnTo>
                  <a:pt x="395760" y="121705"/>
                </a:lnTo>
                <a:lnTo>
                  <a:pt x="376909" y="86186"/>
                </a:lnTo>
                <a:lnTo>
                  <a:pt x="351053" y="54533"/>
                </a:lnTo>
                <a:lnTo>
                  <a:pt x="319588" y="28627"/>
                </a:lnTo>
                <a:lnTo>
                  <a:pt x="284281" y="9893"/>
                </a:lnTo>
                <a:lnTo>
                  <a:pt x="255462" y="1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574" y="6196478"/>
            <a:ext cx="425165" cy="21647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5827" y="6196143"/>
            <a:ext cx="156080" cy="21680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2354" y="6250678"/>
            <a:ext cx="153248" cy="16227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69499" y="6250678"/>
            <a:ext cx="98530" cy="15895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791208" y="6196152"/>
            <a:ext cx="42545" cy="213995"/>
          </a:xfrm>
          <a:custGeom>
            <a:avLst/>
            <a:gdLst/>
            <a:ahLst/>
            <a:cxnLst/>
            <a:rect l="l" t="t" r="r" b="b"/>
            <a:pathLst>
              <a:path w="42544" h="213995">
                <a:moveTo>
                  <a:pt x="42291" y="59194"/>
                </a:moveTo>
                <a:lnTo>
                  <a:pt x="0" y="59194"/>
                </a:lnTo>
                <a:lnTo>
                  <a:pt x="0" y="213487"/>
                </a:lnTo>
                <a:lnTo>
                  <a:pt x="42291" y="213487"/>
                </a:lnTo>
                <a:lnTo>
                  <a:pt x="42291" y="59194"/>
                </a:lnTo>
                <a:close/>
              </a:path>
              <a:path w="42544" h="213995">
                <a:moveTo>
                  <a:pt x="42291" y="0"/>
                </a:moveTo>
                <a:lnTo>
                  <a:pt x="0" y="0"/>
                </a:lnTo>
                <a:lnTo>
                  <a:pt x="0" y="35255"/>
                </a:lnTo>
                <a:lnTo>
                  <a:pt x="42291" y="35255"/>
                </a:lnTo>
                <a:lnTo>
                  <a:pt x="422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55280" y="6250678"/>
            <a:ext cx="151409" cy="16227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29163" y="6196143"/>
            <a:ext cx="151409" cy="21348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79721" y="6196143"/>
            <a:ext cx="180493" cy="217473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86653" y="6250678"/>
            <a:ext cx="144183" cy="158286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2657881" y="6196152"/>
            <a:ext cx="370840" cy="217170"/>
          </a:xfrm>
          <a:custGeom>
            <a:avLst/>
            <a:gdLst/>
            <a:ahLst/>
            <a:cxnLst/>
            <a:rect l="l" t="t" r="r" b="b"/>
            <a:pathLst>
              <a:path w="370839" h="217170">
                <a:moveTo>
                  <a:pt x="42303" y="58534"/>
                </a:moveTo>
                <a:lnTo>
                  <a:pt x="0" y="58534"/>
                </a:lnTo>
                <a:lnTo>
                  <a:pt x="0" y="212813"/>
                </a:lnTo>
                <a:lnTo>
                  <a:pt x="42303" y="212813"/>
                </a:lnTo>
                <a:lnTo>
                  <a:pt x="42303" y="58534"/>
                </a:lnTo>
                <a:close/>
              </a:path>
              <a:path w="370839" h="217170">
                <a:moveTo>
                  <a:pt x="42303" y="0"/>
                </a:moveTo>
                <a:lnTo>
                  <a:pt x="0" y="0"/>
                </a:lnTo>
                <a:lnTo>
                  <a:pt x="0" y="34582"/>
                </a:lnTo>
                <a:lnTo>
                  <a:pt x="42303" y="34582"/>
                </a:lnTo>
                <a:lnTo>
                  <a:pt x="42303" y="0"/>
                </a:lnTo>
                <a:close/>
              </a:path>
              <a:path w="370839" h="217170">
                <a:moveTo>
                  <a:pt x="212229" y="58534"/>
                </a:moveTo>
                <a:lnTo>
                  <a:pt x="170624" y="58534"/>
                </a:lnTo>
                <a:lnTo>
                  <a:pt x="138201" y="163601"/>
                </a:lnTo>
                <a:lnTo>
                  <a:pt x="137579" y="163601"/>
                </a:lnTo>
                <a:lnTo>
                  <a:pt x="105143" y="58534"/>
                </a:lnTo>
                <a:lnTo>
                  <a:pt x="60820" y="58534"/>
                </a:lnTo>
                <a:lnTo>
                  <a:pt x="113690" y="212813"/>
                </a:lnTo>
                <a:lnTo>
                  <a:pt x="160667" y="212813"/>
                </a:lnTo>
                <a:lnTo>
                  <a:pt x="212229" y="58534"/>
                </a:lnTo>
                <a:close/>
              </a:path>
              <a:path w="370839" h="217170">
                <a:moveTo>
                  <a:pt x="370332" y="136334"/>
                </a:moveTo>
                <a:lnTo>
                  <a:pt x="361594" y="96354"/>
                </a:lnTo>
                <a:lnTo>
                  <a:pt x="356247" y="86461"/>
                </a:lnTo>
                <a:lnTo>
                  <a:pt x="353758" y="82461"/>
                </a:lnTo>
                <a:lnTo>
                  <a:pt x="327939" y="61645"/>
                </a:lnTo>
                <a:lnTo>
                  <a:pt x="327939" y="119710"/>
                </a:lnTo>
                <a:lnTo>
                  <a:pt x="259194" y="119710"/>
                </a:lnTo>
                <a:lnTo>
                  <a:pt x="259816" y="116382"/>
                </a:lnTo>
                <a:lnTo>
                  <a:pt x="260527" y="113068"/>
                </a:lnTo>
                <a:lnTo>
                  <a:pt x="261137" y="109067"/>
                </a:lnTo>
                <a:lnTo>
                  <a:pt x="287578" y="86461"/>
                </a:lnTo>
                <a:lnTo>
                  <a:pt x="304761" y="86461"/>
                </a:lnTo>
                <a:lnTo>
                  <a:pt x="327939" y="119710"/>
                </a:lnTo>
                <a:lnTo>
                  <a:pt x="327939" y="61645"/>
                </a:lnTo>
                <a:lnTo>
                  <a:pt x="322199" y="59016"/>
                </a:lnTo>
                <a:lnTo>
                  <a:pt x="313956" y="56527"/>
                </a:lnTo>
                <a:lnTo>
                  <a:pt x="305066" y="55029"/>
                </a:lnTo>
                <a:lnTo>
                  <a:pt x="295503" y="54533"/>
                </a:lnTo>
                <a:lnTo>
                  <a:pt x="286829" y="54914"/>
                </a:lnTo>
                <a:lnTo>
                  <a:pt x="250266" y="68503"/>
                </a:lnTo>
                <a:lnTo>
                  <a:pt x="222796" y="103746"/>
                </a:lnTo>
                <a:lnTo>
                  <a:pt x="217512" y="136334"/>
                </a:lnTo>
                <a:lnTo>
                  <a:pt x="217779" y="145072"/>
                </a:lnTo>
                <a:lnTo>
                  <a:pt x="229196" y="182892"/>
                </a:lnTo>
                <a:lnTo>
                  <a:pt x="263169" y="211493"/>
                </a:lnTo>
                <a:lnTo>
                  <a:pt x="295503" y="216801"/>
                </a:lnTo>
                <a:lnTo>
                  <a:pt x="308013" y="216052"/>
                </a:lnTo>
                <a:lnTo>
                  <a:pt x="348665" y="197954"/>
                </a:lnTo>
                <a:lnTo>
                  <a:pt x="358381" y="185547"/>
                </a:lnTo>
                <a:lnTo>
                  <a:pt x="362546" y="178460"/>
                </a:lnTo>
                <a:lnTo>
                  <a:pt x="367601" y="165595"/>
                </a:lnTo>
                <a:lnTo>
                  <a:pt x="330581" y="165595"/>
                </a:lnTo>
                <a:lnTo>
                  <a:pt x="329260" y="170256"/>
                </a:lnTo>
                <a:lnTo>
                  <a:pt x="325297" y="174904"/>
                </a:lnTo>
                <a:lnTo>
                  <a:pt x="319303" y="178892"/>
                </a:lnTo>
                <a:lnTo>
                  <a:pt x="312699" y="183553"/>
                </a:lnTo>
                <a:lnTo>
                  <a:pt x="305473" y="185547"/>
                </a:lnTo>
                <a:lnTo>
                  <a:pt x="296837" y="185547"/>
                </a:lnTo>
                <a:lnTo>
                  <a:pt x="288518" y="184937"/>
                </a:lnTo>
                <a:lnTo>
                  <a:pt x="260184" y="156044"/>
                </a:lnTo>
                <a:lnTo>
                  <a:pt x="259194" y="146316"/>
                </a:lnTo>
                <a:lnTo>
                  <a:pt x="370243" y="146316"/>
                </a:lnTo>
                <a:lnTo>
                  <a:pt x="370332" y="1363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51311" y="6250678"/>
            <a:ext cx="252496" cy="162274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3328301" y="6196152"/>
            <a:ext cx="41910" cy="213995"/>
          </a:xfrm>
          <a:custGeom>
            <a:avLst/>
            <a:gdLst/>
            <a:ahLst/>
            <a:cxnLst/>
            <a:rect l="l" t="t" r="r" b="b"/>
            <a:pathLst>
              <a:path w="41910" h="213995">
                <a:moveTo>
                  <a:pt x="41592" y="59194"/>
                </a:moveTo>
                <a:lnTo>
                  <a:pt x="0" y="59194"/>
                </a:lnTo>
                <a:lnTo>
                  <a:pt x="0" y="213487"/>
                </a:lnTo>
                <a:lnTo>
                  <a:pt x="41592" y="213487"/>
                </a:lnTo>
                <a:lnTo>
                  <a:pt x="41592" y="59194"/>
                </a:lnTo>
                <a:close/>
              </a:path>
              <a:path w="41910" h="213995">
                <a:moveTo>
                  <a:pt x="41592" y="0"/>
                </a:moveTo>
                <a:lnTo>
                  <a:pt x="0" y="0"/>
                </a:lnTo>
                <a:lnTo>
                  <a:pt x="0" y="35255"/>
                </a:lnTo>
                <a:lnTo>
                  <a:pt x="41592" y="35255"/>
                </a:lnTo>
                <a:lnTo>
                  <a:pt x="41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93085" y="6208780"/>
            <a:ext cx="267743" cy="25471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5958" y="1009903"/>
            <a:ext cx="11177035" cy="69087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527304" y="1019555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3175">
            <a:solidFill>
              <a:srgbClr val="0F049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4536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4536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5116" y="1325956"/>
            <a:ext cx="8541766" cy="1343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4536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0936" y="2300732"/>
            <a:ext cx="8594725" cy="418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dep.org.cy/wp-content/uploads/Inclusion-Diversity-Strategy_CY01_2nd-Edition-1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dep.org.cy/aitisi-gia-prostheti-chrimatodotisi-atomon-me-anapiries-anoteri-ekpaidefsi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dep.org.cy/wp-content/uploads/Inclusion-Diversity-Strategy_CY01_2nd-Edition-1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Dos%20and%20Dont&#8217;s%20in%20the%20implementation%20of%20BIP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bptL_5dJijA2Z-6emjctD-TSmcWTFDy9/edit?usp=sharing&amp;ouid=100679621707588633406&amp;rtpof=true&amp;sd=true" TargetMode="Externa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s://academy.europa.eu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projects" TargetMode="External"/><Relationship Id="rId2" Type="http://schemas.openxmlformats.org/officeDocument/2006/relationships/hyperlink" Target="https://www.erasmusplus.nl/en/impacttool-mobility#activitiesHeading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mmission.europa.eu/funding-tenders/managing-your-project/communicating-and-raising-eu-visibility_en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dep.org.cy/wp-content/uploads/Annex-II.docx" TargetMode="External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idep.org.cy/erasmus/diacheirisi-egkekrimenon-schedion-2/schedia-kinitikotitas-tritovathmias-ekpaidefsis/" TargetMode="External"/><Relationship Id="rId5" Type="http://schemas.openxmlformats.org/officeDocument/2006/relationships/hyperlink" Target="https://idep.org.cy/wp-content/uploads/Annex-V.docx" TargetMode="External"/><Relationship Id="rId4" Type="http://schemas.openxmlformats.org/officeDocument/2006/relationships/hyperlink" Target="https://idep.org.cy/wp-content/uploads/KA1-ANNEX-3_HED-KA131.docx" TargetMode="Externa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s://erasmus-plus.ec.europa.eu/european-student-card-initiative" TargetMode="External"/><Relationship Id="rId3" Type="http://schemas.openxmlformats.org/officeDocument/2006/relationships/hyperlink" Target="https://idep.org.cy/erasmus/diacheirisi-egkekrimenon-schedion-2/schedia-kinitikotitas-tritovathmias-ekpaidefsis/" TargetMode="External"/><Relationship Id="rId7" Type="http://schemas.openxmlformats.org/officeDocument/2006/relationships/hyperlink" Target="https://erasmus-plus.ec.europa.eu/resources-and-tools/erasmus-charter-for-higher-education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s.ec.europa.eu/display/NAITDOC/Blended+Intensive+Programmes+in+KA131+Higher+Education+projects" TargetMode="External"/><Relationship Id="rId5" Type="http://schemas.openxmlformats.org/officeDocument/2006/relationships/hyperlink" Target="https://wikis.ec.europa.eu/display/NAITDOC/Beneficiary+Guides+-+Project+implementation+phase" TargetMode="External"/><Relationship Id="rId4" Type="http://schemas.openxmlformats.org/officeDocument/2006/relationships/hyperlink" Target="https://webgate.ec.europa.eu/erasmus-esc/index/resources/additional-resources" TargetMode="External"/><Relationship Id="rId9" Type="http://schemas.openxmlformats.org/officeDocument/2006/relationships/hyperlink" Target="https://education.ec.europa.eu/education-levels/higher-education/inclusive-and-connected-higher-education/european-credit-transfer-and-accumulation-system#:~:text=ECTS%20allows%20credits%20taken%20at,of%20study%20programmes%20for%20students.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dep.org.cy/erasmus/diacheirisi-egkekrimenon-schedion-2/schedia-kinitikotitas-tritovathmias-ekpaidefsi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3" y="0"/>
            <a:ext cx="12191999" cy="67055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97146" y="3544061"/>
            <a:ext cx="2997200" cy="9810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1800" b="1" spc="-10" dirty="0">
                <a:latin typeface="Roboto"/>
                <a:cs typeface="Roboto"/>
              </a:rPr>
              <a:t>Ενημερωτική</a:t>
            </a:r>
            <a:r>
              <a:rPr sz="1800" b="1" spc="-90" dirty="0">
                <a:latin typeface="Roboto"/>
                <a:cs typeface="Roboto"/>
              </a:rPr>
              <a:t> </a:t>
            </a:r>
            <a:r>
              <a:rPr sz="1800" b="1" dirty="0">
                <a:latin typeface="Roboto"/>
                <a:cs typeface="Roboto"/>
              </a:rPr>
              <a:t>Ημερίδα</a:t>
            </a:r>
            <a:endParaRPr sz="1800" dirty="0">
              <a:latin typeface="Roboto"/>
              <a:cs typeface="Roboto"/>
            </a:endParaRPr>
          </a:p>
          <a:p>
            <a:pPr marL="12700" marR="5080" algn="ctr">
              <a:lnSpc>
                <a:spcPct val="116100"/>
              </a:lnSpc>
            </a:pPr>
            <a:r>
              <a:rPr sz="1800" b="1" dirty="0">
                <a:latin typeface="Roboto"/>
                <a:cs typeface="Roboto"/>
              </a:rPr>
              <a:t>Διαχείρισης</a:t>
            </a:r>
            <a:r>
              <a:rPr sz="1800" b="1" spc="-70" dirty="0">
                <a:latin typeface="Roboto"/>
                <a:cs typeface="Roboto"/>
              </a:rPr>
              <a:t> </a:t>
            </a:r>
            <a:r>
              <a:rPr sz="1800" b="1" spc="-15" dirty="0">
                <a:latin typeface="Roboto"/>
                <a:cs typeface="Roboto"/>
              </a:rPr>
              <a:t>Σχεδίων</a:t>
            </a:r>
            <a:r>
              <a:rPr sz="1800" b="1" spc="-50" dirty="0">
                <a:latin typeface="Roboto"/>
                <a:cs typeface="Roboto"/>
              </a:rPr>
              <a:t> </a:t>
            </a:r>
            <a:r>
              <a:rPr sz="1800" b="1" spc="10" dirty="0">
                <a:latin typeface="Roboto"/>
                <a:cs typeface="Roboto"/>
              </a:rPr>
              <a:t>ΚΑ131 </a:t>
            </a:r>
            <a:r>
              <a:rPr sz="1800" b="1" spc="-430" dirty="0"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6600"/>
                </a:solidFill>
                <a:latin typeface="Roboto"/>
                <a:cs typeface="Roboto"/>
              </a:rPr>
              <a:t>Πρόσκληση</a:t>
            </a:r>
            <a:r>
              <a:rPr sz="1800" b="1" spc="-15" dirty="0">
                <a:solidFill>
                  <a:srgbClr val="FF6600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6600"/>
                </a:solidFill>
                <a:latin typeface="Roboto"/>
                <a:cs typeface="Roboto"/>
              </a:rPr>
              <a:t>202</a:t>
            </a:r>
            <a:r>
              <a:rPr lang="el-GR" sz="1800" b="1" dirty="0">
                <a:solidFill>
                  <a:srgbClr val="FF6600"/>
                </a:solidFill>
                <a:latin typeface="Roboto"/>
                <a:cs typeface="Roboto"/>
              </a:rPr>
              <a:t>4</a:t>
            </a:r>
            <a:endParaRPr sz="1800" dirty="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5328" y="4800601"/>
            <a:ext cx="169367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900" b="1" spc="-10" dirty="0">
                <a:solidFill>
                  <a:srgbClr val="001F5F"/>
                </a:solidFill>
                <a:latin typeface="Roboto"/>
                <a:cs typeface="Roboto"/>
              </a:rPr>
              <a:t>27 Σεπτεμβρίου 2024</a:t>
            </a:r>
            <a:endParaRPr sz="9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98607" y="0"/>
            <a:ext cx="1155700" cy="624840"/>
          </a:xfrm>
          <a:custGeom>
            <a:avLst/>
            <a:gdLst/>
            <a:ahLst/>
            <a:cxnLst/>
            <a:rect l="l" t="t" r="r" b="b"/>
            <a:pathLst>
              <a:path w="1155700" h="624840">
                <a:moveTo>
                  <a:pt x="1150366" y="0"/>
                </a:moveTo>
                <a:lnTo>
                  <a:pt x="4825" y="0"/>
                </a:lnTo>
                <a:lnTo>
                  <a:pt x="0" y="47498"/>
                </a:lnTo>
                <a:lnTo>
                  <a:pt x="1914" y="94837"/>
                </a:lnTo>
                <a:lnTo>
                  <a:pt x="7559" y="141124"/>
                </a:lnTo>
                <a:lnTo>
                  <a:pt x="16784" y="186211"/>
                </a:lnTo>
                <a:lnTo>
                  <a:pt x="29443" y="229949"/>
                </a:lnTo>
                <a:lnTo>
                  <a:pt x="45386" y="272188"/>
                </a:lnTo>
                <a:lnTo>
                  <a:pt x="64465" y="312781"/>
                </a:lnTo>
                <a:lnTo>
                  <a:pt x="86530" y="351578"/>
                </a:lnTo>
                <a:lnTo>
                  <a:pt x="111434" y="388431"/>
                </a:lnTo>
                <a:lnTo>
                  <a:pt x="139028" y="423190"/>
                </a:lnTo>
                <a:lnTo>
                  <a:pt x="169163" y="455707"/>
                </a:lnTo>
                <a:lnTo>
                  <a:pt x="201691" y="485834"/>
                </a:lnTo>
                <a:lnTo>
                  <a:pt x="236463" y="513421"/>
                </a:lnTo>
                <a:lnTo>
                  <a:pt x="273331" y="538320"/>
                </a:lnTo>
                <a:lnTo>
                  <a:pt x="312145" y="560381"/>
                </a:lnTo>
                <a:lnTo>
                  <a:pt x="352758" y="579457"/>
                </a:lnTo>
                <a:lnTo>
                  <a:pt x="395020" y="595398"/>
                </a:lnTo>
                <a:lnTo>
                  <a:pt x="438784" y="608055"/>
                </a:lnTo>
                <a:lnTo>
                  <a:pt x="483900" y="617281"/>
                </a:lnTo>
                <a:lnTo>
                  <a:pt x="530220" y="622925"/>
                </a:lnTo>
                <a:lnTo>
                  <a:pt x="577596" y="624839"/>
                </a:lnTo>
                <a:lnTo>
                  <a:pt x="624971" y="622925"/>
                </a:lnTo>
                <a:lnTo>
                  <a:pt x="671291" y="617281"/>
                </a:lnTo>
                <a:lnTo>
                  <a:pt x="716407" y="608055"/>
                </a:lnTo>
                <a:lnTo>
                  <a:pt x="760171" y="595398"/>
                </a:lnTo>
                <a:lnTo>
                  <a:pt x="802433" y="579457"/>
                </a:lnTo>
                <a:lnTo>
                  <a:pt x="843046" y="560381"/>
                </a:lnTo>
                <a:lnTo>
                  <a:pt x="881860" y="538320"/>
                </a:lnTo>
                <a:lnTo>
                  <a:pt x="918728" y="513421"/>
                </a:lnTo>
                <a:lnTo>
                  <a:pt x="953500" y="485834"/>
                </a:lnTo>
                <a:lnTo>
                  <a:pt x="986028" y="455707"/>
                </a:lnTo>
                <a:lnTo>
                  <a:pt x="1016163" y="423190"/>
                </a:lnTo>
                <a:lnTo>
                  <a:pt x="1043757" y="388431"/>
                </a:lnTo>
                <a:lnTo>
                  <a:pt x="1068661" y="351578"/>
                </a:lnTo>
                <a:lnTo>
                  <a:pt x="1090726" y="312781"/>
                </a:lnTo>
                <a:lnTo>
                  <a:pt x="1109805" y="272188"/>
                </a:lnTo>
                <a:lnTo>
                  <a:pt x="1125748" y="229949"/>
                </a:lnTo>
                <a:lnTo>
                  <a:pt x="1138407" y="186211"/>
                </a:lnTo>
                <a:lnTo>
                  <a:pt x="1147632" y="141124"/>
                </a:lnTo>
                <a:lnTo>
                  <a:pt x="1153277" y="94837"/>
                </a:lnTo>
                <a:lnTo>
                  <a:pt x="1155192" y="47498"/>
                </a:lnTo>
                <a:lnTo>
                  <a:pt x="1150366" y="0"/>
                </a:lnTo>
                <a:close/>
              </a:path>
            </a:pathLst>
          </a:custGeom>
          <a:solidFill>
            <a:srgbClr val="4471C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92202" y="5367401"/>
            <a:ext cx="2316480" cy="1490980"/>
          </a:xfrm>
          <a:custGeom>
            <a:avLst/>
            <a:gdLst/>
            <a:ahLst/>
            <a:cxnLst/>
            <a:rect l="l" t="t" r="r" b="b"/>
            <a:pathLst>
              <a:path w="2316479" h="1490979">
                <a:moveTo>
                  <a:pt x="2201606" y="1101051"/>
                </a:moveTo>
                <a:lnTo>
                  <a:pt x="2162653" y="1113974"/>
                </a:lnTo>
                <a:lnTo>
                  <a:pt x="2137721" y="1154776"/>
                </a:lnTo>
                <a:lnTo>
                  <a:pt x="2138614" y="1179982"/>
                </a:lnTo>
                <a:lnTo>
                  <a:pt x="2150399" y="1224127"/>
                </a:lnTo>
                <a:lnTo>
                  <a:pt x="2160791" y="1268585"/>
                </a:lnTo>
                <a:lnTo>
                  <a:pt x="2169779" y="1313322"/>
                </a:lnTo>
                <a:lnTo>
                  <a:pt x="2177349" y="1358303"/>
                </a:lnTo>
                <a:lnTo>
                  <a:pt x="2189033" y="1490599"/>
                </a:lnTo>
                <a:lnTo>
                  <a:pt x="2316414" y="1490599"/>
                </a:lnTo>
                <a:lnTo>
                  <a:pt x="2302825" y="1339202"/>
                </a:lnTo>
                <a:lnTo>
                  <a:pt x="2294614" y="1290316"/>
                </a:lnTo>
                <a:lnTo>
                  <a:pt x="2284855" y="1241698"/>
                </a:lnTo>
                <a:lnTo>
                  <a:pt x="2273571" y="1193384"/>
                </a:lnTo>
                <a:lnTo>
                  <a:pt x="2260788" y="1145413"/>
                </a:lnTo>
                <a:lnTo>
                  <a:pt x="2226230" y="1107001"/>
                </a:lnTo>
                <a:lnTo>
                  <a:pt x="2209480" y="1102156"/>
                </a:lnTo>
                <a:lnTo>
                  <a:pt x="2201606" y="1101051"/>
                </a:lnTo>
                <a:close/>
              </a:path>
              <a:path w="2316479" h="1490979">
                <a:moveTo>
                  <a:pt x="1726753" y="360807"/>
                </a:moveTo>
                <a:lnTo>
                  <a:pt x="1684335" y="381330"/>
                </a:lnTo>
                <a:lnTo>
                  <a:pt x="1667793" y="427048"/>
                </a:lnTo>
                <a:lnTo>
                  <a:pt x="1673512" y="450719"/>
                </a:lnTo>
                <a:lnTo>
                  <a:pt x="1688399" y="471081"/>
                </a:lnTo>
                <a:lnTo>
                  <a:pt x="1727224" y="505933"/>
                </a:lnTo>
                <a:lnTo>
                  <a:pt x="1764754" y="542124"/>
                </a:lnTo>
                <a:lnTo>
                  <a:pt x="1800953" y="579617"/>
                </a:lnTo>
                <a:lnTo>
                  <a:pt x="1835786" y="618374"/>
                </a:lnTo>
                <a:lnTo>
                  <a:pt x="1869217" y="658358"/>
                </a:lnTo>
                <a:lnTo>
                  <a:pt x="1901210" y="699531"/>
                </a:lnTo>
                <a:lnTo>
                  <a:pt x="1931731" y="741857"/>
                </a:lnTo>
                <a:lnTo>
                  <a:pt x="1946120" y="756732"/>
                </a:lnTo>
                <a:lnTo>
                  <a:pt x="1964068" y="766006"/>
                </a:lnTo>
                <a:lnTo>
                  <a:pt x="1984041" y="769175"/>
                </a:lnTo>
                <a:lnTo>
                  <a:pt x="2004502" y="765733"/>
                </a:lnTo>
                <a:lnTo>
                  <a:pt x="2004375" y="765556"/>
                </a:lnTo>
                <a:lnTo>
                  <a:pt x="2009963" y="763714"/>
                </a:lnTo>
                <a:lnTo>
                  <a:pt x="2015170" y="761123"/>
                </a:lnTo>
                <a:lnTo>
                  <a:pt x="2020123" y="757859"/>
                </a:lnTo>
                <a:lnTo>
                  <a:pt x="2037536" y="739666"/>
                </a:lnTo>
                <a:lnTo>
                  <a:pt x="2046364" y="716981"/>
                </a:lnTo>
                <a:lnTo>
                  <a:pt x="2046073" y="692644"/>
                </a:lnTo>
                <a:lnTo>
                  <a:pt x="2007167" y="629156"/>
                </a:lnTo>
                <a:lnTo>
                  <a:pt x="1976985" y="589776"/>
                </a:lnTo>
                <a:lnTo>
                  <a:pt x="1945603" y="551378"/>
                </a:lnTo>
                <a:lnTo>
                  <a:pt x="1913046" y="513989"/>
                </a:lnTo>
                <a:lnTo>
                  <a:pt x="1879341" y="477637"/>
                </a:lnTo>
                <a:lnTo>
                  <a:pt x="1844512" y="442348"/>
                </a:lnTo>
                <a:lnTo>
                  <a:pt x="1808584" y="408150"/>
                </a:lnTo>
                <a:lnTo>
                  <a:pt x="1771584" y="375069"/>
                </a:lnTo>
                <a:lnTo>
                  <a:pt x="1738508" y="361051"/>
                </a:lnTo>
                <a:lnTo>
                  <a:pt x="1726753" y="360807"/>
                </a:lnTo>
                <a:close/>
              </a:path>
              <a:path w="2316479" h="1490979">
                <a:moveTo>
                  <a:pt x="429956" y="15621"/>
                </a:moveTo>
                <a:lnTo>
                  <a:pt x="421447" y="15621"/>
                </a:lnTo>
                <a:lnTo>
                  <a:pt x="412938" y="17399"/>
                </a:lnTo>
                <a:lnTo>
                  <a:pt x="364450" y="28053"/>
                </a:lnTo>
                <a:lnTo>
                  <a:pt x="316353" y="40195"/>
                </a:lnTo>
                <a:lnTo>
                  <a:pt x="268681" y="53814"/>
                </a:lnTo>
                <a:lnTo>
                  <a:pt x="221470" y="68897"/>
                </a:lnTo>
                <a:lnTo>
                  <a:pt x="174752" y="85433"/>
                </a:lnTo>
                <a:lnTo>
                  <a:pt x="128563" y="103409"/>
                </a:lnTo>
                <a:lnTo>
                  <a:pt x="82937" y="122814"/>
                </a:lnTo>
                <a:lnTo>
                  <a:pt x="35113" y="144907"/>
                </a:lnTo>
                <a:lnTo>
                  <a:pt x="2680" y="182938"/>
                </a:lnTo>
                <a:lnTo>
                  <a:pt x="0" y="207140"/>
                </a:lnTo>
                <a:lnTo>
                  <a:pt x="7046" y="231355"/>
                </a:lnTo>
                <a:lnTo>
                  <a:pt x="22996" y="250929"/>
                </a:lnTo>
                <a:lnTo>
                  <a:pt x="44448" y="262480"/>
                </a:lnTo>
                <a:lnTo>
                  <a:pt x="68661" y="265149"/>
                </a:lnTo>
                <a:lnTo>
                  <a:pt x="92898" y="258076"/>
                </a:lnTo>
                <a:lnTo>
                  <a:pt x="140344" y="236279"/>
                </a:lnTo>
                <a:lnTo>
                  <a:pt x="188490" y="216191"/>
                </a:lnTo>
                <a:lnTo>
                  <a:pt x="237289" y="197827"/>
                </a:lnTo>
                <a:lnTo>
                  <a:pt x="286695" y="181198"/>
                </a:lnTo>
                <a:lnTo>
                  <a:pt x="336660" y="166318"/>
                </a:lnTo>
                <a:lnTo>
                  <a:pt x="387139" y="153201"/>
                </a:lnTo>
                <a:lnTo>
                  <a:pt x="438084" y="141859"/>
                </a:lnTo>
                <a:lnTo>
                  <a:pt x="440878" y="141351"/>
                </a:lnTo>
                <a:lnTo>
                  <a:pt x="443545" y="140589"/>
                </a:lnTo>
                <a:lnTo>
                  <a:pt x="446212" y="139700"/>
                </a:lnTo>
                <a:lnTo>
                  <a:pt x="466548" y="128339"/>
                </a:lnTo>
                <a:lnTo>
                  <a:pt x="481074" y="111013"/>
                </a:lnTo>
                <a:lnTo>
                  <a:pt x="488646" y="89711"/>
                </a:lnTo>
                <a:lnTo>
                  <a:pt x="488122" y="66421"/>
                </a:lnTo>
                <a:lnTo>
                  <a:pt x="481411" y="48523"/>
                </a:lnTo>
                <a:lnTo>
                  <a:pt x="470152" y="33924"/>
                </a:lnTo>
                <a:lnTo>
                  <a:pt x="455368" y="23254"/>
                </a:lnTo>
                <a:lnTo>
                  <a:pt x="438084" y="17145"/>
                </a:lnTo>
                <a:lnTo>
                  <a:pt x="429956" y="15621"/>
                </a:lnTo>
                <a:close/>
              </a:path>
              <a:path w="2316479" h="1490979">
                <a:moveTo>
                  <a:pt x="939480" y="0"/>
                </a:moveTo>
                <a:lnTo>
                  <a:pt x="914342" y="1617"/>
                </a:lnTo>
                <a:lnTo>
                  <a:pt x="892490" y="12366"/>
                </a:lnTo>
                <a:lnTo>
                  <a:pt x="876258" y="30521"/>
                </a:lnTo>
                <a:lnTo>
                  <a:pt x="867979" y="54356"/>
                </a:lnTo>
                <a:lnTo>
                  <a:pt x="869596" y="79549"/>
                </a:lnTo>
                <a:lnTo>
                  <a:pt x="880346" y="101409"/>
                </a:lnTo>
                <a:lnTo>
                  <a:pt x="898501" y="117649"/>
                </a:lnTo>
                <a:lnTo>
                  <a:pt x="922335" y="125984"/>
                </a:lnTo>
                <a:lnTo>
                  <a:pt x="973987" y="133920"/>
                </a:lnTo>
                <a:lnTo>
                  <a:pt x="1025280" y="143675"/>
                </a:lnTo>
                <a:lnTo>
                  <a:pt x="1076163" y="155235"/>
                </a:lnTo>
                <a:lnTo>
                  <a:pt x="1126590" y="168583"/>
                </a:lnTo>
                <a:lnTo>
                  <a:pt x="1176509" y="183704"/>
                </a:lnTo>
                <a:lnTo>
                  <a:pt x="1225873" y="200582"/>
                </a:lnTo>
                <a:lnTo>
                  <a:pt x="1274633" y="219202"/>
                </a:lnTo>
                <a:lnTo>
                  <a:pt x="1285521" y="222394"/>
                </a:lnTo>
                <a:lnTo>
                  <a:pt x="1296683" y="223588"/>
                </a:lnTo>
                <a:lnTo>
                  <a:pt x="1307869" y="222779"/>
                </a:lnTo>
                <a:lnTo>
                  <a:pt x="1318829" y="219964"/>
                </a:lnTo>
                <a:lnTo>
                  <a:pt x="1351141" y="195476"/>
                </a:lnTo>
                <a:lnTo>
                  <a:pt x="1362138" y="158561"/>
                </a:lnTo>
                <a:lnTo>
                  <a:pt x="1357008" y="134794"/>
                </a:lnTo>
                <a:lnTo>
                  <a:pt x="1322258" y="100965"/>
                </a:lnTo>
                <a:lnTo>
                  <a:pt x="1275901" y="83166"/>
                </a:lnTo>
                <a:lnTo>
                  <a:pt x="1229052" y="66829"/>
                </a:lnTo>
                <a:lnTo>
                  <a:pt x="1181745" y="51963"/>
                </a:lnTo>
                <a:lnTo>
                  <a:pt x="1134012" y="38576"/>
                </a:lnTo>
                <a:lnTo>
                  <a:pt x="1085887" y="26677"/>
                </a:lnTo>
                <a:lnTo>
                  <a:pt x="1037401" y="16275"/>
                </a:lnTo>
                <a:lnTo>
                  <a:pt x="988588" y="7380"/>
                </a:lnTo>
                <a:lnTo>
                  <a:pt x="9394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749795" y="0"/>
            <a:ext cx="5282403" cy="4832478"/>
            <a:chOff x="6749795" y="0"/>
            <a:chExt cx="5282403" cy="4832478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1446" y="1111378"/>
              <a:ext cx="3730752" cy="37211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749795" y="0"/>
              <a:ext cx="2066289" cy="1621790"/>
            </a:xfrm>
            <a:custGeom>
              <a:avLst/>
              <a:gdLst/>
              <a:ahLst/>
              <a:cxnLst/>
              <a:rect l="l" t="t" r="r" b="b"/>
              <a:pathLst>
                <a:path w="2066290" h="1621790">
                  <a:moveTo>
                    <a:pt x="1374648" y="0"/>
                  </a:moveTo>
                  <a:lnTo>
                    <a:pt x="1127378" y="0"/>
                  </a:lnTo>
                  <a:lnTo>
                    <a:pt x="1880997" y="435863"/>
                  </a:lnTo>
                  <a:lnTo>
                    <a:pt x="123825" y="1452372"/>
                  </a:lnTo>
                  <a:lnTo>
                    <a:pt x="123825" y="0"/>
                  </a:lnTo>
                  <a:lnTo>
                    <a:pt x="0" y="0"/>
                  </a:lnTo>
                  <a:lnTo>
                    <a:pt x="0" y="1559687"/>
                  </a:lnTo>
                  <a:lnTo>
                    <a:pt x="4859" y="1583763"/>
                  </a:lnTo>
                  <a:lnTo>
                    <a:pt x="18113" y="1603422"/>
                  </a:lnTo>
                  <a:lnTo>
                    <a:pt x="37772" y="1616676"/>
                  </a:lnTo>
                  <a:lnTo>
                    <a:pt x="61849" y="1621536"/>
                  </a:lnTo>
                  <a:lnTo>
                    <a:pt x="69976" y="1621014"/>
                  </a:lnTo>
                  <a:lnTo>
                    <a:pt x="2035555" y="489585"/>
                  </a:lnTo>
                  <a:lnTo>
                    <a:pt x="2066077" y="443563"/>
                  </a:lnTo>
                  <a:lnTo>
                    <a:pt x="2064400" y="419893"/>
                  </a:lnTo>
                  <a:lnTo>
                    <a:pt x="2053984" y="398557"/>
                  </a:lnTo>
                  <a:lnTo>
                    <a:pt x="2035555" y="382270"/>
                  </a:lnTo>
                  <a:lnTo>
                    <a:pt x="137464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2075921" y="1027938"/>
            <a:ext cx="127000" cy="1597660"/>
          </a:xfrm>
          <a:custGeom>
            <a:avLst/>
            <a:gdLst/>
            <a:ahLst/>
            <a:cxnLst/>
            <a:rect l="l" t="t" r="r" b="b"/>
            <a:pathLst>
              <a:path w="127000" h="1597660">
                <a:moveTo>
                  <a:pt x="0" y="1597660"/>
                </a:moveTo>
                <a:lnTo>
                  <a:pt x="127000" y="1597660"/>
                </a:lnTo>
                <a:lnTo>
                  <a:pt x="127000" y="0"/>
                </a:lnTo>
                <a:lnTo>
                  <a:pt x="0" y="0"/>
                </a:lnTo>
                <a:lnTo>
                  <a:pt x="0" y="159766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49136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09231" y="6033515"/>
            <a:ext cx="1991995" cy="824865"/>
          </a:xfrm>
          <a:custGeom>
            <a:avLst/>
            <a:gdLst/>
            <a:ahLst/>
            <a:cxnLst/>
            <a:rect l="l" t="t" r="r" b="b"/>
            <a:pathLst>
              <a:path w="1991995" h="824865">
                <a:moveTo>
                  <a:pt x="995934" y="0"/>
                </a:moveTo>
                <a:lnTo>
                  <a:pt x="945729" y="1192"/>
                </a:lnTo>
                <a:lnTo>
                  <a:pt x="896160" y="4732"/>
                </a:lnTo>
                <a:lnTo>
                  <a:pt x="847281" y="10564"/>
                </a:lnTo>
                <a:lnTo>
                  <a:pt x="799151" y="18633"/>
                </a:lnTo>
                <a:lnTo>
                  <a:pt x="751827" y="28883"/>
                </a:lnTo>
                <a:lnTo>
                  <a:pt x="705365" y="41259"/>
                </a:lnTo>
                <a:lnTo>
                  <a:pt x="659824" y="55704"/>
                </a:lnTo>
                <a:lnTo>
                  <a:pt x="615259" y="72164"/>
                </a:lnTo>
                <a:lnTo>
                  <a:pt x="571728" y="90582"/>
                </a:lnTo>
                <a:lnTo>
                  <a:pt x="529288" y="110903"/>
                </a:lnTo>
                <a:lnTo>
                  <a:pt x="487997" y="133072"/>
                </a:lnTo>
                <a:lnTo>
                  <a:pt x="447911" y="157033"/>
                </a:lnTo>
                <a:lnTo>
                  <a:pt x="409088" y="182731"/>
                </a:lnTo>
                <a:lnTo>
                  <a:pt x="371584" y="210109"/>
                </a:lnTo>
                <a:lnTo>
                  <a:pt x="335457" y="239112"/>
                </a:lnTo>
                <a:lnTo>
                  <a:pt x="300764" y="269685"/>
                </a:lnTo>
                <a:lnTo>
                  <a:pt x="267562" y="301773"/>
                </a:lnTo>
                <a:lnTo>
                  <a:pt x="235908" y="335318"/>
                </a:lnTo>
                <a:lnTo>
                  <a:pt x="205859" y="370267"/>
                </a:lnTo>
                <a:lnTo>
                  <a:pt x="177473" y="406563"/>
                </a:lnTo>
                <a:lnTo>
                  <a:pt x="150806" y="444151"/>
                </a:lnTo>
                <a:lnTo>
                  <a:pt x="125915" y="482975"/>
                </a:lnTo>
                <a:lnTo>
                  <a:pt x="102859" y="522979"/>
                </a:lnTo>
                <a:lnTo>
                  <a:pt x="81692" y="564109"/>
                </a:lnTo>
                <a:lnTo>
                  <a:pt x="62474" y="606308"/>
                </a:lnTo>
                <a:lnTo>
                  <a:pt x="45261" y="649521"/>
                </a:lnTo>
                <a:lnTo>
                  <a:pt x="30110" y="693693"/>
                </a:lnTo>
                <a:lnTo>
                  <a:pt x="17078" y="738767"/>
                </a:lnTo>
                <a:lnTo>
                  <a:pt x="6223" y="784688"/>
                </a:lnTo>
                <a:lnTo>
                  <a:pt x="0" y="824484"/>
                </a:lnTo>
                <a:lnTo>
                  <a:pt x="1991868" y="824484"/>
                </a:lnTo>
                <a:lnTo>
                  <a:pt x="1985645" y="784688"/>
                </a:lnTo>
                <a:lnTo>
                  <a:pt x="1974789" y="738767"/>
                </a:lnTo>
                <a:lnTo>
                  <a:pt x="1961757" y="693693"/>
                </a:lnTo>
                <a:lnTo>
                  <a:pt x="1946606" y="649521"/>
                </a:lnTo>
                <a:lnTo>
                  <a:pt x="1929393" y="606308"/>
                </a:lnTo>
                <a:lnTo>
                  <a:pt x="1910175" y="564109"/>
                </a:lnTo>
                <a:lnTo>
                  <a:pt x="1889008" y="522979"/>
                </a:lnTo>
                <a:lnTo>
                  <a:pt x="1865952" y="482975"/>
                </a:lnTo>
                <a:lnTo>
                  <a:pt x="1841061" y="444151"/>
                </a:lnTo>
                <a:lnTo>
                  <a:pt x="1814394" y="406563"/>
                </a:lnTo>
                <a:lnTo>
                  <a:pt x="1786008" y="370267"/>
                </a:lnTo>
                <a:lnTo>
                  <a:pt x="1755959" y="335318"/>
                </a:lnTo>
                <a:lnTo>
                  <a:pt x="1724305" y="301773"/>
                </a:lnTo>
                <a:lnTo>
                  <a:pt x="1691103" y="269685"/>
                </a:lnTo>
                <a:lnTo>
                  <a:pt x="1656410" y="239112"/>
                </a:lnTo>
                <a:lnTo>
                  <a:pt x="1620283" y="210109"/>
                </a:lnTo>
                <a:lnTo>
                  <a:pt x="1582779" y="182731"/>
                </a:lnTo>
                <a:lnTo>
                  <a:pt x="1543956" y="157033"/>
                </a:lnTo>
                <a:lnTo>
                  <a:pt x="1503870" y="133072"/>
                </a:lnTo>
                <a:lnTo>
                  <a:pt x="1462579" y="110903"/>
                </a:lnTo>
                <a:lnTo>
                  <a:pt x="1420139" y="90582"/>
                </a:lnTo>
                <a:lnTo>
                  <a:pt x="1376608" y="72164"/>
                </a:lnTo>
                <a:lnTo>
                  <a:pt x="1332043" y="55704"/>
                </a:lnTo>
                <a:lnTo>
                  <a:pt x="1286502" y="41259"/>
                </a:lnTo>
                <a:lnTo>
                  <a:pt x="1240040" y="28883"/>
                </a:lnTo>
                <a:lnTo>
                  <a:pt x="1192716" y="18633"/>
                </a:lnTo>
                <a:lnTo>
                  <a:pt x="1144586" y="10564"/>
                </a:lnTo>
                <a:lnTo>
                  <a:pt x="1095707" y="4732"/>
                </a:lnTo>
                <a:lnTo>
                  <a:pt x="1046138" y="1192"/>
                </a:lnTo>
                <a:lnTo>
                  <a:pt x="99593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52404" y="5519928"/>
            <a:ext cx="1339850" cy="1338580"/>
          </a:xfrm>
          <a:custGeom>
            <a:avLst/>
            <a:gdLst/>
            <a:ahLst/>
            <a:cxnLst/>
            <a:rect l="l" t="t" r="r" b="b"/>
            <a:pathLst>
              <a:path w="1339850" h="1338579">
                <a:moveTo>
                  <a:pt x="1339596" y="0"/>
                </a:moveTo>
                <a:lnTo>
                  <a:pt x="61849" y="0"/>
                </a:lnTo>
                <a:lnTo>
                  <a:pt x="37772" y="4859"/>
                </a:lnTo>
                <a:lnTo>
                  <a:pt x="18113" y="18113"/>
                </a:lnTo>
                <a:lnTo>
                  <a:pt x="4859" y="37772"/>
                </a:lnTo>
                <a:lnTo>
                  <a:pt x="0" y="61849"/>
                </a:lnTo>
                <a:lnTo>
                  <a:pt x="0" y="1338072"/>
                </a:lnTo>
                <a:lnTo>
                  <a:pt x="123698" y="1338072"/>
                </a:lnTo>
                <a:lnTo>
                  <a:pt x="123698" y="123761"/>
                </a:lnTo>
                <a:lnTo>
                  <a:pt x="1339596" y="123761"/>
                </a:lnTo>
                <a:lnTo>
                  <a:pt x="133959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563624" y="388620"/>
            <a:ext cx="3283585" cy="1701164"/>
            <a:chOff x="1563624" y="388620"/>
            <a:chExt cx="3283585" cy="1701164"/>
          </a:xfrm>
        </p:grpSpPr>
        <p:sp>
          <p:nvSpPr>
            <p:cNvPr id="12" name="object 12"/>
            <p:cNvSpPr/>
            <p:nvPr/>
          </p:nvSpPr>
          <p:spPr>
            <a:xfrm>
              <a:off x="4268724" y="1170559"/>
              <a:ext cx="578485" cy="103505"/>
            </a:xfrm>
            <a:custGeom>
              <a:avLst/>
              <a:gdLst/>
              <a:ahLst/>
              <a:cxnLst/>
              <a:rect l="l" t="t" r="r" b="b"/>
              <a:pathLst>
                <a:path w="578485" h="103505">
                  <a:moveTo>
                    <a:pt x="553375" y="51688"/>
                  </a:moveTo>
                  <a:lnTo>
                    <a:pt x="483488" y="92455"/>
                  </a:lnTo>
                  <a:lnTo>
                    <a:pt x="482473" y="96265"/>
                  </a:lnTo>
                  <a:lnTo>
                    <a:pt x="486028" y="102362"/>
                  </a:lnTo>
                  <a:lnTo>
                    <a:pt x="489838" y="103377"/>
                  </a:lnTo>
                  <a:lnTo>
                    <a:pt x="567594" y="58038"/>
                  </a:lnTo>
                  <a:lnTo>
                    <a:pt x="565912" y="58038"/>
                  </a:lnTo>
                  <a:lnTo>
                    <a:pt x="565912" y="57150"/>
                  </a:lnTo>
                  <a:lnTo>
                    <a:pt x="562737" y="57150"/>
                  </a:lnTo>
                  <a:lnTo>
                    <a:pt x="553375" y="51688"/>
                  </a:lnTo>
                  <a:close/>
                </a:path>
                <a:path w="578485" h="103505">
                  <a:moveTo>
                    <a:pt x="542489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542489" y="58038"/>
                  </a:lnTo>
                  <a:lnTo>
                    <a:pt x="553375" y="51688"/>
                  </a:lnTo>
                  <a:lnTo>
                    <a:pt x="542489" y="45338"/>
                  </a:lnTo>
                  <a:close/>
                </a:path>
                <a:path w="578485" h="103505">
                  <a:moveTo>
                    <a:pt x="567594" y="45338"/>
                  </a:moveTo>
                  <a:lnTo>
                    <a:pt x="565912" y="45338"/>
                  </a:lnTo>
                  <a:lnTo>
                    <a:pt x="565912" y="58038"/>
                  </a:lnTo>
                  <a:lnTo>
                    <a:pt x="567594" y="58038"/>
                  </a:lnTo>
                  <a:lnTo>
                    <a:pt x="578485" y="51688"/>
                  </a:lnTo>
                  <a:lnTo>
                    <a:pt x="567594" y="45338"/>
                  </a:lnTo>
                  <a:close/>
                </a:path>
                <a:path w="578485" h="103505">
                  <a:moveTo>
                    <a:pt x="562737" y="46227"/>
                  </a:moveTo>
                  <a:lnTo>
                    <a:pt x="553375" y="51688"/>
                  </a:lnTo>
                  <a:lnTo>
                    <a:pt x="562737" y="57150"/>
                  </a:lnTo>
                  <a:lnTo>
                    <a:pt x="562737" y="46227"/>
                  </a:lnTo>
                  <a:close/>
                </a:path>
                <a:path w="578485" h="103505">
                  <a:moveTo>
                    <a:pt x="565912" y="46227"/>
                  </a:moveTo>
                  <a:lnTo>
                    <a:pt x="562737" y="46227"/>
                  </a:lnTo>
                  <a:lnTo>
                    <a:pt x="562737" y="57150"/>
                  </a:lnTo>
                  <a:lnTo>
                    <a:pt x="565912" y="57150"/>
                  </a:lnTo>
                  <a:lnTo>
                    <a:pt x="565912" y="46227"/>
                  </a:lnTo>
                  <a:close/>
                </a:path>
                <a:path w="578485" h="103505">
                  <a:moveTo>
                    <a:pt x="489838" y="0"/>
                  </a:moveTo>
                  <a:lnTo>
                    <a:pt x="486028" y="1015"/>
                  </a:lnTo>
                  <a:lnTo>
                    <a:pt x="482473" y="7112"/>
                  </a:lnTo>
                  <a:lnTo>
                    <a:pt x="483488" y="10921"/>
                  </a:lnTo>
                  <a:lnTo>
                    <a:pt x="553375" y="51688"/>
                  </a:lnTo>
                  <a:lnTo>
                    <a:pt x="562737" y="46227"/>
                  </a:lnTo>
                  <a:lnTo>
                    <a:pt x="565912" y="46227"/>
                  </a:lnTo>
                  <a:lnTo>
                    <a:pt x="565912" y="45338"/>
                  </a:lnTo>
                  <a:lnTo>
                    <a:pt x="567594" y="45338"/>
                  </a:lnTo>
                  <a:lnTo>
                    <a:pt x="48983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3624" y="388620"/>
              <a:ext cx="2763012" cy="17007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7820" y="560832"/>
              <a:ext cx="2726435" cy="13959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3060" y="428244"/>
              <a:ext cx="2648712" cy="158800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623060" y="428244"/>
            <a:ext cx="2649220" cy="1588135"/>
          </a:xfrm>
          <a:prstGeom prst="rect">
            <a:avLst/>
          </a:prstGeom>
        </p:spPr>
        <p:txBody>
          <a:bodyPr vert="horz" wrap="square" lIns="0" tIns="244475" rIns="0" bIns="0" rtlCol="0">
            <a:spAutoFit/>
          </a:bodyPr>
          <a:lstStyle/>
          <a:p>
            <a:pPr marL="805180" indent="-158115">
              <a:lnSpc>
                <a:spcPts val="2070"/>
              </a:lnSpc>
              <a:spcBef>
                <a:spcPts val="1925"/>
              </a:spcBef>
              <a:buFont typeface="Symbol"/>
              <a:buChar char=""/>
              <a:tabLst>
                <a:tab pos="805815" algn="l"/>
              </a:tabLst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Κινητικότητα</a:t>
            </a:r>
            <a:endParaRPr sz="1800" dirty="0">
              <a:latin typeface="Calibri"/>
              <a:cs typeface="Calibri"/>
            </a:endParaRPr>
          </a:p>
          <a:p>
            <a:pPr marL="182880" marR="175895" algn="ctr">
              <a:lnSpc>
                <a:spcPct val="913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Σπουδαστών/στριών για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Σπουδές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Mobility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Studies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SMS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98419" y="227075"/>
            <a:ext cx="4555490" cy="2366645"/>
            <a:chOff x="3098419" y="227075"/>
            <a:chExt cx="4555490" cy="2366645"/>
          </a:xfrm>
        </p:grpSpPr>
        <p:sp>
          <p:nvSpPr>
            <p:cNvPr id="18" name="object 18"/>
            <p:cNvSpPr/>
            <p:nvPr/>
          </p:nvSpPr>
          <p:spPr>
            <a:xfrm>
              <a:off x="3098419" y="2014727"/>
              <a:ext cx="3112770" cy="578485"/>
            </a:xfrm>
            <a:custGeom>
              <a:avLst/>
              <a:gdLst/>
              <a:ahLst/>
              <a:cxnLst/>
              <a:rect l="l" t="t" r="r" b="b"/>
              <a:pathLst>
                <a:path w="3112770" h="578485">
                  <a:moveTo>
                    <a:pt x="7112" y="482473"/>
                  </a:moveTo>
                  <a:lnTo>
                    <a:pt x="1016" y="486029"/>
                  </a:lnTo>
                  <a:lnTo>
                    <a:pt x="0" y="489838"/>
                  </a:lnTo>
                  <a:lnTo>
                    <a:pt x="51688" y="578485"/>
                  </a:lnTo>
                  <a:lnTo>
                    <a:pt x="59020" y="565912"/>
                  </a:lnTo>
                  <a:lnTo>
                    <a:pt x="45338" y="565912"/>
                  </a:lnTo>
                  <a:lnTo>
                    <a:pt x="45338" y="542489"/>
                  </a:lnTo>
                  <a:lnTo>
                    <a:pt x="10922" y="483488"/>
                  </a:lnTo>
                  <a:lnTo>
                    <a:pt x="7112" y="482473"/>
                  </a:lnTo>
                  <a:close/>
                </a:path>
                <a:path w="3112770" h="578485">
                  <a:moveTo>
                    <a:pt x="45339" y="542489"/>
                  </a:moveTo>
                  <a:lnTo>
                    <a:pt x="45338" y="565912"/>
                  </a:lnTo>
                  <a:lnTo>
                    <a:pt x="58038" y="565912"/>
                  </a:lnTo>
                  <a:lnTo>
                    <a:pt x="58038" y="562737"/>
                  </a:lnTo>
                  <a:lnTo>
                    <a:pt x="46228" y="562737"/>
                  </a:lnTo>
                  <a:lnTo>
                    <a:pt x="51688" y="553375"/>
                  </a:lnTo>
                  <a:lnTo>
                    <a:pt x="45339" y="542489"/>
                  </a:lnTo>
                  <a:close/>
                </a:path>
                <a:path w="3112770" h="578485">
                  <a:moveTo>
                    <a:pt x="96266" y="482473"/>
                  </a:moveTo>
                  <a:lnTo>
                    <a:pt x="92456" y="483488"/>
                  </a:lnTo>
                  <a:lnTo>
                    <a:pt x="58038" y="542489"/>
                  </a:lnTo>
                  <a:lnTo>
                    <a:pt x="58038" y="565912"/>
                  </a:lnTo>
                  <a:lnTo>
                    <a:pt x="59020" y="565912"/>
                  </a:lnTo>
                  <a:lnTo>
                    <a:pt x="103378" y="489838"/>
                  </a:lnTo>
                  <a:lnTo>
                    <a:pt x="102362" y="486029"/>
                  </a:lnTo>
                  <a:lnTo>
                    <a:pt x="96266" y="482473"/>
                  </a:lnTo>
                  <a:close/>
                </a:path>
                <a:path w="3112770" h="578485">
                  <a:moveTo>
                    <a:pt x="51689" y="553375"/>
                  </a:moveTo>
                  <a:lnTo>
                    <a:pt x="46228" y="562737"/>
                  </a:lnTo>
                  <a:lnTo>
                    <a:pt x="57150" y="562737"/>
                  </a:lnTo>
                  <a:lnTo>
                    <a:pt x="51689" y="553375"/>
                  </a:lnTo>
                  <a:close/>
                </a:path>
                <a:path w="3112770" h="578485">
                  <a:moveTo>
                    <a:pt x="58038" y="542489"/>
                  </a:moveTo>
                  <a:lnTo>
                    <a:pt x="51689" y="553375"/>
                  </a:lnTo>
                  <a:lnTo>
                    <a:pt x="57150" y="562737"/>
                  </a:lnTo>
                  <a:lnTo>
                    <a:pt x="58038" y="562737"/>
                  </a:lnTo>
                  <a:lnTo>
                    <a:pt x="58038" y="542489"/>
                  </a:lnTo>
                  <a:close/>
                </a:path>
                <a:path w="3112770" h="578485">
                  <a:moveTo>
                    <a:pt x="3099689" y="299974"/>
                  </a:moveTo>
                  <a:lnTo>
                    <a:pt x="45338" y="299974"/>
                  </a:lnTo>
                  <a:lnTo>
                    <a:pt x="45339" y="542489"/>
                  </a:lnTo>
                  <a:lnTo>
                    <a:pt x="51689" y="553375"/>
                  </a:lnTo>
                  <a:lnTo>
                    <a:pt x="58038" y="542489"/>
                  </a:lnTo>
                  <a:lnTo>
                    <a:pt x="58038" y="312674"/>
                  </a:lnTo>
                  <a:lnTo>
                    <a:pt x="51688" y="312674"/>
                  </a:lnTo>
                  <a:lnTo>
                    <a:pt x="58038" y="306324"/>
                  </a:lnTo>
                  <a:lnTo>
                    <a:pt x="3099689" y="306324"/>
                  </a:lnTo>
                  <a:lnTo>
                    <a:pt x="3099689" y="299974"/>
                  </a:lnTo>
                  <a:close/>
                </a:path>
                <a:path w="3112770" h="578485">
                  <a:moveTo>
                    <a:pt x="58038" y="306324"/>
                  </a:moveTo>
                  <a:lnTo>
                    <a:pt x="51688" y="312674"/>
                  </a:lnTo>
                  <a:lnTo>
                    <a:pt x="58038" y="312674"/>
                  </a:lnTo>
                  <a:lnTo>
                    <a:pt x="58038" y="306324"/>
                  </a:lnTo>
                  <a:close/>
                </a:path>
                <a:path w="3112770" h="578485">
                  <a:moveTo>
                    <a:pt x="3112389" y="299974"/>
                  </a:moveTo>
                  <a:lnTo>
                    <a:pt x="3106039" y="299974"/>
                  </a:lnTo>
                  <a:lnTo>
                    <a:pt x="3099689" y="306324"/>
                  </a:lnTo>
                  <a:lnTo>
                    <a:pt x="58038" y="306324"/>
                  </a:lnTo>
                  <a:lnTo>
                    <a:pt x="58038" y="312674"/>
                  </a:lnTo>
                  <a:lnTo>
                    <a:pt x="3112389" y="312674"/>
                  </a:lnTo>
                  <a:lnTo>
                    <a:pt x="3112389" y="299974"/>
                  </a:lnTo>
                  <a:close/>
                </a:path>
                <a:path w="3112770" h="578485">
                  <a:moveTo>
                    <a:pt x="3112389" y="0"/>
                  </a:moveTo>
                  <a:lnTo>
                    <a:pt x="3099689" y="0"/>
                  </a:lnTo>
                  <a:lnTo>
                    <a:pt x="3099689" y="306324"/>
                  </a:lnTo>
                  <a:lnTo>
                    <a:pt x="3106039" y="299974"/>
                  </a:lnTo>
                  <a:lnTo>
                    <a:pt x="3112389" y="299974"/>
                  </a:lnTo>
                  <a:lnTo>
                    <a:pt x="3112389" y="0"/>
                  </a:lnTo>
                  <a:close/>
                </a:path>
              </a:pathLst>
            </a:custGeom>
            <a:solidFill>
              <a:srgbClr val="52C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0411" y="388619"/>
              <a:ext cx="2763012" cy="17007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3648" y="227075"/>
              <a:ext cx="2849879" cy="20680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79848" y="428243"/>
              <a:ext cx="2648711" cy="158800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497829" y="509984"/>
            <a:ext cx="153162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6055" indent="-173990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186690" algn="l"/>
              </a:tabLst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Κινητικότητα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98655" y="764544"/>
            <a:ext cx="2395855" cy="94525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-2540" algn="ctr">
              <a:lnSpc>
                <a:spcPct val="91600"/>
              </a:lnSpc>
              <a:spcBef>
                <a:spcPts val="30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Σπουδαστών/στριών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πρόσφατων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αποφοίτων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για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Τοποθέτηση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Mobility </a:t>
            </a:r>
            <a:r>
              <a:rPr sz="16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Traineeships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SMP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535175" y="2427731"/>
            <a:ext cx="3690620" cy="2205355"/>
            <a:chOff x="1563624" y="2523744"/>
            <a:chExt cx="3690620" cy="2205355"/>
          </a:xfrm>
        </p:grpSpPr>
        <p:sp>
          <p:nvSpPr>
            <p:cNvPr id="25" name="object 25"/>
            <p:cNvSpPr/>
            <p:nvPr/>
          </p:nvSpPr>
          <p:spPr>
            <a:xfrm>
              <a:off x="4675631" y="3589147"/>
              <a:ext cx="578485" cy="103505"/>
            </a:xfrm>
            <a:custGeom>
              <a:avLst/>
              <a:gdLst/>
              <a:ahLst/>
              <a:cxnLst/>
              <a:rect l="l" t="t" r="r" b="b"/>
              <a:pathLst>
                <a:path w="578485" h="103504">
                  <a:moveTo>
                    <a:pt x="553375" y="51688"/>
                  </a:moveTo>
                  <a:lnTo>
                    <a:pt x="483488" y="92455"/>
                  </a:lnTo>
                  <a:lnTo>
                    <a:pt x="482472" y="96265"/>
                  </a:lnTo>
                  <a:lnTo>
                    <a:pt x="486028" y="102361"/>
                  </a:lnTo>
                  <a:lnTo>
                    <a:pt x="489838" y="103377"/>
                  </a:lnTo>
                  <a:lnTo>
                    <a:pt x="567594" y="58038"/>
                  </a:lnTo>
                  <a:lnTo>
                    <a:pt x="565912" y="58038"/>
                  </a:lnTo>
                  <a:lnTo>
                    <a:pt x="565912" y="57150"/>
                  </a:lnTo>
                  <a:lnTo>
                    <a:pt x="562737" y="57150"/>
                  </a:lnTo>
                  <a:lnTo>
                    <a:pt x="553375" y="51688"/>
                  </a:lnTo>
                  <a:close/>
                </a:path>
                <a:path w="578485" h="103504">
                  <a:moveTo>
                    <a:pt x="542489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542489" y="58038"/>
                  </a:lnTo>
                  <a:lnTo>
                    <a:pt x="553375" y="51688"/>
                  </a:lnTo>
                  <a:lnTo>
                    <a:pt x="542489" y="45338"/>
                  </a:lnTo>
                  <a:close/>
                </a:path>
                <a:path w="578485" h="103504">
                  <a:moveTo>
                    <a:pt x="567594" y="45338"/>
                  </a:moveTo>
                  <a:lnTo>
                    <a:pt x="565912" y="45338"/>
                  </a:lnTo>
                  <a:lnTo>
                    <a:pt x="565912" y="58038"/>
                  </a:lnTo>
                  <a:lnTo>
                    <a:pt x="567594" y="58038"/>
                  </a:lnTo>
                  <a:lnTo>
                    <a:pt x="578484" y="51688"/>
                  </a:lnTo>
                  <a:lnTo>
                    <a:pt x="567594" y="45338"/>
                  </a:lnTo>
                  <a:close/>
                </a:path>
                <a:path w="578485" h="103504">
                  <a:moveTo>
                    <a:pt x="562737" y="46227"/>
                  </a:moveTo>
                  <a:lnTo>
                    <a:pt x="553375" y="51688"/>
                  </a:lnTo>
                  <a:lnTo>
                    <a:pt x="562737" y="57150"/>
                  </a:lnTo>
                  <a:lnTo>
                    <a:pt x="562737" y="46227"/>
                  </a:lnTo>
                  <a:close/>
                </a:path>
                <a:path w="578485" h="103504">
                  <a:moveTo>
                    <a:pt x="565912" y="46227"/>
                  </a:moveTo>
                  <a:lnTo>
                    <a:pt x="562737" y="46227"/>
                  </a:lnTo>
                  <a:lnTo>
                    <a:pt x="562737" y="57150"/>
                  </a:lnTo>
                  <a:lnTo>
                    <a:pt x="565912" y="57150"/>
                  </a:lnTo>
                  <a:lnTo>
                    <a:pt x="565912" y="46227"/>
                  </a:lnTo>
                  <a:close/>
                </a:path>
                <a:path w="578485" h="103504">
                  <a:moveTo>
                    <a:pt x="489838" y="0"/>
                  </a:moveTo>
                  <a:lnTo>
                    <a:pt x="486028" y="1015"/>
                  </a:lnTo>
                  <a:lnTo>
                    <a:pt x="482472" y="7112"/>
                  </a:lnTo>
                  <a:lnTo>
                    <a:pt x="483488" y="10922"/>
                  </a:lnTo>
                  <a:lnTo>
                    <a:pt x="553375" y="51688"/>
                  </a:lnTo>
                  <a:lnTo>
                    <a:pt x="562737" y="46227"/>
                  </a:lnTo>
                  <a:lnTo>
                    <a:pt x="565912" y="46227"/>
                  </a:lnTo>
                  <a:lnTo>
                    <a:pt x="565912" y="45338"/>
                  </a:lnTo>
                  <a:lnTo>
                    <a:pt x="567594" y="45338"/>
                  </a:lnTo>
                  <a:lnTo>
                    <a:pt x="489838" y="0"/>
                  </a:lnTo>
                  <a:close/>
                </a:path>
              </a:pathLst>
            </a:custGeom>
            <a:solidFill>
              <a:srgbClr val="48B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63624" y="2586228"/>
              <a:ext cx="3168396" cy="214274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6964" y="2523744"/>
              <a:ext cx="3122676" cy="20132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3060" y="2625852"/>
              <a:ext cx="3054095" cy="2029968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773681" y="2610739"/>
            <a:ext cx="2753105" cy="1959832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1920" marR="5080" indent="-109855">
              <a:lnSpc>
                <a:spcPts val="1810"/>
              </a:lnSpc>
              <a:spcBef>
                <a:spcPts val="450"/>
              </a:spcBef>
              <a:buSzPct val="77777"/>
              <a:buFont typeface="Symbol"/>
              <a:buChar char=""/>
              <a:tabLst>
                <a:tab pos="13462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τι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ότ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ητ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Π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οσ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ωπι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ύ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για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Διδασκαλία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Mobility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for</a:t>
            </a:r>
            <a:endParaRPr sz="1600" dirty="0">
              <a:latin typeface="Calibri"/>
              <a:cs typeface="Calibri"/>
            </a:endParaRPr>
          </a:p>
          <a:p>
            <a:pPr marL="842010">
              <a:lnSpc>
                <a:spcPts val="1710"/>
              </a:lnSpc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Teaching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STA</a:t>
            </a:r>
            <a:endParaRPr sz="1600" dirty="0">
              <a:latin typeface="Calibri"/>
              <a:cs typeface="Calibri"/>
            </a:endParaRPr>
          </a:p>
          <a:p>
            <a:pPr marL="193675" marR="67945" indent="-116205" algn="ctr">
              <a:lnSpc>
                <a:spcPct val="91600"/>
              </a:lnSpc>
              <a:spcBef>
                <a:spcPts val="680"/>
              </a:spcBef>
            </a:pPr>
            <a:r>
              <a:rPr sz="1600" b="1" spc="-5" dirty="0" err="1">
                <a:solidFill>
                  <a:srgbClr val="FFFFFF"/>
                </a:solidFill>
                <a:latin typeface="Calibri"/>
                <a:cs typeface="Calibri"/>
              </a:rPr>
              <a:t>Συμ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περιλαμβανομένης της </a:t>
            </a:r>
            <a:r>
              <a:rPr sz="1600" b="1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εισερχόμενης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κινητικότητ</a:t>
            </a:r>
            <a:r>
              <a:rPr lang="el-GR" sz="1600" b="1" spc="-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ς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600" b="1" spc="-15" dirty="0">
                <a:solidFill>
                  <a:srgbClr val="FFFFFF"/>
                </a:solidFill>
                <a:latin typeface="Calibri"/>
                <a:cs typeface="Calibri"/>
              </a:rPr>
              <a:t>Staff from enterprises and other organisations invited to teach at HEI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214535" y="2507531"/>
            <a:ext cx="3122676" cy="2151084"/>
            <a:chOff x="5225795" y="2805683"/>
            <a:chExt cx="2804161" cy="1702308"/>
          </a:xfrm>
        </p:grpSpPr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25795" y="2805683"/>
              <a:ext cx="2763011" cy="170230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33416" y="2868167"/>
              <a:ext cx="2796540" cy="16184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85231" y="2823337"/>
              <a:ext cx="2648712" cy="1611502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5285231" y="2624073"/>
            <a:ext cx="2857499" cy="1433726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555625" marR="548640" indent="92710" algn="ctr">
              <a:lnSpc>
                <a:spcPts val="1980"/>
              </a:lnSpc>
              <a:spcBef>
                <a:spcPts val="1280"/>
              </a:spcBef>
              <a:buFont typeface="Symbol"/>
              <a:buChar char=""/>
              <a:tabLst>
                <a:tab pos="806450" algn="l"/>
              </a:tabLst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Κινητικότητα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Προσωπικού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endParaRPr sz="1800" dirty="0">
              <a:latin typeface="Calibri"/>
              <a:cs typeface="Calibri"/>
            </a:endParaRPr>
          </a:p>
          <a:p>
            <a:pPr marL="170180" algn="ctr">
              <a:lnSpc>
                <a:spcPts val="184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Εκπαίδευση/Κατάρτιση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800" dirty="0">
              <a:latin typeface="Calibri"/>
              <a:cs typeface="Calibri"/>
            </a:endParaRPr>
          </a:p>
          <a:p>
            <a:pPr marL="147320" algn="ctr">
              <a:lnSpc>
                <a:spcPts val="198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Mobility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207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STT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070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6682" y="2220479"/>
            <a:ext cx="2140585" cy="2324735"/>
          </a:xfrm>
          <a:custGeom>
            <a:avLst/>
            <a:gdLst/>
            <a:ahLst/>
            <a:cxnLst/>
            <a:rect l="l" t="t" r="r" b="b"/>
            <a:pathLst>
              <a:path w="2140585" h="2324735">
                <a:moveTo>
                  <a:pt x="2140445" y="381674"/>
                </a:moveTo>
                <a:lnTo>
                  <a:pt x="138799" y="381674"/>
                </a:lnTo>
                <a:lnTo>
                  <a:pt x="94996" y="388843"/>
                </a:lnTo>
                <a:lnTo>
                  <a:pt x="56950" y="408563"/>
                </a:lnTo>
                <a:lnTo>
                  <a:pt x="26925" y="438570"/>
                </a:lnTo>
                <a:lnTo>
                  <a:pt x="7187" y="476601"/>
                </a:lnTo>
                <a:lnTo>
                  <a:pt x="0" y="520391"/>
                </a:lnTo>
                <a:lnTo>
                  <a:pt x="4" y="2185545"/>
                </a:lnTo>
                <a:lnTo>
                  <a:pt x="7187" y="2229292"/>
                </a:lnTo>
                <a:lnTo>
                  <a:pt x="26925" y="2267316"/>
                </a:lnTo>
                <a:lnTo>
                  <a:pt x="56950" y="2297323"/>
                </a:lnTo>
                <a:lnTo>
                  <a:pt x="94996" y="2317050"/>
                </a:lnTo>
                <a:lnTo>
                  <a:pt x="138799" y="2324233"/>
                </a:lnTo>
                <a:lnTo>
                  <a:pt x="196946" y="2324233"/>
                </a:lnTo>
                <a:lnTo>
                  <a:pt x="266309" y="2254903"/>
                </a:lnTo>
                <a:lnTo>
                  <a:pt x="138799" y="2254903"/>
                </a:lnTo>
                <a:lnTo>
                  <a:pt x="111791" y="2249455"/>
                </a:lnTo>
                <a:lnTo>
                  <a:pt x="89731" y="2234594"/>
                </a:lnTo>
                <a:lnTo>
                  <a:pt x="74855" y="2212549"/>
                </a:lnTo>
                <a:lnTo>
                  <a:pt x="69399" y="2185545"/>
                </a:lnTo>
                <a:lnTo>
                  <a:pt x="69399" y="1213745"/>
                </a:lnTo>
                <a:lnTo>
                  <a:pt x="1214491" y="1213745"/>
                </a:lnTo>
                <a:lnTo>
                  <a:pt x="1214491" y="1144387"/>
                </a:lnTo>
                <a:lnTo>
                  <a:pt x="69399" y="1144386"/>
                </a:lnTo>
                <a:lnTo>
                  <a:pt x="69405" y="520391"/>
                </a:lnTo>
                <a:lnTo>
                  <a:pt x="74834" y="493428"/>
                </a:lnTo>
                <a:lnTo>
                  <a:pt x="89695" y="471377"/>
                </a:lnTo>
                <a:lnTo>
                  <a:pt x="111750" y="456501"/>
                </a:lnTo>
                <a:lnTo>
                  <a:pt x="138770" y="451032"/>
                </a:lnTo>
                <a:lnTo>
                  <a:pt x="2071053" y="451032"/>
                </a:lnTo>
                <a:lnTo>
                  <a:pt x="2140445" y="381674"/>
                </a:lnTo>
                <a:close/>
              </a:path>
              <a:path w="2140585" h="2324735">
                <a:moveTo>
                  <a:pt x="1214491" y="1213745"/>
                </a:moveTo>
                <a:lnTo>
                  <a:pt x="1145092" y="1213745"/>
                </a:lnTo>
                <a:lnTo>
                  <a:pt x="1145092" y="1317783"/>
                </a:lnTo>
                <a:lnTo>
                  <a:pt x="1152168" y="1361617"/>
                </a:lnTo>
                <a:lnTo>
                  <a:pt x="1154847" y="1366795"/>
                </a:lnTo>
                <a:lnTo>
                  <a:pt x="1214492" y="1307180"/>
                </a:lnTo>
                <a:lnTo>
                  <a:pt x="1214491" y="1213745"/>
                </a:lnTo>
                <a:close/>
              </a:path>
              <a:path w="2140585" h="2324735">
                <a:moveTo>
                  <a:pt x="1516148" y="1005669"/>
                </a:moveTo>
                <a:lnTo>
                  <a:pt x="1145092" y="1005669"/>
                </a:lnTo>
                <a:lnTo>
                  <a:pt x="1145092" y="1144387"/>
                </a:lnTo>
                <a:lnTo>
                  <a:pt x="1214491" y="1144387"/>
                </a:lnTo>
                <a:lnTo>
                  <a:pt x="1214491" y="1075028"/>
                </a:lnTo>
                <a:lnTo>
                  <a:pt x="1446756" y="1075028"/>
                </a:lnTo>
                <a:lnTo>
                  <a:pt x="1516148" y="1005669"/>
                </a:lnTo>
                <a:close/>
              </a:path>
              <a:path w="2140585" h="2324735">
                <a:moveTo>
                  <a:pt x="1700288" y="0"/>
                </a:moveTo>
                <a:lnTo>
                  <a:pt x="1075692" y="0"/>
                </a:lnTo>
                <a:lnTo>
                  <a:pt x="1029595" y="6193"/>
                </a:lnTo>
                <a:lnTo>
                  <a:pt x="988172" y="23670"/>
                </a:lnTo>
                <a:lnTo>
                  <a:pt x="953072" y="50779"/>
                </a:lnTo>
                <a:lnTo>
                  <a:pt x="925944" y="85867"/>
                </a:lnTo>
                <a:lnTo>
                  <a:pt x="908435" y="127281"/>
                </a:lnTo>
                <a:lnTo>
                  <a:pt x="902194" y="173367"/>
                </a:lnTo>
                <a:lnTo>
                  <a:pt x="902194" y="381674"/>
                </a:lnTo>
                <a:lnTo>
                  <a:pt x="1873787" y="381674"/>
                </a:lnTo>
                <a:lnTo>
                  <a:pt x="1873787" y="381443"/>
                </a:lnTo>
                <a:lnTo>
                  <a:pt x="971593" y="381443"/>
                </a:lnTo>
                <a:lnTo>
                  <a:pt x="971593" y="173367"/>
                </a:lnTo>
                <a:lnTo>
                  <a:pt x="979775" y="132861"/>
                </a:lnTo>
                <a:lnTo>
                  <a:pt x="1002085" y="99793"/>
                </a:lnTo>
                <a:lnTo>
                  <a:pt x="1035175" y="77502"/>
                </a:lnTo>
                <a:lnTo>
                  <a:pt x="1075692" y="69329"/>
                </a:lnTo>
                <a:lnTo>
                  <a:pt x="1837251" y="69329"/>
                </a:lnTo>
                <a:lnTo>
                  <a:pt x="1822909" y="50779"/>
                </a:lnTo>
                <a:lnTo>
                  <a:pt x="1787809" y="23670"/>
                </a:lnTo>
                <a:lnTo>
                  <a:pt x="1746386" y="6193"/>
                </a:lnTo>
                <a:lnTo>
                  <a:pt x="1700288" y="0"/>
                </a:lnTo>
                <a:close/>
              </a:path>
              <a:path w="2140585" h="2324735">
                <a:moveTo>
                  <a:pt x="1837251" y="69329"/>
                </a:moveTo>
                <a:lnTo>
                  <a:pt x="1700288" y="69329"/>
                </a:lnTo>
                <a:lnTo>
                  <a:pt x="1740806" y="77502"/>
                </a:lnTo>
                <a:lnTo>
                  <a:pt x="1773895" y="99793"/>
                </a:lnTo>
                <a:lnTo>
                  <a:pt x="1796206" y="132861"/>
                </a:lnTo>
                <a:lnTo>
                  <a:pt x="1804388" y="173367"/>
                </a:lnTo>
                <a:lnTo>
                  <a:pt x="1804388" y="381443"/>
                </a:lnTo>
                <a:lnTo>
                  <a:pt x="1873787" y="381443"/>
                </a:lnTo>
                <a:lnTo>
                  <a:pt x="1873787" y="173367"/>
                </a:lnTo>
                <a:lnTo>
                  <a:pt x="1867546" y="127281"/>
                </a:lnTo>
                <a:lnTo>
                  <a:pt x="1850037" y="85867"/>
                </a:lnTo>
                <a:lnTo>
                  <a:pt x="1837251" y="69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39212" y="-241129"/>
            <a:ext cx="7562215" cy="6858000"/>
          </a:xfrm>
          <a:custGeom>
            <a:avLst/>
            <a:gdLst/>
            <a:ahLst/>
            <a:cxnLst/>
            <a:rect l="l" t="t" r="r" b="b"/>
            <a:pathLst>
              <a:path w="7562215" h="6858000">
                <a:moveTo>
                  <a:pt x="7562033" y="0"/>
                </a:moveTo>
                <a:lnTo>
                  <a:pt x="1227527" y="0"/>
                </a:lnTo>
                <a:lnTo>
                  <a:pt x="1131261" y="148717"/>
                </a:lnTo>
                <a:lnTo>
                  <a:pt x="1105082" y="192171"/>
                </a:lnTo>
                <a:lnTo>
                  <a:pt x="1079221" y="235816"/>
                </a:lnTo>
                <a:lnTo>
                  <a:pt x="1053677" y="279651"/>
                </a:lnTo>
                <a:lnTo>
                  <a:pt x="1028447" y="323675"/>
                </a:lnTo>
                <a:lnTo>
                  <a:pt x="1003527" y="367886"/>
                </a:lnTo>
                <a:lnTo>
                  <a:pt x="978916" y="412281"/>
                </a:lnTo>
                <a:lnTo>
                  <a:pt x="954610" y="456860"/>
                </a:lnTo>
                <a:lnTo>
                  <a:pt x="930607" y="501621"/>
                </a:lnTo>
                <a:lnTo>
                  <a:pt x="906904" y="546563"/>
                </a:lnTo>
                <a:lnTo>
                  <a:pt x="883498" y="591683"/>
                </a:lnTo>
                <a:lnTo>
                  <a:pt x="860387" y="636981"/>
                </a:lnTo>
                <a:lnTo>
                  <a:pt x="837568" y="682454"/>
                </a:lnTo>
                <a:lnTo>
                  <a:pt x="815038" y="728101"/>
                </a:lnTo>
                <a:lnTo>
                  <a:pt x="792794" y="773921"/>
                </a:lnTo>
                <a:lnTo>
                  <a:pt x="766185" y="829774"/>
                </a:lnTo>
                <a:lnTo>
                  <a:pt x="760310" y="838898"/>
                </a:lnTo>
                <a:lnTo>
                  <a:pt x="753315" y="847165"/>
                </a:lnTo>
                <a:lnTo>
                  <a:pt x="745308" y="854455"/>
                </a:lnTo>
                <a:lnTo>
                  <a:pt x="778116" y="776356"/>
                </a:lnTo>
                <a:lnTo>
                  <a:pt x="809740" y="703189"/>
                </a:lnTo>
                <a:lnTo>
                  <a:pt x="830487" y="656215"/>
                </a:lnTo>
                <a:lnTo>
                  <a:pt x="851494" y="609393"/>
                </a:lnTo>
                <a:lnTo>
                  <a:pt x="872765" y="562724"/>
                </a:lnTo>
                <a:lnTo>
                  <a:pt x="894302" y="516210"/>
                </a:lnTo>
                <a:lnTo>
                  <a:pt x="916109" y="469852"/>
                </a:lnTo>
                <a:lnTo>
                  <a:pt x="938188" y="423651"/>
                </a:lnTo>
                <a:lnTo>
                  <a:pt x="960544" y="377608"/>
                </a:lnTo>
                <a:lnTo>
                  <a:pt x="983179" y="331724"/>
                </a:lnTo>
                <a:lnTo>
                  <a:pt x="1160598" y="0"/>
                </a:lnTo>
                <a:lnTo>
                  <a:pt x="1102940" y="0"/>
                </a:lnTo>
                <a:lnTo>
                  <a:pt x="995625" y="196596"/>
                </a:lnTo>
                <a:lnTo>
                  <a:pt x="972349" y="241875"/>
                </a:lnTo>
                <a:lnTo>
                  <a:pt x="949369" y="287307"/>
                </a:lnTo>
                <a:lnTo>
                  <a:pt x="926680" y="332891"/>
                </a:lnTo>
                <a:lnTo>
                  <a:pt x="904281" y="378626"/>
                </a:lnTo>
                <a:lnTo>
                  <a:pt x="882168" y="424510"/>
                </a:lnTo>
                <a:lnTo>
                  <a:pt x="860340" y="470541"/>
                </a:lnTo>
                <a:lnTo>
                  <a:pt x="838793" y="516718"/>
                </a:lnTo>
                <a:lnTo>
                  <a:pt x="817524" y="563040"/>
                </a:lnTo>
                <a:lnTo>
                  <a:pt x="796532" y="609505"/>
                </a:lnTo>
                <a:lnTo>
                  <a:pt x="775813" y="656112"/>
                </a:lnTo>
                <a:lnTo>
                  <a:pt x="755365" y="702859"/>
                </a:lnTo>
                <a:lnTo>
                  <a:pt x="735185" y="749745"/>
                </a:lnTo>
                <a:lnTo>
                  <a:pt x="715270" y="796768"/>
                </a:lnTo>
                <a:lnTo>
                  <a:pt x="695617" y="843926"/>
                </a:lnTo>
                <a:lnTo>
                  <a:pt x="676225" y="891219"/>
                </a:lnTo>
                <a:lnTo>
                  <a:pt x="657090" y="938645"/>
                </a:lnTo>
                <a:lnTo>
                  <a:pt x="638209" y="986203"/>
                </a:lnTo>
                <a:lnTo>
                  <a:pt x="619580" y="1033890"/>
                </a:lnTo>
                <a:lnTo>
                  <a:pt x="601201" y="1081706"/>
                </a:lnTo>
                <a:lnTo>
                  <a:pt x="583068" y="1129649"/>
                </a:lnTo>
                <a:lnTo>
                  <a:pt x="565179" y="1177718"/>
                </a:lnTo>
                <a:lnTo>
                  <a:pt x="547531" y="1225910"/>
                </a:lnTo>
                <a:lnTo>
                  <a:pt x="530121" y="1274226"/>
                </a:lnTo>
                <a:lnTo>
                  <a:pt x="512948" y="1322662"/>
                </a:lnTo>
                <a:lnTo>
                  <a:pt x="496007" y="1371219"/>
                </a:lnTo>
                <a:lnTo>
                  <a:pt x="479770" y="1418959"/>
                </a:lnTo>
                <a:lnTo>
                  <a:pt x="463786" y="1466778"/>
                </a:lnTo>
                <a:lnTo>
                  <a:pt x="448056" y="1514673"/>
                </a:lnTo>
                <a:lnTo>
                  <a:pt x="432581" y="1562645"/>
                </a:lnTo>
                <a:lnTo>
                  <a:pt x="417359" y="1610691"/>
                </a:lnTo>
                <a:lnTo>
                  <a:pt x="402392" y="1658811"/>
                </a:lnTo>
                <a:lnTo>
                  <a:pt x="387680" y="1707005"/>
                </a:lnTo>
                <a:lnTo>
                  <a:pt x="373223" y="1755270"/>
                </a:lnTo>
                <a:lnTo>
                  <a:pt x="359022" y="1803605"/>
                </a:lnTo>
                <a:lnTo>
                  <a:pt x="345075" y="1852011"/>
                </a:lnTo>
                <a:lnTo>
                  <a:pt x="331385" y="1900485"/>
                </a:lnTo>
                <a:lnTo>
                  <a:pt x="317950" y="1949027"/>
                </a:lnTo>
                <a:lnTo>
                  <a:pt x="304772" y="1997635"/>
                </a:lnTo>
                <a:lnTo>
                  <a:pt x="291850" y="2046309"/>
                </a:lnTo>
                <a:lnTo>
                  <a:pt x="279185" y="2095048"/>
                </a:lnTo>
                <a:lnTo>
                  <a:pt x="266777" y="2143850"/>
                </a:lnTo>
                <a:lnTo>
                  <a:pt x="254626" y="2192715"/>
                </a:lnTo>
                <a:lnTo>
                  <a:pt x="242732" y="2241641"/>
                </a:lnTo>
                <a:lnTo>
                  <a:pt x="231096" y="2290627"/>
                </a:lnTo>
                <a:lnTo>
                  <a:pt x="219718" y="2339673"/>
                </a:lnTo>
                <a:lnTo>
                  <a:pt x="208598" y="2388777"/>
                </a:lnTo>
                <a:lnTo>
                  <a:pt x="197737" y="2437939"/>
                </a:lnTo>
                <a:lnTo>
                  <a:pt x="187134" y="2487156"/>
                </a:lnTo>
                <a:lnTo>
                  <a:pt x="176790" y="2536429"/>
                </a:lnTo>
                <a:lnTo>
                  <a:pt x="166705" y="2585756"/>
                </a:lnTo>
                <a:lnTo>
                  <a:pt x="156879" y="2635137"/>
                </a:lnTo>
                <a:lnTo>
                  <a:pt x="147313" y="2684569"/>
                </a:lnTo>
                <a:lnTo>
                  <a:pt x="138007" y="2734053"/>
                </a:lnTo>
                <a:lnTo>
                  <a:pt x="128960" y="2783586"/>
                </a:lnTo>
                <a:lnTo>
                  <a:pt x="120174" y="2833169"/>
                </a:lnTo>
                <a:lnTo>
                  <a:pt x="111649" y="2882800"/>
                </a:lnTo>
                <a:lnTo>
                  <a:pt x="103384" y="2932477"/>
                </a:lnTo>
                <a:lnTo>
                  <a:pt x="95380" y="2982201"/>
                </a:lnTo>
                <a:lnTo>
                  <a:pt x="87637" y="3031969"/>
                </a:lnTo>
                <a:lnTo>
                  <a:pt x="80156" y="3081781"/>
                </a:lnTo>
                <a:lnTo>
                  <a:pt x="72937" y="3131636"/>
                </a:lnTo>
                <a:lnTo>
                  <a:pt x="65979" y="3181533"/>
                </a:lnTo>
                <a:lnTo>
                  <a:pt x="59284" y="3231470"/>
                </a:lnTo>
                <a:lnTo>
                  <a:pt x="52851" y="3281448"/>
                </a:lnTo>
                <a:lnTo>
                  <a:pt x="40517" y="3382686"/>
                </a:lnTo>
                <a:lnTo>
                  <a:pt x="34724" y="3433902"/>
                </a:lnTo>
                <a:lnTo>
                  <a:pt x="29317" y="3485115"/>
                </a:lnTo>
                <a:lnTo>
                  <a:pt x="24314" y="3536328"/>
                </a:lnTo>
                <a:lnTo>
                  <a:pt x="19729" y="3587541"/>
                </a:lnTo>
                <a:lnTo>
                  <a:pt x="15580" y="3638758"/>
                </a:lnTo>
                <a:lnTo>
                  <a:pt x="11882" y="3689980"/>
                </a:lnTo>
                <a:lnTo>
                  <a:pt x="8652" y="3741210"/>
                </a:lnTo>
                <a:lnTo>
                  <a:pt x="5906" y="3792450"/>
                </a:lnTo>
                <a:lnTo>
                  <a:pt x="3660" y="3843702"/>
                </a:lnTo>
                <a:lnTo>
                  <a:pt x="1930" y="3894968"/>
                </a:lnTo>
                <a:lnTo>
                  <a:pt x="732" y="3946251"/>
                </a:lnTo>
                <a:lnTo>
                  <a:pt x="83" y="3997553"/>
                </a:lnTo>
                <a:lnTo>
                  <a:pt x="0" y="4048875"/>
                </a:lnTo>
                <a:lnTo>
                  <a:pt x="497" y="4100220"/>
                </a:lnTo>
                <a:lnTo>
                  <a:pt x="1591" y="4151591"/>
                </a:lnTo>
                <a:lnTo>
                  <a:pt x="3298" y="4202989"/>
                </a:lnTo>
                <a:lnTo>
                  <a:pt x="5636" y="4254417"/>
                </a:lnTo>
                <a:lnTo>
                  <a:pt x="8619" y="4305876"/>
                </a:lnTo>
                <a:lnTo>
                  <a:pt x="12264" y="4357370"/>
                </a:lnTo>
                <a:lnTo>
                  <a:pt x="20452" y="4457709"/>
                </a:lnTo>
                <a:lnTo>
                  <a:pt x="29370" y="4557938"/>
                </a:lnTo>
                <a:lnTo>
                  <a:pt x="39077" y="4658050"/>
                </a:lnTo>
                <a:lnTo>
                  <a:pt x="49630" y="4758040"/>
                </a:lnTo>
                <a:lnTo>
                  <a:pt x="61088" y="4857904"/>
                </a:lnTo>
                <a:lnTo>
                  <a:pt x="73510" y="4957635"/>
                </a:lnTo>
                <a:lnTo>
                  <a:pt x="80100" y="5007449"/>
                </a:lnTo>
                <a:lnTo>
                  <a:pt x="86952" y="5057229"/>
                </a:lnTo>
                <a:lnTo>
                  <a:pt x="94075" y="5106972"/>
                </a:lnTo>
                <a:lnTo>
                  <a:pt x="101474" y="5156679"/>
                </a:lnTo>
                <a:lnTo>
                  <a:pt x="109158" y="5206349"/>
                </a:lnTo>
                <a:lnTo>
                  <a:pt x="117134" y="5255982"/>
                </a:lnTo>
                <a:lnTo>
                  <a:pt x="125409" y="5305576"/>
                </a:lnTo>
                <a:lnTo>
                  <a:pt x="133990" y="5355131"/>
                </a:lnTo>
                <a:lnTo>
                  <a:pt x="142884" y="5404646"/>
                </a:lnTo>
                <a:lnTo>
                  <a:pt x="152100" y="5454121"/>
                </a:lnTo>
                <a:lnTo>
                  <a:pt x="161643" y="5503555"/>
                </a:lnTo>
                <a:lnTo>
                  <a:pt x="171522" y="5552948"/>
                </a:lnTo>
                <a:lnTo>
                  <a:pt x="181892" y="5603203"/>
                </a:lnTo>
                <a:lnTo>
                  <a:pt x="192545" y="5653367"/>
                </a:lnTo>
                <a:lnTo>
                  <a:pt x="203486" y="5703438"/>
                </a:lnTo>
                <a:lnTo>
                  <a:pt x="214715" y="5753417"/>
                </a:lnTo>
                <a:lnTo>
                  <a:pt x="226235" y="5803303"/>
                </a:lnTo>
                <a:lnTo>
                  <a:pt x="238049" y="5853095"/>
                </a:lnTo>
                <a:lnTo>
                  <a:pt x="250159" y="5902793"/>
                </a:lnTo>
                <a:lnTo>
                  <a:pt x="262566" y="5952395"/>
                </a:lnTo>
                <a:lnTo>
                  <a:pt x="275275" y="6001902"/>
                </a:lnTo>
                <a:lnTo>
                  <a:pt x="288286" y="6051312"/>
                </a:lnTo>
                <a:lnTo>
                  <a:pt x="301603" y="6100626"/>
                </a:lnTo>
                <a:lnTo>
                  <a:pt x="315227" y="6149842"/>
                </a:lnTo>
                <a:lnTo>
                  <a:pt x="329161" y="6198960"/>
                </a:lnTo>
                <a:lnTo>
                  <a:pt x="343407" y="6247979"/>
                </a:lnTo>
                <a:lnTo>
                  <a:pt x="357968" y="6296899"/>
                </a:lnTo>
                <a:lnTo>
                  <a:pt x="372845" y="6345719"/>
                </a:lnTo>
                <a:lnTo>
                  <a:pt x="388042" y="6394439"/>
                </a:lnTo>
                <a:lnTo>
                  <a:pt x="403561" y="6443058"/>
                </a:lnTo>
                <a:lnTo>
                  <a:pt x="419403" y="6491575"/>
                </a:lnTo>
                <a:lnTo>
                  <a:pt x="435572" y="6539989"/>
                </a:lnTo>
                <a:lnTo>
                  <a:pt x="452069" y="6588301"/>
                </a:lnTo>
                <a:lnTo>
                  <a:pt x="468898" y="6636509"/>
                </a:lnTo>
                <a:lnTo>
                  <a:pt x="486060" y="6684613"/>
                </a:lnTo>
                <a:lnTo>
                  <a:pt x="503557" y="6732612"/>
                </a:lnTo>
                <a:lnTo>
                  <a:pt x="521392" y="6780506"/>
                </a:lnTo>
                <a:lnTo>
                  <a:pt x="539568" y="6828294"/>
                </a:lnTo>
                <a:lnTo>
                  <a:pt x="552014" y="6857999"/>
                </a:lnTo>
                <a:lnTo>
                  <a:pt x="604719" y="6857999"/>
                </a:lnTo>
                <a:lnTo>
                  <a:pt x="597988" y="6841548"/>
                </a:lnTo>
                <a:lnTo>
                  <a:pt x="580534" y="6795967"/>
                </a:lnTo>
                <a:lnTo>
                  <a:pt x="563376" y="6750236"/>
                </a:lnTo>
                <a:lnTo>
                  <a:pt x="546509" y="6704356"/>
                </a:lnTo>
                <a:lnTo>
                  <a:pt x="529932" y="6658329"/>
                </a:lnTo>
                <a:lnTo>
                  <a:pt x="513641" y="6612156"/>
                </a:lnTo>
                <a:lnTo>
                  <a:pt x="497634" y="6565838"/>
                </a:lnTo>
                <a:lnTo>
                  <a:pt x="481906" y="6519378"/>
                </a:lnTo>
                <a:lnTo>
                  <a:pt x="466457" y="6472776"/>
                </a:lnTo>
                <a:lnTo>
                  <a:pt x="451282" y="6426035"/>
                </a:lnTo>
                <a:lnTo>
                  <a:pt x="436378" y="6379154"/>
                </a:lnTo>
                <a:lnTo>
                  <a:pt x="421743" y="6332137"/>
                </a:lnTo>
                <a:lnTo>
                  <a:pt x="407374" y="6284983"/>
                </a:lnTo>
                <a:lnTo>
                  <a:pt x="393268" y="6237696"/>
                </a:lnTo>
                <a:lnTo>
                  <a:pt x="379421" y="6190275"/>
                </a:lnTo>
                <a:lnTo>
                  <a:pt x="365832" y="6142723"/>
                </a:lnTo>
                <a:lnTo>
                  <a:pt x="352582" y="6094798"/>
                </a:lnTo>
                <a:lnTo>
                  <a:pt x="339812" y="6046738"/>
                </a:lnTo>
                <a:lnTo>
                  <a:pt x="327464" y="5998558"/>
                </a:lnTo>
                <a:lnTo>
                  <a:pt x="315477" y="5950276"/>
                </a:lnTo>
                <a:lnTo>
                  <a:pt x="292346" y="5853474"/>
                </a:lnTo>
                <a:lnTo>
                  <a:pt x="225378" y="5562392"/>
                </a:lnTo>
                <a:lnTo>
                  <a:pt x="213940" y="5513959"/>
                </a:lnTo>
                <a:lnTo>
                  <a:pt x="212622" y="5497195"/>
                </a:lnTo>
                <a:lnTo>
                  <a:pt x="212162" y="5480431"/>
                </a:lnTo>
                <a:lnTo>
                  <a:pt x="270158" y="5686252"/>
                </a:lnTo>
                <a:lnTo>
                  <a:pt x="284063" y="5734869"/>
                </a:lnTo>
                <a:lnTo>
                  <a:pt x="298183" y="5782824"/>
                </a:lnTo>
                <a:lnTo>
                  <a:pt x="312746" y="5830354"/>
                </a:lnTo>
                <a:lnTo>
                  <a:pt x="327924" y="5878285"/>
                </a:lnTo>
                <a:lnTo>
                  <a:pt x="343358" y="5926069"/>
                </a:lnTo>
                <a:lnTo>
                  <a:pt x="359050" y="5973708"/>
                </a:lnTo>
                <a:lnTo>
                  <a:pt x="374999" y="6021200"/>
                </a:lnTo>
                <a:lnTo>
                  <a:pt x="391206" y="6068544"/>
                </a:lnTo>
                <a:lnTo>
                  <a:pt x="407671" y="6115742"/>
                </a:lnTo>
                <a:lnTo>
                  <a:pt x="424395" y="6162792"/>
                </a:lnTo>
                <a:lnTo>
                  <a:pt x="441379" y="6209694"/>
                </a:lnTo>
                <a:lnTo>
                  <a:pt x="458621" y="6256448"/>
                </a:lnTo>
                <a:lnTo>
                  <a:pt x="476124" y="6303054"/>
                </a:lnTo>
                <a:lnTo>
                  <a:pt x="493887" y="6349511"/>
                </a:lnTo>
                <a:lnTo>
                  <a:pt x="511910" y="6395819"/>
                </a:lnTo>
                <a:lnTo>
                  <a:pt x="530195" y="6441977"/>
                </a:lnTo>
                <a:lnTo>
                  <a:pt x="548741" y="6487987"/>
                </a:lnTo>
                <a:lnTo>
                  <a:pt x="567548" y="6533846"/>
                </a:lnTo>
                <a:lnTo>
                  <a:pt x="586619" y="6579555"/>
                </a:lnTo>
                <a:lnTo>
                  <a:pt x="605951" y="6625114"/>
                </a:lnTo>
                <a:lnTo>
                  <a:pt x="625547" y="6670522"/>
                </a:lnTo>
                <a:lnTo>
                  <a:pt x="713431" y="6857999"/>
                </a:lnTo>
                <a:lnTo>
                  <a:pt x="7562033" y="6857999"/>
                </a:lnTo>
                <a:lnTo>
                  <a:pt x="756203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5117" y="1093021"/>
            <a:ext cx="8541766" cy="13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6145">
              <a:lnSpc>
                <a:spcPts val="3675"/>
              </a:lnSpc>
              <a:spcBef>
                <a:spcPts val="100"/>
              </a:spcBef>
            </a:pPr>
            <a:r>
              <a:rPr b="1" i="1" spc="-25" dirty="0" err="1">
                <a:solidFill>
                  <a:schemeClr val="tx1"/>
                </a:solidFill>
              </a:rPr>
              <a:t>Κινητικότητ</a:t>
            </a:r>
            <a:r>
              <a:rPr lang="el-GR" b="1" i="1" spc="-25" dirty="0" err="1">
                <a:solidFill>
                  <a:schemeClr val="tx1"/>
                </a:solidFill>
              </a:rPr>
              <a:t>ες</a:t>
            </a:r>
            <a:endParaRPr b="1" i="1" spc="-25" dirty="0">
              <a:solidFill>
                <a:schemeClr val="tx1"/>
              </a:solidFill>
            </a:endParaRPr>
          </a:p>
          <a:p>
            <a:pPr marL="4716145" marR="5080">
              <a:lnSpc>
                <a:spcPct val="70000"/>
              </a:lnSpc>
              <a:spcBef>
                <a:spcPts val="650"/>
              </a:spcBef>
            </a:pPr>
            <a:r>
              <a:rPr b="1" i="1" spc="-35" dirty="0">
                <a:solidFill>
                  <a:schemeClr val="tx1"/>
                </a:solidFill>
              </a:rPr>
              <a:t>Σπουδαστών/στριών </a:t>
            </a:r>
            <a:r>
              <a:rPr b="1" i="1" spc="-800" dirty="0">
                <a:solidFill>
                  <a:schemeClr val="tx1"/>
                </a:solidFill>
              </a:rPr>
              <a:t> </a:t>
            </a:r>
            <a:r>
              <a:rPr b="1" i="1" spc="-15" dirty="0">
                <a:solidFill>
                  <a:schemeClr val="tx1"/>
                </a:solidFill>
              </a:rPr>
              <a:t>και</a:t>
            </a:r>
            <a:r>
              <a:rPr b="1" i="1" spc="-90" dirty="0">
                <a:solidFill>
                  <a:schemeClr val="tx1"/>
                </a:solidFill>
              </a:rPr>
              <a:t> </a:t>
            </a:r>
            <a:r>
              <a:rPr b="1" i="1" spc="-25" dirty="0">
                <a:solidFill>
                  <a:schemeClr val="tx1"/>
                </a:solidFill>
              </a:rPr>
              <a:t>Νέων</a:t>
            </a:r>
            <a:r>
              <a:rPr b="1" i="1" spc="-125" dirty="0">
                <a:solidFill>
                  <a:schemeClr val="tx1"/>
                </a:solidFill>
              </a:rPr>
              <a:t> </a:t>
            </a:r>
            <a:r>
              <a:rPr b="1" i="1" spc="-30" dirty="0">
                <a:solidFill>
                  <a:schemeClr val="tx1"/>
                </a:solidFill>
              </a:rPr>
              <a:t>Αποφοίτων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97422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5413247"/>
            <a:ext cx="1389888" cy="1439717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CEB0C963-50D2-FA12-02DE-A57BD23EB16D}"/>
              </a:ext>
            </a:extLst>
          </p:cNvPr>
          <p:cNvSpPr txBox="1"/>
          <p:nvPr/>
        </p:nvSpPr>
        <p:spPr>
          <a:xfrm>
            <a:off x="6488696" y="2591233"/>
            <a:ext cx="4824857" cy="3375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r>
              <a:rPr lang="el-GR" sz="3600" spc="-15" dirty="0">
                <a:solidFill>
                  <a:srgbClr val="44536A"/>
                </a:solidFill>
                <a:latin typeface="Calibri Light"/>
                <a:cs typeface="Calibri Light"/>
              </a:rPr>
              <a:t>Γενικές Αρχές</a:t>
            </a:r>
          </a:p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r>
              <a:rPr lang="el-GR" sz="3600" spc="-15" dirty="0">
                <a:solidFill>
                  <a:srgbClr val="44536A"/>
                </a:solidFill>
                <a:latin typeface="Calibri Light"/>
                <a:cs typeface="Calibri Light"/>
              </a:rPr>
              <a:t>Επιλέξιμες Διάρκειες</a:t>
            </a:r>
            <a:endParaRPr lang="en-GB" sz="3600" spc="-15" dirty="0">
              <a:solidFill>
                <a:srgbClr val="44536A"/>
              </a:solidFill>
              <a:latin typeface="Calibri Light"/>
              <a:cs typeface="Calibri Light"/>
            </a:endParaRPr>
          </a:p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r>
              <a:rPr lang="el-GR" sz="3600" spc="-15" dirty="0">
                <a:solidFill>
                  <a:srgbClr val="44536A"/>
                </a:solidFill>
                <a:latin typeface="Calibri Light"/>
                <a:cs typeface="Calibri Light"/>
              </a:rPr>
              <a:t>Κινητικότητα για σπουδές</a:t>
            </a:r>
          </a:p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r>
              <a:rPr lang="el-GR" sz="3600" spc="-15" dirty="0">
                <a:solidFill>
                  <a:srgbClr val="44536A"/>
                </a:solidFill>
                <a:latin typeface="Calibri Light"/>
                <a:cs typeface="Calibri Light"/>
              </a:rPr>
              <a:t>Κινητικότητα για Πρακτική Άσκηση</a:t>
            </a:r>
          </a:p>
        </p:txBody>
      </p:sp>
    </p:spTree>
    <p:extLst>
      <p:ext uri="{BB962C8B-B14F-4D97-AF65-F5344CB8AC3E}">
        <p14:creationId xmlns:p14="http://schemas.microsoft.com/office/powerpoint/2010/main" val="1488911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45200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436113"/>
            <a:ext cx="1377695" cy="1421884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37DF166E-3F71-AB4E-5ECB-3E86ACB77F47}"/>
              </a:ext>
            </a:extLst>
          </p:cNvPr>
          <p:cNvSpPr txBox="1"/>
          <p:nvPr/>
        </p:nvSpPr>
        <p:spPr>
          <a:xfrm>
            <a:off x="1377695" y="806267"/>
            <a:ext cx="10363200" cy="5823133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55600" marR="10795" indent="-342900" algn="just">
              <a:lnSpc>
                <a:spcPts val="1620"/>
              </a:lnSpc>
              <a:spcBef>
                <a:spcPts val="305"/>
              </a:spcBef>
              <a:buFont typeface="Courier New" panose="02070309020205020404" pitchFamily="49" charset="0"/>
              <a:buChar char="o"/>
            </a:pPr>
            <a:r>
              <a:rPr lang="el-GR" sz="2000" spc="-120" dirty="0">
                <a:latin typeface="Calibri"/>
                <a:cs typeface="Calibri"/>
              </a:rPr>
              <a:t>Ο ίδιος φοιτητής/πρόσφατος απόφοιτος μπορεί να πραγματοποιήσει κινητικότητες για σπουδές και/ή πρακτική άσκηση, συνολικής διάρκειας μέχρι και 12 μήνες, για κάθε κύκλο σπουδών του</a:t>
            </a:r>
          </a:p>
          <a:p>
            <a:pPr marL="12700" marR="10795" algn="just">
              <a:lnSpc>
                <a:spcPts val="1620"/>
              </a:lnSpc>
              <a:spcBef>
                <a:spcPts val="305"/>
              </a:spcBef>
            </a:pPr>
            <a:endParaRPr lang="el-GR" sz="2000" spc="-120" dirty="0">
              <a:latin typeface="Calibri"/>
              <a:cs typeface="Calibri"/>
            </a:endParaRPr>
          </a:p>
          <a:p>
            <a:pPr marL="12700" marR="10795" algn="just">
              <a:lnSpc>
                <a:spcPts val="1620"/>
              </a:lnSpc>
              <a:spcBef>
                <a:spcPts val="305"/>
              </a:spcBef>
            </a:pPr>
            <a:r>
              <a:rPr lang="el-GR" sz="2000" spc="-120" dirty="0">
                <a:latin typeface="Calibri"/>
                <a:cs typeface="Calibri"/>
              </a:rPr>
              <a:t>* Για προγράμματα σπουδών ενός κύκλου (π.χ. προγράμματα ιατρικής), η ανώτατη συνολική διάρκεια περιόδων </a:t>
            </a:r>
            <a:r>
              <a:rPr sz="2000" spc="-70" dirty="0" err="1">
                <a:latin typeface="Calibri"/>
                <a:cs typeface="Calibri"/>
              </a:rPr>
              <a:t>κ</a:t>
            </a:r>
            <a:r>
              <a:rPr sz="2000" spc="-90" dirty="0" err="1">
                <a:latin typeface="Calibri"/>
                <a:cs typeface="Calibri"/>
              </a:rPr>
              <a:t>ι</a:t>
            </a:r>
            <a:r>
              <a:rPr sz="2000" spc="-65" dirty="0" err="1">
                <a:latin typeface="Calibri"/>
                <a:cs typeface="Calibri"/>
              </a:rPr>
              <a:t>ν</a:t>
            </a:r>
            <a:r>
              <a:rPr sz="2000" spc="-90" dirty="0" err="1">
                <a:latin typeface="Calibri"/>
                <a:cs typeface="Calibri"/>
              </a:rPr>
              <a:t>η</a:t>
            </a:r>
            <a:r>
              <a:rPr sz="2000" spc="-65" dirty="0" err="1">
                <a:latin typeface="Calibri"/>
                <a:cs typeface="Calibri"/>
              </a:rPr>
              <a:t>τι</a:t>
            </a:r>
            <a:r>
              <a:rPr sz="2000" spc="-110" dirty="0" err="1">
                <a:latin typeface="Calibri"/>
                <a:cs typeface="Calibri"/>
              </a:rPr>
              <a:t>κ</a:t>
            </a:r>
            <a:r>
              <a:rPr sz="2000" spc="-60" dirty="0" err="1">
                <a:latin typeface="Calibri"/>
                <a:cs typeface="Calibri"/>
              </a:rPr>
              <a:t>ό</a:t>
            </a:r>
            <a:r>
              <a:rPr sz="2000" spc="-65" dirty="0" err="1">
                <a:latin typeface="Calibri"/>
                <a:cs typeface="Calibri"/>
              </a:rPr>
              <a:t>τ</a:t>
            </a:r>
            <a:r>
              <a:rPr sz="2000" spc="-90" dirty="0" err="1">
                <a:latin typeface="Calibri"/>
                <a:cs typeface="Calibri"/>
              </a:rPr>
              <a:t>ητ</a:t>
            </a:r>
            <a:r>
              <a:rPr sz="2000" spc="-60" dirty="0">
                <a:latin typeface="Calibri"/>
                <a:cs typeface="Calibri"/>
              </a:rPr>
              <a:t>α</a:t>
            </a:r>
            <a:r>
              <a:rPr sz="2000" spc="80" dirty="0">
                <a:latin typeface="Calibri"/>
                <a:cs typeface="Calibri"/>
              </a:rPr>
              <a:t>ς</a:t>
            </a:r>
            <a:r>
              <a:rPr lang="el-GR" sz="2000" spc="-160" dirty="0">
                <a:latin typeface="Calibri"/>
                <a:cs typeface="Calibri"/>
              </a:rPr>
              <a:t> ανέρχεται στους 24</a:t>
            </a:r>
            <a:r>
              <a:rPr sz="2000" spc="-150" dirty="0">
                <a:latin typeface="Calibri"/>
                <a:cs typeface="Calibri"/>
              </a:rPr>
              <a:t>  </a:t>
            </a:r>
            <a:r>
              <a:rPr sz="2000" spc="-35" dirty="0">
                <a:latin typeface="Calibri"/>
                <a:cs typeface="Calibri"/>
              </a:rPr>
              <a:t>μ</a:t>
            </a:r>
            <a:r>
              <a:rPr sz="2000" spc="-75" dirty="0">
                <a:latin typeface="Calibri"/>
                <a:cs typeface="Calibri"/>
              </a:rPr>
              <a:t>ή</a:t>
            </a:r>
            <a:r>
              <a:rPr sz="2000" spc="-40" dirty="0">
                <a:latin typeface="Calibri"/>
                <a:cs typeface="Calibri"/>
              </a:rPr>
              <a:t>νε</a:t>
            </a:r>
            <a:r>
              <a:rPr sz="2000" dirty="0">
                <a:latin typeface="Calibri"/>
                <a:cs typeface="Calibri"/>
              </a:rPr>
              <a:t>ς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(</a:t>
            </a:r>
            <a:r>
              <a:rPr sz="2000" spc="-45" dirty="0">
                <a:latin typeface="Calibri"/>
                <a:cs typeface="Calibri"/>
              </a:rPr>
              <a:t>1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35" dirty="0" err="1">
                <a:latin typeface="Calibri"/>
                <a:cs typeface="Calibri"/>
              </a:rPr>
              <a:t>μ</a:t>
            </a:r>
            <a:r>
              <a:rPr sz="2000" spc="-75" dirty="0" err="1">
                <a:latin typeface="Calibri"/>
                <a:cs typeface="Calibri"/>
              </a:rPr>
              <a:t>ή</a:t>
            </a:r>
            <a:r>
              <a:rPr sz="2000" spc="-40" dirty="0" err="1">
                <a:latin typeface="Calibri"/>
                <a:cs typeface="Calibri"/>
              </a:rPr>
              <a:t>νε</a:t>
            </a:r>
            <a:r>
              <a:rPr sz="2000" dirty="0" err="1">
                <a:latin typeface="Calibri"/>
                <a:cs typeface="Calibri"/>
              </a:rPr>
              <a:t>ς</a:t>
            </a:r>
            <a:r>
              <a:rPr lang="el-GR" sz="2000" dirty="0">
                <a:latin typeface="Calibri"/>
                <a:cs typeface="Calibri"/>
              </a:rPr>
              <a:t>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αν</a:t>
            </a:r>
            <a:r>
              <a:rPr sz="2000" dirty="0">
                <a:latin typeface="Calibri"/>
                <a:cs typeface="Calibri"/>
              </a:rPr>
              <a:t>ά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ρο</a:t>
            </a:r>
            <a:r>
              <a:rPr sz="2000" spc="-40" dirty="0">
                <a:latin typeface="Calibri"/>
                <a:cs typeface="Calibri"/>
              </a:rPr>
              <a:t>ή</a:t>
            </a:r>
            <a:r>
              <a:rPr sz="2000" dirty="0">
                <a:latin typeface="Calibri"/>
                <a:cs typeface="Calibri"/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Calibri"/>
              <a:cs typeface="Calibri"/>
            </a:endParaRPr>
          </a:p>
          <a:p>
            <a:pPr marL="355600" indent="-342900" algn="just">
              <a:lnSpc>
                <a:spcPts val="1710"/>
              </a:lnSpc>
              <a:buFont typeface="Courier New" panose="02070309020205020404" pitchFamily="49" charset="0"/>
              <a:buChar char="o"/>
            </a:pPr>
            <a:r>
              <a:rPr lang="el-GR" sz="2000" spc="-55" dirty="0">
                <a:latin typeface="Calibri"/>
                <a:cs typeface="Calibri"/>
              </a:rPr>
              <a:t>Οι</a:t>
            </a:r>
            <a:r>
              <a:rPr lang="en-GB" sz="2000" spc="-55" dirty="0">
                <a:latin typeface="Calibri"/>
                <a:cs typeface="Calibri"/>
              </a:rPr>
              <a:t> </a:t>
            </a:r>
            <a:r>
              <a:rPr sz="2000" spc="-95" dirty="0" err="1">
                <a:latin typeface="Calibri"/>
                <a:cs typeface="Calibri"/>
              </a:rPr>
              <a:t>κινητικότητες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lang="el-GR" sz="2000" spc="-55" dirty="0">
                <a:latin typeface="Calibri"/>
                <a:cs typeface="Calibri"/>
              </a:rPr>
              <a:t>σύντομης</a:t>
            </a:r>
            <a:r>
              <a:rPr lang="el-GR" sz="2000" spc="-15" dirty="0">
                <a:latin typeface="Calibri"/>
                <a:cs typeface="Calibri"/>
              </a:rPr>
              <a:t> </a:t>
            </a:r>
            <a:r>
              <a:rPr lang="el-GR" sz="2000" spc="-30" dirty="0">
                <a:latin typeface="Calibri"/>
                <a:cs typeface="Calibri"/>
              </a:rPr>
              <a:t>διάρκειας</a:t>
            </a:r>
            <a:r>
              <a:rPr lang="el-GR" sz="2000" spc="60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(5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–</a:t>
            </a:r>
            <a:r>
              <a:rPr lang="en-GB" sz="2000" spc="-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30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55" dirty="0" err="1">
                <a:latin typeface="Calibri"/>
                <a:cs typeface="Calibri"/>
              </a:rPr>
              <a:t>μέρες</a:t>
            </a:r>
            <a:r>
              <a:rPr sz="2000" spc="-55" dirty="0">
                <a:latin typeface="Calibri"/>
                <a:cs typeface="Calibri"/>
              </a:rPr>
              <a:t>)</a:t>
            </a:r>
            <a:r>
              <a:rPr lang="el-GR" sz="2000" spc="-55" dirty="0">
                <a:latin typeface="Calibri"/>
                <a:cs typeface="Calibri"/>
              </a:rPr>
              <a:t> αφορούν είτε άτομα με λιγότερες ευκαιρίες (όπως ορίζονται στη </a:t>
            </a:r>
            <a:r>
              <a:rPr lang="el-GR" sz="2000" spc="-55" dirty="0">
                <a:latin typeface="Calibri"/>
                <a:cs typeface="Calibri"/>
                <a:hlinkClick r:id="rId4"/>
              </a:rPr>
              <a:t>Στρατηγική Ένταξης και Πολυμορφίας του ΙΔΕΠ Διά Βίου Μάθησης</a:t>
            </a:r>
            <a:r>
              <a:rPr lang="el-GR" sz="2000" spc="-55" dirty="0">
                <a:latin typeface="Calibri"/>
                <a:cs typeface="Calibri"/>
              </a:rPr>
              <a:t>)</a:t>
            </a:r>
            <a:r>
              <a:rPr lang="en-GB" sz="2000" spc="-55" dirty="0">
                <a:latin typeface="Calibri"/>
                <a:cs typeface="Calibri"/>
              </a:rPr>
              <a:t> </a:t>
            </a:r>
            <a:r>
              <a:rPr lang="el-GR" sz="2000" spc="-55" dirty="0">
                <a:latin typeface="Calibri"/>
                <a:cs typeface="Calibri"/>
              </a:rPr>
              <a:t>είτε διδακτορικούς φοιτητές </a:t>
            </a:r>
            <a:r>
              <a:rPr lang="el-GR" sz="2000" spc="-55" dirty="0">
                <a:latin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l-GR" sz="2000" i="1" spc="-55" dirty="0">
                <a:latin typeface="Calibri"/>
                <a:cs typeface="Calibri"/>
                <a:sym typeface="Wingdings" panose="05000000000000000000" pitchFamily="2" charset="2"/>
              </a:rPr>
              <a:t>Αποτελεί υποχρέωση των ΑΕΙ να αξιολογήσουν την καταλληλόλητα της επιλογής  των συμμετεχόντων σε μικρής διάρκειας κινητικότητές και να διασφαλίσουν ότι οι  φυσικές κινητικότητες μεγάλης διάρκειας παραμένουν ο κανόνας.</a:t>
            </a:r>
            <a:endParaRPr lang="el-GR" sz="2000" i="1" spc="-55" dirty="0">
              <a:latin typeface="Calibri"/>
              <a:cs typeface="Calibri"/>
            </a:endParaRPr>
          </a:p>
          <a:p>
            <a:pPr marL="355600" indent="-342900" algn="just">
              <a:lnSpc>
                <a:spcPts val="1710"/>
              </a:lnSpc>
              <a:buFont typeface="Courier New" panose="02070309020205020404" pitchFamily="49" charset="0"/>
              <a:buChar char="o"/>
            </a:pPr>
            <a:endParaRPr lang="el-GR" sz="2000" spc="-55" dirty="0">
              <a:latin typeface="Calibri"/>
              <a:cs typeface="Calibri"/>
            </a:endParaRPr>
          </a:p>
          <a:p>
            <a:pPr marL="355600" indent="-342900" algn="just">
              <a:lnSpc>
                <a:spcPts val="1710"/>
              </a:lnSpc>
              <a:buFont typeface="Courier New" panose="02070309020205020404" pitchFamily="49" charset="0"/>
              <a:buChar char="o"/>
            </a:pPr>
            <a:r>
              <a:rPr lang="el-GR" sz="2000" spc="-40" dirty="0">
                <a:latin typeface="Calibri"/>
                <a:cs typeface="Calibri"/>
              </a:rPr>
              <a:t>Με εξαίρεση τις κινητικότητες σύντομης διάρκειας για τους διδακτορικούς φοιτητές, για όλες τις υπόλοιπες κινητικότητες σύντομης διάρκειας </a:t>
            </a:r>
            <a:r>
              <a:rPr sz="2000" spc="-35" dirty="0" err="1">
                <a:latin typeface="Calibri"/>
                <a:cs typeface="Calibri"/>
              </a:rPr>
              <a:t>το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spc="-65" dirty="0" err="1">
                <a:latin typeface="Calibri"/>
                <a:cs typeface="Calibri"/>
              </a:rPr>
              <a:t>δι</a:t>
            </a:r>
            <a:r>
              <a:rPr sz="2000" spc="-65" dirty="0">
                <a:latin typeface="Calibri"/>
                <a:cs typeface="Calibri"/>
              </a:rPr>
              <a:t>αδικτυακό</a:t>
            </a:r>
            <a:r>
              <a:rPr lang="el-GR" sz="2000" dirty="0">
                <a:latin typeface="Calibri"/>
                <a:cs typeface="Calibri"/>
              </a:rPr>
              <a:t> </a:t>
            </a:r>
            <a:r>
              <a:rPr sz="2000" spc="-110" dirty="0" err="1">
                <a:latin typeface="Calibri"/>
                <a:cs typeface="Calibri"/>
              </a:rPr>
              <a:t>κ</a:t>
            </a:r>
            <a:r>
              <a:rPr sz="2000" spc="-60" dirty="0" err="1">
                <a:latin typeface="Calibri"/>
                <a:cs typeface="Calibri"/>
              </a:rPr>
              <a:t>ομ</a:t>
            </a:r>
            <a:r>
              <a:rPr sz="2000" spc="-70" dirty="0" err="1">
                <a:latin typeface="Calibri"/>
                <a:cs typeface="Calibri"/>
              </a:rPr>
              <a:t>μ</a:t>
            </a:r>
            <a:r>
              <a:rPr sz="2000" spc="-60" dirty="0" err="1">
                <a:latin typeface="Calibri"/>
                <a:cs typeface="Calibri"/>
              </a:rPr>
              <a:t>ά</a:t>
            </a:r>
            <a:r>
              <a:rPr sz="2000" spc="-65" dirty="0" err="1">
                <a:latin typeface="Calibri"/>
                <a:cs typeface="Calibri"/>
              </a:rPr>
              <a:t>τ</a:t>
            </a:r>
            <a:r>
              <a:rPr sz="2000" dirty="0" err="1">
                <a:latin typeface="Calibri"/>
                <a:cs typeface="Calibri"/>
              </a:rPr>
              <a:t>ι</a:t>
            </a:r>
            <a:r>
              <a:rPr sz="2000" spc="-140" dirty="0">
                <a:latin typeface="Calibri"/>
                <a:cs typeface="Calibri"/>
              </a:rPr>
              <a:t> </a:t>
            </a:r>
            <a:r>
              <a:rPr sz="2000" spc="-75" dirty="0">
                <a:latin typeface="Calibri"/>
                <a:cs typeface="Calibri"/>
              </a:rPr>
              <a:t>ε</a:t>
            </a:r>
            <a:r>
              <a:rPr sz="2000" spc="-100" dirty="0">
                <a:latin typeface="Calibri"/>
                <a:cs typeface="Calibri"/>
              </a:rPr>
              <a:t>ί</a:t>
            </a:r>
            <a:r>
              <a:rPr sz="2000" spc="-75" dirty="0">
                <a:latin typeface="Calibri"/>
                <a:cs typeface="Calibri"/>
              </a:rPr>
              <a:t>να</a:t>
            </a:r>
            <a:r>
              <a:rPr sz="2000" dirty="0">
                <a:latin typeface="Calibri"/>
                <a:cs typeface="Calibri"/>
              </a:rPr>
              <a:t>ι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υ</a:t>
            </a:r>
            <a:r>
              <a:rPr sz="2000" spc="-40" dirty="0">
                <a:latin typeface="Calibri"/>
                <a:cs typeface="Calibri"/>
              </a:rPr>
              <a:t>π</a:t>
            </a:r>
            <a:r>
              <a:rPr sz="2000" spc="-35" dirty="0">
                <a:latin typeface="Calibri"/>
                <a:cs typeface="Calibri"/>
              </a:rPr>
              <a:t>ο</a:t>
            </a:r>
            <a:r>
              <a:rPr sz="2000" spc="-40" dirty="0">
                <a:latin typeface="Calibri"/>
                <a:cs typeface="Calibri"/>
              </a:rPr>
              <a:t>χ</a:t>
            </a:r>
            <a:r>
              <a:rPr sz="2000" spc="-35" dirty="0">
                <a:latin typeface="Calibri"/>
                <a:cs typeface="Calibri"/>
              </a:rPr>
              <a:t>ρ</a:t>
            </a:r>
            <a:r>
              <a:rPr sz="2000" spc="-40" dirty="0">
                <a:latin typeface="Calibri"/>
                <a:cs typeface="Calibri"/>
              </a:rPr>
              <a:t>εω</a:t>
            </a:r>
            <a:r>
              <a:rPr sz="2000" spc="-45" dirty="0">
                <a:latin typeface="Calibri"/>
                <a:cs typeface="Calibri"/>
              </a:rPr>
              <a:t>τ</a:t>
            </a:r>
            <a:r>
              <a:rPr sz="2000" spc="-40" dirty="0">
                <a:latin typeface="Calibri"/>
                <a:cs typeface="Calibri"/>
              </a:rPr>
              <a:t>ι</a:t>
            </a:r>
            <a:r>
              <a:rPr sz="2000" spc="-85" dirty="0">
                <a:latin typeface="Calibri"/>
                <a:cs typeface="Calibri"/>
              </a:rPr>
              <a:t>κ</a:t>
            </a:r>
            <a:r>
              <a:rPr sz="2000" dirty="0">
                <a:latin typeface="Calibri"/>
                <a:cs typeface="Calibri"/>
              </a:rPr>
              <a:t>ό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-60" dirty="0">
                <a:latin typeface="Calibri"/>
                <a:cs typeface="Calibri"/>
              </a:rPr>
              <a:t>min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w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7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-135" dirty="0">
                <a:latin typeface="Calibri"/>
                <a:cs typeface="Calibri"/>
              </a:rPr>
              <a:t>E</a:t>
            </a:r>
            <a:r>
              <a:rPr sz="2000" spc="-105" dirty="0">
                <a:latin typeface="Calibri"/>
                <a:cs typeface="Calibri"/>
              </a:rPr>
              <a:t>C</a:t>
            </a:r>
            <a:r>
              <a:rPr sz="2000" spc="-135" dirty="0">
                <a:latin typeface="Calibri"/>
                <a:cs typeface="Calibri"/>
              </a:rPr>
              <a:t>T</a:t>
            </a:r>
            <a:r>
              <a:rPr sz="2000" spc="-1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)</a:t>
            </a:r>
            <a:endParaRPr lang="el-GR" sz="2000" dirty="0">
              <a:latin typeface="Calibri"/>
              <a:cs typeface="Calibri"/>
            </a:endParaRPr>
          </a:p>
          <a:p>
            <a:pPr marL="355600" indent="-342900" algn="just">
              <a:lnSpc>
                <a:spcPts val="1710"/>
              </a:lnSpc>
              <a:buFont typeface="Courier New" panose="02070309020205020404" pitchFamily="49" charset="0"/>
              <a:buChar char="o"/>
            </a:pPr>
            <a:endParaRPr lang="el-GR" sz="2000" dirty="0">
              <a:latin typeface="Calibri"/>
              <a:cs typeface="Calibri"/>
            </a:endParaRPr>
          </a:p>
          <a:p>
            <a:pPr marL="355600" indent="-342900" algn="just">
              <a:lnSpc>
                <a:spcPts val="1710"/>
              </a:lnSpc>
              <a:buFont typeface="Courier New" panose="02070309020205020404" pitchFamily="49" charset="0"/>
              <a:buChar char="o"/>
            </a:pPr>
            <a:r>
              <a:rPr lang="el-GR" sz="2000" dirty="0">
                <a:latin typeface="Calibri"/>
                <a:cs typeface="Calibri"/>
              </a:rPr>
              <a:t>Οι φοιτητές δεν μπορούν να υλοποιήσουν κινητικότητες εντός της χώρας όπου εδρεύει το ΙΤΕ στο οποίο είναι εγγεγραμμένοι ή προς την χώρα διαμονής τους</a:t>
            </a:r>
          </a:p>
          <a:p>
            <a:pPr marL="355600" indent="-342900" algn="just">
              <a:lnSpc>
                <a:spcPts val="1710"/>
              </a:lnSpc>
              <a:buFont typeface="Courier New" panose="02070309020205020404" pitchFamily="49" charset="0"/>
              <a:buChar char="o"/>
            </a:pPr>
            <a:endParaRPr lang="el-GR" sz="2000" dirty="0">
              <a:latin typeface="Calibri"/>
              <a:cs typeface="Calibri"/>
            </a:endParaRPr>
          </a:p>
          <a:p>
            <a:pPr marL="355600" indent="-342900" algn="just">
              <a:lnSpc>
                <a:spcPts val="1710"/>
              </a:lnSpc>
              <a:buFont typeface="Courier New" panose="02070309020205020404" pitchFamily="49" charset="0"/>
              <a:buChar char="o"/>
            </a:pPr>
            <a:r>
              <a:rPr sz="2000" dirty="0">
                <a:latin typeface="Calibri"/>
                <a:cs typeface="Calibri"/>
              </a:rPr>
              <a:t>Η </a:t>
            </a:r>
            <a:r>
              <a:rPr sz="2000" spc="-10" dirty="0">
                <a:latin typeface="Calibri"/>
                <a:cs typeface="Calibri"/>
              </a:rPr>
              <a:t>ημερομηνία </a:t>
            </a:r>
            <a:r>
              <a:rPr sz="2000" dirty="0">
                <a:latin typeface="Calibri"/>
                <a:cs typeface="Calibri"/>
              </a:rPr>
              <a:t>έναρξης </a:t>
            </a:r>
            <a:r>
              <a:rPr lang="el-GR" sz="2000" spc="-5" dirty="0">
                <a:latin typeface="Calibri"/>
                <a:cs typeface="Calibri"/>
              </a:rPr>
              <a:t>είναι πάντα </a:t>
            </a:r>
            <a:r>
              <a:rPr sz="2000" dirty="0">
                <a:latin typeface="Calibri"/>
                <a:cs typeface="Calibri"/>
              </a:rPr>
              <a:t>η πρώτη </a:t>
            </a:r>
            <a:r>
              <a:rPr sz="2000" spc="-5" dirty="0" err="1">
                <a:latin typeface="Calibri"/>
                <a:cs typeface="Calibri"/>
              </a:rPr>
              <a:t>ημέρ</a:t>
            </a:r>
            <a:r>
              <a:rPr sz="2000" spc="-5" dirty="0">
                <a:latin typeface="Calibri"/>
                <a:cs typeface="Calibri"/>
              </a:rPr>
              <a:t>α </a:t>
            </a:r>
            <a:r>
              <a:rPr lang="el-GR" sz="2000" dirty="0">
                <a:latin typeface="Calibri"/>
                <a:cs typeface="Calibri"/>
              </a:rPr>
              <a:t>κατά την οποία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σπουδαστής/στρια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είναι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lang="el-GR" sz="2000" spc="15" dirty="0">
                <a:latin typeface="Calibri"/>
                <a:cs typeface="Calibri"/>
              </a:rPr>
              <a:t>φυσικά </a:t>
            </a:r>
            <a:r>
              <a:rPr sz="2000" spc="-5" dirty="0">
                <a:latin typeface="Calibri"/>
                <a:cs typeface="Calibri"/>
              </a:rPr>
              <a:t>πα</a:t>
            </a:r>
            <a:r>
              <a:rPr sz="2000" spc="-5" dirty="0" err="1">
                <a:latin typeface="Calibri"/>
                <a:cs typeface="Calibri"/>
              </a:rPr>
              <a:t>ρών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στον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οργανισμό υποδοχής </a:t>
            </a:r>
            <a:r>
              <a:rPr lang="el-GR" sz="2000" spc="-5" dirty="0">
                <a:latin typeface="Calibri"/>
                <a:cs typeface="Calibri"/>
              </a:rPr>
              <a:t>(πρώτη ημέρα μαθημάτων/πρώτη ημέρα στη δουλειά, πρώτη ημέρα εκδήλωσης υποδοχής κτλ.)</a:t>
            </a:r>
          </a:p>
          <a:p>
            <a:pPr marL="355600" indent="-342900" algn="just">
              <a:lnSpc>
                <a:spcPts val="1710"/>
              </a:lnSpc>
              <a:buFont typeface="Courier New" panose="02070309020205020404" pitchFamily="49" charset="0"/>
              <a:buChar char="o"/>
            </a:pPr>
            <a:endParaRPr lang="el-GR" sz="2000" spc="-5" dirty="0">
              <a:latin typeface="Calibri"/>
              <a:cs typeface="Calibri"/>
            </a:endParaRPr>
          </a:p>
          <a:p>
            <a:pPr marL="355600" indent="-342900" algn="just">
              <a:lnSpc>
                <a:spcPts val="1710"/>
              </a:lnSpc>
              <a:buFont typeface="Courier New" panose="02070309020205020404" pitchFamily="49" charset="0"/>
              <a:buChar char="o"/>
            </a:pPr>
            <a:r>
              <a:rPr sz="2000" dirty="0">
                <a:latin typeface="Calibri"/>
                <a:cs typeface="Calibri"/>
              </a:rPr>
              <a:t>Η </a:t>
            </a:r>
            <a:r>
              <a:rPr sz="2000" spc="-10" dirty="0">
                <a:latin typeface="Calibri"/>
                <a:cs typeface="Calibri"/>
              </a:rPr>
              <a:t>ημερομηνία </a:t>
            </a:r>
            <a:r>
              <a:rPr sz="2000" dirty="0">
                <a:latin typeface="Calibri"/>
                <a:cs typeface="Calibri"/>
              </a:rPr>
              <a:t>λήξης </a:t>
            </a:r>
            <a:r>
              <a:rPr lang="el-GR" sz="2000" dirty="0">
                <a:latin typeface="Calibri"/>
                <a:cs typeface="Calibri"/>
              </a:rPr>
              <a:t>πρέπει να </a:t>
            </a:r>
            <a:r>
              <a:rPr lang="el-GR" sz="2000" spc="-5" dirty="0">
                <a:latin typeface="Calibri"/>
                <a:cs typeface="Calibri"/>
              </a:rPr>
              <a:t>είναι πάντα </a:t>
            </a:r>
            <a:r>
              <a:rPr sz="2000" dirty="0">
                <a:latin typeface="Calibri"/>
                <a:cs typeface="Calibri"/>
              </a:rPr>
              <a:t>η </a:t>
            </a:r>
            <a:r>
              <a:rPr sz="2000" spc="-5" dirty="0">
                <a:latin typeface="Calibri"/>
                <a:cs typeface="Calibri"/>
              </a:rPr>
              <a:t>τελευταία ημέρα </a:t>
            </a:r>
            <a:r>
              <a:rPr sz="2000" dirty="0">
                <a:latin typeface="Calibri"/>
                <a:cs typeface="Calibri"/>
              </a:rPr>
              <a:t> που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σπουδαστής </a:t>
            </a:r>
            <a:r>
              <a:rPr sz="2000" spc="-10" dirty="0">
                <a:latin typeface="Calibri"/>
                <a:cs typeface="Calibri"/>
              </a:rPr>
              <a:t>χρειάζεται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είναι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lang="el-GR" sz="2000" dirty="0">
                <a:latin typeface="Calibri"/>
                <a:cs typeface="Calibri"/>
              </a:rPr>
              <a:t>φυσικά </a:t>
            </a:r>
            <a:r>
              <a:rPr sz="2000" spc="-5" dirty="0">
                <a:latin typeface="Calibri"/>
                <a:cs typeface="Calibri"/>
              </a:rPr>
              <a:t>πα</a:t>
            </a:r>
            <a:r>
              <a:rPr sz="2000" spc="-5" dirty="0" err="1">
                <a:latin typeface="Calibri"/>
                <a:cs typeface="Calibri"/>
              </a:rPr>
              <a:t>ρών</a:t>
            </a:r>
            <a:r>
              <a:rPr sz="2000" spc="-5" dirty="0">
                <a:latin typeface="Calibri"/>
                <a:cs typeface="Calibri"/>
              </a:rPr>
              <a:t> στον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οργανισμό </a:t>
            </a:r>
            <a:r>
              <a:rPr sz="2000" spc="-3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υποδοχής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(τελευταία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ημέρα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της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lang="el-GR" sz="2000" spc="-5" dirty="0">
                <a:latin typeface="Calibri"/>
                <a:cs typeface="Calibri"/>
              </a:rPr>
              <a:t>εξεταστικής περιόδου</a:t>
            </a:r>
            <a:r>
              <a:rPr sz="2000" spc="-10" dirty="0">
                <a:latin typeface="Calibri"/>
                <a:cs typeface="Calibri"/>
              </a:rPr>
              <a:t>/</a:t>
            </a:r>
            <a:r>
              <a:rPr lang="el-GR" sz="2000" spc="-10" dirty="0">
                <a:latin typeface="Calibri"/>
                <a:cs typeface="Calibri"/>
              </a:rPr>
              <a:t>της εργασίας κτλ.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lang="en-GB" sz="2000" spc="-10" dirty="0">
              <a:latin typeface="Calibri"/>
              <a:cs typeface="Calibri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3523F9E9-A621-764B-9020-53D2C08A21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4184" y="228600"/>
            <a:ext cx="5407661" cy="365741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885"/>
              </a:spcBef>
            </a:pPr>
            <a:r>
              <a:rPr lang="el-GR" sz="2200" spc="-15" dirty="0"/>
              <a:t>Γενικές αρχές που διέπουν </a:t>
            </a:r>
            <a:r>
              <a:rPr lang="en-GB" sz="2200" spc="-15" dirty="0"/>
              <a:t>SMSs &amp; SMPs</a:t>
            </a:r>
            <a:r>
              <a:rPr lang="el-GR" sz="2200" spc="-15" dirty="0"/>
              <a:t> 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886918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352" y="361949"/>
            <a:ext cx="4210685" cy="41421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lang="el-GR" sz="2500" spc="-20" dirty="0"/>
              <a:t>Επιλέξιμες διάρκειες </a:t>
            </a:r>
            <a:r>
              <a:rPr sz="2500" spc="-20" dirty="0"/>
              <a:t>SMS</a:t>
            </a:r>
            <a:r>
              <a:rPr lang="en-GB" sz="2500" spc="-20" dirty="0"/>
              <a:t>s</a:t>
            </a:r>
            <a:r>
              <a:rPr sz="2500" spc="-20" dirty="0"/>
              <a:t>/SMP</a:t>
            </a:r>
            <a:r>
              <a:rPr lang="en-GB" sz="2500" spc="-20" dirty="0"/>
              <a:t>s</a:t>
            </a:r>
            <a:endParaRPr sz="2500" dirty="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746985"/>
              </p:ext>
            </p:extLst>
          </p:nvPr>
        </p:nvGraphicFramePr>
        <p:xfrm>
          <a:off x="1788858" y="1229398"/>
          <a:ext cx="8193342" cy="5240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6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7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06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650" dirty="0">
                        <a:latin typeface="Times New Roman"/>
                        <a:cs typeface="Times New Roman"/>
                      </a:endParaRPr>
                    </a:p>
                    <a:p>
                      <a:pPr marL="439420">
                        <a:lnSpc>
                          <a:spcPct val="100000"/>
                        </a:lnSpc>
                      </a:pP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Φοιτητές/τριες</a:t>
                      </a:r>
                      <a:r>
                        <a:rPr sz="17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/Νέοι</a:t>
                      </a: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Απόφοιτοι/τες</a:t>
                      </a:r>
                      <a:r>
                        <a:rPr sz="1700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όλων των</a:t>
                      </a:r>
                      <a:r>
                        <a:rPr sz="17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κύκλων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solidFill>
                      <a:srgbClr val="EC7C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96">
                <a:tc>
                  <a:txBody>
                    <a:bodyPr/>
                    <a:lstStyle/>
                    <a:p>
                      <a:pPr marL="77025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300" b="1" spc="-10" dirty="0">
                          <a:latin typeface="Tahoma"/>
                          <a:cs typeface="Tahoma"/>
                        </a:rPr>
                        <a:t>Δραστηριότητα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99695" marB="0"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300" b="1" spc="-5" dirty="0">
                          <a:latin typeface="Tahoma"/>
                          <a:cs typeface="Tahoma"/>
                        </a:rPr>
                        <a:t>Διάρκεια</a:t>
                      </a:r>
                      <a:r>
                        <a:rPr sz="13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Φυσικής</a:t>
                      </a:r>
                      <a:r>
                        <a:rPr sz="13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10" dirty="0">
                          <a:latin typeface="Tahoma"/>
                          <a:cs typeface="Tahoma"/>
                        </a:rPr>
                        <a:t>Κινητικότητας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99695" marB="0"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54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1.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Συμμετοχή</a:t>
                      </a:r>
                      <a:r>
                        <a:rPr sz="13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για</a:t>
                      </a:r>
                      <a:r>
                        <a:rPr sz="13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Σπουδές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Verdana"/>
                          <a:cs typeface="Verdana"/>
                        </a:rPr>
                        <a:t>(SMS)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99695" marB="0"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300" b="1" spc="-5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3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3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12 </a:t>
                      </a:r>
                      <a:r>
                        <a:rPr sz="1300" b="1" spc="-10" dirty="0">
                          <a:latin typeface="Tahoma"/>
                          <a:cs typeface="Tahoma"/>
                        </a:rPr>
                        <a:t>μήνες</a:t>
                      </a:r>
                      <a:r>
                        <a:rPr sz="13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ή</a:t>
                      </a:r>
                      <a:r>
                        <a:rPr sz="13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5-30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ημέρες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αν</a:t>
                      </a:r>
                      <a:r>
                        <a:rPr sz="13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5" dirty="0">
                          <a:latin typeface="Verdana"/>
                          <a:cs typeface="Verdana"/>
                        </a:rPr>
                        <a:t>Fewer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  <a:p>
                      <a:pPr marL="113664" algn="ctr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Verdana"/>
                          <a:cs typeface="Verdana"/>
                        </a:rPr>
                        <a:t>Op.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99695" marB="0"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548">
                <a:tc>
                  <a:txBody>
                    <a:bodyPr/>
                    <a:lstStyle/>
                    <a:p>
                      <a:pPr marL="92075" marR="34734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2.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Συμμετοχή</a:t>
                      </a:r>
                      <a:r>
                        <a:rPr sz="13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για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Πρακτική </a:t>
                      </a:r>
                      <a:r>
                        <a:rPr sz="1300" spc="-4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Άσκηση</a:t>
                      </a:r>
                      <a:r>
                        <a:rPr sz="13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(SMP)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99695" marB="0"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300" b="1" spc="-5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3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3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12 </a:t>
                      </a:r>
                      <a:r>
                        <a:rPr sz="1300" b="1" spc="-10" dirty="0">
                          <a:latin typeface="Tahoma"/>
                          <a:cs typeface="Tahoma"/>
                        </a:rPr>
                        <a:t>μήνες</a:t>
                      </a:r>
                      <a:r>
                        <a:rPr sz="13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ή</a:t>
                      </a:r>
                      <a:r>
                        <a:rPr sz="13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5-30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ημέρες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αν</a:t>
                      </a:r>
                      <a:r>
                        <a:rPr sz="13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5" dirty="0">
                          <a:latin typeface="Verdana"/>
                          <a:cs typeface="Verdana"/>
                        </a:rPr>
                        <a:t>Fewer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  <a:p>
                      <a:pPr marL="113664" algn="ctr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Verdana"/>
                          <a:cs typeface="Verdana"/>
                        </a:rPr>
                        <a:t>Op.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99695" marB="0"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54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3.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Συνδυασμός</a:t>
                      </a:r>
                      <a:r>
                        <a:rPr sz="13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3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&amp; 2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99695" marB="0"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300" b="1" spc="-5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3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3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12 </a:t>
                      </a:r>
                      <a:r>
                        <a:rPr sz="1300" b="1" spc="-10" dirty="0">
                          <a:latin typeface="Tahoma"/>
                          <a:cs typeface="Tahoma"/>
                        </a:rPr>
                        <a:t>μήνες</a:t>
                      </a:r>
                      <a:r>
                        <a:rPr sz="13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ή</a:t>
                      </a:r>
                      <a:r>
                        <a:rPr sz="13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5-30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ημέρες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αν</a:t>
                      </a:r>
                      <a:r>
                        <a:rPr sz="13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5" dirty="0">
                          <a:latin typeface="Verdana"/>
                          <a:cs typeface="Verdana"/>
                        </a:rPr>
                        <a:t>Fewer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  <a:p>
                      <a:pPr marL="113030" algn="ctr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Verdana"/>
                          <a:cs typeface="Verdana"/>
                        </a:rPr>
                        <a:t>Op.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99695" marB="0"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7833">
                <a:tc>
                  <a:txBody>
                    <a:bodyPr/>
                    <a:lstStyle/>
                    <a:p>
                      <a:pPr marL="92075" marR="32829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el-GR" sz="1300" spc="-1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4. </a:t>
                      </a:r>
                      <a:r>
                        <a:rPr sz="1300" spc="-1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Short </a:t>
                      </a:r>
                      <a:r>
                        <a:rPr lang="el-GR" sz="1300" spc="-1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- </a:t>
                      </a:r>
                      <a:r>
                        <a:rPr sz="1300" spc="-1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Term Mobility</a:t>
                      </a:r>
                    </a:p>
                  </a:txBody>
                  <a:tcPr marL="0" marR="0" marT="100330" marB="0"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2618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300" b="1" spc="-5" dirty="0">
                          <a:latin typeface="Tahoma"/>
                          <a:cs typeface="Tahoma"/>
                        </a:rPr>
                        <a:t>5</a:t>
                      </a:r>
                      <a:r>
                        <a:rPr sz="13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3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30</a:t>
                      </a:r>
                      <a:r>
                        <a:rPr sz="13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ημέρες</a:t>
                      </a:r>
                      <a:endParaRPr sz="1300" dirty="0">
                        <a:latin typeface="Tahoma"/>
                        <a:cs typeface="Tahoma"/>
                      </a:endParaRPr>
                    </a:p>
                    <a:p>
                      <a:pPr marL="384810" marR="448945">
                        <a:lnSpc>
                          <a:spcPct val="121500"/>
                        </a:lnSpc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(π</a:t>
                      </a:r>
                      <a:r>
                        <a:rPr sz="1300" spc="-5" dirty="0" err="1">
                          <a:latin typeface="Verdana"/>
                          <a:cs typeface="Verdana"/>
                        </a:rPr>
                        <a:t>ροϋ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ποθέτει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επιπλέον</a:t>
                      </a:r>
                      <a:r>
                        <a:rPr lang="el-GR" sz="13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virtual </a:t>
                      </a:r>
                      <a:r>
                        <a:rPr sz="1300" spc="-4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κομμάτι)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116839" marB="0"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3337">
                <a:tc>
                  <a:txBody>
                    <a:bodyPr/>
                    <a:lstStyle/>
                    <a:p>
                      <a:pPr marL="92075" marR="16446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5.</a:t>
                      </a:r>
                      <a:r>
                        <a:rPr sz="13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Συμμετοχή</a:t>
                      </a:r>
                      <a:r>
                        <a:rPr sz="13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4536A"/>
                          </a:solidFill>
                          <a:latin typeface="Verdana"/>
                          <a:cs typeface="Verdana"/>
                        </a:rPr>
                        <a:t>διδακτορικών </a:t>
                      </a:r>
                      <a:r>
                        <a:rPr sz="1300" b="1" spc="-430" dirty="0">
                          <a:solidFill>
                            <a:srgbClr val="44536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φοιτητών</a:t>
                      </a:r>
                      <a:r>
                        <a:rPr sz="13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για</a:t>
                      </a:r>
                      <a:r>
                        <a:rPr sz="13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Σπουδές</a:t>
                      </a:r>
                      <a:r>
                        <a:rPr lang="el-GR" sz="1300" spc="-5" dirty="0">
                          <a:latin typeface="Verdana"/>
                          <a:cs typeface="Verdana"/>
                        </a:rPr>
                        <a:t>/</a:t>
                      </a:r>
                      <a:r>
                        <a:rPr sz="1300" spc="-5" dirty="0" err="1">
                          <a:latin typeface="Verdana"/>
                          <a:cs typeface="Verdana"/>
                        </a:rPr>
                        <a:t>Πρ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ακτική</a:t>
                      </a:r>
                      <a:r>
                        <a:rPr sz="13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Άσκηση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100330" marB="0">
                    <a:lnT w="9525">
                      <a:solidFill>
                        <a:srgbClr val="7E7E7E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300" b="1" spc="-5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3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3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12</a:t>
                      </a:r>
                      <a:r>
                        <a:rPr sz="1300" b="1" spc="-10" dirty="0">
                          <a:latin typeface="Tahoma"/>
                          <a:cs typeface="Tahoma"/>
                        </a:rPr>
                        <a:t> μήνες</a:t>
                      </a:r>
                      <a:r>
                        <a:rPr sz="13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ή</a:t>
                      </a:r>
                      <a:r>
                        <a:rPr sz="13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5</a:t>
                      </a:r>
                      <a:r>
                        <a:rPr sz="13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3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30</a:t>
                      </a:r>
                      <a:r>
                        <a:rPr sz="13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5" dirty="0">
                          <a:latin typeface="Tahoma"/>
                          <a:cs typeface="Tahoma"/>
                        </a:rPr>
                        <a:t>ημέρες</a:t>
                      </a:r>
                      <a:endParaRPr sz="1300" dirty="0">
                        <a:latin typeface="Tahoma"/>
                        <a:cs typeface="Tahoma"/>
                      </a:endParaRPr>
                    </a:p>
                    <a:p>
                      <a:pPr marL="11747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lang="el-GR" sz="1300" spc="-5" dirty="0">
                          <a:latin typeface="Verdana"/>
                          <a:cs typeface="Verdana"/>
                        </a:rPr>
                        <a:t>η σύντομης διάρκειας συμμετοχή </a:t>
                      </a:r>
                      <a:r>
                        <a:rPr sz="1300" spc="-5" dirty="0" err="1">
                          <a:latin typeface="Verdana"/>
                          <a:cs typeface="Verdana"/>
                        </a:rPr>
                        <a:t>δεν</a:t>
                      </a:r>
                      <a:r>
                        <a:rPr sz="13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προϋποθέτει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  <a:p>
                      <a:pPr marL="1162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επιπλέον virtual</a:t>
                      </a:r>
                      <a:r>
                        <a:rPr sz="1300" spc="4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κομμάτι)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116839" marB="0">
                    <a:lnT w="9525">
                      <a:solidFill>
                        <a:srgbClr val="7E7E7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254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45200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9369" y="609600"/>
            <a:ext cx="10862631" cy="6467796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55600" marR="454659" indent="-342900" algn="just">
              <a:lnSpc>
                <a:spcPts val="2210"/>
              </a:lnSpc>
              <a:spcBef>
                <a:spcPts val="335"/>
              </a:spcBef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Αφορά</a:t>
            </a:r>
            <a:r>
              <a:rPr lang="el-GR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15" dirty="0">
                <a:solidFill>
                  <a:srgbClr val="000000"/>
                </a:solidFill>
                <a:latin typeface="Calibri"/>
                <a:cs typeface="Calibri"/>
              </a:rPr>
              <a:t>όλα</a:t>
            </a:r>
            <a:r>
              <a:rPr lang="el-GR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5" dirty="0">
                <a:solidFill>
                  <a:srgbClr val="000000"/>
                </a:solidFill>
                <a:latin typeface="Calibri"/>
                <a:cs typeface="Calibri"/>
              </a:rPr>
              <a:t>τα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5" dirty="0">
                <a:solidFill>
                  <a:srgbClr val="000000"/>
                </a:solidFill>
                <a:latin typeface="Calibri"/>
                <a:cs typeface="Calibri"/>
              </a:rPr>
              <a:t>προγράμματα, όλα τα έτη</a:t>
            </a:r>
            <a:r>
              <a:rPr lang="el-GR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lang="el-GR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10" dirty="0">
                <a:solidFill>
                  <a:srgbClr val="000000"/>
                </a:solidFill>
                <a:latin typeface="Calibri"/>
                <a:cs typeface="Calibri"/>
              </a:rPr>
              <a:t>όλους</a:t>
            </a:r>
            <a:r>
              <a:rPr lang="el-GR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5" dirty="0">
                <a:solidFill>
                  <a:srgbClr val="000000"/>
                </a:solidFill>
                <a:latin typeface="Calibri"/>
                <a:cs typeface="Calibri"/>
              </a:rPr>
              <a:t>τους</a:t>
            </a:r>
            <a:r>
              <a:rPr lang="el-GR" spc="-15" dirty="0">
                <a:solidFill>
                  <a:srgbClr val="000000"/>
                </a:solidFill>
                <a:latin typeface="Calibri"/>
                <a:cs typeface="Calibri"/>
              </a:rPr>
              <a:t> κύκλους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5" dirty="0">
                <a:solidFill>
                  <a:srgbClr val="000000"/>
                </a:solidFill>
                <a:latin typeface="Calibri"/>
                <a:cs typeface="Calibri"/>
              </a:rPr>
              <a:t>σπουδών</a:t>
            </a:r>
            <a:r>
              <a:rPr lang="el-GR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10" dirty="0">
                <a:solidFill>
                  <a:srgbClr val="000000"/>
                </a:solidFill>
                <a:latin typeface="Calibri"/>
                <a:cs typeface="Calibri"/>
              </a:rPr>
              <a:t>(σύντομος κύκλος,</a:t>
            </a:r>
            <a:r>
              <a:rPr lang="el-GR" dirty="0">
                <a:latin typeface="Calibri"/>
                <a:cs typeface="Calibri"/>
              </a:rPr>
              <a:t> </a:t>
            </a:r>
            <a:r>
              <a:rPr lang="el-GR" spc="-10" dirty="0">
                <a:solidFill>
                  <a:srgbClr val="000000"/>
                </a:solidFill>
                <a:latin typeface="Calibri"/>
                <a:cs typeface="Calibri"/>
              </a:rPr>
              <a:t>πτυχίο,</a:t>
            </a:r>
            <a:r>
              <a:rPr lang="el-GR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10" dirty="0">
                <a:solidFill>
                  <a:srgbClr val="000000"/>
                </a:solidFill>
                <a:latin typeface="Calibri"/>
                <a:cs typeface="Calibri"/>
              </a:rPr>
              <a:t>μεταπτυχιακό,</a:t>
            </a:r>
            <a:r>
              <a:rPr lang="el-GR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10" dirty="0">
                <a:solidFill>
                  <a:srgbClr val="000000"/>
                </a:solidFill>
                <a:latin typeface="Calibri"/>
                <a:cs typeface="Calibri"/>
              </a:rPr>
              <a:t>διδακτορικό): EQF 5-8</a:t>
            </a:r>
          </a:p>
          <a:p>
            <a:pPr marL="12700" marR="454659" algn="just">
              <a:lnSpc>
                <a:spcPts val="2210"/>
              </a:lnSpc>
              <a:spcBef>
                <a:spcPts val="335"/>
              </a:spcBef>
            </a:pPr>
            <a:endParaRPr lang="en-GB" spc="-1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335"/>
              </a:spcBef>
              <a:buFont typeface="Courier New" panose="02070309020205020404" pitchFamily="49" charset="0"/>
              <a:buChar char="o"/>
            </a:pPr>
            <a:r>
              <a:rPr spc="-10" dirty="0" err="1">
                <a:latin typeface="Calibri"/>
                <a:cs typeface="Calibri"/>
              </a:rPr>
              <a:t>Πρ</a:t>
            </a:r>
            <a:r>
              <a:rPr spc="-10" dirty="0">
                <a:latin typeface="Calibri"/>
                <a:cs typeface="Calibri"/>
              </a:rPr>
              <a:t>αγματοποιείται </a:t>
            </a:r>
            <a:r>
              <a:rPr dirty="0">
                <a:latin typeface="Calibri"/>
                <a:cs typeface="Calibri"/>
              </a:rPr>
              <a:t>σε </a:t>
            </a:r>
            <a:r>
              <a:rPr spc="-5" dirty="0">
                <a:latin typeface="Calibri"/>
                <a:cs typeface="Calibri"/>
              </a:rPr>
              <a:t>συνεργαζόμενο </a:t>
            </a:r>
            <a:r>
              <a:rPr dirty="0">
                <a:latin typeface="Calibri"/>
                <a:cs typeface="Calibri"/>
              </a:rPr>
              <a:t>ΙΤΕ</a:t>
            </a:r>
            <a:r>
              <a:rPr lang="el-GR" dirty="0">
                <a:latin typeface="Calibri"/>
                <a:cs typeface="Calibri"/>
              </a:rPr>
              <a:t>,</a:t>
            </a:r>
            <a:r>
              <a:rPr dirty="0">
                <a:latin typeface="Calibri"/>
                <a:cs typeface="Calibri"/>
              </a:rPr>
              <a:t> π</a:t>
            </a:r>
            <a:r>
              <a:rPr lang="el-GR" dirty="0">
                <a:latin typeface="Calibri"/>
                <a:cs typeface="Calibri"/>
              </a:rPr>
              <a:t>ου</a:t>
            </a:r>
            <a:r>
              <a:rPr dirty="0">
                <a:latin typeface="Calibri"/>
                <a:cs typeface="Calibri"/>
              </a:rPr>
              <a:t> </a:t>
            </a:r>
            <a:r>
              <a:rPr lang="el-GR" dirty="0">
                <a:latin typeface="Calibri"/>
                <a:cs typeface="Calibri"/>
              </a:rPr>
              <a:t>κατέχει τον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Χάρτη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Erasmus</a:t>
            </a:r>
            <a:r>
              <a:rPr lang="el-GR" spc="-10" dirty="0">
                <a:latin typeface="Calibri"/>
                <a:cs typeface="Calibri"/>
              </a:rPr>
              <a:t> και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με </a:t>
            </a:r>
            <a:r>
              <a:rPr spc="-5" dirty="0">
                <a:latin typeface="Calibri"/>
                <a:cs typeface="Calibri"/>
              </a:rPr>
              <a:t>το </a:t>
            </a:r>
            <a:r>
              <a:rPr spc="-44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οποίο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υπάρχει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υπογεγραμμένη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Διμερής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Συμφωνία</a:t>
            </a:r>
            <a:endParaRPr lang="el-GR" dirty="0">
              <a:latin typeface="Calibri"/>
              <a:cs typeface="Calibri"/>
            </a:endParaRPr>
          </a:p>
          <a:p>
            <a:pPr marL="12700" marR="454659" algn="just">
              <a:lnSpc>
                <a:spcPts val="2210"/>
              </a:lnSpc>
              <a:spcBef>
                <a:spcPts val="335"/>
              </a:spcBef>
            </a:pPr>
            <a:endParaRPr lang="en-GB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335"/>
              </a:spcBef>
              <a:buFont typeface="Courier New" panose="02070309020205020404" pitchFamily="49" charset="0"/>
              <a:buChar char="o"/>
            </a:pPr>
            <a:r>
              <a:rPr spc="-10" dirty="0" err="1">
                <a:latin typeface="Calibri"/>
                <a:cs typeface="Calibri"/>
              </a:rPr>
              <a:t>Στην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περίπτωση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της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Διεθνούς</a:t>
            </a:r>
            <a:r>
              <a:rPr spc="-15" dirty="0">
                <a:latin typeface="Calibri"/>
                <a:cs typeface="Calibri"/>
              </a:rPr>
              <a:t> Κινητικότητας</a:t>
            </a:r>
            <a:r>
              <a:rPr lang="el-GR" spc="-15" dirty="0">
                <a:latin typeface="Calibri"/>
                <a:cs typeface="Calibri"/>
              </a:rPr>
              <a:t> των ΚΑ131 Σχεδίων</a:t>
            </a:r>
            <a:r>
              <a:rPr dirty="0">
                <a:latin typeface="Calibri"/>
                <a:cs typeface="Calibri"/>
              </a:rPr>
              <a:t>,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η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κινητικότητα</a:t>
            </a:r>
            <a:r>
              <a:rPr lang="el-GR" dirty="0">
                <a:latin typeface="Calibri"/>
                <a:cs typeface="Calibri"/>
              </a:rPr>
              <a:t> π</a:t>
            </a:r>
            <a:r>
              <a:rPr spc="-10" dirty="0">
                <a:latin typeface="Calibri"/>
                <a:cs typeface="Calibri"/>
              </a:rPr>
              <a:t>ρα</a:t>
            </a:r>
            <a:r>
              <a:rPr lang="el-GR" spc="-10" dirty="0" err="1">
                <a:latin typeface="Calibri"/>
                <a:cs typeface="Calibri"/>
              </a:rPr>
              <a:t>γμ</a:t>
            </a:r>
            <a:r>
              <a:rPr spc="-10" dirty="0">
                <a:latin typeface="Calibri"/>
                <a:cs typeface="Calibri"/>
              </a:rPr>
              <a:t>α</a:t>
            </a:r>
            <a:r>
              <a:rPr spc="-10" dirty="0" err="1">
                <a:latin typeface="Calibri"/>
                <a:cs typeface="Calibri"/>
              </a:rPr>
              <a:t>το</a:t>
            </a:r>
            <a:r>
              <a:rPr spc="-10" dirty="0">
                <a:latin typeface="Calibri"/>
                <a:cs typeface="Calibri"/>
              </a:rPr>
              <a:t>ποιείται</a:t>
            </a:r>
            <a:r>
              <a:rPr lang="el-GR" spc="-10" dirty="0">
                <a:latin typeface="Calibri"/>
                <a:cs typeface="Calibri"/>
              </a:rPr>
              <a:t> σε συνεργαζόμενο ΙΤΕ που είναι αναγνωρισμένο από την εκάστοτε αρμόδια αρχή, </a:t>
            </a:r>
            <a:r>
              <a:rPr spc="5" dirty="0" err="1">
                <a:latin typeface="Calibri"/>
                <a:cs typeface="Calibri"/>
              </a:rPr>
              <a:t>στ</a:t>
            </a:r>
            <a:r>
              <a:rPr spc="5" dirty="0">
                <a:latin typeface="Calibri"/>
                <a:cs typeface="Calibri"/>
              </a:rPr>
              <a:t>α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πλαίσια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υπογεγραμμένης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Διμερούς </a:t>
            </a:r>
            <a:r>
              <a:rPr dirty="0">
                <a:latin typeface="Calibri"/>
                <a:cs typeface="Calibri"/>
              </a:rPr>
              <a:t>Συμφωνίας</a:t>
            </a:r>
            <a:endParaRPr lang="el-GR" dirty="0">
              <a:latin typeface="Calibri"/>
              <a:cs typeface="Calibri"/>
            </a:endParaRPr>
          </a:p>
          <a:p>
            <a:pPr marL="12700" marR="454659" algn="just">
              <a:lnSpc>
                <a:spcPts val="2210"/>
              </a:lnSpc>
              <a:spcBef>
                <a:spcPts val="335"/>
              </a:spcBef>
            </a:pPr>
            <a:endParaRPr lang="en-GB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335"/>
              </a:spcBef>
              <a:buFont typeface="Courier New" panose="02070309020205020404" pitchFamily="49" charset="0"/>
              <a:buChar char="o"/>
            </a:pPr>
            <a:r>
              <a:rPr b="1" dirty="0">
                <a:latin typeface="Calibri"/>
                <a:cs typeface="Calibri"/>
              </a:rPr>
              <a:t>Η </a:t>
            </a:r>
            <a:r>
              <a:rPr b="1" spc="-5" dirty="0">
                <a:latin typeface="Calibri"/>
                <a:cs typeface="Calibri"/>
              </a:rPr>
              <a:t>περίοδος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σπουδών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5" dirty="0">
                <a:latin typeface="Calibri"/>
                <a:cs typeface="Calibri"/>
              </a:rPr>
              <a:t>στο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εξωτερικό </a:t>
            </a:r>
            <a:r>
              <a:rPr b="1" spc="-5" dirty="0">
                <a:latin typeface="Calibri"/>
                <a:cs typeface="Calibri"/>
              </a:rPr>
              <a:t>πρέπει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να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αποτελεί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μέρος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του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π</a:t>
            </a:r>
            <a:r>
              <a:rPr b="1" spc="-5" dirty="0" err="1">
                <a:latin typeface="Calibri"/>
                <a:cs typeface="Calibri"/>
              </a:rPr>
              <a:t>ρογράμμ</a:t>
            </a:r>
            <a:r>
              <a:rPr b="1" spc="-5" dirty="0">
                <a:latin typeface="Calibri"/>
                <a:cs typeface="Calibri"/>
              </a:rPr>
              <a:t>ατος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σπουδών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lang="el-GR" b="1" spc="-35" dirty="0">
                <a:latin typeface="Calibri"/>
                <a:cs typeface="Calibri"/>
              </a:rPr>
              <a:t>του φοιτητή </a:t>
            </a:r>
            <a:r>
              <a:rPr lang="el-GR" b="1" spc="-5" dirty="0">
                <a:latin typeface="Calibri"/>
                <a:cs typeface="Calibri"/>
              </a:rPr>
              <a:t>(ανεξαρτήτως του κύκλου Σπουδών)</a:t>
            </a:r>
          </a:p>
          <a:p>
            <a:pPr marL="12700" marR="454659" algn="just">
              <a:lnSpc>
                <a:spcPts val="2210"/>
              </a:lnSpc>
              <a:spcBef>
                <a:spcPts val="335"/>
              </a:spcBef>
            </a:pPr>
            <a:endParaRPr lang="en-GB" b="1" spc="-5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335"/>
              </a:spcBef>
              <a:buFont typeface="Courier New" panose="02070309020205020404" pitchFamily="49" charset="0"/>
              <a:buChar char="o"/>
            </a:pPr>
            <a:r>
              <a:rPr dirty="0" err="1">
                <a:latin typeface="Calibri"/>
                <a:cs typeface="Calibri"/>
              </a:rPr>
              <a:t>Μι</a:t>
            </a:r>
            <a:r>
              <a:rPr dirty="0">
                <a:latin typeface="Calibri"/>
                <a:cs typeface="Calibri"/>
              </a:rPr>
              <a:t>α περίοδος </a:t>
            </a:r>
            <a:r>
              <a:rPr spc="-5" dirty="0">
                <a:latin typeface="Calibri"/>
                <a:cs typeface="Calibri"/>
              </a:rPr>
              <a:t>σπουδών </a:t>
            </a:r>
            <a:r>
              <a:rPr spc="5" dirty="0">
                <a:latin typeface="Calibri"/>
                <a:cs typeface="Calibri"/>
              </a:rPr>
              <a:t>στο </a:t>
            </a:r>
            <a:r>
              <a:rPr spc="-15" dirty="0">
                <a:latin typeface="Calibri"/>
                <a:cs typeface="Calibri"/>
              </a:rPr>
              <a:t>εξωτερικό </a:t>
            </a:r>
            <a:r>
              <a:rPr dirty="0">
                <a:latin typeface="Calibri"/>
                <a:cs typeface="Calibri"/>
              </a:rPr>
              <a:t>μπορεί να </a:t>
            </a:r>
            <a:r>
              <a:rPr spc="-5" dirty="0">
                <a:latin typeface="Calibri"/>
                <a:cs typeface="Calibri"/>
              </a:rPr>
              <a:t>περιλαμβάνει </a:t>
            </a:r>
            <a:r>
              <a:rPr spc="-20" dirty="0">
                <a:latin typeface="Calibri"/>
                <a:cs typeface="Calibri"/>
              </a:rPr>
              <a:t>και </a:t>
            </a:r>
            <a:r>
              <a:rPr dirty="0">
                <a:latin typeface="Calibri"/>
                <a:cs typeface="Calibri"/>
              </a:rPr>
              <a:t>περίοδο </a:t>
            </a:r>
            <a:r>
              <a:rPr spc="-4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πρακτικής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άσκησης</a:t>
            </a:r>
            <a:endParaRPr lang="el-GR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335"/>
              </a:spcBef>
              <a:buFont typeface="Courier New" panose="02070309020205020404" pitchFamily="49" charset="0"/>
              <a:buChar char="o"/>
            </a:pPr>
            <a:endParaRPr lang="el-GR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335"/>
              </a:spcBef>
              <a:buFont typeface="Courier New" panose="02070309020205020404" pitchFamily="49" charset="0"/>
              <a:buChar char="o"/>
            </a:pPr>
            <a:r>
              <a:rPr dirty="0">
                <a:latin typeface="Calibri"/>
                <a:cs typeface="Calibri"/>
              </a:rPr>
              <a:t>Μπ</a:t>
            </a:r>
            <a:r>
              <a:rPr dirty="0" err="1">
                <a:latin typeface="Calibri"/>
                <a:cs typeface="Calibri"/>
              </a:rPr>
              <a:t>ορεί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να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πραγματοποιηθεί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σε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μικτή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μορφή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(blended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activity)</a:t>
            </a:r>
            <a:endParaRPr lang="el-GR" dirty="0">
              <a:latin typeface="Calibri"/>
              <a:cs typeface="Calibri"/>
            </a:endParaRPr>
          </a:p>
          <a:p>
            <a:pPr marL="12700" marR="454659" algn="just">
              <a:lnSpc>
                <a:spcPts val="2210"/>
              </a:lnSpc>
              <a:spcBef>
                <a:spcPts val="335"/>
              </a:spcBef>
            </a:pPr>
            <a:endParaRPr lang="en-GB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335"/>
              </a:spcBef>
              <a:buFont typeface="Courier New" panose="02070309020205020404" pitchFamily="49" charset="0"/>
              <a:buChar char="o"/>
            </a:pPr>
            <a:r>
              <a:rPr lang="el-GR" spc="-5" dirty="0">
                <a:latin typeface="Calibri"/>
                <a:cs typeface="Calibri"/>
              </a:rPr>
              <a:t>Εάν καλύπτει ολόκληρο το ακαδημαϊκό έτος, η περίοδος σπουδών ισοδυναμεί με 60 </a:t>
            </a:r>
            <a:r>
              <a:rPr lang="en-GB" spc="-5" dirty="0">
                <a:latin typeface="Calibri"/>
                <a:cs typeface="Calibri"/>
              </a:rPr>
              <a:t>ECTS (</a:t>
            </a:r>
            <a:r>
              <a:rPr lang="el-GR" spc="-5" dirty="0">
                <a:latin typeface="Calibri"/>
                <a:cs typeface="Calibri"/>
              </a:rPr>
              <a:t>ή αντίστοιχες πιστωτικές μονάδες σε χώρες εκτός </a:t>
            </a:r>
            <a:r>
              <a:rPr lang="en-GB" spc="-5" dirty="0">
                <a:latin typeface="Calibri"/>
                <a:cs typeface="Calibri"/>
              </a:rPr>
              <a:t>EHEA)</a:t>
            </a:r>
            <a:r>
              <a:rPr lang="el-GR" spc="-5" dirty="0">
                <a:latin typeface="Calibri"/>
                <a:cs typeface="Calibri"/>
              </a:rPr>
              <a:t>: Για μικρότερες περιόδους σπουδών, οι πιστωτικές μονάδες συστήνεται όπως υπολογίζονται κατ’ αναλογία</a:t>
            </a:r>
          </a:p>
          <a:p>
            <a:pPr marL="355600" marR="454659" indent="-342900" algn="just">
              <a:lnSpc>
                <a:spcPts val="2210"/>
              </a:lnSpc>
              <a:spcBef>
                <a:spcPts val="335"/>
              </a:spcBef>
              <a:buFont typeface="Courier New" panose="02070309020205020404" pitchFamily="49" charset="0"/>
              <a:buChar char="o"/>
            </a:pPr>
            <a:endParaRPr sz="20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436113"/>
            <a:ext cx="1377695" cy="1421884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FFF9F003-B900-D4E3-93DA-A8CD31C804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76200"/>
            <a:ext cx="6324600" cy="41421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lang="el-GR" sz="2500" spc="-20" dirty="0"/>
              <a:t>Κινητικότητα φοιτητών για σπουδές - </a:t>
            </a:r>
            <a:r>
              <a:rPr sz="2500" spc="-20" dirty="0"/>
              <a:t>SMS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54607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45200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7695" y="685800"/>
            <a:ext cx="10862631" cy="746807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Αφορά</a:t>
            </a:r>
            <a:r>
              <a:rPr lang="el-GR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15" dirty="0">
                <a:solidFill>
                  <a:srgbClr val="000000"/>
                </a:solidFill>
                <a:latin typeface="Calibri"/>
                <a:cs typeface="Calibri"/>
              </a:rPr>
              <a:t>όλα</a:t>
            </a:r>
            <a:r>
              <a:rPr lang="el-GR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5" dirty="0">
                <a:solidFill>
                  <a:srgbClr val="000000"/>
                </a:solidFill>
                <a:latin typeface="Calibri"/>
                <a:cs typeface="Calibri"/>
              </a:rPr>
              <a:t>τα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5" dirty="0">
                <a:solidFill>
                  <a:srgbClr val="000000"/>
                </a:solidFill>
                <a:latin typeface="Calibri"/>
                <a:cs typeface="Calibri"/>
              </a:rPr>
              <a:t>προγράμματα, όλα τα έτη</a:t>
            </a:r>
            <a:r>
              <a:rPr lang="el-GR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lang="el-GR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10" dirty="0">
                <a:solidFill>
                  <a:srgbClr val="000000"/>
                </a:solidFill>
                <a:latin typeface="Calibri"/>
                <a:cs typeface="Calibri"/>
              </a:rPr>
              <a:t>όλους</a:t>
            </a:r>
            <a:r>
              <a:rPr lang="el-GR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5" dirty="0">
                <a:solidFill>
                  <a:srgbClr val="000000"/>
                </a:solidFill>
                <a:latin typeface="Calibri"/>
                <a:cs typeface="Calibri"/>
              </a:rPr>
              <a:t>τους</a:t>
            </a:r>
            <a:r>
              <a:rPr lang="el-GR" spc="-15" dirty="0">
                <a:solidFill>
                  <a:srgbClr val="000000"/>
                </a:solidFill>
                <a:latin typeface="Calibri"/>
                <a:cs typeface="Calibri"/>
              </a:rPr>
              <a:t> κύκλους</a:t>
            </a:r>
            <a:r>
              <a:rPr lang="el-GR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5" dirty="0">
                <a:solidFill>
                  <a:srgbClr val="000000"/>
                </a:solidFill>
                <a:latin typeface="Calibri"/>
                <a:cs typeface="Calibri"/>
              </a:rPr>
              <a:t>σπουδών</a:t>
            </a:r>
            <a:r>
              <a:rPr lang="el-GR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10" dirty="0">
                <a:solidFill>
                  <a:srgbClr val="000000"/>
                </a:solidFill>
                <a:latin typeface="Calibri"/>
                <a:cs typeface="Calibri"/>
              </a:rPr>
              <a:t>(σύντομος κύκλος,</a:t>
            </a:r>
            <a:r>
              <a:rPr lang="el-GR" dirty="0">
                <a:latin typeface="Calibri"/>
                <a:cs typeface="Calibri"/>
              </a:rPr>
              <a:t> </a:t>
            </a:r>
            <a:r>
              <a:rPr lang="el-GR" spc="-10" dirty="0">
                <a:solidFill>
                  <a:srgbClr val="000000"/>
                </a:solidFill>
                <a:latin typeface="Calibri"/>
                <a:cs typeface="Calibri"/>
              </a:rPr>
              <a:t>πτυχίο,</a:t>
            </a:r>
            <a:r>
              <a:rPr lang="el-GR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10" dirty="0">
                <a:solidFill>
                  <a:srgbClr val="000000"/>
                </a:solidFill>
                <a:latin typeface="Calibri"/>
                <a:cs typeface="Calibri"/>
              </a:rPr>
              <a:t>μεταπτυχιακό,</a:t>
            </a:r>
            <a:r>
              <a:rPr lang="el-GR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l-GR" spc="-10" dirty="0">
                <a:solidFill>
                  <a:srgbClr val="000000"/>
                </a:solidFill>
                <a:latin typeface="Calibri"/>
                <a:cs typeface="Calibri"/>
              </a:rPr>
              <a:t>διδακτορικό): EQF 5-8. Αφορά και τους πρόσφατους απόφοιτους ΙΤΕ.</a:t>
            </a:r>
          </a:p>
          <a:p>
            <a:pPr marL="12700" marR="454659" algn="just">
              <a:lnSpc>
                <a:spcPts val="2210"/>
              </a:lnSpc>
              <a:spcBef>
                <a:spcPts val="200"/>
              </a:spcBef>
            </a:pPr>
            <a:endParaRPr lang="en-GB" spc="-1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spc="-10" dirty="0" err="1">
                <a:latin typeface="Calibri"/>
                <a:cs typeface="Calibri"/>
              </a:rPr>
              <a:t>Πρ</a:t>
            </a:r>
            <a:r>
              <a:rPr spc="-10" dirty="0">
                <a:latin typeface="Calibri"/>
                <a:cs typeface="Calibri"/>
              </a:rPr>
              <a:t>αγματοποιείται </a:t>
            </a:r>
            <a:r>
              <a:rPr dirty="0">
                <a:latin typeface="Calibri"/>
                <a:cs typeface="Calibri"/>
              </a:rPr>
              <a:t>σε</a:t>
            </a:r>
            <a:r>
              <a:rPr lang="el-GR" dirty="0">
                <a:latin typeface="Calibri"/>
                <a:cs typeface="Calibri"/>
              </a:rPr>
              <a:t>:</a:t>
            </a:r>
          </a:p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l-GR" spc="-5" dirty="0">
                <a:latin typeface="Calibri"/>
                <a:cs typeface="Calibri"/>
              </a:rPr>
              <a:t>Δημόσιες ή Ιδιωτικές Επιχειρήσεις</a:t>
            </a:r>
          </a:p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l-GR" spc="-5" dirty="0">
                <a:latin typeface="Calibri"/>
                <a:cs typeface="Calibri"/>
              </a:rPr>
              <a:t>Δημόσιους φορείς</a:t>
            </a:r>
          </a:p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l-GR" spc="-5" dirty="0">
                <a:latin typeface="Calibri"/>
                <a:cs typeface="Calibri"/>
              </a:rPr>
              <a:t>Κοινωνικούς εταίρους</a:t>
            </a:r>
          </a:p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l-GR" spc="-5" dirty="0">
                <a:latin typeface="Calibri"/>
                <a:cs typeface="Calibri"/>
              </a:rPr>
              <a:t>Ερευνητικά ινστιτούτα</a:t>
            </a:r>
            <a:r>
              <a:rPr lang="en-GB" spc="-5" dirty="0">
                <a:latin typeface="Calibri"/>
                <a:cs typeface="Calibri"/>
              </a:rPr>
              <a:t> (“research assistantships for students and doctoral candidates”)</a:t>
            </a:r>
            <a:endParaRPr lang="el-GR" spc="-5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l-GR" spc="-5" dirty="0">
                <a:latin typeface="Calibri"/>
                <a:cs typeface="Calibri"/>
              </a:rPr>
              <a:t>Σχολεία και Εκπαιδευτικά Κέντρα (</a:t>
            </a:r>
            <a:r>
              <a:rPr lang="en-GB" spc="-5" dirty="0">
                <a:latin typeface="Calibri"/>
                <a:cs typeface="Calibri"/>
              </a:rPr>
              <a:t>“teaching assistantships for student teachers”)</a:t>
            </a:r>
            <a:endParaRPr lang="el-GR" spc="-5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l-GR" spc="-5" dirty="0">
                <a:latin typeface="Calibri"/>
                <a:cs typeface="Calibri"/>
              </a:rPr>
              <a:t>ΙΤΕ που εδρεύουν σε Χώρες-Μέλη ή Τρίτες Χώρες συνδεδεμένες με το Πρόγραμμα, κατέχουν το </a:t>
            </a:r>
            <a:r>
              <a:rPr lang="en-GB" spc="-5" dirty="0">
                <a:latin typeface="Calibri"/>
                <a:cs typeface="Calibri"/>
              </a:rPr>
              <a:t>ECHE </a:t>
            </a:r>
            <a:r>
              <a:rPr lang="el-GR" spc="-5" dirty="0">
                <a:latin typeface="Calibri"/>
                <a:cs typeface="Calibri"/>
              </a:rPr>
              <a:t>και έχουν υπογράψει διμερή Συμφωνία με το ΙΤΕ αποστολής</a:t>
            </a:r>
          </a:p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l-GR" spc="-5" dirty="0">
                <a:latin typeface="Calibri"/>
                <a:cs typeface="Calibri"/>
              </a:rPr>
              <a:t>ΙΤΕ που εδρεύουν σε Τρίτες Χώρες μη συνδεδεμένες με το Πρόγραμμα, είναι αναγνωρισμένα από την εκάστοτε αρμόδια αρχή και έχουν υπογράψει διμερή Συμφωνία με το ΙΤΕ αποστολής</a:t>
            </a:r>
            <a:endParaRPr lang="el-GR" dirty="0">
              <a:latin typeface="Calibri"/>
              <a:cs typeface="Calibri"/>
            </a:endParaRPr>
          </a:p>
          <a:p>
            <a:pPr marL="12700" marR="454659" algn="just">
              <a:lnSpc>
                <a:spcPts val="2210"/>
              </a:lnSpc>
              <a:spcBef>
                <a:spcPts val="200"/>
              </a:spcBef>
            </a:pPr>
            <a:endParaRPr lang="en-GB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l-GR" dirty="0">
                <a:latin typeface="Calibri"/>
                <a:cs typeface="Calibri"/>
              </a:rPr>
              <a:t>Όπου είναι εφικτό, πρέπει να </a:t>
            </a:r>
            <a:r>
              <a:rPr lang="el-GR" spc="-5" dirty="0">
                <a:latin typeface="Calibri"/>
                <a:cs typeface="Calibri"/>
              </a:rPr>
              <a:t>αποτελεί</a:t>
            </a:r>
            <a:r>
              <a:rPr lang="el-GR" spc="-15" dirty="0">
                <a:latin typeface="Calibri"/>
                <a:cs typeface="Calibri"/>
              </a:rPr>
              <a:t> </a:t>
            </a:r>
            <a:r>
              <a:rPr lang="el-GR" spc="-5" dirty="0">
                <a:latin typeface="Calibri"/>
                <a:cs typeface="Calibri"/>
              </a:rPr>
              <a:t>μέρος</a:t>
            </a:r>
            <a:r>
              <a:rPr lang="el-GR" spc="10" dirty="0">
                <a:latin typeface="Calibri"/>
                <a:cs typeface="Calibri"/>
              </a:rPr>
              <a:t> </a:t>
            </a:r>
            <a:r>
              <a:rPr lang="el-GR" spc="-5" dirty="0">
                <a:latin typeface="Calibri"/>
                <a:cs typeface="Calibri"/>
              </a:rPr>
              <a:t>του</a:t>
            </a:r>
            <a:r>
              <a:rPr lang="el-GR" dirty="0">
                <a:latin typeface="Calibri"/>
                <a:cs typeface="Calibri"/>
              </a:rPr>
              <a:t> </a:t>
            </a:r>
            <a:r>
              <a:rPr lang="el-GR" spc="-5" dirty="0">
                <a:latin typeface="Calibri"/>
                <a:cs typeface="Calibri"/>
              </a:rPr>
              <a:t>προγράμματος</a:t>
            </a:r>
            <a:r>
              <a:rPr lang="el-GR" spc="-50" dirty="0">
                <a:latin typeface="Calibri"/>
                <a:cs typeface="Calibri"/>
              </a:rPr>
              <a:t> </a:t>
            </a:r>
            <a:r>
              <a:rPr lang="el-GR" dirty="0">
                <a:latin typeface="Calibri"/>
                <a:cs typeface="Calibri"/>
              </a:rPr>
              <a:t>σπουδών</a:t>
            </a:r>
            <a:r>
              <a:rPr lang="el-GR" spc="-35" dirty="0">
                <a:latin typeface="Calibri"/>
                <a:cs typeface="Calibri"/>
              </a:rPr>
              <a:t> του φοιτητή (στην περίπτωση των πρόσφατων αποφοίτων, δεν είναι εφικτό)</a:t>
            </a:r>
          </a:p>
          <a:p>
            <a:pPr marL="12700" marR="454659" algn="just">
              <a:lnSpc>
                <a:spcPts val="2210"/>
              </a:lnSpc>
              <a:spcBef>
                <a:spcPts val="200"/>
              </a:spcBef>
            </a:pPr>
            <a:endParaRPr lang="el-GR" spc="-5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l-GR" spc="-5" dirty="0">
                <a:latin typeface="Calibri"/>
                <a:cs typeface="Calibri"/>
              </a:rPr>
              <a:t>Οι φοιτητές/πρόσφατοι απόφοιτοι πρέπει να ακολουθούν το πλήρες ωράριο εργασίας του οργανισμού υποδοχής – Οι ημέρες αργίας που ισχύουν για τους μόνιμους υπαλλήλους ισχύουν και για τους </a:t>
            </a:r>
            <a:r>
              <a:rPr lang="en-GB" spc="-5" dirty="0">
                <a:latin typeface="Calibri"/>
                <a:cs typeface="Calibri"/>
              </a:rPr>
              <a:t>Erasmus </a:t>
            </a:r>
            <a:r>
              <a:rPr lang="el-GR" spc="-5" dirty="0">
                <a:latin typeface="Calibri"/>
                <a:cs typeface="Calibri"/>
              </a:rPr>
              <a:t>φοιτητές/πρόσφατους απόφοιτους (όχι </a:t>
            </a:r>
            <a:r>
              <a:rPr lang="en-GB" spc="-5" dirty="0">
                <a:latin typeface="Calibri"/>
                <a:cs typeface="Calibri"/>
              </a:rPr>
              <a:t>interruption period)</a:t>
            </a:r>
            <a:endParaRPr lang="el-GR" spc="-5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endParaRPr lang="el-GR" spc="-5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335"/>
              </a:spcBef>
              <a:buFont typeface="Courier New" panose="02070309020205020404" pitchFamily="49" charset="0"/>
              <a:buChar char="o"/>
            </a:pPr>
            <a:endParaRPr lang="el-GR" sz="2000" spc="-5" dirty="0">
              <a:latin typeface="Calibri"/>
              <a:cs typeface="Calibri"/>
            </a:endParaRPr>
          </a:p>
          <a:p>
            <a:pPr marL="12700" marR="454659" algn="just">
              <a:lnSpc>
                <a:spcPts val="2210"/>
              </a:lnSpc>
              <a:spcBef>
                <a:spcPts val="335"/>
              </a:spcBef>
            </a:pPr>
            <a:endParaRPr lang="en-GB" sz="2000" dirty="0">
              <a:latin typeface="Calibri"/>
              <a:cs typeface="Calibri"/>
            </a:endParaRPr>
          </a:p>
          <a:p>
            <a:pPr marL="355600" marR="454659" indent="-342900" algn="just">
              <a:lnSpc>
                <a:spcPts val="2210"/>
              </a:lnSpc>
              <a:spcBef>
                <a:spcPts val="335"/>
              </a:spcBef>
              <a:buFont typeface="Courier New" panose="02070309020205020404" pitchFamily="49" charset="0"/>
              <a:buChar char="o"/>
            </a:pPr>
            <a:endParaRPr sz="20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436113"/>
            <a:ext cx="1377695" cy="1421884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22734861-1960-0020-D594-C415FB2F98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76200"/>
            <a:ext cx="9906000" cy="41421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lang="el-GR" sz="2500" spc="-20" dirty="0"/>
              <a:t>Κινητικότητα φοιτητών &amp; πρόσφατων αποφοίτων για πρακτική άσκηση </a:t>
            </a:r>
            <a:r>
              <a:rPr lang="en-GB" sz="2500" spc="-20" dirty="0"/>
              <a:t>- </a:t>
            </a:r>
            <a:r>
              <a:rPr sz="2500" spc="-20" dirty="0"/>
              <a:t>SM</a:t>
            </a:r>
            <a:r>
              <a:rPr lang="en-GB" sz="2500" spc="-20" dirty="0"/>
              <a:t>P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2052945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373" y="441263"/>
            <a:ext cx="6689980" cy="40011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885"/>
              </a:spcBef>
            </a:pPr>
            <a:r>
              <a:rPr sz="2500" spc="-15" dirty="0"/>
              <a:t>Βασικές</a:t>
            </a:r>
            <a:r>
              <a:rPr sz="2500" spc="-85" dirty="0"/>
              <a:t> </a:t>
            </a:r>
            <a:r>
              <a:rPr sz="2500" spc="-15" dirty="0"/>
              <a:t>αρχές</a:t>
            </a:r>
            <a:r>
              <a:rPr sz="2500" spc="-75" dirty="0"/>
              <a:t> </a:t>
            </a:r>
            <a:r>
              <a:rPr sz="2500" spc="-20" dirty="0"/>
              <a:t>κινητικότητας </a:t>
            </a:r>
            <a:r>
              <a:rPr sz="2500" spc="-480" dirty="0"/>
              <a:t> </a:t>
            </a:r>
            <a:r>
              <a:rPr sz="2500" spc="-10" dirty="0"/>
              <a:t>για</a:t>
            </a:r>
            <a:r>
              <a:rPr sz="2500" spc="-55" dirty="0"/>
              <a:t> </a:t>
            </a:r>
            <a:r>
              <a:rPr lang="el-GR" sz="2500" spc="-20" dirty="0"/>
              <a:t>Πρακτική Άσκηση</a:t>
            </a:r>
            <a:endParaRPr sz="2500" dirty="0"/>
          </a:p>
        </p:txBody>
      </p:sp>
      <p:sp>
        <p:nvSpPr>
          <p:cNvPr id="3" name="object 3"/>
          <p:cNvSpPr/>
          <p:nvPr/>
        </p:nvSpPr>
        <p:spPr>
          <a:xfrm>
            <a:off x="10209276" y="0"/>
            <a:ext cx="1134110" cy="478790"/>
          </a:xfrm>
          <a:custGeom>
            <a:avLst/>
            <a:gdLst/>
            <a:ahLst/>
            <a:cxnLst/>
            <a:rect l="l" t="t" r="r" b="b"/>
            <a:pathLst>
              <a:path w="1134109" h="478790">
                <a:moveTo>
                  <a:pt x="1133855" y="0"/>
                </a:moveTo>
                <a:lnTo>
                  <a:pt x="0" y="0"/>
                </a:lnTo>
                <a:lnTo>
                  <a:pt x="1650" y="16891"/>
                </a:lnTo>
                <a:lnTo>
                  <a:pt x="12982" y="62669"/>
                </a:lnTo>
                <a:lnTo>
                  <a:pt x="27864" y="106933"/>
                </a:lnTo>
                <a:lnTo>
                  <a:pt x="46135" y="149518"/>
                </a:lnTo>
                <a:lnTo>
                  <a:pt x="67632" y="190264"/>
                </a:lnTo>
                <a:lnTo>
                  <a:pt x="92192" y="229006"/>
                </a:lnTo>
                <a:lnTo>
                  <a:pt x="119655" y="265584"/>
                </a:lnTo>
                <a:lnTo>
                  <a:pt x="149858" y="299833"/>
                </a:lnTo>
                <a:lnTo>
                  <a:pt x="182639" y="331592"/>
                </a:lnTo>
                <a:lnTo>
                  <a:pt x="217835" y="360699"/>
                </a:lnTo>
                <a:lnTo>
                  <a:pt x="255286" y="386989"/>
                </a:lnTo>
                <a:lnTo>
                  <a:pt x="294827" y="410302"/>
                </a:lnTo>
                <a:lnTo>
                  <a:pt x="336299" y="430474"/>
                </a:lnTo>
                <a:lnTo>
                  <a:pt x="379538" y="447342"/>
                </a:lnTo>
                <a:lnTo>
                  <a:pt x="424382" y="460746"/>
                </a:lnTo>
                <a:lnTo>
                  <a:pt x="470670" y="470521"/>
                </a:lnTo>
                <a:lnTo>
                  <a:pt x="518239" y="476505"/>
                </a:lnTo>
                <a:lnTo>
                  <a:pt x="566927" y="478536"/>
                </a:lnTo>
                <a:lnTo>
                  <a:pt x="615616" y="476505"/>
                </a:lnTo>
                <a:lnTo>
                  <a:pt x="663185" y="470521"/>
                </a:lnTo>
                <a:lnTo>
                  <a:pt x="709473" y="460746"/>
                </a:lnTo>
                <a:lnTo>
                  <a:pt x="754317" y="447342"/>
                </a:lnTo>
                <a:lnTo>
                  <a:pt x="797556" y="430474"/>
                </a:lnTo>
                <a:lnTo>
                  <a:pt x="839028" y="410302"/>
                </a:lnTo>
                <a:lnTo>
                  <a:pt x="878569" y="386989"/>
                </a:lnTo>
                <a:lnTo>
                  <a:pt x="916020" y="360699"/>
                </a:lnTo>
                <a:lnTo>
                  <a:pt x="951216" y="331592"/>
                </a:lnTo>
                <a:lnTo>
                  <a:pt x="983997" y="299833"/>
                </a:lnTo>
                <a:lnTo>
                  <a:pt x="1014200" y="265584"/>
                </a:lnTo>
                <a:lnTo>
                  <a:pt x="1041663" y="229006"/>
                </a:lnTo>
                <a:lnTo>
                  <a:pt x="1066223" y="190264"/>
                </a:lnTo>
                <a:lnTo>
                  <a:pt x="1087720" y="149518"/>
                </a:lnTo>
                <a:lnTo>
                  <a:pt x="1105991" y="106933"/>
                </a:lnTo>
                <a:lnTo>
                  <a:pt x="1120873" y="62669"/>
                </a:lnTo>
                <a:lnTo>
                  <a:pt x="1132204" y="16891"/>
                </a:lnTo>
                <a:lnTo>
                  <a:pt x="113385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3276" y="1390237"/>
            <a:ext cx="6731077" cy="476374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99085" indent="-287020">
              <a:lnSpc>
                <a:spcPts val="2055"/>
              </a:lnSpc>
              <a:spcBef>
                <a:spcPts val="385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εξεύρεση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οργανισμού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τοποθέτησης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αποτελεί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ευθύνη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των</a:t>
            </a:r>
            <a:endParaRPr sz="1800" dirty="0">
              <a:latin typeface="Calibri"/>
              <a:cs typeface="Calibri"/>
            </a:endParaRPr>
          </a:p>
          <a:p>
            <a:pPr marL="299085">
              <a:lnSpc>
                <a:spcPts val="2055"/>
              </a:lnSpc>
            </a:pPr>
            <a:r>
              <a:rPr sz="1800" spc="-15" dirty="0">
                <a:latin typeface="Calibri"/>
                <a:cs typeface="Calibri"/>
              </a:rPr>
              <a:t>φοιτητών/τριών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νέων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απ</a:t>
            </a:r>
            <a:r>
              <a:rPr sz="1800" spc="-10" dirty="0" err="1">
                <a:latin typeface="Calibri"/>
                <a:cs typeface="Calibri"/>
              </a:rPr>
              <a:t>οφοίτων</a:t>
            </a:r>
            <a:endParaRPr lang="en-GB" sz="1800" spc="-10" dirty="0">
              <a:latin typeface="Calibri"/>
              <a:cs typeface="Calibri"/>
            </a:endParaRPr>
          </a:p>
          <a:p>
            <a:pPr marL="299085">
              <a:lnSpc>
                <a:spcPts val="2055"/>
              </a:lnSpc>
            </a:pPr>
            <a:endParaRPr sz="1800" dirty="0">
              <a:latin typeface="Calibri"/>
              <a:cs typeface="Calibri"/>
            </a:endParaRPr>
          </a:p>
          <a:p>
            <a:pPr marL="299085" marR="221615" indent="-287020">
              <a:lnSpc>
                <a:spcPts val="1939"/>
              </a:lnSpc>
              <a:spcBef>
                <a:spcPts val="630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Εάν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τοποθέτηση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ολοκληρωθεί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πριν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αποφοίτηση,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θα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αναγνωριστεί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έντυπο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αναλυτικής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βαθμολογίας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του/της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φοιτητή/τριας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καθώς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Παράρτημα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Διπλώματος.</a:t>
            </a:r>
            <a:endParaRPr lang="en-GB" sz="1800" spc="-10" dirty="0">
              <a:latin typeface="Calibri"/>
              <a:cs typeface="Calibri"/>
            </a:endParaRPr>
          </a:p>
          <a:p>
            <a:pPr marL="12065" marR="221615">
              <a:lnSpc>
                <a:spcPts val="1939"/>
              </a:lnSpc>
              <a:spcBef>
                <a:spcPts val="630"/>
              </a:spcBef>
              <a:tabLst>
                <a:tab pos="299720" algn="l"/>
              </a:tabLst>
            </a:pP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ts val="2050"/>
              </a:lnSpc>
              <a:buFont typeface="Courier New"/>
              <a:buChar char="o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Εάν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ολοκληρωθεί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με</a:t>
            </a:r>
            <a:r>
              <a:rPr lang="el-GR" sz="1800" spc="-5" dirty="0" err="1">
                <a:latin typeface="Calibri"/>
                <a:cs typeface="Calibri"/>
              </a:rPr>
              <a:t>τά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</a:t>
            </a:r>
            <a:r>
              <a:rPr lang="el-GR" sz="1800" spc="-10" dirty="0">
                <a:latin typeface="Calibri"/>
                <a:cs typeface="Calibri"/>
              </a:rPr>
              <a:t>ην ολοκλήρωση </a:t>
            </a:r>
            <a:r>
              <a:rPr lang="el-GR" sz="1800" spc="10" dirty="0">
                <a:latin typeface="Calibri"/>
                <a:cs typeface="Calibri"/>
              </a:rPr>
              <a:t>των σπουδών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-10" dirty="0" err="1">
                <a:latin typeface="Calibri"/>
                <a:cs typeface="Calibri"/>
              </a:rPr>
              <a:t>το</a:t>
            </a:r>
            <a:r>
              <a:rPr sz="1800" spc="-10" dirty="0">
                <a:latin typeface="Calibri"/>
                <a:cs typeface="Calibri"/>
              </a:rPr>
              <a:t>ποθέτηση</a:t>
            </a:r>
            <a:r>
              <a:rPr lang="el-GR" sz="1800" spc="-1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νέων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απ</a:t>
            </a:r>
            <a:r>
              <a:rPr sz="1800" spc="-10" dirty="0" err="1">
                <a:latin typeface="Calibri"/>
                <a:cs typeface="Calibri"/>
              </a:rPr>
              <a:t>οφοίτων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lang="en-GB" spc="-5" dirty="0">
                <a:latin typeface="Calibri"/>
                <a:cs typeface="Calibri"/>
              </a:rPr>
              <a:t>, </a:t>
            </a:r>
            <a:r>
              <a:rPr sz="1800" dirty="0">
                <a:latin typeface="Calibri"/>
                <a:cs typeface="Calibri"/>
              </a:rPr>
              <a:t>θα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αναγνωριστεί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έντυ</a:t>
            </a:r>
            <a:r>
              <a:rPr sz="1800" dirty="0">
                <a:latin typeface="Calibri"/>
                <a:cs typeface="Calibri"/>
              </a:rPr>
              <a:t>πο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EUROPASS</a:t>
            </a:r>
            <a:r>
              <a:rPr lang="en-GB" sz="1800" spc="-25" dirty="0">
                <a:latin typeface="Calibri"/>
                <a:cs typeface="Calibri"/>
              </a:rPr>
              <a:t> </a:t>
            </a:r>
          </a:p>
          <a:p>
            <a:pPr marL="12065">
              <a:lnSpc>
                <a:spcPts val="2050"/>
              </a:lnSpc>
              <a:tabLst>
                <a:tab pos="299720" algn="l"/>
              </a:tabLst>
            </a:pPr>
            <a:r>
              <a:rPr lang="en-GB" spc="-25" dirty="0">
                <a:latin typeface="Calibri"/>
                <a:cs typeface="Calibri"/>
              </a:rPr>
              <a:t>      </a:t>
            </a:r>
            <a:r>
              <a:rPr lang="en-GB" sz="1800" spc="-25" dirty="0">
                <a:latin typeface="Calibri"/>
                <a:cs typeface="Calibri"/>
              </a:rPr>
              <a:t>Certificate Supplement.</a:t>
            </a:r>
          </a:p>
          <a:p>
            <a:pPr marL="12065">
              <a:lnSpc>
                <a:spcPts val="2050"/>
              </a:lnSpc>
              <a:tabLst>
                <a:tab pos="299720" algn="l"/>
              </a:tabLst>
            </a:pPr>
            <a:endParaRPr sz="1800" dirty="0">
              <a:latin typeface="Calibri"/>
              <a:cs typeface="Calibri"/>
            </a:endParaRPr>
          </a:p>
          <a:p>
            <a:pPr marL="299085" marR="147320" indent="-287020">
              <a:lnSpc>
                <a:spcPct val="90100"/>
              </a:lnSpc>
              <a:spcBef>
                <a:spcPts val="600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Οι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πρόσφατοι/ες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πτυχιούχοι/ες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μπορούν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ολοκληρώσουν </a:t>
            </a:r>
            <a:r>
              <a:rPr lang="el-GR" sz="1800" spc="-5" dirty="0">
                <a:latin typeface="Calibri"/>
                <a:cs typeface="Calibri"/>
              </a:rPr>
              <a:t>μια</a:t>
            </a:r>
            <a:r>
              <a:rPr lang="el-GR" sz="1800" spc="5" dirty="0"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</a:rPr>
              <a:t>περίοδο τοποθέτησης </a:t>
            </a:r>
            <a:r>
              <a:rPr sz="1800" spc="-5" dirty="0" err="1">
                <a:latin typeface="Calibri"/>
                <a:cs typeface="Calibri"/>
              </a:rPr>
              <a:t>εντός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μηνών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αποφοίτησή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τους</a:t>
            </a:r>
            <a:r>
              <a:rPr sz="1800" spc="-5" dirty="0">
                <a:latin typeface="Calibri"/>
                <a:cs typeface="Calibri"/>
              </a:rPr>
              <a:t>.</a:t>
            </a:r>
            <a:endParaRPr lang="en-GB" sz="1800" spc="-5" dirty="0">
              <a:latin typeface="Calibri"/>
              <a:cs typeface="Calibri"/>
            </a:endParaRPr>
          </a:p>
          <a:p>
            <a:pPr marL="12065" marR="147320">
              <a:lnSpc>
                <a:spcPct val="90100"/>
              </a:lnSpc>
              <a:spcBef>
                <a:spcPts val="600"/>
              </a:spcBef>
              <a:tabLst>
                <a:tab pos="299720" algn="l"/>
              </a:tabLst>
            </a:pPr>
            <a:endParaRPr sz="1800" dirty="0">
              <a:latin typeface="Calibri"/>
              <a:cs typeface="Calibri"/>
            </a:endParaRPr>
          </a:p>
          <a:p>
            <a:pPr marL="299085" marR="217170" indent="-228600">
              <a:lnSpc>
                <a:spcPts val="1939"/>
              </a:lnSpc>
              <a:spcBef>
                <a:spcPts val="63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Σημαντικό</a:t>
            </a:r>
            <a:r>
              <a:rPr sz="1800" b="1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4536A"/>
                </a:solidFill>
                <a:latin typeface="Calibri"/>
                <a:cs typeface="Calibri"/>
              </a:rPr>
              <a:t>–</a:t>
            </a:r>
            <a:r>
              <a:rPr sz="1800" b="1" i="1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4536A"/>
                </a:solidFill>
                <a:latin typeface="Calibri"/>
                <a:cs typeface="Calibri"/>
              </a:rPr>
              <a:t>Η 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υποβολή</a:t>
            </a:r>
            <a:r>
              <a:rPr sz="1800" b="1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4536A"/>
                </a:solidFill>
                <a:latin typeface="Calibri"/>
                <a:cs typeface="Calibri"/>
              </a:rPr>
              <a:t>ενδιαφέροντος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solidFill>
                  <a:srgbClr val="44536A"/>
                </a:solidFill>
                <a:latin typeface="Calibri"/>
                <a:cs typeface="Calibri"/>
              </a:rPr>
              <a:t>και</a:t>
            </a:r>
            <a:r>
              <a:rPr sz="1800" b="1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4536A"/>
                </a:solidFill>
                <a:latin typeface="Calibri"/>
                <a:cs typeface="Calibri"/>
              </a:rPr>
              <a:t>επιλογή</a:t>
            </a:r>
            <a:r>
              <a:rPr sz="1800" b="1" i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των </a:t>
            </a:r>
            <a:r>
              <a:rPr sz="1800" b="1" i="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νέων 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αποφοίτων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πραγματοποιείται 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πριν την ολοκλήρωση </a:t>
            </a:r>
            <a:r>
              <a:rPr sz="1800" b="1" i="1" spc="-39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των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4536A"/>
                </a:solidFill>
                <a:latin typeface="Calibri"/>
                <a:cs typeface="Calibri"/>
              </a:rPr>
              <a:t>σπουδών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4536A"/>
                </a:solidFill>
                <a:latin typeface="Calibri"/>
                <a:cs typeface="Calibri"/>
              </a:rPr>
              <a:t>τους</a:t>
            </a:r>
            <a:r>
              <a:rPr sz="1800" b="1" i="1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15" dirty="0">
                <a:solidFill>
                  <a:srgbClr val="44536A"/>
                </a:solidFill>
                <a:latin typeface="Calibri"/>
                <a:cs typeface="Calibri"/>
              </a:rPr>
              <a:t>(και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όχι αφού</a:t>
            </a:r>
            <a:r>
              <a:rPr sz="1800" b="1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αποφοιτήσουν)</a:t>
            </a:r>
            <a:r>
              <a:rPr lang="en-GB" sz="1800" b="1" i="1" spc="-5" dirty="0">
                <a:solidFill>
                  <a:srgbClr val="44536A"/>
                </a:solidFill>
                <a:latin typeface="Calibri"/>
                <a:cs typeface="Calibri"/>
              </a:rPr>
              <a:t>!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22185" y="2625089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406146"/>
                </a:moveTo>
                <a:lnTo>
                  <a:pt x="2732" y="358785"/>
                </a:lnTo>
                <a:lnTo>
                  <a:pt x="10727" y="313028"/>
                </a:lnTo>
                <a:lnTo>
                  <a:pt x="23680" y="269180"/>
                </a:lnTo>
                <a:lnTo>
                  <a:pt x="41285" y="227544"/>
                </a:lnTo>
                <a:lnTo>
                  <a:pt x="63238" y="188427"/>
                </a:lnTo>
                <a:lnTo>
                  <a:pt x="89233" y="152133"/>
                </a:lnTo>
                <a:lnTo>
                  <a:pt x="118967" y="118967"/>
                </a:lnTo>
                <a:lnTo>
                  <a:pt x="152133" y="89233"/>
                </a:lnTo>
                <a:lnTo>
                  <a:pt x="188427" y="63238"/>
                </a:lnTo>
                <a:lnTo>
                  <a:pt x="227544" y="41285"/>
                </a:lnTo>
                <a:lnTo>
                  <a:pt x="269180" y="23680"/>
                </a:lnTo>
                <a:lnTo>
                  <a:pt x="313028" y="10727"/>
                </a:lnTo>
                <a:lnTo>
                  <a:pt x="358785" y="2732"/>
                </a:lnTo>
                <a:lnTo>
                  <a:pt x="406146" y="0"/>
                </a:lnTo>
                <a:lnTo>
                  <a:pt x="453506" y="2732"/>
                </a:lnTo>
                <a:lnTo>
                  <a:pt x="499263" y="10727"/>
                </a:lnTo>
                <a:lnTo>
                  <a:pt x="543111" y="23680"/>
                </a:lnTo>
                <a:lnTo>
                  <a:pt x="584747" y="41285"/>
                </a:lnTo>
                <a:lnTo>
                  <a:pt x="623864" y="63238"/>
                </a:lnTo>
                <a:lnTo>
                  <a:pt x="660158" y="89233"/>
                </a:lnTo>
                <a:lnTo>
                  <a:pt x="693324" y="118967"/>
                </a:lnTo>
                <a:lnTo>
                  <a:pt x="723058" y="152133"/>
                </a:lnTo>
                <a:lnTo>
                  <a:pt x="749053" y="188427"/>
                </a:lnTo>
                <a:lnTo>
                  <a:pt x="771006" y="227544"/>
                </a:lnTo>
                <a:lnTo>
                  <a:pt x="788611" y="269180"/>
                </a:lnTo>
                <a:lnTo>
                  <a:pt x="801564" y="313028"/>
                </a:lnTo>
                <a:lnTo>
                  <a:pt x="809559" y="358785"/>
                </a:lnTo>
                <a:lnTo>
                  <a:pt x="812292" y="406146"/>
                </a:lnTo>
                <a:lnTo>
                  <a:pt x="809559" y="453506"/>
                </a:lnTo>
                <a:lnTo>
                  <a:pt x="801564" y="499263"/>
                </a:lnTo>
                <a:lnTo>
                  <a:pt x="788611" y="543111"/>
                </a:lnTo>
                <a:lnTo>
                  <a:pt x="771006" y="584747"/>
                </a:lnTo>
                <a:lnTo>
                  <a:pt x="749053" y="623864"/>
                </a:lnTo>
                <a:lnTo>
                  <a:pt x="723058" y="660158"/>
                </a:lnTo>
                <a:lnTo>
                  <a:pt x="693324" y="693324"/>
                </a:lnTo>
                <a:lnTo>
                  <a:pt x="660158" y="723058"/>
                </a:lnTo>
                <a:lnTo>
                  <a:pt x="623864" y="749053"/>
                </a:lnTo>
                <a:lnTo>
                  <a:pt x="584747" y="771006"/>
                </a:lnTo>
                <a:lnTo>
                  <a:pt x="543111" y="788611"/>
                </a:lnTo>
                <a:lnTo>
                  <a:pt x="499263" y="801564"/>
                </a:lnTo>
                <a:lnTo>
                  <a:pt x="453506" y="809559"/>
                </a:lnTo>
                <a:lnTo>
                  <a:pt x="406146" y="812292"/>
                </a:lnTo>
                <a:lnTo>
                  <a:pt x="358785" y="809559"/>
                </a:lnTo>
                <a:lnTo>
                  <a:pt x="313028" y="801564"/>
                </a:lnTo>
                <a:lnTo>
                  <a:pt x="269180" y="788611"/>
                </a:lnTo>
                <a:lnTo>
                  <a:pt x="227544" y="771006"/>
                </a:lnTo>
                <a:lnTo>
                  <a:pt x="188427" y="749053"/>
                </a:lnTo>
                <a:lnTo>
                  <a:pt x="152133" y="723058"/>
                </a:lnTo>
                <a:lnTo>
                  <a:pt x="118967" y="693324"/>
                </a:lnTo>
                <a:lnTo>
                  <a:pt x="89233" y="660158"/>
                </a:lnTo>
                <a:lnTo>
                  <a:pt x="63238" y="623864"/>
                </a:lnTo>
                <a:lnTo>
                  <a:pt x="41285" y="584747"/>
                </a:lnTo>
                <a:lnTo>
                  <a:pt x="23680" y="543111"/>
                </a:lnTo>
                <a:lnTo>
                  <a:pt x="10727" y="499263"/>
                </a:lnTo>
                <a:lnTo>
                  <a:pt x="2732" y="453506"/>
                </a:lnTo>
                <a:lnTo>
                  <a:pt x="0" y="406146"/>
                </a:lnTo>
                <a:close/>
              </a:path>
            </a:pathLst>
          </a:custGeom>
          <a:ln w="1270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821423" y="0"/>
            <a:ext cx="3285490" cy="3606165"/>
            <a:chOff x="6821423" y="0"/>
            <a:chExt cx="3285490" cy="3606165"/>
          </a:xfrm>
        </p:grpSpPr>
        <p:sp>
          <p:nvSpPr>
            <p:cNvPr id="7" name="object 7"/>
            <p:cNvSpPr/>
            <p:nvPr/>
          </p:nvSpPr>
          <p:spPr>
            <a:xfrm>
              <a:off x="8912351" y="1219200"/>
              <a:ext cx="1194435" cy="2386965"/>
            </a:xfrm>
            <a:custGeom>
              <a:avLst/>
              <a:gdLst/>
              <a:ahLst/>
              <a:cxnLst/>
              <a:rect l="l" t="t" r="r" b="b"/>
              <a:pathLst>
                <a:path w="1194434" h="2386965">
                  <a:moveTo>
                    <a:pt x="1194053" y="0"/>
                  </a:moveTo>
                  <a:lnTo>
                    <a:pt x="1146026" y="947"/>
                  </a:lnTo>
                  <a:lnTo>
                    <a:pt x="1098479" y="3766"/>
                  </a:lnTo>
                  <a:lnTo>
                    <a:pt x="1051450" y="8421"/>
                  </a:lnTo>
                  <a:lnTo>
                    <a:pt x="1004975" y="14875"/>
                  </a:lnTo>
                  <a:lnTo>
                    <a:pt x="959087" y="23095"/>
                  </a:lnTo>
                  <a:lnTo>
                    <a:pt x="913825" y="33043"/>
                  </a:lnTo>
                  <a:lnTo>
                    <a:pt x="869222" y="44684"/>
                  </a:lnTo>
                  <a:lnTo>
                    <a:pt x="825314" y="57982"/>
                  </a:lnTo>
                  <a:lnTo>
                    <a:pt x="782139" y="72902"/>
                  </a:lnTo>
                  <a:lnTo>
                    <a:pt x="739730" y="89409"/>
                  </a:lnTo>
                  <a:lnTo>
                    <a:pt x="698123" y="107466"/>
                  </a:lnTo>
                  <a:lnTo>
                    <a:pt x="657355" y="127037"/>
                  </a:lnTo>
                  <a:lnTo>
                    <a:pt x="617461" y="148088"/>
                  </a:lnTo>
                  <a:lnTo>
                    <a:pt x="578476" y="170583"/>
                  </a:lnTo>
                  <a:lnTo>
                    <a:pt x="540437" y="194485"/>
                  </a:lnTo>
                  <a:lnTo>
                    <a:pt x="503378" y="219759"/>
                  </a:lnTo>
                  <a:lnTo>
                    <a:pt x="467337" y="246370"/>
                  </a:lnTo>
                  <a:lnTo>
                    <a:pt x="432347" y="274282"/>
                  </a:lnTo>
                  <a:lnTo>
                    <a:pt x="398445" y="303459"/>
                  </a:lnTo>
                  <a:lnTo>
                    <a:pt x="365667" y="333866"/>
                  </a:lnTo>
                  <a:lnTo>
                    <a:pt x="334047" y="365467"/>
                  </a:lnTo>
                  <a:lnTo>
                    <a:pt x="303623" y="398226"/>
                  </a:lnTo>
                  <a:lnTo>
                    <a:pt x="274429" y="432107"/>
                  </a:lnTo>
                  <a:lnTo>
                    <a:pt x="246501" y="467075"/>
                  </a:lnTo>
                  <a:lnTo>
                    <a:pt x="219875" y="503095"/>
                  </a:lnTo>
                  <a:lnTo>
                    <a:pt x="194587" y="540131"/>
                  </a:lnTo>
                  <a:lnTo>
                    <a:pt x="170672" y="578146"/>
                  </a:lnTo>
                  <a:lnTo>
                    <a:pt x="148165" y="617106"/>
                  </a:lnTo>
                  <a:lnTo>
                    <a:pt x="127103" y="656974"/>
                  </a:lnTo>
                  <a:lnTo>
                    <a:pt x="107521" y="697715"/>
                  </a:lnTo>
                  <a:lnTo>
                    <a:pt x="89454" y="739294"/>
                  </a:lnTo>
                  <a:lnTo>
                    <a:pt x="72939" y="781674"/>
                  </a:lnTo>
                  <a:lnTo>
                    <a:pt x="58011" y="824821"/>
                  </a:lnTo>
                  <a:lnTo>
                    <a:pt x="44706" y="868698"/>
                  </a:lnTo>
                  <a:lnTo>
                    <a:pt x="33059" y="913269"/>
                  </a:lnTo>
                  <a:lnTo>
                    <a:pt x="23106" y="958500"/>
                  </a:lnTo>
                  <a:lnTo>
                    <a:pt x="14883" y="1004354"/>
                  </a:lnTo>
                  <a:lnTo>
                    <a:pt x="8425" y="1050796"/>
                  </a:lnTo>
                  <a:lnTo>
                    <a:pt x="3768" y="1097790"/>
                  </a:lnTo>
                  <a:lnTo>
                    <a:pt x="948" y="1145300"/>
                  </a:lnTo>
                  <a:lnTo>
                    <a:pt x="0" y="1193291"/>
                  </a:lnTo>
                  <a:lnTo>
                    <a:pt x="948" y="1241283"/>
                  </a:lnTo>
                  <a:lnTo>
                    <a:pt x="3768" y="1288793"/>
                  </a:lnTo>
                  <a:lnTo>
                    <a:pt x="8425" y="1335787"/>
                  </a:lnTo>
                  <a:lnTo>
                    <a:pt x="14883" y="1382229"/>
                  </a:lnTo>
                  <a:lnTo>
                    <a:pt x="23106" y="1428083"/>
                  </a:lnTo>
                  <a:lnTo>
                    <a:pt x="33059" y="1473314"/>
                  </a:lnTo>
                  <a:lnTo>
                    <a:pt x="44706" y="1517885"/>
                  </a:lnTo>
                  <a:lnTo>
                    <a:pt x="58011" y="1561762"/>
                  </a:lnTo>
                  <a:lnTo>
                    <a:pt x="72939" y="1604909"/>
                  </a:lnTo>
                  <a:lnTo>
                    <a:pt x="89454" y="1647289"/>
                  </a:lnTo>
                  <a:lnTo>
                    <a:pt x="107521" y="1688868"/>
                  </a:lnTo>
                  <a:lnTo>
                    <a:pt x="127103" y="1729609"/>
                  </a:lnTo>
                  <a:lnTo>
                    <a:pt x="148165" y="1769477"/>
                  </a:lnTo>
                  <a:lnTo>
                    <a:pt x="170672" y="1808437"/>
                  </a:lnTo>
                  <a:lnTo>
                    <a:pt x="194587" y="1846452"/>
                  </a:lnTo>
                  <a:lnTo>
                    <a:pt x="219875" y="1883488"/>
                  </a:lnTo>
                  <a:lnTo>
                    <a:pt x="246501" y="1919508"/>
                  </a:lnTo>
                  <a:lnTo>
                    <a:pt x="274429" y="1954476"/>
                  </a:lnTo>
                  <a:lnTo>
                    <a:pt x="303623" y="1988357"/>
                  </a:lnTo>
                  <a:lnTo>
                    <a:pt x="334047" y="2021116"/>
                  </a:lnTo>
                  <a:lnTo>
                    <a:pt x="365667" y="2052717"/>
                  </a:lnTo>
                  <a:lnTo>
                    <a:pt x="398445" y="2083124"/>
                  </a:lnTo>
                  <a:lnTo>
                    <a:pt x="432347" y="2112301"/>
                  </a:lnTo>
                  <a:lnTo>
                    <a:pt x="467337" y="2140213"/>
                  </a:lnTo>
                  <a:lnTo>
                    <a:pt x="503378" y="2166824"/>
                  </a:lnTo>
                  <a:lnTo>
                    <a:pt x="540437" y="2192098"/>
                  </a:lnTo>
                  <a:lnTo>
                    <a:pt x="578476" y="2216000"/>
                  </a:lnTo>
                  <a:lnTo>
                    <a:pt x="617461" y="2238495"/>
                  </a:lnTo>
                  <a:lnTo>
                    <a:pt x="657355" y="2259546"/>
                  </a:lnTo>
                  <a:lnTo>
                    <a:pt x="698123" y="2279117"/>
                  </a:lnTo>
                  <a:lnTo>
                    <a:pt x="739730" y="2297174"/>
                  </a:lnTo>
                  <a:lnTo>
                    <a:pt x="782139" y="2313681"/>
                  </a:lnTo>
                  <a:lnTo>
                    <a:pt x="825314" y="2328601"/>
                  </a:lnTo>
                  <a:lnTo>
                    <a:pt x="869222" y="2341899"/>
                  </a:lnTo>
                  <a:lnTo>
                    <a:pt x="913825" y="2353540"/>
                  </a:lnTo>
                  <a:lnTo>
                    <a:pt x="959087" y="2363488"/>
                  </a:lnTo>
                  <a:lnTo>
                    <a:pt x="1004975" y="2371708"/>
                  </a:lnTo>
                  <a:lnTo>
                    <a:pt x="1051450" y="2378162"/>
                  </a:lnTo>
                  <a:lnTo>
                    <a:pt x="1098479" y="2382817"/>
                  </a:lnTo>
                  <a:lnTo>
                    <a:pt x="1146026" y="2385636"/>
                  </a:lnTo>
                  <a:lnTo>
                    <a:pt x="1194053" y="2386584"/>
                  </a:lnTo>
                  <a:lnTo>
                    <a:pt x="1194053" y="1789938"/>
                  </a:lnTo>
                  <a:lnTo>
                    <a:pt x="1145056" y="1787960"/>
                  </a:lnTo>
                  <a:lnTo>
                    <a:pt x="1097149" y="1782130"/>
                  </a:lnTo>
                  <a:lnTo>
                    <a:pt x="1050487" y="1772600"/>
                  </a:lnTo>
                  <a:lnTo>
                    <a:pt x="1005224" y="1759525"/>
                  </a:lnTo>
                  <a:lnTo>
                    <a:pt x="961513" y="1743057"/>
                  </a:lnTo>
                  <a:lnTo>
                    <a:pt x="919507" y="1723350"/>
                  </a:lnTo>
                  <a:lnTo>
                    <a:pt x="879362" y="1700557"/>
                  </a:lnTo>
                  <a:lnTo>
                    <a:pt x="841229" y="1674833"/>
                  </a:lnTo>
                  <a:lnTo>
                    <a:pt x="805264" y="1646330"/>
                  </a:lnTo>
                  <a:lnTo>
                    <a:pt x="771620" y="1615201"/>
                  </a:lnTo>
                  <a:lnTo>
                    <a:pt x="740450" y="1581601"/>
                  </a:lnTo>
                  <a:lnTo>
                    <a:pt x="711909" y="1545683"/>
                  </a:lnTo>
                  <a:lnTo>
                    <a:pt x="686149" y="1507600"/>
                  </a:lnTo>
                  <a:lnTo>
                    <a:pt x="663326" y="1467505"/>
                  </a:lnTo>
                  <a:lnTo>
                    <a:pt x="643592" y="1425553"/>
                  </a:lnTo>
                  <a:lnTo>
                    <a:pt x="627101" y="1381896"/>
                  </a:lnTo>
                  <a:lnTo>
                    <a:pt x="614007" y="1336688"/>
                  </a:lnTo>
                  <a:lnTo>
                    <a:pt x="604464" y="1290082"/>
                  </a:lnTo>
                  <a:lnTo>
                    <a:pt x="598626" y="1242232"/>
                  </a:lnTo>
                  <a:lnTo>
                    <a:pt x="596646" y="1193291"/>
                  </a:lnTo>
                  <a:lnTo>
                    <a:pt x="598626" y="1144351"/>
                  </a:lnTo>
                  <a:lnTo>
                    <a:pt x="604464" y="1096501"/>
                  </a:lnTo>
                  <a:lnTo>
                    <a:pt x="614007" y="1049895"/>
                  </a:lnTo>
                  <a:lnTo>
                    <a:pt x="627101" y="1004687"/>
                  </a:lnTo>
                  <a:lnTo>
                    <a:pt x="643592" y="961030"/>
                  </a:lnTo>
                  <a:lnTo>
                    <a:pt x="663326" y="919078"/>
                  </a:lnTo>
                  <a:lnTo>
                    <a:pt x="686149" y="878983"/>
                  </a:lnTo>
                  <a:lnTo>
                    <a:pt x="711909" y="840900"/>
                  </a:lnTo>
                  <a:lnTo>
                    <a:pt x="740450" y="804982"/>
                  </a:lnTo>
                  <a:lnTo>
                    <a:pt x="771620" y="771382"/>
                  </a:lnTo>
                  <a:lnTo>
                    <a:pt x="805264" y="740253"/>
                  </a:lnTo>
                  <a:lnTo>
                    <a:pt x="841229" y="711750"/>
                  </a:lnTo>
                  <a:lnTo>
                    <a:pt x="879362" y="686026"/>
                  </a:lnTo>
                  <a:lnTo>
                    <a:pt x="919507" y="663233"/>
                  </a:lnTo>
                  <a:lnTo>
                    <a:pt x="961513" y="643526"/>
                  </a:lnTo>
                  <a:lnTo>
                    <a:pt x="1005224" y="627058"/>
                  </a:lnTo>
                  <a:lnTo>
                    <a:pt x="1050487" y="613983"/>
                  </a:lnTo>
                  <a:lnTo>
                    <a:pt x="1097149" y="604453"/>
                  </a:lnTo>
                  <a:lnTo>
                    <a:pt x="1145056" y="598623"/>
                  </a:lnTo>
                  <a:lnTo>
                    <a:pt x="1194053" y="596646"/>
                  </a:lnTo>
                  <a:lnTo>
                    <a:pt x="119405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21423" y="0"/>
              <a:ext cx="2314575" cy="1551940"/>
            </a:xfrm>
            <a:custGeom>
              <a:avLst/>
              <a:gdLst/>
              <a:ahLst/>
              <a:cxnLst/>
              <a:rect l="l" t="t" r="r" b="b"/>
              <a:pathLst>
                <a:path w="2314575" h="1551940">
                  <a:moveTo>
                    <a:pt x="1999233" y="0"/>
                  </a:moveTo>
                  <a:lnTo>
                    <a:pt x="1722247" y="0"/>
                  </a:lnTo>
                  <a:lnTo>
                    <a:pt x="2107056" y="222757"/>
                  </a:lnTo>
                  <a:lnTo>
                    <a:pt x="138683" y="1361821"/>
                  </a:lnTo>
                  <a:lnTo>
                    <a:pt x="138683" y="0"/>
                  </a:lnTo>
                  <a:lnTo>
                    <a:pt x="0" y="0"/>
                  </a:lnTo>
                  <a:lnTo>
                    <a:pt x="0" y="1482089"/>
                  </a:lnTo>
                  <a:lnTo>
                    <a:pt x="5441" y="1509051"/>
                  </a:lnTo>
                  <a:lnTo>
                    <a:pt x="20288" y="1531096"/>
                  </a:lnTo>
                  <a:lnTo>
                    <a:pt x="42326" y="1545972"/>
                  </a:lnTo>
                  <a:lnTo>
                    <a:pt x="69342" y="1551432"/>
                  </a:lnTo>
                  <a:lnTo>
                    <a:pt x="78420" y="1550840"/>
                  </a:lnTo>
                  <a:lnTo>
                    <a:pt x="2280284" y="282828"/>
                  </a:lnTo>
                  <a:lnTo>
                    <a:pt x="2314467" y="231320"/>
                  </a:lnTo>
                  <a:lnTo>
                    <a:pt x="2312606" y="204771"/>
                  </a:lnTo>
                  <a:lnTo>
                    <a:pt x="2300934" y="180865"/>
                  </a:lnTo>
                  <a:lnTo>
                    <a:pt x="2280284" y="162686"/>
                  </a:lnTo>
                  <a:lnTo>
                    <a:pt x="1999233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1661393" y="1332738"/>
            <a:ext cx="127000" cy="1597660"/>
          </a:xfrm>
          <a:custGeom>
            <a:avLst/>
            <a:gdLst/>
            <a:ahLst/>
            <a:cxnLst/>
            <a:rect l="l" t="t" r="r" b="b"/>
            <a:pathLst>
              <a:path w="127000" h="1597660">
                <a:moveTo>
                  <a:pt x="0" y="1597660"/>
                </a:moveTo>
                <a:lnTo>
                  <a:pt x="127000" y="1597660"/>
                </a:lnTo>
                <a:lnTo>
                  <a:pt x="127000" y="0"/>
                </a:lnTo>
                <a:lnTo>
                  <a:pt x="0" y="0"/>
                </a:lnTo>
                <a:lnTo>
                  <a:pt x="0" y="159766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04804" y="4111752"/>
            <a:ext cx="1187450" cy="1772920"/>
          </a:xfrm>
          <a:custGeom>
            <a:avLst/>
            <a:gdLst/>
            <a:ahLst/>
            <a:cxnLst/>
            <a:rect l="l" t="t" r="r" b="b"/>
            <a:pathLst>
              <a:path w="1187450" h="1772920">
                <a:moveTo>
                  <a:pt x="1187196" y="0"/>
                </a:moveTo>
                <a:lnTo>
                  <a:pt x="61975" y="0"/>
                </a:lnTo>
                <a:lnTo>
                  <a:pt x="37826" y="4861"/>
                </a:lnTo>
                <a:lnTo>
                  <a:pt x="18129" y="18129"/>
                </a:lnTo>
                <a:lnTo>
                  <a:pt x="4861" y="37826"/>
                </a:lnTo>
                <a:lnTo>
                  <a:pt x="0" y="61975"/>
                </a:lnTo>
                <a:lnTo>
                  <a:pt x="0" y="1710474"/>
                </a:lnTo>
                <a:lnTo>
                  <a:pt x="4861" y="1734585"/>
                </a:lnTo>
                <a:lnTo>
                  <a:pt x="18129" y="1754273"/>
                </a:lnTo>
                <a:lnTo>
                  <a:pt x="37826" y="1767545"/>
                </a:lnTo>
                <a:lnTo>
                  <a:pt x="61975" y="1772412"/>
                </a:lnTo>
                <a:lnTo>
                  <a:pt x="1187196" y="1772412"/>
                </a:lnTo>
                <a:lnTo>
                  <a:pt x="1187196" y="1648536"/>
                </a:lnTo>
                <a:lnTo>
                  <a:pt x="123951" y="1648536"/>
                </a:lnTo>
                <a:lnTo>
                  <a:pt x="123951" y="123825"/>
                </a:lnTo>
                <a:lnTo>
                  <a:pt x="1187196" y="123825"/>
                </a:lnTo>
                <a:lnTo>
                  <a:pt x="118719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821423" y="4081360"/>
            <a:ext cx="3380740" cy="2776855"/>
            <a:chOff x="6821423" y="4081360"/>
            <a:chExt cx="3380740" cy="2776855"/>
          </a:xfrm>
        </p:grpSpPr>
        <p:sp>
          <p:nvSpPr>
            <p:cNvPr id="12" name="object 12"/>
            <p:cNvSpPr/>
            <p:nvPr/>
          </p:nvSpPr>
          <p:spPr>
            <a:xfrm>
              <a:off x="7769986" y="4144860"/>
              <a:ext cx="2369185" cy="1683385"/>
            </a:xfrm>
            <a:custGeom>
              <a:avLst/>
              <a:gdLst/>
              <a:ahLst/>
              <a:cxnLst/>
              <a:rect l="l" t="t" r="r" b="b"/>
              <a:pathLst>
                <a:path w="2369184" h="1683385">
                  <a:moveTo>
                    <a:pt x="0" y="32042"/>
                  </a:moveTo>
                  <a:lnTo>
                    <a:pt x="47543" y="24123"/>
                  </a:lnTo>
                  <a:lnTo>
                    <a:pt x="95011" y="17343"/>
                  </a:lnTo>
                  <a:lnTo>
                    <a:pt x="142390" y="11690"/>
                  </a:lnTo>
                  <a:lnTo>
                    <a:pt x="189665" y="7155"/>
                  </a:lnTo>
                  <a:lnTo>
                    <a:pt x="236823" y="3729"/>
                  </a:lnTo>
                  <a:lnTo>
                    <a:pt x="283849" y="1401"/>
                  </a:lnTo>
                  <a:lnTo>
                    <a:pt x="330729" y="161"/>
                  </a:lnTo>
                  <a:lnTo>
                    <a:pt x="377449" y="0"/>
                  </a:lnTo>
                  <a:lnTo>
                    <a:pt x="423994" y="907"/>
                  </a:lnTo>
                  <a:lnTo>
                    <a:pt x="470350" y="2872"/>
                  </a:lnTo>
                  <a:lnTo>
                    <a:pt x="516503" y="5887"/>
                  </a:lnTo>
                  <a:lnTo>
                    <a:pt x="562440" y="9940"/>
                  </a:lnTo>
                  <a:lnTo>
                    <a:pt x="608144" y="15023"/>
                  </a:lnTo>
                  <a:lnTo>
                    <a:pt x="653603" y="21124"/>
                  </a:lnTo>
                  <a:lnTo>
                    <a:pt x="698803" y="28234"/>
                  </a:lnTo>
                  <a:lnTo>
                    <a:pt x="743728" y="36343"/>
                  </a:lnTo>
                  <a:lnTo>
                    <a:pt x="788365" y="45442"/>
                  </a:lnTo>
                  <a:lnTo>
                    <a:pt x="832700" y="55520"/>
                  </a:lnTo>
                  <a:lnTo>
                    <a:pt x="876717" y="66568"/>
                  </a:lnTo>
                  <a:lnTo>
                    <a:pt x="920404" y="78575"/>
                  </a:lnTo>
                  <a:lnTo>
                    <a:pt x="963746" y="91531"/>
                  </a:lnTo>
                  <a:lnTo>
                    <a:pt x="1006729" y="105427"/>
                  </a:lnTo>
                  <a:lnTo>
                    <a:pt x="1049338" y="120254"/>
                  </a:lnTo>
                  <a:lnTo>
                    <a:pt x="1091559" y="135999"/>
                  </a:lnTo>
                  <a:lnTo>
                    <a:pt x="1133378" y="152655"/>
                  </a:lnTo>
                  <a:lnTo>
                    <a:pt x="1174781" y="170211"/>
                  </a:lnTo>
                  <a:lnTo>
                    <a:pt x="1215754" y="188657"/>
                  </a:lnTo>
                  <a:lnTo>
                    <a:pt x="1256281" y="207984"/>
                  </a:lnTo>
                  <a:lnTo>
                    <a:pt x="1296351" y="228180"/>
                  </a:lnTo>
                  <a:lnTo>
                    <a:pt x="1335947" y="249237"/>
                  </a:lnTo>
                  <a:lnTo>
                    <a:pt x="1375055" y="271145"/>
                  </a:lnTo>
                  <a:lnTo>
                    <a:pt x="1413663" y="293893"/>
                  </a:lnTo>
                  <a:lnTo>
                    <a:pt x="1451754" y="317472"/>
                  </a:lnTo>
                  <a:lnTo>
                    <a:pt x="1489316" y="341872"/>
                  </a:lnTo>
                  <a:lnTo>
                    <a:pt x="1526333" y="367082"/>
                  </a:lnTo>
                  <a:lnTo>
                    <a:pt x="1562792" y="393093"/>
                  </a:lnTo>
                  <a:lnTo>
                    <a:pt x="1598679" y="419896"/>
                  </a:lnTo>
                  <a:lnTo>
                    <a:pt x="1633978" y="447480"/>
                  </a:lnTo>
                  <a:lnTo>
                    <a:pt x="1668677" y="475834"/>
                  </a:lnTo>
                  <a:lnTo>
                    <a:pt x="1702761" y="504950"/>
                  </a:lnTo>
                  <a:lnTo>
                    <a:pt x="1736215" y="534818"/>
                  </a:lnTo>
                  <a:lnTo>
                    <a:pt x="1769025" y="565427"/>
                  </a:lnTo>
                  <a:lnTo>
                    <a:pt x="1801178" y="596767"/>
                  </a:lnTo>
                  <a:lnTo>
                    <a:pt x="1832658" y="628830"/>
                  </a:lnTo>
                  <a:lnTo>
                    <a:pt x="1863452" y="661604"/>
                  </a:lnTo>
                  <a:lnTo>
                    <a:pt x="1893546" y="695079"/>
                  </a:lnTo>
                  <a:lnTo>
                    <a:pt x="1922925" y="729247"/>
                  </a:lnTo>
                  <a:lnTo>
                    <a:pt x="1951575" y="764097"/>
                  </a:lnTo>
                  <a:lnTo>
                    <a:pt x="1979482" y="799619"/>
                  </a:lnTo>
                  <a:lnTo>
                    <a:pt x="2006631" y="835803"/>
                  </a:lnTo>
                  <a:lnTo>
                    <a:pt x="2033009" y="872639"/>
                  </a:lnTo>
                  <a:lnTo>
                    <a:pt x="2058601" y="910118"/>
                  </a:lnTo>
                  <a:lnTo>
                    <a:pt x="2083393" y="948229"/>
                  </a:lnTo>
                  <a:lnTo>
                    <a:pt x="2107370" y="986963"/>
                  </a:lnTo>
                  <a:lnTo>
                    <a:pt x="2130520" y="1026309"/>
                  </a:lnTo>
                  <a:lnTo>
                    <a:pt x="2152826" y="1066258"/>
                  </a:lnTo>
                  <a:lnTo>
                    <a:pt x="2174276" y="1106800"/>
                  </a:lnTo>
                  <a:lnTo>
                    <a:pt x="2194855" y="1147925"/>
                  </a:lnTo>
                  <a:lnTo>
                    <a:pt x="2214548" y="1189623"/>
                  </a:lnTo>
                  <a:lnTo>
                    <a:pt x="2233342" y="1231884"/>
                  </a:lnTo>
                  <a:lnTo>
                    <a:pt x="2251221" y="1274698"/>
                  </a:lnTo>
                  <a:lnTo>
                    <a:pt x="2268173" y="1318055"/>
                  </a:lnTo>
                  <a:lnTo>
                    <a:pt x="2284183" y="1361946"/>
                  </a:lnTo>
                  <a:lnTo>
                    <a:pt x="2299237" y="1406360"/>
                  </a:lnTo>
                  <a:lnTo>
                    <a:pt x="2313319" y="1451288"/>
                  </a:lnTo>
                  <a:lnTo>
                    <a:pt x="2326417" y="1496720"/>
                  </a:lnTo>
                  <a:lnTo>
                    <a:pt x="2338516" y="1542645"/>
                  </a:lnTo>
                  <a:lnTo>
                    <a:pt x="2349602" y="1589054"/>
                  </a:lnTo>
                  <a:lnTo>
                    <a:pt x="2359660" y="1635936"/>
                  </a:lnTo>
                  <a:lnTo>
                    <a:pt x="2368677" y="1683283"/>
                  </a:lnTo>
                </a:path>
              </a:pathLst>
            </a:custGeom>
            <a:ln w="127000">
              <a:solidFill>
                <a:srgbClr val="FFC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21423" y="4962143"/>
              <a:ext cx="2642870" cy="1896110"/>
            </a:xfrm>
            <a:custGeom>
              <a:avLst/>
              <a:gdLst/>
              <a:ahLst/>
              <a:cxnLst/>
              <a:rect l="l" t="t" r="r" b="b"/>
              <a:pathLst>
                <a:path w="2642870" h="1896109">
                  <a:moveTo>
                    <a:pt x="1321307" y="0"/>
                  </a:moveTo>
                  <a:lnTo>
                    <a:pt x="1272868" y="871"/>
                  </a:lnTo>
                  <a:lnTo>
                    <a:pt x="1224867" y="3467"/>
                  </a:lnTo>
                  <a:lnTo>
                    <a:pt x="1177336" y="7758"/>
                  </a:lnTo>
                  <a:lnTo>
                    <a:pt x="1130303" y="13712"/>
                  </a:lnTo>
                  <a:lnTo>
                    <a:pt x="1083800" y="21301"/>
                  </a:lnTo>
                  <a:lnTo>
                    <a:pt x="1037855" y="30494"/>
                  </a:lnTo>
                  <a:lnTo>
                    <a:pt x="992498" y="41262"/>
                  </a:lnTo>
                  <a:lnTo>
                    <a:pt x="947760" y="53575"/>
                  </a:lnTo>
                  <a:lnTo>
                    <a:pt x="903671" y="67403"/>
                  </a:lnTo>
                  <a:lnTo>
                    <a:pt x="860259" y="82715"/>
                  </a:lnTo>
                  <a:lnTo>
                    <a:pt x="817555" y="99483"/>
                  </a:lnTo>
                  <a:lnTo>
                    <a:pt x="775589" y="117676"/>
                  </a:lnTo>
                  <a:lnTo>
                    <a:pt x="734391" y="137265"/>
                  </a:lnTo>
                  <a:lnTo>
                    <a:pt x="693990" y="158218"/>
                  </a:lnTo>
                  <a:lnTo>
                    <a:pt x="654416" y="180508"/>
                  </a:lnTo>
                  <a:lnTo>
                    <a:pt x="615700" y="204103"/>
                  </a:lnTo>
                  <a:lnTo>
                    <a:pt x="577871" y="228974"/>
                  </a:lnTo>
                  <a:lnTo>
                    <a:pt x="540959" y="255091"/>
                  </a:lnTo>
                  <a:lnTo>
                    <a:pt x="504993" y="282424"/>
                  </a:lnTo>
                  <a:lnTo>
                    <a:pt x="470004" y="310943"/>
                  </a:lnTo>
                  <a:lnTo>
                    <a:pt x="436022" y="340619"/>
                  </a:lnTo>
                  <a:lnTo>
                    <a:pt x="403075" y="371421"/>
                  </a:lnTo>
                  <a:lnTo>
                    <a:pt x="371195" y="403320"/>
                  </a:lnTo>
                  <a:lnTo>
                    <a:pt x="340411" y="436285"/>
                  </a:lnTo>
                  <a:lnTo>
                    <a:pt x="310753" y="470287"/>
                  </a:lnTo>
                  <a:lnTo>
                    <a:pt x="282251" y="505296"/>
                  </a:lnTo>
                  <a:lnTo>
                    <a:pt x="254934" y="541282"/>
                  </a:lnTo>
                  <a:lnTo>
                    <a:pt x="228833" y="578215"/>
                  </a:lnTo>
                  <a:lnTo>
                    <a:pt x="203977" y="616066"/>
                  </a:lnTo>
                  <a:lnTo>
                    <a:pt x="180396" y="654804"/>
                  </a:lnTo>
                  <a:lnTo>
                    <a:pt x="158120" y="694399"/>
                  </a:lnTo>
                  <a:lnTo>
                    <a:pt x="137179" y="734823"/>
                  </a:lnTo>
                  <a:lnTo>
                    <a:pt x="117603" y="776043"/>
                  </a:lnTo>
                  <a:lnTo>
                    <a:pt x="99421" y="818032"/>
                  </a:lnTo>
                  <a:lnTo>
                    <a:pt x="82663" y="860759"/>
                  </a:lnTo>
                  <a:lnTo>
                    <a:pt x="67360" y="904194"/>
                  </a:lnTo>
                  <a:lnTo>
                    <a:pt x="53541" y="948307"/>
                  </a:lnTo>
                  <a:lnTo>
                    <a:pt x="41236" y="993069"/>
                  </a:lnTo>
                  <a:lnTo>
                    <a:pt x="30475" y="1038449"/>
                  </a:lnTo>
                  <a:lnTo>
                    <a:pt x="21287" y="1084417"/>
                  </a:lnTo>
                  <a:lnTo>
                    <a:pt x="13703" y="1130945"/>
                  </a:lnTo>
                  <a:lnTo>
                    <a:pt x="7753" y="1178001"/>
                  </a:lnTo>
                  <a:lnTo>
                    <a:pt x="3465" y="1225556"/>
                  </a:lnTo>
                  <a:lnTo>
                    <a:pt x="871" y="1273581"/>
                  </a:lnTo>
                  <a:lnTo>
                    <a:pt x="0" y="1322044"/>
                  </a:lnTo>
                  <a:lnTo>
                    <a:pt x="1101" y="1376539"/>
                  </a:lnTo>
                  <a:lnTo>
                    <a:pt x="4378" y="1430472"/>
                  </a:lnTo>
                  <a:lnTo>
                    <a:pt x="9789" y="1483801"/>
                  </a:lnTo>
                  <a:lnTo>
                    <a:pt x="17292" y="1536485"/>
                  </a:lnTo>
                  <a:lnTo>
                    <a:pt x="26844" y="1588479"/>
                  </a:lnTo>
                  <a:lnTo>
                    <a:pt x="38404" y="1639743"/>
                  </a:lnTo>
                  <a:lnTo>
                    <a:pt x="51930" y="1690233"/>
                  </a:lnTo>
                  <a:lnTo>
                    <a:pt x="67381" y="1739908"/>
                  </a:lnTo>
                  <a:lnTo>
                    <a:pt x="84713" y="1788724"/>
                  </a:lnTo>
                  <a:lnTo>
                    <a:pt x="103885" y="1836639"/>
                  </a:lnTo>
                  <a:lnTo>
                    <a:pt x="132333" y="1895855"/>
                  </a:lnTo>
                  <a:lnTo>
                    <a:pt x="2510281" y="1895855"/>
                  </a:lnTo>
                  <a:lnTo>
                    <a:pt x="2538729" y="1836639"/>
                  </a:lnTo>
                  <a:lnTo>
                    <a:pt x="2557902" y="1788724"/>
                  </a:lnTo>
                  <a:lnTo>
                    <a:pt x="2575234" y="1739908"/>
                  </a:lnTo>
                  <a:lnTo>
                    <a:pt x="2590685" y="1690233"/>
                  </a:lnTo>
                  <a:lnTo>
                    <a:pt x="2604211" y="1639743"/>
                  </a:lnTo>
                  <a:lnTo>
                    <a:pt x="2615771" y="1588479"/>
                  </a:lnTo>
                  <a:lnTo>
                    <a:pt x="2625323" y="1536485"/>
                  </a:lnTo>
                  <a:lnTo>
                    <a:pt x="2632826" y="1483801"/>
                  </a:lnTo>
                  <a:lnTo>
                    <a:pt x="2638237" y="1430472"/>
                  </a:lnTo>
                  <a:lnTo>
                    <a:pt x="2641514" y="1376539"/>
                  </a:lnTo>
                  <a:lnTo>
                    <a:pt x="2642616" y="1322044"/>
                  </a:lnTo>
                  <a:lnTo>
                    <a:pt x="2641744" y="1273581"/>
                  </a:lnTo>
                  <a:lnTo>
                    <a:pt x="2639150" y="1225556"/>
                  </a:lnTo>
                  <a:lnTo>
                    <a:pt x="2634862" y="1178001"/>
                  </a:lnTo>
                  <a:lnTo>
                    <a:pt x="2628912" y="1130945"/>
                  </a:lnTo>
                  <a:lnTo>
                    <a:pt x="2621328" y="1084417"/>
                  </a:lnTo>
                  <a:lnTo>
                    <a:pt x="2612140" y="1038449"/>
                  </a:lnTo>
                  <a:lnTo>
                    <a:pt x="2601379" y="993069"/>
                  </a:lnTo>
                  <a:lnTo>
                    <a:pt x="2589074" y="948307"/>
                  </a:lnTo>
                  <a:lnTo>
                    <a:pt x="2575255" y="904194"/>
                  </a:lnTo>
                  <a:lnTo>
                    <a:pt x="2559952" y="860759"/>
                  </a:lnTo>
                  <a:lnTo>
                    <a:pt x="2543194" y="818032"/>
                  </a:lnTo>
                  <a:lnTo>
                    <a:pt x="2525012" y="776043"/>
                  </a:lnTo>
                  <a:lnTo>
                    <a:pt x="2505436" y="734823"/>
                  </a:lnTo>
                  <a:lnTo>
                    <a:pt x="2484495" y="694399"/>
                  </a:lnTo>
                  <a:lnTo>
                    <a:pt x="2462219" y="654804"/>
                  </a:lnTo>
                  <a:lnTo>
                    <a:pt x="2438638" y="616066"/>
                  </a:lnTo>
                  <a:lnTo>
                    <a:pt x="2413782" y="578215"/>
                  </a:lnTo>
                  <a:lnTo>
                    <a:pt x="2387681" y="541282"/>
                  </a:lnTo>
                  <a:lnTo>
                    <a:pt x="2360364" y="505296"/>
                  </a:lnTo>
                  <a:lnTo>
                    <a:pt x="2331862" y="470287"/>
                  </a:lnTo>
                  <a:lnTo>
                    <a:pt x="2302204" y="436285"/>
                  </a:lnTo>
                  <a:lnTo>
                    <a:pt x="2271420" y="403320"/>
                  </a:lnTo>
                  <a:lnTo>
                    <a:pt x="2239540" y="371421"/>
                  </a:lnTo>
                  <a:lnTo>
                    <a:pt x="2206593" y="340619"/>
                  </a:lnTo>
                  <a:lnTo>
                    <a:pt x="2172611" y="310943"/>
                  </a:lnTo>
                  <a:lnTo>
                    <a:pt x="2137622" y="282424"/>
                  </a:lnTo>
                  <a:lnTo>
                    <a:pt x="2101656" y="255091"/>
                  </a:lnTo>
                  <a:lnTo>
                    <a:pt x="2064744" y="228974"/>
                  </a:lnTo>
                  <a:lnTo>
                    <a:pt x="2026915" y="204103"/>
                  </a:lnTo>
                  <a:lnTo>
                    <a:pt x="1988199" y="180508"/>
                  </a:lnTo>
                  <a:lnTo>
                    <a:pt x="1948625" y="158218"/>
                  </a:lnTo>
                  <a:lnTo>
                    <a:pt x="1908224" y="137265"/>
                  </a:lnTo>
                  <a:lnTo>
                    <a:pt x="1867026" y="117676"/>
                  </a:lnTo>
                  <a:lnTo>
                    <a:pt x="1825060" y="99483"/>
                  </a:lnTo>
                  <a:lnTo>
                    <a:pt x="1782356" y="82715"/>
                  </a:lnTo>
                  <a:lnTo>
                    <a:pt x="1738944" y="67403"/>
                  </a:lnTo>
                  <a:lnTo>
                    <a:pt x="1694855" y="53575"/>
                  </a:lnTo>
                  <a:lnTo>
                    <a:pt x="1650117" y="41262"/>
                  </a:lnTo>
                  <a:lnTo>
                    <a:pt x="1604760" y="30494"/>
                  </a:lnTo>
                  <a:lnTo>
                    <a:pt x="1558815" y="21301"/>
                  </a:lnTo>
                  <a:lnTo>
                    <a:pt x="1512312" y="13712"/>
                  </a:lnTo>
                  <a:lnTo>
                    <a:pt x="1465279" y="7758"/>
                  </a:lnTo>
                  <a:lnTo>
                    <a:pt x="1417748" y="3467"/>
                  </a:lnTo>
                  <a:lnTo>
                    <a:pt x="1369747" y="871"/>
                  </a:lnTo>
                  <a:lnTo>
                    <a:pt x="132130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89692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6682" y="2220479"/>
            <a:ext cx="2140585" cy="2324735"/>
          </a:xfrm>
          <a:custGeom>
            <a:avLst/>
            <a:gdLst/>
            <a:ahLst/>
            <a:cxnLst/>
            <a:rect l="l" t="t" r="r" b="b"/>
            <a:pathLst>
              <a:path w="2140585" h="2324735">
                <a:moveTo>
                  <a:pt x="2140445" y="381674"/>
                </a:moveTo>
                <a:lnTo>
                  <a:pt x="138799" y="381674"/>
                </a:lnTo>
                <a:lnTo>
                  <a:pt x="94996" y="388843"/>
                </a:lnTo>
                <a:lnTo>
                  <a:pt x="56950" y="408563"/>
                </a:lnTo>
                <a:lnTo>
                  <a:pt x="26925" y="438570"/>
                </a:lnTo>
                <a:lnTo>
                  <a:pt x="7187" y="476601"/>
                </a:lnTo>
                <a:lnTo>
                  <a:pt x="0" y="520391"/>
                </a:lnTo>
                <a:lnTo>
                  <a:pt x="4" y="2185545"/>
                </a:lnTo>
                <a:lnTo>
                  <a:pt x="7187" y="2229292"/>
                </a:lnTo>
                <a:lnTo>
                  <a:pt x="26925" y="2267316"/>
                </a:lnTo>
                <a:lnTo>
                  <a:pt x="56950" y="2297323"/>
                </a:lnTo>
                <a:lnTo>
                  <a:pt x="94996" y="2317050"/>
                </a:lnTo>
                <a:lnTo>
                  <a:pt x="138799" y="2324233"/>
                </a:lnTo>
                <a:lnTo>
                  <a:pt x="196946" y="2324233"/>
                </a:lnTo>
                <a:lnTo>
                  <a:pt x="266309" y="2254903"/>
                </a:lnTo>
                <a:lnTo>
                  <a:pt x="138799" y="2254903"/>
                </a:lnTo>
                <a:lnTo>
                  <a:pt x="111791" y="2249455"/>
                </a:lnTo>
                <a:lnTo>
                  <a:pt x="89731" y="2234594"/>
                </a:lnTo>
                <a:lnTo>
                  <a:pt x="74855" y="2212549"/>
                </a:lnTo>
                <a:lnTo>
                  <a:pt x="69399" y="2185545"/>
                </a:lnTo>
                <a:lnTo>
                  <a:pt x="69399" y="1213745"/>
                </a:lnTo>
                <a:lnTo>
                  <a:pt x="1214491" y="1213745"/>
                </a:lnTo>
                <a:lnTo>
                  <a:pt x="1214491" y="1144387"/>
                </a:lnTo>
                <a:lnTo>
                  <a:pt x="69399" y="1144386"/>
                </a:lnTo>
                <a:lnTo>
                  <a:pt x="69405" y="520391"/>
                </a:lnTo>
                <a:lnTo>
                  <a:pt x="74834" y="493428"/>
                </a:lnTo>
                <a:lnTo>
                  <a:pt x="89695" y="471377"/>
                </a:lnTo>
                <a:lnTo>
                  <a:pt x="111750" y="456501"/>
                </a:lnTo>
                <a:lnTo>
                  <a:pt x="138770" y="451032"/>
                </a:lnTo>
                <a:lnTo>
                  <a:pt x="2071053" y="451032"/>
                </a:lnTo>
                <a:lnTo>
                  <a:pt x="2140445" y="381674"/>
                </a:lnTo>
                <a:close/>
              </a:path>
              <a:path w="2140585" h="2324735">
                <a:moveTo>
                  <a:pt x="1214491" y="1213745"/>
                </a:moveTo>
                <a:lnTo>
                  <a:pt x="1145092" y="1213745"/>
                </a:lnTo>
                <a:lnTo>
                  <a:pt x="1145092" y="1317783"/>
                </a:lnTo>
                <a:lnTo>
                  <a:pt x="1152168" y="1361617"/>
                </a:lnTo>
                <a:lnTo>
                  <a:pt x="1154847" y="1366795"/>
                </a:lnTo>
                <a:lnTo>
                  <a:pt x="1214492" y="1307180"/>
                </a:lnTo>
                <a:lnTo>
                  <a:pt x="1214491" y="1213745"/>
                </a:lnTo>
                <a:close/>
              </a:path>
              <a:path w="2140585" h="2324735">
                <a:moveTo>
                  <a:pt x="1516148" y="1005669"/>
                </a:moveTo>
                <a:lnTo>
                  <a:pt x="1145092" y="1005669"/>
                </a:lnTo>
                <a:lnTo>
                  <a:pt x="1145092" y="1144387"/>
                </a:lnTo>
                <a:lnTo>
                  <a:pt x="1214491" y="1144387"/>
                </a:lnTo>
                <a:lnTo>
                  <a:pt x="1214491" y="1075028"/>
                </a:lnTo>
                <a:lnTo>
                  <a:pt x="1446756" y="1075028"/>
                </a:lnTo>
                <a:lnTo>
                  <a:pt x="1516148" y="1005669"/>
                </a:lnTo>
                <a:close/>
              </a:path>
              <a:path w="2140585" h="2324735">
                <a:moveTo>
                  <a:pt x="1700288" y="0"/>
                </a:moveTo>
                <a:lnTo>
                  <a:pt x="1075692" y="0"/>
                </a:lnTo>
                <a:lnTo>
                  <a:pt x="1029595" y="6193"/>
                </a:lnTo>
                <a:lnTo>
                  <a:pt x="988172" y="23670"/>
                </a:lnTo>
                <a:lnTo>
                  <a:pt x="953072" y="50779"/>
                </a:lnTo>
                <a:lnTo>
                  <a:pt x="925944" y="85867"/>
                </a:lnTo>
                <a:lnTo>
                  <a:pt x="908435" y="127281"/>
                </a:lnTo>
                <a:lnTo>
                  <a:pt x="902194" y="173367"/>
                </a:lnTo>
                <a:lnTo>
                  <a:pt x="902194" y="381674"/>
                </a:lnTo>
                <a:lnTo>
                  <a:pt x="1873787" y="381674"/>
                </a:lnTo>
                <a:lnTo>
                  <a:pt x="1873787" y="381443"/>
                </a:lnTo>
                <a:lnTo>
                  <a:pt x="971593" y="381443"/>
                </a:lnTo>
                <a:lnTo>
                  <a:pt x="971593" y="173367"/>
                </a:lnTo>
                <a:lnTo>
                  <a:pt x="979775" y="132861"/>
                </a:lnTo>
                <a:lnTo>
                  <a:pt x="1002085" y="99793"/>
                </a:lnTo>
                <a:lnTo>
                  <a:pt x="1035175" y="77502"/>
                </a:lnTo>
                <a:lnTo>
                  <a:pt x="1075692" y="69329"/>
                </a:lnTo>
                <a:lnTo>
                  <a:pt x="1837251" y="69329"/>
                </a:lnTo>
                <a:lnTo>
                  <a:pt x="1822909" y="50779"/>
                </a:lnTo>
                <a:lnTo>
                  <a:pt x="1787809" y="23670"/>
                </a:lnTo>
                <a:lnTo>
                  <a:pt x="1746386" y="6193"/>
                </a:lnTo>
                <a:lnTo>
                  <a:pt x="1700288" y="0"/>
                </a:lnTo>
                <a:close/>
              </a:path>
              <a:path w="2140585" h="2324735">
                <a:moveTo>
                  <a:pt x="1837251" y="69329"/>
                </a:moveTo>
                <a:lnTo>
                  <a:pt x="1700288" y="69329"/>
                </a:lnTo>
                <a:lnTo>
                  <a:pt x="1740806" y="77502"/>
                </a:lnTo>
                <a:lnTo>
                  <a:pt x="1773895" y="99793"/>
                </a:lnTo>
                <a:lnTo>
                  <a:pt x="1796206" y="132861"/>
                </a:lnTo>
                <a:lnTo>
                  <a:pt x="1804388" y="173367"/>
                </a:lnTo>
                <a:lnTo>
                  <a:pt x="1804388" y="381443"/>
                </a:lnTo>
                <a:lnTo>
                  <a:pt x="1873787" y="381443"/>
                </a:lnTo>
                <a:lnTo>
                  <a:pt x="1873787" y="173367"/>
                </a:lnTo>
                <a:lnTo>
                  <a:pt x="1867546" y="127281"/>
                </a:lnTo>
                <a:lnTo>
                  <a:pt x="1850037" y="85867"/>
                </a:lnTo>
                <a:lnTo>
                  <a:pt x="1837251" y="69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28214" y="-326734"/>
            <a:ext cx="7562215" cy="6858000"/>
          </a:xfrm>
          <a:custGeom>
            <a:avLst/>
            <a:gdLst/>
            <a:ahLst/>
            <a:cxnLst/>
            <a:rect l="l" t="t" r="r" b="b"/>
            <a:pathLst>
              <a:path w="7562215" h="6858000">
                <a:moveTo>
                  <a:pt x="7562033" y="0"/>
                </a:moveTo>
                <a:lnTo>
                  <a:pt x="1227527" y="0"/>
                </a:lnTo>
                <a:lnTo>
                  <a:pt x="1131261" y="148717"/>
                </a:lnTo>
                <a:lnTo>
                  <a:pt x="1105082" y="192171"/>
                </a:lnTo>
                <a:lnTo>
                  <a:pt x="1079221" y="235816"/>
                </a:lnTo>
                <a:lnTo>
                  <a:pt x="1053677" y="279651"/>
                </a:lnTo>
                <a:lnTo>
                  <a:pt x="1028447" y="323675"/>
                </a:lnTo>
                <a:lnTo>
                  <a:pt x="1003527" y="367886"/>
                </a:lnTo>
                <a:lnTo>
                  <a:pt x="978916" y="412281"/>
                </a:lnTo>
                <a:lnTo>
                  <a:pt x="954610" y="456860"/>
                </a:lnTo>
                <a:lnTo>
                  <a:pt x="930607" y="501621"/>
                </a:lnTo>
                <a:lnTo>
                  <a:pt x="906904" y="546563"/>
                </a:lnTo>
                <a:lnTo>
                  <a:pt x="883498" y="591683"/>
                </a:lnTo>
                <a:lnTo>
                  <a:pt x="860387" y="636981"/>
                </a:lnTo>
                <a:lnTo>
                  <a:pt x="837568" y="682454"/>
                </a:lnTo>
                <a:lnTo>
                  <a:pt x="815038" y="728101"/>
                </a:lnTo>
                <a:lnTo>
                  <a:pt x="792794" y="773921"/>
                </a:lnTo>
                <a:lnTo>
                  <a:pt x="766185" y="829774"/>
                </a:lnTo>
                <a:lnTo>
                  <a:pt x="760310" y="838898"/>
                </a:lnTo>
                <a:lnTo>
                  <a:pt x="753315" y="847165"/>
                </a:lnTo>
                <a:lnTo>
                  <a:pt x="745308" y="854455"/>
                </a:lnTo>
                <a:lnTo>
                  <a:pt x="778116" y="776356"/>
                </a:lnTo>
                <a:lnTo>
                  <a:pt x="809740" y="703189"/>
                </a:lnTo>
                <a:lnTo>
                  <a:pt x="830487" y="656215"/>
                </a:lnTo>
                <a:lnTo>
                  <a:pt x="851494" y="609393"/>
                </a:lnTo>
                <a:lnTo>
                  <a:pt x="872765" y="562724"/>
                </a:lnTo>
                <a:lnTo>
                  <a:pt x="894302" y="516210"/>
                </a:lnTo>
                <a:lnTo>
                  <a:pt x="916109" y="469852"/>
                </a:lnTo>
                <a:lnTo>
                  <a:pt x="938188" y="423651"/>
                </a:lnTo>
                <a:lnTo>
                  <a:pt x="960544" y="377608"/>
                </a:lnTo>
                <a:lnTo>
                  <a:pt x="983179" y="331724"/>
                </a:lnTo>
                <a:lnTo>
                  <a:pt x="1160598" y="0"/>
                </a:lnTo>
                <a:lnTo>
                  <a:pt x="1102940" y="0"/>
                </a:lnTo>
                <a:lnTo>
                  <a:pt x="995625" y="196596"/>
                </a:lnTo>
                <a:lnTo>
                  <a:pt x="972349" y="241875"/>
                </a:lnTo>
                <a:lnTo>
                  <a:pt x="949369" y="287307"/>
                </a:lnTo>
                <a:lnTo>
                  <a:pt x="926680" y="332891"/>
                </a:lnTo>
                <a:lnTo>
                  <a:pt x="904281" y="378626"/>
                </a:lnTo>
                <a:lnTo>
                  <a:pt x="882168" y="424510"/>
                </a:lnTo>
                <a:lnTo>
                  <a:pt x="860340" y="470541"/>
                </a:lnTo>
                <a:lnTo>
                  <a:pt x="838793" y="516718"/>
                </a:lnTo>
                <a:lnTo>
                  <a:pt x="817524" y="563040"/>
                </a:lnTo>
                <a:lnTo>
                  <a:pt x="796532" y="609505"/>
                </a:lnTo>
                <a:lnTo>
                  <a:pt x="775813" y="656112"/>
                </a:lnTo>
                <a:lnTo>
                  <a:pt x="755365" y="702859"/>
                </a:lnTo>
                <a:lnTo>
                  <a:pt x="735185" y="749745"/>
                </a:lnTo>
                <a:lnTo>
                  <a:pt x="715270" y="796768"/>
                </a:lnTo>
                <a:lnTo>
                  <a:pt x="695617" y="843926"/>
                </a:lnTo>
                <a:lnTo>
                  <a:pt x="676225" y="891219"/>
                </a:lnTo>
                <a:lnTo>
                  <a:pt x="657090" y="938645"/>
                </a:lnTo>
                <a:lnTo>
                  <a:pt x="638209" y="986203"/>
                </a:lnTo>
                <a:lnTo>
                  <a:pt x="619580" y="1033890"/>
                </a:lnTo>
                <a:lnTo>
                  <a:pt x="601201" y="1081706"/>
                </a:lnTo>
                <a:lnTo>
                  <a:pt x="583068" y="1129649"/>
                </a:lnTo>
                <a:lnTo>
                  <a:pt x="565179" y="1177718"/>
                </a:lnTo>
                <a:lnTo>
                  <a:pt x="547531" y="1225910"/>
                </a:lnTo>
                <a:lnTo>
                  <a:pt x="530121" y="1274226"/>
                </a:lnTo>
                <a:lnTo>
                  <a:pt x="512948" y="1322662"/>
                </a:lnTo>
                <a:lnTo>
                  <a:pt x="496007" y="1371219"/>
                </a:lnTo>
                <a:lnTo>
                  <a:pt x="479770" y="1418959"/>
                </a:lnTo>
                <a:lnTo>
                  <a:pt x="463786" y="1466778"/>
                </a:lnTo>
                <a:lnTo>
                  <a:pt x="448056" y="1514673"/>
                </a:lnTo>
                <a:lnTo>
                  <a:pt x="432581" y="1562645"/>
                </a:lnTo>
                <a:lnTo>
                  <a:pt x="417359" y="1610691"/>
                </a:lnTo>
                <a:lnTo>
                  <a:pt x="402392" y="1658811"/>
                </a:lnTo>
                <a:lnTo>
                  <a:pt x="387680" y="1707005"/>
                </a:lnTo>
                <a:lnTo>
                  <a:pt x="373223" y="1755270"/>
                </a:lnTo>
                <a:lnTo>
                  <a:pt x="359022" y="1803605"/>
                </a:lnTo>
                <a:lnTo>
                  <a:pt x="345075" y="1852011"/>
                </a:lnTo>
                <a:lnTo>
                  <a:pt x="331385" y="1900485"/>
                </a:lnTo>
                <a:lnTo>
                  <a:pt x="317950" y="1949027"/>
                </a:lnTo>
                <a:lnTo>
                  <a:pt x="304772" y="1997635"/>
                </a:lnTo>
                <a:lnTo>
                  <a:pt x="291850" y="2046309"/>
                </a:lnTo>
                <a:lnTo>
                  <a:pt x="279185" y="2095048"/>
                </a:lnTo>
                <a:lnTo>
                  <a:pt x="266777" y="2143850"/>
                </a:lnTo>
                <a:lnTo>
                  <a:pt x="254626" y="2192715"/>
                </a:lnTo>
                <a:lnTo>
                  <a:pt x="242732" y="2241641"/>
                </a:lnTo>
                <a:lnTo>
                  <a:pt x="231096" y="2290627"/>
                </a:lnTo>
                <a:lnTo>
                  <a:pt x="219718" y="2339673"/>
                </a:lnTo>
                <a:lnTo>
                  <a:pt x="208598" y="2388777"/>
                </a:lnTo>
                <a:lnTo>
                  <a:pt x="197737" y="2437939"/>
                </a:lnTo>
                <a:lnTo>
                  <a:pt x="187134" y="2487156"/>
                </a:lnTo>
                <a:lnTo>
                  <a:pt x="176790" y="2536429"/>
                </a:lnTo>
                <a:lnTo>
                  <a:pt x="166705" y="2585756"/>
                </a:lnTo>
                <a:lnTo>
                  <a:pt x="156879" y="2635137"/>
                </a:lnTo>
                <a:lnTo>
                  <a:pt x="147313" y="2684569"/>
                </a:lnTo>
                <a:lnTo>
                  <a:pt x="138007" y="2734053"/>
                </a:lnTo>
                <a:lnTo>
                  <a:pt x="128960" y="2783586"/>
                </a:lnTo>
                <a:lnTo>
                  <a:pt x="120174" y="2833169"/>
                </a:lnTo>
                <a:lnTo>
                  <a:pt x="111649" y="2882800"/>
                </a:lnTo>
                <a:lnTo>
                  <a:pt x="103384" y="2932477"/>
                </a:lnTo>
                <a:lnTo>
                  <a:pt x="95380" y="2982201"/>
                </a:lnTo>
                <a:lnTo>
                  <a:pt x="87637" y="3031969"/>
                </a:lnTo>
                <a:lnTo>
                  <a:pt x="80156" y="3081781"/>
                </a:lnTo>
                <a:lnTo>
                  <a:pt x="72937" y="3131636"/>
                </a:lnTo>
                <a:lnTo>
                  <a:pt x="65979" y="3181533"/>
                </a:lnTo>
                <a:lnTo>
                  <a:pt x="59284" y="3231470"/>
                </a:lnTo>
                <a:lnTo>
                  <a:pt x="52851" y="3281448"/>
                </a:lnTo>
                <a:lnTo>
                  <a:pt x="40517" y="3382686"/>
                </a:lnTo>
                <a:lnTo>
                  <a:pt x="34724" y="3433902"/>
                </a:lnTo>
                <a:lnTo>
                  <a:pt x="29317" y="3485115"/>
                </a:lnTo>
                <a:lnTo>
                  <a:pt x="24314" y="3536328"/>
                </a:lnTo>
                <a:lnTo>
                  <a:pt x="19729" y="3587541"/>
                </a:lnTo>
                <a:lnTo>
                  <a:pt x="15580" y="3638758"/>
                </a:lnTo>
                <a:lnTo>
                  <a:pt x="11882" y="3689980"/>
                </a:lnTo>
                <a:lnTo>
                  <a:pt x="8652" y="3741210"/>
                </a:lnTo>
                <a:lnTo>
                  <a:pt x="5906" y="3792450"/>
                </a:lnTo>
                <a:lnTo>
                  <a:pt x="3660" y="3843702"/>
                </a:lnTo>
                <a:lnTo>
                  <a:pt x="1930" y="3894968"/>
                </a:lnTo>
                <a:lnTo>
                  <a:pt x="732" y="3946251"/>
                </a:lnTo>
                <a:lnTo>
                  <a:pt x="83" y="3997553"/>
                </a:lnTo>
                <a:lnTo>
                  <a:pt x="0" y="4048875"/>
                </a:lnTo>
                <a:lnTo>
                  <a:pt x="497" y="4100220"/>
                </a:lnTo>
                <a:lnTo>
                  <a:pt x="1591" y="4151591"/>
                </a:lnTo>
                <a:lnTo>
                  <a:pt x="3298" y="4202989"/>
                </a:lnTo>
                <a:lnTo>
                  <a:pt x="5636" y="4254417"/>
                </a:lnTo>
                <a:lnTo>
                  <a:pt x="8619" y="4305876"/>
                </a:lnTo>
                <a:lnTo>
                  <a:pt x="12264" y="4357370"/>
                </a:lnTo>
                <a:lnTo>
                  <a:pt x="20452" y="4457709"/>
                </a:lnTo>
                <a:lnTo>
                  <a:pt x="29370" y="4557938"/>
                </a:lnTo>
                <a:lnTo>
                  <a:pt x="39077" y="4658050"/>
                </a:lnTo>
                <a:lnTo>
                  <a:pt x="49630" y="4758040"/>
                </a:lnTo>
                <a:lnTo>
                  <a:pt x="61088" y="4857904"/>
                </a:lnTo>
                <a:lnTo>
                  <a:pt x="73510" y="4957635"/>
                </a:lnTo>
                <a:lnTo>
                  <a:pt x="80100" y="5007449"/>
                </a:lnTo>
                <a:lnTo>
                  <a:pt x="86952" y="5057229"/>
                </a:lnTo>
                <a:lnTo>
                  <a:pt x="94075" y="5106972"/>
                </a:lnTo>
                <a:lnTo>
                  <a:pt x="101474" y="5156679"/>
                </a:lnTo>
                <a:lnTo>
                  <a:pt x="109158" y="5206349"/>
                </a:lnTo>
                <a:lnTo>
                  <a:pt x="117134" y="5255982"/>
                </a:lnTo>
                <a:lnTo>
                  <a:pt x="125409" y="5305576"/>
                </a:lnTo>
                <a:lnTo>
                  <a:pt x="133990" y="5355131"/>
                </a:lnTo>
                <a:lnTo>
                  <a:pt x="142884" y="5404646"/>
                </a:lnTo>
                <a:lnTo>
                  <a:pt x="152100" y="5454121"/>
                </a:lnTo>
                <a:lnTo>
                  <a:pt x="161643" y="5503555"/>
                </a:lnTo>
                <a:lnTo>
                  <a:pt x="171522" y="5552948"/>
                </a:lnTo>
                <a:lnTo>
                  <a:pt x="181892" y="5603203"/>
                </a:lnTo>
                <a:lnTo>
                  <a:pt x="192545" y="5653367"/>
                </a:lnTo>
                <a:lnTo>
                  <a:pt x="203486" y="5703438"/>
                </a:lnTo>
                <a:lnTo>
                  <a:pt x="214715" y="5753417"/>
                </a:lnTo>
                <a:lnTo>
                  <a:pt x="226235" y="5803303"/>
                </a:lnTo>
                <a:lnTo>
                  <a:pt x="238049" y="5853095"/>
                </a:lnTo>
                <a:lnTo>
                  <a:pt x="250159" y="5902793"/>
                </a:lnTo>
                <a:lnTo>
                  <a:pt x="262566" y="5952395"/>
                </a:lnTo>
                <a:lnTo>
                  <a:pt x="275275" y="6001902"/>
                </a:lnTo>
                <a:lnTo>
                  <a:pt x="288286" y="6051312"/>
                </a:lnTo>
                <a:lnTo>
                  <a:pt x="301603" y="6100626"/>
                </a:lnTo>
                <a:lnTo>
                  <a:pt x="315227" y="6149842"/>
                </a:lnTo>
                <a:lnTo>
                  <a:pt x="329161" y="6198960"/>
                </a:lnTo>
                <a:lnTo>
                  <a:pt x="343407" y="6247979"/>
                </a:lnTo>
                <a:lnTo>
                  <a:pt x="357968" y="6296899"/>
                </a:lnTo>
                <a:lnTo>
                  <a:pt x="372845" y="6345719"/>
                </a:lnTo>
                <a:lnTo>
                  <a:pt x="388042" y="6394439"/>
                </a:lnTo>
                <a:lnTo>
                  <a:pt x="403561" y="6443058"/>
                </a:lnTo>
                <a:lnTo>
                  <a:pt x="419403" y="6491575"/>
                </a:lnTo>
                <a:lnTo>
                  <a:pt x="435572" y="6539989"/>
                </a:lnTo>
                <a:lnTo>
                  <a:pt x="452069" y="6588301"/>
                </a:lnTo>
                <a:lnTo>
                  <a:pt x="468898" y="6636509"/>
                </a:lnTo>
                <a:lnTo>
                  <a:pt x="486060" y="6684613"/>
                </a:lnTo>
                <a:lnTo>
                  <a:pt x="503557" y="6732612"/>
                </a:lnTo>
                <a:lnTo>
                  <a:pt x="521392" y="6780506"/>
                </a:lnTo>
                <a:lnTo>
                  <a:pt x="539568" y="6828294"/>
                </a:lnTo>
                <a:lnTo>
                  <a:pt x="552014" y="6857999"/>
                </a:lnTo>
                <a:lnTo>
                  <a:pt x="604719" y="6857999"/>
                </a:lnTo>
                <a:lnTo>
                  <a:pt x="597988" y="6841548"/>
                </a:lnTo>
                <a:lnTo>
                  <a:pt x="580534" y="6795967"/>
                </a:lnTo>
                <a:lnTo>
                  <a:pt x="563376" y="6750236"/>
                </a:lnTo>
                <a:lnTo>
                  <a:pt x="546509" y="6704356"/>
                </a:lnTo>
                <a:lnTo>
                  <a:pt x="529932" y="6658329"/>
                </a:lnTo>
                <a:lnTo>
                  <a:pt x="513641" y="6612156"/>
                </a:lnTo>
                <a:lnTo>
                  <a:pt x="497634" y="6565838"/>
                </a:lnTo>
                <a:lnTo>
                  <a:pt x="481906" y="6519378"/>
                </a:lnTo>
                <a:lnTo>
                  <a:pt x="466457" y="6472776"/>
                </a:lnTo>
                <a:lnTo>
                  <a:pt x="451282" y="6426035"/>
                </a:lnTo>
                <a:lnTo>
                  <a:pt x="436378" y="6379154"/>
                </a:lnTo>
                <a:lnTo>
                  <a:pt x="421743" y="6332137"/>
                </a:lnTo>
                <a:lnTo>
                  <a:pt x="407374" y="6284983"/>
                </a:lnTo>
                <a:lnTo>
                  <a:pt x="393268" y="6237696"/>
                </a:lnTo>
                <a:lnTo>
                  <a:pt x="379421" y="6190275"/>
                </a:lnTo>
                <a:lnTo>
                  <a:pt x="365832" y="6142723"/>
                </a:lnTo>
                <a:lnTo>
                  <a:pt x="352582" y="6094798"/>
                </a:lnTo>
                <a:lnTo>
                  <a:pt x="339812" y="6046738"/>
                </a:lnTo>
                <a:lnTo>
                  <a:pt x="327464" y="5998558"/>
                </a:lnTo>
                <a:lnTo>
                  <a:pt x="315477" y="5950276"/>
                </a:lnTo>
                <a:lnTo>
                  <a:pt x="292346" y="5853474"/>
                </a:lnTo>
                <a:lnTo>
                  <a:pt x="225378" y="5562392"/>
                </a:lnTo>
                <a:lnTo>
                  <a:pt x="213940" y="5513959"/>
                </a:lnTo>
                <a:lnTo>
                  <a:pt x="212622" y="5497195"/>
                </a:lnTo>
                <a:lnTo>
                  <a:pt x="212162" y="5480431"/>
                </a:lnTo>
                <a:lnTo>
                  <a:pt x="270158" y="5686252"/>
                </a:lnTo>
                <a:lnTo>
                  <a:pt x="284063" y="5734869"/>
                </a:lnTo>
                <a:lnTo>
                  <a:pt x="298183" y="5782824"/>
                </a:lnTo>
                <a:lnTo>
                  <a:pt x="312746" y="5830354"/>
                </a:lnTo>
                <a:lnTo>
                  <a:pt x="327924" y="5878285"/>
                </a:lnTo>
                <a:lnTo>
                  <a:pt x="343358" y="5926069"/>
                </a:lnTo>
                <a:lnTo>
                  <a:pt x="359050" y="5973708"/>
                </a:lnTo>
                <a:lnTo>
                  <a:pt x="374999" y="6021200"/>
                </a:lnTo>
                <a:lnTo>
                  <a:pt x="391206" y="6068544"/>
                </a:lnTo>
                <a:lnTo>
                  <a:pt x="407671" y="6115742"/>
                </a:lnTo>
                <a:lnTo>
                  <a:pt x="424395" y="6162792"/>
                </a:lnTo>
                <a:lnTo>
                  <a:pt x="441379" y="6209694"/>
                </a:lnTo>
                <a:lnTo>
                  <a:pt x="458621" y="6256448"/>
                </a:lnTo>
                <a:lnTo>
                  <a:pt x="476124" y="6303054"/>
                </a:lnTo>
                <a:lnTo>
                  <a:pt x="493887" y="6349511"/>
                </a:lnTo>
                <a:lnTo>
                  <a:pt x="511910" y="6395819"/>
                </a:lnTo>
                <a:lnTo>
                  <a:pt x="530195" y="6441977"/>
                </a:lnTo>
                <a:lnTo>
                  <a:pt x="548741" y="6487987"/>
                </a:lnTo>
                <a:lnTo>
                  <a:pt x="567548" y="6533846"/>
                </a:lnTo>
                <a:lnTo>
                  <a:pt x="586619" y="6579555"/>
                </a:lnTo>
                <a:lnTo>
                  <a:pt x="605951" y="6625114"/>
                </a:lnTo>
                <a:lnTo>
                  <a:pt x="625547" y="6670522"/>
                </a:lnTo>
                <a:lnTo>
                  <a:pt x="713431" y="6857999"/>
                </a:lnTo>
                <a:lnTo>
                  <a:pt x="7562033" y="6857999"/>
                </a:lnTo>
                <a:lnTo>
                  <a:pt x="756203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5116" y="1325956"/>
            <a:ext cx="8541766" cy="9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6145">
              <a:lnSpc>
                <a:spcPts val="3675"/>
              </a:lnSpc>
              <a:spcBef>
                <a:spcPts val="100"/>
              </a:spcBef>
            </a:pPr>
            <a:r>
              <a:rPr b="1" i="1" spc="-25" dirty="0" err="1">
                <a:solidFill>
                  <a:schemeClr val="tx1"/>
                </a:solidFill>
              </a:rPr>
              <a:t>Κινητικότητ</a:t>
            </a:r>
            <a:r>
              <a:rPr lang="el-GR" b="1" i="1" spc="-25" dirty="0" err="1">
                <a:solidFill>
                  <a:schemeClr val="tx1"/>
                </a:solidFill>
              </a:rPr>
              <a:t>ες</a:t>
            </a:r>
            <a:endParaRPr b="1" i="1" spc="-25" dirty="0">
              <a:solidFill>
                <a:schemeClr val="tx1"/>
              </a:solidFill>
            </a:endParaRPr>
          </a:p>
          <a:p>
            <a:pPr marL="4716145" marR="5080">
              <a:lnSpc>
                <a:spcPct val="70000"/>
              </a:lnSpc>
              <a:spcBef>
                <a:spcPts val="650"/>
              </a:spcBef>
            </a:pPr>
            <a:r>
              <a:rPr lang="el-GR" b="1" i="1" spc="-35" dirty="0">
                <a:solidFill>
                  <a:schemeClr val="tx1"/>
                </a:solidFill>
              </a:rPr>
              <a:t>Προσωπικού</a:t>
            </a:r>
            <a:endParaRPr b="1" i="1" spc="-30" dirty="0">
              <a:solidFill>
                <a:schemeClr val="tx1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736288" y="5487911"/>
            <a:ext cx="5346065" cy="88265"/>
            <a:chOff x="5697664" y="4007032"/>
            <a:chExt cx="5346065" cy="88265"/>
          </a:xfrm>
        </p:grpSpPr>
        <p:sp>
          <p:nvSpPr>
            <p:cNvPr id="7" name="object 7"/>
            <p:cNvSpPr/>
            <p:nvPr/>
          </p:nvSpPr>
          <p:spPr>
            <a:xfrm>
              <a:off x="5718287" y="4021978"/>
              <a:ext cx="5304155" cy="53340"/>
            </a:xfrm>
            <a:custGeom>
              <a:avLst/>
              <a:gdLst/>
              <a:ahLst/>
              <a:cxnLst/>
              <a:rect l="l" t="t" r="r" b="b"/>
              <a:pathLst>
                <a:path w="5304155" h="53339">
                  <a:moveTo>
                    <a:pt x="1429069" y="34756"/>
                  </a:moveTo>
                  <a:lnTo>
                    <a:pt x="486610" y="34756"/>
                  </a:lnTo>
                  <a:lnTo>
                    <a:pt x="536812" y="34827"/>
                  </a:lnTo>
                  <a:lnTo>
                    <a:pt x="591217" y="35658"/>
                  </a:lnTo>
                  <a:lnTo>
                    <a:pt x="650803" y="37409"/>
                  </a:lnTo>
                  <a:lnTo>
                    <a:pt x="672476" y="38343"/>
                  </a:lnTo>
                  <a:lnTo>
                    <a:pt x="978747" y="51019"/>
                  </a:lnTo>
                  <a:lnTo>
                    <a:pt x="1086478" y="53135"/>
                  </a:lnTo>
                  <a:lnTo>
                    <a:pt x="1135492" y="53295"/>
                  </a:lnTo>
                  <a:lnTo>
                    <a:pt x="1181649" y="52826"/>
                  </a:lnTo>
                  <a:lnTo>
                    <a:pt x="1225233" y="51705"/>
                  </a:lnTo>
                  <a:lnTo>
                    <a:pt x="1266526" y="49909"/>
                  </a:lnTo>
                  <a:lnTo>
                    <a:pt x="1305810" y="47416"/>
                  </a:lnTo>
                  <a:lnTo>
                    <a:pt x="1396017" y="38341"/>
                  </a:lnTo>
                  <a:lnTo>
                    <a:pt x="1418445" y="35760"/>
                  </a:lnTo>
                  <a:lnTo>
                    <a:pt x="1429069" y="34756"/>
                  </a:lnTo>
                  <a:close/>
                </a:path>
                <a:path w="5304155" h="53339">
                  <a:moveTo>
                    <a:pt x="2753819" y="36805"/>
                  </a:moveTo>
                  <a:lnTo>
                    <a:pt x="2526979" y="36805"/>
                  </a:lnTo>
                  <a:lnTo>
                    <a:pt x="2579921" y="37237"/>
                  </a:lnTo>
                  <a:lnTo>
                    <a:pt x="2638988" y="38343"/>
                  </a:lnTo>
                  <a:lnTo>
                    <a:pt x="3004388" y="48286"/>
                  </a:lnTo>
                  <a:lnTo>
                    <a:pt x="3149115" y="49422"/>
                  </a:lnTo>
                  <a:lnTo>
                    <a:pt x="3239596" y="48540"/>
                  </a:lnTo>
                  <a:lnTo>
                    <a:pt x="3330005" y="46290"/>
                  </a:lnTo>
                  <a:lnTo>
                    <a:pt x="3526286" y="38341"/>
                  </a:lnTo>
                  <a:lnTo>
                    <a:pt x="3534617" y="38036"/>
                  </a:lnTo>
                  <a:lnTo>
                    <a:pt x="2821980" y="37813"/>
                  </a:lnTo>
                  <a:lnTo>
                    <a:pt x="2776330" y="37433"/>
                  </a:lnTo>
                  <a:lnTo>
                    <a:pt x="2753819" y="36805"/>
                  </a:lnTo>
                  <a:close/>
                </a:path>
                <a:path w="5304155" h="53339">
                  <a:moveTo>
                    <a:pt x="4090306" y="37562"/>
                  </a:moveTo>
                  <a:lnTo>
                    <a:pt x="3588514" y="37562"/>
                  </a:lnTo>
                  <a:lnTo>
                    <a:pt x="3637437" y="38421"/>
                  </a:lnTo>
                  <a:lnTo>
                    <a:pt x="3682784" y="40215"/>
                  </a:lnTo>
                  <a:lnTo>
                    <a:pt x="3811313" y="47204"/>
                  </a:lnTo>
                  <a:lnTo>
                    <a:pt x="3856304" y="48738"/>
                  </a:lnTo>
                  <a:lnTo>
                    <a:pt x="3904693" y="49208"/>
                  </a:lnTo>
                  <a:lnTo>
                    <a:pt x="3957877" y="48216"/>
                  </a:lnTo>
                  <a:lnTo>
                    <a:pt x="4017250" y="45361"/>
                  </a:lnTo>
                  <a:lnTo>
                    <a:pt x="4106066" y="38473"/>
                  </a:lnTo>
                  <a:lnTo>
                    <a:pt x="4090306" y="37562"/>
                  </a:lnTo>
                  <a:close/>
                </a:path>
                <a:path w="5304155" h="53339">
                  <a:moveTo>
                    <a:pt x="1934393" y="28925"/>
                  </a:moveTo>
                  <a:lnTo>
                    <a:pt x="1552646" y="28925"/>
                  </a:lnTo>
                  <a:lnTo>
                    <a:pt x="1592026" y="29457"/>
                  </a:lnTo>
                  <a:lnTo>
                    <a:pt x="1844373" y="37481"/>
                  </a:lnTo>
                  <a:lnTo>
                    <a:pt x="1873065" y="38343"/>
                  </a:lnTo>
                  <a:lnTo>
                    <a:pt x="2008516" y="42000"/>
                  </a:lnTo>
                  <a:lnTo>
                    <a:pt x="2129764" y="43315"/>
                  </a:lnTo>
                  <a:lnTo>
                    <a:pt x="2227914" y="42501"/>
                  </a:lnTo>
                  <a:lnTo>
                    <a:pt x="2392999" y="38341"/>
                  </a:lnTo>
                  <a:lnTo>
                    <a:pt x="2478971" y="36925"/>
                  </a:lnTo>
                  <a:lnTo>
                    <a:pt x="2753819" y="36805"/>
                  </a:lnTo>
                  <a:lnTo>
                    <a:pt x="2731892" y="36193"/>
                  </a:lnTo>
                  <a:lnTo>
                    <a:pt x="2687673" y="34232"/>
                  </a:lnTo>
                  <a:lnTo>
                    <a:pt x="2666061" y="33010"/>
                  </a:lnTo>
                  <a:lnTo>
                    <a:pt x="2015485" y="33010"/>
                  </a:lnTo>
                  <a:lnTo>
                    <a:pt x="1969112" y="31701"/>
                  </a:lnTo>
                  <a:lnTo>
                    <a:pt x="1934393" y="28925"/>
                  </a:lnTo>
                  <a:close/>
                </a:path>
                <a:path w="5304155" h="53339">
                  <a:moveTo>
                    <a:pt x="4524762" y="17099"/>
                  </a:moveTo>
                  <a:lnTo>
                    <a:pt x="4486913" y="17270"/>
                  </a:lnTo>
                  <a:lnTo>
                    <a:pt x="4454787" y="18807"/>
                  </a:lnTo>
                  <a:lnTo>
                    <a:pt x="4429012" y="21955"/>
                  </a:lnTo>
                  <a:lnTo>
                    <a:pt x="4395686" y="27866"/>
                  </a:lnTo>
                  <a:lnTo>
                    <a:pt x="4407005" y="27985"/>
                  </a:lnTo>
                  <a:lnTo>
                    <a:pt x="4452851" y="29114"/>
                  </a:lnTo>
                  <a:lnTo>
                    <a:pt x="4644298" y="36919"/>
                  </a:lnTo>
                  <a:lnTo>
                    <a:pt x="4692132" y="38676"/>
                  </a:lnTo>
                  <a:lnTo>
                    <a:pt x="4810761" y="41563"/>
                  </a:lnTo>
                  <a:lnTo>
                    <a:pt x="4967801" y="42856"/>
                  </a:lnTo>
                  <a:lnTo>
                    <a:pt x="5304042" y="40243"/>
                  </a:lnTo>
                  <a:lnTo>
                    <a:pt x="5303614" y="37033"/>
                  </a:lnTo>
                  <a:lnTo>
                    <a:pt x="5079930" y="37033"/>
                  </a:lnTo>
                  <a:lnTo>
                    <a:pt x="5019323" y="36918"/>
                  </a:lnTo>
                  <a:lnTo>
                    <a:pt x="4958266" y="35739"/>
                  </a:lnTo>
                  <a:lnTo>
                    <a:pt x="4836895" y="31151"/>
                  </a:lnTo>
                  <a:lnTo>
                    <a:pt x="4769934" y="27812"/>
                  </a:lnTo>
                  <a:lnTo>
                    <a:pt x="4615120" y="19884"/>
                  </a:lnTo>
                  <a:lnTo>
                    <a:pt x="4567707" y="18052"/>
                  </a:lnTo>
                  <a:lnTo>
                    <a:pt x="4524762" y="17099"/>
                  </a:lnTo>
                  <a:close/>
                </a:path>
                <a:path w="5304155" h="53339">
                  <a:moveTo>
                    <a:pt x="4360112" y="27493"/>
                  </a:moveTo>
                  <a:lnTo>
                    <a:pt x="4311438" y="27801"/>
                  </a:lnTo>
                  <a:lnTo>
                    <a:pt x="4260246" y="29068"/>
                  </a:lnTo>
                  <a:lnTo>
                    <a:pt x="4205801" y="31457"/>
                  </a:lnTo>
                  <a:lnTo>
                    <a:pt x="4147366" y="35128"/>
                  </a:lnTo>
                  <a:lnTo>
                    <a:pt x="4106066" y="38473"/>
                  </a:lnTo>
                  <a:lnTo>
                    <a:pt x="4118390" y="39185"/>
                  </a:lnTo>
                  <a:lnTo>
                    <a:pt x="4176071" y="41528"/>
                  </a:lnTo>
                  <a:lnTo>
                    <a:pt x="4224646" y="42359"/>
                  </a:lnTo>
                  <a:lnTo>
                    <a:pt x="4265976" y="41792"/>
                  </a:lnTo>
                  <a:lnTo>
                    <a:pt x="4301919" y="39941"/>
                  </a:lnTo>
                  <a:lnTo>
                    <a:pt x="4334334" y="36918"/>
                  </a:lnTo>
                  <a:lnTo>
                    <a:pt x="4365082" y="32837"/>
                  </a:lnTo>
                  <a:lnTo>
                    <a:pt x="4395686" y="27866"/>
                  </a:lnTo>
                  <a:lnTo>
                    <a:pt x="4360112" y="27493"/>
                  </a:lnTo>
                  <a:close/>
                </a:path>
                <a:path w="5304155" h="53339">
                  <a:moveTo>
                    <a:pt x="418004" y="10158"/>
                  </a:moveTo>
                  <a:lnTo>
                    <a:pt x="364692" y="10850"/>
                  </a:lnTo>
                  <a:lnTo>
                    <a:pt x="310498" y="12382"/>
                  </a:lnTo>
                  <a:lnTo>
                    <a:pt x="200052" y="16809"/>
                  </a:lnTo>
                  <a:lnTo>
                    <a:pt x="96938" y="20747"/>
                  </a:lnTo>
                  <a:lnTo>
                    <a:pt x="47364" y="21856"/>
                  </a:lnTo>
                  <a:lnTo>
                    <a:pt x="522" y="21955"/>
                  </a:lnTo>
                  <a:lnTo>
                    <a:pt x="119" y="26875"/>
                  </a:lnTo>
                  <a:lnTo>
                    <a:pt x="0" y="30673"/>
                  </a:lnTo>
                  <a:lnTo>
                    <a:pt x="199" y="32406"/>
                  </a:lnTo>
                  <a:lnTo>
                    <a:pt x="294" y="33735"/>
                  </a:lnTo>
                  <a:lnTo>
                    <a:pt x="522" y="40243"/>
                  </a:lnTo>
                  <a:lnTo>
                    <a:pt x="62503" y="41611"/>
                  </a:lnTo>
                  <a:lnTo>
                    <a:pt x="118903" y="42122"/>
                  </a:lnTo>
                  <a:lnTo>
                    <a:pt x="170701" y="41938"/>
                  </a:lnTo>
                  <a:lnTo>
                    <a:pt x="264404" y="40131"/>
                  </a:lnTo>
                  <a:lnTo>
                    <a:pt x="323913" y="38341"/>
                  </a:lnTo>
                  <a:lnTo>
                    <a:pt x="351563" y="37477"/>
                  </a:lnTo>
                  <a:lnTo>
                    <a:pt x="371222" y="36918"/>
                  </a:lnTo>
                  <a:lnTo>
                    <a:pt x="439633" y="35282"/>
                  </a:lnTo>
                  <a:lnTo>
                    <a:pt x="486610" y="34756"/>
                  </a:lnTo>
                  <a:lnTo>
                    <a:pt x="1429069" y="34756"/>
                  </a:lnTo>
                  <a:lnTo>
                    <a:pt x="1452992" y="32494"/>
                  </a:lnTo>
                  <a:lnTo>
                    <a:pt x="1485376" y="30336"/>
                  </a:lnTo>
                  <a:lnTo>
                    <a:pt x="1488961" y="30209"/>
                  </a:lnTo>
                  <a:lnTo>
                    <a:pt x="711249" y="30209"/>
                  </a:lnTo>
                  <a:lnTo>
                    <a:pt x="660664" y="27985"/>
                  </a:lnTo>
                  <a:lnTo>
                    <a:pt x="610376" y="21955"/>
                  </a:lnTo>
                  <a:lnTo>
                    <a:pt x="566620" y="16205"/>
                  </a:lnTo>
                  <a:lnTo>
                    <a:pt x="519570" y="12527"/>
                  </a:lnTo>
                  <a:lnTo>
                    <a:pt x="469831" y="10614"/>
                  </a:lnTo>
                  <a:lnTo>
                    <a:pt x="418004" y="10158"/>
                  </a:lnTo>
                  <a:close/>
                </a:path>
                <a:path w="5304155" h="53339">
                  <a:moveTo>
                    <a:pt x="3471473" y="0"/>
                  </a:moveTo>
                  <a:lnTo>
                    <a:pt x="3427631" y="195"/>
                  </a:lnTo>
                  <a:lnTo>
                    <a:pt x="3384751" y="1162"/>
                  </a:lnTo>
                  <a:lnTo>
                    <a:pt x="3342038" y="2877"/>
                  </a:lnTo>
                  <a:lnTo>
                    <a:pt x="3298696" y="5320"/>
                  </a:lnTo>
                  <a:lnTo>
                    <a:pt x="3253930" y="8471"/>
                  </a:lnTo>
                  <a:lnTo>
                    <a:pt x="3156944" y="16809"/>
                  </a:lnTo>
                  <a:lnTo>
                    <a:pt x="3036541" y="27958"/>
                  </a:lnTo>
                  <a:lnTo>
                    <a:pt x="2976122" y="32406"/>
                  </a:lnTo>
                  <a:lnTo>
                    <a:pt x="2920883" y="35439"/>
                  </a:lnTo>
                  <a:lnTo>
                    <a:pt x="2869833" y="37195"/>
                  </a:lnTo>
                  <a:lnTo>
                    <a:pt x="2821980" y="37813"/>
                  </a:lnTo>
                  <a:lnTo>
                    <a:pt x="3559911" y="37813"/>
                  </a:lnTo>
                  <a:lnTo>
                    <a:pt x="4090306" y="37562"/>
                  </a:lnTo>
                  <a:lnTo>
                    <a:pt x="4049743" y="35218"/>
                  </a:lnTo>
                  <a:lnTo>
                    <a:pt x="4018135" y="33004"/>
                  </a:lnTo>
                  <a:lnTo>
                    <a:pt x="3946638" y="27812"/>
                  </a:lnTo>
                  <a:lnTo>
                    <a:pt x="3807237" y="16805"/>
                  </a:lnTo>
                  <a:lnTo>
                    <a:pt x="3672369" y="7337"/>
                  </a:lnTo>
                  <a:lnTo>
                    <a:pt x="3616725" y="4242"/>
                  </a:lnTo>
                  <a:lnTo>
                    <a:pt x="3565224" y="2002"/>
                  </a:lnTo>
                  <a:lnTo>
                    <a:pt x="3517072" y="595"/>
                  </a:lnTo>
                  <a:lnTo>
                    <a:pt x="3471473" y="0"/>
                  </a:lnTo>
                  <a:close/>
                </a:path>
                <a:path w="5304155" h="53339">
                  <a:moveTo>
                    <a:pt x="5304042" y="21955"/>
                  </a:moveTo>
                  <a:lnTo>
                    <a:pt x="5251986" y="28541"/>
                  </a:lnTo>
                  <a:lnTo>
                    <a:pt x="5196863" y="33087"/>
                  </a:lnTo>
                  <a:lnTo>
                    <a:pt x="5139302" y="35837"/>
                  </a:lnTo>
                  <a:lnTo>
                    <a:pt x="5079930" y="37033"/>
                  </a:lnTo>
                  <a:lnTo>
                    <a:pt x="5303614" y="37033"/>
                  </a:lnTo>
                  <a:lnTo>
                    <a:pt x="5303381" y="35282"/>
                  </a:lnTo>
                  <a:lnTo>
                    <a:pt x="5303470" y="26875"/>
                  </a:lnTo>
                  <a:lnTo>
                    <a:pt x="5304042" y="21955"/>
                  </a:lnTo>
                  <a:close/>
                </a:path>
                <a:path w="5304155" h="53339">
                  <a:moveTo>
                    <a:pt x="2382149" y="19247"/>
                  </a:moveTo>
                  <a:lnTo>
                    <a:pt x="2326960" y="20401"/>
                  </a:lnTo>
                  <a:lnTo>
                    <a:pt x="2272303" y="22604"/>
                  </a:lnTo>
                  <a:lnTo>
                    <a:pt x="2174172" y="27816"/>
                  </a:lnTo>
                  <a:lnTo>
                    <a:pt x="2113949" y="30837"/>
                  </a:lnTo>
                  <a:lnTo>
                    <a:pt x="2063844" y="32567"/>
                  </a:lnTo>
                  <a:lnTo>
                    <a:pt x="2015485" y="33010"/>
                  </a:lnTo>
                  <a:lnTo>
                    <a:pt x="2666061" y="33010"/>
                  </a:lnTo>
                  <a:lnTo>
                    <a:pt x="2582533" y="27812"/>
                  </a:lnTo>
                  <a:lnTo>
                    <a:pt x="2493151" y="21955"/>
                  </a:lnTo>
                  <a:lnTo>
                    <a:pt x="2437627" y="19610"/>
                  </a:lnTo>
                  <a:lnTo>
                    <a:pt x="2382149" y="19247"/>
                  </a:lnTo>
                  <a:close/>
                </a:path>
                <a:path w="5304155" h="53339">
                  <a:moveTo>
                    <a:pt x="1014171" y="15286"/>
                  </a:moveTo>
                  <a:lnTo>
                    <a:pt x="963857" y="16466"/>
                  </a:lnTo>
                  <a:lnTo>
                    <a:pt x="913427" y="19413"/>
                  </a:lnTo>
                  <a:lnTo>
                    <a:pt x="812359" y="26875"/>
                  </a:lnTo>
                  <a:lnTo>
                    <a:pt x="761792" y="29524"/>
                  </a:lnTo>
                  <a:lnTo>
                    <a:pt x="711249" y="30209"/>
                  </a:lnTo>
                  <a:lnTo>
                    <a:pt x="1488961" y="30209"/>
                  </a:lnTo>
                  <a:lnTo>
                    <a:pt x="1517845" y="29182"/>
                  </a:lnTo>
                  <a:lnTo>
                    <a:pt x="1934393" y="28925"/>
                  </a:lnTo>
                  <a:lnTo>
                    <a:pt x="1926668" y="28307"/>
                  </a:lnTo>
                  <a:lnTo>
                    <a:pt x="1242579" y="28307"/>
                  </a:lnTo>
                  <a:lnTo>
                    <a:pt x="1194026" y="27812"/>
                  </a:lnTo>
                  <a:lnTo>
                    <a:pt x="1151042" y="25797"/>
                  </a:lnTo>
                  <a:lnTo>
                    <a:pt x="1064335" y="16805"/>
                  </a:lnTo>
                  <a:lnTo>
                    <a:pt x="1014171" y="15286"/>
                  </a:lnTo>
                  <a:close/>
                </a:path>
                <a:path w="5304155" h="53339">
                  <a:moveTo>
                    <a:pt x="1757286" y="12433"/>
                  </a:moveTo>
                  <a:lnTo>
                    <a:pt x="1704955" y="12473"/>
                  </a:lnTo>
                  <a:lnTo>
                    <a:pt x="1649105" y="13629"/>
                  </a:lnTo>
                  <a:lnTo>
                    <a:pt x="1562059" y="16809"/>
                  </a:lnTo>
                  <a:lnTo>
                    <a:pt x="1295412" y="27563"/>
                  </a:lnTo>
                  <a:lnTo>
                    <a:pt x="1242579" y="28307"/>
                  </a:lnTo>
                  <a:lnTo>
                    <a:pt x="1926668" y="28307"/>
                  </a:lnTo>
                  <a:lnTo>
                    <a:pt x="1924969" y="28171"/>
                  </a:lnTo>
                  <a:lnTo>
                    <a:pt x="1847445" y="16880"/>
                  </a:lnTo>
                  <a:lnTo>
                    <a:pt x="1805112" y="13804"/>
                  </a:lnTo>
                  <a:lnTo>
                    <a:pt x="1757286" y="124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18302" y="4027669"/>
              <a:ext cx="5304790" cy="46990"/>
            </a:xfrm>
            <a:custGeom>
              <a:avLst/>
              <a:gdLst/>
              <a:ahLst/>
              <a:cxnLst/>
              <a:rect l="l" t="t" r="r" b="b"/>
              <a:pathLst>
                <a:path w="5304790" h="46989">
                  <a:moveTo>
                    <a:pt x="508" y="16264"/>
                  </a:moveTo>
                  <a:lnTo>
                    <a:pt x="52560" y="12170"/>
                  </a:lnTo>
                  <a:lnTo>
                    <a:pt x="104154" y="10256"/>
                  </a:lnTo>
                  <a:lnTo>
                    <a:pt x="155347" y="10067"/>
                  </a:lnTo>
                  <a:lnTo>
                    <a:pt x="206197" y="11150"/>
                  </a:lnTo>
                  <a:lnTo>
                    <a:pt x="256762" y="13052"/>
                  </a:lnTo>
                  <a:lnTo>
                    <a:pt x="307099" y="15319"/>
                  </a:lnTo>
                  <a:lnTo>
                    <a:pt x="357268" y="17498"/>
                  </a:lnTo>
                  <a:lnTo>
                    <a:pt x="407324" y="19135"/>
                  </a:lnTo>
                  <a:lnTo>
                    <a:pt x="457327" y="19778"/>
                  </a:lnTo>
                  <a:lnTo>
                    <a:pt x="507334" y="18972"/>
                  </a:lnTo>
                  <a:lnTo>
                    <a:pt x="557402" y="16264"/>
                  </a:lnTo>
                  <a:lnTo>
                    <a:pt x="599473" y="13766"/>
                  </a:lnTo>
                  <a:lnTo>
                    <a:pt x="646358" y="12172"/>
                  </a:lnTo>
                  <a:lnTo>
                    <a:pt x="697201" y="11352"/>
                  </a:lnTo>
                  <a:lnTo>
                    <a:pt x="751148" y="11176"/>
                  </a:lnTo>
                  <a:lnTo>
                    <a:pt x="807345" y="11515"/>
                  </a:lnTo>
                  <a:lnTo>
                    <a:pt x="864936" y="12238"/>
                  </a:lnTo>
                  <a:lnTo>
                    <a:pt x="923067" y="13216"/>
                  </a:lnTo>
                  <a:lnTo>
                    <a:pt x="980883" y="14318"/>
                  </a:lnTo>
                  <a:lnTo>
                    <a:pt x="1037530" y="15414"/>
                  </a:lnTo>
                  <a:lnTo>
                    <a:pt x="1092152" y="16375"/>
                  </a:lnTo>
                  <a:lnTo>
                    <a:pt x="1143895" y="17070"/>
                  </a:lnTo>
                  <a:lnTo>
                    <a:pt x="1191904" y="17370"/>
                  </a:lnTo>
                  <a:lnTo>
                    <a:pt x="1235325" y="17145"/>
                  </a:lnTo>
                  <a:lnTo>
                    <a:pt x="1273302" y="16264"/>
                  </a:lnTo>
                  <a:lnTo>
                    <a:pt x="1316542" y="14617"/>
                  </a:lnTo>
                  <a:lnTo>
                    <a:pt x="1364082" y="12709"/>
                  </a:lnTo>
                  <a:lnTo>
                    <a:pt x="1415045" y="10709"/>
                  </a:lnTo>
                  <a:lnTo>
                    <a:pt x="1468557" y="8785"/>
                  </a:lnTo>
                  <a:lnTo>
                    <a:pt x="1523741" y="7104"/>
                  </a:lnTo>
                  <a:lnTo>
                    <a:pt x="1579721" y="5834"/>
                  </a:lnTo>
                  <a:lnTo>
                    <a:pt x="1635621" y="5143"/>
                  </a:lnTo>
                  <a:lnTo>
                    <a:pt x="1690567" y="5201"/>
                  </a:lnTo>
                  <a:lnTo>
                    <a:pt x="1743682" y="6173"/>
                  </a:lnTo>
                  <a:lnTo>
                    <a:pt x="1794090" y="8229"/>
                  </a:lnTo>
                  <a:lnTo>
                    <a:pt x="1840915" y="11537"/>
                  </a:lnTo>
                  <a:lnTo>
                    <a:pt x="1883282" y="16264"/>
                  </a:lnTo>
                  <a:lnTo>
                    <a:pt x="1929229" y="20689"/>
                  </a:lnTo>
                  <a:lnTo>
                    <a:pt x="1979401" y="22390"/>
                  </a:lnTo>
                  <a:lnTo>
                    <a:pt x="2032701" y="21980"/>
                  </a:lnTo>
                  <a:lnTo>
                    <a:pt x="2088034" y="20071"/>
                  </a:lnTo>
                  <a:lnTo>
                    <a:pt x="2144303" y="17277"/>
                  </a:lnTo>
                  <a:lnTo>
                    <a:pt x="2200411" y="14211"/>
                  </a:lnTo>
                  <a:lnTo>
                    <a:pt x="2255263" y="11487"/>
                  </a:lnTo>
                  <a:lnTo>
                    <a:pt x="2307762" y="9717"/>
                  </a:lnTo>
                  <a:lnTo>
                    <a:pt x="2356812" y="9514"/>
                  </a:lnTo>
                  <a:lnTo>
                    <a:pt x="2401316" y="11492"/>
                  </a:lnTo>
                  <a:lnTo>
                    <a:pt x="2440178" y="16264"/>
                  </a:lnTo>
                  <a:lnTo>
                    <a:pt x="2471676" y="20534"/>
                  </a:lnTo>
                  <a:lnTo>
                    <a:pt x="2509552" y="23448"/>
                  </a:lnTo>
                  <a:lnTo>
                    <a:pt x="2552965" y="25180"/>
                  </a:lnTo>
                  <a:lnTo>
                    <a:pt x="2601077" y="25905"/>
                  </a:lnTo>
                  <a:lnTo>
                    <a:pt x="2653049" y="25798"/>
                  </a:lnTo>
                  <a:lnTo>
                    <a:pt x="2708043" y="25034"/>
                  </a:lnTo>
                  <a:lnTo>
                    <a:pt x="2765218" y="23788"/>
                  </a:lnTo>
                  <a:lnTo>
                    <a:pt x="2823737" y="22235"/>
                  </a:lnTo>
                  <a:lnTo>
                    <a:pt x="2882760" y="20550"/>
                  </a:lnTo>
                  <a:lnTo>
                    <a:pt x="2941448" y="18907"/>
                  </a:lnTo>
                  <a:lnTo>
                    <a:pt x="2998963" y="17483"/>
                  </a:lnTo>
                  <a:lnTo>
                    <a:pt x="3054465" y="16450"/>
                  </a:lnTo>
                  <a:lnTo>
                    <a:pt x="3107116" y="15986"/>
                  </a:lnTo>
                  <a:lnTo>
                    <a:pt x="3156077" y="16264"/>
                  </a:lnTo>
                  <a:lnTo>
                    <a:pt x="3205484" y="17315"/>
                  </a:lnTo>
                  <a:lnTo>
                    <a:pt x="3253138" y="18828"/>
                  </a:lnTo>
                  <a:lnTo>
                    <a:pt x="3299589" y="20629"/>
                  </a:lnTo>
                  <a:lnTo>
                    <a:pt x="3345387" y="22544"/>
                  </a:lnTo>
                  <a:lnTo>
                    <a:pt x="3391083" y="24400"/>
                  </a:lnTo>
                  <a:lnTo>
                    <a:pt x="3437226" y="26024"/>
                  </a:lnTo>
                  <a:lnTo>
                    <a:pt x="3484369" y="27240"/>
                  </a:lnTo>
                  <a:lnTo>
                    <a:pt x="3533060" y="27876"/>
                  </a:lnTo>
                  <a:lnTo>
                    <a:pt x="3583851" y="27757"/>
                  </a:lnTo>
                  <a:lnTo>
                    <a:pt x="3637291" y="26710"/>
                  </a:lnTo>
                  <a:lnTo>
                    <a:pt x="3693932" y="24562"/>
                  </a:lnTo>
                  <a:lnTo>
                    <a:pt x="3754324" y="21137"/>
                  </a:lnTo>
                  <a:lnTo>
                    <a:pt x="3819017" y="16264"/>
                  </a:lnTo>
                  <a:lnTo>
                    <a:pt x="3882080" y="11138"/>
                  </a:lnTo>
                  <a:lnTo>
                    <a:pt x="3938076" y="7042"/>
                  </a:lnTo>
                  <a:lnTo>
                    <a:pt x="3988385" y="3928"/>
                  </a:lnTo>
                  <a:lnTo>
                    <a:pt x="4034385" y="1749"/>
                  </a:lnTo>
                  <a:lnTo>
                    <a:pt x="4077455" y="455"/>
                  </a:lnTo>
                  <a:lnTo>
                    <a:pt x="4118973" y="0"/>
                  </a:lnTo>
                  <a:lnTo>
                    <a:pt x="4160317" y="335"/>
                  </a:lnTo>
                  <a:lnTo>
                    <a:pt x="4202867" y="1412"/>
                  </a:lnTo>
                  <a:lnTo>
                    <a:pt x="4248002" y="3185"/>
                  </a:lnTo>
                  <a:lnTo>
                    <a:pt x="4297100" y="5604"/>
                  </a:lnTo>
                  <a:lnTo>
                    <a:pt x="4351539" y="8622"/>
                  </a:lnTo>
                  <a:lnTo>
                    <a:pt x="4412698" y="12191"/>
                  </a:lnTo>
                  <a:lnTo>
                    <a:pt x="4481957" y="16264"/>
                  </a:lnTo>
                  <a:lnTo>
                    <a:pt x="4540676" y="19640"/>
                  </a:lnTo>
                  <a:lnTo>
                    <a:pt x="4597102" y="22744"/>
                  </a:lnTo>
                  <a:lnTo>
                    <a:pt x="4651517" y="25536"/>
                  </a:lnTo>
                  <a:lnTo>
                    <a:pt x="4704203" y="27979"/>
                  </a:lnTo>
                  <a:lnTo>
                    <a:pt x="4755440" y="30036"/>
                  </a:lnTo>
                  <a:lnTo>
                    <a:pt x="4805510" y="31667"/>
                  </a:lnTo>
                  <a:lnTo>
                    <a:pt x="4854696" y="32836"/>
                  </a:lnTo>
                  <a:lnTo>
                    <a:pt x="4903279" y="33504"/>
                  </a:lnTo>
                  <a:lnTo>
                    <a:pt x="4951540" y="33633"/>
                  </a:lnTo>
                  <a:lnTo>
                    <a:pt x="4999762" y="33185"/>
                  </a:lnTo>
                  <a:lnTo>
                    <a:pt x="5048225" y="32123"/>
                  </a:lnTo>
                  <a:lnTo>
                    <a:pt x="5097212" y="30408"/>
                  </a:lnTo>
                  <a:lnTo>
                    <a:pt x="5147004" y="28003"/>
                  </a:lnTo>
                  <a:lnTo>
                    <a:pt x="5197883" y="24869"/>
                  </a:lnTo>
                  <a:lnTo>
                    <a:pt x="5250130" y="20969"/>
                  </a:lnTo>
                  <a:lnTo>
                    <a:pt x="5304028" y="16264"/>
                  </a:lnTo>
                  <a:lnTo>
                    <a:pt x="5304536" y="23249"/>
                  </a:lnTo>
                  <a:lnTo>
                    <a:pt x="5304790" y="29091"/>
                  </a:lnTo>
                  <a:lnTo>
                    <a:pt x="5304028" y="34552"/>
                  </a:lnTo>
                  <a:lnTo>
                    <a:pt x="5257159" y="30553"/>
                  </a:lnTo>
                  <a:lnTo>
                    <a:pt x="5209805" y="28090"/>
                  </a:lnTo>
                  <a:lnTo>
                    <a:pt x="5161877" y="26919"/>
                  </a:lnTo>
                  <a:lnTo>
                    <a:pt x="5113286" y="26793"/>
                  </a:lnTo>
                  <a:lnTo>
                    <a:pt x="5063944" y="27467"/>
                  </a:lnTo>
                  <a:lnTo>
                    <a:pt x="5013760" y="28695"/>
                  </a:lnTo>
                  <a:lnTo>
                    <a:pt x="4962648" y="30232"/>
                  </a:lnTo>
                  <a:lnTo>
                    <a:pt x="4910518" y="31831"/>
                  </a:lnTo>
                  <a:lnTo>
                    <a:pt x="4857281" y="33248"/>
                  </a:lnTo>
                  <a:lnTo>
                    <a:pt x="4802849" y="34237"/>
                  </a:lnTo>
                  <a:lnTo>
                    <a:pt x="4747133" y="34552"/>
                  </a:lnTo>
                  <a:lnTo>
                    <a:pt x="4685983" y="34157"/>
                  </a:lnTo>
                  <a:lnTo>
                    <a:pt x="4626717" y="33333"/>
                  </a:lnTo>
                  <a:lnTo>
                    <a:pt x="4569525" y="32271"/>
                  </a:lnTo>
                  <a:lnTo>
                    <a:pt x="4514599" y="31168"/>
                  </a:lnTo>
                  <a:lnTo>
                    <a:pt x="4462129" y="30218"/>
                  </a:lnTo>
                  <a:lnTo>
                    <a:pt x="4412307" y="29614"/>
                  </a:lnTo>
                  <a:lnTo>
                    <a:pt x="4365324" y="29551"/>
                  </a:lnTo>
                  <a:lnTo>
                    <a:pt x="4321372" y="30224"/>
                  </a:lnTo>
                  <a:lnTo>
                    <a:pt x="4280641" y="31826"/>
                  </a:lnTo>
                  <a:lnTo>
                    <a:pt x="4243324" y="34552"/>
                  </a:lnTo>
                  <a:lnTo>
                    <a:pt x="4214234" y="36656"/>
                  </a:lnTo>
                  <a:lnTo>
                    <a:pt x="4178321" y="38217"/>
                  </a:lnTo>
                  <a:lnTo>
                    <a:pt x="4136441" y="39289"/>
                  </a:lnTo>
                  <a:lnTo>
                    <a:pt x="4089452" y="39928"/>
                  </a:lnTo>
                  <a:lnTo>
                    <a:pt x="4038212" y="40188"/>
                  </a:lnTo>
                  <a:lnTo>
                    <a:pt x="3983579" y="40123"/>
                  </a:lnTo>
                  <a:lnTo>
                    <a:pt x="3926411" y="39790"/>
                  </a:lnTo>
                  <a:lnTo>
                    <a:pt x="3867565" y="39244"/>
                  </a:lnTo>
                  <a:lnTo>
                    <a:pt x="3807899" y="38538"/>
                  </a:lnTo>
                  <a:lnTo>
                    <a:pt x="3748272" y="37729"/>
                  </a:lnTo>
                  <a:lnTo>
                    <a:pt x="3689540" y="36870"/>
                  </a:lnTo>
                  <a:lnTo>
                    <a:pt x="3632562" y="36018"/>
                  </a:lnTo>
                  <a:lnTo>
                    <a:pt x="3578195" y="35227"/>
                  </a:lnTo>
                  <a:lnTo>
                    <a:pt x="3527298" y="34552"/>
                  </a:lnTo>
                  <a:lnTo>
                    <a:pt x="3467330" y="33598"/>
                  </a:lnTo>
                  <a:lnTo>
                    <a:pt x="3411312" y="32367"/>
                  </a:lnTo>
                  <a:lnTo>
                    <a:pt x="3358549" y="31014"/>
                  </a:lnTo>
                  <a:lnTo>
                    <a:pt x="3308350" y="29695"/>
                  </a:lnTo>
                  <a:lnTo>
                    <a:pt x="3260020" y="28566"/>
                  </a:lnTo>
                  <a:lnTo>
                    <a:pt x="3212869" y="27785"/>
                  </a:lnTo>
                  <a:lnTo>
                    <a:pt x="3166202" y="27507"/>
                  </a:lnTo>
                  <a:lnTo>
                    <a:pt x="3119327" y="27888"/>
                  </a:lnTo>
                  <a:lnTo>
                    <a:pt x="3071552" y="29085"/>
                  </a:lnTo>
                  <a:lnTo>
                    <a:pt x="3022184" y="31254"/>
                  </a:lnTo>
                  <a:lnTo>
                    <a:pt x="2970529" y="34552"/>
                  </a:lnTo>
                  <a:lnTo>
                    <a:pt x="2929182" y="36972"/>
                  </a:lnTo>
                  <a:lnTo>
                    <a:pt x="2888212" y="38217"/>
                  </a:lnTo>
                  <a:lnTo>
                    <a:pt x="2847147" y="38488"/>
                  </a:lnTo>
                  <a:lnTo>
                    <a:pt x="2805517" y="37984"/>
                  </a:lnTo>
                  <a:lnTo>
                    <a:pt x="2762850" y="36907"/>
                  </a:lnTo>
                  <a:lnTo>
                    <a:pt x="2718676" y="35458"/>
                  </a:lnTo>
                  <a:lnTo>
                    <a:pt x="2672524" y="33837"/>
                  </a:lnTo>
                  <a:lnTo>
                    <a:pt x="2623922" y="32246"/>
                  </a:lnTo>
                  <a:lnTo>
                    <a:pt x="2572401" y="30884"/>
                  </a:lnTo>
                  <a:lnTo>
                    <a:pt x="2517488" y="29953"/>
                  </a:lnTo>
                  <a:lnTo>
                    <a:pt x="2458712" y="29654"/>
                  </a:lnTo>
                  <a:lnTo>
                    <a:pt x="2395604" y="30186"/>
                  </a:lnTo>
                  <a:lnTo>
                    <a:pt x="2327691" y="31752"/>
                  </a:lnTo>
                  <a:lnTo>
                    <a:pt x="2254504" y="34552"/>
                  </a:lnTo>
                  <a:lnTo>
                    <a:pt x="2186253" y="37515"/>
                  </a:lnTo>
                  <a:lnTo>
                    <a:pt x="2122949" y="39923"/>
                  </a:lnTo>
                  <a:lnTo>
                    <a:pt x="2064009" y="41806"/>
                  </a:lnTo>
                  <a:lnTo>
                    <a:pt x="2008851" y="43194"/>
                  </a:lnTo>
                  <a:lnTo>
                    <a:pt x="1956895" y="44119"/>
                  </a:lnTo>
                  <a:lnTo>
                    <a:pt x="1907560" y="44610"/>
                  </a:lnTo>
                  <a:lnTo>
                    <a:pt x="1860263" y="44698"/>
                  </a:lnTo>
                  <a:lnTo>
                    <a:pt x="1814423" y="44414"/>
                  </a:lnTo>
                  <a:lnTo>
                    <a:pt x="1769460" y="43787"/>
                  </a:lnTo>
                  <a:lnTo>
                    <a:pt x="1724791" y="42849"/>
                  </a:lnTo>
                  <a:lnTo>
                    <a:pt x="1679836" y="41630"/>
                  </a:lnTo>
                  <a:lnTo>
                    <a:pt x="1634012" y="40160"/>
                  </a:lnTo>
                  <a:lnTo>
                    <a:pt x="1586739" y="38470"/>
                  </a:lnTo>
                  <a:lnTo>
                    <a:pt x="1537435" y="36590"/>
                  </a:lnTo>
                  <a:lnTo>
                    <a:pt x="1485519" y="34552"/>
                  </a:lnTo>
                  <a:lnTo>
                    <a:pt x="1420954" y="31896"/>
                  </a:lnTo>
                  <a:lnTo>
                    <a:pt x="1360483" y="29287"/>
                  </a:lnTo>
                  <a:lnTo>
                    <a:pt x="1303627" y="26854"/>
                  </a:lnTo>
                  <a:lnTo>
                    <a:pt x="1249905" y="24730"/>
                  </a:lnTo>
                  <a:lnTo>
                    <a:pt x="1198840" y="23046"/>
                  </a:lnTo>
                  <a:lnTo>
                    <a:pt x="1149953" y="21931"/>
                  </a:lnTo>
                  <a:lnTo>
                    <a:pt x="1102764" y="21518"/>
                  </a:lnTo>
                  <a:lnTo>
                    <a:pt x="1056795" y="21936"/>
                  </a:lnTo>
                  <a:lnTo>
                    <a:pt x="1011566" y="23318"/>
                  </a:lnTo>
                  <a:lnTo>
                    <a:pt x="966600" y="25794"/>
                  </a:lnTo>
                  <a:lnTo>
                    <a:pt x="921417" y="29495"/>
                  </a:lnTo>
                  <a:lnTo>
                    <a:pt x="875538" y="34552"/>
                  </a:lnTo>
                  <a:lnTo>
                    <a:pt x="839671" y="38233"/>
                  </a:lnTo>
                  <a:lnTo>
                    <a:pt x="798023" y="41159"/>
                  </a:lnTo>
                  <a:lnTo>
                    <a:pt x="751360" y="43388"/>
                  </a:lnTo>
                  <a:lnTo>
                    <a:pt x="700449" y="44980"/>
                  </a:lnTo>
                  <a:lnTo>
                    <a:pt x="646055" y="45993"/>
                  </a:lnTo>
                  <a:lnTo>
                    <a:pt x="588944" y="46487"/>
                  </a:lnTo>
                  <a:lnTo>
                    <a:pt x="529882" y="46521"/>
                  </a:lnTo>
                  <a:lnTo>
                    <a:pt x="469636" y="46154"/>
                  </a:lnTo>
                  <a:lnTo>
                    <a:pt x="408972" y="45445"/>
                  </a:lnTo>
                  <a:lnTo>
                    <a:pt x="348654" y="44453"/>
                  </a:lnTo>
                  <a:lnTo>
                    <a:pt x="289450" y="43237"/>
                  </a:lnTo>
                  <a:lnTo>
                    <a:pt x="232126" y="41857"/>
                  </a:lnTo>
                  <a:lnTo>
                    <a:pt x="177447" y="40371"/>
                  </a:lnTo>
                  <a:lnTo>
                    <a:pt x="126180" y="38838"/>
                  </a:lnTo>
                  <a:lnTo>
                    <a:pt x="79090" y="37318"/>
                  </a:lnTo>
                  <a:lnTo>
                    <a:pt x="36944" y="35869"/>
                  </a:lnTo>
                  <a:lnTo>
                    <a:pt x="0" y="25535"/>
                  </a:lnTo>
                  <a:lnTo>
                    <a:pt x="635" y="21344"/>
                  </a:lnTo>
                  <a:lnTo>
                    <a:pt x="508" y="16264"/>
                  </a:lnTo>
                  <a:close/>
                </a:path>
              </a:pathLst>
            </a:custGeom>
            <a:ln w="41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797422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5413247"/>
            <a:ext cx="1389888" cy="1439717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CEB0C963-50D2-FA12-02DE-A57BD23EB16D}"/>
              </a:ext>
            </a:extLst>
          </p:cNvPr>
          <p:cNvSpPr txBox="1"/>
          <p:nvPr/>
        </p:nvSpPr>
        <p:spPr>
          <a:xfrm>
            <a:off x="6471414" y="2538401"/>
            <a:ext cx="4824857" cy="2808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r>
              <a:rPr lang="el-GR" sz="3600" spc="-25" dirty="0">
                <a:solidFill>
                  <a:srgbClr val="44536A"/>
                </a:solidFill>
                <a:latin typeface="Calibri Light"/>
                <a:ea typeface="+mj-ea"/>
                <a:cs typeface="Calibri Light"/>
              </a:rPr>
              <a:t>Επιλέξιμες Διάρκειες</a:t>
            </a:r>
          </a:p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r>
              <a:rPr lang="el-GR" sz="3600" spc="-25" dirty="0">
                <a:solidFill>
                  <a:srgbClr val="44536A"/>
                </a:solidFill>
                <a:latin typeface="Calibri Light"/>
                <a:ea typeface="+mj-ea"/>
                <a:cs typeface="Calibri Light"/>
              </a:rPr>
              <a:t>Κινητικότητα για διδασκαλία</a:t>
            </a:r>
          </a:p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r>
              <a:rPr lang="el-GR" sz="3600" spc="-25" dirty="0">
                <a:solidFill>
                  <a:srgbClr val="44536A"/>
                </a:solidFill>
                <a:latin typeface="Calibri Light"/>
                <a:ea typeface="+mj-ea"/>
                <a:cs typeface="Calibri Light"/>
              </a:rPr>
              <a:t>Κινητικότητα για Εκπαίδευση/Κατάρτιση</a:t>
            </a:r>
          </a:p>
        </p:txBody>
      </p:sp>
    </p:spTree>
    <p:extLst>
      <p:ext uri="{BB962C8B-B14F-4D97-AF65-F5344CB8AC3E}">
        <p14:creationId xmlns:p14="http://schemas.microsoft.com/office/powerpoint/2010/main" val="2410601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300" y="62864"/>
            <a:ext cx="51181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500" spc="-20" dirty="0">
                <a:solidFill>
                  <a:srgbClr val="375F92"/>
                </a:solidFill>
              </a:rPr>
              <a:t>Επιλέξιμες Διάρκειες</a:t>
            </a:r>
            <a:endParaRPr sz="25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0" y="658622"/>
          <a:ext cx="12159615" cy="3436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1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327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Δραστηριότητα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Διάρκεια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Δραστηριότητας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39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Κινητικότητα</a:t>
                      </a:r>
                      <a:r>
                        <a:rPr sz="1800" spc="-7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για</a:t>
                      </a:r>
                      <a:r>
                        <a:rPr sz="18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Διδασκαλία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Invited</a:t>
                      </a:r>
                      <a:r>
                        <a:rPr sz="1800" spc="-4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Staff</a:t>
                      </a:r>
                      <a:r>
                        <a:rPr sz="1800" spc="-1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from</a:t>
                      </a:r>
                      <a:r>
                        <a:rPr sz="1800" spc="-2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Enterprise</a:t>
                      </a:r>
                      <a:r>
                        <a:rPr lang="el-GR" sz="1800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:</a:t>
                      </a:r>
                      <a:r>
                        <a:rPr sz="1800" spc="-5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l-GR" sz="1800" u="heavy" spc="-5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Verdana"/>
                          <a:cs typeface="Verdana"/>
                        </a:rPr>
                        <a:t>1 – 60 ημέρες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5E8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172720" algn="ctr">
                        <a:lnSpc>
                          <a:spcPts val="2150"/>
                        </a:lnSpc>
                        <a:spcBef>
                          <a:spcPts val="465"/>
                        </a:spcBef>
                      </a:pPr>
                      <a:r>
                        <a:rPr sz="1800" b="1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 </a:t>
                      </a:r>
                      <a:r>
                        <a:rPr sz="1800" b="1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μέρες </a:t>
                      </a:r>
                      <a:r>
                        <a:rPr sz="1800" b="1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– 60 </a:t>
                      </a:r>
                      <a:r>
                        <a:rPr sz="1800" b="1" spc="-5" dirty="0" err="1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μέρες</a:t>
                      </a:r>
                      <a:r>
                        <a:rPr sz="1800" b="1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 err="1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μη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συμπεριλ. </a:t>
                      </a:r>
                      <a:r>
                        <a:rPr sz="18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των </a:t>
                      </a:r>
                      <a:r>
                        <a:rPr sz="1800" dirty="0" err="1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ημερών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τα</a:t>
                      </a:r>
                      <a:r>
                        <a:rPr sz="1800" spc="-5" dirty="0" err="1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ξιδίου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833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Κινητικότητα</a:t>
                      </a:r>
                      <a:r>
                        <a:rPr sz="1800" spc="-7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για</a:t>
                      </a:r>
                      <a:r>
                        <a:rPr sz="18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Εκπαίδευση/Κατάρτιση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748665" algn="ctr">
                        <a:lnSpc>
                          <a:spcPts val="2100"/>
                        </a:lnSpc>
                        <a:spcBef>
                          <a:spcPts val="580"/>
                        </a:spcBef>
                      </a:pPr>
                      <a:r>
                        <a:rPr sz="1800" b="1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1800" b="1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μέρες</a:t>
                      </a:r>
                      <a:r>
                        <a:rPr sz="1800" b="1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sz="1800" b="1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60</a:t>
                      </a:r>
                      <a:r>
                        <a:rPr sz="1800" b="1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μέρες</a:t>
                      </a:r>
                      <a:r>
                        <a:rPr sz="1800" b="1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μη</a:t>
                      </a:r>
                      <a:r>
                        <a:rPr sz="18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συμπεριλ.</a:t>
                      </a:r>
                      <a:r>
                        <a:rPr sz="1800" spc="-7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των</a:t>
                      </a:r>
                      <a:r>
                        <a:rPr sz="1800" spc="-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ημερών </a:t>
                      </a:r>
                      <a:r>
                        <a:rPr sz="1800" spc="-6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ταξιδίου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9555">
                <a:tc>
                  <a:txBody>
                    <a:bodyPr/>
                    <a:lstStyle/>
                    <a:p>
                      <a:pPr marL="630555" marR="5289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 err="1">
                          <a:solidFill>
                            <a:srgbClr val="DE6C2C"/>
                          </a:solidFill>
                          <a:latin typeface="Verdana"/>
                          <a:cs typeface="Verdana"/>
                        </a:rPr>
                        <a:t>Διεθνής</a:t>
                      </a:r>
                      <a:r>
                        <a:rPr sz="1800" spc="-5" dirty="0">
                          <a:solidFill>
                            <a:srgbClr val="DE6C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20" dirty="0">
                          <a:solidFill>
                            <a:srgbClr val="DE6C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DE6C2C"/>
                          </a:solidFill>
                          <a:latin typeface="Verdana"/>
                          <a:cs typeface="Verdana"/>
                        </a:rPr>
                        <a:t>Κινητικότητα</a:t>
                      </a:r>
                      <a:r>
                        <a:rPr sz="1800" spc="-55" dirty="0">
                          <a:solidFill>
                            <a:srgbClr val="DE6C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DE6C2C"/>
                          </a:solidFill>
                          <a:latin typeface="Verdana"/>
                          <a:cs typeface="Verdana"/>
                        </a:rPr>
                        <a:t>στην</a:t>
                      </a:r>
                      <a:r>
                        <a:rPr sz="1800" spc="-50" dirty="0">
                          <a:solidFill>
                            <a:srgbClr val="DE6C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DE6C2C"/>
                          </a:solidFill>
                          <a:latin typeface="Verdana"/>
                          <a:cs typeface="Verdana"/>
                        </a:rPr>
                        <a:t>ΚΑ13</a:t>
                      </a:r>
                      <a:r>
                        <a:rPr lang="el-GR" sz="1800" dirty="0">
                          <a:solidFill>
                            <a:srgbClr val="DE6C2C"/>
                          </a:solidFill>
                          <a:latin typeface="Verdana"/>
                          <a:cs typeface="Verdana"/>
                        </a:rPr>
                        <a:t>1 για Διδασκαλία ή Κατάρτιση </a:t>
                      </a:r>
                    </a:p>
                    <a:p>
                      <a:pPr marL="630555" marR="5289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l-GR" sz="1800" dirty="0">
                          <a:solidFill>
                            <a:srgbClr val="DE6C2C"/>
                          </a:solidFill>
                          <a:latin typeface="Verdana"/>
                          <a:cs typeface="Verdana"/>
                        </a:rPr>
                        <a:t>(Περιφέρειες 1-14)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857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Invited</a:t>
                      </a:r>
                      <a:r>
                        <a:rPr sz="1800" spc="-3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Staff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from</a:t>
                      </a:r>
                      <a:r>
                        <a:rPr sz="1800" spc="-1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Enterprise</a:t>
                      </a:r>
                      <a:r>
                        <a:rPr lang="el-GR" sz="1800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:</a:t>
                      </a:r>
                      <a:r>
                        <a:rPr sz="1800" spc="-5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008080"/>
                          </a:solidFill>
                          <a:latin typeface="Verdana"/>
                          <a:cs typeface="Verdana"/>
                        </a:rPr>
                        <a:t>5</a:t>
                      </a:r>
                      <a:r>
                        <a:rPr lang="el-GR" sz="1800" spc="-5" dirty="0">
                          <a:solidFill>
                            <a:srgbClr val="008080"/>
                          </a:solidFill>
                          <a:latin typeface="Verdana"/>
                          <a:cs typeface="Verdana"/>
                        </a:rPr>
                        <a:t> - </a:t>
                      </a:r>
                      <a:r>
                        <a:rPr sz="1800" spc="-5" dirty="0">
                          <a:solidFill>
                            <a:srgbClr val="008080"/>
                          </a:solidFill>
                          <a:latin typeface="Verdana"/>
                          <a:cs typeface="Verdana"/>
                        </a:rPr>
                        <a:t>60</a:t>
                      </a:r>
                      <a:r>
                        <a:rPr sz="1800" spc="25" dirty="0">
                          <a:solidFill>
                            <a:srgbClr val="00808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 err="1">
                          <a:solidFill>
                            <a:srgbClr val="008080"/>
                          </a:solidFill>
                          <a:latin typeface="Verdana"/>
                          <a:cs typeface="Verdana"/>
                        </a:rPr>
                        <a:t>μέρες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5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lang="el-GR" sz="1800" b="1" dirty="0">
                        <a:solidFill>
                          <a:srgbClr val="404040"/>
                        </a:solidFill>
                        <a:latin typeface="Verdana"/>
                        <a:cs typeface="Verdan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b="1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5</a:t>
                      </a:r>
                      <a:r>
                        <a:rPr sz="1800" b="1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μέρες</a:t>
                      </a:r>
                      <a:r>
                        <a:rPr sz="1800" b="1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sz="1800" b="1" spc="-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60</a:t>
                      </a:r>
                      <a:r>
                        <a:rPr sz="1800" b="1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ημέρες</a:t>
                      </a:r>
                      <a:r>
                        <a:rPr sz="1800" b="1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μη</a:t>
                      </a:r>
                      <a:r>
                        <a:rPr sz="1800" spc="-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συμπεριλ.</a:t>
                      </a:r>
                      <a:r>
                        <a:rPr sz="1800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των</a:t>
                      </a:r>
                      <a:r>
                        <a:rPr sz="18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ημερών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ταξιδίου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22300" y="4953000"/>
            <a:ext cx="11360100" cy="742511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505"/>
              </a:spcBef>
              <a:buFont typeface="Courier New"/>
              <a:buChar char="o"/>
              <a:tabLst>
                <a:tab pos="338455" algn="l"/>
                <a:tab pos="339725" algn="l"/>
              </a:tabLst>
            </a:pPr>
            <a:r>
              <a:rPr dirty="0">
                <a:latin typeface="+mj-lt"/>
                <a:cs typeface="Verdana"/>
              </a:rPr>
              <a:t>Οι</a:t>
            </a:r>
            <a:r>
              <a:rPr spc="-15" dirty="0">
                <a:latin typeface="+mj-lt"/>
                <a:cs typeface="Verdana"/>
              </a:rPr>
              <a:t> </a:t>
            </a:r>
            <a:r>
              <a:rPr spc="-5" dirty="0">
                <a:latin typeface="+mj-lt"/>
                <a:cs typeface="Verdana"/>
              </a:rPr>
              <a:t>ελάχιστες</a:t>
            </a:r>
            <a:r>
              <a:rPr spc="-10" dirty="0">
                <a:latin typeface="+mj-lt"/>
                <a:cs typeface="Verdana"/>
              </a:rPr>
              <a:t> </a:t>
            </a:r>
            <a:r>
              <a:rPr spc="-5" dirty="0">
                <a:latin typeface="+mj-lt"/>
                <a:cs typeface="Verdana"/>
              </a:rPr>
              <a:t>εργάσιμες</a:t>
            </a:r>
            <a:r>
              <a:rPr spc="-30" dirty="0">
                <a:latin typeface="+mj-lt"/>
                <a:cs typeface="Verdana"/>
              </a:rPr>
              <a:t> </a:t>
            </a:r>
            <a:r>
              <a:rPr dirty="0">
                <a:latin typeface="+mj-lt"/>
                <a:cs typeface="Verdana"/>
              </a:rPr>
              <a:t>μέρες</a:t>
            </a:r>
            <a:r>
              <a:rPr spc="-20" dirty="0">
                <a:latin typeface="+mj-lt"/>
                <a:cs typeface="Verdana"/>
              </a:rPr>
              <a:t> </a:t>
            </a:r>
            <a:r>
              <a:rPr spc="-5" dirty="0">
                <a:latin typeface="+mj-lt"/>
                <a:cs typeface="Verdana"/>
              </a:rPr>
              <a:t>πρέπει</a:t>
            </a:r>
            <a:r>
              <a:rPr spc="-50" dirty="0">
                <a:latin typeface="+mj-lt"/>
                <a:cs typeface="Verdana"/>
              </a:rPr>
              <a:t> </a:t>
            </a:r>
            <a:r>
              <a:rPr dirty="0">
                <a:latin typeface="+mj-lt"/>
                <a:cs typeface="Verdana"/>
              </a:rPr>
              <a:t>να</a:t>
            </a:r>
            <a:r>
              <a:rPr spc="-15" dirty="0">
                <a:latin typeface="+mj-lt"/>
                <a:cs typeface="Verdana"/>
              </a:rPr>
              <a:t> </a:t>
            </a:r>
            <a:r>
              <a:rPr spc="-5" dirty="0">
                <a:latin typeface="+mj-lt"/>
                <a:cs typeface="Verdana"/>
              </a:rPr>
              <a:t>είναι</a:t>
            </a:r>
            <a:r>
              <a:rPr spc="-25" dirty="0">
                <a:latin typeface="+mj-lt"/>
                <a:cs typeface="Verdana"/>
              </a:rPr>
              <a:t> </a:t>
            </a:r>
            <a:r>
              <a:rPr spc="-5" dirty="0">
                <a:latin typeface="+mj-lt"/>
                <a:cs typeface="Verdana"/>
              </a:rPr>
              <a:t>συνεχόμενες</a:t>
            </a:r>
            <a:endParaRPr dirty="0">
              <a:latin typeface="+mj-lt"/>
              <a:cs typeface="Verdana"/>
            </a:endParaRPr>
          </a:p>
          <a:p>
            <a:pPr marL="339090" indent="-327025">
              <a:lnSpc>
                <a:spcPts val="1430"/>
              </a:lnSpc>
              <a:spcBef>
                <a:spcPts val="195"/>
              </a:spcBef>
              <a:buFont typeface="Courier New"/>
              <a:buChar char="o"/>
              <a:tabLst>
                <a:tab pos="338455" algn="l"/>
                <a:tab pos="339725" algn="l"/>
              </a:tabLst>
            </a:pPr>
            <a:r>
              <a:rPr dirty="0" err="1">
                <a:solidFill>
                  <a:srgbClr val="404040"/>
                </a:solidFill>
                <a:latin typeface="+mj-lt"/>
                <a:cs typeface="Verdana"/>
              </a:rPr>
              <a:t>Οι</a:t>
            </a:r>
            <a:r>
              <a:rPr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spc="-10" dirty="0">
                <a:solidFill>
                  <a:srgbClr val="404040"/>
                </a:solidFill>
                <a:latin typeface="+mj-lt"/>
                <a:cs typeface="Verdana"/>
              </a:rPr>
              <a:t>εξερχόμενες</a:t>
            </a:r>
            <a:r>
              <a:rPr spc="-5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+mj-lt"/>
                <a:cs typeface="Verdana"/>
              </a:rPr>
              <a:t>κινητικότητες</a:t>
            </a:r>
            <a:r>
              <a:rPr spc="459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+mj-lt"/>
                <a:cs typeface="Verdana"/>
              </a:rPr>
              <a:t>μπορούν</a:t>
            </a:r>
            <a:r>
              <a:rPr spc="-4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+mj-lt"/>
                <a:cs typeface="Verdana"/>
              </a:rPr>
              <a:t>να</a:t>
            </a:r>
            <a:r>
              <a:rPr spc="2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+mj-lt"/>
                <a:cs typeface="Verdana"/>
              </a:rPr>
              <a:t>πραγματοποιηθούν</a:t>
            </a:r>
            <a:r>
              <a:rPr spc="-25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+mj-lt"/>
                <a:cs typeface="Verdana"/>
              </a:rPr>
              <a:t>σε</a:t>
            </a:r>
            <a:r>
              <a:rPr spc="1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+mj-lt"/>
                <a:cs typeface="Verdana"/>
              </a:rPr>
              <a:t>οποιαδήποτε</a:t>
            </a:r>
            <a:r>
              <a:rPr spc="-5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+mj-lt"/>
                <a:cs typeface="Verdana"/>
              </a:rPr>
              <a:t>χώρα</a:t>
            </a:r>
            <a:r>
              <a:rPr spc="6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εκτός</a:t>
            </a:r>
            <a:r>
              <a:rPr spc="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από</a:t>
            </a:r>
            <a:r>
              <a:rPr spc="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τη</a:t>
            </a:r>
            <a:r>
              <a:rPr spc="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χώρα</a:t>
            </a:r>
            <a:r>
              <a:rPr spc="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διαμονής </a:t>
            </a:r>
            <a:r>
              <a:rPr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του</a:t>
            </a:r>
            <a:r>
              <a:rPr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συμμετέχοντα</a:t>
            </a:r>
            <a:r>
              <a:rPr lang="el-GR" dirty="0"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και</a:t>
            </a:r>
            <a:r>
              <a:rPr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τη</a:t>
            </a:r>
            <a:r>
              <a:rPr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χώρα</a:t>
            </a:r>
            <a:r>
              <a:rPr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του</a:t>
            </a:r>
            <a:r>
              <a:rPr spc="-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ιδρύματος</a:t>
            </a:r>
            <a:r>
              <a:rPr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cs typeface="Verdana"/>
              </a:rPr>
              <a:t>αποστολής</a:t>
            </a:r>
            <a:endParaRPr dirty="0">
              <a:latin typeface="+mj-lt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8117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09276" y="0"/>
            <a:ext cx="1134110" cy="478790"/>
          </a:xfrm>
          <a:custGeom>
            <a:avLst/>
            <a:gdLst/>
            <a:ahLst/>
            <a:cxnLst/>
            <a:rect l="l" t="t" r="r" b="b"/>
            <a:pathLst>
              <a:path w="1134109" h="478790">
                <a:moveTo>
                  <a:pt x="1133855" y="0"/>
                </a:moveTo>
                <a:lnTo>
                  <a:pt x="0" y="0"/>
                </a:lnTo>
                <a:lnTo>
                  <a:pt x="1650" y="16891"/>
                </a:lnTo>
                <a:lnTo>
                  <a:pt x="12982" y="62669"/>
                </a:lnTo>
                <a:lnTo>
                  <a:pt x="27864" y="106933"/>
                </a:lnTo>
                <a:lnTo>
                  <a:pt x="46135" y="149518"/>
                </a:lnTo>
                <a:lnTo>
                  <a:pt x="67632" y="190264"/>
                </a:lnTo>
                <a:lnTo>
                  <a:pt x="92192" y="229006"/>
                </a:lnTo>
                <a:lnTo>
                  <a:pt x="119655" y="265584"/>
                </a:lnTo>
                <a:lnTo>
                  <a:pt x="149858" y="299833"/>
                </a:lnTo>
                <a:lnTo>
                  <a:pt x="182639" y="331592"/>
                </a:lnTo>
                <a:lnTo>
                  <a:pt x="217835" y="360699"/>
                </a:lnTo>
                <a:lnTo>
                  <a:pt x="255286" y="386989"/>
                </a:lnTo>
                <a:lnTo>
                  <a:pt x="294827" y="410302"/>
                </a:lnTo>
                <a:lnTo>
                  <a:pt x="336299" y="430474"/>
                </a:lnTo>
                <a:lnTo>
                  <a:pt x="379538" y="447342"/>
                </a:lnTo>
                <a:lnTo>
                  <a:pt x="424382" y="460746"/>
                </a:lnTo>
                <a:lnTo>
                  <a:pt x="470670" y="470521"/>
                </a:lnTo>
                <a:lnTo>
                  <a:pt x="518239" y="476505"/>
                </a:lnTo>
                <a:lnTo>
                  <a:pt x="566927" y="478536"/>
                </a:lnTo>
                <a:lnTo>
                  <a:pt x="615616" y="476505"/>
                </a:lnTo>
                <a:lnTo>
                  <a:pt x="663185" y="470521"/>
                </a:lnTo>
                <a:lnTo>
                  <a:pt x="709473" y="460746"/>
                </a:lnTo>
                <a:lnTo>
                  <a:pt x="754317" y="447342"/>
                </a:lnTo>
                <a:lnTo>
                  <a:pt x="797556" y="430474"/>
                </a:lnTo>
                <a:lnTo>
                  <a:pt x="839028" y="410302"/>
                </a:lnTo>
                <a:lnTo>
                  <a:pt x="878569" y="386989"/>
                </a:lnTo>
                <a:lnTo>
                  <a:pt x="916020" y="360699"/>
                </a:lnTo>
                <a:lnTo>
                  <a:pt x="951216" y="331592"/>
                </a:lnTo>
                <a:lnTo>
                  <a:pt x="983997" y="299833"/>
                </a:lnTo>
                <a:lnTo>
                  <a:pt x="1014200" y="265584"/>
                </a:lnTo>
                <a:lnTo>
                  <a:pt x="1041663" y="229006"/>
                </a:lnTo>
                <a:lnTo>
                  <a:pt x="1066223" y="190264"/>
                </a:lnTo>
                <a:lnTo>
                  <a:pt x="1087720" y="149518"/>
                </a:lnTo>
                <a:lnTo>
                  <a:pt x="1105991" y="106933"/>
                </a:lnTo>
                <a:lnTo>
                  <a:pt x="1120873" y="62669"/>
                </a:lnTo>
                <a:lnTo>
                  <a:pt x="1132204" y="16891"/>
                </a:lnTo>
                <a:lnTo>
                  <a:pt x="113385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7022" y="4226052"/>
            <a:ext cx="2041525" cy="2041525"/>
          </a:xfrm>
          <a:custGeom>
            <a:avLst/>
            <a:gdLst/>
            <a:ahLst/>
            <a:cxnLst/>
            <a:rect l="l" t="t" r="r" b="b"/>
            <a:pathLst>
              <a:path w="2041525" h="2041525">
                <a:moveTo>
                  <a:pt x="0" y="0"/>
                </a:moveTo>
                <a:lnTo>
                  <a:pt x="557" y="48183"/>
                </a:lnTo>
                <a:lnTo>
                  <a:pt x="2222" y="96093"/>
                </a:lnTo>
                <a:lnTo>
                  <a:pt x="4981" y="143717"/>
                </a:lnTo>
                <a:lnTo>
                  <a:pt x="8822" y="191044"/>
                </a:lnTo>
                <a:lnTo>
                  <a:pt x="13734" y="238060"/>
                </a:lnTo>
                <a:lnTo>
                  <a:pt x="19704" y="284753"/>
                </a:lnTo>
                <a:lnTo>
                  <a:pt x="26719" y="331112"/>
                </a:lnTo>
                <a:lnTo>
                  <a:pt x="34768" y="377123"/>
                </a:lnTo>
                <a:lnTo>
                  <a:pt x="43838" y="422776"/>
                </a:lnTo>
                <a:lnTo>
                  <a:pt x="53917" y="468056"/>
                </a:lnTo>
                <a:lnTo>
                  <a:pt x="64993" y="512953"/>
                </a:lnTo>
                <a:lnTo>
                  <a:pt x="77053" y="557454"/>
                </a:lnTo>
                <a:lnTo>
                  <a:pt x="90085" y="601547"/>
                </a:lnTo>
                <a:lnTo>
                  <a:pt x="104077" y="645218"/>
                </a:lnTo>
                <a:lnTo>
                  <a:pt x="119016" y="688457"/>
                </a:lnTo>
                <a:lnTo>
                  <a:pt x="134891" y="731251"/>
                </a:lnTo>
                <a:lnTo>
                  <a:pt x="151689" y="773588"/>
                </a:lnTo>
                <a:lnTo>
                  <a:pt x="169398" y="815455"/>
                </a:lnTo>
                <a:lnTo>
                  <a:pt x="188005" y="856840"/>
                </a:lnTo>
                <a:lnTo>
                  <a:pt x="207499" y="897731"/>
                </a:lnTo>
                <a:lnTo>
                  <a:pt x="227867" y="938116"/>
                </a:lnTo>
                <a:lnTo>
                  <a:pt x="249097" y="977982"/>
                </a:lnTo>
                <a:lnTo>
                  <a:pt x="271176" y="1017317"/>
                </a:lnTo>
                <a:lnTo>
                  <a:pt x="294092" y="1056108"/>
                </a:lnTo>
                <a:lnTo>
                  <a:pt x="317834" y="1094345"/>
                </a:lnTo>
                <a:lnTo>
                  <a:pt x="342388" y="1132014"/>
                </a:lnTo>
                <a:lnTo>
                  <a:pt x="367743" y="1169103"/>
                </a:lnTo>
                <a:lnTo>
                  <a:pt x="393886" y="1205599"/>
                </a:lnTo>
                <a:lnTo>
                  <a:pt x="420806" y="1241492"/>
                </a:lnTo>
                <a:lnTo>
                  <a:pt x="448489" y="1276767"/>
                </a:lnTo>
                <a:lnTo>
                  <a:pt x="476923" y="1311414"/>
                </a:lnTo>
                <a:lnTo>
                  <a:pt x="506097" y="1345419"/>
                </a:lnTo>
                <a:lnTo>
                  <a:pt x="535998" y="1378771"/>
                </a:lnTo>
                <a:lnTo>
                  <a:pt x="566613" y="1411457"/>
                </a:lnTo>
                <a:lnTo>
                  <a:pt x="597931" y="1443466"/>
                </a:lnTo>
                <a:lnTo>
                  <a:pt x="629940" y="1474784"/>
                </a:lnTo>
                <a:lnTo>
                  <a:pt x="662626" y="1505399"/>
                </a:lnTo>
                <a:lnTo>
                  <a:pt x="695978" y="1535300"/>
                </a:lnTo>
                <a:lnTo>
                  <a:pt x="729983" y="1564474"/>
                </a:lnTo>
                <a:lnTo>
                  <a:pt x="764630" y="1592908"/>
                </a:lnTo>
                <a:lnTo>
                  <a:pt x="799905" y="1620591"/>
                </a:lnTo>
                <a:lnTo>
                  <a:pt x="835798" y="1647511"/>
                </a:lnTo>
                <a:lnTo>
                  <a:pt x="872294" y="1673654"/>
                </a:lnTo>
                <a:lnTo>
                  <a:pt x="909383" y="1699009"/>
                </a:lnTo>
                <a:lnTo>
                  <a:pt x="947052" y="1723563"/>
                </a:lnTo>
                <a:lnTo>
                  <a:pt x="985289" y="1747305"/>
                </a:lnTo>
                <a:lnTo>
                  <a:pt x="1024080" y="1770221"/>
                </a:lnTo>
                <a:lnTo>
                  <a:pt x="1063415" y="1792300"/>
                </a:lnTo>
                <a:lnTo>
                  <a:pt x="1103281" y="1813530"/>
                </a:lnTo>
                <a:lnTo>
                  <a:pt x="1143666" y="1833898"/>
                </a:lnTo>
                <a:lnTo>
                  <a:pt x="1184557" y="1853392"/>
                </a:lnTo>
                <a:lnTo>
                  <a:pt x="1225942" y="1871999"/>
                </a:lnTo>
                <a:lnTo>
                  <a:pt x="1267809" y="1889708"/>
                </a:lnTo>
                <a:lnTo>
                  <a:pt x="1310146" y="1906506"/>
                </a:lnTo>
                <a:lnTo>
                  <a:pt x="1352940" y="1922381"/>
                </a:lnTo>
                <a:lnTo>
                  <a:pt x="1396179" y="1937320"/>
                </a:lnTo>
                <a:lnTo>
                  <a:pt x="1439850" y="1951312"/>
                </a:lnTo>
                <a:lnTo>
                  <a:pt x="1483943" y="1964344"/>
                </a:lnTo>
                <a:lnTo>
                  <a:pt x="1528444" y="1976404"/>
                </a:lnTo>
                <a:lnTo>
                  <a:pt x="1573341" y="1987480"/>
                </a:lnTo>
                <a:lnTo>
                  <a:pt x="1618621" y="1997559"/>
                </a:lnTo>
                <a:lnTo>
                  <a:pt x="1664274" y="2006629"/>
                </a:lnTo>
                <a:lnTo>
                  <a:pt x="1710285" y="2014678"/>
                </a:lnTo>
                <a:lnTo>
                  <a:pt x="1756644" y="2021693"/>
                </a:lnTo>
                <a:lnTo>
                  <a:pt x="1803337" y="2027663"/>
                </a:lnTo>
                <a:lnTo>
                  <a:pt x="1850353" y="2032575"/>
                </a:lnTo>
                <a:lnTo>
                  <a:pt x="1897680" y="2036416"/>
                </a:lnTo>
                <a:lnTo>
                  <a:pt x="1945304" y="2039175"/>
                </a:lnTo>
                <a:lnTo>
                  <a:pt x="1993214" y="2040840"/>
                </a:lnTo>
                <a:lnTo>
                  <a:pt x="2041398" y="2041398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7871" y="457580"/>
            <a:ext cx="11857355" cy="49432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5134" indent="-229235">
              <a:lnSpc>
                <a:spcPct val="100000"/>
              </a:lnSpc>
              <a:spcBef>
                <a:spcPts val="95"/>
              </a:spcBef>
              <a:buClr>
                <a:srgbClr val="44536A"/>
              </a:buClr>
              <a:buFont typeface="Arial MT"/>
              <a:buChar char="•"/>
              <a:tabLst>
                <a:tab pos="445770" algn="l"/>
              </a:tabLst>
            </a:pPr>
            <a:r>
              <a:rPr sz="2500" spc="-20" dirty="0">
                <a:solidFill>
                  <a:srgbClr val="44536A"/>
                </a:solidFill>
                <a:latin typeface="Calibri Light"/>
                <a:cs typeface="Calibri Light"/>
              </a:rPr>
              <a:t>Κινητικότητα</a:t>
            </a:r>
            <a:r>
              <a:rPr sz="2500" spc="-6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500" spc="-5" dirty="0">
                <a:solidFill>
                  <a:srgbClr val="44536A"/>
                </a:solidFill>
                <a:latin typeface="Calibri Light"/>
                <a:cs typeface="Calibri Light"/>
              </a:rPr>
              <a:t>για</a:t>
            </a:r>
            <a:r>
              <a:rPr sz="2500" spc="-6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500" spc="-20" dirty="0">
                <a:solidFill>
                  <a:srgbClr val="44536A"/>
                </a:solidFill>
                <a:latin typeface="Calibri Light"/>
                <a:cs typeface="Calibri Light"/>
              </a:rPr>
              <a:t>Διδασκαλία</a:t>
            </a:r>
            <a:r>
              <a:rPr sz="2500" spc="-7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500" spc="-5" dirty="0">
                <a:solidFill>
                  <a:srgbClr val="44536A"/>
                </a:solidFill>
                <a:latin typeface="Calibri Light"/>
                <a:cs typeface="Calibri Light"/>
              </a:rPr>
              <a:t>–</a:t>
            </a:r>
            <a:r>
              <a:rPr sz="2500" spc="-2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500" spc="-30" dirty="0">
                <a:solidFill>
                  <a:srgbClr val="44536A"/>
                </a:solidFill>
                <a:latin typeface="Calibri Light"/>
                <a:cs typeface="Calibri Light"/>
              </a:rPr>
              <a:t>Staff</a:t>
            </a:r>
            <a:r>
              <a:rPr sz="2500" spc="-5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500" spc="-20" dirty="0">
                <a:solidFill>
                  <a:srgbClr val="44536A"/>
                </a:solidFill>
                <a:latin typeface="Calibri Light"/>
                <a:cs typeface="Calibri Light"/>
              </a:rPr>
              <a:t>Mobility</a:t>
            </a:r>
            <a:r>
              <a:rPr sz="2500" spc="-5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500" spc="-30" dirty="0">
                <a:solidFill>
                  <a:srgbClr val="44536A"/>
                </a:solidFill>
                <a:latin typeface="Calibri Light"/>
                <a:cs typeface="Calibri Light"/>
              </a:rPr>
              <a:t>for</a:t>
            </a:r>
            <a:r>
              <a:rPr sz="2500" spc="-4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500" spc="-50" dirty="0">
                <a:solidFill>
                  <a:srgbClr val="44536A"/>
                </a:solidFill>
                <a:latin typeface="Calibri Light"/>
                <a:cs typeface="Calibri Light"/>
              </a:rPr>
              <a:t>Teaching</a:t>
            </a:r>
            <a:r>
              <a:rPr sz="2500" spc="-7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500" spc="-5" dirty="0">
                <a:solidFill>
                  <a:srgbClr val="44536A"/>
                </a:solidFill>
                <a:latin typeface="Calibri Light"/>
                <a:cs typeface="Calibri Light"/>
              </a:rPr>
              <a:t>–</a:t>
            </a:r>
            <a:r>
              <a:rPr sz="2500" spc="-3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500" spc="-80" dirty="0">
                <a:solidFill>
                  <a:srgbClr val="44536A"/>
                </a:solidFill>
                <a:latin typeface="Calibri Light"/>
                <a:cs typeface="Calibri Light"/>
              </a:rPr>
              <a:t>STA</a:t>
            </a:r>
            <a:endParaRPr sz="25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lang="el-GR" dirty="0">
                <a:solidFill>
                  <a:srgbClr val="404040"/>
                </a:solidFill>
                <a:cs typeface="Verdana"/>
              </a:rPr>
              <a:t>Η κινητικότητα πρέπει να συνδέεται με το πλάνο προσωπικής και επαγγελματικής ανάπτυξης του συμμετέχοντα</a:t>
            </a: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endParaRPr lang="el-GR" dirty="0">
              <a:solidFill>
                <a:srgbClr val="404040"/>
              </a:solidFill>
              <a:cs typeface="Verdana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lang="el-GR" dirty="0">
                <a:solidFill>
                  <a:srgbClr val="404040"/>
                </a:solidFill>
                <a:cs typeface="Verdana"/>
              </a:rPr>
              <a:t>Μπορεί να αφορά οποιονδήποτε κλάδο Σπουδών</a:t>
            </a: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endParaRPr lang="el-GR" dirty="0">
              <a:solidFill>
                <a:srgbClr val="404040"/>
              </a:solidFill>
              <a:cs typeface="Verdana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lang="el-GR" dirty="0">
                <a:solidFill>
                  <a:srgbClr val="404040"/>
                </a:solidFill>
                <a:cs typeface="Verdana"/>
              </a:rPr>
              <a:t>Μπορεί να λάβει μικτή μορφή (συνδυασμός φυσικής και διαδικτυακής διδασκαλίας)</a:t>
            </a:r>
          </a:p>
          <a:p>
            <a:pPr marL="12065">
              <a:lnSpc>
                <a:spcPct val="100000"/>
              </a:lnSpc>
              <a:tabLst>
                <a:tab pos="299720" algn="l"/>
              </a:tabLst>
            </a:pPr>
            <a:endParaRPr lang="el-GR" dirty="0">
              <a:solidFill>
                <a:srgbClr val="404040"/>
              </a:solidFill>
              <a:cs typeface="Verdana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lang="el-GR" dirty="0">
                <a:solidFill>
                  <a:srgbClr val="404040"/>
                </a:solidFill>
                <a:cs typeface="Verdana"/>
              </a:rPr>
              <a:t>Προς ΙΤΕ</a:t>
            </a:r>
            <a:r>
              <a:rPr spc="20" dirty="0">
                <a:solidFill>
                  <a:srgbClr val="404040"/>
                </a:solidFill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cs typeface="Verdana"/>
              </a:rPr>
              <a:t>που </a:t>
            </a:r>
            <a:r>
              <a:rPr dirty="0">
                <a:solidFill>
                  <a:srgbClr val="404040"/>
                </a:solidFill>
                <a:cs typeface="Verdana"/>
              </a:rPr>
              <a:t>φέρουν</a:t>
            </a:r>
            <a:r>
              <a:rPr spc="-5" dirty="0">
                <a:solidFill>
                  <a:srgbClr val="404040"/>
                </a:solidFill>
                <a:cs typeface="Verdana"/>
              </a:rPr>
              <a:t> </a:t>
            </a:r>
            <a:r>
              <a:rPr spc="-5" dirty="0" err="1">
                <a:solidFill>
                  <a:srgbClr val="404040"/>
                </a:solidFill>
                <a:cs typeface="Verdana"/>
              </a:rPr>
              <a:t>Χάρτη</a:t>
            </a:r>
            <a:r>
              <a:rPr spc="5" dirty="0">
                <a:solidFill>
                  <a:srgbClr val="404040"/>
                </a:solidFill>
                <a:cs typeface="Verdana"/>
              </a:rPr>
              <a:t> </a:t>
            </a:r>
            <a:r>
              <a:rPr spc="-10" dirty="0">
                <a:solidFill>
                  <a:srgbClr val="404040"/>
                </a:solidFill>
                <a:cs typeface="Verdana"/>
              </a:rPr>
              <a:t>Erasmus</a:t>
            </a:r>
            <a:r>
              <a:rPr lang="el-GR" spc="-10" dirty="0">
                <a:solidFill>
                  <a:srgbClr val="404040"/>
                </a:solidFill>
                <a:cs typeface="Verdana"/>
              </a:rPr>
              <a:t> και ΙΤΕ που δεν φέρουν τον Χάρτη αλλά είναι αναγνωρισμένα από τις εκάστοτε αρμόδιες αρχές,</a:t>
            </a:r>
            <a:r>
              <a:rPr spc="-20" dirty="0">
                <a:solidFill>
                  <a:srgbClr val="404040"/>
                </a:solidFill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cs typeface="Verdana"/>
              </a:rPr>
              <a:t>με </a:t>
            </a:r>
            <a:r>
              <a:rPr spc="-5" dirty="0">
                <a:solidFill>
                  <a:srgbClr val="404040"/>
                </a:solidFill>
                <a:cs typeface="Verdana"/>
              </a:rPr>
              <a:t>τα</a:t>
            </a:r>
            <a:r>
              <a:rPr spc="5" dirty="0">
                <a:solidFill>
                  <a:srgbClr val="404040"/>
                </a:solidFill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cs typeface="Verdana"/>
              </a:rPr>
              <a:t>οποία έχει</a:t>
            </a:r>
            <a:r>
              <a:rPr spc="10" dirty="0">
                <a:solidFill>
                  <a:srgbClr val="404040"/>
                </a:solidFill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cs typeface="Verdana"/>
              </a:rPr>
              <a:t>προηγηθεί</a:t>
            </a:r>
            <a:r>
              <a:rPr spc="-10" dirty="0">
                <a:solidFill>
                  <a:srgbClr val="404040"/>
                </a:solidFill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cs typeface="Verdana"/>
              </a:rPr>
              <a:t>η </a:t>
            </a:r>
            <a:r>
              <a:rPr spc="-5" dirty="0">
                <a:solidFill>
                  <a:srgbClr val="404040"/>
                </a:solidFill>
                <a:cs typeface="Verdana"/>
              </a:rPr>
              <a:t>υπογραφή</a:t>
            </a:r>
            <a:r>
              <a:rPr lang="el-GR" spc="-5" dirty="0">
                <a:cs typeface="Verdana"/>
              </a:rPr>
              <a:t> </a:t>
            </a:r>
            <a:r>
              <a:rPr dirty="0" err="1">
                <a:solidFill>
                  <a:srgbClr val="404040"/>
                </a:solidFill>
                <a:cs typeface="Verdana"/>
              </a:rPr>
              <a:t>Διμερούς</a:t>
            </a:r>
            <a:r>
              <a:rPr spc="-20" dirty="0">
                <a:solidFill>
                  <a:srgbClr val="404040"/>
                </a:solidFill>
                <a:cs typeface="Verdana"/>
              </a:rPr>
              <a:t> </a:t>
            </a:r>
            <a:r>
              <a:rPr spc="-5" dirty="0" err="1">
                <a:solidFill>
                  <a:srgbClr val="404040"/>
                </a:solidFill>
                <a:cs typeface="Verdana"/>
              </a:rPr>
              <a:t>Συμφωνί</a:t>
            </a:r>
            <a:r>
              <a:rPr spc="-5" dirty="0">
                <a:solidFill>
                  <a:srgbClr val="404040"/>
                </a:solidFill>
                <a:cs typeface="Verdana"/>
              </a:rPr>
              <a:t>ας</a:t>
            </a:r>
            <a:r>
              <a:rPr lang="el-GR" spc="-5" dirty="0">
                <a:solidFill>
                  <a:srgbClr val="404040"/>
                </a:solidFill>
                <a:cs typeface="Verdana"/>
              </a:rPr>
              <a:t> </a:t>
            </a: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04040"/>
              </a:buClr>
            </a:pPr>
            <a:endParaRPr dirty="0">
              <a:cs typeface="Verdana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lang="el-GR" dirty="0">
                <a:solidFill>
                  <a:srgbClr val="404040"/>
                </a:solidFill>
                <a:cs typeface="Verdana"/>
              </a:rPr>
              <a:t>Υποχρεωτικές </a:t>
            </a:r>
            <a:r>
              <a:rPr dirty="0">
                <a:solidFill>
                  <a:srgbClr val="404040"/>
                </a:solidFill>
                <a:cs typeface="Verdana"/>
              </a:rPr>
              <a:t>8 </a:t>
            </a:r>
            <a:r>
              <a:rPr spc="-5" dirty="0">
                <a:solidFill>
                  <a:srgbClr val="404040"/>
                </a:solidFill>
                <a:cs typeface="Verdana"/>
              </a:rPr>
              <a:t>ώρες</a:t>
            </a:r>
            <a:r>
              <a:rPr spc="-10" dirty="0">
                <a:solidFill>
                  <a:srgbClr val="404040"/>
                </a:solidFill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cs typeface="Verdana"/>
              </a:rPr>
              <a:t>διδασκαλίας</a:t>
            </a:r>
            <a:r>
              <a:rPr spc="20" dirty="0">
                <a:solidFill>
                  <a:srgbClr val="404040"/>
                </a:solidFill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cs typeface="Verdana"/>
              </a:rPr>
              <a:t>ανά</a:t>
            </a:r>
            <a:r>
              <a:rPr spc="5" dirty="0">
                <a:solidFill>
                  <a:srgbClr val="404040"/>
                </a:solidFill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cs typeface="Verdana"/>
              </a:rPr>
              <a:t>εβδομάδα</a:t>
            </a:r>
            <a:r>
              <a:rPr lang="el-GR" spc="15" dirty="0">
                <a:solidFill>
                  <a:srgbClr val="404040"/>
                </a:solidFill>
                <a:cs typeface="Verdana"/>
              </a:rPr>
              <a:t>/</a:t>
            </a:r>
            <a:r>
              <a:rPr lang="el-GR" spc="-5" dirty="0">
                <a:solidFill>
                  <a:srgbClr val="404040"/>
                </a:solidFill>
                <a:cs typeface="Verdana"/>
              </a:rPr>
              <a:t>για περιόδους μικρότερες από βδομάδα</a:t>
            </a:r>
            <a:r>
              <a:rPr lang="el-GR" dirty="0">
                <a:solidFill>
                  <a:srgbClr val="404040"/>
                </a:solidFill>
                <a:cs typeface="Verdana"/>
              </a:rPr>
              <a:t> </a:t>
            </a:r>
            <a:endParaRPr dirty="0"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dirty="0">
              <a:cs typeface="Verdana"/>
            </a:endParaRPr>
          </a:p>
          <a:p>
            <a:pPr marL="299085" marR="323850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dirty="0">
                <a:solidFill>
                  <a:srgbClr val="404040"/>
                </a:solidFill>
                <a:cs typeface="Verdana"/>
              </a:rPr>
              <a:t>Αν</a:t>
            </a:r>
            <a:r>
              <a:rPr spc="-5" dirty="0">
                <a:solidFill>
                  <a:srgbClr val="404040"/>
                </a:solidFill>
                <a:cs typeface="Verdana"/>
              </a:rPr>
              <a:t> προκύπτει συνδυασμός</a:t>
            </a:r>
            <a:r>
              <a:rPr dirty="0">
                <a:solidFill>
                  <a:srgbClr val="404040"/>
                </a:solidFill>
                <a:cs typeface="Verdana"/>
              </a:rPr>
              <a:t> εκπαίδευσης</a:t>
            </a:r>
            <a:r>
              <a:rPr spc="5" dirty="0">
                <a:solidFill>
                  <a:srgbClr val="404040"/>
                </a:solidFill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cs typeface="Verdana"/>
              </a:rPr>
              <a:t>και</a:t>
            </a:r>
            <a:r>
              <a:rPr spc="10" dirty="0">
                <a:solidFill>
                  <a:srgbClr val="404040"/>
                </a:solidFill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cs typeface="Verdana"/>
              </a:rPr>
              <a:t>διδασκαλίας</a:t>
            </a:r>
            <a:r>
              <a:rPr spc="30" dirty="0">
                <a:solidFill>
                  <a:srgbClr val="404040"/>
                </a:solidFill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cs typeface="Verdana"/>
              </a:rPr>
              <a:t>(</a:t>
            </a:r>
            <a:r>
              <a:rPr lang="en-GB" spc="-5" dirty="0">
                <a:solidFill>
                  <a:srgbClr val="404040"/>
                </a:solidFill>
                <a:cs typeface="Verdana"/>
              </a:rPr>
              <a:t>Teaching</a:t>
            </a:r>
            <a:r>
              <a:rPr lang="en-GB" dirty="0">
                <a:solidFill>
                  <a:srgbClr val="404040"/>
                </a:solidFill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cs typeface="Verdana"/>
              </a:rPr>
              <a:t>&amp;</a:t>
            </a:r>
            <a:r>
              <a:rPr spc="15" dirty="0">
                <a:solidFill>
                  <a:srgbClr val="404040"/>
                </a:solidFill>
                <a:cs typeface="Verdana"/>
              </a:rPr>
              <a:t> </a:t>
            </a:r>
            <a:r>
              <a:rPr spc="-25" dirty="0">
                <a:solidFill>
                  <a:srgbClr val="404040"/>
                </a:solidFill>
                <a:cs typeface="Verdana"/>
              </a:rPr>
              <a:t>Training)</a:t>
            </a:r>
            <a:r>
              <a:rPr lang="el-GR" spc="-25" dirty="0">
                <a:solidFill>
                  <a:srgbClr val="404040"/>
                </a:solidFill>
                <a:cs typeface="Verdana"/>
              </a:rPr>
              <a:t>,</a:t>
            </a:r>
            <a:r>
              <a:rPr spc="-10" dirty="0">
                <a:solidFill>
                  <a:srgbClr val="404040"/>
                </a:solidFill>
                <a:cs typeface="Verdana"/>
              </a:rPr>
              <a:t> </a:t>
            </a:r>
            <a:r>
              <a:rPr dirty="0" err="1">
                <a:solidFill>
                  <a:srgbClr val="404040"/>
                </a:solidFill>
                <a:cs typeface="Verdana"/>
              </a:rPr>
              <a:t>οι</a:t>
            </a:r>
            <a:r>
              <a:rPr spc="5" dirty="0">
                <a:solidFill>
                  <a:srgbClr val="404040"/>
                </a:solidFill>
                <a:cs typeface="Verdana"/>
              </a:rPr>
              <a:t> </a:t>
            </a:r>
            <a:r>
              <a:rPr lang="el-GR" spc="5" dirty="0">
                <a:solidFill>
                  <a:srgbClr val="404040"/>
                </a:solidFill>
                <a:cs typeface="Verdana"/>
              </a:rPr>
              <a:t>υποχρεωτικές </a:t>
            </a:r>
            <a:r>
              <a:rPr spc="-5" dirty="0" err="1">
                <a:solidFill>
                  <a:srgbClr val="404040"/>
                </a:solidFill>
                <a:cs typeface="Verdana"/>
              </a:rPr>
              <a:t>ώρες</a:t>
            </a:r>
            <a:r>
              <a:rPr spc="-5" dirty="0">
                <a:solidFill>
                  <a:srgbClr val="404040"/>
                </a:solidFill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cs typeface="Verdana"/>
              </a:rPr>
              <a:t>διδασκαλίας </a:t>
            </a:r>
            <a:r>
              <a:rPr spc="-615" dirty="0">
                <a:solidFill>
                  <a:srgbClr val="404040"/>
                </a:solidFill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cs typeface="Verdana"/>
              </a:rPr>
              <a:t>μειώνονται </a:t>
            </a:r>
            <a:r>
              <a:rPr dirty="0">
                <a:solidFill>
                  <a:srgbClr val="404040"/>
                </a:solidFill>
                <a:cs typeface="Verdana"/>
              </a:rPr>
              <a:t>σε 4</a:t>
            </a:r>
            <a:r>
              <a:rPr spc="10" dirty="0">
                <a:solidFill>
                  <a:srgbClr val="404040"/>
                </a:solidFill>
                <a:cs typeface="Verdana"/>
              </a:rPr>
              <a:t> </a:t>
            </a:r>
            <a:r>
              <a:rPr lang="el-GR" spc="-5" dirty="0">
                <a:solidFill>
                  <a:srgbClr val="404040"/>
                </a:solidFill>
                <a:cs typeface="Verdana"/>
              </a:rPr>
              <a:t>ανά</a:t>
            </a:r>
            <a:r>
              <a:rPr lang="el-GR" spc="5" dirty="0">
                <a:solidFill>
                  <a:srgbClr val="404040"/>
                </a:solidFill>
                <a:cs typeface="Verdana"/>
              </a:rPr>
              <a:t> </a:t>
            </a:r>
            <a:r>
              <a:rPr lang="el-GR" spc="-5" dirty="0">
                <a:solidFill>
                  <a:srgbClr val="404040"/>
                </a:solidFill>
                <a:cs typeface="Verdana"/>
              </a:rPr>
              <a:t>εβδομάδα</a:t>
            </a:r>
            <a:r>
              <a:rPr lang="el-GR" spc="15" dirty="0">
                <a:solidFill>
                  <a:srgbClr val="404040"/>
                </a:solidFill>
                <a:cs typeface="Verdana"/>
              </a:rPr>
              <a:t>/</a:t>
            </a:r>
            <a:r>
              <a:rPr lang="el-GR" spc="-5" dirty="0">
                <a:solidFill>
                  <a:srgbClr val="404040"/>
                </a:solidFill>
                <a:cs typeface="Verdana"/>
              </a:rPr>
              <a:t>για περιόδους μικρότερες από βδομάδα</a:t>
            </a:r>
            <a:endParaRPr dirty="0">
              <a:cs typeface="Verdana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404040"/>
              </a:buClr>
              <a:buFont typeface="Courier New"/>
              <a:buChar char="o"/>
            </a:pPr>
            <a:endParaRPr dirty="0">
              <a:cs typeface="Verdana"/>
            </a:endParaRPr>
          </a:p>
          <a:p>
            <a:pPr marL="299085" marR="1304290" indent="-287020">
              <a:lnSpc>
                <a:spcPct val="100600"/>
              </a:lnSpc>
              <a:buFont typeface="Courier New"/>
              <a:buChar char="o"/>
              <a:tabLst>
                <a:tab pos="299720" algn="l"/>
              </a:tabLst>
            </a:pPr>
            <a:r>
              <a:rPr b="1" spc="-5" dirty="0" err="1">
                <a:solidFill>
                  <a:srgbClr val="6F2F9F"/>
                </a:solidFill>
              </a:rPr>
              <a:t>Γι</a:t>
            </a:r>
            <a:r>
              <a:rPr b="1" spc="-5" dirty="0">
                <a:solidFill>
                  <a:srgbClr val="6F2F9F"/>
                </a:solidFill>
              </a:rPr>
              <a:t>α Invited </a:t>
            </a:r>
            <a:r>
              <a:rPr b="1" spc="-5" dirty="0">
                <a:solidFill>
                  <a:srgbClr val="6F2F9F"/>
                </a:solidFill>
                <a:cs typeface="Verdana"/>
              </a:rPr>
              <a:t>Staff</a:t>
            </a:r>
            <a:r>
              <a:rPr b="1" dirty="0">
                <a:solidFill>
                  <a:srgbClr val="6F2F9F"/>
                </a:solidFill>
                <a:cs typeface="Verdana"/>
              </a:rPr>
              <a:t> </a:t>
            </a:r>
            <a:r>
              <a:rPr b="1" spc="-5" dirty="0">
                <a:solidFill>
                  <a:srgbClr val="6F2F9F"/>
                </a:solidFill>
                <a:cs typeface="Verdana"/>
              </a:rPr>
              <a:t>from</a:t>
            </a:r>
            <a:r>
              <a:rPr b="1" dirty="0">
                <a:solidFill>
                  <a:srgbClr val="6F2F9F"/>
                </a:solidFill>
                <a:cs typeface="Verdana"/>
              </a:rPr>
              <a:t> </a:t>
            </a:r>
            <a:r>
              <a:rPr b="1" spc="-5" dirty="0">
                <a:solidFill>
                  <a:srgbClr val="6F2F9F"/>
                </a:solidFill>
                <a:cs typeface="Verdana"/>
              </a:rPr>
              <a:t>Enterprise</a:t>
            </a:r>
            <a:r>
              <a:rPr lang="en-GB" b="1" spc="-5" dirty="0">
                <a:solidFill>
                  <a:srgbClr val="6F2F9F"/>
                </a:solidFill>
                <a:cs typeface="Verdana"/>
              </a:rPr>
              <a:t>s:</a:t>
            </a:r>
            <a:r>
              <a:rPr b="1" spc="20" dirty="0">
                <a:solidFill>
                  <a:srgbClr val="6F2F9F"/>
                </a:solidFill>
                <a:cs typeface="Verdana"/>
              </a:rPr>
              <a:t> </a:t>
            </a:r>
            <a:r>
              <a:rPr lang="el-GR" spc="20" dirty="0">
                <a:solidFill>
                  <a:srgbClr val="404040"/>
                </a:solidFill>
                <a:cs typeface="Verdana"/>
              </a:rPr>
              <a:t>Δ</a:t>
            </a:r>
            <a:r>
              <a:rPr dirty="0" err="1">
                <a:solidFill>
                  <a:srgbClr val="404040"/>
                </a:solidFill>
                <a:cs typeface="Verdana"/>
              </a:rPr>
              <a:t>εν</a:t>
            </a:r>
            <a:r>
              <a:rPr spc="10" dirty="0">
                <a:solidFill>
                  <a:srgbClr val="404040"/>
                </a:solidFill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cs typeface="Verdana"/>
              </a:rPr>
              <a:t>υπάρχει </a:t>
            </a:r>
            <a:r>
              <a:rPr spc="-615" dirty="0">
                <a:solidFill>
                  <a:srgbClr val="404040"/>
                </a:solidFill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cs typeface="Verdana"/>
              </a:rPr>
              <a:t>περιορισμός</a:t>
            </a:r>
            <a:r>
              <a:rPr spc="-30" dirty="0">
                <a:solidFill>
                  <a:srgbClr val="404040"/>
                </a:solidFill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cs typeface="Verdana"/>
              </a:rPr>
              <a:t>στο</a:t>
            </a:r>
            <a:r>
              <a:rPr spc="-15" dirty="0">
                <a:solidFill>
                  <a:srgbClr val="404040"/>
                </a:solidFill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cs typeface="Verdana"/>
              </a:rPr>
              <a:t>θέμα</a:t>
            </a:r>
            <a:r>
              <a:rPr spc="10" dirty="0">
                <a:solidFill>
                  <a:srgbClr val="404040"/>
                </a:solidFill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cs typeface="Verdana"/>
              </a:rPr>
              <a:t>ωρών </a:t>
            </a:r>
            <a:r>
              <a:rPr dirty="0">
                <a:solidFill>
                  <a:srgbClr val="404040"/>
                </a:solidFill>
                <a:cs typeface="Verdana"/>
              </a:rPr>
              <a:t>διδασκαλίας</a:t>
            </a:r>
            <a:endParaRPr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719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81" y="0"/>
            <a:ext cx="1671955" cy="1567815"/>
          </a:xfrm>
          <a:custGeom>
            <a:avLst/>
            <a:gdLst/>
            <a:ahLst/>
            <a:cxnLst/>
            <a:rect l="l" t="t" r="r" b="b"/>
            <a:pathLst>
              <a:path w="1671955" h="1567815">
                <a:moveTo>
                  <a:pt x="1671866" y="275475"/>
                </a:moveTo>
                <a:lnTo>
                  <a:pt x="1396403" y="0"/>
                </a:lnTo>
                <a:lnTo>
                  <a:pt x="0" y="0"/>
                </a:lnTo>
                <a:lnTo>
                  <a:pt x="0" y="1188339"/>
                </a:lnTo>
                <a:lnTo>
                  <a:pt x="379514" y="1567815"/>
                </a:lnTo>
                <a:lnTo>
                  <a:pt x="980821" y="966508"/>
                </a:lnTo>
                <a:lnTo>
                  <a:pt x="1215504" y="1201166"/>
                </a:lnTo>
                <a:lnTo>
                  <a:pt x="1671866" y="744855"/>
                </a:lnTo>
                <a:lnTo>
                  <a:pt x="1437157" y="510184"/>
                </a:lnTo>
                <a:lnTo>
                  <a:pt x="1671866" y="275475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0" y="0"/>
            <a:ext cx="2834640" cy="1485265"/>
          </a:xfrm>
          <a:custGeom>
            <a:avLst/>
            <a:gdLst/>
            <a:ahLst/>
            <a:cxnLst/>
            <a:rect l="l" t="t" r="r" b="b"/>
            <a:pathLst>
              <a:path w="2834640" h="1485265">
                <a:moveTo>
                  <a:pt x="2834640" y="0"/>
                </a:moveTo>
                <a:lnTo>
                  <a:pt x="0" y="0"/>
                </a:lnTo>
                <a:lnTo>
                  <a:pt x="789317" y="753224"/>
                </a:lnTo>
                <a:lnTo>
                  <a:pt x="543687" y="998855"/>
                </a:lnTo>
                <a:lnTo>
                  <a:pt x="1029843" y="1485011"/>
                </a:lnTo>
                <a:lnTo>
                  <a:pt x="1286852" y="1228001"/>
                </a:lnTo>
                <a:lnTo>
                  <a:pt x="1552321" y="1481328"/>
                </a:lnTo>
                <a:lnTo>
                  <a:pt x="2834640" y="257683"/>
                </a:lnTo>
                <a:lnTo>
                  <a:pt x="2834640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60" y="6115811"/>
            <a:ext cx="1865630" cy="742315"/>
          </a:xfrm>
          <a:custGeom>
            <a:avLst/>
            <a:gdLst/>
            <a:ahLst/>
            <a:cxnLst/>
            <a:rect l="l" t="t" r="r" b="b"/>
            <a:pathLst>
              <a:path w="1865629" h="742315">
                <a:moveTo>
                  <a:pt x="1865376" y="742188"/>
                </a:moveTo>
                <a:lnTo>
                  <a:pt x="1118616" y="0"/>
                </a:lnTo>
                <a:lnTo>
                  <a:pt x="593090" y="522300"/>
                </a:lnTo>
                <a:lnTo>
                  <a:pt x="406908" y="336804"/>
                </a:lnTo>
                <a:lnTo>
                  <a:pt x="0" y="742188"/>
                </a:lnTo>
                <a:lnTo>
                  <a:pt x="371856" y="742188"/>
                </a:lnTo>
                <a:lnTo>
                  <a:pt x="813816" y="742188"/>
                </a:lnTo>
                <a:lnTo>
                  <a:pt x="1865376" y="742188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025" y="746506"/>
            <a:ext cx="10358755" cy="4951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71039" indent="-327025">
              <a:lnSpc>
                <a:spcPct val="100000"/>
              </a:lnSpc>
              <a:spcBef>
                <a:spcPts val="90"/>
              </a:spcBef>
              <a:buClr>
                <a:srgbClr val="92436B"/>
              </a:buClr>
              <a:buFont typeface="Wingdings"/>
              <a:buChar char=""/>
              <a:tabLst>
                <a:tab pos="1971039" algn="l"/>
                <a:tab pos="1971675" algn="l"/>
              </a:tabLst>
            </a:pPr>
            <a:r>
              <a:rPr sz="2000" b="1" spc="-5" dirty="0">
                <a:solidFill>
                  <a:srgbClr val="92436B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92436B"/>
                </a:solidFill>
                <a:latin typeface="Calibri"/>
                <a:cs typeface="Calibri"/>
              </a:rPr>
              <a:t>ΠΑΡΟΥΣΙΑΣΗ</a:t>
            </a:r>
            <a:r>
              <a:rPr sz="2000" b="1" spc="40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92436B"/>
                </a:solidFill>
                <a:latin typeface="Calibri"/>
                <a:cs typeface="Calibri"/>
              </a:rPr>
              <a:t>ΠΟΥ</a:t>
            </a:r>
            <a:r>
              <a:rPr sz="2000" b="1" spc="15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92436B"/>
                </a:solidFill>
                <a:latin typeface="Calibri"/>
                <a:cs typeface="Calibri"/>
              </a:rPr>
              <a:t>ΘΑ</a:t>
            </a:r>
            <a:r>
              <a:rPr sz="2000" b="1" spc="5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92436B"/>
                </a:solidFill>
                <a:latin typeface="Calibri"/>
                <a:cs typeface="Calibri"/>
              </a:rPr>
              <a:t>ΑΚΟΛΟΥΘΗΣΕΙ</a:t>
            </a:r>
            <a:r>
              <a:rPr sz="2000" b="1" spc="30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92436B"/>
                </a:solidFill>
                <a:latin typeface="Calibri"/>
                <a:cs typeface="Calibri"/>
              </a:rPr>
              <a:t>ΘΑ</a:t>
            </a:r>
            <a:r>
              <a:rPr sz="2000" b="1" spc="10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92436B"/>
                </a:solidFill>
                <a:latin typeface="Calibri"/>
                <a:cs typeface="Calibri"/>
              </a:rPr>
              <a:t>ΜΑΓΝΗΤΟΣΚΟΠΕΙΤΑΙ</a:t>
            </a:r>
            <a:r>
              <a:rPr sz="2000" spc="-25" dirty="0">
                <a:solidFill>
                  <a:srgbClr val="92436B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Calibri"/>
              <a:cs typeface="Calibri"/>
            </a:endParaRPr>
          </a:p>
          <a:p>
            <a:pPr marL="379730" indent="-32702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79730" algn="l"/>
                <a:tab pos="380365" algn="l"/>
              </a:tabLst>
            </a:pPr>
            <a:r>
              <a:rPr sz="2000" spc="-10" dirty="0">
                <a:latin typeface="Calibri"/>
                <a:cs typeface="Calibri"/>
              </a:rPr>
              <a:t>ΟΙ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ΕΡΩΤΗΣΕΙΣ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ΠΟΥ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ΘΑ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ΥΠΟΒΑΛΛΟΝΤΑΙ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ΜΕΣΩ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80" dirty="0">
                <a:latin typeface="Calibri"/>
                <a:cs typeface="Calibri"/>
              </a:rPr>
              <a:t>CHAT,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85" dirty="0">
                <a:latin typeface="Calibri"/>
                <a:cs typeface="Calibri"/>
              </a:rPr>
              <a:t>ΚΑΤΑ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ΤΗ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ΔΙΑΡΚΕΙΑ </a:t>
            </a:r>
            <a:r>
              <a:rPr sz="2000" spc="-10" dirty="0">
                <a:latin typeface="Calibri"/>
                <a:cs typeface="Calibri"/>
              </a:rPr>
              <a:t>ΤΗΣ </a:t>
            </a:r>
            <a:r>
              <a:rPr sz="2000" spc="-15" dirty="0">
                <a:latin typeface="Calibri"/>
                <a:cs typeface="Calibri"/>
              </a:rPr>
              <a:t>ΠΑΡΟΥΣΙΑΣΗΣ,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ΔΕ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ΘΑ</a:t>
            </a:r>
            <a:endParaRPr sz="2000">
              <a:latin typeface="Calibri"/>
              <a:cs typeface="Calibri"/>
            </a:endParaRPr>
          </a:p>
          <a:p>
            <a:pPr marL="3417570">
              <a:lnSpc>
                <a:spcPct val="100000"/>
              </a:lnSpc>
            </a:pPr>
            <a:r>
              <a:rPr sz="20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ΦΑΙΝΟΝΤΑΙ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ΣΤΗ </a:t>
            </a:r>
            <a:r>
              <a:rPr sz="2000" spc="-20" dirty="0">
                <a:latin typeface="Calibri"/>
                <a:cs typeface="Calibri"/>
              </a:rPr>
              <a:t>ΜΑΓΝΗΤΟΣΚΟΠΗΣΗ.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Calibri"/>
              <a:cs typeface="Calibri"/>
            </a:endParaRPr>
          </a:p>
          <a:p>
            <a:pPr marL="497205" lvl="1" indent="-327025">
              <a:lnSpc>
                <a:spcPts val="2395"/>
              </a:lnSpc>
              <a:buFont typeface="Wingdings"/>
              <a:buChar char=""/>
              <a:tabLst>
                <a:tab pos="497205" algn="l"/>
                <a:tab pos="497840" algn="l"/>
              </a:tabLst>
            </a:pPr>
            <a:r>
              <a:rPr sz="2000" spc="-10" dirty="0">
                <a:latin typeface="Calibri"/>
                <a:cs typeface="Calibri"/>
              </a:rPr>
              <a:t>ΟΙ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ΕΡΩΤΗΣΕΙΣ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ΠΟΥ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ΘΑ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ΥΠΟΒΑΛΛΟΝΤΑΙ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ΠΡΟΦΟΡΙΚΑ,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85" dirty="0">
                <a:latin typeface="Calibri"/>
                <a:cs typeface="Calibri"/>
              </a:rPr>
              <a:t>ΚΑΤΑ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ΤΗ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ΔΙΑΡΚΕΙΑ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ΤΗΣ</a:t>
            </a:r>
            <a:r>
              <a:rPr sz="2000" spc="-15" dirty="0">
                <a:latin typeface="Calibri"/>
                <a:cs typeface="Calibri"/>
              </a:rPr>
              <a:t> ΠΑΡΟΥΣΙΑΣΗΣ,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ΘΑ</a:t>
            </a:r>
            <a:endParaRPr sz="2000">
              <a:latin typeface="Calibri"/>
              <a:cs typeface="Calibri"/>
            </a:endParaRPr>
          </a:p>
          <a:p>
            <a:pPr marL="3389629">
              <a:lnSpc>
                <a:spcPts val="2395"/>
              </a:lnSpc>
            </a:pPr>
            <a:r>
              <a:rPr sz="20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ΦΑΙΝΟΝΤΑΙ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ΣΤΗ </a:t>
            </a:r>
            <a:r>
              <a:rPr sz="2000" spc="-20" dirty="0">
                <a:latin typeface="Calibri"/>
                <a:cs typeface="Calibri"/>
              </a:rPr>
              <a:t>ΜΑΓΝΗΤΟΣΚΟΠΗΣΗ.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Calibri"/>
              <a:cs typeface="Calibri"/>
            </a:endParaRPr>
          </a:p>
          <a:p>
            <a:pPr marL="937260" lvl="2" indent="-326390">
              <a:lnSpc>
                <a:spcPct val="100000"/>
              </a:lnSpc>
              <a:buFont typeface="Wingdings"/>
              <a:buChar char=""/>
              <a:tabLst>
                <a:tab pos="937260" algn="l"/>
                <a:tab pos="937894" algn="l"/>
              </a:tabLst>
            </a:pPr>
            <a:r>
              <a:rPr sz="2000" spc="-20" dirty="0">
                <a:latin typeface="Calibri"/>
                <a:cs typeface="Calibri"/>
              </a:rPr>
              <a:t>ΘΑ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ΔΟΘΕΙ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ΕΥΛΟΓΟΣ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ΧΡΟΝΟΣ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ΓΙΑ </a:t>
            </a:r>
            <a:r>
              <a:rPr sz="2000" spc="-15" dirty="0">
                <a:latin typeface="Calibri"/>
                <a:cs typeface="Calibri"/>
              </a:rPr>
              <a:t>ΥΠΟΒΟΛΗ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ΕΡΩΤΗΣΕΩΝ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85" dirty="0">
                <a:latin typeface="Calibri"/>
                <a:cs typeface="Calibri"/>
              </a:rPr>
              <a:t>ΚΑΤΑ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ΔΙΑΣΤΗΜΑΤΑ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ΚΑΙ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ΑΦΟΥ</a:t>
            </a:r>
            <a:endParaRPr sz="2000">
              <a:latin typeface="Calibri"/>
              <a:cs typeface="Calibri"/>
            </a:endParaRPr>
          </a:p>
          <a:p>
            <a:pPr marL="3091180" marR="323215" indent="-2435860">
              <a:lnSpc>
                <a:spcPts val="2390"/>
              </a:lnSpc>
              <a:spcBef>
                <a:spcPts val="95"/>
              </a:spcBef>
            </a:pPr>
            <a:r>
              <a:rPr sz="2000" spc="-15" dirty="0">
                <a:latin typeface="Calibri"/>
                <a:cs typeface="Calibri"/>
              </a:rPr>
              <a:t>ΟΛΟΚΛΗΡΩΘΕΙ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Η </a:t>
            </a:r>
            <a:r>
              <a:rPr sz="2000" spc="-15" dirty="0">
                <a:latin typeface="Calibri"/>
                <a:cs typeface="Calibri"/>
              </a:rPr>
              <a:t>ΠΑΡΟΥΣΙΑΣΗ.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Η </a:t>
            </a:r>
            <a:r>
              <a:rPr sz="2000" b="1" spc="-40" dirty="0">
                <a:latin typeface="Calibri"/>
                <a:cs typeface="Calibri"/>
              </a:rPr>
              <a:t>ΕΝΟΤΗΤΑ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ΕΡΩΤΗΣΕΩΝ-ΑΠΑΝΤΗΣΕΩΝ</a:t>
            </a:r>
            <a:r>
              <a:rPr sz="2000" b="1" spc="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ΜΕ </a:t>
            </a:r>
            <a:r>
              <a:rPr sz="2000" b="1" spc="-30" dirty="0">
                <a:latin typeface="Calibri"/>
                <a:cs typeface="Calibri"/>
              </a:rPr>
              <a:t>ΤΟ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ΠΕΡΑΣ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ΤΗΣ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ΠΑΡΟΥΣΙΑΣΗΣ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ΔΕ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ΘΑ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ΜΑΓΝΗΤΟΣΚΟΠΕΙΤΑΙ.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Calibri"/>
              <a:cs typeface="Calibri"/>
            </a:endParaRPr>
          </a:p>
          <a:p>
            <a:pPr marL="338455" indent="-326390">
              <a:lnSpc>
                <a:spcPts val="2395"/>
              </a:lnSpc>
              <a:buFont typeface="Wingdings"/>
              <a:buChar char=""/>
              <a:tabLst>
                <a:tab pos="338455" algn="l"/>
                <a:tab pos="339090" algn="l"/>
              </a:tabLst>
            </a:pPr>
            <a:r>
              <a:rPr sz="2000" b="1" spc="-10" dirty="0">
                <a:latin typeface="Calibri"/>
                <a:cs typeface="Calibri"/>
              </a:rPr>
              <a:t>ΓΙΑ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ΠΡΟΦΟΡΙΚΑ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ΕΡΩΤΗΜΑΤΑ,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85" dirty="0">
                <a:latin typeface="Calibri"/>
                <a:cs typeface="Calibri"/>
              </a:rPr>
              <a:t>ΚΑΤΑ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ΤΗ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ΔΙΑΡΚΕΙΑ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ΤΗΣ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ΠΑΡΟΥΣΙΑΣΗΣ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ΚΑΙ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ΟΧΙ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ΜΕ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ΤΟ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ΠΕΡΑΣ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ΤΗΣ,</a:t>
            </a:r>
            <a:endParaRPr sz="2000">
              <a:latin typeface="Calibri"/>
              <a:cs typeface="Calibri"/>
            </a:endParaRPr>
          </a:p>
          <a:p>
            <a:pPr marL="1701164" marR="95885" indent="-1274445">
              <a:lnSpc>
                <a:spcPts val="2400"/>
              </a:lnSpc>
              <a:spcBef>
                <a:spcPts val="75"/>
              </a:spcBef>
            </a:pPr>
            <a:r>
              <a:rPr sz="2000" b="1" spc="-10" dirty="0">
                <a:solidFill>
                  <a:srgbClr val="92436B"/>
                </a:solidFill>
                <a:latin typeface="Calibri"/>
                <a:cs typeface="Calibri"/>
              </a:rPr>
              <a:t>ΠΑΡΕΧΕΤΕ</a:t>
            </a:r>
            <a:r>
              <a:rPr sz="2000" b="1" spc="20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75" dirty="0">
                <a:solidFill>
                  <a:srgbClr val="92436B"/>
                </a:solidFill>
                <a:latin typeface="Calibri"/>
                <a:cs typeface="Calibri"/>
              </a:rPr>
              <a:t>ΑΥΤΟΜΑΤΑ</a:t>
            </a:r>
            <a:r>
              <a:rPr sz="2000" b="1" spc="20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92436B"/>
                </a:solidFill>
                <a:latin typeface="Calibri"/>
                <a:cs typeface="Calibri"/>
              </a:rPr>
              <a:t>ΤΗ</a:t>
            </a:r>
            <a:r>
              <a:rPr sz="2000" b="1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92436B"/>
                </a:solidFill>
                <a:latin typeface="Calibri"/>
                <a:cs typeface="Calibri"/>
              </a:rPr>
              <a:t>ΣΥΓΚΑΤΑΘΕΣΗ</a:t>
            </a:r>
            <a:r>
              <a:rPr sz="2000" b="1" spc="15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92436B"/>
                </a:solidFill>
                <a:latin typeface="Calibri"/>
                <a:cs typeface="Calibri"/>
              </a:rPr>
              <a:t>ΣΑΣ</a:t>
            </a:r>
            <a:r>
              <a:rPr sz="2000" b="1" spc="10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92436B"/>
                </a:solidFill>
                <a:latin typeface="Calibri"/>
                <a:cs typeface="Calibri"/>
              </a:rPr>
              <a:t>ΣΤΟ</a:t>
            </a:r>
            <a:r>
              <a:rPr sz="2000" b="1" spc="-5" dirty="0">
                <a:solidFill>
                  <a:srgbClr val="92436B"/>
                </a:solidFill>
                <a:latin typeface="Calibri"/>
                <a:cs typeface="Calibri"/>
              </a:rPr>
              <a:t> ΙΔΕΠ</a:t>
            </a:r>
            <a:r>
              <a:rPr sz="2000" b="1" spc="20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92436B"/>
                </a:solidFill>
                <a:latin typeface="Calibri"/>
                <a:cs typeface="Calibri"/>
              </a:rPr>
              <a:t>ΔΙΑ</a:t>
            </a:r>
            <a:r>
              <a:rPr sz="2000" b="1" spc="5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92436B"/>
                </a:solidFill>
                <a:latin typeface="Calibri"/>
                <a:cs typeface="Calibri"/>
              </a:rPr>
              <a:t>ΒΙΟΥ</a:t>
            </a:r>
            <a:r>
              <a:rPr sz="2000" b="1" spc="15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92436B"/>
                </a:solidFill>
                <a:latin typeface="Calibri"/>
                <a:cs typeface="Calibri"/>
              </a:rPr>
              <a:t>ΜΑΘΗΣΗΣ</a:t>
            </a:r>
            <a:r>
              <a:rPr sz="2000" b="1" spc="15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92436B"/>
                </a:solidFill>
                <a:latin typeface="Calibri"/>
                <a:cs typeface="Calibri"/>
              </a:rPr>
              <a:t>ΓΙΑ</a:t>
            </a:r>
            <a:r>
              <a:rPr sz="2000" b="1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92436B"/>
                </a:solidFill>
                <a:latin typeface="Calibri"/>
                <a:cs typeface="Calibri"/>
              </a:rPr>
              <a:t>ΠΡΟΒΟΛΗ</a:t>
            </a:r>
            <a:r>
              <a:rPr sz="2000" b="1" spc="25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92436B"/>
                </a:solidFill>
                <a:latin typeface="Calibri"/>
                <a:cs typeface="Calibri"/>
              </a:rPr>
              <a:t>ΤΩΝ </a:t>
            </a:r>
            <a:r>
              <a:rPr sz="2000" b="1" spc="-440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92436B"/>
                </a:solidFill>
                <a:latin typeface="Calibri"/>
                <a:cs typeface="Calibri"/>
              </a:rPr>
              <a:t>ΠΡΟΣΩΠΙΚΩΝ</a:t>
            </a:r>
            <a:r>
              <a:rPr sz="2000" b="1" spc="35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92436B"/>
                </a:solidFill>
                <a:latin typeface="Calibri"/>
                <a:cs typeface="Calibri"/>
              </a:rPr>
              <a:t>ΣΑΣ</a:t>
            </a:r>
            <a:r>
              <a:rPr sz="2000" b="1" spc="5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92436B"/>
                </a:solidFill>
                <a:latin typeface="Calibri"/>
                <a:cs typeface="Calibri"/>
              </a:rPr>
              <a:t>ΔΕΔΟΜΕΝΩΝ</a:t>
            </a:r>
            <a:r>
              <a:rPr sz="2000" b="1" spc="-10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92436B"/>
                </a:solidFill>
                <a:latin typeface="Calibri"/>
                <a:cs typeface="Calibri"/>
              </a:rPr>
              <a:t>ΣΤΟ</a:t>
            </a:r>
            <a:r>
              <a:rPr sz="2000" b="1" spc="-5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92436B"/>
                </a:solidFill>
                <a:latin typeface="Calibri"/>
                <a:cs typeface="Calibri"/>
              </a:rPr>
              <a:t>ΜΑΓΝΗΤΟΣΚΟΠΗΜΕΝΟ</a:t>
            </a:r>
            <a:r>
              <a:rPr sz="2000" b="1" spc="15" dirty="0">
                <a:solidFill>
                  <a:srgbClr val="92436B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92436B"/>
                </a:solidFill>
                <a:latin typeface="Calibri"/>
                <a:cs typeface="Calibri"/>
              </a:rPr>
              <a:t>ΑΡΧΕΙΟ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5468" y="5559373"/>
            <a:ext cx="961017" cy="11344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8614" y="439420"/>
            <a:ext cx="5353685" cy="673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50"/>
              </a:lnSpc>
              <a:spcBef>
                <a:spcPts val="95"/>
              </a:spcBef>
            </a:pPr>
            <a:r>
              <a:rPr sz="2500" spc="-20" dirty="0"/>
              <a:t>Κινητικότητα</a:t>
            </a:r>
            <a:r>
              <a:rPr sz="2500" spc="-60" dirty="0"/>
              <a:t> </a:t>
            </a:r>
            <a:r>
              <a:rPr sz="2500" spc="-5" dirty="0"/>
              <a:t>για</a:t>
            </a:r>
            <a:r>
              <a:rPr sz="2500" spc="-55" dirty="0"/>
              <a:t> </a:t>
            </a:r>
            <a:r>
              <a:rPr sz="2500" spc="-25" dirty="0"/>
              <a:t>Εκπαίδευση/Κατάρτιση</a:t>
            </a:r>
            <a:r>
              <a:rPr sz="2500" spc="-50" dirty="0"/>
              <a:t> </a:t>
            </a:r>
            <a:r>
              <a:rPr sz="2500" spc="-5" dirty="0"/>
              <a:t>–</a:t>
            </a:r>
            <a:endParaRPr sz="2500" dirty="0"/>
          </a:p>
          <a:p>
            <a:pPr marL="12700">
              <a:lnSpc>
                <a:spcPts val="2550"/>
              </a:lnSpc>
            </a:pPr>
            <a:r>
              <a:rPr sz="2500" spc="-30" dirty="0"/>
              <a:t>Staff</a:t>
            </a:r>
            <a:r>
              <a:rPr sz="2500" spc="-60" dirty="0"/>
              <a:t> </a:t>
            </a:r>
            <a:r>
              <a:rPr sz="2500" spc="-20" dirty="0"/>
              <a:t>Mobility</a:t>
            </a:r>
            <a:r>
              <a:rPr sz="2500" spc="-65" dirty="0"/>
              <a:t> </a:t>
            </a:r>
            <a:r>
              <a:rPr sz="2500" spc="-30" dirty="0"/>
              <a:t>for</a:t>
            </a:r>
            <a:r>
              <a:rPr sz="2500" spc="-55" dirty="0"/>
              <a:t> </a:t>
            </a:r>
            <a:r>
              <a:rPr sz="2500" spc="-45" dirty="0"/>
              <a:t>Training</a:t>
            </a:r>
            <a:r>
              <a:rPr sz="2500" spc="-70" dirty="0"/>
              <a:t> </a:t>
            </a:r>
            <a:r>
              <a:rPr sz="2500" spc="-5" dirty="0"/>
              <a:t>–</a:t>
            </a:r>
            <a:r>
              <a:rPr sz="2500" spc="-40" dirty="0"/>
              <a:t> </a:t>
            </a:r>
            <a:r>
              <a:rPr sz="2500" spc="-15" dirty="0"/>
              <a:t>STΤ</a:t>
            </a:r>
            <a:endParaRPr sz="2500" dirty="0"/>
          </a:p>
        </p:txBody>
      </p:sp>
      <p:sp>
        <p:nvSpPr>
          <p:cNvPr id="3" name="object 3"/>
          <p:cNvSpPr/>
          <p:nvPr/>
        </p:nvSpPr>
        <p:spPr>
          <a:xfrm>
            <a:off x="10209276" y="0"/>
            <a:ext cx="1134110" cy="478790"/>
          </a:xfrm>
          <a:custGeom>
            <a:avLst/>
            <a:gdLst/>
            <a:ahLst/>
            <a:cxnLst/>
            <a:rect l="l" t="t" r="r" b="b"/>
            <a:pathLst>
              <a:path w="1134109" h="478790">
                <a:moveTo>
                  <a:pt x="1133855" y="0"/>
                </a:moveTo>
                <a:lnTo>
                  <a:pt x="0" y="0"/>
                </a:lnTo>
                <a:lnTo>
                  <a:pt x="1650" y="16891"/>
                </a:lnTo>
                <a:lnTo>
                  <a:pt x="12982" y="62669"/>
                </a:lnTo>
                <a:lnTo>
                  <a:pt x="27864" y="106933"/>
                </a:lnTo>
                <a:lnTo>
                  <a:pt x="46135" y="149518"/>
                </a:lnTo>
                <a:lnTo>
                  <a:pt x="67632" y="190264"/>
                </a:lnTo>
                <a:lnTo>
                  <a:pt x="92192" y="229006"/>
                </a:lnTo>
                <a:lnTo>
                  <a:pt x="119655" y="265584"/>
                </a:lnTo>
                <a:lnTo>
                  <a:pt x="149858" y="299833"/>
                </a:lnTo>
                <a:lnTo>
                  <a:pt x="182639" y="331592"/>
                </a:lnTo>
                <a:lnTo>
                  <a:pt x="217835" y="360699"/>
                </a:lnTo>
                <a:lnTo>
                  <a:pt x="255286" y="386989"/>
                </a:lnTo>
                <a:lnTo>
                  <a:pt x="294827" y="410302"/>
                </a:lnTo>
                <a:lnTo>
                  <a:pt x="336299" y="430474"/>
                </a:lnTo>
                <a:lnTo>
                  <a:pt x="379538" y="447342"/>
                </a:lnTo>
                <a:lnTo>
                  <a:pt x="424382" y="460746"/>
                </a:lnTo>
                <a:lnTo>
                  <a:pt x="470670" y="470521"/>
                </a:lnTo>
                <a:lnTo>
                  <a:pt x="518239" y="476505"/>
                </a:lnTo>
                <a:lnTo>
                  <a:pt x="566927" y="478536"/>
                </a:lnTo>
                <a:lnTo>
                  <a:pt x="615616" y="476505"/>
                </a:lnTo>
                <a:lnTo>
                  <a:pt x="663185" y="470521"/>
                </a:lnTo>
                <a:lnTo>
                  <a:pt x="709473" y="460746"/>
                </a:lnTo>
                <a:lnTo>
                  <a:pt x="754317" y="447342"/>
                </a:lnTo>
                <a:lnTo>
                  <a:pt x="797556" y="430474"/>
                </a:lnTo>
                <a:lnTo>
                  <a:pt x="839028" y="410302"/>
                </a:lnTo>
                <a:lnTo>
                  <a:pt x="878569" y="386989"/>
                </a:lnTo>
                <a:lnTo>
                  <a:pt x="916020" y="360699"/>
                </a:lnTo>
                <a:lnTo>
                  <a:pt x="951216" y="331592"/>
                </a:lnTo>
                <a:lnTo>
                  <a:pt x="983997" y="299833"/>
                </a:lnTo>
                <a:lnTo>
                  <a:pt x="1014200" y="265584"/>
                </a:lnTo>
                <a:lnTo>
                  <a:pt x="1041663" y="229006"/>
                </a:lnTo>
                <a:lnTo>
                  <a:pt x="1066223" y="190264"/>
                </a:lnTo>
                <a:lnTo>
                  <a:pt x="1087720" y="149518"/>
                </a:lnTo>
                <a:lnTo>
                  <a:pt x="1105991" y="106933"/>
                </a:lnTo>
                <a:lnTo>
                  <a:pt x="1120873" y="62669"/>
                </a:lnTo>
                <a:lnTo>
                  <a:pt x="1132204" y="16891"/>
                </a:lnTo>
                <a:lnTo>
                  <a:pt x="113385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4873" y="1447800"/>
            <a:ext cx="7031355" cy="562461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rgbClr val="44536A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π</a:t>
            </a:r>
            <a:r>
              <a:rPr sz="2000" b="1" dirty="0" err="1">
                <a:solidFill>
                  <a:srgbClr val="44536A"/>
                </a:solidFill>
                <a:latin typeface="Calibri"/>
                <a:cs typeface="Calibri"/>
              </a:rPr>
              <a:t>οκλείοντ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αι</a:t>
            </a:r>
            <a:r>
              <a:rPr sz="20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τα συνέδρια</a:t>
            </a:r>
            <a:r>
              <a:rPr sz="2000" b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(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conferences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)</a:t>
            </a:r>
            <a:endParaRPr lang="el-GR" sz="2000" b="1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459"/>
              </a:spcBef>
              <a:buFont typeface="Courier New" panose="02070309020205020404" pitchFamily="49" charset="0"/>
              <a:buChar char="o"/>
            </a:pPr>
            <a:endParaRPr lang="el-GR" sz="2000" dirty="0">
              <a:solidFill>
                <a:srgbClr val="404040"/>
              </a:solidFill>
              <a:cs typeface="Verdana"/>
            </a:endParaRPr>
          </a:p>
          <a:p>
            <a:pPr marL="355600" indent="-342900">
              <a:spcBef>
                <a:spcPts val="459"/>
              </a:spcBef>
              <a:buFont typeface="Courier New" panose="02070309020205020404" pitchFamily="49" charset="0"/>
              <a:buChar char="o"/>
            </a:pPr>
            <a:r>
              <a:rPr lang="el-GR" sz="2000" dirty="0">
                <a:solidFill>
                  <a:srgbClr val="404040"/>
                </a:solidFill>
                <a:cs typeface="Verdana"/>
              </a:rPr>
              <a:t>Προς ΙΤΕ</a:t>
            </a:r>
            <a:r>
              <a:rPr lang="el-GR" sz="2000" spc="20" dirty="0">
                <a:solidFill>
                  <a:srgbClr val="404040"/>
                </a:solidFill>
                <a:cs typeface="Verdana"/>
              </a:rPr>
              <a:t> </a:t>
            </a:r>
            <a:r>
              <a:rPr lang="el-GR" sz="2000" spc="-5" dirty="0">
                <a:solidFill>
                  <a:srgbClr val="404040"/>
                </a:solidFill>
                <a:cs typeface="Verdana"/>
              </a:rPr>
              <a:t>που </a:t>
            </a:r>
            <a:r>
              <a:rPr lang="el-GR" sz="2000" dirty="0">
                <a:solidFill>
                  <a:srgbClr val="404040"/>
                </a:solidFill>
                <a:cs typeface="Verdana"/>
              </a:rPr>
              <a:t>φέρουν</a:t>
            </a:r>
            <a:r>
              <a:rPr lang="el-GR" sz="2000" spc="-5" dirty="0">
                <a:solidFill>
                  <a:srgbClr val="404040"/>
                </a:solidFill>
                <a:cs typeface="Verdana"/>
              </a:rPr>
              <a:t> Χάρτη</a:t>
            </a:r>
            <a:r>
              <a:rPr lang="el-GR" sz="2000" spc="5" dirty="0">
                <a:solidFill>
                  <a:srgbClr val="404040"/>
                </a:solidFill>
                <a:cs typeface="Verdana"/>
              </a:rPr>
              <a:t> </a:t>
            </a:r>
            <a:r>
              <a:rPr lang="el-GR" sz="2000" spc="-10" dirty="0" err="1">
                <a:solidFill>
                  <a:srgbClr val="404040"/>
                </a:solidFill>
                <a:cs typeface="Verdana"/>
              </a:rPr>
              <a:t>Erasmus</a:t>
            </a:r>
            <a:r>
              <a:rPr lang="el-GR" sz="2000" spc="-10" dirty="0">
                <a:solidFill>
                  <a:srgbClr val="404040"/>
                </a:solidFill>
                <a:cs typeface="Verdana"/>
              </a:rPr>
              <a:t> και ΙΤΕ που δεν φέρουν τον Χάρτη αλλά είναι αναγνωρισμένα από τις εκάστοτε  αρμόδιες αρχές,</a:t>
            </a:r>
            <a:r>
              <a:rPr lang="el-GR" sz="2000" spc="-20" dirty="0">
                <a:solidFill>
                  <a:srgbClr val="404040"/>
                </a:solidFill>
                <a:cs typeface="Verdana"/>
              </a:rPr>
              <a:t> </a:t>
            </a:r>
            <a:r>
              <a:rPr lang="el-GR" sz="2000" dirty="0">
                <a:solidFill>
                  <a:srgbClr val="404040"/>
                </a:solidFill>
                <a:cs typeface="Verdana"/>
              </a:rPr>
              <a:t>με </a:t>
            </a:r>
            <a:r>
              <a:rPr lang="el-GR" sz="2000" spc="-5" dirty="0">
                <a:solidFill>
                  <a:srgbClr val="404040"/>
                </a:solidFill>
                <a:cs typeface="Verdana"/>
              </a:rPr>
              <a:t>τα</a:t>
            </a:r>
            <a:r>
              <a:rPr lang="el-GR" sz="2000" spc="5" dirty="0">
                <a:solidFill>
                  <a:srgbClr val="404040"/>
                </a:solidFill>
                <a:cs typeface="Verdana"/>
              </a:rPr>
              <a:t> </a:t>
            </a:r>
            <a:r>
              <a:rPr lang="el-GR" sz="2000" dirty="0">
                <a:solidFill>
                  <a:srgbClr val="404040"/>
                </a:solidFill>
                <a:cs typeface="Verdana"/>
              </a:rPr>
              <a:t>οποία έχει</a:t>
            </a:r>
            <a:r>
              <a:rPr lang="el-GR" sz="2000" spc="10" dirty="0">
                <a:solidFill>
                  <a:srgbClr val="404040"/>
                </a:solidFill>
                <a:cs typeface="Verdana"/>
              </a:rPr>
              <a:t> </a:t>
            </a:r>
            <a:r>
              <a:rPr lang="el-GR" sz="2000" dirty="0">
                <a:solidFill>
                  <a:srgbClr val="404040"/>
                </a:solidFill>
                <a:cs typeface="Verdana"/>
              </a:rPr>
              <a:t>προηγηθεί</a:t>
            </a:r>
            <a:r>
              <a:rPr lang="el-GR" sz="2000" spc="-10" dirty="0">
                <a:solidFill>
                  <a:srgbClr val="404040"/>
                </a:solidFill>
                <a:cs typeface="Verdana"/>
              </a:rPr>
              <a:t> </a:t>
            </a:r>
            <a:r>
              <a:rPr lang="el-GR" sz="2000" dirty="0">
                <a:solidFill>
                  <a:srgbClr val="404040"/>
                </a:solidFill>
                <a:cs typeface="Verdana"/>
              </a:rPr>
              <a:t>η </a:t>
            </a:r>
            <a:r>
              <a:rPr lang="el-GR" sz="2000" spc="-5" dirty="0">
                <a:solidFill>
                  <a:srgbClr val="404040"/>
                </a:solidFill>
                <a:cs typeface="Verdana"/>
              </a:rPr>
              <a:t>υπογραφή</a:t>
            </a:r>
            <a:r>
              <a:rPr lang="el-GR" sz="2000" spc="-5" dirty="0">
                <a:cs typeface="Verdana"/>
              </a:rPr>
              <a:t> </a:t>
            </a:r>
            <a:r>
              <a:rPr lang="el-GR" sz="2000" dirty="0">
                <a:solidFill>
                  <a:srgbClr val="404040"/>
                </a:solidFill>
                <a:cs typeface="Verdana"/>
              </a:rPr>
              <a:t>Διμερούς</a:t>
            </a:r>
            <a:r>
              <a:rPr lang="el-GR" sz="2000" spc="-20" dirty="0">
                <a:solidFill>
                  <a:srgbClr val="404040"/>
                </a:solidFill>
                <a:cs typeface="Verdana"/>
              </a:rPr>
              <a:t> </a:t>
            </a:r>
            <a:r>
              <a:rPr lang="el-GR" sz="2000" spc="-5" dirty="0">
                <a:solidFill>
                  <a:srgbClr val="404040"/>
                </a:solidFill>
                <a:cs typeface="Verdana"/>
              </a:rPr>
              <a:t>Συμφωνίας / Προς Οργανισμούς που δραστηριοποιούνται στους τομείς της Εκπαίδευσης, Κατάρτισης, Νεολαίας, Έρευνας και Καινοτομίας (Μη υποχρεωτική η υπογραφή Διμερούς Συμφωνίας)</a:t>
            </a:r>
          </a:p>
          <a:p>
            <a:pPr marL="355600" indent="-342900">
              <a:spcBef>
                <a:spcPts val="459"/>
              </a:spcBef>
              <a:buFont typeface="Courier New" panose="02070309020205020404" pitchFamily="49" charset="0"/>
              <a:buChar char="o"/>
            </a:pPr>
            <a:endParaRPr lang="el-GR" sz="2000" spc="-5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459"/>
              </a:spcBef>
              <a:buFont typeface="Courier New" panose="02070309020205020404" pitchFamily="49" charset="0"/>
              <a:buChar char="o"/>
            </a:pPr>
            <a:r>
              <a:rPr lang="el-GR" sz="2000" spc="-5" dirty="0">
                <a:solidFill>
                  <a:srgbClr val="404040"/>
                </a:solidFill>
                <a:latin typeface="Calibri"/>
                <a:cs typeface="Calibri"/>
              </a:rPr>
              <a:t>Μ</a:t>
            </a:r>
            <a:r>
              <a:rPr sz="2000" spc="-5" dirty="0">
                <a:latin typeface="Calibri"/>
                <a:cs typeface="Calibri"/>
              </a:rPr>
              <a:t>π</a:t>
            </a:r>
            <a:r>
              <a:rPr sz="2000" spc="-5" dirty="0" err="1">
                <a:latin typeface="Calibri"/>
                <a:cs typeface="Calibri"/>
              </a:rPr>
              <a:t>ορεί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να </a:t>
            </a:r>
            <a:r>
              <a:rPr sz="2000" spc="-10" dirty="0">
                <a:latin typeface="Calibri"/>
                <a:cs typeface="Calibri"/>
              </a:rPr>
              <a:t>έχει </a:t>
            </a:r>
            <a:r>
              <a:rPr sz="2000" dirty="0">
                <a:latin typeface="Calibri"/>
                <a:cs typeface="Calibri"/>
              </a:rPr>
              <a:t>τη </a:t>
            </a:r>
            <a:r>
              <a:rPr sz="2000" spc="-5" dirty="0">
                <a:latin typeface="Calibri"/>
                <a:cs typeface="Calibri"/>
              </a:rPr>
              <a:t>μορφή </a:t>
            </a:r>
            <a:r>
              <a:rPr sz="2000" spc="-5" dirty="0" err="1">
                <a:latin typeface="Calibri"/>
                <a:cs typeface="Calibri"/>
              </a:rPr>
              <a:t>Σκιώδους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εργ</a:t>
            </a:r>
            <a:r>
              <a:rPr sz="2000" dirty="0">
                <a:latin typeface="Calibri"/>
                <a:cs typeface="Calibri"/>
              </a:rPr>
              <a:t>ασίας/Job </a:t>
            </a:r>
            <a:r>
              <a:rPr sz="2000" spc="-5" dirty="0">
                <a:latin typeface="Calibri"/>
                <a:cs typeface="Calibri"/>
              </a:rPr>
              <a:t>Shadowing</a:t>
            </a:r>
            <a:endParaRPr lang="el-GR" sz="2000" spc="-5" dirty="0">
              <a:latin typeface="Calibri"/>
              <a:cs typeface="Calibri"/>
            </a:endParaRPr>
          </a:p>
          <a:p>
            <a:pPr marL="355600" indent="-342900">
              <a:spcBef>
                <a:spcPts val="459"/>
              </a:spcBef>
              <a:buFont typeface="Courier New" panose="02070309020205020404" pitchFamily="49" charset="0"/>
              <a:buChar char="o"/>
            </a:pPr>
            <a:endParaRPr lang="el-GR" sz="2000" spc="-5" dirty="0">
              <a:latin typeface="Calibri"/>
              <a:cs typeface="Calibri"/>
            </a:endParaRPr>
          </a:p>
          <a:p>
            <a:pPr marL="355600" indent="-342900">
              <a:spcBef>
                <a:spcPts val="459"/>
              </a:spcBef>
              <a:buFont typeface="Courier New" panose="02070309020205020404" pitchFamily="49" charset="0"/>
              <a:buChar char="o"/>
            </a:pPr>
            <a:r>
              <a:rPr lang="el-GR" sz="2000" spc="-5" dirty="0">
                <a:latin typeface="Calibri"/>
                <a:cs typeface="Calibri"/>
              </a:rPr>
              <a:t>Το περιεχόμενο της εκπαίδευσης πρέπει να σχετίζεται με τις καθημερινές εργασίες του συμμετέχοντα στο δικό του ΙΤΕ</a:t>
            </a:r>
          </a:p>
          <a:p>
            <a:pPr marL="12700">
              <a:spcBef>
                <a:spcPts val="459"/>
              </a:spcBef>
            </a:pP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22185" y="2625089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406146"/>
                </a:moveTo>
                <a:lnTo>
                  <a:pt x="2732" y="358785"/>
                </a:lnTo>
                <a:lnTo>
                  <a:pt x="10727" y="313028"/>
                </a:lnTo>
                <a:lnTo>
                  <a:pt x="23680" y="269180"/>
                </a:lnTo>
                <a:lnTo>
                  <a:pt x="41285" y="227544"/>
                </a:lnTo>
                <a:lnTo>
                  <a:pt x="63238" y="188427"/>
                </a:lnTo>
                <a:lnTo>
                  <a:pt x="89233" y="152133"/>
                </a:lnTo>
                <a:lnTo>
                  <a:pt x="118967" y="118967"/>
                </a:lnTo>
                <a:lnTo>
                  <a:pt x="152133" y="89233"/>
                </a:lnTo>
                <a:lnTo>
                  <a:pt x="188427" y="63238"/>
                </a:lnTo>
                <a:lnTo>
                  <a:pt x="227544" y="41285"/>
                </a:lnTo>
                <a:lnTo>
                  <a:pt x="269180" y="23680"/>
                </a:lnTo>
                <a:lnTo>
                  <a:pt x="313028" y="10727"/>
                </a:lnTo>
                <a:lnTo>
                  <a:pt x="358785" y="2732"/>
                </a:lnTo>
                <a:lnTo>
                  <a:pt x="406146" y="0"/>
                </a:lnTo>
                <a:lnTo>
                  <a:pt x="453506" y="2732"/>
                </a:lnTo>
                <a:lnTo>
                  <a:pt x="499263" y="10727"/>
                </a:lnTo>
                <a:lnTo>
                  <a:pt x="543111" y="23680"/>
                </a:lnTo>
                <a:lnTo>
                  <a:pt x="584747" y="41285"/>
                </a:lnTo>
                <a:lnTo>
                  <a:pt x="623864" y="63238"/>
                </a:lnTo>
                <a:lnTo>
                  <a:pt x="660158" y="89233"/>
                </a:lnTo>
                <a:lnTo>
                  <a:pt x="693324" y="118967"/>
                </a:lnTo>
                <a:lnTo>
                  <a:pt x="723058" y="152133"/>
                </a:lnTo>
                <a:lnTo>
                  <a:pt x="749053" y="188427"/>
                </a:lnTo>
                <a:lnTo>
                  <a:pt x="771006" y="227544"/>
                </a:lnTo>
                <a:lnTo>
                  <a:pt x="788611" y="269180"/>
                </a:lnTo>
                <a:lnTo>
                  <a:pt x="801564" y="313028"/>
                </a:lnTo>
                <a:lnTo>
                  <a:pt x="809559" y="358785"/>
                </a:lnTo>
                <a:lnTo>
                  <a:pt x="812292" y="406146"/>
                </a:lnTo>
                <a:lnTo>
                  <a:pt x="809559" y="453506"/>
                </a:lnTo>
                <a:lnTo>
                  <a:pt x="801564" y="499263"/>
                </a:lnTo>
                <a:lnTo>
                  <a:pt x="788611" y="543111"/>
                </a:lnTo>
                <a:lnTo>
                  <a:pt x="771006" y="584747"/>
                </a:lnTo>
                <a:lnTo>
                  <a:pt x="749053" y="623864"/>
                </a:lnTo>
                <a:lnTo>
                  <a:pt x="723058" y="660158"/>
                </a:lnTo>
                <a:lnTo>
                  <a:pt x="693324" y="693324"/>
                </a:lnTo>
                <a:lnTo>
                  <a:pt x="660158" y="723058"/>
                </a:lnTo>
                <a:lnTo>
                  <a:pt x="623864" y="749053"/>
                </a:lnTo>
                <a:lnTo>
                  <a:pt x="584747" y="771006"/>
                </a:lnTo>
                <a:lnTo>
                  <a:pt x="543111" y="788611"/>
                </a:lnTo>
                <a:lnTo>
                  <a:pt x="499263" y="801564"/>
                </a:lnTo>
                <a:lnTo>
                  <a:pt x="453506" y="809559"/>
                </a:lnTo>
                <a:lnTo>
                  <a:pt x="406146" y="812292"/>
                </a:lnTo>
                <a:lnTo>
                  <a:pt x="358785" y="809559"/>
                </a:lnTo>
                <a:lnTo>
                  <a:pt x="313028" y="801564"/>
                </a:lnTo>
                <a:lnTo>
                  <a:pt x="269180" y="788611"/>
                </a:lnTo>
                <a:lnTo>
                  <a:pt x="227544" y="771006"/>
                </a:lnTo>
                <a:lnTo>
                  <a:pt x="188427" y="749053"/>
                </a:lnTo>
                <a:lnTo>
                  <a:pt x="152133" y="723058"/>
                </a:lnTo>
                <a:lnTo>
                  <a:pt x="118967" y="693324"/>
                </a:lnTo>
                <a:lnTo>
                  <a:pt x="89233" y="660158"/>
                </a:lnTo>
                <a:lnTo>
                  <a:pt x="63238" y="623864"/>
                </a:lnTo>
                <a:lnTo>
                  <a:pt x="41285" y="584747"/>
                </a:lnTo>
                <a:lnTo>
                  <a:pt x="23680" y="543111"/>
                </a:lnTo>
                <a:lnTo>
                  <a:pt x="10727" y="499263"/>
                </a:lnTo>
                <a:lnTo>
                  <a:pt x="2732" y="453506"/>
                </a:lnTo>
                <a:lnTo>
                  <a:pt x="0" y="406146"/>
                </a:lnTo>
                <a:close/>
              </a:path>
            </a:pathLst>
          </a:custGeom>
          <a:ln w="1270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821423" y="0"/>
            <a:ext cx="3285490" cy="3606165"/>
            <a:chOff x="6821423" y="0"/>
            <a:chExt cx="3285490" cy="3606165"/>
          </a:xfrm>
        </p:grpSpPr>
        <p:sp>
          <p:nvSpPr>
            <p:cNvPr id="7" name="object 7"/>
            <p:cNvSpPr/>
            <p:nvPr/>
          </p:nvSpPr>
          <p:spPr>
            <a:xfrm>
              <a:off x="8912351" y="1219200"/>
              <a:ext cx="1194435" cy="2386965"/>
            </a:xfrm>
            <a:custGeom>
              <a:avLst/>
              <a:gdLst/>
              <a:ahLst/>
              <a:cxnLst/>
              <a:rect l="l" t="t" r="r" b="b"/>
              <a:pathLst>
                <a:path w="1194434" h="2386965">
                  <a:moveTo>
                    <a:pt x="1194053" y="0"/>
                  </a:moveTo>
                  <a:lnTo>
                    <a:pt x="1146026" y="947"/>
                  </a:lnTo>
                  <a:lnTo>
                    <a:pt x="1098479" y="3766"/>
                  </a:lnTo>
                  <a:lnTo>
                    <a:pt x="1051450" y="8421"/>
                  </a:lnTo>
                  <a:lnTo>
                    <a:pt x="1004975" y="14875"/>
                  </a:lnTo>
                  <a:lnTo>
                    <a:pt x="959087" y="23095"/>
                  </a:lnTo>
                  <a:lnTo>
                    <a:pt x="913825" y="33043"/>
                  </a:lnTo>
                  <a:lnTo>
                    <a:pt x="869222" y="44684"/>
                  </a:lnTo>
                  <a:lnTo>
                    <a:pt x="825314" y="57982"/>
                  </a:lnTo>
                  <a:lnTo>
                    <a:pt x="782139" y="72902"/>
                  </a:lnTo>
                  <a:lnTo>
                    <a:pt x="739730" y="89409"/>
                  </a:lnTo>
                  <a:lnTo>
                    <a:pt x="698123" y="107466"/>
                  </a:lnTo>
                  <a:lnTo>
                    <a:pt x="657355" y="127037"/>
                  </a:lnTo>
                  <a:lnTo>
                    <a:pt x="617461" y="148088"/>
                  </a:lnTo>
                  <a:lnTo>
                    <a:pt x="578476" y="170583"/>
                  </a:lnTo>
                  <a:lnTo>
                    <a:pt x="540437" y="194485"/>
                  </a:lnTo>
                  <a:lnTo>
                    <a:pt x="503378" y="219759"/>
                  </a:lnTo>
                  <a:lnTo>
                    <a:pt x="467337" y="246370"/>
                  </a:lnTo>
                  <a:lnTo>
                    <a:pt x="432347" y="274282"/>
                  </a:lnTo>
                  <a:lnTo>
                    <a:pt x="398445" y="303459"/>
                  </a:lnTo>
                  <a:lnTo>
                    <a:pt x="365667" y="333866"/>
                  </a:lnTo>
                  <a:lnTo>
                    <a:pt x="334047" y="365467"/>
                  </a:lnTo>
                  <a:lnTo>
                    <a:pt x="303623" y="398226"/>
                  </a:lnTo>
                  <a:lnTo>
                    <a:pt x="274429" y="432107"/>
                  </a:lnTo>
                  <a:lnTo>
                    <a:pt x="246501" y="467075"/>
                  </a:lnTo>
                  <a:lnTo>
                    <a:pt x="219875" y="503095"/>
                  </a:lnTo>
                  <a:lnTo>
                    <a:pt x="194587" y="540131"/>
                  </a:lnTo>
                  <a:lnTo>
                    <a:pt x="170672" y="578146"/>
                  </a:lnTo>
                  <a:lnTo>
                    <a:pt x="148165" y="617106"/>
                  </a:lnTo>
                  <a:lnTo>
                    <a:pt x="127103" y="656974"/>
                  </a:lnTo>
                  <a:lnTo>
                    <a:pt x="107521" y="697715"/>
                  </a:lnTo>
                  <a:lnTo>
                    <a:pt x="89454" y="739294"/>
                  </a:lnTo>
                  <a:lnTo>
                    <a:pt x="72939" y="781674"/>
                  </a:lnTo>
                  <a:lnTo>
                    <a:pt x="58011" y="824821"/>
                  </a:lnTo>
                  <a:lnTo>
                    <a:pt x="44706" y="868698"/>
                  </a:lnTo>
                  <a:lnTo>
                    <a:pt x="33059" y="913269"/>
                  </a:lnTo>
                  <a:lnTo>
                    <a:pt x="23106" y="958500"/>
                  </a:lnTo>
                  <a:lnTo>
                    <a:pt x="14883" y="1004354"/>
                  </a:lnTo>
                  <a:lnTo>
                    <a:pt x="8425" y="1050796"/>
                  </a:lnTo>
                  <a:lnTo>
                    <a:pt x="3768" y="1097790"/>
                  </a:lnTo>
                  <a:lnTo>
                    <a:pt x="948" y="1145300"/>
                  </a:lnTo>
                  <a:lnTo>
                    <a:pt x="0" y="1193291"/>
                  </a:lnTo>
                  <a:lnTo>
                    <a:pt x="948" y="1241283"/>
                  </a:lnTo>
                  <a:lnTo>
                    <a:pt x="3768" y="1288793"/>
                  </a:lnTo>
                  <a:lnTo>
                    <a:pt x="8425" y="1335787"/>
                  </a:lnTo>
                  <a:lnTo>
                    <a:pt x="14883" y="1382229"/>
                  </a:lnTo>
                  <a:lnTo>
                    <a:pt x="23106" y="1428083"/>
                  </a:lnTo>
                  <a:lnTo>
                    <a:pt x="33059" y="1473314"/>
                  </a:lnTo>
                  <a:lnTo>
                    <a:pt x="44706" y="1517885"/>
                  </a:lnTo>
                  <a:lnTo>
                    <a:pt x="58011" y="1561762"/>
                  </a:lnTo>
                  <a:lnTo>
                    <a:pt x="72939" y="1604909"/>
                  </a:lnTo>
                  <a:lnTo>
                    <a:pt x="89454" y="1647289"/>
                  </a:lnTo>
                  <a:lnTo>
                    <a:pt x="107521" y="1688868"/>
                  </a:lnTo>
                  <a:lnTo>
                    <a:pt x="127103" y="1729609"/>
                  </a:lnTo>
                  <a:lnTo>
                    <a:pt x="148165" y="1769477"/>
                  </a:lnTo>
                  <a:lnTo>
                    <a:pt x="170672" y="1808437"/>
                  </a:lnTo>
                  <a:lnTo>
                    <a:pt x="194587" y="1846452"/>
                  </a:lnTo>
                  <a:lnTo>
                    <a:pt x="219875" y="1883488"/>
                  </a:lnTo>
                  <a:lnTo>
                    <a:pt x="246501" y="1919508"/>
                  </a:lnTo>
                  <a:lnTo>
                    <a:pt x="274429" y="1954476"/>
                  </a:lnTo>
                  <a:lnTo>
                    <a:pt x="303623" y="1988357"/>
                  </a:lnTo>
                  <a:lnTo>
                    <a:pt x="334047" y="2021116"/>
                  </a:lnTo>
                  <a:lnTo>
                    <a:pt x="365667" y="2052717"/>
                  </a:lnTo>
                  <a:lnTo>
                    <a:pt x="398445" y="2083124"/>
                  </a:lnTo>
                  <a:lnTo>
                    <a:pt x="432347" y="2112301"/>
                  </a:lnTo>
                  <a:lnTo>
                    <a:pt x="467337" y="2140213"/>
                  </a:lnTo>
                  <a:lnTo>
                    <a:pt x="503378" y="2166824"/>
                  </a:lnTo>
                  <a:lnTo>
                    <a:pt x="540437" y="2192098"/>
                  </a:lnTo>
                  <a:lnTo>
                    <a:pt x="578476" y="2216000"/>
                  </a:lnTo>
                  <a:lnTo>
                    <a:pt x="617461" y="2238495"/>
                  </a:lnTo>
                  <a:lnTo>
                    <a:pt x="657355" y="2259546"/>
                  </a:lnTo>
                  <a:lnTo>
                    <a:pt x="698123" y="2279117"/>
                  </a:lnTo>
                  <a:lnTo>
                    <a:pt x="739730" y="2297174"/>
                  </a:lnTo>
                  <a:lnTo>
                    <a:pt x="782139" y="2313681"/>
                  </a:lnTo>
                  <a:lnTo>
                    <a:pt x="825314" y="2328601"/>
                  </a:lnTo>
                  <a:lnTo>
                    <a:pt x="869222" y="2341899"/>
                  </a:lnTo>
                  <a:lnTo>
                    <a:pt x="913825" y="2353540"/>
                  </a:lnTo>
                  <a:lnTo>
                    <a:pt x="959087" y="2363488"/>
                  </a:lnTo>
                  <a:lnTo>
                    <a:pt x="1004975" y="2371708"/>
                  </a:lnTo>
                  <a:lnTo>
                    <a:pt x="1051450" y="2378162"/>
                  </a:lnTo>
                  <a:lnTo>
                    <a:pt x="1098479" y="2382817"/>
                  </a:lnTo>
                  <a:lnTo>
                    <a:pt x="1146026" y="2385636"/>
                  </a:lnTo>
                  <a:lnTo>
                    <a:pt x="1194053" y="2386584"/>
                  </a:lnTo>
                  <a:lnTo>
                    <a:pt x="1194053" y="1789938"/>
                  </a:lnTo>
                  <a:lnTo>
                    <a:pt x="1145056" y="1787960"/>
                  </a:lnTo>
                  <a:lnTo>
                    <a:pt x="1097149" y="1782130"/>
                  </a:lnTo>
                  <a:lnTo>
                    <a:pt x="1050487" y="1772600"/>
                  </a:lnTo>
                  <a:lnTo>
                    <a:pt x="1005224" y="1759525"/>
                  </a:lnTo>
                  <a:lnTo>
                    <a:pt x="961513" y="1743057"/>
                  </a:lnTo>
                  <a:lnTo>
                    <a:pt x="919507" y="1723350"/>
                  </a:lnTo>
                  <a:lnTo>
                    <a:pt x="879362" y="1700557"/>
                  </a:lnTo>
                  <a:lnTo>
                    <a:pt x="841229" y="1674833"/>
                  </a:lnTo>
                  <a:lnTo>
                    <a:pt x="805264" y="1646330"/>
                  </a:lnTo>
                  <a:lnTo>
                    <a:pt x="771620" y="1615201"/>
                  </a:lnTo>
                  <a:lnTo>
                    <a:pt x="740450" y="1581601"/>
                  </a:lnTo>
                  <a:lnTo>
                    <a:pt x="711909" y="1545683"/>
                  </a:lnTo>
                  <a:lnTo>
                    <a:pt x="686149" y="1507600"/>
                  </a:lnTo>
                  <a:lnTo>
                    <a:pt x="663326" y="1467505"/>
                  </a:lnTo>
                  <a:lnTo>
                    <a:pt x="643592" y="1425553"/>
                  </a:lnTo>
                  <a:lnTo>
                    <a:pt x="627101" y="1381896"/>
                  </a:lnTo>
                  <a:lnTo>
                    <a:pt x="614007" y="1336688"/>
                  </a:lnTo>
                  <a:lnTo>
                    <a:pt x="604464" y="1290082"/>
                  </a:lnTo>
                  <a:lnTo>
                    <a:pt x="598626" y="1242232"/>
                  </a:lnTo>
                  <a:lnTo>
                    <a:pt x="596646" y="1193291"/>
                  </a:lnTo>
                  <a:lnTo>
                    <a:pt x="598626" y="1144351"/>
                  </a:lnTo>
                  <a:lnTo>
                    <a:pt x="604464" y="1096501"/>
                  </a:lnTo>
                  <a:lnTo>
                    <a:pt x="614007" y="1049895"/>
                  </a:lnTo>
                  <a:lnTo>
                    <a:pt x="627101" y="1004687"/>
                  </a:lnTo>
                  <a:lnTo>
                    <a:pt x="643592" y="961030"/>
                  </a:lnTo>
                  <a:lnTo>
                    <a:pt x="663326" y="919078"/>
                  </a:lnTo>
                  <a:lnTo>
                    <a:pt x="686149" y="878983"/>
                  </a:lnTo>
                  <a:lnTo>
                    <a:pt x="711909" y="840900"/>
                  </a:lnTo>
                  <a:lnTo>
                    <a:pt x="740450" y="804982"/>
                  </a:lnTo>
                  <a:lnTo>
                    <a:pt x="771620" y="771382"/>
                  </a:lnTo>
                  <a:lnTo>
                    <a:pt x="805264" y="740253"/>
                  </a:lnTo>
                  <a:lnTo>
                    <a:pt x="841229" y="711750"/>
                  </a:lnTo>
                  <a:lnTo>
                    <a:pt x="879362" y="686026"/>
                  </a:lnTo>
                  <a:lnTo>
                    <a:pt x="919507" y="663233"/>
                  </a:lnTo>
                  <a:lnTo>
                    <a:pt x="961513" y="643526"/>
                  </a:lnTo>
                  <a:lnTo>
                    <a:pt x="1005224" y="627058"/>
                  </a:lnTo>
                  <a:lnTo>
                    <a:pt x="1050487" y="613983"/>
                  </a:lnTo>
                  <a:lnTo>
                    <a:pt x="1097149" y="604453"/>
                  </a:lnTo>
                  <a:lnTo>
                    <a:pt x="1145056" y="598623"/>
                  </a:lnTo>
                  <a:lnTo>
                    <a:pt x="1194053" y="596646"/>
                  </a:lnTo>
                  <a:lnTo>
                    <a:pt x="119405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21423" y="0"/>
              <a:ext cx="2314575" cy="1551940"/>
            </a:xfrm>
            <a:custGeom>
              <a:avLst/>
              <a:gdLst/>
              <a:ahLst/>
              <a:cxnLst/>
              <a:rect l="l" t="t" r="r" b="b"/>
              <a:pathLst>
                <a:path w="2314575" h="1551940">
                  <a:moveTo>
                    <a:pt x="1999233" y="0"/>
                  </a:moveTo>
                  <a:lnTo>
                    <a:pt x="1722247" y="0"/>
                  </a:lnTo>
                  <a:lnTo>
                    <a:pt x="2107056" y="222757"/>
                  </a:lnTo>
                  <a:lnTo>
                    <a:pt x="138683" y="1361821"/>
                  </a:lnTo>
                  <a:lnTo>
                    <a:pt x="138683" y="0"/>
                  </a:lnTo>
                  <a:lnTo>
                    <a:pt x="0" y="0"/>
                  </a:lnTo>
                  <a:lnTo>
                    <a:pt x="0" y="1482089"/>
                  </a:lnTo>
                  <a:lnTo>
                    <a:pt x="5441" y="1509051"/>
                  </a:lnTo>
                  <a:lnTo>
                    <a:pt x="20288" y="1531096"/>
                  </a:lnTo>
                  <a:lnTo>
                    <a:pt x="42326" y="1545972"/>
                  </a:lnTo>
                  <a:lnTo>
                    <a:pt x="69342" y="1551432"/>
                  </a:lnTo>
                  <a:lnTo>
                    <a:pt x="78420" y="1550840"/>
                  </a:lnTo>
                  <a:lnTo>
                    <a:pt x="2280284" y="282828"/>
                  </a:lnTo>
                  <a:lnTo>
                    <a:pt x="2314467" y="231320"/>
                  </a:lnTo>
                  <a:lnTo>
                    <a:pt x="2312606" y="204771"/>
                  </a:lnTo>
                  <a:lnTo>
                    <a:pt x="2300934" y="180865"/>
                  </a:lnTo>
                  <a:lnTo>
                    <a:pt x="2280284" y="162686"/>
                  </a:lnTo>
                  <a:lnTo>
                    <a:pt x="1999233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1661393" y="1332738"/>
            <a:ext cx="127000" cy="1597660"/>
          </a:xfrm>
          <a:custGeom>
            <a:avLst/>
            <a:gdLst/>
            <a:ahLst/>
            <a:cxnLst/>
            <a:rect l="l" t="t" r="r" b="b"/>
            <a:pathLst>
              <a:path w="127000" h="1597660">
                <a:moveTo>
                  <a:pt x="0" y="1597660"/>
                </a:moveTo>
                <a:lnTo>
                  <a:pt x="127000" y="1597660"/>
                </a:lnTo>
                <a:lnTo>
                  <a:pt x="127000" y="0"/>
                </a:lnTo>
                <a:lnTo>
                  <a:pt x="0" y="0"/>
                </a:lnTo>
                <a:lnTo>
                  <a:pt x="0" y="159766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04804" y="4111752"/>
            <a:ext cx="1187450" cy="1772920"/>
          </a:xfrm>
          <a:custGeom>
            <a:avLst/>
            <a:gdLst/>
            <a:ahLst/>
            <a:cxnLst/>
            <a:rect l="l" t="t" r="r" b="b"/>
            <a:pathLst>
              <a:path w="1187450" h="1772920">
                <a:moveTo>
                  <a:pt x="1187196" y="0"/>
                </a:moveTo>
                <a:lnTo>
                  <a:pt x="61975" y="0"/>
                </a:lnTo>
                <a:lnTo>
                  <a:pt x="37826" y="4861"/>
                </a:lnTo>
                <a:lnTo>
                  <a:pt x="18129" y="18129"/>
                </a:lnTo>
                <a:lnTo>
                  <a:pt x="4861" y="37826"/>
                </a:lnTo>
                <a:lnTo>
                  <a:pt x="0" y="61975"/>
                </a:lnTo>
                <a:lnTo>
                  <a:pt x="0" y="1710474"/>
                </a:lnTo>
                <a:lnTo>
                  <a:pt x="4861" y="1734585"/>
                </a:lnTo>
                <a:lnTo>
                  <a:pt x="18129" y="1754273"/>
                </a:lnTo>
                <a:lnTo>
                  <a:pt x="37826" y="1767545"/>
                </a:lnTo>
                <a:lnTo>
                  <a:pt x="61975" y="1772412"/>
                </a:lnTo>
                <a:lnTo>
                  <a:pt x="1187196" y="1772412"/>
                </a:lnTo>
                <a:lnTo>
                  <a:pt x="1187196" y="1648536"/>
                </a:lnTo>
                <a:lnTo>
                  <a:pt x="123951" y="1648536"/>
                </a:lnTo>
                <a:lnTo>
                  <a:pt x="123951" y="123825"/>
                </a:lnTo>
                <a:lnTo>
                  <a:pt x="1187196" y="123825"/>
                </a:lnTo>
                <a:lnTo>
                  <a:pt x="118719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821423" y="4081360"/>
            <a:ext cx="3380740" cy="2776855"/>
            <a:chOff x="6821423" y="4081360"/>
            <a:chExt cx="3380740" cy="2776855"/>
          </a:xfrm>
        </p:grpSpPr>
        <p:sp>
          <p:nvSpPr>
            <p:cNvPr id="12" name="object 12"/>
            <p:cNvSpPr/>
            <p:nvPr/>
          </p:nvSpPr>
          <p:spPr>
            <a:xfrm>
              <a:off x="7769986" y="4144860"/>
              <a:ext cx="2369185" cy="1683385"/>
            </a:xfrm>
            <a:custGeom>
              <a:avLst/>
              <a:gdLst/>
              <a:ahLst/>
              <a:cxnLst/>
              <a:rect l="l" t="t" r="r" b="b"/>
              <a:pathLst>
                <a:path w="2369184" h="1683385">
                  <a:moveTo>
                    <a:pt x="0" y="32042"/>
                  </a:moveTo>
                  <a:lnTo>
                    <a:pt x="47543" y="24123"/>
                  </a:lnTo>
                  <a:lnTo>
                    <a:pt x="95011" y="17343"/>
                  </a:lnTo>
                  <a:lnTo>
                    <a:pt x="142390" y="11690"/>
                  </a:lnTo>
                  <a:lnTo>
                    <a:pt x="189665" y="7155"/>
                  </a:lnTo>
                  <a:lnTo>
                    <a:pt x="236823" y="3729"/>
                  </a:lnTo>
                  <a:lnTo>
                    <a:pt x="283849" y="1401"/>
                  </a:lnTo>
                  <a:lnTo>
                    <a:pt x="330729" y="161"/>
                  </a:lnTo>
                  <a:lnTo>
                    <a:pt x="377449" y="0"/>
                  </a:lnTo>
                  <a:lnTo>
                    <a:pt x="423994" y="907"/>
                  </a:lnTo>
                  <a:lnTo>
                    <a:pt x="470350" y="2872"/>
                  </a:lnTo>
                  <a:lnTo>
                    <a:pt x="516503" y="5887"/>
                  </a:lnTo>
                  <a:lnTo>
                    <a:pt x="562440" y="9940"/>
                  </a:lnTo>
                  <a:lnTo>
                    <a:pt x="608144" y="15023"/>
                  </a:lnTo>
                  <a:lnTo>
                    <a:pt x="653603" y="21124"/>
                  </a:lnTo>
                  <a:lnTo>
                    <a:pt x="698803" y="28234"/>
                  </a:lnTo>
                  <a:lnTo>
                    <a:pt x="743728" y="36343"/>
                  </a:lnTo>
                  <a:lnTo>
                    <a:pt x="788365" y="45442"/>
                  </a:lnTo>
                  <a:lnTo>
                    <a:pt x="832700" y="55520"/>
                  </a:lnTo>
                  <a:lnTo>
                    <a:pt x="876717" y="66568"/>
                  </a:lnTo>
                  <a:lnTo>
                    <a:pt x="920404" y="78575"/>
                  </a:lnTo>
                  <a:lnTo>
                    <a:pt x="963746" y="91531"/>
                  </a:lnTo>
                  <a:lnTo>
                    <a:pt x="1006729" y="105427"/>
                  </a:lnTo>
                  <a:lnTo>
                    <a:pt x="1049338" y="120254"/>
                  </a:lnTo>
                  <a:lnTo>
                    <a:pt x="1091559" y="135999"/>
                  </a:lnTo>
                  <a:lnTo>
                    <a:pt x="1133378" y="152655"/>
                  </a:lnTo>
                  <a:lnTo>
                    <a:pt x="1174781" y="170211"/>
                  </a:lnTo>
                  <a:lnTo>
                    <a:pt x="1215754" y="188657"/>
                  </a:lnTo>
                  <a:lnTo>
                    <a:pt x="1256281" y="207984"/>
                  </a:lnTo>
                  <a:lnTo>
                    <a:pt x="1296351" y="228180"/>
                  </a:lnTo>
                  <a:lnTo>
                    <a:pt x="1335947" y="249237"/>
                  </a:lnTo>
                  <a:lnTo>
                    <a:pt x="1375055" y="271145"/>
                  </a:lnTo>
                  <a:lnTo>
                    <a:pt x="1413663" y="293893"/>
                  </a:lnTo>
                  <a:lnTo>
                    <a:pt x="1451754" y="317472"/>
                  </a:lnTo>
                  <a:lnTo>
                    <a:pt x="1489316" y="341872"/>
                  </a:lnTo>
                  <a:lnTo>
                    <a:pt x="1526333" y="367082"/>
                  </a:lnTo>
                  <a:lnTo>
                    <a:pt x="1562792" y="393093"/>
                  </a:lnTo>
                  <a:lnTo>
                    <a:pt x="1598679" y="419896"/>
                  </a:lnTo>
                  <a:lnTo>
                    <a:pt x="1633978" y="447480"/>
                  </a:lnTo>
                  <a:lnTo>
                    <a:pt x="1668677" y="475834"/>
                  </a:lnTo>
                  <a:lnTo>
                    <a:pt x="1702761" y="504950"/>
                  </a:lnTo>
                  <a:lnTo>
                    <a:pt x="1736215" y="534818"/>
                  </a:lnTo>
                  <a:lnTo>
                    <a:pt x="1769025" y="565427"/>
                  </a:lnTo>
                  <a:lnTo>
                    <a:pt x="1801178" y="596767"/>
                  </a:lnTo>
                  <a:lnTo>
                    <a:pt x="1832658" y="628830"/>
                  </a:lnTo>
                  <a:lnTo>
                    <a:pt x="1863452" y="661604"/>
                  </a:lnTo>
                  <a:lnTo>
                    <a:pt x="1893546" y="695079"/>
                  </a:lnTo>
                  <a:lnTo>
                    <a:pt x="1922925" y="729247"/>
                  </a:lnTo>
                  <a:lnTo>
                    <a:pt x="1951575" y="764097"/>
                  </a:lnTo>
                  <a:lnTo>
                    <a:pt x="1979482" y="799619"/>
                  </a:lnTo>
                  <a:lnTo>
                    <a:pt x="2006631" y="835803"/>
                  </a:lnTo>
                  <a:lnTo>
                    <a:pt x="2033009" y="872639"/>
                  </a:lnTo>
                  <a:lnTo>
                    <a:pt x="2058601" y="910118"/>
                  </a:lnTo>
                  <a:lnTo>
                    <a:pt x="2083393" y="948229"/>
                  </a:lnTo>
                  <a:lnTo>
                    <a:pt x="2107370" y="986963"/>
                  </a:lnTo>
                  <a:lnTo>
                    <a:pt x="2130520" y="1026309"/>
                  </a:lnTo>
                  <a:lnTo>
                    <a:pt x="2152826" y="1066258"/>
                  </a:lnTo>
                  <a:lnTo>
                    <a:pt x="2174276" y="1106800"/>
                  </a:lnTo>
                  <a:lnTo>
                    <a:pt x="2194855" y="1147925"/>
                  </a:lnTo>
                  <a:lnTo>
                    <a:pt x="2214548" y="1189623"/>
                  </a:lnTo>
                  <a:lnTo>
                    <a:pt x="2233342" y="1231884"/>
                  </a:lnTo>
                  <a:lnTo>
                    <a:pt x="2251221" y="1274698"/>
                  </a:lnTo>
                  <a:lnTo>
                    <a:pt x="2268173" y="1318055"/>
                  </a:lnTo>
                  <a:lnTo>
                    <a:pt x="2284183" y="1361946"/>
                  </a:lnTo>
                  <a:lnTo>
                    <a:pt x="2299237" y="1406360"/>
                  </a:lnTo>
                  <a:lnTo>
                    <a:pt x="2313319" y="1451288"/>
                  </a:lnTo>
                  <a:lnTo>
                    <a:pt x="2326417" y="1496720"/>
                  </a:lnTo>
                  <a:lnTo>
                    <a:pt x="2338516" y="1542645"/>
                  </a:lnTo>
                  <a:lnTo>
                    <a:pt x="2349602" y="1589054"/>
                  </a:lnTo>
                  <a:lnTo>
                    <a:pt x="2359660" y="1635936"/>
                  </a:lnTo>
                  <a:lnTo>
                    <a:pt x="2368677" y="1683283"/>
                  </a:lnTo>
                </a:path>
              </a:pathLst>
            </a:custGeom>
            <a:ln w="127000">
              <a:solidFill>
                <a:srgbClr val="FFC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21423" y="4962143"/>
              <a:ext cx="2642870" cy="1896110"/>
            </a:xfrm>
            <a:custGeom>
              <a:avLst/>
              <a:gdLst/>
              <a:ahLst/>
              <a:cxnLst/>
              <a:rect l="l" t="t" r="r" b="b"/>
              <a:pathLst>
                <a:path w="2642870" h="1896109">
                  <a:moveTo>
                    <a:pt x="1321307" y="0"/>
                  </a:moveTo>
                  <a:lnTo>
                    <a:pt x="1272868" y="871"/>
                  </a:lnTo>
                  <a:lnTo>
                    <a:pt x="1224867" y="3467"/>
                  </a:lnTo>
                  <a:lnTo>
                    <a:pt x="1177336" y="7758"/>
                  </a:lnTo>
                  <a:lnTo>
                    <a:pt x="1130303" y="13712"/>
                  </a:lnTo>
                  <a:lnTo>
                    <a:pt x="1083800" y="21301"/>
                  </a:lnTo>
                  <a:lnTo>
                    <a:pt x="1037855" y="30494"/>
                  </a:lnTo>
                  <a:lnTo>
                    <a:pt x="992498" y="41262"/>
                  </a:lnTo>
                  <a:lnTo>
                    <a:pt x="947760" y="53575"/>
                  </a:lnTo>
                  <a:lnTo>
                    <a:pt x="903671" y="67403"/>
                  </a:lnTo>
                  <a:lnTo>
                    <a:pt x="860259" y="82715"/>
                  </a:lnTo>
                  <a:lnTo>
                    <a:pt x="817555" y="99483"/>
                  </a:lnTo>
                  <a:lnTo>
                    <a:pt x="775589" y="117676"/>
                  </a:lnTo>
                  <a:lnTo>
                    <a:pt x="734391" y="137265"/>
                  </a:lnTo>
                  <a:lnTo>
                    <a:pt x="693990" y="158218"/>
                  </a:lnTo>
                  <a:lnTo>
                    <a:pt x="654416" y="180508"/>
                  </a:lnTo>
                  <a:lnTo>
                    <a:pt x="615700" y="204103"/>
                  </a:lnTo>
                  <a:lnTo>
                    <a:pt x="577871" y="228974"/>
                  </a:lnTo>
                  <a:lnTo>
                    <a:pt x="540959" y="255091"/>
                  </a:lnTo>
                  <a:lnTo>
                    <a:pt x="504993" y="282424"/>
                  </a:lnTo>
                  <a:lnTo>
                    <a:pt x="470004" y="310943"/>
                  </a:lnTo>
                  <a:lnTo>
                    <a:pt x="436022" y="340619"/>
                  </a:lnTo>
                  <a:lnTo>
                    <a:pt x="403075" y="371421"/>
                  </a:lnTo>
                  <a:lnTo>
                    <a:pt x="371195" y="403320"/>
                  </a:lnTo>
                  <a:lnTo>
                    <a:pt x="340411" y="436285"/>
                  </a:lnTo>
                  <a:lnTo>
                    <a:pt x="310753" y="470287"/>
                  </a:lnTo>
                  <a:lnTo>
                    <a:pt x="282251" y="505296"/>
                  </a:lnTo>
                  <a:lnTo>
                    <a:pt x="254934" y="541282"/>
                  </a:lnTo>
                  <a:lnTo>
                    <a:pt x="228833" y="578215"/>
                  </a:lnTo>
                  <a:lnTo>
                    <a:pt x="203977" y="616066"/>
                  </a:lnTo>
                  <a:lnTo>
                    <a:pt x="180396" y="654804"/>
                  </a:lnTo>
                  <a:lnTo>
                    <a:pt x="158120" y="694399"/>
                  </a:lnTo>
                  <a:lnTo>
                    <a:pt x="137179" y="734823"/>
                  </a:lnTo>
                  <a:lnTo>
                    <a:pt x="117603" y="776043"/>
                  </a:lnTo>
                  <a:lnTo>
                    <a:pt x="99421" y="818032"/>
                  </a:lnTo>
                  <a:lnTo>
                    <a:pt x="82663" y="860759"/>
                  </a:lnTo>
                  <a:lnTo>
                    <a:pt x="67360" y="904194"/>
                  </a:lnTo>
                  <a:lnTo>
                    <a:pt x="53541" y="948307"/>
                  </a:lnTo>
                  <a:lnTo>
                    <a:pt x="41236" y="993069"/>
                  </a:lnTo>
                  <a:lnTo>
                    <a:pt x="30475" y="1038449"/>
                  </a:lnTo>
                  <a:lnTo>
                    <a:pt x="21287" y="1084417"/>
                  </a:lnTo>
                  <a:lnTo>
                    <a:pt x="13703" y="1130945"/>
                  </a:lnTo>
                  <a:lnTo>
                    <a:pt x="7753" y="1178001"/>
                  </a:lnTo>
                  <a:lnTo>
                    <a:pt x="3465" y="1225556"/>
                  </a:lnTo>
                  <a:lnTo>
                    <a:pt x="871" y="1273581"/>
                  </a:lnTo>
                  <a:lnTo>
                    <a:pt x="0" y="1322044"/>
                  </a:lnTo>
                  <a:lnTo>
                    <a:pt x="1101" y="1376539"/>
                  </a:lnTo>
                  <a:lnTo>
                    <a:pt x="4378" y="1430472"/>
                  </a:lnTo>
                  <a:lnTo>
                    <a:pt x="9789" y="1483801"/>
                  </a:lnTo>
                  <a:lnTo>
                    <a:pt x="17292" y="1536485"/>
                  </a:lnTo>
                  <a:lnTo>
                    <a:pt x="26844" y="1588479"/>
                  </a:lnTo>
                  <a:lnTo>
                    <a:pt x="38404" y="1639743"/>
                  </a:lnTo>
                  <a:lnTo>
                    <a:pt x="51930" y="1690233"/>
                  </a:lnTo>
                  <a:lnTo>
                    <a:pt x="67381" y="1739908"/>
                  </a:lnTo>
                  <a:lnTo>
                    <a:pt x="84713" y="1788724"/>
                  </a:lnTo>
                  <a:lnTo>
                    <a:pt x="103885" y="1836639"/>
                  </a:lnTo>
                  <a:lnTo>
                    <a:pt x="132333" y="1895855"/>
                  </a:lnTo>
                  <a:lnTo>
                    <a:pt x="2510281" y="1895855"/>
                  </a:lnTo>
                  <a:lnTo>
                    <a:pt x="2538729" y="1836639"/>
                  </a:lnTo>
                  <a:lnTo>
                    <a:pt x="2557902" y="1788724"/>
                  </a:lnTo>
                  <a:lnTo>
                    <a:pt x="2575234" y="1739908"/>
                  </a:lnTo>
                  <a:lnTo>
                    <a:pt x="2590685" y="1690233"/>
                  </a:lnTo>
                  <a:lnTo>
                    <a:pt x="2604211" y="1639743"/>
                  </a:lnTo>
                  <a:lnTo>
                    <a:pt x="2615771" y="1588479"/>
                  </a:lnTo>
                  <a:lnTo>
                    <a:pt x="2625323" y="1536485"/>
                  </a:lnTo>
                  <a:lnTo>
                    <a:pt x="2632826" y="1483801"/>
                  </a:lnTo>
                  <a:lnTo>
                    <a:pt x="2638237" y="1430472"/>
                  </a:lnTo>
                  <a:lnTo>
                    <a:pt x="2641514" y="1376539"/>
                  </a:lnTo>
                  <a:lnTo>
                    <a:pt x="2642616" y="1322044"/>
                  </a:lnTo>
                  <a:lnTo>
                    <a:pt x="2641744" y="1273581"/>
                  </a:lnTo>
                  <a:lnTo>
                    <a:pt x="2639150" y="1225556"/>
                  </a:lnTo>
                  <a:lnTo>
                    <a:pt x="2634862" y="1178001"/>
                  </a:lnTo>
                  <a:lnTo>
                    <a:pt x="2628912" y="1130945"/>
                  </a:lnTo>
                  <a:lnTo>
                    <a:pt x="2621328" y="1084417"/>
                  </a:lnTo>
                  <a:lnTo>
                    <a:pt x="2612140" y="1038449"/>
                  </a:lnTo>
                  <a:lnTo>
                    <a:pt x="2601379" y="993069"/>
                  </a:lnTo>
                  <a:lnTo>
                    <a:pt x="2589074" y="948307"/>
                  </a:lnTo>
                  <a:lnTo>
                    <a:pt x="2575255" y="904194"/>
                  </a:lnTo>
                  <a:lnTo>
                    <a:pt x="2559952" y="860759"/>
                  </a:lnTo>
                  <a:lnTo>
                    <a:pt x="2543194" y="818032"/>
                  </a:lnTo>
                  <a:lnTo>
                    <a:pt x="2525012" y="776043"/>
                  </a:lnTo>
                  <a:lnTo>
                    <a:pt x="2505436" y="734823"/>
                  </a:lnTo>
                  <a:lnTo>
                    <a:pt x="2484495" y="694399"/>
                  </a:lnTo>
                  <a:lnTo>
                    <a:pt x="2462219" y="654804"/>
                  </a:lnTo>
                  <a:lnTo>
                    <a:pt x="2438638" y="616066"/>
                  </a:lnTo>
                  <a:lnTo>
                    <a:pt x="2413782" y="578215"/>
                  </a:lnTo>
                  <a:lnTo>
                    <a:pt x="2387681" y="541282"/>
                  </a:lnTo>
                  <a:lnTo>
                    <a:pt x="2360364" y="505296"/>
                  </a:lnTo>
                  <a:lnTo>
                    <a:pt x="2331862" y="470287"/>
                  </a:lnTo>
                  <a:lnTo>
                    <a:pt x="2302204" y="436285"/>
                  </a:lnTo>
                  <a:lnTo>
                    <a:pt x="2271420" y="403320"/>
                  </a:lnTo>
                  <a:lnTo>
                    <a:pt x="2239540" y="371421"/>
                  </a:lnTo>
                  <a:lnTo>
                    <a:pt x="2206593" y="340619"/>
                  </a:lnTo>
                  <a:lnTo>
                    <a:pt x="2172611" y="310943"/>
                  </a:lnTo>
                  <a:lnTo>
                    <a:pt x="2137622" y="282424"/>
                  </a:lnTo>
                  <a:lnTo>
                    <a:pt x="2101656" y="255091"/>
                  </a:lnTo>
                  <a:lnTo>
                    <a:pt x="2064744" y="228974"/>
                  </a:lnTo>
                  <a:lnTo>
                    <a:pt x="2026915" y="204103"/>
                  </a:lnTo>
                  <a:lnTo>
                    <a:pt x="1988199" y="180508"/>
                  </a:lnTo>
                  <a:lnTo>
                    <a:pt x="1948625" y="158218"/>
                  </a:lnTo>
                  <a:lnTo>
                    <a:pt x="1908224" y="137265"/>
                  </a:lnTo>
                  <a:lnTo>
                    <a:pt x="1867026" y="117676"/>
                  </a:lnTo>
                  <a:lnTo>
                    <a:pt x="1825060" y="99483"/>
                  </a:lnTo>
                  <a:lnTo>
                    <a:pt x="1782356" y="82715"/>
                  </a:lnTo>
                  <a:lnTo>
                    <a:pt x="1738944" y="67403"/>
                  </a:lnTo>
                  <a:lnTo>
                    <a:pt x="1694855" y="53575"/>
                  </a:lnTo>
                  <a:lnTo>
                    <a:pt x="1650117" y="41262"/>
                  </a:lnTo>
                  <a:lnTo>
                    <a:pt x="1604760" y="30494"/>
                  </a:lnTo>
                  <a:lnTo>
                    <a:pt x="1558815" y="21301"/>
                  </a:lnTo>
                  <a:lnTo>
                    <a:pt x="1512312" y="13712"/>
                  </a:lnTo>
                  <a:lnTo>
                    <a:pt x="1465279" y="7758"/>
                  </a:lnTo>
                  <a:lnTo>
                    <a:pt x="1417748" y="3467"/>
                  </a:lnTo>
                  <a:lnTo>
                    <a:pt x="1369747" y="871"/>
                  </a:lnTo>
                  <a:lnTo>
                    <a:pt x="132130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3946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6682" y="2220479"/>
            <a:ext cx="2140585" cy="2324735"/>
          </a:xfrm>
          <a:custGeom>
            <a:avLst/>
            <a:gdLst/>
            <a:ahLst/>
            <a:cxnLst/>
            <a:rect l="l" t="t" r="r" b="b"/>
            <a:pathLst>
              <a:path w="2140585" h="2324735">
                <a:moveTo>
                  <a:pt x="2140445" y="381674"/>
                </a:moveTo>
                <a:lnTo>
                  <a:pt x="138799" y="381674"/>
                </a:lnTo>
                <a:lnTo>
                  <a:pt x="94996" y="388843"/>
                </a:lnTo>
                <a:lnTo>
                  <a:pt x="56950" y="408563"/>
                </a:lnTo>
                <a:lnTo>
                  <a:pt x="26925" y="438570"/>
                </a:lnTo>
                <a:lnTo>
                  <a:pt x="7187" y="476601"/>
                </a:lnTo>
                <a:lnTo>
                  <a:pt x="0" y="520391"/>
                </a:lnTo>
                <a:lnTo>
                  <a:pt x="4" y="2185545"/>
                </a:lnTo>
                <a:lnTo>
                  <a:pt x="7187" y="2229292"/>
                </a:lnTo>
                <a:lnTo>
                  <a:pt x="26925" y="2267316"/>
                </a:lnTo>
                <a:lnTo>
                  <a:pt x="56950" y="2297323"/>
                </a:lnTo>
                <a:lnTo>
                  <a:pt x="94996" y="2317050"/>
                </a:lnTo>
                <a:lnTo>
                  <a:pt x="138799" y="2324233"/>
                </a:lnTo>
                <a:lnTo>
                  <a:pt x="196946" y="2324233"/>
                </a:lnTo>
                <a:lnTo>
                  <a:pt x="266309" y="2254903"/>
                </a:lnTo>
                <a:lnTo>
                  <a:pt x="138799" y="2254903"/>
                </a:lnTo>
                <a:lnTo>
                  <a:pt x="111791" y="2249455"/>
                </a:lnTo>
                <a:lnTo>
                  <a:pt x="89731" y="2234594"/>
                </a:lnTo>
                <a:lnTo>
                  <a:pt x="74855" y="2212549"/>
                </a:lnTo>
                <a:lnTo>
                  <a:pt x="69399" y="2185545"/>
                </a:lnTo>
                <a:lnTo>
                  <a:pt x="69399" y="1213745"/>
                </a:lnTo>
                <a:lnTo>
                  <a:pt x="1214491" y="1213745"/>
                </a:lnTo>
                <a:lnTo>
                  <a:pt x="1214491" y="1144387"/>
                </a:lnTo>
                <a:lnTo>
                  <a:pt x="69399" y="1144386"/>
                </a:lnTo>
                <a:lnTo>
                  <a:pt x="69405" y="520391"/>
                </a:lnTo>
                <a:lnTo>
                  <a:pt x="74834" y="493428"/>
                </a:lnTo>
                <a:lnTo>
                  <a:pt x="89695" y="471377"/>
                </a:lnTo>
                <a:lnTo>
                  <a:pt x="111750" y="456501"/>
                </a:lnTo>
                <a:lnTo>
                  <a:pt x="138770" y="451032"/>
                </a:lnTo>
                <a:lnTo>
                  <a:pt x="2071053" y="451032"/>
                </a:lnTo>
                <a:lnTo>
                  <a:pt x="2140445" y="381674"/>
                </a:lnTo>
                <a:close/>
              </a:path>
              <a:path w="2140585" h="2324735">
                <a:moveTo>
                  <a:pt x="1214491" y="1213745"/>
                </a:moveTo>
                <a:lnTo>
                  <a:pt x="1145092" y="1213745"/>
                </a:lnTo>
                <a:lnTo>
                  <a:pt x="1145092" y="1317783"/>
                </a:lnTo>
                <a:lnTo>
                  <a:pt x="1152168" y="1361617"/>
                </a:lnTo>
                <a:lnTo>
                  <a:pt x="1154847" y="1366795"/>
                </a:lnTo>
                <a:lnTo>
                  <a:pt x="1214492" y="1307180"/>
                </a:lnTo>
                <a:lnTo>
                  <a:pt x="1214491" y="1213745"/>
                </a:lnTo>
                <a:close/>
              </a:path>
              <a:path w="2140585" h="2324735">
                <a:moveTo>
                  <a:pt x="1516148" y="1005669"/>
                </a:moveTo>
                <a:lnTo>
                  <a:pt x="1145092" y="1005669"/>
                </a:lnTo>
                <a:lnTo>
                  <a:pt x="1145092" y="1144387"/>
                </a:lnTo>
                <a:lnTo>
                  <a:pt x="1214491" y="1144387"/>
                </a:lnTo>
                <a:lnTo>
                  <a:pt x="1214491" y="1075028"/>
                </a:lnTo>
                <a:lnTo>
                  <a:pt x="1446756" y="1075028"/>
                </a:lnTo>
                <a:lnTo>
                  <a:pt x="1516148" y="1005669"/>
                </a:lnTo>
                <a:close/>
              </a:path>
              <a:path w="2140585" h="2324735">
                <a:moveTo>
                  <a:pt x="1700288" y="0"/>
                </a:moveTo>
                <a:lnTo>
                  <a:pt x="1075692" y="0"/>
                </a:lnTo>
                <a:lnTo>
                  <a:pt x="1029595" y="6193"/>
                </a:lnTo>
                <a:lnTo>
                  <a:pt x="988172" y="23670"/>
                </a:lnTo>
                <a:lnTo>
                  <a:pt x="953072" y="50779"/>
                </a:lnTo>
                <a:lnTo>
                  <a:pt x="925944" y="85867"/>
                </a:lnTo>
                <a:lnTo>
                  <a:pt x="908435" y="127281"/>
                </a:lnTo>
                <a:lnTo>
                  <a:pt x="902194" y="173367"/>
                </a:lnTo>
                <a:lnTo>
                  <a:pt x="902194" y="381674"/>
                </a:lnTo>
                <a:lnTo>
                  <a:pt x="1873787" y="381674"/>
                </a:lnTo>
                <a:lnTo>
                  <a:pt x="1873787" y="381443"/>
                </a:lnTo>
                <a:lnTo>
                  <a:pt x="971593" y="381443"/>
                </a:lnTo>
                <a:lnTo>
                  <a:pt x="971593" y="173367"/>
                </a:lnTo>
                <a:lnTo>
                  <a:pt x="979775" y="132861"/>
                </a:lnTo>
                <a:lnTo>
                  <a:pt x="1002085" y="99793"/>
                </a:lnTo>
                <a:lnTo>
                  <a:pt x="1035175" y="77502"/>
                </a:lnTo>
                <a:lnTo>
                  <a:pt x="1075692" y="69329"/>
                </a:lnTo>
                <a:lnTo>
                  <a:pt x="1837251" y="69329"/>
                </a:lnTo>
                <a:lnTo>
                  <a:pt x="1822909" y="50779"/>
                </a:lnTo>
                <a:lnTo>
                  <a:pt x="1787809" y="23670"/>
                </a:lnTo>
                <a:lnTo>
                  <a:pt x="1746386" y="6193"/>
                </a:lnTo>
                <a:lnTo>
                  <a:pt x="1700288" y="0"/>
                </a:lnTo>
                <a:close/>
              </a:path>
              <a:path w="2140585" h="2324735">
                <a:moveTo>
                  <a:pt x="1837251" y="69329"/>
                </a:moveTo>
                <a:lnTo>
                  <a:pt x="1700288" y="69329"/>
                </a:lnTo>
                <a:lnTo>
                  <a:pt x="1740806" y="77502"/>
                </a:lnTo>
                <a:lnTo>
                  <a:pt x="1773895" y="99793"/>
                </a:lnTo>
                <a:lnTo>
                  <a:pt x="1796206" y="132861"/>
                </a:lnTo>
                <a:lnTo>
                  <a:pt x="1804388" y="173367"/>
                </a:lnTo>
                <a:lnTo>
                  <a:pt x="1804388" y="381443"/>
                </a:lnTo>
                <a:lnTo>
                  <a:pt x="1873787" y="381443"/>
                </a:lnTo>
                <a:lnTo>
                  <a:pt x="1873787" y="173367"/>
                </a:lnTo>
                <a:lnTo>
                  <a:pt x="1867546" y="127281"/>
                </a:lnTo>
                <a:lnTo>
                  <a:pt x="1850037" y="85867"/>
                </a:lnTo>
                <a:lnTo>
                  <a:pt x="1837251" y="69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29785" y="-46154"/>
            <a:ext cx="7562215" cy="6858000"/>
          </a:xfrm>
          <a:custGeom>
            <a:avLst/>
            <a:gdLst/>
            <a:ahLst/>
            <a:cxnLst/>
            <a:rect l="l" t="t" r="r" b="b"/>
            <a:pathLst>
              <a:path w="7562215" h="6858000">
                <a:moveTo>
                  <a:pt x="7562033" y="0"/>
                </a:moveTo>
                <a:lnTo>
                  <a:pt x="1227527" y="0"/>
                </a:lnTo>
                <a:lnTo>
                  <a:pt x="1131261" y="148717"/>
                </a:lnTo>
                <a:lnTo>
                  <a:pt x="1105082" y="192171"/>
                </a:lnTo>
                <a:lnTo>
                  <a:pt x="1079221" y="235816"/>
                </a:lnTo>
                <a:lnTo>
                  <a:pt x="1053677" y="279651"/>
                </a:lnTo>
                <a:lnTo>
                  <a:pt x="1028447" y="323675"/>
                </a:lnTo>
                <a:lnTo>
                  <a:pt x="1003527" y="367886"/>
                </a:lnTo>
                <a:lnTo>
                  <a:pt x="978916" y="412281"/>
                </a:lnTo>
                <a:lnTo>
                  <a:pt x="954610" y="456860"/>
                </a:lnTo>
                <a:lnTo>
                  <a:pt x="930607" y="501621"/>
                </a:lnTo>
                <a:lnTo>
                  <a:pt x="906904" y="546563"/>
                </a:lnTo>
                <a:lnTo>
                  <a:pt x="883498" y="591683"/>
                </a:lnTo>
                <a:lnTo>
                  <a:pt x="860387" y="636981"/>
                </a:lnTo>
                <a:lnTo>
                  <a:pt x="837568" y="682454"/>
                </a:lnTo>
                <a:lnTo>
                  <a:pt x="815038" y="728101"/>
                </a:lnTo>
                <a:lnTo>
                  <a:pt x="792794" y="773921"/>
                </a:lnTo>
                <a:lnTo>
                  <a:pt x="766185" y="829774"/>
                </a:lnTo>
                <a:lnTo>
                  <a:pt x="760310" y="838898"/>
                </a:lnTo>
                <a:lnTo>
                  <a:pt x="753315" y="847165"/>
                </a:lnTo>
                <a:lnTo>
                  <a:pt x="745308" y="854455"/>
                </a:lnTo>
                <a:lnTo>
                  <a:pt x="778116" y="776356"/>
                </a:lnTo>
                <a:lnTo>
                  <a:pt x="809740" y="703189"/>
                </a:lnTo>
                <a:lnTo>
                  <a:pt x="830487" y="656215"/>
                </a:lnTo>
                <a:lnTo>
                  <a:pt x="851494" y="609393"/>
                </a:lnTo>
                <a:lnTo>
                  <a:pt x="872765" y="562724"/>
                </a:lnTo>
                <a:lnTo>
                  <a:pt x="894302" y="516210"/>
                </a:lnTo>
                <a:lnTo>
                  <a:pt x="916109" y="469852"/>
                </a:lnTo>
                <a:lnTo>
                  <a:pt x="938188" y="423651"/>
                </a:lnTo>
                <a:lnTo>
                  <a:pt x="960544" y="377608"/>
                </a:lnTo>
                <a:lnTo>
                  <a:pt x="983179" y="331724"/>
                </a:lnTo>
                <a:lnTo>
                  <a:pt x="1160598" y="0"/>
                </a:lnTo>
                <a:lnTo>
                  <a:pt x="1102940" y="0"/>
                </a:lnTo>
                <a:lnTo>
                  <a:pt x="995625" y="196596"/>
                </a:lnTo>
                <a:lnTo>
                  <a:pt x="972349" y="241875"/>
                </a:lnTo>
                <a:lnTo>
                  <a:pt x="949369" y="287307"/>
                </a:lnTo>
                <a:lnTo>
                  <a:pt x="926680" y="332891"/>
                </a:lnTo>
                <a:lnTo>
                  <a:pt x="904281" y="378626"/>
                </a:lnTo>
                <a:lnTo>
                  <a:pt x="882168" y="424510"/>
                </a:lnTo>
                <a:lnTo>
                  <a:pt x="860340" y="470541"/>
                </a:lnTo>
                <a:lnTo>
                  <a:pt x="838793" y="516718"/>
                </a:lnTo>
                <a:lnTo>
                  <a:pt x="817524" y="563040"/>
                </a:lnTo>
                <a:lnTo>
                  <a:pt x="796532" y="609505"/>
                </a:lnTo>
                <a:lnTo>
                  <a:pt x="775813" y="656112"/>
                </a:lnTo>
                <a:lnTo>
                  <a:pt x="755365" y="702859"/>
                </a:lnTo>
                <a:lnTo>
                  <a:pt x="735185" y="749745"/>
                </a:lnTo>
                <a:lnTo>
                  <a:pt x="715270" y="796768"/>
                </a:lnTo>
                <a:lnTo>
                  <a:pt x="695617" y="843926"/>
                </a:lnTo>
                <a:lnTo>
                  <a:pt x="676225" y="891219"/>
                </a:lnTo>
                <a:lnTo>
                  <a:pt x="657090" y="938645"/>
                </a:lnTo>
                <a:lnTo>
                  <a:pt x="638209" y="986203"/>
                </a:lnTo>
                <a:lnTo>
                  <a:pt x="619580" y="1033890"/>
                </a:lnTo>
                <a:lnTo>
                  <a:pt x="601201" y="1081706"/>
                </a:lnTo>
                <a:lnTo>
                  <a:pt x="583068" y="1129649"/>
                </a:lnTo>
                <a:lnTo>
                  <a:pt x="565179" y="1177718"/>
                </a:lnTo>
                <a:lnTo>
                  <a:pt x="547531" y="1225910"/>
                </a:lnTo>
                <a:lnTo>
                  <a:pt x="530121" y="1274226"/>
                </a:lnTo>
                <a:lnTo>
                  <a:pt x="512948" y="1322662"/>
                </a:lnTo>
                <a:lnTo>
                  <a:pt x="496007" y="1371219"/>
                </a:lnTo>
                <a:lnTo>
                  <a:pt x="479770" y="1418959"/>
                </a:lnTo>
                <a:lnTo>
                  <a:pt x="463786" y="1466778"/>
                </a:lnTo>
                <a:lnTo>
                  <a:pt x="448056" y="1514673"/>
                </a:lnTo>
                <a:lnTo>
                  <a:pt x="432581" y="1562645"/>
                </a:lnTo>
                <a:lnTo>
                  <a:pt x="417359" y="1610691"/>
                </a:lnTo>
                <a:lnTo>
                  <a:pt x="402392" y="1658811"/>
                </a:lnTo>
                <a:lnTo>
                  <a:pt x="387680" y="1707005"/>
                </a:lnTo>
                <a:lnTo>
                  <a:pt x="373223" y="1755270"/>
                </a:lnTo>
                <a:lnTo>
                  <a:pt x="359022" y="1803605"/>
                </a:lnTo>
                <a:lnTo>
                  <a:pt x="345075" y="1852011"/>
                </a:lnTo>
                <a:lnTo>
                  <a:pt x="331385" y="1900485"/>
                </a:lnTo>
                <a:lnTo>
                  <a:pt x="317950" y="1949027"/>
                </a:lnTo>
                <a:lnTo>
                  <a:pt x="304772" y="1997635"/>
                </a:lnTo>
                <a:lnTo>
                  <a:pt x="291850" y="2046309"/>
                </a:lnTo>
                <a:lnTo>
                  <a:pt x="279185" y="2095048"/>
                </a:lnTo>
                <a:lnTo>
                  <a:pt x="266777" y="2143850"/>
                </a:lnTo>
                <a:lnTo>
                  <a:pt x="254626" y="2192715"/>
                </a:lnTo>
                <a:lnTo>
                  <a:pt x="242732" y="2241641"/>
                </a:lnTo>
                <a:lnTo>
                  <a:pt x="231096" y="2290627"/>
                </a:lnTo>
                <a:lnTo>
                  <a:pt x="219718" y="2339673"/>
                </a:lnTo>
                <a:lnTo>
                  <a:pt x="208598" y="2388777"/>
                </a:lnTo>
                <a:lnTo>
                  <a:pt x="197737" y="2437939"/>
                </a:lnTo>
                <a:lnTo>
                  <a:pt x="187134" y="2487156"/>
                </a:lnTo>
                <a:lnTo>
                  <a:pt x="176790" y="2536429"/>
                </a:lnTo>
                <a:lnTo>
                  <a:pt x="166705" y="2585756"/>
                </a:lnTo>
                <a:lnTo>
                  <a:pt x="156879" y="2635137"/>
                </a:lnTo>
                <a:lnTo>
                  <a:pt x="147313" y="2684569"/>
                </a:lnTo>
                <a:lnTo>
                  <a:pt x="138007" y="2734053"/>
                </a:lnTo>
                <a:lnTo>
                  <a:pt x="128960" y="2783586"/>
                </a:lnTo>
                <a:lnTo>
                  <a:pt x="120174" y="2833169"/>
                </a:lnTo>
                <a:lnTo>
                  <a:pt x="111649" y="2882800"/>
                </a:lnTo>
                <a:lnTo>
                  <a:pt x="103384" y="2932477"/>
                </a:lnTo>
                <a:lnTo>
                  <a:pt x="95380" y="2982201"/>
                </a:lnTo>
                <a:lnTo>
                  <a:pt x="87637" y="3031969"/>
                </a:lnTo>
                <a:lnTo>
                  <a:pt x="80156" y="3081781"/>
                </a:lnTo>
                <a:lnTo>
                  <a:pt x="72937" y="3131636"/>
                </a:lnTo>
                <a:lnTo>
                  <a:pt x="65979" y="3181533"/>
                </a:lnTo>
                <a:lnTo>
                  <a:pt x="59284" y="3231470"/>
                </a:lnTo>
                <a:lnTo>
                  <a:pt x="52851" y="3281448"/>
                </a:lnTo>
                <a:lnTo>
                  <a:pt x="40517" y="3382686"/>
                </a:lnTo>
                <a:lnTo>
                  <a:pt x="34724" y="3433902"/>
                </a:lnTo>
                <a:lnTo>
                  <a:pt x="29317" y="3485115"/>
                </a:lnTo>
                <a:lnTo>
                  <a:pt x="24314" y="3536328"/>
                </a:lnTo>
                <a:lnTo>
                  <a:pt x="19729" y="3587541"/>
                </a:lnTo>
                <a:lnTo>
                  <a:pt x="15580" y="3638758"/>
                </a:lnTo>
                <a:lnTo>
                  <a:pt x="11882" y="3689980"/>
                </a:lnTo>
                <a:lnTo>
                  <a:pt x="8652" y="3741210"/>
                </a:lnTo>
                <a:lnTo>
                  <a:pt x="5906" y="3792450"/>
                </a:lnTo>
                <a:lnTo>
                  <a:pt x="3660" y="3843702"/>
                </a:lnTo>
                <a:lnTo>
                  <a:pt x="1930" y="3894968"/>
                </a:lnTo>
                <a:lnTo>
                  <a:pt x="732" y="3946251"/>
                </a:lnTo>
                <a:lnTo>
                  <a:pt x="83" y="3997553"/>
                </a:lnTo>
                <a:lnTo>
                  <a:pt x="0" y="4048875"/>
                </a:lnTo>
                <a:lnTo>
                  <a:pt x="497" y="4100220"/>
                </a:lnTo>
                <a:lnTo>
                  <a:pt x="1591" y="4151591"/>
                </a:lnTo>
                <a:lnTo>
                  <a:pt x="3298" y="4202989"/>
                </a:lnTo>
                <a:lnTo>
                  <a:pt x="5636" y="4254417"/>
                </a:lnTo>
                <a:lnTo>
                  <a:pt x="8619" y="4305876"/>
                </a:lnTo>
                <a:lnTo>
                  <a:pt x="12264" y="4357370"/>
                </a:lnTo>
                <a:lnTo>
                  <a:pt x="20452" y="4457709"/>
                </a:lnTo>
                <a:lnTo>
                  <a:pt x="29370" y="4557938"/>
                </a:lnTo>
                <a:lnTo>
                  <a:pt x="39077" y="4658050"/>
                </a:lnTo>
                <a:lnTo>
                  <a:pt x="49630" y="4758040"/>
                </a:lnTo>
                <a:lnTo>
                  <a:pt x="61088" y="4857904"/>
                </a:lnTo>
                <a:lnTo>
                  <a:pt x="73510" y="4957635"/>
                </a:lnTo>
                <a:lnTo>
                  <a:pt x="80100" y="5007449"/>
                </a:lnTo>
                <a:lnTo>
                  <a:pt x="86952" y="5057229"/>
                </a:lnTo>
                <a:lnTo>
                  <a:pt x="94075" y="5106972"/>
                </a:lnTo>
                <a:lnTo>
                  <a:pt x="101474" y="5156679"/>
                </a:lnTo>
                <a:lnTo>
                  <a:pt x="109158" y="5206349"/>
                </a:lnTo>
                <a:lnTo>
                  <a:pt x="117134" y="5255982"/>
                </a:lnTo>
                <a:lnTo>
                  <a:pt x="125409" y="5305576"/>
                </a:lnTo>
                <a:lnTo>
                  <a:pt x="133990" y="5355131"/>
                </a:lnTo>
                <a:lnTo>
                  <a:pt x="142884" y="5404646"/>
                </a:lnTo>
                <a:lnTo>
                  <a:pt x="152100" y="5454121"/>
                </a:lnTo>
                <a:lnTo>
                  <a:pt x="161643" y="5503555"/>
                </a:lnTo>
                <a:lnTo>
                  <a:pt x="171522" y="5552948"/>
                </a:lnTo>
                <a:lnTo>
                  <a:pt x="181892" y="5603203"/>
                </a:lnTo>
                <a:lnTo>
                  <a:pt x="192545" y="5653367"/>
                </a:lnTo>
                <a:lnTo>
                  <a:pt x="203486" y="5703438"/>
                </a:lnTo>
                <a:lnTo>
                  <a:pt x="214715" y="5753417"/>
                </a:lnTo>
                <a:lnTo>
                  <a:pt x="226235" y="5803303"/>
                </a:lnTo>
                <a:lnTo>
                  <a:pt x="238049" y="5853095"/>
                </a:lnTo>
                <a:lnTo>
                  <a:pt x="250159" y="5902793"/>
                </a:lnTo>
                <a:lnTo>
                  <a:pt x="262566" y="5952395"/>
                </a:lnTo>
                <a:lnTo>
                  <a:pt x="275275" y="6001902"/>
                </a:lnTo>
                <a:lnTo>
                  <a:pt x="288286" y="6051312"/>
                </a:lnTo>
                <a:lnTo>
                  <a:pt x="301603" y="6100626"/>
                </a:lnTo>
                <a:lnTo>
                  <a:pt x="315227" y="6149842"/>
                </a:lnTo>
                <a:lnTo>
                  <a:pt x="329161" y="6198960"/>
                </a:lnTo>
                <a:lnTo>
                  <a:pt x="343407" y="6247979"/>
                </a:lnTo>
                <a:lnTo>
                  <a:pt x="357968" y="6296899"/>
                </a:lnTo>
                <a:lnTo>
                  <a:pt x="372845" y="6345719"/>
                </a:lnTo>
                <a:lnTo>
                  <a:pt x="388042" y="6394439"/>
                </a:lnTo>
                <a:lnTo>
                  <a:pt x="403561" y="6443058"/>
                </a:lnTo>
                <a:lnTo>
                  <a:pt x="419403" y="6491575"/>
                </a:lnTo>
                <a:lnTo>
                  <a:pt x="435572" y="6539989"/>
                </a:lnTo>
                <a:lnTo>
                  <a:pt x="452069" y="6588301"/>
                </a:lnTo>
                <a:lnTo>
                  <a:pt x="468898" y="6636509"/>
                </a:lnTo>
                <a:lnTo>
                  <a:pt x="486060" y="6684613"/>
                </a:lnTo>
                <a:lnTo>
                  <a:pt x="503557" y="6732612"/>
                </a:lnTo>
                <a:lnTo>
                  <a:pt x="521392" y="6780506"/>
                </a:lnTo>
                <a:lnTo>
                  <a:pt x="539568" y="6828294"/>
                </a:lnTo>
                <a:lnTo>
                  <a:pt x="552014" y="6857999"/>
                </a:lnTo>
                <a:lnTo>
                  <a:pt x="604719" y="6857999"/>
                </a:lnTo>
                <a:lnTo>
                  <a:pt x="597988" y="6841548"/>
                </a:lnTo>
                <a:lnTo>
                  <a:pt x="580534" y="6795967"/>
                </a:lnTo>
                <a:lnTo>
                  <a:pt x="563376" y="6750236"/>
                </a:lnTo>
                <a:lnTo>
                  <a:pt x="546509" y="6704356"/>
                </a:lnTo>
                <a:lnTo>
                  <a:pt x="529932" y="6658329"/>
                </a:lnTo>
                <a:lnTo>
                  <a:pt x="513641" y="6612156"/>
                </a:lnTo>
                <a:lnTo>
                  <a:pt x="497634" y="6565838"/>
                </a:lnTo>
                <a:lnTo>
                  <a:pt x="481906" y="6519378"/>
                </a:lnTo>
                <a:lnTo>
                  <a:pt x="466457" y="6472776"/>
                </a:lnTo>
                <a:lnTo>
                  <a:pt x="451282" y="6426035"/>
                </a:lnTo>
                <a:lnTo>
                  <a:pt x="436378" y="6379154"/>
                </a:lnTo>
                <a:lnTo>
                  <a:pt x="421743" y="6332137"/>
                </a:lnTo>
                <a:lnTo>
                  <a:pt x="407374" y="6284983"/>
                </a:lnTo>
                <a:lnTo>
                  <a:pt x="393268" y="6237696"/>
                </a:lnTo>
                <a:lnTo>
                  <a:pt x="379421" y="6190275"/>
                </a:lnTo>
                <a:lnTo>
                  <a:pt x="365832" y="6142723"/>
                </a:lnTo>
                <a:lnTo>
                  <a:pt x="352582" y="6094798"/>
                </a:lnTo>
                <a:lnTo>
                  <a:pt x="339812" y="6046738"/>
                </a:lnTo>
                <a:lnTo>
                  <a:pt x="327464" y="5998558"/>
                </a:lnTo>
                <a:lnTo>
                  <a:pt x="315477" y="5950276"/>
                </a:lnTo>
                <a:lnTo>
                  <a:pt x="292346" y="5853474"/>
                </a:lnTo>
                <a:lnTo>
                  <a:pt x="225378" y="5562392"/>
                </a:lnTo>
                <a:lnTo>
                  <a:pt x="213940" y="5513959"/>
                </a:lnTo>
                <a:lnTo>
                  <a:pt x="212622" y="5497195"/>
                </a:lnTo>
                <a:lnTo>
                  <a:pt x="212162" y="5480431"/>
                </a:lnTo>
                <a:lnTo>
                  <a:pt x="270158" y="5686252"/>
                </a:lnTo>
                <a:lnTo>
                  <a:pt x="284063" y="5734869"/>
                </a:lnTo>
                <a:lnTo>
                  <a:pt x="298183" y="5782824"/>
                </a:lnTo>
                <a:lnTo>
                  <a:pt x="312746" y="5830354"/>
                </a:lnTo>
                <a:lnTo>
                  <a:pt x="327924" y="5878285"/>
                </a:lnTo>
                <a:lnTo>
                  <a:pt x="343358" y="5926069"/>
                </a:lnTo>
                <a:lnTo>
                  <a:pt x="359050" y="5973708"/>
                </a:lnTo>
                <a:lnTo>
                  <a:pt x="374999" y="6021200"/>
                </a:lnTo>
                <a:lnTo>
                  <a:pt x="391206" y="6068544"/>
                </a:lnTo>
                <a:lnTo>
                  <a:pt x="407671" y="6115742"/>
                </a:lnTo>
                <a:lnTo>
                  <a:pt x="424395" y="6162792"/>
                </a:lnTo>
                <a:lnTo>
                  <a:pt x="441379" y="6209694"/>
                </a:lnTo>
                <a:lnTo>
                  <a:pt x="458621" y="6256448"/>
                </a:lnTo>
                <a:lnTo>
                  <a:pt x="476124" y="6303054"/>
                </a:lnTo>
                <a:lnTo>
                  <a:pt x="493887" y="6349511"/>
                </a:lnTo>
                <a:lnTo>
                  <a:pt x="511910" y="6395819"/>
                </a:lnTo>
                <a:lnTo>
                  <a:pt x="530195" y="6441977"/>
                </a:lnTo>
                <a:lnTo>
                  <a:pt x="548741" y="6487987"/>
                </a:lnTo>
                <a:lnTo>
                  <a:pt x="567548" y="6533846"/>
                </a:lnTo>
                <a:lnTo>
                  <a:pt x="586619" y="6579555"/>
                </a:lnTo>
                <a:lnTo>
                  <a:pt x="605951" y="6625114"/>
                </a:lnTo>
                <a:lnTo>
                  <a:pt x="625547" y="6670522"/>
                </a:lnTo>
                <a:lnTo>
                  <a:pt x="713431" y="6857999"/>
                </a:lnTo>
                <a:lnTo>
                  <a:pt x="7562033" y="6857999"/>
                </a:lnTo>
                <a:lnTo>
                  <a:pt x="756203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1350" y="337875"/>
            <a:ext cx="8541766" cy="9650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6145">
              <a:lnSpc>
                <a:spcPts val="3675"/>
              </a:lnSpc>
              <a:spcBef>
                <a:spcPts val="100"/>
              </a:spcBef>
            </a:pPr>
            <a:r>
              <a:rPr lang="el-GR" b="1" i="1" spc="-25" dirty="0">
                <a:solidFill>
                  <a:schemeClr val="tx1"/>
                </a:solidFill>
              </a:rPr>
              <a:t>Χρηματοδότηση</a:t>
            </a:r>
            <a:br>
              <a:rPr lang="el-GR" i="1" spc="-25" dirty="0">
                <a:solidFill>
                  <a:schemeClr val="tx1"/>
                </a:solidFill>
              </a:rPr>
            </a:br>
            <a:endParaRPr i="1" spc="-3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1600" y="1507056"/>
            <a:ext cx="6934199" cy="51988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r>
              <a:rPr lang="el-GR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Κατηγορίες προϋπολογισμού</a:t>
            </a:r>
          </a:p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r>
              <a:rPr lang="en-GB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Travel Support</a:t>
            </a:r>
            <a:r>
              <a:rPr lang="el-GR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, </a:t>
            </a:r>
            <a:r>
              <a:rPr lang="en-GB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Individual Support</a:t>
            </a:r>
            <a:r>
              <a:rPr lang="el-GR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, </a:t>
            </a:r>
            <a:r>
              <a:rPr lang="en-GB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Inclusion Support</a:t>
            </a:r>
            <a:r>
              <a:rPr lang="el-GR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, </a:t>
            </a:r>
            <a:r>
              <a:rPr lang="en-GB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Exceptional Costs</a:t>
            </a:r>
            <a:r>
              <a:rPr lang="el-GR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, </a:t>
            </a:r>
            <a:r>
              <a:rPr lang="en-GB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Mobility Organisational Support</a:t>
            </a:r>
            <a:endParaRPr lang="el-GR" sz="2900" spc="-15" dirty="0">
              <a:solidFill>
                <a:srgbClr val="44536A"/>
              </a:solidFill>
              <a:latin typeface="Calibri Light"/>
              <a:cs typeface="Calibri Light"/>
            </a:endParaRPr>
          </a:p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r>
              <a:rPr lang="el-GR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Ποσοστό επιχορήγησης για Διεθνή Κινητικότητα</a:t>
            </a:r>
          </a:p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r>
              <a:rPr lang="el-GR" sz="2900" spc="-15" dirty="0">
                <a:solidFill>
                  <a:srgbClr val="44536A"/>
                </a:solidFill>
                <a:latin typeface="Calibri Light"/>
                <a:cs typeface="Calibri Light"/>
              </a:rPr>
              <a:t>Πλήρης/Μερική/Μηδενική χρηματοδότηση κινητικότητας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5120" algn="l"/>
              </a:tabLst>
            </a:pPr>
            <a:endParaRPr lang="el-GR" sz="3200" spc="-15" dirty="0">
              <a:solidFill>
                <a:srgbClr val="44536A"/>
              </a:solidFill>
              <a:latin typeface="Calibri Light"/>
              <a:cs typeface="Calibri Light"/>
            </a:endParaRPr>
          </a:p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endParaRPr lang="el-GR" sz="3200" spc="-15" dirty="0">
              <a:solidFill>
                <a:srgbClr val="44536A"/>
              </a:solidFill>
              <a:latin typeface="Calibri Light"/>
              <a:cs typeface="Calibri Light"/>
            </a:endParaRPr>
          </a:p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25120" algn="l"/>
              </a:tabLst>
            </a:pPr>
            <a:endParaRPr sz="3600" dirty="0">
              <a:latin typeface="Calibri Light"/>
              <a:cs typeface="Calibri 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96000" y="6635724"/>
            <a:ext cx="5346065" cy="88265"/>
            <a:chOff x="5697664" y="4007032"/>
            <a:chExt cx="5346065" cy="88265"/>
          </a:xfrm>
        </p:grpSpPr>
        <p:sp>
          <p:nvSpPr>
            <p:cNvPr id="7" name="object 7"/>
            <p:cNvSpPr/>
            <p:nvPr/>
          </p:nvSpPr>
          <p:spPr>
            <a:xfrm>
              <a:off x="5718287" y="4021978"/>
              <a:ext cx="5304155" cy="53340"/>
            </a:xfrm>
            <a:custGeom>
              <a:avLst/>
              <a:gdLst/>
              <a:ahLst/>
              <a:cxnLst/>
              <a:rect l="l" t="t" r="r" b="b"/>
              <a:pathLst>
                <a:path w="5304155" h="53339">
                  <a:moveTo>
                    <a:pt x="1429069" y="34756"/>
                  </a:moveTo>
                  <a:lnTo>
                    <a:pt x="486610" y="34756"/>
                  </a:lnTo>
                  <a:lnTo>
                    <a:pt x="536812" y="34827"/>
                  </a:lnTo>
                  <a:lnTo>
                    <a:pt x="591217" y="35658"/>
                  </a:lnTo>
                  <a:lnTo>
                    <a:pt x="650803" y="37409"/>
                  </a:lnTo>
                  <a:lnTo>
                    <a:pt x="672476" y="38343"/>
                  </a:lnTo>
                  <a:lnTo>
                    <a:pt x="978747" y="51019"/>
                  </a:lnTo>
                  <a:lnTo>
                    <a:pt x="1086478" y="53135"/>
                  </a:lnTo>
                  <a:lnTo>
                    <a:pt x="1135492" y="53295"/>
                  </a:lnTo>
                  <a:lnTo>
                    <a:pt x="1181649" y="52826"/>
                  </a:lnTo>
                  <a:lnTo>
                    <a:pt x="1225233" y="51705"/>
                  </a:lnTo>
                  <a:lnTo>
                    <a:pt x="1266526" y="49909"/>
                  </a:lnTo>
                  <a:lnTo>
                    <a:pt x="1305810" y="47416"/>
                  </a:lnTo>
                  <a:lnTo>
                    <a:pt x="1396017" y="38341"/>
                  </a:lnTo>
                  <a:lnTo>
                    <a:pt x="1418445" y="35760"/>
                  </a:lnTo>
                  <a:lnTo>
                    <a:pt x="1429069" y="34756"/>
                  </a:lnTo>
                  <a:close/>
                </a:path>
                <a:path w="5304155" h="53339">
                  <a:moveTo>
                    <a:pt x="2753819" y="36805"/>
                  </a:moveTo>
                  <a:lnTo>
                    <a:pt x="2526979" y="36805"/>
                  </a:lnTo>
                  <a:lnTo>
                    <a:pt x="2579921" y="37237"/>
                  </a:lnTo>
                  <a:lnTo>
                    <a:pt x="2638988" y="38343"/>
                  </a:lnTo>
                  <a:lnTo>
                    <a:pt x="3004388" y="48286"/>
                  </a:lnTo>
                  <a:lnTo>
                    <a:pt x="3149115" y="49422"/>
                  </a:lnTo>
                  <a:lnTo>
                    <a:pt x="3239596" y="48540"/>
                  </a:lnTo>
                  <a:lnTo>
                    <a:pt x="3330005" y="46290"/>
                  </a:lnTo>
                  <a:lnTo>
                    <a:pt x="3526286" y="38341"/>
                  </a:lnTo>
                  <a:lnTo>
                    <a:pt x="3534617" y="38036"/>
                  </a:lnTo>
                  <a:lnTo>
                    <a:pt x="2821980" y="37813"/>
                  </a:lnTo>
                  <a:lnTo>
                    <a:pt x="2776330" y="37433"/>
                  </a:lnTo>
                  <a:lnTo>
                    <a:pt x="2753819" y="36805"/>
                  </a:lnTo>
                  <a:close/>
                </a:path>
                <a:path w="5304155" h="53339">
                  <a:moveTo>
                    <a:pt x="4090306" y="37562"/>
                  </a:moveTo>
                  <a:lnTo>
                    <a:pt x="3588514" y="37562"/>
                  </a:lnTo>
                  <a:lnTo>
                    <a:pt x="3637437" y="38421"/>
                  </a:lnTo>
                  <a:lnTo>
                    <a:pt x="3682784" y="40215"/>
                  </a:lnTo>
                  <a:lnTo>
                    <a:pt x="3811313" y="47204"/>
                  </a:lnTo>
                  <a:lnTo>
                    <a:pt x="3856304" y="48738"/>
                  </a:lnTo>
                  <a:lnTo>
                    <a:pt x="3904693" y="49208"/>
                  </a:lnTo>
                  <a:lnTo>
                    <a:pt x="3957877" y="48216"/>
                  </a:lnTo>
                  <a:lnTo>
                    <a:pt x="4017250" y="45361"/>
                  </a:lnTo>
                  <a:lnTo>
                    <a:pt x="4106066" y="38473"/>
                  </a:lnTo>
                  <a:lnTo>
                    <a:pt x="4090306" y="37562"/>
                  </a:lnTo>
                  <a:close/>
                </a:path>
                <a:path w="5304155" h="53339">
                  <a:moveTo>
                    <a:pt x="1934393" y="28925"/>
                  </a:moveTo>
                  <a:lnTo>
                    <a:pt x="1552646" y="28925"/>
                  </a:lnTo>
                  <a:lnTo>
                    <a:pt x="1592026" y="29457"/>
                  </a:lnTo>
                  <a:lnTo>
                    <a:pt x="1844373" y="37481"/>
                  </a:lnTo>
                  <a:lnTo>
                    <a:pt x="1873065" y="38343"/>
                  </a:lnTo>
                  <a:lnTo>
                    <a:pt x="2008516" y="42000"/>
                  </a:lnTo>
                  <a:lnTo>
                    <a:pt x="2129764" y="43315"/>
                  </a:lnTo>
                  <a:lnTo>
                    <a:pt x="2227914" y="42501"/>
                  </a:lnTo>
                  <a:lnTo>
                    <a:pt x="2392999" y="38341"/>
                  </a:lnTo>
                  <a:lnTo>
                    <a:pt x="2478971" y="36925"/>
                  </a:lnTo>
                  <a:lnTo>
                    <a:pt x="2753819" y="36805"/>
                  </a:lnTo>
                  <a:lnTo>
                    <a:pt x="2731892" y="36193"/>
                  </a:lnTo>
                  <a:lnTo>
                    <a:pt x="2687673" y="34232"/>
                  </a:lnTo>
                  <a:lnTo>
                    <a:pt x="2666061" y="33010"/>
                  </a:lnTo>
                  <a:lnTo>
                    <a:pt x="2015485" y="33010"/>
                  </a:lnTo>
                  <a:lnTo>
                    <a:pt x="1969112" y="31701"/>
                  </a:lnTo>
                  <a:lnTo>
                    <a:pt x="1934393" y="28925"/>
                  </a:lnTo>
                  <a:close/>
                </a:path>
                <a:path w="5304155" h="53339">
                  <a:moveTo>
                    <a:pt x="4524762" y="17099"/>
                  </a:moveTo>
                  <a:lnTo>
                    <a:pt x="4486913" y="17270"/>
                  </a:lnTo>
                  <a:lnTo>
                    <a:pt x="4454787" y="18807"/>
                  </a:lnTo>
                  <a:lnTo>
                    <a:pt x="4429012" y="21955"/>
                  </a:lnTo>
                  <a:lnTo>
                    <a:pt x="4395686" y="27866"/>
                  </a:lnTo>
                  <a:lnTo>
                    <a:pt x="4407005" y="27985"/>
                  </a:lnTo>
                  <a:lnTo>
                    <a:pt x="4452851" y="29114"/>
                  </a:lnTo>
                  <a:lnTo>
                    <a:pt x="4644298" y="36919"/>
                  </a:lnTo>
                  <a:lnTo>
                    <a:pt x="4692132" y="38676"/>
                  </a:lnTo>
                  <a:lnTo>
                    <a:pt x="4810761" y="41563"/>
                  </a:lnTo>
                  <a:lnTo>
                    <a:pt x="4967801" y="42856"/>
                  </a:lnTo>
                  <a:lnTo>
                    <a:pt x="5304042" y="40243"/>
                  </a:lnTo>
                  <a:lnTo>
                    <a:pt x="5303614" y="37033"/>
                  </a:lnTo>
                  <a:lnTo>
                    <a:pt x="5079930" y="37033"/>
                  </a:lnTo>
                  <a:lnTo>
                    <a:pt x="5019323" y="36918"/>
                  </a:lnTo>
                  <a:lnTo>
                    <a:pt x="4958266" y="35739"/>
                  </a:lnTo>
                  <a:lnTo>
                    <a:pt x="4836895" y="31151"/>
                  </a:lnTo>
                  <a:lnTo>
                    <a:pt x="4769934" y="27812"/>
                  </a:lnTo>
                  <a:lnTo>
                    <a:pt x="4615120" y="19884"/>
                  </a:lnTo>
                  <a:lnTo>
                    <a:pt x="4567707" y="18052"/>
                  </a:lnTo>
                  <a:lnTo>
                    <a:pt x="4524762" y="17099"/>
                  </a:lnTo>
                  <a:close/>
                </a:path>
                <a:path w="5304155" h="53339">
                  <a:moveTo>
                    <a:pt x="4360112" y="27493"/>
                  </a:moveTo>
                  <a:lnTo>
                    <a:pt x="4311438" y="27801"/>
                  </a:lnTo>
                  <a:lnTo>
                    <a:pt x="4260246" y="29068"/>
                  </a:lnTo>
                  <a:lnTo>
                    <a:pt x="4205801" y="31457"/>
                  </a:lnTo>
                  <a:lnTo>
                    <a:pt x="4147366" y="35128"/>
                  </a:lnTo>
                  <a:lnTo>
                    <a:pt x="4106066" y="38473"/>
                  </a:lnTo>
                  <a:lnTo>
                    <a:pt x="4118390" y="39185"/>
                  </a:lnTo>
                  <a:lnTo>
                    <a:pt x="4176071" y="41528"/>
                  </a:lnTo>
                  <a:lnTo>
                    <a:pt x="4224646" y="42359"/>
                  </a:lnTo>
                  <a:lnTo>
                    <a:pt x="4265976" y="41792"/>
                  </a:lnTo>
                  <a:lnTo>
                    <a:pt x="4301919" y="39941"/>
                  </a:lnTo>
                  <a:lnTo>
                    <a:pt x="4334334" y="36918"/>
                  </a:lnTo>
                  <a:lnTo>
                    <a:pt x="4365082" y="32837"/>
                  </a:lnTo>
                  <a:lnTo>
                    <a:pt x="4395686" y="27866"/>
                  </a:lnTo>
                  <a:lnTo>
                    <a:pt x="4360112" y="27493"/>
                  </a:lnTo>
                  <a:close/>
                </a:path>
                <a:path w="5304155" h="53339">
                  <a:moveTo>
                    <a:pt x="418004" y="10158"/>
                  </a:moveTo>
                  <a:lnTo>
                    <a:pt x="364692" y="10850"/>
                  </a:lnTo>
                  <a:lnTo>
                    <a:pt x="310498" y="12382"/>
                  </a:lnTo>
                  <a:lnTo>
                    <a:pt x="200052" y="16809"/>
                  </a:lnTo>
                  <a:lnTo>
                    <a:pt x="96938" y="20747"/>
                  </a:lnTo>
                  <a:lnTo>
                    <a:pt x="47364" y="21856"/>
                  </a:lnTo>
                  <a:lnTo>
                    <a:pt x="522" y="21955"/>
                  </a:lnTo>
                  <a:lnTo>
                    <a:pt x="119" y="26875"/>
                  </a:lnTo>
                  <a:lnTo>
                    <a:pt x="0" y="30673"/>
                  </a:lnTo>
                  <a:lnTo>
                    <a:pt x="199" y="32406"/>
                  </a:lnTo>
                  <a:lnTo>
                    <a:pt x="294" y="33735"/>
                  </a:lnTo>
                  <a:lnTo>
                    <a:pt x="522" y="40243"/>
                  </a:lnTo>
                  <a:lnTo>
                    <a:pt x="62503" y="41611"/>
                  </a:lnTo>
                  <a:lnTo>
                    <a:pt x="118903" y="42122"/>
                  </a:lnTo>
                  <a:lnTo>
                    <a:pt x="170701" y="41938"/>
                  </a:lnTo>
                  <a:lnTo>
                    <a:pt x="264404" y="40131"/>
                  </a:lnTo>
                  <a:lnTo>
                    <a:pt x="323913" y="38341"/>
                  </a:lnTo>
                  <a:lnTo>
                    <a:pt x="351563" y="37477"/>
                  </a:lnTo>
                  <a:lnTo>
                    <a:pt x="371222" y="36918"/>
                  </a:lnTo>
                  <a:lnTo>
                    <a:pt x="439633" y="35282"/>
                  </a:lnTo>
                  <a:lnTo>
                    <a:pt x="486610" y="34756"/>
                  </a:lnTo>
                  <a:lnTo>
                    <a:pt x="1429069" y="34756"/>
                  </a:lnTo>
                  <a:lnTo>
                    <a:pt x="1452992" y="32494"/>
                  </a:lnTo>
                  <a:lnTo>
                    <a:pt x="1485376" y="30336"/>
                  </a:lnTo>
                  <a:lnTo>
                    <a:pt x="1488961" y="30209"/>
                  </a:lnTo>
                  <a:lnTo>
                    <a:pt x="711249" y="30209"/>
                  </a:lnTo>
                  <a:lnTo>
                    <a:pt x="660664" y="27985"/>
                  </a:lnTo>
                  <a:lnTo>
                    <a:pt x="610376" y="21955"/>
                  </a:lnTo>
                  <a:lnTo>
                    <a:pt x="566620" y="16205"/>
                  </a:lnTo>
                  <a:lnTo>
                    <a:pt x="519570" y="12527"/>
                  </a:lnTo>
                  <a:lnTo>
                    <a:pt x="469831" y="10614"/>
                  </a:lnTo>
                  <a:lnTo>
                    <a:pt x="418004" y="10158"/>
                  </a:lnTo>
                  <a:close/>
                </a:path>
                <a:path w="5304155" h="53339">
                  <a:moveTo>
                    <a:pt x="3471473" y="0"/>
                  </a:moveTo>
                  <a:lnTo>
                    <a:pt x="3427631" y="195"/>
                  </a:lnTo>
                  <a:lnTo>
                    <a:pt x="3384751" y="1162"/>
                  </a:lnTo>
                  <a:lnTo>
                    <a:pt x="3342038" y="2877"/>
                  </a:lnTo>
                  <a:lnTo>
                    <a:pt x="3298696" y="5320"/>
                  </a:lnTo>
                  <a:lnTo>
                    <a:pt x="3253930" y="8471"/>
                  </a:lnTo>
                  <a:lnTo>
                    <a:pt x="3156944" y="16809"/>
                  </a:lnTo>
                  <a:lnTo>
                    <a:pt x="3036541" y="27958"/>
                  </a:lnTo>
                  <a:lnTo>
                    <a:pt x="2976122" y="32406"/>
                  </a:lnTo>
                  <a:lnTo>
                    <a:pt x="2920883" y="35439"/>
                  </a:lnTo>
                  <a:lnTo>
                    <a:pt x="2869833" y="37195"/>
                  </a:lnTo>
                  <a:lnTo>
                    <a:pt x="2821980" y="37813"/>
                  </a:lnTo>
                  <a:lnTo>
                    <a:pt x="3559911" y="37813"/>
                  </a:lnTo>
                  <a:lnTo>
                    <a:pt x="4090306" y="37562"/>
                  </a:lnTo>
                  <a:lnTo>
                    <a:pt x="4049743" y="35218"/>
                  </a:lnTo>
                  <a:lnTo>
                    <a:pt x="4018135" y="33004"/>
                  </a:lnTo>
                  <a:lnTo>
                    <a:pt x="3946638" y="27812"/>
                  </a:lnTo>
                  <a:lnTo>
                    <a:pt x="3807237" y="16805"/>
                  </a:lnTo>
                  <a:lnTo>
                    <a:pt x="3672369" y="7337"/>
                  </a:lnTo>
                  <a:lnTo>
                    <a:pt x="3616725" y="4242"/>
                  </a:lnTo>
                  <a:lnTo>
                    <a:pt x="3565224" y="2002"/>
                  </a:lnTo>
                  <a:lnTo>
                    <a:pt x="3517072" y="595"/>
                  </a:lnTo>
                  <a:lnTo>
                    <a:pt x="3471473" y="0"/>
                  </a:lnTo>
                  <a:close/>
                </a:path>
                <a:path w="5304155" h="53339">
                  <a:moveTo>
                    <a:pt x="5304042" y="21955"/>
                  </a:moveTo>
                  <a:lnTo>
                    <a:pt x="5251986" y="28541"/>
                  </a:lnTo>
                  <a:lnTo>
                    <a:pt x="5196863" y="33087"/>
                  </a:lnTo>
                  <a:lnTo>
                    <a:pt x="5139302" y="35837"/>
                  </a:lnTo>
                  <a:lnTo>
                    <a:pt x="5079930" y="37033"/>
                  </a:lnTo>
                  <a:lnTo>
                    <a:pt x="5303614" y="37033"/>
                  </a:lnTo>
                  <a:lnTo>
                    <a:pt x="5303381" y="35282"/>
                  </a:lnTo>
                  <a:lnTo>
                    <a:pt x="5303470" y="26875"/>
                  </a:lnTo>
                  <a:lnTo>
                    <a:pt x="5304042" y="21955"/>
                  </a:lnTo>
                  <a:close/>
                </a:path>
                <a:path w="5304155" h="53339">
                  <a:moveTo>
                    <a:pt x="2382149" y="19247"/>
                  </a:moveTo>
                  <a:lnTo>
                    <a:pt x="2326960" y="20401"/>
                  </a:lnTo>
                  <a:lnTo>
                    <a:pt x="2272303" y="22604"/>
                  </a:lnTo>
                  <a:lnTo>
                    <a:pt x="2174172" y="27816"/>
                  </a:lnTo>
                  <a:lnTo>
                    <a:pt x="2113949" y="30837"/>
                  </a:lnTo>
                  <a:lnTo>
                    <a:pt x="2063844" y="32567"/>
                  </a:lnTo>
                  <a:lnTo>
                    <a:pt x="2015485" y="33010"/>
                  </a:lnTo>
                  <a:lnTo>
                    <a:pt x="2666061" y="33010"/>
                  </a:lnTo>
                  <a:lnTo>
                    <a:pt x="2582533" y="27812"/>
                  </a:lnTo>
                  <a:lnTo>
                    <a:pt x="2493151" y="21955"/>
                  </a:lnTo>
                  <a:lnTo>
                    <a:pt x="2437627" y="19610"/>
                  </a:lnTo>
                  <a:lnTo>
                    <a:pt x="2382149" y="19247"/>
                  </a:lnTo>
                  <a:close/>
                </a:path>
                <a:path w="5304155" h="53339">
                  <a:moveTo>
                    <a:pt x="1014171" y="15286"/>
                  </a:moveTo>
                  <a:lnTo>
                    <a:pt x="963857" y="16466"/>
                  </a:lnTo>
                  <a:lnTo>
                    <a:pt x="913427" y="19413"/>
                  </a:lnTo>
                  <a:lnTo>
                    <a:pt x="812359" y="26875"/>
                  </a:lnTo>
                  <a:lnTo>
                    <a:pt x="761792" y="29524"/>
                  </a:lnTo>
                  <a:lnTo>
                    <a:pt x="711249" y="30209"/>
                  </a:lnTo>
                  <a:lnTo>
                    <a:pt x="1488961" y="30209"/>
                  </a:lnTo>
                  <a:lnTo>
                    <a:pt x="1517845" y="29182"/>
                  </a:lnTo>
                  <a:lnTo>
                    <a:pt x="1934393" y="28925"/>
                  </a:lnTo>
                  <a:lnTo>
                    <a:pt x="1926668" y="28307"/>
                  </a:lnTo>
                  <a:lnTo>
                    <a:pt x="1242579" y="28307"/>
                  </a:lnTo>
                  <a:lnTo>
                    <a:pt x="1194026" y="27812"/>
                  </a:lnTo>
                  <a:lnTo>
                    <a:pt x="1151042" y="25797"/>
                  </a:lnTo>
                  <a:lnTo>
                    <a:pt x="1064335" y="16805"/>
                  </a:lnTo>
                  <a:lnTo>
                    <a:pt x="1014171" y="15286"/>
                  </a:lnTo>
                  <a:close/>
                </a:path>
                <a:path w="5304155" h="53339">
                  <a:moveTo>
                    <a:pt x="1757286" y="12433"/>
                  </a:moveTo>
                  <a:lnTo>
                    <a:pt x="1704955" y="12473"/>
                  </a:lnTo>
                  <a:lnTo>
                    <a:pt x="1649105" y="13629"/>
                  </a:lnTo>
                  <a:lnTo>
                    <a:pt x="1562059" y="16809"/>
                  </a:lnTo>
                  <a:lnTo>
                    <a:pt x="1295412" y="27563"/>
                  </a:lnTo>
                  <a:lnTo>
                    <a:pt x="1242579" y="28307"/>
                  </a:lnTo>
                  <a:lnTo>
                    <a:pt x="1926668" y="28307"/>
                  </a:lnTo>
                  <a:lnTo>
                    <a:pt x="1924969" y="28171"/>
                  </a:lnTo>
                  <a:lnTo>
                    <a:pt x="1847445" y="16880"/>
                  </a:lnTo>
                  <a:lnTo>
                    <a:pt x="1805112" y="13804"/>
                  </a:lnTo>
                  <a:lnTo>
                    <a:pt x="1757286" y="124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18302" y="4027669"/>
              <a:ext cx="5304790" cy="46990"/>
            </a:xfrm>
            <a:custGeom>
              <a:avLst/>
              <a:gdLst/>
              <a:ahLst/>
              <a:cxnLst/>
              <a:rect l="l" t="t" r="r" b="b"/>
              <a:pathLst>
                <a:path w="5304790" h="46989">
                  <a:moveTo>
                    <a:pt x="508" y="16264"/>
                  </a:moveTo>
                  <a:lnTo>
                    <a:pt x="52560" y="12170"/>
                  </a:lnTo>
                  <a:lnTo>
                    <a:pt x="104154" y="10256"/>
                  </a:lnTo>
                  <a:lnTo>
                    <a:pt x="155347" y="10067"/>
                  </a:lnTo>
                  <a:lnTo>
                    <a:pt x="206197" y="11150"/>
                  </a:lnTo>
                  <a:lnTo>
                    <a:pt x="256762" y="13052"/>
                  </a:lnTo>
                  <a:lnTo>
                    <a:pt x="307099" y="15319"/>
                  </a:lnTo>
                  <a:lnTo>
                    <a:pt x="357268" y="17498"/>
                  </a:lnTo>
                  <a:lnTo>
                    <a:pt x="407324" y="19135"/>
                  </a:lnTo>
                  <a:lnTo>
                    <a:pt x="457327" y="19778"/>
                  </a:lnTo>
                  <a:lnTo>
                    <a:pt x="507334" y="18972"/>
                  </a:lnTo>
                  <a:lnTo>
                    <a:pt x="557402" y="16264"/>
                  </a:lnTo>
                  <a:lnTo>
                    <a:pt x="599473" y="13766"/>
                  </a:lnTo>
                  <a:lnTo>
                    <a:pt x="646358" y="12172"/>
                  </a:lnTo>
                  <a:lnTo>
                    <a:pt x="697201" y="11352"/>
                  </a:lnTo>
                  <a:lnTo>
                    <a:pt x="751148" y="11176"/>
                  </a:lnTo>
                  <a:lnTo>
                    <a:pt x="807345" y="11515"/>
                  </a:lnTo>
                  <a:lnTo>
                    <a:pt x="864936" y="12238"/>
                  </a:lnTo>
                  <a:lnTo>
                    <a:pt x="923067" y="13216"/>
                  </a:lnTo>
                  <a:lnTo>
                    <a:pt x="980883" y="14318"/>
                  </a:lnTo>
                  <a:lnTo>
                    <a:pt x="1037530" y="15414"/>
                  </a:lnTo>
                  <a:lnTo>
                    <a:pt x="1092152" y="16375"/>
                  </a:lnTo>
                  <a:lnTo>
                    <a:pt x="1143895" y="17070"/>
                  </a:lnTo>
                  <a:lnTo>
                    <a:pt x="1191904" y="17370"/>
                  </a:lnTo>
                  <a:lnTo>
                    <a:pt x="1235325" y="17145"/>
                  </a:lnTo>
                  <a:lnTo>
                    <a:pt x="1273302" y="16264"/>
                  </a:lnTo>
                  <a:lnTo>
                    <a:pt x="1316542" y="14617"/>
                  </a:lnTo>
                  <a:lnTo>
                    <a:pt x="1364082" y="12709"/>
                  </a:lnTo>
                  <a:lnTo>
                    <a:pt x="1415045" y="10709"/>
                  </a:lnTo>
                  <a:lnTo>
                    <a:pt x="1468557" y="8785"/>
                  </a:lnTo>
                  <a:lnTo>
                    <a:pt x="1523741" y="7104"/>
                  </a:lnTo>
                  <a:lnTo>
                    <a:pt x="1579721" y="5834"/>
                  </a:lnTo>
                  <a:lnTo>
                    <a:pt x="1635621" y="5143"/>
                  </a:lnTo>
                  <a:lnTo>
                    <a:pt x="1690567" y="5201"/>
                  </a:lnTo>
                  <a:lnTo>
                    <a:pt x="1743682" y="6173"/>
                  </a:lnTo>
                  <a:lnTo>
                    <a:pt x="1794090" y="8229"/>
                  </a:lnTo>
                  <a:lnTo>
                    <a:pt x="1840915" y="11537"/>
                  </a:lnTo>
                  <a:lnTo>
                    <a:pt x="1883282" y="16264"/>
                  </a:lnTo>
                  <a:lnTo>
                    <a:pt x="1929229" y="20689"/>
                  </a:lnTo>
                  <a:lnTo>
                    <a:pt x="1979401" y="22390"/>
                  </a:lnTo>
                  <a:lnTo>
                    <a:pt x="2032701" y="21980"/>
                  </a:lnTo>
                  <a:lnTo>
                    <a:pt x="2088034" y="20071"/>
                  </a:lnTo>
                  <a:lnTo>
                    <a:pt x="2144303" y="17277"/>
                  </a:lnTo>
                  <a:lnTo>
                    <a:pt x="2200411" y="14211"/>
                  </a:lnTo>
                  <a:lnTo>
                    <a:pt x="2255263" y="11487"/>
                  </a:lnTo>
                  <a:lnTo>
                    <a:pt x="2307762" y="9717"/>
                  </a:lnTo>
                  <a:lnTo>
                    <a:pt x="2356812" y="9514"/>
                  </a:lnTo>
                  <a:lnTo>
                    <a:pt x="2401316" y="11492"/>
                  </a:lnTo>
                  <a:lnTo>
                    <a:pt x="2440178" y="16264"/>
                  </a:lnTo>
                  <a:lnTo>
                    <a:pt x="2471676" y="20534"/>
                  </a:lnTo>
                  <a:lnTo>
                    <a:pt x="2509552" y="23448"/>
                  </a:lnTo>
                  <a:lnTo>
                    <a:pt x="2552965" y="25180"/>
                  </a:lnTo>
                  <a:lnTo>
                    <a:pt x="2601077" y="25905"/>
                  </a:lnTo>
                  <a:lnTo>
                    <a:pt x="2653049" y="25798"/>
                  </a:lnTo>
                  <a:lnTo>
                    <a:pt x="2708043" y="25034"/>
                  </a:lnTo>
                  <a:lnTo>
                    <a:pt x="2765218" y="23788"/>
                  </a:lnTo>
                  <a:lnTo>
                    <a:pt x="2823737" y="22235"/>
                  </a:lnTo>
                  <a:lnTo>
                    <a:pt x="2882760" y="20550"/>
                  </a:lnTo>
                  <a:lnTo>
                    <a:pt x="2941448" y="18907"/>
                  </a:lnTo>
                  <a:lnTo>
                    <a:pt x="2998963" y="17483"/>
                  </a:lnTo>
                  <a:lnTo>
                    <a:pt x="3054465" y="16450"/>
                  </a:lnTo>
                  <a:lnTo>
                    <a:pt x="3107116" y="15986"/>
                  </a:lnTo>
                  <a:lnTo>
                    <a:pt x="3156077" y="16264"/>
                  </a:lnTo>
                  <a:lnTo>
                    <a:pt x="3205484" y="17315"/>
                  </a:lnTo>
                  <a:lnTo>
                    <a:pt x="3253138" y="18828"/>
                  </a:lnTo>
                  <a:lnTo>
                    <a:pt x="3299589" y="20629"/>
                  </a:lnTo>
                  <a:lnTo>
                    <a:pt x="3345387" y="22544"/>
                  </a:lnTo>
                  <a:lnTo>
                    <a:pt x="3391083" y="24400"/>
                  </a:lnTo>
                  <a:lnTo>
                    <a:pt x="3437226" y="26024"/>
                  </a:lnTo>
                  <a:lnTo>
                    <a:pt x="3484369" y="27240"/>
                  </a:lnTo>
                  <a:lnTo>
                    <a:pt x="3533060" y="27876"/>
                  </a:lnTo>
                  <a:lnTo>
                    <a:pt x="3583851" y="27757"/>
                  </a:lnTo>
                  <a:lnTo>
                    <a:pt x="3637291" y="26710"/>
                  </a:lnTo>
                  <a:lnTo>
                    <a:pt x="3693932" y="24562"/>
                  </a:lnTo>
                  <a:lnTo>
                    <a:pt x="3754324" y="21137"/>
                  </a:lnTo>
                  <a:lnTo>
                    <a:pt x="3819017" y="16264"/>
                  </a:lnTo>
                  <a:lnTo>
                    <a:pt x="3882080" y="11138"/>
                  </a:lnTo>
                  <a:lnTo>
                    <a:pt x="3938076" y="7042"/>
                  </a:lnTo>
                  <a:lnTo>
                    <a:pt x="3988385" y="3928"/>
                  </a:lnTo>
                  <a:lnTo>
                    <a:pt x="4034385" y="1749"/>
                  </a:lnTo>
                  <a:lnTo>
                    <a:pt x="4077455" y="455"/>
                  </a:lnTo>
                  <a:lnTo>
                    <a:pt x="4118973" y="0"/>
                  </a:lnTo>
                  <a:lnTo>
                    <a:pt x="4160317" y="335"/>
                  </a:lnTo>
                  <a:lnTo>
                    <a:pt x="4202867" y="1412"/>
                  </a:lnTo>
                  <a:lnTo>
                    <a:pt x="4248002" y="3185"/>
                  </a:lnTo>
                  <a:lnTo>
                    <a:pt x="4297100" y="5604"/>
                  </a:lnTo>
                  <a:lnTo>
                    <a:pt x="4351539" y="8622"/>
                  </a:lnTo>
                  <a:lnTo>
                    <a:pt x="4412698" y="12191"/>
                  </a:lnTo>
                  <a:lnTo>
                    <a:pt x="4481957" y="16264"/>
                  </a:lnTo>
                  <a:lnTo>
                    <a:pt x="4540676" y="19640"/>
                  </a:lnTo>
                  <a:lnTo>
                    <a:pt x="4597102" y="22744"/>
                  </a:lnTo>
                  <a:lnTo>
                    <a:pt x="4651517" y="25536"/>
                  </a:lnTo>
                  <a:lnTo>
                    <a:pt x="4704203" y="27979"/>
                  </a:lnTo>
                  <a:lnTo>
                    <a:pt x="4755440" y="30036"/>
                  </a:lnTo>
                  <a:lnTo>
                    <a:pt x="4805510" y="31667"/>
                  </a:lnTo>
                  <a:lnTo>
                    <a:pt x="4854696" y="32836"/>
                  </a:lnTo>
                  <a:lnTo>
                    <a:pt x="4903279" y="33504"/>
                  </a:lnTo>
                  <a:lnTo>
                    <a:pt x="4951540" y="33633"/>
                  </a:lnTo>
                  <a:lnTo>
                    <a:pt x="4999762" y="33185"/>
                  </a:lnTo>
                  <a:lnTo>
                    <a:pt x="5048225" y="32123"/>
                  </a:lnTo>
                  <a:lnTo>
                    <a:pt x="5097212" y="30408"/>
                  </a:lnTo>
                  <a:lnTo>
                    <a:pt x="5147004" y="28003"/>
                  </a:lnTo>
                  <a:lnTo>
                    <a:pt x="5197883" y="24869"/>
                  </a:lnTo>
                  <a:lnTo>
                    <a:pt x="5250130" y="20969"/>
                  </a:lnTo>
                  <a:lnTo>
                    <a:pt x="5304028" y="16264"/>
                  </a:lnTo>
                  <a:lnTo>
                    <a:pt x="5304536" y="23249"/>
                  </a:lnTo>
                  <a:lnTo>
                    <a:pt x="5304790" y="29091"/>
                  </a:lnTo>
                  <a:lnTo>
                    <a:pt x="5304028" y="34552"/>
                  </a:lnTo>
                  <a:lnTo>
                    <a:pt x="5257159" y="30553"/>
                  </a:lnTo>
                  <a:lnTo>
                    <a:pt x="5209805" y="28090"/>
                  </a:lnTo>
                  <a:lnTo>
                    <a:pt x="5161877" y="26919"/>
                  </a:lnTo>
                  <a:lnTo>
                    <a:pt x="5113286" y="26793"/>
                  </a:lnTo>
                  <a:lnTo>
                    <a:pt x="5063944" y="27467"/>
                  </a:lnTo>
                  <a:lnTo>
                    <a:pt x="5013760" y="28695"/>
                  </a:lnTo>
                  <a:lnTo>
                    <a:pt x="4962648" y="30232"/>
                  </a:lnTo>
                  <a:lnTo>
                    <a:pt x="4910518" y="31831"/>
                  </a:lnTo>
                  <a:lnTo>
                    <a:pt x="4857281" y="33248"/>
                  </a:lnTo>
                  <a:lnTo>
                    <a:pt x="4802849" y="34237"/>
                  </a:lnTo>
                  <a:lnTo>
                    <a:pt x="4747133" y="34552"/>
                  </a:lnTo>
                  <a:lnTo>
                    <a:pt x="4685983" y="34157"/>
                  </a:lnTo>
                  <a:lnTo>
                    <a:pt x="4626717" y="33333"/>
                  </a:lnTo>
                  <a:lnTo>
                    <a:pt x="4569525" y="32271"/>
                  </a:lnTo>
                  <a:lnTo>
                    <a:pt x="4514599" y="31168"/>
                  </a:lnTo>
                  <a:lnTo>
                    <a:pt x="4462129" y="30218"/>
                  </a:lnTo>
                  <a:lnTo>
                    <a:pt x="4412307" y="29614"/>
                  </a:lnTo>
                  <a:lnTo>
                    <a:pt x="4365324" y="29551"/>
                  </a:lnTo>
                  <a:lnTo>
                    <a:pt x="4321372" y="30224"/>
                  </a:lnTo>
                  <a:lnTo>
                    <a:pt x="4280641" y="31826"/>
                  </a:lnTo>
                  <a:lnTo>
                    <a:pt x="4243324" y="34552"/>
                  </a:lnTo>
                  <a:lnTo>
                    <a:pt x="4214234" y="36656"/>
                  </a:lnTo>
                  <a:lnTo>
                    <a:pt x="4178321" y="38217"/>
                  </a:lnTo>
                  <a:lnTo>
                    <a:pt x="4136441" y="39289"/>
                  </a:lnTo>
                  <a:lnTo>
                    <a:pt x="4089452" y="39928"/>
                  </a:lnTo>
                  <a:lnTo>
                    <a:pt x="4038212" y="40188"/>
                  </a:lnTo>
                  <a:lnTo>
                    <a:pt x="3983579" y="40123"/>
                  </a:lnTo>
                  <a:lnTo>
                    <a:pt x="3926411" y="39790"/>
                  </a:lnTo>
                  <a:lnTo>
                    <a:pt x="3867565" y="39244"/>
                  </a:lnTo>
                  <a:lnTo>
                    <a:pt x="3807899" y="38538"/>
                  </a:lnTo>
                  <a:lnTo>
                    <a:pt x="3748272" y="37729"/>
                  </a:lnTo>
                  <a:lnTo>
                    <a:pt x="3689540" y="36870"/>
                  </a:lnTo>
                  <a:lnTo>
                    <a:pt x="3632562" y="36018"/>
                  </a:lnTo>
                  <a:lnTo>
                    <a:pt x="3578195" y="35227"/>
                  </a:lnTo>
                  <a:lnTo>
                    <a:pt x="3527298" y="34552"/>
                  </a:lnTo>
                  <a:lnTo>
                    <a:pt x="3467330" y="33598"/>
                  </a:lnTo>
                  <a:lnTo>
                    <a:pt x="3411312" y="32367"/>
                  </a:lnTo>
                  <a:lnTo>
                    <a:pt x="3358549" y="31014"/>
                  </a:lnTo>
                  <a:lnTo>
                    <a:pt x="3308350" y="29695"/>
                  </a:lnTo>
                  <a:lnTo>
                    <a:pt x="3260020" y="28566"/>
                  </a:lnTo>
                  <a:lnTo>
                    <a:pt x="3212869" y="27785"/>
                  </a:lnTo>
                  <a:lnTo>
                    <a:pt x="3166202" y="27507"/>
                  </a:lnTo>
                  <a:lnTo>
                    <a:pt x="3119327" y="27888"/>
                  </a:lnTo>
                  <a:lnTo>
                    <a:pt x="3071552" y="29085"/>
                  </a:lnTo>
                  <a:lnTo>
                    <a:pt x="3022184" y="31254"/>
                  </a:lnTo>
                  <a:lnTo>
                    <a:pt x="2970529" y="34552"/>
                  </a:lnTo>
                  <a:lnTo>
                    <a:pt x="2929182" y="36972"/>
                  </a:lnTo>
                  <a:lnTo>
                    <a:pt x="2888212" y="38217"/>
                  </a:lnTo>
                  <a:lnTo>
                    <a:pt x="2847147" y="38488"/>
                  </a:lnTo>
                  <a:lnTo>
                    <a:pt x="2805517" y="37984"/>
                  </a:lnTo>
                  <a:lnTo>
                    <a:pt x="2762850" y="36907"/>
                  </a:lnTo>
                  <a:lnTo>
                    <a:pt x="2718676" y="35458"/>
                  </a:lnTo>
                  <a:lnTo>
                    <a:pt x="2672524" y="33837"/>
                  </a:lnTo>
                  <a:lnTo>
                    <a:pt x="2623922" y="32246"/>
                  </a:lnTo>
                  <a:lnTo>
                    <a:pt x="2572401" y="30884"/>
                  </a:lnTo>
                  <a:lnTo>
                    <a:pt x="2517488" y="29953"/>
                  </a:lnTo>
                  <a:lnTo>
                    <a:pt x="2458712" y="29654"/>
                  </a:lnTo>
                  <a:lnTo>
                    <a:pt x="2395604" y="30186"/>
                  </a:lnTo>
                  <a:lnTo>
                    <a:pt x="2327691" y="31752"/>
                  </a:lnTo>
                  <a:lnTo>
                    <a:pt x="2254504" y="34552"/>
                  </a:lnTo>
                  <a:lnTo>
                    <a:pt x="2186253" y="37515"/>
                  </a:lnTo>
                  <a:lnTo>
                    <a:pt x="2122949" y="39923"/>
                  </a:lnTo>
                  <a:lnTo>
                    <a:pt x="2064009" y="41806"/>
                  </a:lnTo>
                  <a:lnTo>
                    <a:pt x="2008851" y="43194"/>
                  </a:lnTo>
                  <a:lnTo>
                    <a:pt x="1956895" y="44119"/>
                  </a:lnTo>
                  <a:lnTo>
                    <a:pt x="1907560" y="44610"/>
                  </a:lnTo>
                  <a:lnTo>
                    <a:pt x="1860263" y="44698"/>
                  </a:lnTo>
                  <a:lnTo>
                    <a:pt x="1814423" y="44414"/>
                  </a:lnTo>
                  <a:lnTo>
                    <a:pt x="1769460" y="43787"/>
                  </a:lnTo>
                  <a:lnTo>
                    <a:pt x="1724791" y="42849"/>
                  </a:lnTo>
                  <a:lnTo>
                    <a:pt x="1679836" y="41630"/>
                  </a:lnTo>
                  <a:lnTo>
                    <a:pt x="1634012" y="40160"/>
                  </a:lnTo>
                  <a:lnTo>
                    <a:pt x="1586739" y="38470"/>
                  </a:lnTo>
                  <a:lnTo>
                    <a:pt x="1537435" y="36590"/>
                  </a:lnTo>
                  <a:lnTo>
                    <a:pt x="1485519" y="34552"/>
                  </a:lnTo>
                  <a:lnTo>
                    <a:pt x="1420954" y="31896"/>
                  </a:lnTo>
                  <a:lnTo>
                    <a:pt x="1360483" y="29287"/>
                  </a:lnTo>
                  <a:lnTo>
                    <a:pt x="1303627" y="26854"/>
                  </a:lnTo>
                  <a:lnTo>
                    <a:pt x="1249905" y="24730"/>
                  </a:lnTo>
                  <a:lnTo>
                    <a:pt x="1198840" y="23046"/>
                  </a:lnTo>
                  <a:lnTo>
                    <a:pt x="1149953" y="21931"/>
                  </a:lnTo>
                  <a:lnTo>
                    <a:pt x="1102764" y="21518"/>
                  </a:lnTo>
                  <a:lnTo>
                    <a:pt x="1056795" y="21936"/>
                  </a:lnTo>
                  <a:lnTo>
                    <a:pt x="1011566" y="23318"/>
                  </a:lnTo>
                  <a:lnTo>
                    <a:pt x="966600" y="25794"/>
                  </a:lnTo>
                  <a:lnTo>
                    <a:pt x="921417" y="29495"/>
                  </a:lnTo>
                  <a:lnTo>
                    <a:pt x="875538" y="34552"/>
                  </a:lnTo>
                  <a:lnTo>
                    <a:pt x="839671" y="38233"/>
                  </a:lnTo>
                  <a:lnTo>
                    <a:pt x="798023" y="41159"/>
                  </a:lnTo>
                  <a:lnTo>
                    <a:pt x="751360" y="43388"/>
                  </a:lnTo>
                  <a:lnTo>
                    <a:pt x="700449" y="44980"/>
                  </a:lnTo>
                  <a:lnTo>
                    <a:pt x="646055" y="45993"/>
                  </a:lnTo>
                  <a:lnTo>
                    <a:pt x="588944" y="46487"/>
                  </a:lnTo>
                  <a:lnTo>
                    <a:pt x="529882" y="46521"/>
                  </a:lnTo>
                  <a:lnTo>
                    <a:pt x="469636" y="46154"/>
                  </a:lnTo>
                  <a:lnTo>
                    <a:pt x="408972" y="45445"/>
                  </a:lnTo>
                  <a:lnTo>
                    <a:pt x="348654" y="44453"/>
                  </a:lnTo>
                  <a:lnTo>
                    <a:pt x="289450" y="43237"/>
                  </a:lnTo>
                  <a:lnTo>
                    <a:pt x="232126" y="41857"/>
                  </a:lnTo>
                  <a:lnTo>
                    <a:pt x="177447" y="40371"/>
                  </a:lnTo>
                  <a:lnTo>
                    <a:pt x="126180" y="38838"/>
                  </a:lnTo>
                  <a:lnTo>
                    <a:pt x="79090" y="37318"/>
                  </a:lnTo>
                  <a:lnTo>
                    <a:pt x="36944" y="35869"/>
                  </a:lnTo>
                  <a:lnTo>
                    <a:pt x="0" y="25535"/>
                  </a:lnTo>
                  <a:lnTo>
                    <a:pt x="635" y="21344"/>
                  </a:lnTo>
                  <a:lnTo>
                    <a:pt x="508" y="16264"/>
                  </a:lnTo>
                  <a:close/>
                </a:path>
              </a:pathLst>
            </a:custGeom>
            <a:ln w="41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3" y="5413247"/>
            <a:ext cx="1389888" cy="143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61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8777" y="2927985"/>
            <a:ext cx="2489200" cy="88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1025" indent="-276860">
              <a:lnSpc>
                <a:spcPts val="3760"/>
              </a:lnSpc>
              <a:buClr>
                <a:srgbClr val="44536A"/>
              </a:buClr>
              <a:buSzPct val="189285"/>
              <a:buFont typeface="Symbol"/>
              <a:buChar char=""/>
              <a:tabLst>
                <a:tab pos="581660" algn="l"/>
              </a:tabLst>
            </a:pP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Κατηγορίες</a:t>
            </a:r>
            <a:endParaRPr sz="2800">
              <a:latin typeface="Calibri Light"/>
              <a:cs typeface="Calibri Light"/>
            </a:endParaRPr>
          </a:p>
          <a:p>
            <a:pPr marL="12700">
              <a:lnSpc>
                <a:spcPts val="3140"/>
              </a:lnSpc>
            </a:pP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Προϋπολογισμού</a:t>
            </a:r>
            <a:endParaRPr sz="28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831" y="1006665"/>
            <a:ext cx="90805" cy="4523105"/>
            <a:chOff x="4741831" y="1006665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764" y="102793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21" y="2201852"/>
                  </a:moveTo>
                  <a:lnTo>
                    <a:pt x="22760" y="2238962"/>
                  </a:lnTo>
                  <a:lnTo>
                    <a:pt x="23733" y="2286077"/>
                  </a:lnTo>
                  <a:lnTo>
                    <a:pt x="24214" y="2334006"/>
                  </a:lnTo>
                  <a:lnTo>
                    <a:pt x="24165" y="2382950"/>
                  </a:lnTo>
                  <a:lnTo>
                    <a:pt x="23550" y="2433113"/>
                  </a:lnTo>
                  <a:lnTo>
                    <a:pt x="22332" y="2484695"/>
                  </a:lnTo>
                  <a:lnTo>
                    <a:pt x="20446" y="2538503"/>
                  </a:lnTo>
                  <a:lnTo>
                    <a:pt x="17939" y="2592927"/>
                  </a:lnTo>
                  <a:lnTo>
                    <a:pt x="14689" y="2649982"/>
                  </a:lnTo>
                  <a:lnTo>
                    <a:pt x="11908" y="2703738"/>
                  </a:lnTo>
                  <a:lnTo>
                    <a:pt x="10148" y="2757589"/>
                  </a:lnTo>
                  <a:lnTo>
                    <a:pt x="9257" y="2811302"/>
                  </a:lnTo>
                  <a:lnTo>
                    <a:pt x="9082" y="2864647"/>
                  </a:lnTo>
                  <a:lnTo>
                    <a:pt x="9472" y="2917393"/>
                  </a:lnTo>
                  <a:lnTo>
                    <a:pt x="10275" y="2969308"/>
                  </a:lnTo>
                  <a:lnTo>
                    <a:pt x="11363" y="3021203"/>
                  </a:lnTo>
                  <a:lnTo>
                    <a:pt x="13715" y="3121494"/>
                  </a:lnTo>
                  <a:lnTo>
                    <a:pt x="14574" y="3164045"/>
                  </a:lnTo>
                  <a:lnTo>
                    <a:pt x="15162" y="3208344"/>
                  </a:lnTo>
                  <a:lnTo>
                    <a:pt x="15250" y="3250426"/>
                  </a:lnTo>
                  <a:lnTo>
                    <a:pt x="14689" y="3290062"/>
                  </a:lnTo>
                  <a:lnTo>
                    <a:pt x="14270" y="3329043"/>
                  </a:lnTo>
                  <a:lnTo>
                    <a:pt x="14742" y="3369433"/>
                  </a:lnTo>
                  <a:lnTo>
                    <a:pt x="15880" y="3411312"/>
                  </a:lnTo>
                  <a:lnTo>
                    <a:pt x="17460" y="3454764"/>
                  </a:lnTo>
                  <a:lnTo>
                    <a:pt x="19260" y="3499870"/>
                  </a:lnTo>
                  <a:lnTo>
                    <a:pt x="21054" y="3546713"/>
                  </a:lnTo>
                  <a:lnTo>
                    <a:pt x="22620" y="3595374"/>
                  </a:lnTo>
                  <a:lnTo>
                    <a:pt x="23734" y="3645937"/>
                  </a:lnTo>
                  <a:lnTo>
                    <a:pt x="24172" y="3698482"/>
                  </a:lnTo>
                  <a:lnTo>
                    <a:pt x="23710" y="3753094"/>
                  </a:lnTo>
                  <a:lnTo>
                    <a:pt x="22124" y="3809852"/>
                  </a:lnTo>
                  <a:lnTo>
                    <a:pt x="19192" y="3868841"/>
                  </a:lnTo>
                  <a:lnTo>
                    <a:pt x="14689" y="3930142"/>
                  </a:lnTo>
                  <a:lnTo>
                    <a:pt x="10017" y="3999433"/>
                  </a:lnTo>
                  <a:lnTo>
                    <a:pt x="8243" y="4060629"/>
                  </a:lnTo>
                  <a:lnTo>
                    <a:pt x="8712" y="4115146"/>
                  </a:lnTo>
                  <a:lnTo>
                    <a:pt x="10769" y="4164397"/>
                  </a:lnTo>
                  <a:lnTo>
                    <a:pt x="13761" y="4209798"/>
                  </a:lnTo>
                  <a:lnTo>
                    <a:pt x="17033" y="4252763"/>
                  </a:lnTo>
                  <a:lnTo>
                    <a:pt x="19930" y="4294706"/>
                  </a:lnTo>
                  <a:lnTo>
                    <a:pt x="21799" y="4337043"/>
                  </a:lnTo>
                  <a:lnTo>
                    <a:pt x="21985" y="4381188"/>
                  </a:lnTo>
                  <a:lnTo>
                    <a:pt x="19832" y="4428555"/>
                  </a:lnTo>
                  <a:lnTo>
                    <a:pt x="14689" y="4480560"/>
                  </a:lnTo>
                  <a:lnTo>
                    <a:pt x="18880" y="4481322"/>
                  </a:lnTo>
                  <a:lnTo>
                    <a:pt x="27516" y="4479671"/>
                  </a:lnTo>
                  <a:lnTo>
                    <a:pt x="32905" y="4479671"/>
                  </a:lnTo>
                  <a:lnTo>
                    <a:pt x="29811" y="4441247"/>
                  </a:lnTo>
                  <a:lnTo>
                    <a:pt x="27538" y="4399575"/>
                  </a:lnTo>
                  <a:lnTo>
                    <a:pt x="26058" y="4355640"/>
                  </a:lnTo>
                  <a:lnTo>
                    <a:pt x="25268" y="4309540"/>
                  </a:lnTo>
                  <a:lnTo>
                    <a:pt x="25115" y="4252763"/>
                  </a:lnTo>
                  <a:lnTo>
                    <a:pt x="25371" y="4209798"/>
                  </a:lnTo>
                  <a:lnTo>
                    <a:pt x="26023" y="4159218"/>
                  </a:lnTo>
                  <a:lnTo>
                    <a:pt x="26978" y="4105427"/>
                  </a:lnTo>
                  <a:lnTo>
                    <a:pt x="28115" y="4049958"/>
                  </a:lnTo>
                  <a:lnTo>
                    <a:pt x="29333" y="3992905"/>
                  </a:lnTo>
                  <a:lnTo>
                    <a:pt x="30606" y="3930142"/>
                  </a:lnTo>
                  <a:lnTo>
                    <a:pt x="31604" y="3874443"/>
                  </a:lnTo>
                  <a:lnTo>
                    <a:pt x="32453" y="3813227"/>
                  </a:lnTo>
                  <a:lnTo>
                    <a:pt x="32977" y="3750818"/>
                  </a:lnTo>
                  <a:lnTo>
                    <a:pt x="33585" y="3689282"/>
                  </a:lnTo>
                  <a:lnTo>
                    <a:pt x="34663" y="3630418"/>
                  </a:lnTo>
                  <a:lnTo>
                    <a:pt x="36069" y="3573921"/>
                  </a:lnTo>
                  <a:lnTo>
                    <a:pt x="37664" y="3519485"/>
                  </a:lnTo>
                  <a:lnTo>
                    <a:pt x="39306" y="3466804"/>
                  </a:lnTo>
                  <a:lnTo>
                    <a:pt x="40854" y="3415572"/>
                  </a:lnTo>
                  <a:lnTo>
                    <a:pt x="42168" y="3365484"/>
                  </a:lnTo>
                  <a:lnTo>
                    <a:pt x="43107" y="3316233"/>
                  </a:lnTo>
                  <a:lnTo>
                    <a:pt x="43530" y="3267515"/>
                  </a:lnTo>
                  <a:lnTo>
                    <a:pt x="43296" y="3219023"/>
                  </a:lnTo>
                  <a:lnTo>
                    <a:pt x="42264" y="3170451"/>
                  </a:lnTo>
                  <a:lnTo>
                    <a:pt x="40294" y="3121494"/>
                  </a:lnTo>
                  <a:lnTo>
                    <a:pt x="37245" y="3071847"/>
                  </a:lnTo>
                  <a:lnTo>
                    <a:pt x="32890" y="3020162"/>
                  </a:lnTo>
                  <a:lnTo>
                    <a:pt x="28237" y="2963933"/>
                  </a:lnTo>
                  <a:lnTo>
                    <a:pt x="25321" y="2911088"/>
                  </a:lnTo>
                  <a:lnTo>
                    <a:pt x="23940" y="2861758"/>
                  </a:lnTo>
                  <a:lnTo>
                    <a:pt x="23872" y="2811302"/>
                  </a:lnTo>
                  <a:lnTo>
                    <a:pt x="24627" y="2770008"/>
                  </a:lnTo>
                  <a:lnTo>
                    <a:pt x="26119" y="2725769"/>
                  </a:lnTo>
                  <a:lnTo>
                    <a:pt x="27991" y="2681408"/>
                  </a:lnTo>
                  <a:lnTo>
                    <a:pt x="29957" y="2636016"/>
                  </a:lnTo>
                  <a:lnTo>
                    <a:pt x="31726" y="2588684"/>
                  </a:lnTo>
                  <a:lnTo>
                    <a:pt x="33018" y="2537899"/>
                  </a:lnTo>
                  <a:lnTo>
                    <a:pt x="33525" y="2484562"/>
                  </a:lnTo>
                  <a:lnTo>
                    <a:pt x="32977" y="2425954"/>
                  </a:lnTo>
                  <a:lnTo>
                    <a:pt x="31293" y="2367670"/>
                  </a:lnTo>
                  <a:lnTo>
                    <a:pt x="28814" y="2314586"/>
                  </a:lnTo>
                  <a:lnTo>
                    <a:pt x="25869" y="2265614"/>
                  </a:lnTo>
                  <a:lnTo>
                    <a:pt x="22788" y="2219668"/>
                  </a:lnTo>
                  <a:lnTo>
                    <a:pt x="21621" y="2201852"/>
                  </a:lnTo>
                  <a:close/>
                </a:path>
                <a:path w="46989" h="4481830">
                  <a:moveTo>
                    <a:pt x="32905" y="4479671"/>
                  </a:moveTo>
                  <a:lnTo>
                    <a:pt x="27516" y="4479671"/>
                  </a:lnTo>
                  <a:lnTo>
                    <a:pt x="32977" y="4480560"/>
                  </a:lnTo>
                  <a:lnTo>
                    <a:pt x="32905" y="4479671"/>
                  </a:lnTo>
                  <a:close/>
                </a:path>
                <a:path w="46989" h="4481830">
                  <a:moveTo>
                    <a:pt x="15963" y="2077352"/>
                  </a:moveTo>
                  <a:lnTo>
                    <a:pt x="16045" y="2089113"/>
                  </a:lnTo>
                  <a:lnTo>
                    <a:pt x="17546" y="2132504"/>
                  </a:lnTo>
                  <a:lnTo>
                    <a:pt x="19904" y="2175660"/>
                  </a:lnTo>
                  <a:lnTo>
                    <a:pt x="21621" y="2201852"/>
                  </a:lnTo>
                  <a:lnTo>
                    <a:pt x="21332" y="2192460"/>
                  </a:lnTo>
                  <a:lnTo>
                    <a:pt x="19486" y="2146368"/>
                  </a:lnTo>
                  <a:lnTo>
                    <a:pt x="17259" y="2100484"/>
                  </a:lnTo>
                  <a:lnTo>
                    <a:pt x="15963" y="2077352"/>
                  </a:lnTo>
                  <a:close/>
                </a:path>
                <a:path w="46989" h="4481830">
                  <a:moveTo>
                    <a:pt x="32977" y="0"/>
                  </a:moveTo>
                  <a:lnTo>
                    <a:pt x="27262" y="635"/>
                  </a:lnTo>
                  <a:lnTo>
                    <a:pt x="14710" y="635"/>
                  </a:lnTo>
                  <a:lnTo>
                    <a:pt x="16175" y="43685"/>
                  </a:lnTo>
                  <a:lnTo>
                    <a:pt x="16867" y="89662"/>
                  </a:lnTo>
                  <a:lnTo>
                    <a:pt x="16921" y="137566"/>
                  </a:lnTo>
                  <a:lnTo>
                    <a:pt x="16495" y="187033"/>
                  </a:lnTo>
                  <a:lnTo>
                    <a:pt x="15746" y="237697"/>
                  </a:lnTo>
                  <a:lnTo>
                    <a:pt x="13894" y="342155"/>
                  </a:lnTo>
                  <a:lnTo>
                    <a:pt x="13136" y="393229"/>
                  </a:lnTo>
                  <a:lnTo>
                    <a:pt x="12670" y="445037"/>
                  </a:lnTo>
                  <a:lnTo>
                    <a:pt x="12669" y="496220"/>
                  </a:lnTo>
                  <a:lnTo>
                    <a:pt x="13289" y="546412"/>
                  </a:lnTo>
                  <a:lnTo>
                    <a:pt x="14689" y="595249"/>
                  </a:lnTo>
                  <a:lnTo>
                    <a:pt x="16430" y="637958"/>
                  </a:lnTo>
                  <a:lnTo>
                    <a:pt x="20512" y="731540"/>
                  </a:lnTo>
                  <a:lnTo>
                    <a:pt x="22597" y="781719"/>
                  </a:lnTo>
                  <a:lnTo>
                    <a:pt x="24542" y="833694"/>
                  </a:lnTo>
                  <a:lnTo>
                    <a:pt x="26219" y="887117"/>
                  </a:lnTo>
                  <a:lnTo>
                    <a:pt x="27500" y="941641"/>
                  </a:lnTo>
                  <a:lnTo>
                    <a:pt x="28258" y="996920"/>
                  </a:lnTo>
                  <a:lnTo>
                    <a:pt x="28366" y="1052605"/>
                  </a:lnTo>
                  <a:lnTo>
                    <a:pt x="27696" y="1108351"/>
                  </a:lnTo>
                  <a:lnTo>
                    <a:pt x="26121" y="1163809"/>
                  </a:lnTo>
                  <a:lnTo>
                    <a:pt x="23513" y="1218633"/>
                  </a:lnTo>
                  <a:lnTo>
                    <a:pt x="19744" y="1272476"/>
                  </a:lnTo>
                  <a:lnTo>
                    <a:pt x="14689" y="1324990"/>
                  </a:lnTo>
                  <a:lnTo>
                    <a:pt x="9582" y="1377622"/>
                  </a:lnTo>
                  <a:lnTo>
                    <a:pt x="5678" y="1431780"/>
                  </a:lnTo>
                  <a:lnTo>
                    <a:pt x="2872" y="1487064"/>
                  </a:lnTo>
                  <a:lnTo>
                    <a:pt x="1059" y="1543071"/>
                  </a:lnTo>
                  <a:lnTo>
                    <a:pt x="137" y="1599401"/>
                  </a:lnTo>
                  <a:lnTo>
                    <a:pt x="0" y="1655651"/>
                  </a:lnTo>
                  <a:lnTo>
                    <a:pt x="544" y="1711420"/>
                  </a:lnTo>
                  <a:lnTo>
                    <a:pt x="1666" y="1766306"/>
                  </a:lnTo>
                  <a:lnTo>
                    <a:pt x="3261" y="1819909"/>
                  </a:lnTo>
                  <a:lnTo>
                    <a:pt x="5225" y="1871825"/>
                  </a:lnTo>
                  <a:lnTo>
                    <a:pt x="7454" y="1921655"/>
                  </a:lnTo>
                  <a:lnTo>
                    <a:pt x="9843" y="1968996"/>
                  </a:lnTo>
                  <a:lnTo>
                    <a:pt x="12290" y="2013447"/>
                  </a:lnTo>
                  <a:lnTo>
                    <a:pt x="14689" y="2054606"/>
                  </a:lnTo>
                  <a:lnTo>
                    <a:pt x="15963" y="2077352"/>
                  </a:lnTo>
                  <a:lnTo>
                    <a:pt x="16939" y="1997275"/>
                  </a:lnTo>
                  <a:lnTo>
                    <a:pt x="19994" y="1946655"/>
                  </a:lnTo>
                  <a:lnTo>
                    <a:pt x="25230" y="1891451"/>
                  </a:lnTo>
                  <a:lnTo>
                    <a:pt x="32977" y="1830577"/>
                  </a:lnTo>
                  <a:lnTo>
                    <a:pt x="39550" y="1774177"/>
                  </a:lnTo>
                  <a:lnTo>
                    <a:pt x="43860" y="1715330"/>
                  </a:lnTo>
                  <a:lnTo>
                    <a:pt x="46219" y="1654813"/>
                  </a:lnTo>
                  <a:lnTo>
                    <a:pt x="46939" y="1593402"/>
                  </a:lnTo>
                  <a:lnTo>
                    <a:pt x="46335" y="1531874"/>
                  </a:lnTo>
                  <a:lnTo>
                    <a:pt x="44720" y="1471006"/>
                  </a:lnTo>
                  <a:lnTo>
                    <a:pt x="42406" y="1411573"/>
                  </a:lnTo>
                  <a:lnTo>
                    <a:pt x="39708" y="1354352"/>
                  </a:lnTo>
                  <a:lnTo>
                    <a:pt x="36938" y="1300120"/>
                  </a:lnTo>
                  <a:lnTo>
                    <a:pt x="34409" y="1249652"/>
                  </a:lnTo>
                  <a:lnTo>
                    <a:pt x="32436" y="1203727"/>
                  </a:lnTo>
                  <a:lnTo>
                    <a:pt x="31349" y="1163809"/>
                  </a:lnTo>
                  <a:lnTo>
                    <a:pt x="31406" y="1128605"/>
                  </a:lnTo>
                  <a:lnTo>
                    <a:pt x="32977" y="1100963"/>
                  </a:lnTo>
                  <a:lnTo>
                    <a:pt x="36162" y="1066976"/>
                  </a:lnTo>
                  <a:lnTo>
                    <a:pt x="38877" y="1031580"/>
                  </a:lnTo>
                  <a:lnTo>
                    <a:pt x="41034" y="993921"/>
                  </a:lnTo>
                  <a:lnTo>
                    <a:pt x="42541" y="953145"/>
                  </a:lnTo>
                  <a:lnTo>
                    <a:pt x="43311" y="908399"/>
                  </a:lnTo>
                  <a:lnTo>
                    <a:pt x="43254" y="858829"/>
                  </a:lnTo>
                  <a:lnTo>
                    <a:pt x="42282" y="803583"/>
                  </a:lnTo>
                  <a:lnTo>
                    <a:pt x="40304" y="741806"/>
                  </a:lnTo>
                  <a:lnTo>
                    <a:pt x="37232" y="672646"/>
                  </a:lnTo>
                  <a:lnTo>
                    <a:pt x="32977" y="595249"/>
                  </a:lnTo>
                  <a:lnTo>
                    <a:pt x="29557" y="531736"/>
                  </a:lnTo>
                  <a:lnTo>
                    <a:pt x="27314" y="476349"/>
                  </a:lnTo>
                  <a:lnTo>
                    <a:pt x="26083" y="427410"/>
                  </a:lnTo>
                  <a:lnTo>
                    <a:pt x="25695" y="383238"/>
                  </a:lnTo>
                  <a:lnTo>
                    <a:pt x="25985" y="342155"/>
                  </a:lnTo>
                  <a:lnTo>
                    <a:pt x="26785" y="302482"/>
                  </a:lnTo>
                  <a:lnTo>
                    <a:pt x="27930" y="262538"/>
                  </a:lnTo>
                  <a:lnTo>
                    <a:pt x="29251" y="220646"/>
                  </a:lnTo>
                  <a:lnTo>
                    <a:pt x="30583" y="175125"/>
                  </a:lnTo>
                  <a:lnTo>
                    <a:pt x="31759" y="124296"/>
                  </a:lnTo>
                  <a:lnTo>
                    <a:pt x="32613" y="66481"/>
                  </a:lnTo>
                  <a:lnTo>
                    <a:pt x="32973" y="635"/>
                  </a:lnTo>
                  <a:lnTo>
                    <a:pt x="19261" y="635"/>
                  </a:lnTo>
                  <a:lnTo>
                    <a:pt x="14689" y="0"/>
                  </a:lnTo>
                  <a:lnTo>
                    <a:pt x="3297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469" y="1027302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72" y="635"/>
                  </a:moveTo>
                  <a:lnTo>
                    <a:pt x="29380" y="63626"/>
                  </a:lnTo>
                  <a:lnTo>
                    <a:pt x="28044" y="119595"/>
                  </a:lnTo>
                  <a:lnTo>
                    <a:pt x="27200" y="169920"/>
                  </a:lnTo>
                  <a:lnTo>
                    <a:pt x="26785" y="215975"/>
                  </a:lnTo>
                  <a:lnTo>
                    <a:pt x="26734" y="259137"/>
                  </a:lnTo>
                  <a:lnTo>
                    <a:pt x="26986" y="300783"/>
                  </a:lnTo>
                  <a:lnTo>
                    <a:pt x="27475" y="342289"/>
                  </a:lnTo>
                  <a:lnTo>
                    <a:pt x="28139" y="385031"/>
                  </a:lnTo>
                  <a:lnTo>
                    <a:pt x="28915" y="430385"/>
                  </a:lnTo>
                  <a:lnTo>
                    <a:pt x="29737" y="479727"/>
                  </a:lnTo>
                  <a:lnTo>
                    <a:pt x="30544" y="534435"/>
                  </a:lnTo>
                  <a:lnTo>
                    <a:pt x="31272" y="595884"/>
                  </a:lnTo>
                  <a:lnTo>
                    <a:pt x="32280" y="667123"/>
                  </a:lnTo>
                  <a:lnTo>
                    <a:pt x="33576" y="726031"/>
                  </a:lnTo>
                  <a:lnTo>
                    <a:pt x="34968" y="775511"/>
                  </a:lnTo>
                  <a:lnTo>
                    <a:pt x="36265" y="818463"/>
                  </a:lnTo>
                  <a:lnTo>
                    <a:pt x="37273" y="857789"/>
                  </a:lnTo>
                  <a:lnTo>
                    <a:pt x="37801" y="896392"/>
                  </a:lnTo>
                  <a:lnTo>
                    <a:pt x="37657" y="937172"/>
                  </a:lnTo>
                  <a:lnTo>
                    <a:pt x="36649" y="983032"/>
                  </a:lnTo>
                  <a:lnTo>
                    <a:pt x="34584" y="1036873"/>
                  </a:lnTo>
                  <a:lnTo>
                    <a:pt x="31272" y="1101598"/>
                  </a:lnTo>
                  <a:lnTo>
                    <a:pt x="28850" y="1162908"/>
                  </a:lnTo>
                  <a:lnTo>
                    <a:pt x="28505" y="1218318"/>
                  </a:lnTo>
                  <a:lnTo>
                    <a:pt x="29706" y="1269042"/>
                  </a:lnTo>
                  <a:lnTo>
                    <a:pt x="31921" y="1316297"/>
                  </a:lnTo>
                  <a:lnTo>
                    <a:pt x="34621" y="1361297"/>
                  </a:lnTo>
                  <a:lnTo>
                    <a:pt x="37275" y="1405258"/>
                  </a:lnTo>
                  <a:lnTo>
                    <a:pt x="39351" y="1449395"/>
                  </a:lnTo>
                  <a:lnTo>
                    <a:pt x="40320" y="1494924"/>
                  </a:lnTo>
                  <a:lnTo>
                    <a:pt x="39650" y="1543060"/>
                  </a:lnTo>
                  <a:lnTo>
                    <a:pt x="36811" y="1595019"/>
                  </a:lnTo>
                  <a:lnTo>
                    <a:pt x="31272" y="1652016"/>
                  </a:lnTo>
                  <a:lnTo>
                    <a:pt x="26146" y="1700277"/>
                  </a:lnTo>
                  <a:lnTo>
                    <a:pt x="21861" y="1750577"/>
                  </a:lnTo>
                  <a:lnTo>
                    <a:pt x="18406" y="1802432"/>
                  </a:lnTo>
                  <a:lnTo>
                    <a:pt x="15765" y="1855358"/>
                  </a:lnTo>
                  <a:lnTo>
                    <a:pt x="13927" y="1908869"/>
                  </a:lnTo>
                  <a:lnTo>
                    <a:pt x="12877" y="1962482"/>
                  </a:lnTo>
                  <a:lnTo>
                    <a:pt x="12603" y="2015712"/>
                  </a:lnTo>
                  <a:lnTo>
                    <a:pt x="13091" y="2068075"/>
                  </a:lnTo>
                  <a:lnTo>
                    <a:pt x="14327" y="2119087"/>
                  </a:lnTo>
                  <a:lnTo>
                    <a:pt x="16299" y="2168263"/>
                  </a:lnTo>
                  <a:lnTo>
                    <a:pt x="18992" y="2215120"/>
                  </a:lnTo>
                  <a:lnTo>
                    <a:pt x="22395" y="2259172"/>
                  </a:lnTo>
                  <a:lnTo>
                    <a:pt x="26492" y="2299936"/>
                  </a:lnTo>
                  <a:lnTo>
                    <a:pt x="31272" y="2336927"/>
                  </a:lnTo>
                  <a:lnTo>
                    <a:pt x="35749" y="2378866"/>
                  </a:lnTo>
                  <a:lnTo>
                    <a:pt x="37604" y="2422991"/>
                  </a:lnTo>
                  <a:lnTo>
                    <a:pt x="37380" y="2469064"/>
                  </a:lnTo>
                  <a:lnTo>
                    <a:pt x="35618" y="2516848"/>
                  </a:lnTo>
                  <a:lnTo>
                    <a:pt x="32862" y="2566105"/>
                  </a:lnTo>
                  <a:lnTo>
                    <a:pt x="29653" y="2616596"/>
                  </a:lnTo>
                  <a:lnTo>
                    <a:pt x="26534" y="2668086"/>
                  </a:lnTo>
                  <a:lnTo>
                    <a:pt x="24047" y="2720335"/>
                  </a:lnTo>
                  <a:lnTo>
                    <a:pt x="22735" y="2773106"/>
                  </a:lnTo>
                  <a:lnTo>
                    <a:pt x="23140" y="2826162"/>
                  </a:lnTo>
                  <a:lnTo>
                    <a:pt x="25805" y="2879264"/>
                  </a:lnTo>
                  <a:lnTo>
                    <a:pt x="31272" y="2932176"/>
                  </a:lnTo>
                  <a:lnTo>
                    <a:pt x="37017" y="2988972"/>
                  </a:lnTo>
                  <a:lnTo>
                    <a:pt x="39372" y="3044321"/>
                  </a:lnTo>
                  <a:lnTo>
                    <a:pt x="39083" y="3098256"/>
                  </a:lnTo>
                  <a:lnTo>
                    <a:pt x="36899" y="3150808"/>
                  </a:lnTo>
                  <a:lnTo>
                    <a:pt x="33565" y="3202011"/>
                  </a:lnTo>
                  <a:lnTo>
                    <a:pt x="29829" y="3251898"/>
                  </a:lnTo>
                  <a:lnTo>
                    <a:pt x="26439" y="3300500"/>
                  </a:lnTo>
                  <a:lnTo>
                    <a:pt x="24141" y="3347851"/>
                  </a:lnTo>
                  <a:lnTo>
                    <a:pt x="23682" y="3393983"/>
                  </a:lnTo>
                  <a:lnTo>
                    <a:pt x="25810" y="3438928"/>
                  </a:lnTo>
                  <a:lnTo>
                    <a:pt x="31272" y="3482721"/>
                  </a:lnTo>
                  <a:lnTo>
                    <a:pt x="35077" y="3508061"/>
                  </a:lnTo>
                  <a:lnTo>
                    <a:pt x="38387" y="3536512"/>
                  </a:lnTo>
                  <a:lnTo>
                    <a:pt x="43586" y="3602399"/>
                  </a:lnTo>
                  <a:lnTo>
                    <a:pt x="46994" y="3679685"/>
                  </a:lnTo>
                  <a:lnTo>
                    <a:pt x="48066" y="3722383"/>
                  </a:lnTo>
                  <a:lnTo>
                    <a:pt x="48737" y="3767670"/>
                  </a:lnTo>
                  <a:lnTo>
                    <a:pt x="49023" y="3815457"/>
                  </a:lnTo>
                  <a:lnTo>
                    <a:pt x="48941" y="3865657"/>
                  </a:lnTo>
                  <a:lnTo>
                    <a:pt x="48505" y="3918184"/>
                  </a:lnTo>
                  <a:lnTo>
                    <a:pt x="47731" y="3972949"/>
                  </a:lnTo>
                  <a:lnTo>
                    <a:pt x="46636" y="4029865"/>
                  </a:lnTo>
                  <a:lnTo>
                    <a:pt x="45234" y="4088846"/>
                  </a:lnTo>
                  <a:lnTo>
                    <a:pt x="43541" y="4149804"/>
                  </a:lnTo>
                  <a:lnTo>
                    <a:pt x="41574" y="4212651"/>
                  </a:lnTo>
                  <a:lnTo>
                    <a:pt x="39348" y="4277302"/>
                  </a:lnTo>
                  <a:lnTo>
                    <a:pt x="36878" y="4343667"/>
                  </a:lnTo>
                  <a:lnTo>
                    <a:pt x="34181" y="4411660"/>
                  </a:lnTo>
                  <a:lnTo>
                    <a:pt x="31272" y="4481195"/>
                  </a:lnTo>
                  <a:lnTo>
                    <a:pt x="23906" y="4481576"/>
                  </a:lnTo>
                  <a:lnTo>
                    <a:pt x="20477" y="4481195"/>
                  </a:lnTo>
                  <a:lnTo>
                    <a:pt x="12984" y="4481195"/>
                  </a:lnTo>
                  <a:lnTo>
                    <a:pt x="13334" y="4440781"/>
                  </a:lnTo>
                  <a:lnTo>
                    <a:pt x="12976" y="4396722"/>
                  </a:lnTo>
                  <a:lnTo>
                    <a:pt x="12089" y="4349612"/>
                  </a:lnTo>
                  <a:lnTo>
                    <a:pt x="10849" y="4300042"/>
                  </a:lnTo>
                  <a:lnTo>
                    <a:pt x="9432" y="4248606"/>
                  </a:lnTo>
                  <a:lnTo>
                    <a:pt x="8017" y="4195897"/>
                  </a:lnTo>
                  <a:lnTo>
                    <a:pt x="6778" y="4142509"/>
                  </a:lnTo>
                  <a:lnTo>
                    <a:pt x="5895" y="4089033"/>
                  </a:lnTo>
                  <a:lnTo>
                    <a:pt x="5542" y="4036064"/>
                  </a:lnTo>
                  <a:lnTo>
                    <a:pt x="5898" y="3984195"/>
                  </a:lnTo>
                  <a:lnTo>
                    <a:pt x="7139" y="3934018"/>
                  </a:lnTo>
                  <a:lnTo>
                    <a:pt x="9442" y="3886127"/>
                  </a:lnTo>
                  <a:lnTo>
                    <a:pt x="12984" y="3841115"/>
                  </a:lnTo>
                  <a:lnTo>
                    <a:pt x="17455" y="3791735"/>
                  </a:lnTo>
                  <a:lnTo>
                    <a:pt x="20919" y="3745411"/>
                  </a:lnTo>
                  <a:lnTo>
                    <a:pt x="23413" y="3701081"/>
                  </a:lnTo>
                  <a:lnTo>
                    <a:pt x="24974" y="3657682"/>
                  </a:lnTo>
                  <a:lnTo>
                    <a:pt x="25642" y="3614151"/>
                  </a:lnTo>
                  <a:lnTo>
                    <a:pt x="25453" y="3569426"/>
                  </a:lnTo>
                  <a:lnTo>
                    <a:pt x="24445" y="3522444"/>
                  </a:lnTo>
                  <a:lnTo>
                    <a:pt x="22657" y="3472142"/>
                  </a:lnTo>
                  <a:lnTo>
                    <a:pt x="20125" y="3417459"/>
                  </a:lnTo>
                  <a:lnTo>
                    <a:pt x="16888" y="3357331"/>
                  </a:lnTo>
                  <a:lnTo>
                    <a:pt x="12984" y="3290697"/>
                  </a:lnTo>
                  <a:lnTo>
                    <a:pt x="10257" y="3236285"/>
                  </a:lnTo>
                  <a:lnTo>
                    <a:pt x="8605" y="3183306"/>
                  </a:lnTo>
                  <a:lnTo>
                    <a:pt x="7866" y="3131490"/>
                  </a:lnTo>
                  <a:lnTo>
                    <a:pt x="7874" y="3080566"/>
                  </a:lnTo>
                  <a:lnTo>
                    <a:pt x="8467" y="3030264"/>
                  </a:lnTo>
                  <a:lnTo>
                    <a:pt x="9478" y="2980314"/>
                  </a:lnTo>
                  <a:lnTo>
                    <a:pt x="10746" y="2930445"/>
                  </a:lnTo>
                  <a:lnTo>
                    <a:pt x="12104" y="2880388"/>
                  </a:lnTo>
                  <a:lnTo>
                    <a:pt x="13390" y="2829872"/>
                  </a:lnTo>
                  <a:lnTo>
                    <a:pt x="14439" y="2778627"/>
                  </a:lnTo>
                  <a:lnTo>
                    <a:pt x="15087" y="2726383"/>
                  </a:lnTo>
                  <a:lnTo>
                    <a:pt x="15170" y="2672870"/>
                  </a:lnTo>
                  <a:lnTo>
                    <a:pt x="14524" y="2617817"/>
                  </a:lnTo>
                  <a:lnTo>
                    <a:pt x="12984" y="2560955"/>
                  </a:lnTo>
                  <a:lnTo>
                    <a:pt x="11204" y="2496006"/>
                  </a:lnTo>
                  <a:lnTo>
                    <a:pt x="10479" y="2435776"/>
                  </a:lnTo>
                  <a:lnTo>
                    <a:pt x="10591" y="2379686"/>
                  </a:lnTo>
                  <a:lnTo>
                    <a:pt x="11319" y="2327157"/>
                  </a:lnTo>
                  <a:lnTo>
                    <a:pt x="12444" y="2277611"/>
                  </a:lnTo>
                  <a:lnTo>
                    <a:pt x="13746" y="2230469"/>
                  </a:lnTo>
                  <a:lnTo>
                    <a:pt x="15006" y="2185152"/>
                  </a:lnTo>
                  <a:lnTo>
                    <a:pt x="16004" y="2141083"/>
                  </a:lnTo>
                  <a:lnTo>
                    <a:pt x="16520" y="2097682"/>
                  </a:lnTo>
                  <a:lnTo>
                    <a:pt x="16335" y="2054371"/>
                  </a:lnTo>
                  <a:lnTo>
                    <a:pt x="15230" y="2010572"/>
                  </a:lnTo>
                  <a:lnTo>
                    <a:pt x="12984" y="1965706"/>
                  </a:lnTo>
                  <a:lnTo>
                    <a:pt x="9572" y="1913449"/>
                  </a:lnTo>
                  <a:lnTo>
                    <a:pt x="6400" y="1865197"/>
                  </a:lnTo>
                  <a:lnTo>
                    <a:pt x="3663" y="1819587"/>
                  </a:lnTo>
                  <a:lnTo>
                    <a:pt x="1554" y="1775258"/>
                  </a:lnTo>
                  <a:lnTo>
                    <a:pt x="268" y="1730851"/>
                  </a:lnTo>
                  <a:lnTo>
                    <a:pt x="0" y="1685003"/>
                  </a:lnTo>
                  <a:lnTo>
                    <a:pt x="942" y="1636354"/>
                  </a:lnTo>
                  <a:lnTo>
                    <a:pt x="3291" y="1583543"/>
                  </a:lnTo>
                  <a:lnTo>
                    <a:pt x="7240" y="1525209"/>
                  </a:lnTo>
                  <a:lnTo>
                    <a:pt x="12984" y="1459992"/>
                  </a:lnTo>
                  <a:lnTo>
                    <a:pt x="16856" y="1409447"/>
                  </a:lnTo>
                  <a:lnTo>
                    <a:pt x="19069" y="1356917"/>
                  </a:lnTo>
                  <a:lnTo>
                    <a:pt x="19889" y="1302963"/>
                  </a:lnTo>
                  <a:lnTo>
                    <a:pt x="19582" y="1248141"/>
                  </a:lnTo>
                  <a:lnTo>
                    <a:pt x="18414" y="1193010"/>
                  </a:lnTo>
                  <a:lnTo>
                    <a:pt x="16650" y="1138129"/>
                  </a:lnTo>
                  <a:lnTo>
                    <a:pt x="14556" y="1084056"/>
                  </a:lnTo>
                  <a:lnTo>
                    <a:pt x="12397" y="1031349"/>
                  </a:lnTo>
                  <a:lnTo>
                    <a:pt x="10441" y="980568"/>
                  </a:lnTo>
                  <a:lnTo>
                    <a:pt x="8952" y="932269"/>
                  </a:lnTo>
                  <a:lnTo>
                    <a:pt x="8196" y="887013"/>
                  </a:lnTo>
                  <a:lnTo>
                    <a:pt x="8439" y="845357"/>
                  </a:lnTo>
                  <a:lnTo>
                    <a:pt x="9946" y="807860"/>
                  </a:lnTo>
                  <a:lnTo>
                    <a:pt x="12984" y="775081"/>
                  </a:lnTo>
                  <a:lnTo>
                    <a:pt x="16513" y="745151"/>
                  </a:lnTo>
                  <a:lnTo>
                    <a:pt x="19796" y="711801"/>
                  </a:lnTo>
                  <a:lnTo>
                    <a:pt x="25387" y="635134"/>
                  </a:lnTo>
                  <a:lnTo>
                    <a:pt x="27575" y="591965"/>
                  </a:lnTo>
                  <a:lnTo>
                    <a:pt x="29279" y="545672"/>
                  </a:lnTo>
                  <a:lnTo>
                    <a:pt x="30438" y="496328"/>
                  </a:lnTo>
                  <a:lnTo>
                    <a:pt x="30995" y="444007"/>
                  </a:lnTo>
                  <a:lnTo>
                    <a:pt x="30888" y="388783"/>
                  </a:lnTo>
                  <a:lnTo>
                    <a:pt x="30058" y="330731"/>
                  </a:lnTo>
                  <a:lnTo>
                    <a:pt x="28447" y="269924"/>
                  </a:lnTo>
                  <a:lnTo>
                    <a:pt x="25993" y="206437"/>
                  </a:lnTo>
                  <a:lnTo>
                    <a:pt x="22638" y="140344"/>
                  </a:lnTo>
                  <a:lnTo>
                    <a:pt x="18321" y="71718"/>
                  </a:lnTo>
                  <a:lnTo>
                    <a:pt x="12984" y="635"/>
                  </a:lnTo>
                  <a:lnTo>
                    <a:pt x="18064" y="0"/>
                  </a:lnTo>
                  <a:lnTo>
                    <a:pt x="24922" y="0"/>
                  </a:lnTo>
                  <a:lnTo>
                    <a:pt x="31272" y="635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729" y="1036421"/>
            <a:ext cx="5607685" cy="297042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el-GR" sz="2000" b="1" spc="-5" dirty="0">
                <a:solidFill>
                  <a:srgbClr val="44536A"/>
                </a:solidFill>
                <a:latin typeface="Calibri"/>
                <a:cs typeface="Calibri"/>
              </a:rPr>
              <a:t>Αποζημίωση στη βάση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" dirty="0" err="1">
                <a:solidFill>
                  <a:srgbClr val="44536A"/>
                </a:solidFill>
                <a:latin typeface="Calibri"/>
                <a:cs typeface="Calibri"/>
              </a:rPr>
              <a:t>μον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αδιαίο</a:t>
            </a:r>
            <a:r>
              <a:rPr lang="el-GR" sz="2000" b="1" spc="-5" dirty="0">
                <a:solidFill>
                  <a:srgbClr val="44536A"/>
                </a:solidFill>
                <a:latin typeface="Calibri"/>
                <a:cs typeface="Calibri"/>
              </a:rPr>
              <a:t>υ</a:t>
            </a:r>
            <a:r>
              <a:rPr sz="20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" dirty="0" err="1">
                <a:solidFill>
                  <a:srgbClr val="44536A"/>
                </a:solidFill>
                <a:latin typeface="Calibri"/>
                <a:cs typeface="Calibri"/>
              </a:rPr>
              <a:t>κόστο</a:t>
            </a:r>
            <a:r>
              <a:rPr lang="el-GR" sz="2000" b="1" spc="-5" dirty="0">
                <a:solidFill>
                  <a:srgbClr val="44536A"/>
                </a:solidFill>
                <a:latin typeface="Calibri"/>
                <a:cs typeface="Calibri"/>
              </a:rPr>
              <a:t>υ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ς/Unit</a:t>
            </a:r>
            <a:r>
              <a:rPr sz="2000" b="1" spc="-6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Cost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Οργανωτική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υποστήριξη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(OS)</a:t>
            </a:r>
            <a:endParaRPr sz="2000" b="1" dirty="0">
              <a:latin typeface="Calibri"/>
              <a:cs typeface="Calibri"/>
            </a:endParaRPr>
          </a:p>
          <a:p>
            <a:pPr marL="241300" marR="890905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Οργανωτική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Υποστήριξη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Μικτών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εντατικών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προγραμμάτων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(BIP)</a:t>
            </a:r>
            <a:endParaRPr sz="2000" b="1" dirty="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Ατομική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υποστήριξη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(Individual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Support)</a:t>
            </a:r>
            <a:endParaRPr lang="el-GR" sz="2000" b="1" spc="-10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Υπ</a:t>
            </a:r>
            <a:r>
              <a:rPr sz="2000" dirty="0" err="1">
                <a:latin typeface="Calibri"/>
                <a:cs typeface="Calibri"/>
              </a:rPr>
              <a:t>οστήριξη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ταξιδιού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44536A"/>
                </a:solidFill>
                <a:latin typeface="Calibri"/>
                <a:cs typeface="Calibri"/>
              </a:rPr>
              <a:t>(Travel</a:t>
            </a:r>
            <a:r>
              <a:rPr sz="2000" b="1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Support)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 Erasmus </a:t>
            </a:r>
            <a:r>
              <a:rPr sz="2000" b="1" spc="-4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Distance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Calculator</a:t>
            </a:r>
            <a:endParaRPr sz="2000" b="1" dirty="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Υποστήριξη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ένταξης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για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οργανισμούς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(Inclusion</a:t>
            </a:r>
            <a:endParaRPr sz="2000" b="1" dirty="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Support</a:t>
            </a:r>
            <a:r>
              <a:rPr sz="2000" b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for</a:t>
            </a:r>
            <a:r>
              <a:rPr sz="20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Organizations)</a:t>
            </a:r>
            <a:endParaRPr sz="2000" b="1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5729" y="4272854"/>
            <a:ext cx="5388610" cy="177458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Σε</a:t>
            </a:r>
            <a:r>
              <a:rPr sz="2000" b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Πραγματικό</a:t>
            </a:r>
            <a:r>
              <a:rPr sz="2000" b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κόστος:</a:t>
            </a:r>
            <a:endParaRPr sz="2000" dirty="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Έκτακτες </a:t>
            </a:r>
            <a:r>
              <a:rPr sz="2000" spc="-10" dirty="0">
                <a:latin typeface="Calibri"/>
                <a:cs typeface="Calibri"/>
              </a:rPr>
              <a:t>δαπάνες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(Exceptional Costs)</a:t>
            </a:r>
            <a:r>
              <a:rPr sz="2000" b="1" spc="-5" dirty="0">
                <a:latin typeface="Calibri"/>
                <a:cs typeface="Calibri"/>
              </a:rPr>
              <a:t>:</a:t>
            </a:r>
            <a:r>
              <a:rPr lang="en-GB" sz="2000" b="1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80% </a:t>
            </a:r>
            <a:r>
              <a:rPr sz="2000" spc="-10" dirty="0">
                <a:latin typeface="Calibri"/>
                <a:cs typeface="Calibri"/>
              </a:rPr>
              <a:t>των </a:t>
            </a:r>
            <a:r>
              <a:rPr lang="el-GR" sz="2000" spc="-5" dirty="0">
                <a:latin typeface="Calibri"/>
                <a:cs typeface="Calibri"/>
              </a:rPr>
              <a:t>επιλέξιμων πραγματικών </a:t>
            </a:r>
            <a:r>
              <a:rPr sz="2000" spc="-10" dirty="0">
                <a:latin typeface="Calibri"/>
                <a:cs typeface="Calibri"/>
              </a:rPr>
              <a:t>δαπα</a:t>
            </a:r>
            <a:r>
              <a:rPr sz="2000" spc="-10" dirty="0" err="1">
                <a:latin typeface="Calibri"/>
                <a:cs typeface="Calibri"/>
              </a:rPr>
              <a:t>νών</a:t>
            </a:r>
            <a:r>
              <a:rPr sz="2000" spc="-10" dirty="0">
                <a:latin typeface="Calibri"/>
                <a:cs typeface="Calibri"/>
              </a:rPr>
              <a:t> </a:t>
            </a:r>
            <a:endParaRPr lang="el-GR" sz="2000" spc="-10" dirty="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Υπ</a:t>
            </a:r>
            <a:r>
              <a:rPr sz="2000" dirty="0" err="1">
                <a:latin typeface="Calibri"/>
                <a:cs typeface="Calibri"/>
              </a:rPr>
              <a:t>οστήριξη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συμπερίληψης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για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συμμετέχοντες:</a:t>
            </a:r>
            <a:endParaRPr sz="2000" dirty="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lang="el-GR" sz="2000" b="1" spc="-5" dirty="0">
                <a:solidFill>
                  <a:srgbClr val="44536A"/>
                </a:solidFill>
                <a:latin typeface="Calibri"/>
                <a:cs typeface="Calibri"/>
              </a:rPr>
              <a:t>(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Inclusion</a:t>
            </a:r>
            <a:r>
              <a:rPr sz="2000" b="1" spc="-5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Support</a:t>
            </a:r>
            <a:r>
              <a:rPr lang="en-GB" sz="2000" b="1" dirty="0">
                <a:solidFill>
                  <a:srgbClr val="44536A"/>
                </a:solidFill>
                <a:latin typeface="Calibri"/>
                <a:cs typeface="Calibri"/>
              </a:rPr>
              <a:t> for Participants):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100%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l-GR" sz="2000" dirty="0">
                <a:latin typeface="Calibri"/>
                <a:cs typeface="Calibri"/>
              </a:rPr>
              <a:t>των επιλέξιμων πραγματικών δαπανών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940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868" y="716356"/>
            <a:ext cx="282575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60" dirty="0"/>
              <a:t>Τ</a:t>
            </a:r>
            <a:r>
              <a:rPr sz="3200" spc="-170" dirty="0"/>
              <a:t>α</a:t>
            </a:r>
            <a:r>
              <a:rPr sz="3200" spc="-160" dirty="0" err="1"/>
              <a:t>ξ</a:t>
            </a:r>
            <a:r>
              <a:rPr sz="3200" spc="-80" dirty="0" err="1"/>
              <a:t>ι</a:t>
            </a:r>
            <a:r>
              <a:rPr sz="3200" spc="-114" dirty="0" err="1"/>
              <a:t>δ</a:t>
            </a:r>
            <a:r>
              <a:rPr sz="3200" spc="-165" dirty="0" err="1"/>
              <a:t>ι</a:t>
            </a:r>
            <a:r>
              <a:rPr sz="3200" spc="-110" dirty="0" err="1"/>
              <a:t>ω</a:t>
            </a:r>
            <a:r>
              <a:rPr sz="3200" spc="-85" dirty="0" err="1"/>
              <a:t>τ</a:t>
            </a:r>
            <a:r>
              <a:rPr sz="3200" spc="-180" dirty="0" err="1"/>
              <a:t>ι</a:t>
            </a:r>
            <a:r>
              <a:rPr sz="3200" spc="-215" dirty="0" err="1"/>
              <a:t>κ</a:t>
            </a:r>
            <a:r>
              <a:rPr sz="3200" dirty="0" err="1"/>
              <a:t>ά</a:t>
            </a:r>
            <a:r>
              <a:rPr sz="3200" spc="-175" dirty="0"/>
              <a:t> </a:t>
            </a:r>
            <a:r>
              <a:rPr sz="3200" spc="-80" dirty="0" err="1"/>
              <a:t>Έ</a:t>
            </a:r>
            <a:r>
              <a:rPr sz="3200" spc="-75" dirty="0" err="1"/>
              <a:t>ξ</a:t>
            </a:r>
            <a:r>
              <a:rPr sz="3200" spc="-90" dirty="0" err="1"/>
              <a:t>ο</a:t>
            </a:r>
            <a:r>
              <a:rPr sz="3200" spc="-95" dirty="0" err="1"/>
              <a:t>δ</a:t>
            </a:r>
            <a:r>
              <a:rPr sz="3200" dirty="0"/>
              <a:t>α</a:t>
            </a:r>
            <a:r>
              <a:rPr lang="el-GR" sz="3200" dirty="0"/>
              <a:t> (</a:t>
            </a:r>
            <a:r>
              <a:rPr lang="en-GB" sz="3200" dirty="0"/>
              <a:t>Travel Support)</a:t>
            </a:r>
            <a:endParaRPr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4306525" y="436689"/>
            <a:ext cx="76835" cy="1597025"/>
            <a:chOff x="4306525" y="436689"/>
            <a:chExt cx="76835" cy="1597025"/>
          </a:xfrm>
        </p:grpSpPr>
        <p:sp>
          <p:nvSpPr>
            <p:cNvPr id="4" name="object 4"/>
            <p:cNvSpPr/>
            <p:nvPr/>
          </p:nvSpPr>
          <p:spPr>
            <a:xfrm>
              <a:off x="4328165" y="457326"/>
              <a:ext cx="41910" cy="1556385"/>
            </a:xfrm>
            <a:custGeom>
              <a:avLst/>
              <a:gdLst/>
              <a:ahLst/>
              <a:cxnLst/>
              <a:rect l="l" t="t" r="r" b="b"/>
              <a:pathLst>
                <a:path w="41910" h="1556385">
                  <a:moveTo>
                    <a:pt x="14984" y="341191"/>
                  </a:moveTo>
                  <a:lnTo>
                    <a:pt x="14021" y="374112"/>
                  </a:lnTo>
                  <a:lnTo>
                    <a:pt x="11080" y="442334"/>
                  </a:lnTo>
                  <a:lnTo>
                    <a:pt x="6852" y="518795"/>
                  </a:lnTo>
                  <a:lnTo>
                    <a:pt x="3194" y="586917"/>
                  </a:lnTo>
                  <a:lnTo>
                    <a:pt x="994" y="645468"/>
                  </a:lnTo>
                  <a:lnTo>
                    <a:pt x="10" y="696425"/>
                  </a:lnTo>
                  <a:lnTo>
                    <a:pt x="0" y="741766"/>
                  </a:lnTo>
                  <a:lnTo>
                    <a:pt x="721" y="783470"/>
                  </a:lnTo>
                  <a:lnTo>
                    <a:pt x="1932" y="823514"/>
                  </a:lnTo>
                  <a:lnTo>
                    <a:pt x="3467" y="866127"/>
                  </a:lnTo>
                  <a:lnTo>
                    <a:pt x="4853" y="906536"/>
                  </a:lnTo>
                  <a:lnTo>
                    <a:pt x="6079" y="953469"/>
                  </a:lnTo>
                  <a:lnTo>
                    <a:pt x="6827" y="1006654"/>
                  </a:lnTo>
                  <a:lnTo>
                    <a:pt x="6695" y="1147928"/>
                  </a:lnTo>
                  <a:lnTo>
                    <a:pt x="6852" y="1190899"/>
                  </a:lnTo>
                  <a:lnTo>
                    <a:pt x="7332" y="1238959"/>
                  </a:lnTo>
                  <a:lnTo>
                    <a:pt x="7950" y="1281389"/>
                  </a:lnTo>
                  <a:lnTo>
                    <a:pt x="8567" y="1320641"/>
                  </a:lnTo>
                  <a:lnTo>
                    <a:pt x="9047" y="1359169"/>
                  </a:lnTo>
                  <a:lnTo>
                    <a:pt x="9253" y="1399426"/>
                  </a:lnTo>
                  <a:lnTo>
                    <a:pt x="9047" y="1443868"/>
                  </a:lnTo>
                  <a:lnTo>
                    <a:pt x="8293" y="1494946"/>
                  </a:lnTo>
                  <a:lnTo>
                    <a:pt x="6852" y="1555114"/>
                  </a:lnTo>
                  <a:lnTo>
                    <a:pt x="11805" y="1556003"/>
                  </a:lnTo>
                  <a:lnTo>
                    <a:pt x="17901" y="1555496"/>
                  </a:lnTo>
                  <a:lnTo>
                    <a:pt x="25140" y="1555114"/>
                  </a:lnTo>
                  <a:lnTo>
                    <a:pt x="23248" y="1480809"/>
                  </a:lnTo>
                  <a:lnTo>
                    <a:pt x="21163" y="1413219"/>
                  </a:lnTo>
                  <a:lnTo>
                    <a:pt x="17173" y="1294980"/>
                  </a:lnTo>
                  <a:lnTo>
                    <a:pt x="15651" y="1242724"/>
                  </a:lnTo>
                  <a:lnTo>
                    <a:pt x="14698" y="1193975"/>
                  </a:lnTo>
                  <a:lnTo>
                    <a:pt x="14504" y="1147928"/>
                  </a:lnTo>
                  <a:lnTo>
                    <a:pt x="15261" y="1103783"/>
                  </a:lnTo>
                  <a:lnTo>
                    <a:pt x="17159" y="1060736"/>
                  </a:lnTo>
                  <a:lnTo>
                    <a:pt x="20389" y="1017984"/>
                  </a:lnTo>
                  <a:lnTo>
                    <a:pt x="25140" y="974725"/>
                  </a:lnTo>
                  <a:lnTo>
                    <a:pt x="31299" y="920765"/>
                  </a:lnTo>
                  <a:lnTo>
                    <a:pt x="36094" y="866127"/>
                  </a:lnTo>
                  <a:lnTo>
                    <a:pt x="39449" y="811271"/>
                  </a:lnTo>
                  <a:lnTo>
                    <a:pt x="41290" y="756656"/>
                  </a:lnTo>
                  <a:lnTo>
                    <a:pt x="41541" y="702742"/>
                  </a:lnTo>
                  <a:lnTo>
                    <a:pt x="40126" y="649990"/>
                  </a:lnTo>
                  <a:lnTo>
                    <a:pt x="36972" y="598859"/>
                  </a:lnTo>
                  <a:lnTo>
                    <a:pt x="32001" y="549809"/>
                  </a:lnTo>
                  <a:lnTo>
                    <a:pt x="25140" y="503300"/>
                  </a:lnTo>
                  <a:lnTo>
                    <a:pt x="19431" y="463076"/>
                  </a:lnTo>
                  <a:lnTo>
                    <a:pt x="16118" y="423030"/>
                  </a:lnTo>
                  <a:lnTo>
                    <a:pt x="14779" y="382259"/>
                  </a:lnTo>
                  <a:lnTo>
                    <a:pt x="14984" y="341191"/>
                  </a:lnTo>
                  <a:close/>
                </a:path>
                <a:path w="41910" h="1556385">
                  <a:moveTo>
                    <a:pt x="15820" y="312016"/>
                  </a:moveTo>
                  <a:lnTo>
                    <a:pt x="14991" y="339859"/>
                  </a:lnTo>
                  <a:lnTo>
                    <a:pt x="14984" y="341191"/>
                  </a:lnTo>
                  <a:lnTo>
                    <a:pt x="15805" y="313092"/>
                  </a:lnTo>
                  <a:lnTo>
                    <a:pt x="15820" y="312016"/>
                  </a:lnTo>
                  <a:close/>
                </a:path>
                <a:path w="41910" h="1556385">
                  <a:moveTo>
                    <a:pt x="15742" y="0"/>
                  </a:moveTo>
                  <a:lnTo>
                    <a:pt x="6852" y="635"/>
                  </a:lnTo>
                  <a:lnTo>
                    <a:pt x="9517" y="40233"/>
                  </a:lnTo>
                  <a:lnTo>
                    <a:pt x="11936" y="79785"/>
                  </a:lnTo>
                  <a:lnTo>
                    <a:pt x="13981" y="120326"/>
                  </a:lnTo>
                  <a:lnTo>
                    <a:pt x="15521" y="162892"/>
                  </a:lnTo>
                  <a:lnTo>
                    <a:pt x="16425" y="208518"/>
                  </a:lnTo>
                  <a:lnTo>
                    <a:pt x="16563" y="258239"/>
                  </a:lnTo>
                  <a:lnTo>
                    <a:pt x="15820" y="312016"/>
                  </a:lnTo>
                  <a:lnTo>
                    <a:pt x="16330" y="294925"/>
                  </a:lnTo>
                  <a:lnTo>
                    <a:pt x="18374" y="246555"/>
                  </a:lnTo>
                  <a:lnTo>
                    <a:pt x="20700" y="193845"/>
                  </a:lnTo>
                  <a:lnTo>
                    <a:pt x="22885" y="135891"/>
                  </a:lnTo>
                  <a:lnTo>
                    <a:pt x="24506" y="71788"/>
                  </a:lnTo>
                  <a:lnTo>
                    <a:pt x="25140" y="635"/>
                  </a:lnTo>
                  <a:lnTo>
                    <a:pt x="18028" y="253"/>
                  </a:lnTo>
                  <a:lnTo>
                    <a:pt x="1574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27163" y="457326"/>
              <a:ext cx="35560" cy="1555750"/>
            </a:xfrm>
            <a:custGeom>
              <a:avLst/>
              <a:gdLst/>
              <a:ahLst/>
              <a:cxnLst/>
              <a:rect l="l" t="t" r="r" b="b"/>
              <a:pathLst>
                <a:path w="35560" h="1555750">
                  <a:moveTo>
                    <a:pt x="26142" y="635"/>
                  </a:moveTo>
                  <a:lnTo>
                    <a:pt x="30645" y="34559"/>
                  </a:lnTo>
                  <a:lnTo>
                    <a:pt x="33510" y="73624"/>
                  </a:lnTo>
                  <a:lnTo>
                    <a:pt x="34984" y="117184"/>
                  </a:lnTo>
                  <a:lnTo>
                    <a:pt x="35311" y="164592"/>
                  </a:lnTo>
                  <a:lnTo>
                    <a:pt x="34738" y="215202"/>
                  </a:lnTo>
                  <a:lnTo>
                    <a:pt x="33510" y="268368"/>
                  </a:lnTo>
                  <a:lnTo>
                    <a:pt x="31873" y="323443"/>
                  </a:lnTo>
                  <a:lnTo>
                    <a:pt x="30072" y="379781"/>
                  </a:lnTo>
                  <a:lnTo>
                    <a:pt x="28353" y="436736"/>
                  </a:lnTo>
                  <a:lnTo>
                    <a:pt x="26961" y="493661"/>
                  </a:lnTo>
                  <a:lnTo>
                    <a:pt x="26142" y="549910"/>
                  </a:lnTo>
                  <a:lnTo>
                    <a:pt x="25899" y="603396"/>
                  </a:lnTo>
                  <a:lnTo>
                    <a:pt x="26003" y="653086"/>
                  </a:lnTo>
                  <a:lnTo>
                    <a:pt x="26355" y="699915"/>
                  </a:lnTo>
                  <a:lnTo>
                    <a:pt x="26856" y="744815"/>
                  </a:lnTo>
                  <a:lnTo>
                    <a:pt x="27405" y="788721"/>
                  </a:lnTo>
                  <a:lnTo>
                    <a:pt x="27903" y="832566"/>
                  </a:lnTo>
                  <a:lnTo>
                    <a:pt x="28250" y="877285"/>
                  </a:lnTo>
                  <a:lnTo>
                    <a:pt x="28348" y="923810"/>
                  </a:lnTo>
                  <a:lnTo>
                    <a:pt x="28095" y="973075"/>
                  </a:lnTo>
                  <a:lnTo>
                    <a:pt x="27393" y="1026015"/>
                  </a:lnTo>
                  <a:lnTo>
                    <a:pt x="26142" y="1083564"/>
                  </a:lnTo>
                  <a:lnTo>
                    <a:pt x="24487" y="1151580"/>
                  </a:lnTo>
                  <a:lnTo>
                    <a:pt x="23311" y="1210081"/>
                  </a:lnTo>
                  <a:lnTo>
                    <a:pt x="22586" y="1261472"/>
                  </a:lnTo>
                  <a:lnTo>
                    <a:pt x="22285" y="1308155"/>
                  </a:lnTo>
                  <a:lnTo>
                    <a:pt x="22379" y="1352536"/>
                  </a:lnTo>
                  <a:lnTo>
                    <a:pt x="22840" y="1397018"/>
                  </a:lnTo>
                  <a:lnTo>
                    <a:pt x="23640" y="1444006"/>
                  </a:lnTo>
                  <a:lnTo>
                    <a:pt x="24750" y="1495903"/>
                  </a:lnTo>
                  <a:lnTo>
                    <a:pt x="26142" y="1555114"/>
                  </a:lnTo>
                  <a:lnTo>
                    <a:pt x="18903" y="1555623"/>
                  </a:lnTo>
                  <a:lnTo>
                    <a:pt x="12426" y="1554607"/>
                  </a:lnTo>
                  <a:lnTo>
                    <a:pt x="7854" y="1555114"/>
                  </a:lnTo>
                  <a:lnTo>
                    <a:pt x="10289" y="1493060"/>
                  </a:lnTo>
                  <a:lnTo>
                    <a:pt x="10658" y="1435821"/>
                  </a:lnTo>
                  <a:lnTo>
                    <a:pt x="9534" y="1382704"/>
                  </a:lnTo>
                  <a:lnTo>
                    <a:pt x="7488" y="1333017"/>
                  </a:lnTo>
                  <a:lnTo>
                    <a:pt x="5092" y="1286065"/>
                  </a:lnTo>
                  <a:lnTo>
                    <a:pt x="2916" y="1241155"/>
                  </a:lnTo>
                  <a:lnTo>
                    <a:pt x="1533" y="1197594"/>
                  </a:lnTo>
                  <a:lnTo>
                    <a:pt x="1514" y="1154689"/>
                  </a:lnTo>
                  <a:lnTo>
                    <a:pt x="3431" y="1111745"/>
                  </a:lnTo>
                  <a:lnTo>
                    <a:pt x="7854" y="1068070"/>
                  </a:lnTo>
                  <a:lnTo>
                    <a:pt x="13018" y="1024452"/>
                  </a:lnTo>
                  <a:lnTo>
                    <a:pt x="16828" y="981579"/>
                  </a:lnTo>
                  <a:lnTo>
                    <a:pt x="19360" y="938489"/>
                  </a:lnTo>
                  <a:lnTo>
                    <a:pt x="20692" y="894218"/>
                  </a:lnTo>
                  <a:lnTo>
                    <a:pt x="20903" y="847804"/>
                  </a:lnTo>
                  <a:lnTo>
                    <a:pt x="20071" y="798285"/>
                  </a:lnTo>
                  <a:lnTo>
                    <a:pt x="18272" y="744698"/>
                  </a:lnTo>
                  <a:lnTo>
                    <a:pt x="15584" y="686082"/>
                  </a:lnTo>
                  <a:lnTo>
                    <a:pt x="12086" y="621473"/>
                  </a:lnTo>
                  <a:lnTo>
                    <a:pt x="7854" y="549910"/>
                  </a:lnTo>
                  <a:lnTo>
                    <a:pt x="4319" y="484077"/>
                  </a:lnTo>
                  <a:lnTo>
                    <a:pt x="1929" y="423205"/>
                  </a:lnTo>
                  <a:lnTo>
                    <a:pt x="538" y="366701"/>
                  </a:lnTo>
                  <a:lnTo>
                    <a:pt x="0" y="313969"/>
                  </a:lnTo>
                  <a:lnTo>
                    <a:pt x="168" y="264418"/>
                  </a:lnTo>
                  <a:lnTo>
                    <a:pt x="898" y="217452"/>
                  </a:lnTo>
                  <a:lnTo>
                    <a:pt x="2043" y="172479"/>
                  </a:lnTo>
                  <a:lnTo>
                    <a:pt x="3457" y="128904"/>
                  </a:lnTo>
                  <a:lnTo>
                    <a:pt x="4995" y="86134"/>
                  </a:lnTo>
                  <a:lnTo>
                    <a:pt x="6509" y="43575"/>
                  </a:lnTo>
                  <a:lnTo>
                    <a:pt x="7854" y="635"/>
                  </a:lnTo>
                  <a:lnTo>
                    <a:pt x="12934" y="0"/>
                  </a:lnTo>
                  <a:lnTo>
                    <a:pt x="21443" y="1397"/>
                  </a:lnTo>
                  <a:lnTo>
                    <a:pt x="26142" y="635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447706"/>
              </p:ext>
            </p:extLst>
          </p:nvPr>
        </p:nvGraphicFramePr>
        <p:xfrm>
          <a:off x="630936" y="2300732"/>
          <a:ext cx="10875264" cy="403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4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2335"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800" b="1" spc="1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Απόσταση</a:t>
                      </a:r>
                      <a:r>
                        <a:rPr sz="1800" b="1" spc="-4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σε</a:t>
                      </a:r>
                      <a:r>
                        <a:rPr sz="1800" b="1" spc="-110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4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km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133350" marB="0">
                    <a:lnT w="19050">
                      <a:solidFill>
                        <a:srgbClr val="8F9A9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31620" marR="943610" indent="-610235">
                        <a:lnSpc>
                          <a:spcPts val="2100"/>
                        </a:lnSpc>
                        <a:spcBef>
                          <a:spcPts val="1110"/>
                        </a:spcBef>
                      </a:pPr>
                      <a:r>
                        <a:rPr sz="1800" b="1" spc="-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Π</a:t>
                      </a:r>
                      <a:r>
                        <a:rPr sz="1800" b="1" spc="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ο</a:t>
                      </a:r>
                      <a:r>
                        <a:rPr sz="1800" b="1" spc="-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σ</a:t>
                      </a:r>
                      <a:r>
                        <a:rPr sz="1800" b="1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ό</a:t>
                      </a:r>
                      <a:r>
                        <a:rPr sz="1800" b="1" spc="-4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ε</a:t>
                      </a:r>
                      <a:r>
                        <a:rPr sz="1800" b="1" spc="-1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π</a:t>
                      </a:r>
                      <a:r>
                        <a:rPr sz="1800" b="1" spc="-20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ιχ</a:t>
                      </a:r>
                      <a:r>
                        <a:rPr sz="1800" b="1" spc="-10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ο</a:t>
                      </a:r>
                      <a:r>
                        <a:rPr sz="1800" b="1" spc="-20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ρ</a:t>
                      </a:r>
                      <a:r>
                        <a:rPr sz="1800" b="1" spc="-1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ήγη</a:t>
                      </a:r>
                      <a:r>
                        <a:rPr sz="1800" b="1" spc="-20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σ</a:t>
                      </a:r>
                      <a:r>
                        <a:rPr sz="1800" b="1" spc="-1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η</a:t>
                      </a:r>
                      <a:r>
                        <a:rPr sz="1800" b="1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ς</a:t>
                      </a:r>
                      <a:r>
                        <a:rPr sz="1800" b="1" spc="-100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1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α</a:t>
                      </a:r>
                      <a:r>
                        <a:rPr sz="1800" b="1" spc="25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νά  </a:t>
                      </a:r>
                      <a:r>
                        <a:rPr sz="1800" b="1" spc="-70" dirty="0">
                          <a:solidFill>
                            <a:srgbClr val="44536A"/>
                          </a:solidFill>
                          <a:latin typeface="Tahoma"/>
                          <a:cs typeface="Tahoma"/>
                        </a:rPr>
                        <a:t>συμμετέχοντα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140970" marB="0">
                    <a:lnT w="19050">
                      <a:solidFill>
                        <a:srgbClr val="8F9A9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533">
                <a:tc>
                  <a:txBody>
                    <a:bodyPr/>
                    <a:lstStyle/>
                    <a:p>
                      <a:pPr marL="26733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lang="el-GR"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1600" spc="-16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600" spc="-17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99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16205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tc>
                  <a:txBody>
                    <a:bodyPr/>
                    <a:lstStyle/>
                    <a:p>
                      <a:pPr marR="34798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lang="en-US" sz="1600" b="1" spc="-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  </a:t>
                      </a:r>
                      <a:r>
                        <a:rPr sz="1600" b="1" spc="-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lang="el-GR" sz="1600" b="1" spc="-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8</a:t>
                      </a:r>
                      <a:r>
                        <a:rPr sz="1600" b="1" spc="-8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116205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L="26733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10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1600" spc="-17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600" spc="-1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499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1620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ctr">
                        <a:lnSpc>
                          <a:spcPct val="100000"/>
                        </a:lnSpc>
                        <a:spcBef>
                          <a:spcPts val="915"/>
                        </a:spcBef>
                        <a:tabLst>
                          <a:tab pos="571500" algn="l"/>
                        </a:tabLst>
                      </a:pPr>
                      <a:r>
                        <a:rPr lang="el-GR" sz="1600" b="1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211</a:t>
                      </a:r>
                      <a:r>
                        <a:rPr lang="en-US" sz="1600" b="1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11620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531">
                <a:tc>
                  <a:txBody>
                    <a:bodyPr/>
                    <a:lstStyle/>
                    <a:p>
                      <a:pPr marL="26670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5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1600" spc="-16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600" spc="-17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1999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1620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tc>
                  <a:txBody>
                    <a:bodyPr/>
                    <a:lstStyle/>
                    <a:p>
                      <a:pPr marR="88265" algn="ctr">
                        <a:lnSpc>
                          <a:spcPct val="100000"/>
                        </a:lnSpc>
                        <a:spcBef>
                          <a:spcPts val="915"/>
                        </a:spcBef>
                        <a:tabLst>
                          <a:tab pos="571500" algn="l"/>
                        </a:tabLst>
                      </a:pPr>
                      <a:r>
                        <a:rPr lang="el-GR" sz="1600" b="1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309</a:t>
                      </a:r>
                      <a:r>
                        <a:rPr lang="en-US" sz="1600" b="1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11620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L="265430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6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200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1600" spc="-16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600" spc="-1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2999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16839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ctr">
                        <a:lnSpc>
                          <a:spcPct val="100000"/>
                        </a:lnSpc>
                        <a:spcBef>
                          <a:spcPts val="919"/>
                        </a:spcBef>
                        <a:tabLst>
                          <a:tab pos="571500" algn="l"/>
                        </a:tabLst>
                      </a:pPr>
                      <a:r>
                        <a:rPr lang="el-GR" sz="1600" b="1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395</a:t>
                      </a:r>
                      <a:r>
                        <a:rPr lang="en-US" sz="1600" b="1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116839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468">
                <a:tc>
                  <a:txBody>
                    <a:bodyPr/>
                    <a:lstStyle/>
                    <a:p>
                      <a:pPr marL="26733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6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300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1600" spc="-17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600" spc="-1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3999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16839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ctr">
                        <a:lnSpc>
                          <a:spcPct val="100000"/>
                        </a:lnSpc>
                        <a:spcBef>
                          <a:spcPts val="919"/>
                        </a:spcBef>
                        <a:tabLst>
                          <a:tab pos="571500" algn="l"/>
                        </a:tabLst>
                      </a:pPr>
                      <a:r>
                        <a:rPr sz="1600" b="1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lang="el-GR" sz="1600" b="1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80</a:t>
                      </a:r>
                      <a:r>
                        <a:rPr lang="en-US" sz="1600" b="1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116839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455">
                <a:tc>
                  <a:txBody>
                    <a:bodyPr/>
                    <a:lstStyle/>
                    <a:p>
                      <a:pPr marL="265430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6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400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1600" spc="-16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600" spc="-1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7999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16839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ctr">
                        <a:lnSpc>
                          <a:spcPct val="100000"/>
                        </a:lnSpc>
                        <a:spcBef>
                          <a:spcPts val="919"/>
                        </a:spcBef>
                        <a:tabLst>
                          <a:tab pos="571500" algn="l"/>
                        </a:tabLst>
                      </a:pPr>
                      <a:r>
                        <a:rPr lang="el-GR" sz="1600" b="1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1188</a:t>
                      </a:r>
                      <a:r>
                        <a:rPr lang="en-US" sz="1600" b="1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116839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455">
                <a:tc>
                  <a:txBody>
                    <a:bodyPr/>
                    <a:lstStyle/>
                    <a:p>
                      <a:pPr marL="267970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6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800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1600" spc="-1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+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16839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4E7E7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ctr">
                        <a:lnSpc>
                          <a:spcPct val="100000"/>
                        </a:lnSpc>
                        <a:spcBef>
                          <a:spcPts val="919"/>
                        </a:spcBef>
                        <a:tabLst>
                          <a:tab pos="645795" algn="l"/>
                        </a:tabLst>
                      </a:pPr>
                      <a:r>
                        <a:rPr lang="el-GR" sz="1600" b="1" spc="-12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 1735</a:t>
                      </a:r>
                      <a:r>
                        <a:rPr lang="en-US" sz="1600" b="1" spc="-12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€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116839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645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668899"/>
              </p:ext>
            </p:extLst>
          </p:nvPr>
        </p:nvGraphicFramePr>
        <p:xfrm>
          <a:off x="248186" y="2078584"/>
          <a:ext cx="11746865" cy="2777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93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771"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5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–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cs typeface="Verdana"/>
                        </a:rPr>
                        <a:t>ημ</a:t>
                      </a:r>
                      <a:r>
                        <a:rPr sz="1600" spc="-10" dirty="0" err="1">
                          <a:latin typeface="Verdana"/>
                          <a:cs typeface="Verdana"/>
                        </a:rPr>
                        <a:t>έ</a:t>
                      </a:r>
                      <a:r>
                        <a:rPr sz="1600" dirty="0" err="1">
                          <a:latin typeface="Verdana"/>
                          <a:cs typeface="Verdana"/>
                        </a:rPr>
                        <a:t>ρες</a:t>
                      </a: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64465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600" b="1" spc="-10" dirty="0">
                          <a:latin typeface="Tahoma"/>
                          <a:cs typeface="Tahoma"/>
                        </a:rPr>
                        <a:t>7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9</a:t>
                      </a:r>
                      <a:r>
                        <a:rPr sz="16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€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65735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180"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15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–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0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cs typeface="Verdana"/>
                        </a:rPr>
                        <a:t>ημέ</a:t>
                      </a:r>
                      <a:r>
                        <a:rPr sz="1600" spc="-10" dirty="0" err="1">
                          <a:latin typeface="Verdana"/>
                          <a:cs typeface="Verdana"/>
                        </a:rPr>
                        <a:t>ρ</a:t>
                      </a:r>
                      <a:r>
                        <a:rPr sz="1600" dirty="0" err="1">
                          <a:latin typeface="Verdana"/>
                          <a:cs typeface="Verdana"/>
                        </a:rPr>
                        <a:t>ες</a:t>
                      </a: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78435" marB="0"/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10" dirty="0">
                          <a:latin typeface="Tahoma"/>
                          <a:cs typeface="Tahoma"/>
                        </a:rPr>
                        <a:t>5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6</a:t>
                      </a:r>
                      <a:r>
                        <a:rPr sz="16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€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778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130">
                <a:tc>
                  <a:txBody>
                    <a:bodyPr/>
                    <a:lstStyle/>
                    <a:p>
                      <a:pPr marL="1550670" marR="1362075" indent="15836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8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Top</a:t>
                      </a:r>
                      <a:r>
                        <a:rPr lang="el-GR" sz="1600" b="1" spc="-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sz="1600" b="1" spc="-5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up</a:t>
                      </a:r>
                      <a:r>
                        <a:rPr lang="el-GR" sz="1600" b="1" spc="-5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n-GB" sz="1600" b="1" spc="-5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amounts</a:t>
                      </a:r>
                      <a:r>
                        <a:rPr sz="1600" b="1" spc="-2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για </a:t>
                      </a:r>
                      <a:r>
                        <a:rPr sz="1600" b="1" spc="-3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Φοιτητές/</a:t>
                      </a:r>
                      <a:r>
                        <a:rPr lang="el-GR" sz="1600" b="1" spc="-5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Α</a:t>
                      </a:r>
                      <a:r>
                        <a:rPr sz="1600" b="1" spc="-5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π</a:t>
                      </a:r>
                      <a:r>
                        <a:rPr sz="1600" b="1" spc="-50" dirty="0" err="1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όφοιτους</a:t>
                      </a:r>
                      <a:r>
                        <a:rPr sz="1600" b="1" spc="6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6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“fewer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6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opportunities”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solidFill>
                      <a:srgbClr val="D2DBE4"/>
                    </a:solidFill>
                  </a:tcPr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179705" marB="0">
                    <a:solidFill>
                      <a:srgbClr val="D2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198"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5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–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η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μ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έ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ρ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ες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18415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600" b="1" spc="-10" dirty="0">
                          <a:latin typeface="Tahoma"/>
                          <a:cs typeface="Tahoma"/>
                        </a:rPr>
                        <a:t>10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0</a:t>
                      </a:r>
                      <a:r>
                        <a:rPr sz="16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€</a:t>
                      </a:r>
                      <a:r>
                        <a:rPr lang="el-GR" sz="1600" b="1" dirty="0">
                          <a:latin typeface="Tahoma"/>
                          <a:cs typeface="Tahoma"/>
                        </a:rPr>
                        <a:t> 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6159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904"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15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–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0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η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μ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έ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ρ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ες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77165" marB="0"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184785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600" b="1" spc="-10" dirty="0">
                          <a:latin typeface="Tahoma"/>
                          <a:cs typeface="Tahoma"/>
                        </a:rPr>
                        <a:t>15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0 €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178435" marB="0"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65468" y="6799319"/>
            <a:ext cx="11746865" cy="0"/>
          </a:xfrm>
          <a:custGeom>
            <a:avLst/>
            <a:gdLst/>
            <a:ahLst/>
            <a:cxnLst/>
            <a:rect l="l" t="t" r="r" b="b"/>
            <a:pathLst>
              <a:path w="11746865">
                <a:moveTo>
                  <a:pt x="0" y="0"/>
                </a:moveTo>
                <a:lnTo>
                  <a:pt x="11746445" y="0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43200" y="1592559"/>
            <a:ext cx="2360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latin typeface="Tahoma"/>
                <a:cs typeface="Tahoma"/>
              </a:rPr>
              <a:t>Διάρκεια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-90" dirty="0">
                <a:latin typeface="Tahoma"/>
                <a:cs typeface="Tahoma"/>
              </a:rPr>
              <a:t>Κινητικότητας*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4800" y="1357174"/>
            <a:ext cx="351917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latin typeface="Tahoma"/>
                <a:cs typeface="Tahoma"/>
              </a:rPr>
              <a:t>Ημερήσιο</a:t>
            </a:r>
            <a:r>
              <a:rPr sz="1600" b="1" spc="-5" dirty="0">
                <a:latin typeface="Tahoma"/>
                <a:cs typeface="Tahoma"/>
              </a:rPr>
              <a:t> </a:t>
            </a:r>
            <a:r>
              <a:rPr sz="1600" b="1" spc="50" dirty="0">
                <a:latin typeface="Tahoma"/>
                <a:cs typeface="Tahoma"/>
              </a:rPr>
              <a:t>π</a:t>
            </a:r>
            <a:r>
              <a:rPr sz="1600" b="1" spc="50" dirty="0" err="1">
                <a:latin typeface="Tahoma"/>
                <a:cs typeface="Tahoma"/>
              </a:rPr>
              <a:t>οσό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lang="el-GR" sz="1600" b="1" spc="-55" dirty="0">
                <a:latin typeface="Tahoma"/>
                <a:cs typeface="Tahoma"/>
              </a:rPr>
              <a:t>ανεξαρτήτως </a:t>
            </a:r>
            <a:r>
              <a:rPr sz="1600" b="1" spc="50" dirty="0" err="1">
                <a:latin typeface="Tahoma"/>
                <a:cs typeface="Tahoma"/>
              </a:rPr>
              <a:t>χώρ</a:t>
            </a:r>
            <a:r>
              <a:rPr sz="1600" b="1" spc="50" dirty="0">
                <a:latin typeface="Tahoma"/>
                <a:cs typeface="Tahoma"/>
              </a:rPr>
              <a:t>ας</a:t>
            </a:r>
            <a:r>
              <a:rPr lang="el-GR" sz="1600" spc="5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π</a:t>
            </a:r>
            <a:r>
              <a:rPr sz="1600" b="1" dirty="0" err="1">
                <a:latin typeface="Tahoma"/>
                <a:cs typeface="Tahoma"/>
              </a:rPr>
              <a:t>ροορισμού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258" y="6209182"/>
            <a:ext cx="70885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60" dirty="0">
                <a:latin typeface="Verdana"/>
                <a:cs typeface="Verdana"/>
              </a:rPr>
              <a:t>*</a:t>
            </a:r>
            <a:r>
              <a:rPr sz="1600" spc="-60" dirty="0" err="1">
                <a:latin typeface="Verdana"/>
                <a:cs typeface="Verdana"/>
              </a:rPr>
              <a:t>Δυν</a:t>
            </a:r>
            <a:r>
              <a:rPr sz="1600" spc="-60" dirty="0">
                <a:latin typeface="Verdana"/>
                <a:cs typeface="Verdana"/>
              </a:rPr>
              <a:t>ατότητα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χρηματοδότησης</a:t>
            </a:r>
            <a:r>
              <a:rPr lang="en-GB" sz="1600" spc="350" dirty="0">
                <a:latin typeface="Verdana"/>
                <a:cs typeface="Verdana"/>
              </a:rPr>
              <a:t> </a:t>
            </a:r>
            <a:r>
              <a:rPr sz="1600" dirty="0" err="1">
                <a:latin typeface="Verdana"/>
                <a:cs typeface="Verdana"/>
              </a:rPr>
              <a:t>δι</a:t>
            </a:r>
            <a:r>
              <a:rPr sz="1600" dirty="0">
                <a:latin typeface="Verdana"/>
                <a:cs typeface="Verdana"/>
              </a:rPr>
              <a:t>αβίωσης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για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135" dirty="0">
                <a:latin typeface="Verdana"/>
                <a:cs typeface="Verdana"/>
              </a:rPr>
              <a:t>2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επιπλέον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ημέρες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ταξιδίου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57400" y="277052"/>
            <a:ext cx="7366000" cy="72517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550670" marR="5080" indent="-1537970">
              <a:lnSpc>
                <a:spcPct val="70000"/>
              </a:lnSpc>
              <a:spcBef>
                <a:spcPts val="1070"/>
              </a:spcBef>
            </a:pPr>
            <a:r>
              <a:rPr sz="2700" spc="-15" dirty="0"/>
              <a:t>Έξοδα</a:t>
            </a:r>
            <a:r>
              <a:rPr sz="2700" spc="-80" dirty="0"/>
              <a:t> </a:t>
            </a:r>
            <a:r>
              <a:rPr sz="2700" spc="-25" dirty="0"/>
              <a:t>Διαβίωσης</a:t>
            </a:r>
            <a:r>
              <a:rPr sz="2700" spc="-55" dirty="0"/>
              <a:t> </a:t>
            </a:r>
            <a:r>
              <a:rPr sz="2700" spc="-5" dirty="0"/>
              <a:t>για</a:t>
            </a:r>
            <a:r>
              <a:rPr sz="2700" spc="-75" dirty="0"/>
              <a:t> </a:t>
            </a:r>
            <a:r>
              <a:rPr sz="2700" spc="-25" dirty="0"/>
              <a:t>Σπουδαστές/στριες/Απόφοιτους </a:t>
            </a:r>
            <a:r>
              <a:rPr sz="2700" spc="-595" dirty="0"/>
              <a:t> </a:t>
            </a:r>
            <a:r>
              <a:rPr sz="2700" spc="-20" dirty="0"/>
              <a:t>Κινητικότητες</a:t>
            </a:r>
            <a:r>
              <a:rPr sz="2700" spc="-65" dirty="0"/>
              <a:t> </a:t>
            </a:r>
            <a:r>
              <a:rPr sz="2700" spc="-20" dirty="0"/>
              <a:t>μικρής</a:t>
            </a:r>
            <a:r>
              <a:rPr sz="2700" spc="-60" dirty="0"/>
              <a:t> </a:t>
            </a:r>
            <a:r>
              <a:rPr sz="2700" spc="-25" dirty="0"/>
              <a:t>διάρκειας</a:t>
            </a:r>
            <a:endParaRPr sz="2700" dirty="0"/>
          </a:p>
        </p:txBody>
      </p:sp>
    </p:spTree>
    <p:extLst>
      <p:ext uri="{BB962C8B-B14F-4D97-AF65-F5344CB8AC3E}">
        <p14:creationId xmlns:p14="http://schemas.microsoft.com/office/powerpoint/2010/main" val="109847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81" y="0"/>
            <a:ext cx="1671955" cy="1567815"/>
          </a:xfrm>
          <a:custGeom>
            <a:avLst/>
            <a:gdLst/>
            <a:ahLst/>
            <a:cxnLst/>
            <a:rect l="l" t="t" r="r" b="b"/>
            <a:pathLst>
              <a:path w="1671955" h="1567815">
                <a:moveTo>
                  <a:pt x="1671866" y="275475"/>
                </a:moveTo>
                <a:lnTo>
                  <a:pt x="1396403" y="0"/>
                </a:lnTo>
                <a:lnTo>
                  <a:pt x="0" y="0"/>
                </a:lnTo>
                <a:lnTo>
                  <a:pt x="0" y="1188339"/>
                </a:lnTo>
                <a:lnTo>
                  <a:pt x="379514" y="1567815"/>
                </a:lnTo>
                <a:lnTo>
                  <a:pt x="980821" y="966508"/>
                </a:lnTo>
                <a:lnTo>
                  <a:pt x="1215504" y="1201166"/>
                </a:lnTo>
                <a:lnTo>
                  <a:pt x="1671866" y="744855"/>
                </a:lnTo>
                <a:lnTo>
                  <a:pt x="1437157" y="510184"/>
                </a:lnTo>
                <a:lnTo>
                  <a:pt x="1671866" y="275475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0" y="0"/>
            <a:ext cx="2834640" cy="1485265"/>
          </a:xfrm>
          <a:custGeom>
            <a:avLst/>
            <a:gdLst/>
            <a:ahLst/>
            <a:cxnLst/>
            <a:rect l="l" t="t" r="r" b="b"/>
            <a:pathLst>
              <a:path w="2834640" h="1485265">
                <a:moveTo>
                  <a:pt x="2834640" y="0"/>
                </a:moveTo>
                <a:lnTo>
                  <a:pt x="0" y="0"/>
                </a:lnTo>
                <a:lnTo>
                  <a:pt x="789317" y="753224"/>
                </a:lnTo>
                <a:lnTo>
                  <a:pt x="543687" y="998855"/>
                </a:lnTo>
                <a:lnTo>
                  <a:pt x="1029843" y="1485011"/>
                </a:lnTo>
                <a:lnTo>
                  <a:pt x="1286852" y="1228001"/>
                </a:lnTo>
                <a:lnTo>
                  <a:pt x="1552321" y="1481328"/>
                </a:lnTo>
                <a:lnTo>
                  <a:pt x="2834640" y="257683"/>
                </a:lnTo>
                <a:lnTo>
                  <a:pt x="2834640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52276" y="304800"/>
            <a:ext cx="7672723" cy="1028423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442913" marR="5080" indent="-431800" algn="l">
              <a:lnSpc>
                <a:spcPct val="70000"/>
              </a:lnSpc>
              <a:spcBef>
                <a:spcPts val="1070"/>
              </a:spcBef>
            </a:pPr>
            <a:r>
              <a:rPr sz="2700" spc="-15" dirty="0"/>
              <a:t>Έξοδα</a:t>
            </a:r>
            <a:r>
              <a:rPr sz="2700" spc="-80" dirty="0"/>
              <a:t> </a:t>
            </a:r>
            <a:r>
              <a:rPr sz="2700" spc="-25" dirty="0"/>
              <a:t>Διαβίωσης</a:t>
            </a:r>
            <a:r>
              <a:rPr sz="2700" spc="-55" dirty="0"/>
              <a:t> </a:t>
            </a:r>
            <a:r>
              <a:rPr sz="2700" spc="-5" dirty="0"/>
              <a:t>για</a:t>
            </a:r>
            <a:r>
              <a:rPr sz="2700" spc="-75" dirty="0"/>
              <a:t> </a:t>
            </a:r>
            <a:r>
              <a:rPr sz="2700" spc="-25" dirty="0"/>
              <a:t>Σπουδαστές/στριες/Απόφοιτους</a:t>
            </a:r>
            <a:br>
              <a:rPr lang="el-GR" sz="2700" spc="-25" dirty="0"/>
            </a:br>
            <a:r>
              <a:rPr lang="el-GR" sz="2700" spc="-25" dirty="0"/>
              <a:t>                         Κυπριακών ΙΤΕ</a:t>
            </a:r>
            <a:br>
              <a:rPr lang="el-GR" sz="2700" spc="-25" dirty="0"/>
            </a:br>
            <a:r>
              <a:rPr lang="el-GR" sz="2700" spc="-25" dirty="0"/>
              <a:t>          </a:t>
            </a:r>
            <a:r>
              <a:rPr sz="2700" spc="-15" dirty="0" err="1"/>
              <a:t>Κινητικότητες</a:t>
            </a:r>
            <a:r>
              <a:rPr sz="2700" spc="-60" dirty="0"/>
              <a:t> </a:t>
            </a:r>
            <a:r>
              <a:rPr sz="2700" spc="-20" dirty="0" err="1"/>
              <a:t>μεγάλης</a:t>
            </a:r>
            <a:r>
              <a:rPr sz="2700" spc="-60" dirty="0"/>
              <a:t> </a:t>
            </a:r>
            <a:r>
              <a:rPr sz="2700" spc="-20" dirty="0" err="1"/>
              <a:t>διάρκει</a:t>
            </a:r>
            <a:r>
              <a:rPr sz="2700" spc="-20" dirty="0"/>
              <a:t>ας</a:t>
            </a:r>
            <a:r>
              <a:rPr lang="en-GB" sz="2700" spc="-20" dirty="0"/>
              <a:t> (1/2)</a:t>
            </a:r>
            <a:endParaRPr sz="27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A43E4C9-6EAF-9800-D2F2-CFD05C27F923}"/>
              </a:ext>
            </a:extLst>
          </p:cNvPr>
          <p:cNvGraphicFramePr>
            <a:graphicFrameLocks noGrp="1"/>
          </p:cNvGraphicFramePr>
          <p:nvPr/>
        </p:nvGraphicFramePr>
        <p:xfrm>
          <a:off x="1036551" y="1925006"/>
          <a:ext cx="10118898" cy="3937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94097">
                  <a:extLst>
                    <a:ext uri="{9D8B030D-6E8A-4147-A177-3AD203B41FA5}">
                      <a16:colId xmlns:a16="http://schemas.microsoft.com/office/drawing/2014/main" val="2045042971"/>
                    </a:ext>
                  </a:extLst>
                </a:gridCol>
                <a:gridCol w="4551835">
                  <a:extLst>
                    <a:ext uri="{9D8B030D-6E8A-4147-A177-3AD203B41FA5}">
                      <a16:colId xmlns:a16="http://schemas.microsoft.com/office/drawing/2014/main" val="1188703413"/>
                    </a:ext>
                  </a:extLst>
                </a:gridCol>
                <a:gridCol w="3372966">
                  <a:extLst>
                    <a:ext uri="{9D8B030D-6E8A-4147-A177-3AD203B41FA5}">
                      <a16:colId xmlns:a16="http://schemas.microsoft.com/office/drawing/2014/main" val="3719153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Mobility from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Receiving country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Amount per month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538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Cyprus</a:t>
                      </a:r>
                      <a:endParaRPr lang="el-GR" b="1" dirty="0"/>
                    </a:p>
                    <a:p>
                      <a:endParaRPr lang="en-US" b="0" dirty="0"/>
                    </a:p>
                    <a:p>
                      <a:endParaRPr lang="el-GR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err="1"/>
                        <a:t>Austria</a:t>
                      </a:r>
                      <a:r>
                        <a:rPr lang="fr-FR" b="0" dirty="0"/>
                        <a:t>, </a:t>
                      </a:r>
                      <a:r>
                        <a:rPr lang="fr-FR" b="0" dirty="0" err="1"/>
                        <a:t>Belgium</a:t>
                      </a:r>
                      <a:r>
                        <a:rPr lang="fr-FR" b="0" dirty="0"/>
                        <a:t>, </a:t>
                      </a:r>
                      <a:r>
                        <a:rPr lang="fr-FR" b="0" dirty="0" err="1"/>
                        <a:t>Denmark</a:t>
                      </a:r>
                      <a:r>
                        <a:rPr lang="fr-FR" b="0" dirty="0"/>
                        <a:t>, </a:t>
                      </a:r>
                      <a:r>
                        <a:rPr lang="fr-FR" b="0" dirty="0" err="1"/>
                        <a:t>Finland</a:t>
                      </a:r>
                      <a:r>
                        <a:rPr lang="fr-FR" b="0" dirty="0"/>
                        <a:t>, France, Germany, </a:t>
                      </a:r>
                      <a:r>
                        <a:rPr lang="fr-FR" b="0" dirty="0" err="1"/>
                        <a:t>Iceland</a:t>
                      </a:r>
                      <a:r>
                        <a:rPr lang="fr-FR" b="0" dirty="0"/>
                        <a:t>, Ireland, </a:t>
                      </a:r>
                      <a:r>
                        <a:rPr lang="fr-FR" b="0" dirty="0" err="1"/>
                        <a:t>Italy</a:t>
                      </a:r>
                      <a:r>
                        <a:rPr lang="fr-FR" b="0" dirty="0"/>
                        <a:t>,</a:t>
                      </a:r>
                      <a:r>
                        <a:rPr lang="el-GR" b="0" dirty="0"/>
                        <a:t> </a:t>
                      </a:r>
                      <a:r>
                        <a:rPr lang="fr-FR" b="0" dirty="0"/>
                        <a:t>Liechtenstein, Luxembourg, </a:t>
                      </a:r>
                      <a:r>
                        <a:rPr lang="fr-FR" b="0" dirty="0" err="1"/>
                        <a:t>Netherlands</a:t>
                      </a:r>
                      <a:r>
                        <a:rPr lang="fr-FR" b="0" dirty="0"/>
                        <a:t>, </a:t>
                      </a:r>
                      <a:r>
                        <a:rPr lang="fr-FR" b="0" dirty="0" err="1"/>
                        <a:t>Norway</a:t>
                      </a:r>
                      <a:r>
                        <a:rPr lang="fr-FR" b="0" dirty="0"/>
                        <a:t>, </a:t>
                      </a:r>
                      <a:r>
                        <a:rPr lang="fr-FR" b="0" dirty="0" err="1"/>
                        <a:t>Sweden</a:t>
                      </a:r>
                      <a:r>
                        <a:rPr lang="fr-FR" b="0" dirty="0"/>
                        <a:t>.</a:t>
                      </a:r>
                    </a:p>
                    <a:p>
                      <a:endParaRPr lang="el-GR" b="0" dirty="0"/>
                    </a:p>
                    <a:p>
                      <a:r>
                        <a:rPr lang="fr-FR" b="0" dirty="0" err="1">
                          <a:solidFill>
                            <a:srgbClr val="FF0000"/>
                          </a:solidFill>
                        </a:rPr>
                        <a:t>Third</a:t>
                      </a:r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 countries not </a:t>
                      </a:r>
                      <a:r>
                        <a:rPr lang="fr-FR" b="0" dirty="0" err="1">
                          <a:solidFill>
                            <a:srgbClr val="FF0000"/>
                          </a:solidFill>
                        </a:rPr>
                        <a:t>associated</a:t>
                      </a:r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 to the Programme </a:t>
                      </a:r>
                      <a:r>
                        <a:rPr lang="fr-FR" b="0" dirty="0" err="1">
                          <a:solidFill>
                            <a:srgbClr val="FF0000"/>
                          </a:solidFill>
                        </a:rPr>
                        <a:t>from</a:t>
                      </a:r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b="0" dirty="0" err="1">
                          <a:solidFill>
                            <a:srgbClr val="FF0000"/>
                          </a:solidFill>
                        </a:rPr>
                        <a:t>Regions</a:t>
                      </a:r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 13 and 14.</a:t>
                      </a:r>
                      <a:endParaRPr lang="el-GR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  <a:p>
                      <a:pPr algn="ctr"/>
                      <a:endParaRPr lang="el-GR" dirty="0"/>
                    </a:p>
                    <a:p>
                      <a:pPr algn="ctr"/>
                      <a:r>
                        <a:rPr lang="el-GR" dirty="0"/>
                        <a:t>674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629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Cyprus</a:t>
                      </a:r>
                    </a:p>
                    <a:p>
                      <a:endParaRPr lang="el-GR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Cyprus, </a:t>
                      </a:r>
                      <a:r>
                        <a:rPr lang="fr-FR" dirty="0" err="1"/>
                        <a:t>Czechia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Estonia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Greece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Latvia</a:t>
                      </a:r>
                      <a:r>
                        <a:rPr lang="fr-FR" dirty="0"/>
                        <a:t>, Malta, Portugal, </a:t>
                      </a:r>
                      <a:r>
                        <a:rPr lang="fr-FR" dirty="0" err="1"/>
                        <a:t>Slovakia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Slovenia</a:t>
                      </a:r>
                      <a:r>
                        <a:rPr lang="fr-FR" dirty="0"/>
                        <a:t>, Spain. </a:t>
                      </a:r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  <a:p>
                      <a:pPr algn="ctr"/>
                      <a:r>
                        <a:rPr lang="el-GR" dirty="0"/>
                        <a:t>606</a:t>
                      </a:r>
                    </a:p>
                    <a:p>
                      <a:pPr algn="ctr"/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330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Cyprus</a:t>
                      </a:r>
                      <a:endParaRPr lang="el-GR" b="1" dirty="0"/>
                    </a:p>
                    <a:p>
                      <a:endParaRPr lang="en-US" b="0" dirty="0"/>
                    </a:p>
                    <a:p>
                      <a:endParaRPr lang="el-GR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Bulgaria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Croatia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Hungary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Lithuania</a:t>
                      </a:r>
                      <a:r>
                        <a:rPr lang="fr-FR" dirty="0"/>
                        <a:t>, North </a:t>
                      </a:r>
                      <a:r>
                        <a:rPr lang="fr-FR" dirty="0" err="1"/>
                        <a:t>Macedonia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Poland</a:t>
                      </a:r>
                      <a:r>
                        <a:rPr lang="fr-FR" dirty="0"/>
                        <a:t>, Romania, </a:t>
                      </a:r>
                      <a:r>
                        <a:rPr lang="fr-FR" dirty="0" err="1"/>
                        <a:t>Serbia</a:t>
                      </a:r>
                      <a:r>
                        <a:rPr lang="fr-FR" dirty="0"/>
                        <a:t>, Türkiye</a:t>
                      </a:r>
                      <a:r>
                        <a:rPr lang="el-GR" dirty="0"/>
                        <a:t>.</a:t>
                      </a:r>
                    </a:p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  <a:p>
                      <a:pPr algn="ctr"/>
                      <a:r>
                        <a:rPr lang="el-GR" dirty="0"/>
                        <a:t>550</a:t>
                      </a:r>
                    </a:p>
                    <a:p>
                      <a:pPr algn="ctr"/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44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287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81" y="0"/>
            <a:ext cx="1671955" cy="1567815"/>
          </a:xfrm>
          <a:custGeom>
            <a:avLst/>
            <a:gdLst/>
            <a:ahLst/>
            <a:cxnLst/>
            <a:rect l="l" t="t" r="r" b="b"/>
            <a:pathLst>
              <a:path w="1671955" h="1567815">
                <a:moveTo>
                  <a:pt x="1671866" y="275475"/>
                </a:moveTo>
                <a:lnTo>
                  <a:pt x="1396403" y="0"/>
                </a:lnTo>
                <a:lnTo>
                  <a:pt x="0" y="0"/>
                </a:lnTo>
                <a:lnTo>
                  <a:pt x="0" y="1188339"/>
                </a:lnTo>
                <a:lnTo>
                  <a:pt x="379514" y="1567815"/>
                </a:lnTo>
                <a:lnTo>
                  <a:pt x="980821" y="966508"/>
                </a:lnTo>
                <a:lnTo>
                  <a:pt x="1215504" y="1201166"/>
                </a:lnTo>
                <a:lnTo>
                  <a:pt x="1671866" y="744855"/>
                </a:lnTo>
                <a:lnTo>
                  <a:pt x="1437157" y="510184"/>
                </a:lnTo>
                <a:lnTo>
                  <a:pt x="1671866" y="275475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0" y="0"/>
            <a:ext cx="2834640" cy="1485265"/>
          </a:xfrm>
          <a:custGeom>
            <a:avLst/>
            <a:gdLst/>
            <a:ahLst/>
            <a:cxnLst/>
            <a:rect l="l" t="t" r="r" b="b"/>
            <a:pathLst>
              <a:path w="2834640" h="1485265">
                <a:moveTo>
                  <a:pt x="2834640" y="0"/>
                </a:moveTo>
                <a:lnTo>
                  <a:pt x="0" y="0"/>
                </a:lnTo>
                <a:lnTo>
                  <a:pt x="789317" y="753224"/>
                </a:lnTo>
                <a:lnTo>
                  <a:pt x="543687" y="998855"/>
                </a:lnTo>
                <a:lnTo>
                  <a:pt x="1029843" y="1485011"/>
                </a:lnTo>
                <a:lnTo>
                  <a:pt x="1286852" y="1228001"/>
                </a:lnTo>
                <a:lnTo>
                  <a:pt x="1552321" y="1481328"/>
                </a:lnTo>
                <a:lnTo>
                  <a:pt x="2834640" y="257683"/>
                </a:lnTo>
                <a:lnTo>
                  <a:pt x="2834640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71600" y="381000"/>
            <a:ext cx="8229600" cy="1028423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434465" marR="5080" indent="-1422400">
              <a:lnSpc>
                <a:spcPct val="70000"/>
              </a:lnSpc>
              <a:spcBef>
                <a:spcPts val="1070"/>
              </a:spcBef>
            </a:pPr>
            <a:r>
              <a:rPr lang="en-GB" sz="2700" spc="-15" dirty="0"/>
              <a:t>       </a:t>
            </a:r>
            <a:r>
              <a:rPr lang="el-GR" sz="2700" spc="-15" dirty="0"/>
              <a:t>Έξοδα</a:t>
            </a:r>
            <a:r>
              <a:rPr lang="el-GR" sz="2700" spc="-80" dirty="0"/>
              <a:t> </a:t>
            </a:r>
            <a:r>
              <a:rPr lang="el-GR" sz="2700" spc="-25" dirty="0"/>
              <a:t>Διαβίωσης</a:t>
            </a:r>
            <a:r>
              <a:rPr lang="el-GR" sz="2700" spc="-55" dirty="0"/>
              <a:t> </a:t>
            </a:r>
            <a:r>
              <a:rPr lang="el-GR" sz="2700" spc="-5" dirty="0"/>
              <a:t>για</a:t>
            </a:r>
            <a:r>
              <a:rPr lang="el-GR" sz="2700" spc="-75" dirty="0"/>
              <a:t> </a:t>
            </a:r>
            <a:r>
              <a:rPr lang="el-GR" sz="2700" spc="-25" dirty="0"/>
              <a:t>Σπουδαστές/</a:t>
            </a:r>
            <a:r>
              <a:rPr lang="el-GR" sz="2700" spc="-25" dirty="0" err="1"/>
              <a:t>στριες</a:t>
            </a:r>
            <a:r>
              <a:rPr lang="el-GR" sz="2700" spc="-25" dirty="0"/>
              <a:t>/Απόφοιτους</a:t>
            </a:r>
            <a:br>
              <a:rPr lang="el-GR" sz="2700" spc="-25" dirty="0"/>
            </a:br>
            <a:r>
              <a:rPr lang="el-GR" sz="2700" spc="-25" dirty="0"/>
              <a:t>                         Κυπριακών ΙΤΕ</a:t>
            </a:r>
            <a:br>
              <a:rPr lang="el-GR" sz="2700" spc="-25" dirty="0"/>
            </a:br>
            <a:r>
              <a:rPr lang="el-GR" sz="2700" spc="-25" dirty="0"/>
              <a:t>          </a:t>
            </a:r>
            <a:r>
              <a:rPr lang="el-GR" sz="2700" spc="-15" dirty="0"/>
              <a:t>Κινητικότητες</a:t>
            </a:r>
            <a:r>
              <a:rPr lang="el-GR" sz="2700" spc="-60" dirty="0"/>
              <a:t> </a:t>
            </a:r>
            <a:r>
              <a:rPr lang="el-GR" sz="2700" spc="-20" dirty="0"/>
              <a:t>μεγάλης</a:t>
            </a:r>
            <a:r>
              <a:rPr lang="el-GR" sz="2700" spc="-60" dirty="0"/>
              <a:t> </a:t>
            </a:r>
            <a:r>
              <a:rPr lang="el-GR" sz="2700" spc="-20" dirty="0"/>
              <a:t>διάρκειας (</a:t>
            </a:r>
            <a:r>
              <a:rPr lang="en-GB" sz="2700" spc="-20" dirty="0"/>
              <a:t>2</a:t>
            </a:r>
            <a:r>
              <a:rPr lang="el-GR" sz="2700" spc="-20" dirty="0"/>
              <a:t>/2)</a:t>
            </a:r>
            <a:endParaRPr sz="27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A43E4C9-6EAF-9800-D2F2-CFD05C27F923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2143760"/>
          <a:ext cx="10118898" cy="1285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94097">
                  <a:extLst>
                    <a:ext uri="{9D8B030D-6E8A-4147-A177-3AD203B41FA5}">
                      <a16:colId xmlns:a16="http://schemas.microsoft.com/office/drawing/2014/main" val="2045042971"/>
                    </a:ext>
                  </a:extLst>
                </a:gridCol>
                <a:gridCol w="4551835">
                  <a:extLst>
                    <a:ext uri="{9D8B030D-6E8A-4147-A177-3AD203B41FA5}">
                      <a16:colId xmlns:a16="http://schemas.microsoft.com/office/drawing/2014/main" val="1188703413"/>
                    </a:ext>
                  </a:extLst>
                </a:gridCol>
                <a:gridCol w="3372966">
                  <a:extLst>
                    <a:ext uri="{9D8B030D-6E8A-4147-A177-3AD203B41FA5}">
                      <a16:colId xmlns:a16="http://schemas.microsoft.com/office/drawing/2014/main" val="3719153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Mobility from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Receiving country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Amount per month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538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Cyprus</a:t>
                      </a:r>
                      <a:endParaRPr lang="el-GR" b="1" dirty="0"/>
                    </a:p>
                    <a:p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spc="-15" dirty="0">
                          <a:solidFill>
                            <a:srgbClr val="FF0000"/>
                          </a:solidFill>
                        </a:rPr>
                        <a:t>Third countries not associated to the Programme from regions 1-12</a:t>
                      </a:r>
                      <a:endParaRPr lang="el-GR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700</a:t>
                      </a:r>
                    </a:p>
                    <a:p>
                      <a:pPr algn="ctr"/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629557"/>
                  </a:ext>
                </a:extLst>
              </a:tr>
            </a:tbl>
          </a:graphicData>
        </a:graphic>
      </p:graphicFrame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FE41441F-3209-D1A5-BD70-FAAF9115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24545"/>
              </p:ext>
            </p:extLst>
          </p:nvPr>
        </p:nvGraphicFramePr>
        <p:xfrm>
          <a:off x="222885" y="4163337"/>
          <a:ext cx="11746230" cy="2147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4483">
                <a:tc>
                  <a:txBody>
                    <a:bodyPr/>
                    <a:lstStyle/>
                    <a:p>
                      <a:pPr marL="86995">
                        <a:lnSpc>
                          <a:spcPts val="1440"/>
                        </a:lnSpc>
                        <a:spcBef>
                          <a:spcPts val="1300"/>
                        </a:spcBef>
                        <a:tabLst>
                          <a:tab pos="8524240" algn="l"/>
                        </a:tabLst>
                      </a:pPr>
                      <a:r>
                        <a:rPr sz="2400" b="1" spc="7" baseline="32986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*</a:t>
                      </a:r>
                      <a:r>
                        <a:rPr sz="2400" b="1" baseline="32986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Top</a:t>
                      </a:r>
                      <a:r>
                        <a:rPr sz="2400" b="1" spc="-22" baseline="32986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7" baseline="32986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2400" b="1" baseline="32986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ps	</a:t>
                      </a:r>
                      <a:r>
                        <a:rPr sz="1600" b="1" spc="-10" dirty="0">
                          <a:latin typeface="Tahoma"/>
                          <a:cs typeface="Tahoma"/>
                        </a:rPr>
                        <a:t>25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0</a:t>
                      </a:r>
                      <a:r>
                        <a:rPr sz="16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€</a:t>
                      </a:r>
                      <a:r>
                        <a:rPr lang="el-GR" sz="1600" b="1" spc="-10" dirty="0">
                          <a:latin typeface="Tahoma"/>
                          <a:cs typeface="Tahoma"/>
                        </a:rPr>
                        <a:t> μηνιαίως</a:t>
                      </a:r>
                      <a:endParaRPr lang="en-GB" sz="1600" dirty="0">
                        <a:latin typeface="Tahoma"/>
                        <a:cs typeface="Tahoma"/>
                      </a:endParaRPr>
                    </a:p>
                    <a:p>
                      <a:pPr marL="86995">
                        <a:lnSpc>
                          <a:spcPts val="1430"/>
                        </a:lnSpc>
                      </a:pPr>
                      <a:r>
                        <a:rPr lang="en-GB" sz="1600" b="1" spc="-6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1.</a:t>
                      </a:r>
                      <a:r>
                        <a:rPr lang="el-GR" sz="1600" b="1" spc="-6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Φοιτητές/απόφοιτοι</a:t>
                      </a:r>
                      <a:r>
                        <a:rPr lang="el-GR" sz="1600" b="1" spc="2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l-GR" sz="1600" b="1" spc="-6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lang="en-GB" sz="1600" b="1" spc="-6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fewer</a:t>
                      </a:r>
                      <a:r>
                        <a:rPr lang="en-GB" sz="1600" b="1" spc="-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n-GB" sz="1600" b="1" spc="-6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opportunities”</a:t>
                      </a:r>
                      <a:r>
                        <a:rPr lang="el-GR" sz="1600" b="1" spc="-6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σε κινητικότητες μεγάλης διάρκειας</a:t>
                      </a:r>
                      <a:endParaRPr lang="en-GB" sz="1600" dirty="0">
                        <a:latin typeface="Tahoma"/>
                        <a:cs typeface="Tahoma"/>
                      </a:endParaRPr>
                    </a:p>
                    <a:p>
                      <a:pPr marL="86995">
                        <a:lnSpc>
                          <a:spcPts val="1914"/>
                        </a:lnSpc>
                      </a:pPr>
                      <a:r>
                        <a:rPr lang="el-GR" sz="1600" spc="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Ι</a:t>
                      </a:r>
                      <a:r>
                        <a:rPr lang="el-GR"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σχύ</a:t>
                      </a:r>
                      <a:r>
                        <a:rPr lang="el-GR"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ε</a:t>
                      </a:r>
                      <a:r>
                        <a:rPr lang="el-GR"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ι</a:t>
                      </a:r>
                      <a:r>
                        <a:rPr lang="el-GR" sz="1600" spc="-1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l-GR" sz="1600" spc="-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γ</a:t>
                      </a:r>
                      <a:r>
                        <a:rPr lang="el-GR" sz="1600" spc="1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ι</a:t>
                      </a:r>
                      <a:r>
                        <a:rPr lang="el-GR"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α</a:t>
                      </a:r>
                      <a:r>
                        <a:rPr lang="el-GR" sz="1600" spc="-1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l-GR"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κινητικότητες προς όλες </a:t>
                      </a:r>
                      <a:r>
                        <a:rPr lang="el-GR" sz="16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τ</a:t>
                      </a:r>
                      <a:r>
                        <a:rPr lang="el-GR" sz="1600" spc="1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ι</a:t>
                      </a:r>
                      <a:r>
                        <a:rPr lang="el-GR"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ς</a:t>
                      </a:r>
                      <a:r>
                        <a:rPr lang="el-GR" sz="1600" spc="-1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l-GR" sz="16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Χώρες</a:t>
                      </a:r>
                      <a:endParaRPr lang="el-GR" sz="1600" dirty="0">
                        <a:latin typeface="Verdana"/>
                        <a:cs typeface="Verdana"/>
                      </a:endParaRPr>
                    </a:p>
                  </a:txBody>
                  <a:tcPr marL="0" marR="0" marT="16510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631">
                <a:tc>
                  <a:txBody>
                    <a:bodyPr/>
                    <a:lstStyle/>
                    <a:p>
                      <a:pPr marL="86995">
                        <a:lnSpc>
                          <a:spcPts val="1914"/>
                        </a:lnSpc>
                        <a:spcBef>
                          <a:spcPts val="335"/>
                        </a:spcBef>
                        <a:tabLst>
                          <a:tab pos="9516745" algn="l"/>
                        </a:tabLst>
                      </a:pPr>
                      <a:r>
                        <a:rPr sz="1600" b="1" spc="-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sz="1600" b="1" spc="-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Φοι</a:t>
                      </a:r>
                      <a:r>
                        <a:rPr sz="1600" b="1" spc="-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τ</a:t>
                      </a:r>
                      <a:r>
                        <a:rPr sz="1600" b="1" spc="-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ητές/απόφοιτο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ι</a:t>
                      </a:r>
                      <a:r>
                        <a:rPr sz="1600" b="1" spc="5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που</a:t>
                      </a:r>
                      <a:r>
                        <a:rPr sz="1600" b="1" spc="-2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συμμετ</a:t>
                      </a:r>
                      <a:r>
                        <a:rPr sz="1600" b="1" spc="-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έχ</a:t>
                      </a:r>
                      <a:r>
                        <a:rPr sz="1600" b="1" spc="-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ου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ν</a:t>
                      </a:r>
                      <a:r>
                        <a:rPr sz="1600" b="1" spc="4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σε</a:t>
                      </a:r>
                      <a:r>
                        <a:rPr sz="1600" b="1" spc="-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600" b="1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ai</a:t>
                      </a:r>
                      <a:r>
                        <a:rPr sz="1600" b="1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sz="1600" b="1" spc="-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ee</a:t>
                      </a:r>
                      <a:r>
                        <a:rPr sz="1600" b="1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hi</a:t>
                      </a:r>
                      <a:r>
                        <a:rPr sz="1600" b="1" spc="-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lang="el-GR"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μεγάλης διάρκειας</a:t>
                      </a:r>
                      <a:r>
                        <a:rPr lang="en-GB"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           </a:t>
                      </a:r>
                      <a:r>
                        <a:rPr lang="el-GR" sz="1600" b="1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latin typeface="Tahoma"/>
                          <a:cs typeface="Tahoma"/>
                        </a:rPr>
                        <a:t>15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0</a:t>
                      </a:r>
                      <a:r>
                        <a:rPr sz="16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€</a:t>
                      </a:r>
                      <a:r>
                        <a:rPr lang="el-GR" sz="1600" b="1" dirty="0">
                          <a:latin typeface="Tahoma"/>
                          <a:cs typeface="Tahoma"/>
                        </a:rPr>
                        <a:t> μηνιαίως</a:t>
                      </a:r>
                      <a:endParaRPr sz="1600" dirty="0">
                        <a:latin typeface="Tahoma"/>
                        <a:cs typeface="Tahoma"/>
                      </a:endParaRPr>
                    </a:p>
                    <a:p>
                      <a:pPr marL="86995">
                        <a:lnSpc>
                          <a:spcPts val="1914"/>
                        </a:lnSpc>
                      </a:pPr>
                      <a:r>
                        <a:rPr sz="1600" spc="-114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Ισχύει</a:t>
                      </a:r>
                      <a:r>
                        <a:rPr sz="1600" spc="-1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30" dirty="0" err="1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γι</a:t>
                      </a:r>
                      <a:r>
                        <a:rPr sz="1600" spc="-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α</a:t>
                      </a:r>
                      <a:r>
                        <a:rPr sz="1600" spc="-1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l-GR" sz="16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κινητικότητες προς Χώρες-Μέλη, Τρίτες Χώρες συνδεδεμένες με το Πρόγραμμα και Τρίτες Χώρες μη συνδεδεμένες με το Πρόγραμμα, από τις Περιφέρειες</a:t>
                      </a:r>
                      <a:r>
                        <a:rPr sz="1600" spc="-1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13</a:t>
                      </a:r>
                      <a:r>
                        <a:rPr sz="1600" spc="-1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&amp;</a:t>
                      </a:r>
                      <a:r>
                        <a:rPr sz="1600" spc="-1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14</a:t>
                      </a:r>
                      <a:r>
                        <a:rPr lang="el-GR" sz="1600" spc="-1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μόνο</a:t>
                      </a:r>
                      <a:endParaRPr lang="en-GB" sz="1600" spc="-140" dirty="0">
                        <a:solidFill>
                          <a:srgbClr val="404040"/>
                        </a:solidFill>
                        <a:latin typeface="Verdana"/>
                        <a:cs typeface="Verdana"/>
                      </a:endParaRPr>
                    </a:p>
                    <a:p>
                      <a:pPr marL="86995">
                        <a:lnSpc>
                          <a:spcPts val="1914"/>
                        </a:lnSpc>
                      </a:pPr>
                      <a:endParaRPr lang="el-GR" sz="1600" spc="-140" dirty="0">
                        <a:solidFill>
                          <a:srgbClr val="404040"/>
                        </a:solidFill>
                        <a:latin typeface="Verdana"/>
                        <a:cs typeface="Verdana"/>
                      </a:endParaRPr>
                    </a:p>
                    <a:p>
                      <a:pPr marL="86995">
                        <a:lnSpc>
                          <a:spcPts val="1914"/>
                        </a:lnSpc>
                      </a:pPr>
                      <a:r>
                        <a:rPr lang="el-GR" sz="1600" spc="-1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* Όσοι φοιτητές και πρόσφατοι απόφοιτοι πληρούν και τα δύο πιο πάνω κριτήρια, δικαιούνται συνδυασμό των δύο </a:t>
                      </a:r>
                      <a:r>
                        <a:rPr lang="en-GB" sz="1600" spc="-1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top-ups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292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843" y="3302965"/>
            <a:ext cx="2206625" cy="7493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34"/>
              </a:spcBef>
            </a:pPr>
            <a:r>
              <a:rPr sz="2500" spc="-15" dirty="0">
                <a:solidFill>
                  <a:srgbClr val="44536A"/>
                </a:solidFill>
                <a:latin typeface="Calibri Light"/>
                <a:cs typeface="Calibri Light"/>
              </a:rPr>
              <a:t>Έ</a:t>
            </a:r>
            <a:r>
              <a:rPr sz="2500" spc="-10" dirty="0">
                <a:solidFill>
                  <a:srgbClr val="44536A"/>
                </a:solidFill>
                <a:latin typeface="Calibri Light"/>
                <a:cs typeface="Calibri Light"/>
              </a:rPr>
              <a:t>ξ</a:t>
            </a:r>
            <a:r>
              <a:rPr sz="2500" spc="-30" dirty="0">
                <a:solidFill>
                  <a:srgbClr val="44536A"/>
                </a:solidFill>
                <a:latin typeface="Calibri Light"/>
                <a:cs typeface="Calibri Light"/>
              </a:rPr>
              <a:t>ο</a:t>
            </a:r>
            <a:r>
              <a:rPr sz="2500" spc="-20" dirty="0">
                <a:solidFill>
                  <a:srgbClr val="44536A"/>
                </a:solidFill>
                <a:latin typeface="Calibri Light"/>
                <a:cs typeface="Calibri Light"/>
              </a:rPr>
              <a:t>δ</a:t>
            </a:r>
            <a:r>
              <a:rPr sz="2500" spc="-5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500" spc="-8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500" spc="-20" dirty="0">
                <a:solidFill>
                  <a:srgbClr val="44536A"/>
                </a:solidFill>
                <a:latin typeface="Calibri Light"/>
                <a:cs typeface="Calibri Light"/>
              </a:rPr>
              <a:t>δ</a:t>
            </a:r>
            <a:r>
              <a:rPr sz="2500" spc="-10" dirty="0">
                <a:solidFill>
                  <a:srgbClr val="44536A"/>
                </a:solidFill>
                <a:latin typeface="Calibri Light"/>
                <a:cs typeface="Calibri Light"/>
              </a:rPr>
              <a:t>ι</a:t>
            </a:r>
            <a:r>
              <a:rPr sz="2500" spc="-20" dirty="0">
                <a:solidFill>
                  <a:srgbClr val="44536A"/>
                </a:solidFill>
                <a:latin typeface="Calibri Light"/>
                <a:cs typeface="Calibri Light"/>
              </a:rPr>
              <a:t>αβί</a:t>
            </a:r>
            <a:r>
              <a:rPr sz="2500" spc="-40" dirty="0">
                <a:solidFill>
                  <a:srgbClr val="44536A"/>
                </a:solidFill>
                <a:latin typeface="Calibri Light"/>
                <a:cs typeface="Calibri Light"/>
              </a:rPr>
              <a:t>ω</a:t>
            </a:r>
            <a:r>
              <a:rPr sz="2500" spc="-35" dirty="0">
                <a:solidFill>
                  <a:srgbClr val="44536A"/>
                </a:solidFill>
                <a:latin typeface="Calibri Light"/>
                <a:cs typeface="Calibri Light"/>
              </a:rPr>
              <a:t>σ</a:t>
            </a:r>
            <a:r>
              <a:rPr sz="2500" spc="-20" dirty="0">
                <a:solidFill>
                  <a:srgbClr val="44536A"/>
                </a:solidFill>
                <a:latin typeface="Calibri Light"/>
                <a:cs typeface="Calibri Light"/>
              </a:rPr>
              <a:t>η</a:t>
            </a:r>
            <a:r>
              <a:rPr sz="2500" spc="-5" dirty="0">
                <a:solidFill>
                  <a:srgbClr val="44536A"/>
                </a:solidFill>
                <a:latin typeface="Calibri Light"/>
                <a:cs typeface="Calibri Light"/>
              </a:rPr>
              <a:t>ς  </a:t>
            </a:r>
            <a:r>
              <a:rPr sz="2500" spc="-25" dirty="0">
                <a:solidFill>
                  <a:srgbClr val="44536A"/>
                </a:solidFill>
                <a:latin typeface="Calibri Light"/>
                <a:cs typeface="Calibri Light"/>
              </a:rPr>
              <a:t>Προσωπικού</a:t>
            </a:r>
            <a:endParaRPr sz="2500" dirty="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4636" y="3236493"/>
            <a:ext cx="11244580" cy="1223645"/>
            <a:chOff x="624636" y="3236493"/>
            <a:chExt cx="11244580" cy="1223645"/>
          </a:xfrm>
        </p:grpSpPr>
        <p:sp>
          <p:nvSpPr>
            <p:cNvPr id="4" name="object 4"/>
            <p:cNvSpPr/>
            <p:nvPr/>
          </p:nvSpPr>
          <p:spPr>
            <a:xfrm>
              <a:off x="643889" y="4398882"/>
              <a:ext cx="3255645" cy="40005"/>
            </a:xfrm>
            <a:custGeom>
              <a:avLst/>
              <a:gdLst/>
              <a:ahLst/>
              <a:cxnLst/>
              <a:rect l="l" t="t" r="r" b="b"/>
              <a:pathLst>
                <a:path w="3255645" h="40004">
                  <a:moveTo>
                    <a:pt x="951941" y="23"/>
                  </a:moveTo>
                  <a:lnTo>
                    <a:pt x="910692" y="0"/>
                  </a:lnTo>
                  <a:lnTo>
                    <a:pt x="870783" y="747"/>
                  </a:lnTo>
                  <a:lnTo>
                    <a:pt x="830133" y="2115"/>
                  </a:lnTo>
                  <a:lnTo>
                    <a:pt x="682926" y="8452"/>
                  </a:lnTo>
                  <a:lnTo>
                    <a:pt x="558271" y="12970"/>
                  </a:lnTo>
                  <a:lnTo>
                    <a:pt x="409554" y="18911"/>
                  </a:lnTo>
                  <a:lnTo>
                    <a:pt x="365953" y="20334"/>
                  </a:lnTo>
                  <a:lnTo>
                    <a:pt x="322995" y="21289"/>
                  </a:lnTo>
                  <a:lnTo>
                    <a:pt x="279274" y="21661"/>
                  </a:lnTo>
                  <a:lnTo>
                    <a:pt x="233383" y="21338"/>
                  </a:lnTo>
                  <a:lnTo>
                    <a:pt x="183916" y="20205"/>
                  </a:lnTo>
                  <a:lnTo>
                    <a:pt x="129467" y="18149"/>
                  </a:lnTo>
                  <a:lnTo>
                    <a:pt x="68630" y="15056"/>
                  </a:lnTo>
                  <a:lnTo>
                    <a:pt x="0" y="10811"/>
                  </a:lnTo>
                  <a:lnTo>
                    <a:pt x="368" y="17669"/>
                  </a:lnTo>
                  <a:lnTo>
                    <a:pt x="838" y="20336"/>
                  </a:lnTo>
                  <a:lnTo>
                    <a:pt x="0" y="29099"/>
                  </a:lnTo>
                  <a:lnTo>
                    <a:pt x="45461" y="28816"/>
                  </a:lnTo>
                  <a:lnTo>
                    <a:pt x="90446" y="28905"/>
                  </a:lnTo>
                  <a:lnTo>
                    <a:pt x="135407" y="29276"/>
                  </a:lnTo>
                  <a:lnTo>
                    <a:pt x="375756" y="32283"/>
                  </a:lnTo>
                  <a:lnTo>
                    <a:pt x="430114" y="32495"/>
                  </a:lnTo>
                  <a:lnTo>
                    <a:pt x="487627" y="32372"/>
                  </a:lnTo>
                  <a:lnTo>
                    <a:pt x="548750" y="31823"/>
                  </a:lnTo>
                  <a:lnTo>
                    <a:pt x="613936" y="30762"/>
                  </a:lnTo>
                  <a:lnTo>
                    <a:pt x="752525" y="27588"/>
                  </a:lnTo>
                  <a:lnTo>
                    <a:pt x="815491" y="26932"/>
                  </a:lnTo>
                  <a:lnTo>
                    <a:pt x="873298" y="26966"/>
                  </a:lnTo>
                  <a:lnTo>
                    <a:pt x="926705" y="27526"/>
                  </a:lnTo>
                  <a:lnTo>
                    <a:pt x="976472" y="28447"/>
                  </a:lnTo>
                  <a:lnTo>
                    <a:pt x="1111518" y="31735"/>
                  </a:lnTo>
                  <a:lnTo>
                    <a:pt x="1154314" y="32458"/>
                  </a:lnTo>
                  <a:lnTo>
                    <a:pt x="1197265" y="32720"/>
                  </a:lnTo>
                  <a:lnTo>
                    <a:pt x="1241131" y="32357"/>
                  </a:lnTo>
                  <a:lnTo>
                    <a:pt x="1286670" y="31205"/>
                  </a:lnTo>
                  <a:lnTo>
                    <a:pt x="1389143" y="26494"/>
                  </a:lnTo>
                  <a:lnTo>
                    <a:pt x="1437057" y="24823"/>
                  </a:lnTo>
                  <a:lnTo>
                    <a:pt x="1480302" y="23947"/>
                  </a:lnTo>
                  <a:lnTo>
                    <a:pt x="1520795" y="23729"/>
                  </a:lnTo>
                  <a:lnTo>
                    <a:pt x="1560450" y="24033"/>
                  </a:lnTo>
                  <a:lnTo>
                    <a:pt x="1749023" y="27708"/>
                  </a:lnTo>
                  <a:lnTo>
                    <a:pt x="1813236" y="28555"/>
                  </a:lnTo>
                  <a:lnTo>
                    <a:pt x="1888109" y="29099"/>
                  </a:lnTo>
                  <a:lnTo>
                    <a:pt x="1951082" y="28991"/>
                  </a:lnTo>
                  <a:lnTo>
                    <a:pt x="2012907" y="28233"/>
                  </a:lnTo>
                  <a:lnTo>
                    <a:pt x="2073418" y="26991"/>
                  </a:lnTo>
                  <a:lnTo>
                    <a:pt x="2132445" y="25434"/>
                  </a:lnTo>
                  <a:lnTo>
                    <a:pt x="2298954" y="20527"/>
                  </a:lnTo>
                  <a:lnTo>
                    <a:pt x="2350372" y="19369"/>
                  </a:lnTo>
                  <a:lnTo>
                    <a:pt x="2399469" y="18727"/>
                  </a:lnTo>
                  <a:lnTo>
                    <a:pt x="2446077" y="18769"/>
                  </a:lnTo>
                  <a:lnTo>
                    <a:pt x="2490028" y="19660"/>
                  </a:lnTo>
                  <a:lnTo>
                    <a:pt x="2531154" y="21568"/>
                  </a:lnTo>
                  <a:lnTo>
                    <a:pt x="2569288" y="24659"/>
                  </a:lnTo>
                  <a:lnTo>
                    <a:pt x="2604262" y="29099"/>
                  </a:lnTo>
                  <a:lnTo>
                    <a:pt x="2643589" y="33817"/>
                  </a:lnTo>
                  <a:lnTo>
                    <a:pt x="2689040" y="36974"/>
                  </a:lnTo>
                  <a:lnTo>
                    <a:pt x="2739433" y="38781"/>
                  </a:lnTo>
                  <a:lnTo>
                    <a:pt x="2793586" y="39450"/>
                  </a:lnTo>
                  <a:lnTo>
                    <a:pt x="2850318" y="39192"/>
                  </a:lnTo>
                  <a:lnTo>
                    <a:pt x="2908448" y="38218"/>
                  </a:lnTo>
                  <a:lnTo>
                    <a:pt x="2966795" y="36740"/>
                  </a:lnTo>
                  <a:lnTo>
                    <a:pt x="3178718" y="30003"/>
                  </a:lnTo>
                  <a:lnTo>
                    <a:pt x="3220426" y="29170"/>
                  </a:lnTo>
                  <a:lnTo>
                    <a:pt x="3255264" y="29099"/>
                  </a:lnTo>
                  <a:lnTo>
                    <a:pt x="3255645" y="20336"/>
                  </a:lnTo>
                  <a:lnTo>
                    <a:pt x="3255010" y="15256"/>
                  </a:lnTo>
                  <a:lnTo>
                    <a:pt x="3255264" y="10811"/>
                  </a:lnTo>
                  <a:lnTo>
                    <a:pt x="3201583" y="15835"/>
                  </a:lnTo>
                  <a:lnTo>
                    <a:pt x="3146724" y="18950"/>
                  </a:lnTo>
                  <a:lnTo>
                    <a:pt x="3091083" y="20431"/>
                  </a:lnTo>
                  <a:lnTo>
                    <a:pt x="3035056" y="20552"/>
                  </a:lnTo>
                  <a:lnTo>
                    <a:pt x="2979039" y="19588"/>
                  </a:lnTo>
                  <a:lnTo>
                    <a:pt x="2923428" y="17816"/>
                  </a:lnTo>
                  <a:lnTo>
                    <a:pt x="2868620" y="15508"/>
                  </a:lnTo>
                  <a:lnTo>
                    <a:pt x="2712974" y="8130"/>
                  </a:lnTo>
                  <a:lnTo>
                    <a:pt x="2665338" y="6435"/>
                  </a:lnTo>
                  <a:lnTo>
                    <a:pt x="2620487" y="5581"/>
                  </a:lnTo>
                  <a:lnTo>
                    <a:pt x="2578816" y="5842"/>
                  </a:lnTo>
                  <a:lnTo>
                    <a:pt x="2540721" y="7494"/>
                  </a:lnTo>
                  <a:lnTo>
                    <a:pt x="2463528" y="15080"/>
                  </a:lnTo>
                  <a:lnTo>
                    <a:pt x="2415144" y="17496"/>
                  </a:lnTo>
                  <a:lnTo>
                    <a:pt x="2362579" y="18384"/>
                  </a:lnTo>
                  <a:lnTo>
                    <a:pt x="2306964" y="18064"/>
                  </a:lnTo>
                  <a:lnTo>
                    <a:pt x="2249432" y="16861"/>
                  </a:lnTo>
                  <a:lnTo>
                    <a:pt x="2191115" y="15097"/>
                  </a:lnTo>
                  <a:lnTo>
                    <a:pt x="2076652" y="11178"/>
                  </a:lnTo>
                  <a:lnTo>
                    <a:pt x="2022770" y="9668"/>
                  </a:lnTo>
                  <a:lnTo>
                    <a:pt x="1972631" y="8889"/>
                  </a:lnTo>
                  <a:lnTo>
                    <a:pt x="1927367" y="9162"/>
                  </a:lnTo>
                  <a:lnTo>
                    <a:pt x="1888109" y="10811"/>
                  </a:lnTo>
                  <a:lnTo>
                    <a:pt x="1854929" y="12896"/>
                  </a:lnTo>
                  <a:lnTo>
                    <a:pt x="1817241" y="14917"/>
                  </a:lnTo>
                  <a:lnTo>
                    <a:pt x="1775479" y="16809"/>
                  </a:lnTo>
                  <a:lnTo>
                    <a:pt x="1730080" y="18509"/>
                  </a:lnTo>
                  <a:lnTo>
                    <a:pt x="1681479" y="19952"/>
                  </a:lnTo>
                  <a:lnTo>
                    <a:pt x="1630114" y="21075"/>
                  </a:lnTo>
                  <a:lnTo>
                    <a:pt x="1576419" y="21813"/>
                  </a:lnTo>
                  <a:lnTo>
                    <a:pt x="1520830" y="22101"/>
                  </a:lnTo>
                  <a:lnTo>
                    <a:pt x="1463785" y="21877"/>
                  </a:lnTo>
                  <a:lnTo>
                    <a:pt x="1405718" y="21075"/>
                  </a:lnTo>
                  <a:lnTo>
                    <a:pt x="1347065" y="19632"/>
                  </a:lnTo>
                  <a:lnTo>
                    <a:pt x="1288263" y="17483"/>
                  </a:lnTo>
                  <a:lnTo>
                    <a:pt x="1229748" y="14564"/>
                  </a:lnTo>
                  <a:lnTo>
                    <a:pt x="1104537" y="6211"/>
                  </a:lnTo>
                  <a:lnTo>
                    <a:pt x="1046782" y="2979"/>
                  </a:lnTo>
                  <a:lnTo>
                    <a:pt x="996610" y="966"/>
                  </a:lnTo>
                  <a:lnTo>
                    <a:pt x="951941" y="2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3686" y="4394025"/>
              <a:ext cx="3255645" cy="46990"/>
            </a:xfrm>
            <a:custGeom>
              <a:avLst/>
              <a:gdLst/>
              <a:ahLst/>
              <a:cxnLst/>
              <a:rect l="l" t="t" r="r" b="b"/>
              <a:pathLst>
                <a:path w="3255645" h="46989">
                  <a:moveTo>
                    <a:pt x="203" y="15668"/>
                  </a:moveTo>
                  <a:lnTo>
                    <a:pt x="59845" y="10650"/>
                  </a:lnTo>
                  <a:lnTo>
                    <a:pt x="118558" y="6628"/>
                  </a:lnTo>
                  <a:lnTo>
                    <a:pt x="176179" y="3577"/>
                  </a:lnTo>
                  <a:lnTo>
                    <a:pt x="232544" y="1472"/>
                  </a:lnTo>
                  <a:lnTo>
                    <a:pt x="287492" y="288"/>
                  </a:lnTo>
                  <a:lnTo>
                    <a:pt x="340858" y="0"/>
                  </a:lnTo>
                  <a:lnTo>
                    <a:pt x="392479" y="581"/>
                  </a:lnTo>
                  <a:lnTo>
                    <a:pt x="442193" y="2009"/>
                  </a:lnTo>
                  <a:lnTo>
                    <a:pt x="489835" y="4256"/>
                  </a:lnTo>
                  <a:lnTo>
                    <a:pt x="535244" y="7298"/>
                  </a:lnTo>
                  <a:lnTo>
                    <a:pt x="578255" y="11111"/>
                  </a:lnTo>
                  <a:lnTo>
                    <a:pt x="618705" y="15668"/>
                  </a:lnTo>
                  <a:lnTo>
                    <a:pt x="655602" y="19572"/>
                  </a:lnTo>
                  <a:lnTo>
                    <a:pt x="694178" y="22295"/>
                  </a:lnTo>
                  <a:lnTo>
                    <a:pt x="734574" y="23982"/>
                  </a:lnTo>
                  <a:lnTo>
                    <a:pt x="776931" y="24777"/>
                  </a:lnTo>
                  <a:lnTo>
                    <a:pt x="821391" y="24825"/>
                  </a:lnTo>
                  <a:lnTo>
                    <a:pt x="868094" y="24270"/>
                  </a:lnTo>
                  <a:lnTo>
                    <a:pt x="917183" y="23258"/>
                  </a:lnTo>
                  <a:lnTo>
                    <a:pt x="968797" y="21932"/>
                  </a:lnTo>
                  <a:lnTo>
                    <a:pt x="1023078" y="20438"/>
                  </a:lnTo>
                  <a:lnTo>
                    <a:pt x="1080167" y="18920"/>
                  </a:lnTo>
                  <a:lnTo>
                    <a:pt x="1140206" y="17522"/>
                  </a:lnTo>
                  <a:lnTo>
                    <a:pt x="1203334" y="16390"/>
                  </a:lnTo>
                  <a:lnTo>
                    <a:pt x="1269695" y="15668"/>
                  </a:lnTo>
                  <a:lnTo>
                    <a:pt x="1335573" y="15443"/>
                  </a:lnTo>
                  <a:lnTo>
                    <a:pt x="1397479" y="15638"/>
                  </a:lnTo>
                  <a:lnTo>
                    <a:pt x="1455893" y="16147"/>
                  </a:lnTo>
                  <a:lnTo>
                    <a:pt x="1511294" y="16867"/>
                  </a:lnTo>
                  <a:lnTo>
                    <a:pt x="1564161" y="17694"/>
                  </a:lnTo>
                  <a:lnTo>
                    <a:pt x="1614972" y="18523"/>
                  </a:lnTo>
                  <a:lnTo>
                    <a:pt x="1664207" y="19252"/>
                  </a:lnTo>
                  <a:lnTo>
                    <a:pt x="1712345" y="19775"/>
                  </a:lnTo>
                  <a:lnTo>
                    <a:pt x="1759864" y="19988"/>
                  </a:lnTo>
                  <a:lnTo>
                    <a:pt x="1807243" y="19789"/>
                  </a:lnTo>
                  <a:lnTo>
                    <a:pt x="1854963" y="19071"/>
                  </a:lnTo>
                  <a:lnTo>
                    <a:pt x="1903500" y="17732"/>
                  </a:lnTo>
                  <a:lnTo>
                    <a:pt x="1953336" y="15668"/>
                  </a:lnTo>
                  <a:lnTo>
                    <a:pt x="2005009" y="13799"/>
                  </a:lnTo>
                  <a:lnTo>
                    <a:pt x="2058446" y="12982"/>
                  </a:lnTo>
                  <a:lnTo>
                    <a:pt x="2113210" y="13015"/>
                  </a:lnTo>
                  <a:lnTo>
                    <a:pt x="2168858" y="13695"/>
                  </a:lnTo>
                  <a:lnTo>
                    <a:pt x="2224952" y="14822"/>
                  </a:lnTo>
                  <a:lnTo>
                    <a:pt x="2281053" y="16193"/>
                  </a:lnTo>
                  <a:lnTo>
                    <a:pt x="2336719" y="17606"/>
                  </a:lnTo>
                  <a:lnTo>
                    <a:pt x="2391511" y="18859"/>
                  </a:lnTo>
                  <a:lnTo>
                    <a:pt x="2444991" y="19751"/>
                  </a:lnTo>
                  <a:lnTo>
                    <a:pt x="2496717" y="20080"/>
                  </a:lnTo>
                  <a:lnTo>
                    <a:pt x="2546249" y="19644"/>
                  </a:lnTo>
                  <a:lnTo>
                    <a:pt x="2593149" y="18240"/>
                  </a:lnTo>
                  <a:lnTo>
                    <a:pt x="2636977" y="15668"/>
                  </a:lnTo>
                  <a:lnTo>
                    <a:pt x="2684956" y="12838"/>
                  </a:lnTo>
                  <a:lnTo>
                    <a:pt x="2736916" y="11197"/>
                  </a:lnTo>
                  <a:lnTo>
                    <a:pt x="2791855" y="10542"/>
                  </a:lnTo>
                  <a:lnTo>
                    <a:pt x="2848775" y="10673"/>
                  </a:lnTo>
                  <a:lnTo>
                    <a:pt x="2906676" y="11385"/>
                  </a:lnTo>
                  <a:lnTo>
                    <a:pt x="2964557" y="12477"/>
                  </a:lnTo>
                  <a:lnTo>
                    <a:pt x="3021420" y="13747"/>
                  </a:lnTo>
                  <a:lnTo>
                    <a:pt x="3076265" y="14991"/>
                  </a:lnTo>
                  <a:lnTo>
                    <a:pt x="3128092" y="16007"/>
                  </a:lnTo>
                  <a:lnTo>
                    <a:pt x="3175901" y="16594"/>
                  </a:lnTo>
                  <a:lnTo>
                    <a:pt x="3218692" y="16549"/>
                  </a:lnTo>
                  <a:lnTo>
                    <a:pt x="3255467" y="15668"/>
                  </a:lnTo>
                  <a:lnTo>
                    <a:pt x="3254705" y="23796"/>
                  </a:lnTo>
                  <a:lnTo>
                    <a:pt x="3255086" y="27733"/>
                  </a:lnTo>
                  <a:lnTo>
                    <a:pt x="3255467" y="33956"/>
                  </a:lnTo>
                  <a:lnTo>
                    <a:pt x="3216374" y="34716"/>
                  </a:lnTo>
                  <a:lnTo>
                    <a:pt x="3171163" y="34943"/>
                  </a:lnTo>
                  <a:lnTo>
                    <a:pt x="3120898" y="34740"/>
                  </a:lnTo>
                  <a:lnTo>
                    <a:pt x="3066647" y="34212"/>
                  </a:lnTo>
                  <a:lnTo>
                    <a:pt x="3009474" y="33463"/>
                  </a:lnTo>
                  <a:lnTo>
                    <a:pt x="2950446" y="32597"/>
                  </a:lnTo>
                  <a:lnTo>
                    <a:pt x="2890627" y="31718"/>
                  </a:lnTo>
                  <a:lnTo>
                    <a:pt x="2831085" y="30930"/>
                  </a:lnTo>
                  <a:lnTo>
                    <a:pt x="2772885" y="30338"/>
                  </a:lnTo>
                  <a:lnTo>
                    <a:pt x="2717092" y="30046"/>
                  </a:lnTo>
                  <a:lnTo>
                    <a:pt x="2664773" y="30158"/>
                  </a:lnTo>
                  <a:lnTo>
                    <a:pt x="2616993" y="30777"/>
                  </a:lnTo>
                  <a:lnTo>
                    <a:pt x="2574818" y="32008"/>
                  </a:lnTo>
                  <a:lnTo>
                    <a:pt x="2539314" y="33956"/>
                  </a:lnTo>
                  <a:lnTo>
                    <a:pt x="2505914" y="35586"/>
                  </a:lnTo>
                  <a:lnTo>
                    <a:pt x="2429882" y="35335"/>
                  </a:lnTo>
                  <a:lnTo>
                    <a:pt x="2387439" y="33956"/>
                  </a:lnTo>
                  <a:lnTo>
                    <a:pt x="2342169" y="32075"/>
                  </a:lnTo>
                  <a:lnTo>
                    <a:pt x="2294169" y="29944"/>
                  </a:lnTo>
                  <a:lnTo>
                    <a:pt x="2243531" y="27812"/>
                  </a:lnTo>
                  <a:lnTo>
                    <a:pt x="2190350" y="25932"/>
                  </a:lnTo>
                  <a:lnTo>
                    <a:pt x="2134722" y="24553"/>
                  </a:lnTo>
                  <a:lnTo>
                    <a:pt x="2076739" y="23926"/>
                  </a:lnTo>
                  <a:lnTo>
                    <a:pt x="2016498" y="24302"/>
                  </a:lnTo>
                  <a:lnTo>
                    <a:pt x="1954091" y="25932"/>
                  </a:lnTo>
                  <a:lnTo>
                    <a:pt x="1889614" y="29066"/>
                  </a:lnTo>
                  <a:lnTo>
                    <a:pt x="1823161" y="33956"/>
                  </a:lnTo>
                  <a:lnTo>
                    <a:pt x="1755167" y="39361"/>
                  </a:lnTo>
                  <a:lnTo>
                    <a:pt x="1695419" y="43109"/>
                  </a:lnTo>
                  <a:lnTo>
                    <a:pt x="1642482" y="45407"/>
                  </a:lnTo>
                  <a:lnTo>
                    <a:pt x="1594923" y="46461"/>
                  </a:lnTo>
                  <a:lnTo>
                    <a:pt x="1551306" y="46477"/>
                  </a:lnTo>
                  <a:lnTo>
                    <a:pt x="1510197" y="45661"/>
                  </a:lnTo>
                  <a:lnTo>
                    <a:pt x="1470162" y="44219"/>
                  </a:lnTo>
                  <a:lnTo>
                    <a:pt x="1429765" y="42357"/>
                  </a:lnTo>
                  <a:lnTo>
                    <a:pt x="1387573" y="40280"/>
                  </a:lnTo>
                  <a:lnTo>
                    <a:pt x="1342151" y="38196"/>
                  </a:lnTo>
                  <a:lnTo>
                    <a:pt x="1292064" y="36310"/>
                  </a:lnTo>
                  <a:lnTo>
                    <a:pt x="1235878" y="34828"/>
                  </a:lnTo>
                  <a:lnTo>
                    <a:pt x="1172159" y="33956"/>
                  </a:lnTo>
                  <a:lnTo>
                    <a:pt x="1133587" y="33803"/>
                  </a:lnTo>
                  <a:lnTo>
                    <a:pt x="1094660" y="33886"/>
                  </a:lnTo>
                  <a:lnTo>
                    <a:pt x="1055269" y="34174"/>
                  </a:lnTo>
                  <a:lnTo>
                    <a:pt x="1015303" y="34634"/>
                  </a:lnTo>
                  <a:lnTo>
                    <a:pt x="974652" y="35236"/>
                  </a:lnTo>
                  <a:lnTo>
                    <a:pt x="933205" y="35946"/>
                  </a:lnTo>
                  <a:lnTo>
                    <a:pt x="890853" y="36734"/>
                  </a:lnTo>
                  <a:lnTo>
                    <a:pt x="847486" y="37567"/>
                  </a:lnTo>
                  <a:lnTo>
                    <a:pt x="802993" y="38415"/>
                  </a:lnTo>
                  <a:lnTo>
                    <a:pt x="757264" y="39244"/>
                  </a:lnTo>
                  <a:lnTo>
                    <a:pt x="710189" y="40024"/>
                  </a:lnTo>
                  <a:lnTo>
                    <a:pt x="661658" y="40723"/>
                  </a:lnTo>
                  <a:lnTo>
                    <a:pt x="611560" y="41308"/>
                  </a:lnTo>
                  <a:lnTo>
                    <a:pt x="559786" y="41749"/>
                  </a:lnTo>
                  <a:lnTo>
                    <a:pt x="506226" y="42013"/>
                  </a:lnTo>
                  <a:lnTo>
                    <a:pt x="450768" y="42068"/>
                  </a:lnTo>
                  <a:lnTo>
                    <a:pt x="393304" y="41884"/>
                  </a:lnTo>
                  <a:lnTo>
                    <a:pt x="333722" y="41427"/>
                  </a:lnTo>
                  <a:lnTo>
                    <a:pt x="271914" y="40667"/>
                  </a:lnTo>
                  <a:lnTo>
                    <a:pt x="207767" y="39572"/>
                  </a:lnTo>
                  <a:lnTo>
                    <a:pt x="141174" y="38110"/>
                  </a:lnTo>
                  <a:lnTo>
                    <a:pt x="72022" y="36248"/>
                  </a:lnTo>
                  <a:lnTo>
                    <a:pt x="203" y="33956"/>
                  </a:lnTo>
                  <a:lnTo>
                    <a:pt x="152" y="28114"/>
                  </a:lnTo>
                  <a:lnTo>
                    <a:pt x="0" y="22145"/>
                  </a:lnTo>
                  <a:lnTo>
                    <a:pt x="203" y="15668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98391" y="3236493"/>
              <a:ext cx="7970520" cy="1108075"/>
            </a:xfrm>
            <a:custGeom>
              <a:avLst/>
              <a:gdLst/>
              <a:ahLst/>
              <a:cxnLst/>
              <a:rect l="l" t="t" r="r" b="b"/>
              <a:pathLst>
                <a:path w="7970520" h="1108075">
                  <a:moveTo>
                    <a:pt x="5897867" y="0"/>
                  </a:moveTo>
                  <a:lnTo>
                    <a:pt x="0" y="0"/>
                  </a:lnTo>
                  <a:lnTo>
                    <a:pt x="0" y="1107795"/>
                  </a:lnTo>
                  <a:lnTo>
                    <a:pt x="5897867" y="1107795"/>
                  </a:lnTo>
                  <a:lnTo>
                    <a:pt x="5897867" y="0"/>
                  </a:lnTo>
                  <a:close/>
                </a:path>
                <a:path w="7970520" h="1108075">
                  <a:moveTo>
                    <a:pt x="7970520" y="0"/>
                  </a:moveTo>
                  <a:lnTo>
                    <a:pt x="5897880" y="0"/>
                  </a:lnTo>
                  <a:lnTo>
                    <a:pt x="5897880" y="1107795"/>
                  </a:lnTo>
                  <a:lnTo>
                    <a:pt x="7970520" y="1107795"/>
                  </a:lnTo>
                  <a:lnTo>
                    <a:pt x="7970520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898391" y="1259332"/>
            <a:ext cx="7970520" cy="1108073"/>
            <a:chOff x="3898391" y="1259332"/>
            <a:chExt cx="7970520" cy="869315"/>
          </a:xfrm>
        </p:grpSpPr>
        <p:sp>
          <p:nvSpPr>
            <p:cNvPr id="8" name="object 8"/>
            <p:cNvSpPr/>
            <p:nvPr/>
          </p:nvSpPr>
          <p:spPr>
            <a:xfrm>
              <a:off x="3898392" y="1265669"/>
              <a:ext cx="7970520" cy="863600"/>
            </a:xfrm>
            <a:custGeom>
              <a:avLst/>
              <a:gdLst/>
              <a:ahLst/>
              <a:cxnLst/>
              <a:rect l="l" t="t" r="r" b="b"/>
              <a:pathLst>
                <a:path w="7970520" h="863600">
                  <a:moveTo>
                    <a:pt x="5897867" y="0"/>
                  </a:moveTo>
                  <a:lnTo>
                    <a:pt x="0" y="0"/>
                  </a:lnTo>
                  <a:lnTo>
                    <a:pt x="0" y="862977"/>
                  </a:lnTo>
                  <a:lnTo>
                    <a:pt x="5897867" y="862977"/>
                  </a:lnTo>
                  <a:lnTo>
                    <a:pt x="5897867" y="0"/>
                  </a:lnTo>
                  <a:close/>
                </a:path>
                <a:path w="7970520" h="863600">
                  <a:moveTo>
                    <a:pt x="7970520" y="0"/>
                  </a:moveTo>
                  <a:lnTo>
                    <a:pt x="5897880" y="0"/>
                  </a:lnTo>
                  <a:lnTo>
                    <a:pt x="5897880" y="862977"/>
                  </a:lnTo>
                  <a:lnTo>
                    <a:pt x="7970520" y="862977"/>
                  </a:lnTo>
                  <a:lnTo>
                    <a:pt x="7970520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98391" y="1265682"/>
              <a:ext cx="7970520" cy="0"/>
            </a:xfrm>
            <a:custGeom>
              <a:avLst/>
              <a:gdLst/>
              <a:ahLst/>
              <a:cxnLst/>
              <a:rect l="l" t="t" r="r" b="b"/>
              <a:pathLst>
                <a:path w="7970520">
                  <a:moveTo>
                    <a:pt x="0" y="0"/>
                  </a:moveTo>
                  <a:lnTo>
                    <a:pt x="797051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898391" y="4962436"/>
            <a:ext cx="7970520" cy="777875"/>
            <a:chOff x="3898391" y="4962436"/>
            <a:chExt cx="7970520" cy="777875"/>
          </a:xfrm>
          <a:solidFill>
            <a:schemeClr val="bg1"/>
          </a:solidFill>
        </p:grpSpPr>
        <p:sp>
          <p:nvSpPr>
            <p:cNvPr id="11" name="object 11"/>
            <p:cNvSpPr/>
            <p:nvPr/>
          </p:nvSpPr>
          <p:spPr>
            <a:xfrm>
              <a:off x="3898391" y="4962436"/>
              <a:ext cx="7970520" cy="771525"/>
            </a:xfrm>
            <a:custGeom>
              <a:avLst/>
              <a:gdLst/>
              <a:ahLst/>
              <a:cxnLst/>
              <a:rect l="l" t="t" r="r" b="b"/>
              <a:pathLst>
                <a:path w="7970520" h="771525">
                  <a:moveTo>
                    <a:pt x="7970519" y="0"/>
                  </a:moveTo>
                  <a:lnTo>
                    <a:pt x="0" y="0"/>
                  </a:lnTo>
                  <a:lnTo>
                    <a:pt x="0" y="771169"/>
                  </a:lnTo>
                  <a:lnTo>
                    <a:pt x="7970519" y="771169"/>
                  </a:lnTo>
                  <a:lnTo>
                    <a:pt x="797051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98391" y="5727255"/>
              <a:ext cx="7970520" cy="12700"/>
            </a:xfrm>
            <a:custGeom>
              <a:avLst/>
              <a:gdLst/>
              <a:ahLst/>
              <a:cxnLst/>
              <a:rect l="l" t="t" r="r" b="b"/>
              <a:pathLst>
                <a:path w="7970520" h="12700">
                  <a:moveTo>
                    <a:pt x="0" y="12699"/>
                  </a:moveTo>
                  <a:lnTo>
                    <a:pt x="7970519" y="12699"/>
                  </a:lnTo>
                  <a:lnTo>
                    <a:pt x="7970519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3898391" y="647573"/>
            <a:ext cx="7970520" cy="0"/>
          </a:xfrm>
          <a:custGeom>
            <a:avLst/>
            <a:gdLst/>
            <a:ahLst/>
            <a:cxnLst/>
            <a:rect l="l" t="t" r="r" b="b"/>
            <a:pathLst>
              <a:path w="7970520">
                <a:moveTo>
                  <a:pt x="0" y="0"/>
                </a:moveTo>
                <a:lnTo>
                  <a:pt x="797051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94805" y="818845"/>
            <a:ext cx="130619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Calibri"/>
                <a:cs typeface="Calibri"/>
              </a:rPr>
              <a:t>Χώρα</a:t>
            </a:r>
            <a:r>
              <a:rPr sz="1500" b="1" spc="-6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Υποδοχής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50018" y="703326"/>
            <a:ext cx="1567815" cy="4845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1940" marR="5080" indent="-269875">
              <a:lnSpc>
                <a:spcPct val="100800"/>
              </a:lnSpc>
              <a:spcBef>
                <a:spcPts val="85"/>
              </a:spcBef>
            </a:pPr>
            <a:r>
              <a:rPr sz="1500" b="1" spc="-5" dirty="0">
                <a:latin typeface="Calibri"/>
                <a:cs typeface="Calibri"/>
              </a:rPr>
              <a:t>Ημερήσιο ποσό </a:t>
            </a:r>
            <a:r>
              <a:rPr sz="1500" b="1" spc="-5" dirty="0" err="1">
                <a:latin typeface="Calibri"/>
                <a:cs typeface="Calibri"/>
              </a:rPr>
              <a:t>γι</a:t>
            </a:r>
            <a:r>
              <a:rPr sz="1500" b="1" spc="-5" dirty="0">
                <a:latin typeface="Calibri"/>
                <a:cs typeface="Calibri"/>
              </a:rPr>
              <a:t>α </a:t>
            </a:r>
            <a:r>
              <a:rPr sz="1500" b="1" spc="-33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προσωπικό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66209" y="1282953"/>
            <a:ext cx="493331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Calibri"/>
                <a:cs typeface="Calibri"/>
              </a:rPr>
              <a:t>Κατηγορία </a:t>
            </a:r>
            <a:r>
              <a:rPr sz="1500" b="1" dirty="0">
                <a:latin typeface="Calibri"/>
                <a:cs typeface="Calibri"/>
              </a:rPr>
              <a:t>1</a:t>
            </a:r>
            <a:endParaRPr sz="1500" dirty="0">
              <a:latin typeface="Calibri"/>
              <a:cs typeface="Calibri"/>
            </a:endParaRPr>
          </a:p>
          <a:p>
            <a:pPr marL="12700" marR="5080">
              <a:lnSpc>
                <a:spcPts val="1820"/>
              </a:lnSpc>
              <a:spcBef>
                <a:spcPts val="40"/>
              </a:spcBef>
            </a:pPr>
            <a:r>
              <a:rPr lang="el-GR" sz="1500" spc="-5" dirty="0">
                <a:latin typeface="Calibri"/>
                <a:cs typeface="Calibri"/>
              </a:rPr>
              <a:t>Αυστρία, Βέλγιο, Δανία, Φινλανδία, Γαλλία, Γερμανία, Ισλανδία, Ιρλανδία, Ιταλία, </a:t>
            </a:r>
            <a:r>
              <a:rPr lang="el-GR" sz="1500" spc="-5" dirty="0" err="1">
                <a:latin typeface="Calibri"/>
                <a:cs typeface="Calibri"/>
              </a:rPr>
              <a:t>Λίχτενστάιν</a:t>
            </a:r>
            <a:r>
              <a:rPr lang="el-GR" sz="1500" spc="-5" dirty="0">
                <a:latin typeface="Calibri"/>
                <a:cs typeface="Calibri"/>
              </a:rPr>
              <a:t>, Λουξεμβούργο, Ολλανδία, Νορβηγία, Σουηδία </a:t>
            </a:r>
            <a:r>
              <a:rPr lang="el-GR" sz="1500" b="1" spc="-5" dirty="0">
                <a:latin typeface="Calibri"/>
                <a:cs typeface="Calibri"/>
              </a:rPr>
              <a:t>+ Τρίτες Χώρες </a:t>
            </a:r>
            <a:r>
              <a:rPr lang="en-GB" sz="1500" b="1" spc="-5" dirty="0">
                <a:latin typeface="Calibri"/>
                <a:cs typeface="Calibri"/>
              </a:rPr>
              <a:t>Regions 13-14</a:t>
            </a:r>
            <a:r>
              <a:rPr lang="el-GR" sz="1500" b="1" spc="-5" dirty="0">
                <a:latin typeface="Calibri"/>
                <a:cs typeface="Calibri"/>
              </a:rPr>
              <a:t> </a:t>
            </a:r>
            <a:endParaRPr sz="1500" b="1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79785" y="1560067"/>
            <a:ext cx="70739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500" b="1" spc="-5" dirty="0">
                <a:latin typeface="Calibri"/>
                <a:cs typeface="Calibri"/>
              </a:rPr>
              <a:t>96</a:t>
            </a:r>
            <a:r>
              <a:rPr sz="1500" b="1" spc="-5" dirty="0">
                <a:latin typeface="Calibri"/>
                <a:cs typeface="Calibri"/>
              </a:rPr>
              <a:t>-</a:t>
            </a:r>
            <a:r>
              <a:rPr lang="el-GR" sz="1500" b="1" spc="-5" dirty="0">
                <a:latin typeface="Calibri"/>
                <a:cs typeface="Calibri"/>
              </a:rPr>
              <a:t>190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€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66209" y="2146172"/>
            <a:ext cx="5528945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l-GR" sz="1500" b="1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Calibri"/>
                <a:cs typeface="Calibri"/>
              </a:rPr>
              <a:t>Κα</a:t>
            </a:r>
            <a:r>
              <a:rPr sz="1500" b="1" spc="-10" dirty="0" err="1">
                <a:latin typeface="Calibri"/>
                <a:cs typeface="Calibri"/>
              </a:rPr>
              <a:t>τηγορί</a:t>
            </a:r>
            <a:r>
              <a:rPr sz="1500" b="1" spc="-10" dirty="0">
                <a:latin typeface="Calibri"/>
                <a:cs typeface="Calibri"/>
              </a:rPr>
              <a:t>α </a:t>
            </a:r>
            <a:r>
              <a:rPr sz="1500" b="1" dirty="0">
                <a:latin typeface="Calibri"/>
                <a:cs typeface="Calibri"/>
              </a:rPr>
              <a:t>2</a:t>
            </a:r>
            <a:endParaRPr lang="el-GR" sz="15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500" dirty="0">
                <a:latin typeface="Calibri"/>
                <a:cs typeface="Calibri"/>
              </a:rPr>
              <a:t>Κύπρος, Τσεχία, Εσθονία, Ελλάδα, Λετονία, Μάλτα, Πορτογαλία, Σλοβακία, Σλοβενία, Ισπανία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32542" y="2545156"/>
            <a:ext cx="80391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1500" b="1" spc="-10" dirty="0">
                <a:latin typeface="Calibri"/>
                <a:cs typeface="Calibri"/>
              </a:rPr>
              <a:t>84</a:t>
            </a:r>
            <a:r>
              <a:rPr sz="1500" b="1" spc="-10" dirty="0">
                <a:latin typeface="Calibri"/>
                <a:cs typeface="Calibri"/>
              </a:rPr>
              <a:t>-1</a:t>
            </a:r>
            <a:r>
              <a:rPr lang="el-GR" sz="1500" b="1" spc="-10" dirty="0">
                <a:latin typeface="Calibri"/>
                <a:cs typeface="Calibri"/>
              </a:rPr>
              <a:t>7</a:t>
            </a:r>
            <a:r>
              <a:rPr sz="1500" b="1" spc="-10" dirty="0">
                <a:latin typeface="Calibri"/>
                <a:cs typeface="Calibri"/>
              </a:rPr>
              <a:t>0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€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66209" y="3254502"/>
            <a:ext cx="536702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Calibri"/>
                <a:cs typeface="Calibri"/>
              </a:rPr>
              <a:t>Κατηγορία </a:t>
            </a:r>
            <a:r>
              <a:rPr sz="1500" b="1" dirty="0">
                <a:latin typeface="Calibri"/>
                <a:cs typeface="Calibri"/>
              </a:rPr>
              <a:t>3</a:t>
            </a:r>
            <a:endParaRPr sz="15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el-GR" sz="1500" spc="-5" dirty="0">
                <a:latin typeface="Calibri"/>
                <a:cs typeface="Calibri"/>
              </a:rPr>
              <a:t>Βουλγαρία, Κροατία, Ουγγαρία, Λιθουανία, Βόρεια Μακεδονία, Πολωνία, Ρουμανία, Σερβία, Τουρκία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79785" y="3653790"/>
            <a:ext cx="70739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500" b="1" spc="-5" dirty="0">
                <a:latin typeface="Calibri"/>
                <a:cs typeface="Calibri"/>
              </a:rPr>
              <a:t>71</a:t>
            </a:r>
            <a:r>
              <a:rPr sz="1500" b="1" spc="-5" dirty="0">
                <a:latin typeface="Calibri"/>
                <a:cs typeface="Calibri"/>
              </a:rPr>
              <a:t>-14</a:t>
            </a:r>
            <a:r>
              <a:rPr lang="el-GR" sz="1500" b="1" spc="-5" dirty="0">
                <a:latin typeface="Calibri"/>
                <a:cs typeface="Calibri"/>
              </a:rPr>
              <a:t>8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€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66209" y="4362450"/>
            <a:ext cx="1062355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404040"/>
                </a:solidFill>
                <a:latin typeface="Calibri"/>
                <a:cs typeface="Calibri"/>
              </a:rPr>
              <a:t>Τρίτες</a:t>
            </a:r>
            <a:r>
              <a:rPr sz="1500" b="1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04040"/>
                </a:solidFill>
                <a:latin typeface="Calibri"/>
                <a:cs typeface="Calibri"/>
              </a:rPr>
              <a:t>Χώρες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500" spc="-5" dirty="0">
                <a:solidFill>
                  <a:srgbClr val="404040"/>
                </a:solidFill>
                <a:latin typeface="Calibri"/>
                <a:cs typeface="Calibri"/>
              </a:rPr>
              <a:t>Regions</a:t>
            </a:r>
            <a:r>
              <a:rPr sz="15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libri"/>
                <a:cs typeface="Calibri"/>
              </a:rPr>
              <a:t>1-12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606278" y="4401057"/>
            <a:ext cx="45593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Calibri"/>
                <a:cs typeface="Calibri"/>
              </a:rPr>
              <a:t>1</a:t>
            </a:r>
            <a:r>
              <a:rPr lang="el-GR" sz="1500" b="1" spc="-5" dirty="0">
                <a:latin typeface="Calibri"/>
                <a:cs typeface="Calibri"/>
              </a:rPr>
              <a:t>9</a:t>
            </a:r>
            <a:r>
              <a:rPr sz="1500" b="1" spc="-5" dirty="0">
                <a:latin typeface="Calibri"/>
                <a:cs typeface="Calibri"/>
              </a:rPr>
              <a:t>0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€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19600" y="5462181"/>
            <a:ext cx="8043800" cy="7508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95"/>
              </a:spcBef>
            </a:pPr>
            <a:r>
              <a:rPr lang="el-GR" sz="1600" i="1" spc="-5" dirty="0">
                <a:latin typeface="Calibri"/>
                <a:cs typeface="Calibri"/>
              </a:rPr>
              <a:t>- Οι πιο πάνω τιμές ισχύουν μ</a:t>
            </a:r>
            <a:r>
              <a:rPr sz="1600" i="1" spc="-5" dirty="0" err="1">
                <a:latin typeface="Calibri"/>
                <a:cs typeface="Calibri"/>
              </a:rPr>
              <a:t>έχρι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lang="el-GR" sz="1600" i="1" spc="15" dirty="0">
                <a:latin typeface="Calibri"/>
                <a:cs typeface="Calibri"/>
              </a:rPr>
              <a:t>και </a:t>
            </a:r>
            <a:r>
              <a:rPr sz="1600" i="1" spc="-5" dirty="0" err="1">
                <a:latin typeface="Calibri"/>
                <a:cs typeface="Calibri"/>
              </a:rPr>
              <a:t>τη</a:t>
            </a:r>
            <a:r>
              <a:rPr sz="1600" i="1" dirty="0">
                <a:latin typeface="Calibri"/>
                <a:cs typeface="Calibri"/>
              </a:rPr>
              <a:t> 14</a:t>
            </a:r>
            <a:r>
              <a:rPr sz="1600" i="1" baseline="26143" dirty="0">
                <a:latin typeface="Calibri"/>
                <a:cs typeface="Calibri"/>
              </a:rPr>
              <a:t>η</a:t>
            </a:r>
            <a:r>
              <a:rPr sz="1600" i="1" spc="165" baseline="26143" dirty="0">
                <a:latin typeface="Calibri"/>
                <a:cs typeface="Calibri"/>
              </a:rPr>
              <a:t> </a:t>
            </a:r>
            <a:r>
              <a:rPr sz="1600" i="1" spc="-5" dirty="0" err="1">
                <a:latin typeface="Calibri"/>
                <a:cs typeface="Calibri"/>
              </a:rPr>
              <a:t>ημέρ</a:t>
            </a:r>
            <a:r>
              <a:rPr sz="1600" i="1" spc="-5" dirty="0">
                <a:latin typeface="Calibri"/>
                <a:cs typeface="Calibri"/>
              </a:rPr>
              <a:t>α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lang="el-GR" sz="1600" i="1" spc="-5" dirty="0">
                <a:latin typeface="Calibri"/>
                <a:cs typeface="Calibri"/>
                <a:sym typeface="Wingdings" panose="05000000000000000000" pitchFamily="2" charset="2"/>
              </a:rPr>
              <a:t> Μετά τις 15 ημέρες,</a:t>
            </a:r>
            <a:r>
              <a:rPr lang="el-GR" sz="1600" i="1" spc="-5" dirty="0">
                <a:latin typeface="Calibri"/>
                <a:cs typeface="Calibri"/>
              </a:rPr>
              <a:t> ανά ημέρα </a:t>
            </a:r>
            <a:r>
              <a:rPr sz="1600" i="1" spc="-10" dirty="0" err="1">
                <a:latin typeface="Calibri"/>
                <a:cs typeface="Calibri"/>
              </a:rPr>
              <a:t>δίνετ</a:t>
            </a:r>
            <a:r>
              <a:rPr sz="1600" i="1" spc="-10" dirty="0">
                <a:latin typeface="Calibri"/>
                <a:cs typeface="Calibri"/>
              </a:rPr>
              <a:t>αι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το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70%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lang="el-GR" sz="1600" i="1" spc="-10" dirty="0">
                <a:latin typeface="Calibri"/>
                <a:cs typeface="Calibri"/>
              </a:rPr>
              <a:t>των πιο πάνω τιμών</a:t>
            </a:r>
            <a:endParaRPr sz="1600" i="1" dirty="0">
              <a:latin typeface="Calibri"/>
              <a:cs typeface="Calibri"/>
            </a:endParaRPr>
          </a:p>
          <a:p>
            <a:pPr marL="38100" algn="ctr">
              <a:lnSpc>
                <a:spcPct val="100000"/>
              </a:lnSpc>
              <a:spcBef>
                <a:spcPts val="5"/>
              </a:spcBef>
            </a:pPr>
            <a:r>
              <a:rPr sz="1600" i="1" spc="-5" dirty="0">
                <a:latin typeface="Calibri"/>
                <a:cs typeface="Calibri"/>
              </a:rPr>
              <a:t>-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Δυνατότητα</a:t>
            </a:r>
            <a:r>
              <a:rPr sz="1600" i="1" spc="5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χρηματοδότησης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διαβίωσης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για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2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επιπλέον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ημέρες</a:t>
            </a:r>
            <a:r>
              <a:rPr sz="1600" i="1" spc="6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ταξιδίου</a:t>
            </a:r>
            <a:endParaRPr sz="16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2199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09276" y="0"/>
            <a:ext cx="1134110" cy="478790"/>
          </a:xfrm>
          <a:custGeom>
            <a:avLst/>
            <a:gdLst/>
            <a:ahLst/>
            <a:cxnLst/>
            <a:rect l="l" t="t" r="r" b="b"/>
            <a:pathLst>
              <a:path w="1134109" h="478790">
                <a:moveTo>
                  <a:pt x="1133855" y="0"/>
                </a:moveTo>
                <a:lnTo>
                  <a:pt x="0" y="0"/>
                </a:lnTo>
                <a:lnTo>
                  <a:pt x="1650" y="16891"/>
                </a:lnTo>
                <a:lnTo>
                  <a:pt x="12982" y="62669"/>
                </a:lnTo>
                <a:lnTo>
                  <a:pt x="27864" y="106933"/>
                </a:lnTo>
                <a:lnTo>
                  <a:pt x="46135" y="149518"/>
                </a:lnTo>
                <a:lnTo>
                  <a:pt x="67632" y="190264"/>
                </a:lnTo>
                <a:lnTo>
                  <a:pt x="92192" y="229006"/>
                </a:lnTo>
                <a:lnTo>
                  <a:pt x="119655" y="265584"/>
                </a:lnTo>
                <a:lnTo>
                  <a:pt x="149858" y="299833"/>
                </a:lnTo>
                <a:lnTo>
                  <a:pt x="182639" y="331592"/>
                </a:lnTo>
                <a:lnTo>
                  <a:pt x="217835" y="360699"/>
                </a:lnTo>
                <a:lnTo>
                  <a:pt x="255286" y="386989"/>
                </a:lnTo>
                <a:lnTo>
                  <a:pt x="294827" y="410302"/>
                </a:lnTo>
                <a:lnTo>
                  <a:pt x="336299" y="430474"/>
                </a:lnTo>
                <a:lnTo>
                  <a:pt x="379538" y="447342"/>
                </a:lnTo>
                <a:lnTo>
                  <a:pt x="424382" y="460746"/>
                </a:lnTo>
                <a:lnTo>
                  <a:pt x="470670" y="470521"/>
                </a:lnTo>
                <a:lnTo>
                  <a:pt x="518239" y="476505"/>
                </a:lnTo>
                <a:lnTo>
                  <a:pt x="566927" y="478536"/>
                </a:lnTo>
                <a:lnTo>
                  <a:pt x="615616" y="476505"/>
                </a:lnTo>
                <a:lnTo>
                  <a:pt x="663185" y="470521"/>
                </a:lnTo>
                <a:lnTo>
                  <a:pt x="709473" y="460746"/>
                </a:lnTo>
                <a:lnTo>
                  <a:pt x="754317" y="447342"/>
                </a:lnTo>
                <a:lnTo>
                  <a:pt x="797556" y="430474"/>
                </a:lnTo>
                <a:lnTo>
                  <a:pt x="839028" y="410302"/>
                </a:lnTo>
                <a:lnTo>
                  <a:pt x="878569" y="386989"/>
                </a:lnTo>
                <a:lnTo>
                  <a:pt x="916020" y="360699"/>
                </a:lnTo>
                <a:lnTo>
                  <a:pt x="951216" y="331592"/>
                </a:lnTo>
                <a:lnTo>
                  <a:pt x="983997" y="299833"/>
                </a:lnTo>
                <a:lnTo>
                  <a:pt x="1014200" y="265584"/>
                </a:lnTo>
                <a:lnTo>
                  <a:pt x="1041663" y="229006"/>
                </a:lnTo>
                <a:lnTo>
                  <a:pt x="1066223" y="190264"/>
                </a:lnTo>
                <a:lnTo>
                  <a:pt x="1087720" y="149518"/>
                </a:lnTo>
                <a:lnTo>
                  <a:pt x="1105991" y="106933"/>
                </a:lnTo>
                <a:lnTo>
                  <a:pt x="1120873" y="62669"/>
                </a:lnTo>
                <a:lnTo>
                  <a:pt x="1132204" y="16891"/>
                </a:lnTo>
                <a:lnTo>
                  <a:pt x="113385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50586"/>
            <a:ext cx="7364172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5"/>
              </a:lnSpc>
              <a:spcBef>
                <a:spcPts val="100"/>
              </a:spcBef>
            </a:pPr>
            <a:r>
              <a:rPr lang="el-GR" sz="2300" spc="-20" dirty="0"/>
              <a:t>Στήριξη συμπερίληψης συμμετεχόντων</a:t>
            </a:r>
            <a:r>
              <a:rPr sz="2300" spc="-60" dirty="0"/>
              <a:t> </a:t>
            </a:r>
            <a:r>
              <a:rPr sz="2300" spc="-5" dirty="0"/>
              <a:t>με</a:t>
            </a:r>
            <a:r>
              <a:rPr sz="2300" spc="-65" dirty="0"/>
              <a:t> </a:t>
            </a:r>
            <a:r>
              <a:rPr sz="2300" spc="-20" dirty="0"/>
              <a:t>Λιγότερες</a:t>
            </a:r>
            <a:r>
              <a:rPr sz="2300" spc="-65" dirty="0"/>
              <a:t> </a:t>
            </a:r>
            <a:r>
              <a:rPr sz="2300" spc="-20" dirty="0"/>
              <a:t>Ευκαιρίες</a:t>
            </a:r>
            <a:endParaRPr sz="2300" dirty="0"/>
          </a:p>
          <a:p>
            <a:pPr marL="12700">
              <a:lnSpc>
                <a:spcPts val="2645"/>
              </a:lnSpc>
            </a:pPr>
            <a:r>
              <a:rPr sz="2300" spc="-25" dirty="0"/>
              <a:t>(</a:t>
            </a:r>
            <a:r>
              <a:rPr lang="en-GB" sz="2300" spc="-25" dirty="0"/>
              <a:t>Inclusion Support for Participants</a:t>
            </a:r>
            <a:r>
              <a:rPr sz="2300" dirty="0"/>
              <a:t>)</a:t>
            </a:r>
          </a:p>
        </p:txBody>
      </p:sp>
      <p:sp>
        <p:nvSpPr>
          <p:cNvPr id="4" name="object 4"/>
          <p:cNvSpPr/>
          <p:nvPr/>
        </p:nvSpPr>
        <p:spPr>
          <a:xfrm>
            <a:off x="557022" y="4226052"/>
            <a:ext cx="2041525" cy="2041525"/>
          </a:xfrm>
          <a:custGeom>
            <a:avLst/>
            <a:gdLst/>
            <a:ahLst/>
            <a:cxnLst/>
            <a:rect l="l" t="t" r="r" b="b"/>
            <a:pathLst>
              <a:path w="2041525" h="2041525">
                <a:moveTo>
                  <a:pt x="0" y="0"/>
                </a:moveTo>
                <a:lnTo>
                  <a:pt x="557" y="48183"/>
                </a:lnTo>
                <a:lnTo>
                  <a:pt x="2222" y="96093"/>
                </a:lnTo>
                <a:lnTo>
                  <a:pt x="4981" y="143717"/>
                </a:lnTo>
                <a:lnTo>
                  <a:pt x="8822" y="191044"/>
                </a:lnTo>
                <a:lnTo>
                  <a:pt x="13734" y="238060"/>
                </a:lnTo>
                <a:lnTo>
                  <a:pt x="19704" y="284753"/>
                </a:lnTo>
                <a:lnTo>
                  <a:pt x="26719" y="331112"/>
                </a:lnTo>
                <a:lnTo>
                  <a:pt x="34768" y="377123"/>
                </a:lnTo>
                <a:lnTo>
                  <a:pt x="43838" y="422776"/>
                </a:lnTo>
                <a:lnTo>
                  <a:pt x="53917" y="468056"/>
                </a:lnTo>
                <a:lnTo>
                  <a:pt x="64993" y="512953"/>
                </a:lnTo>
                <a:lnTo>
                  <a:pt x="77053" y="557454"/>
                </a:lnTo>
                <a:lnTo>
                  <a:pt x="90085" y="601547"/>
                </a:lnTo>
                <a:lnTo>
                  <a:pt x="104077" y="645218"/>
                </a:lnTo>
                <a:lnTo>
                  <a:pt x="119016" y="688457"/>
                </a:lnTo>
                <a:lnTo>
                  <a:pt x="134891" y="731251"/>
                </a:lnTo>
                <a:lnTo>
                  <a:pt x="151689" y="773588"/>
                </a:lnTo>
                <a:lnTo>
                  <a:pt x="169398" y="815455"/>
                </a:lnTo>
                <a:lnTo>
                  <a:pt x="188005" y="856840"/>
                </a:lnTo>
                <a:lnTo>
                  <a:pt x="207499" y="897731"/>
                </a:lnTo>
                <a:lnTo>
                  <a:pt x="227867" y="938116"/>
                </a:lnTo>
                <a:lnTo>
                  <a:pt x="249097" y="977982"/>
                </a:lnTo>
                <a:lnTo>
                  <a:pt x="271176" y="1017317"/>
                </a:lnTo>
                <a:lnTo>
                  <a:pt x="294092" y="1056108"/>
                </a:lnTo>
                <a:lnTo>
                  <a:pt x="317834" y="1094345"/>
                </a:lnTo>
                <a:lnTo>
                  <a:pt x="342388" y="1132014"/>
                </a:lnTo>
                <a:lnTo>
                  <a:pt x="367743" y="1169103"/>
                </a:lnTo>
                <a:lnTo>
                  <a:pt x="393886" y="1205599"/>
                </a:lnTo>
                <a:lnTo>
                  <a:pt x="420806" y="1241492"/>
                </a:lnTo>
                <a:lnTo>
                  <a:pt x="448489" y="1276767"/>
                </a:lnTo>
                <a:lnTo>
                  <a:pt x="476923" y="1311414"/>
                </a:lnTo>
                <a:lnTo>
                  <a:pt x="506097" y="1345419"/>
                </a:lnTo>
                <a:lnTo>
                  <a:pt x="535998" y="1378771"/>
                </a:lnTo>
                <a:lnTo>
                  <a:pt x="566613" y="1411457"/>
                </a:lnTo>
                <a:lnTo>
                  <a:pt x="597931" y="1443466"/>
                </a:lnTo>
                <a:lnTo>
                  <a:pt x="629940" y="1474784"/>
                </a:lnTo>
                <a:lnTo>
                  <a:pt x="662626" y="1505399"/>
                </a:lnTo>
                <a:lnTo>
                  <a:pt x="695978" y="1535300"/>
                </a:lnTo>
                <a:lnTo>
                  <a:pt x="729983" y="1564474"/>
                </a:lnTo>
                <a:lnTo>
                  <a:pt x="764630" y="1592908"/>
                </a:lnTo>
                <a:lnTo>
                  <a:pt x="799905" y="1620591"/>
                </a:lnTo>
                <a:lnTo>
                  <a:pt x="835798" y="1647511"/>
                </a:lnTo>
                <a:lnTo>
                  <a:pt x="872294" y="1673654"/>
                </a:lnTo>
                <a:lnTo>
                  <a:pt x="909383" y="1699009"/>
                </a:lnTo>
                <a:lnTo>
                  <a:pt x="947052" y="1723563"/>
                </a:lnTo>
                <a:lnTo>
                  <a:pt x="985289" y="1747305"/>
                </a:lnTo>
                <a:lnTo>
                  <a:pt x="1024080" y="1770221"/>
                </a:lnTo>
                <a:lnTo>
                  <a:pt x="1063415" y="1792300"/>
                </a:lnTo>
                <a:lnTo>
                  <a:pt x="1103281" y="1813530"/>
                </a:lnTo>
                <a:lnTo>
                  <a:pt x="1143666" y="1833898"/>
                </a:lnTo>
                <a:lnTo>
                  <a:pt x="1184557" y="1853392"/>
                </a:lnTo>
                <a:lnTo>
                  <a:pt x="1225942" y="1871999"/>
                </a:lnTo>
                <a:lnTo>
                  <a:pt x="1267809" y="1889708"/>
                </a:lnTo>
                <a:lnTo>
                  <a:pt x="1310146" y="1906506"/>
                </a:lnTo>
                <a:lnTo>
                  <a:pt x="1352940" y="1922381"/>
                </a:lnTo>
                <a:lnTo>
                  <a:pt x="1396179" y="1937320"/>
                </a:lnTo>
                <a:lnTo>
                  <a:pt x="1439850" y="1951312"/>
                </a:lnTo>
                <a:lnTo>
                  <a:pt x="1483943" y="1964344"/>
                </a:lnTo>
                <a:lnTo>
                  <a:pt x="1528444" y="1976404"/>
                </a:lnTo>
                <a:lnTo>
                  <a:pt x="1573341" y="1987480"/>
                </a:lnTo>
                <a:lnTo>
                  <a:pt x="1618621" y="1997559"/>
                </a:lnTo>
                <a:lnTo>
                  <a:pt x="1664274" y="2006629"/>
                </a:lnTo>
                <a:lnTo>
                  <a:pt x="1710285" y="2014678"/>
                </a:lnTo>
                <a:lnTo>
                  <a:pt x="1756644" y="2021693"/>
                </a:lnTo>
                <a:lnTo>
                  <a:pt x="1803337" y="2027663"/>
                </a:lnTo>
                <a:lnTo>
                  <a:pt x="1850353" y="2032575"/>
                </a:lnTo>
                <a:lnTo>
                  <a:pt x="1897680" y="2036416"/>
                </a:lnTo>
                <a:lnTo>
                  <a:pt x="1945304" y="2039175"/>
                </a:lnTo>
                <a:lnTo>
                  <a:pt x="1993214" y="2040840"/>
                </a:lnTo>
                <a:lnTo>
                  <a:pt x="2041398" y="2041398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8DDA613-EC6F-7261-0185-A039E4B65C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102412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CB928CC-DF75-169D-F67C-DCAB3E31E6F3}"/>
              </a:ext>
            </a:extLst>
          </p:cNvPr>
          <p:cNvSpPr txBox="1"/>
          <p:nvPr/>
        </p:nvSpPr>
        <p:spPr>
          <a:xfrm>
            <a:off x="9067800" y="719666"/>
            <a:ext cx="31242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l-GR" sz="1600" dirty="0"/>
              <a:t>Για κάθε συμμετέχοντα που λαμβάνει στήριξη συμμετεχόντων με λιγότερες ευκαιρίες (οποιουδήποτε ύψους), </a:t>
            </a:r>
            <a:r>
              <a:rPr lang="el-GR" sz="1600" b="1" dirty="0"/>
              <a:t>ο οργανισμός δικαιούται</a:t>
            </a:r>
            <a:r>
              <a:rPr lang="en-GB" sz="1600" b="1" dirty="0"/>
              <a:t> </a:t>
            </a:r>
            <a:r>
              <a:rPr lang="el-GR" sz="1600" b="1" dirty="0"/>
              <a:t>επιπλέον 125 Ευρώ </a:t>
            </a:r>
            <a:r>
              <a:rPr lang="el-GR" sz="1600" dirty="0"/>
              <a:t>(«Στήριξη Συμπερίληψης για οργανισμούς»)</a:t>
            </a:r>
          </a:p>
          <a:p>
            <a:endParaRPr lang="el-GR" sz="1600" dirty="0"/>
          </a:p>
          <a:p>
            <a:pPr marL="285750" indent="-285750">
              <a:buFontTx/>
              <a:buChar char="-"/>
            </a:pPr>
            <a:r>
              <a:rPr lang="el-GR" sz="1600" dirty="0"/>
              <a:t>Η επιχορήγηση στα πλαίσια της κατηγορίας αυτής μπορεί να συνδυαστεί με το</a:t>
            </a:r>
            <a:r>
              <a:rPr lang="en-GB" sz="1600" dirty="0"/>
              <a:t> individual support</a:t>
            </a:r>
            <a:r>
              <a:rPr lang="el-GR" sz="1600" dirty="0"/>
              <a:t> </a:t>
            </a:r>
            <a:r>
              <a:rPr lang="en-GB" sz="1600" dirty="0"/>
              <a:t>top-up</a:t>
            </a:r>
            <a:r>
              <a:rPr lang="el-GR" sz="1600" dirty="0"/>
              <a:t> για άτομα με λιγότερες ευκαιρίες. Σε αυτή την περίπτωση, </a:t>
            </a:r>
            <a:r>
              <a:rPr lang="el-GR" sz="1600" b="1" dirty="0"/>
              <a:t>οι δύο επιχορηγήσεις πρέπει να καλύπτουν διαφορετικές δαπάνες </a:t>
            </a:r>
            <a:r>
              <a:rPr lang="el-GR" sz="1600" dirty="0"/>
              <a:t>του συμμετέχοντα (παρόλο που η κατηγορία φραγμού είναι η ίδια)</a:t>
            </a:r>
            <a:r>
              <a:rPr lang="en-GB" sz="1600" dirty="0"/>
              <a:t>. </a:t>
            </a:r>
            <a:r>
              <a:rPr lang="el-GR" sz="1600" dirty="0"/>
              <a:t>Οι δύο πιο πάνω επιχορηγήσεις μπορούν ακόμα να συνδυαστούν και με το </a:t>
            </a:r>
            <a:r>
              <a:rPr lang="en-GB" sz="1600" dirty="0"/>
              <a:t>top-up </a:t>
            </a:r>
            <a:r>
              <a:rPr lang="el-GR" sz="1600" dirty="0"/>
              <a:t>για </a:t>
            </a:r>
            <a:r>
              <a:rPr lang="en-GB" sz="1600" dirty="0"/>
              <a:t>traineeships</a:t>
            </a:r>
            <a:endParaRPr lang="el-GR" sz="1600" dirty="0"/>
          </a:p>
          <a:p>
            <a:endParaRPr lang="el-GR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382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09276" y="0"/>
            <a:ext cx="1134110" cy="478790"/>
          </a:xfrm>
          <a:custGeom>
            <a:avLst/>
            <a:gdLst/>
            <a:ahLst/>
            <a:cxnLst/>
            <a:rect l="l" t="t" r="r" b="b"/>
            <a:pathLst>
              <a:path w="1134109" h="478790">
                <a:moveTo>
                  <a:pt x="1133855" y="0"/>
                </a:moveTo>
                <a:lnTo>
                  <a:pt x="0" y="0"/>
                </a:lnTo>
                <a:lnTo>
                  <a:pt x="1650" y="16891"/>
                </a:lnTo>
                <a:lnTo>
                  <a:pt x="12982" y="62669"/>
                </a:lnTo>
                <a:lnTo>
                  <a:pt x="27864" y="106933"/>
                </a:lnTo>
                <a:lnTo>
                  <a:pt x="46135" y="149518"/>
                </a:lnTo>
                <a:lnTo>
                  <a:pt x="67632" y="190264"/>
                </a:lnTo>
                <a:lnTo>
                  <a:pt x="92192" y="229006"/>
                </a:lnTo>
                <a:lnTo>
                  <a:pt x="119655" y="265584"/>
                </a:lnTo>
                <a:lnTo>
                  <a:pt x="149858" y="299833"/>
                </a:lnTo>
                <a:lnTo>
                  <a:pt x="182639" y="331592"/>
                </a:lnTo>
                <a:lnTo>
                  <a:pt x="217835" y="360699"/>
                </a:lnTo>
                <a:lnTo>
                  <a:pt x="255286" y="386989"/>
                </a:lnTo>
                <a:lnTo>
                  <a:pt x="294827" y="410302"/>
                </a:lnTo>
                <a:lnTo>
                  <a:pt x="336299" y="430474"/>
                </a:lnTo>
                <a:lnTo>
                  <a:pt x="379538" y="447342"/>
                </a:lnTo>
                <a:lnTo>
                  <a:pt x="424382" y="460746"/>
                </a:lnTo>
                <a:lnTo>
                  <a:pt x="470670" y="470521"/>
                </a:lnTo>
                <a:lnTo>
                  <a:pt x="518239" y="476505"/>
                </a:lnTo>
                <a:lnTo>
                  <a:pt x="566927" y="478536"/>
                </a:lnTo>
                <a:lnTo>
                  <a:pt x="615616" y="476505"/>
                </a:lnTo>
                <a:lnTo>
                  <a:pt x="663185" y="470521"/>
                </a:lnTo>
                <a:lnTo>
                  <a:pt x="709473" y="460746"/>
                </a:lnTo>
                <a:lnTo>
                  <a:pt x="754317" y="447342"/>
                </a:lnTo>
                <a:lnTo>
                  <a:pt x="797556" y="430474"/>
                </a:lnTo>
                <a:lnTo>
                  <a:pt x="839028" y="410302"/>
                </a:lnTo>
                <a:lnTo>
                  <a:pt x="878569" y="386989"/>
                </a:lnTo>
                <a:lnTo>
                  <a:pt x="916020" y="360699"/>
                </a:lnTo>
                <a:lnTo>
                  <a:pt x="951216" y="331592"/>
                </a:lnTo>
                <a:lnTo>
                  <a:pt x="983997" y="299833"/>
                </a:lnTo>
                <a:lnTo>
                  <a:pt x="1014200" y="265584"/>
                </a:lnTo>
                <a:lnTo>
                  <a:pt x="1041663" y="229006"/>
                </a:lnTo>
                <a:lnTo>
                  <a:pt x="1066223" y="190264"/>
                </a:lnTo>
                <a:lnTo>
                  <a:pt x="1087720" y="149518"/>
                </a:lnTo>
                <a:lnTo>
                  <a:pt x="1105991" y="106933"/>
                </a:lnTo>
                <a:lnTo>
                  <a:pt x="1120873" y="62669"/>
                </a:lnTo>
                <a:lnTo>
                  <a:pt x="1132204" y="16891"/>
                </a:lnTo>
                <a:lnTo>
                  <a:pt x="113385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694" y="244174"/>
            <a:ext cx="9859582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5"/>
              </a:lnSpc>
              <a:spcBef>
                <a:spcPts val="100"/>
              </a:spcBef>
            </a:pPr>
            <a:r>
              <a:rPr lang="el-GR" sz="2300" spc="-20" dirty="0"/>
              <a:t>Παράδειγμα χρήσης του </a:t>
            </a:r>
            <a:r>
              <a:rPr lang="en-GB" sz="2300" spc="-20" dirty="0"/>
              <a:t>IS for participants </a:t>
            </a:r>
            <a:r>
              <a:rPr lang="el-GR" sz="2300" spc="-20" dirty="0"/>
              <a:t>και των </a:t>
            </a:r>
            <a:r>
              <a:rPr lang="en-GB" sz="2300" spc="-20" dirty="0"/>
              <a:t>top-ups</a:t>
            </a:r>
            <a:r>
              <a:rPr lang="el-GR" sz="2300" spc="-20" dirty="0"/>
              <a:t> </a:t>
            </a:r>
            <a:br>
              <a:rPr lang="el-GR" sz="2300" spc="-20" dirty="0"/>
            </a:br>
            <a:r>
              <a:rPr lang="el-GR" sz="2300" spc="-20" dirty="0">
                <a:sym typeface="Wingdings" panose="05000000000000000000" pitchFamily="2" charset="2"/>
              </a:rPr>
              <a:t> Φ</a:t>
            </a:r>
            <a:r>
              <a:rPr lang="el-GR" sz="2300" spc="-20" dirty="0"/>
              <a:t>οιτητής που συμμετέχει σε μακράς διάρκειας κινητικότητα για πρακτική άσκηση σε ΙΤΕ Χώρας-Μέλους</a:t>
            </a:r>
            <a:endParaRPr sz="2300" dirty="0"/>
          </a:p>
        </p:txBody>
      </p:sp>
      <p:sp>
        <p:nvSpPr>
          <p:cNvPr id="4" name="object 4"/>
          <p:cNvSpPr/>
          <p:nvPr/>
        </p:nvSpPr>
        <p:spPr>
          <a:xfrm>
            <a:off x="557022" y="4226052"/>
            <a:ext cx="2041525" cy="2041525"/>
          </a:xfrm>
          <a:custGeom>
            <a:avLst/>
            <a:gdLst/>
            <a:ahLst/>
            <a:cxnLst/>
            <a:rect l="l" t="t" r="r" b="b"/>
            <a:pathLst>
              <a:path w="2041525" h="2041525">
                <a:moveTo>
                  <a:pt x="0" y="0"/>
                </a:moveTo>
                <a:lnTo>
                  <a:pt x="557" y="48183"/>
                </a:lnTo>
                <a:lnTo>
                  <a:pt x="2222" y="96093"/>
                </a:lnTo>
                <a:lnTo>
                  <a:pt x="4981" y="143717"/>
                </a:lnTo>
                <a:lnTo>
                  <a:pt x="8822" y="191044"/>
                </a:lnTo>
                <a:lnTo>
                  <a:pt x="13734" y="238060"/>
                </a:lnTo>
                <a:lnTo>
                  <a:pt x="19704" y="284753"/>
                </a:lnTo>
                <a:lnTo>
                  <a:pt x="26719" y="331112"/>
                </a:lnTo>
                <a:lnTo>
                  <a:pt x="34768" y="377123"/>
                </a:lnTo>
                <a:lnTo>
                  <a:pt x="43838" y="422776"/>
                </a:lnTo>
                <a:lnTo>
                  <a:pt x="53917" y="468056"/>
                </a:lnTo>
                <a:lnTo>
                  <a:pt x="64993" y="512953"/>
                </a:lnTo>
                <a:lnTo>
                  <a:pt x="77053" y="557454"/>
                </a:lnTo>
                <a:lnTo>
                  <a:pt x="90085" y="601547"/>
                </a:lnTo>
                <a:lnTo>
                  <a:pt x="104077" y="645218"/>
                </a:lnTo>
                <a:lnTo>
                  <a:pt x="119016" y="688457"/>
                </a:lnTo>
                <a:lnTo>
                  <a:pt x="134891" y="731251"/>
                </a:lnTo>
                <a:lnTo>
                  <a:pt x="151689" y="773588"/>
                </a:lnTo>
                <a:lnTo>
                  <a:pt x="169398" y="815455"/>
                </a:lnTo>
                <a:lnTo>
                  <a:pt x="188005" y="856840"/>
                </a:lnTo>
                <a:lnTo>
                  <a:pt x="207499" y="897731"/>
                </a:lnTo>
                <a:lnTo>
                  <a:pt x="227867" y="938116"/>
                </a:lnTo>
                <a:lnTo>
                  <a:pt x="249097" y="977982"/>
                </a:lnTo>
                <a:lnTo>
                  <a:pt x="271176" y="1017317"/>
                </a:lnTo>
                <a:lnTo>
                  <a:pt x="294092" y="1056108"/>
                </a:lnTo>
                <a:lnTo>
                  <a:pt x="317834" y="1094345"/>
                </a:lnTo>
                <a:lnTo>
                  <a:pt x="342388" y="1132014"/>
                </a:lnTo>
                <a:lnTo>
                  <a:pt x="367743" y="1169103"/>
                </a:lnTo>
                <a:lnTo>
                  <a:pt x="393886" y="1205599"/>
                </a:lnTo>
                <a:lnTo>
                  <a:pt x="420806" y="1241492"/>
                </a:lnTo>
                <a:lnTo>
                  <a:pt x="448489" y="1276767"/>
                </a:lnTo>
                <a:lnTo>
                  <a:pt x="476923" y="1311414"/>
                </a:lnTo>
                <a:lnTo>
                  <a:pt x="506097" y="1345419"/>
                </a:lnTo>
                <a:lnTo>
                  <a:pt x="535998" y="1378771"/>
                </a:lnTo>
                <a:lnTo>
                  <a:pt x="566613" y="1411457"/>
                </a:lnTo>
                <a:lnTo>
                  <a:pt x="597931" y="1443466"/>
                </a:lnTo>
                <a:lnTo>
                  <a:pt x="629940" y="1474784"/>
                </a:lnTo>
                <a:lnTo>
                  <a:pt x="662626" y="1505399"/>
                </a:lnTo>
                <a:lnTo>
                  <a:pt x="695978" y="1535300"/>
                </a:lnTo>
                <a:lnTo>
                  <a:pt x="729983" y="1564474"/>
                </a:lnTo>
                <a:lnTo>
                  <a:pt x="764630" y="1592908"/>
                </a:lnTo>
                <a:lnTo>
                  <a:pt x="799905" y="1620591"/>
                </a:lnTo>
                <a:lnTo>
                  <a:pt x="835798" y="1647511"/>
                </a:lnTo>
                <a:lnTo>
                  <a:pt x="872294" y="1673654"/>
                </a:lnTo>
                <a:lnTo>
                  <a:pt x="909383" y="1699009"/>
                </a:lnTo>
                <a:lnTo>
                  <a:pt x="947052" y="1723563"/>
                </a:lnTo>
                <a:lnTo>
                  <a:pt x="985289" y="1747305"/>
                </a:lnTo>
                <a:lnTo>
                  <a:pt x="1024080" y="1770221"/>
                </a:lnTo>
                <a:lnTo>
                  <a:pt x="1063415" y="1792300"/>
                </a:lnTo>
                <a:lnTo>
                  <a:pt x="1103281" y="1813530"/>
                </a:lnTo>
                <a:lnTo>
                  <a:pt x="1143666" y="1833898"/>
                </a:lnTo>
                <a:lnTo>
                  <a:pt x="1184557" y="1853392"/>
                </a:lnTo>
                <a:lnTo>
                  <a:pt x="1225942" y="1871999"/>
                </a:lnTo>
                <a:lnTo>
                  <a:pt x="1267809" y="1889708"/>
                </a:lnTo>
                <a:lnTo>
                  <a:pt x="1310146" y="1906506"/>
                </a:lnTo>
                <a:lnTo>
                  <a:pt x="1352940" y="1922381"/>
                </a:lnTo>
                <a:lnTo>
                  <a:pt x="1396179" y="1937320"/>
                </a:lnTo>
                <a:lnTo>
                  <a:pt x="1439850" y="1951312"/>
                </a:lnTo>
                <a:lnTo>
                  <a:pt x="1483943" y="1964344"/>
                </a:lnTo>
                <a:lnTo>
                  <a:pt x="1528444" y="1976404"/>
                </a:lnTo>
                <a:lnTo>
                  <a:pt x="1573341" y="1987480"/>
                </a:lnTo>
                <a:lnTo>
                  <a:pt x="1618621" y="1997559"/>
                </a:lnTo>
                <a:lnTo>
                  <a:pt x="1664274" y="2006629"/>
                </a:lnTo>
                <a:lnTo>
                  <a:pt x="1710285" y="2014678"/>
                </a:lnTo>
                <a:lnTo>
                  <a:pt x="1756644" y="2021693"/>
                </a:lnTo>
                <a:lnTo>
                  <a:pt x="1803337" y="2027663"/>
                </a:lnTo>
                <a:lnTo>
                  <a:pt x="1850353" y="2032575"/>
                </a:lnTo>
                <a:lnTo>
                  <a:pt x="1897680" y="2036416"/>
                </a:lnTo>
                <a:lnTo>
                  <a:pt x="1945304" y="2039175"/>
                </a:lnTo>
                <a:lnTo>
                  <a:pt x="1993214" y="2040840"/>
                </a:lnTo>
                <a:lnTo>
                  <a:pt x="2041398" y="2041398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1D3B6EE-8674-63EF-3E2D-BE61401677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632472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lus Sign 10">
            <a:extLst>
              <a:ext uri="{FF2B5EF4-FFF2-40B4-BE49-F238E27FC236}">
                <a16:creationId xmlns:a16="http://schemas.microsoft.com/office/drawing/2014/main" id="{D22336C1-129B-E821-E95E-DB403181EAB2}"/>
              </a:ext>
            </a:extLst>
          </p:cNvPr>
          <p:cNvSpPr/>
          <p:nvPr/>
        </p:nvSpPr>
        <p:spPr>
          <a:xfrm>
            <a:off x="4343400" y="1981200"/>
            <a:ext cx="5334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905D1184-C862-4468-B263-3BB1AC284FFC}"/>
              </a:ext>
            </a:extLst>
          </p:cNvPr>
          <p:cNvSpPr/>
          <p:nvPr/>
        </p:nvSpPr>
        <p:spPr>
          <a:xfrm>
            <a:off x="7315202" y="2055862"/>
            <a:ext cx="5334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16A9E9BA-2BCC-E189-1425-976E947E0F22}"/>
              </a:ext>
            </a:extLst>
          </p:cNvPr>
          <p:cNvSpPr/>
          <p:nvPr/>
        </p:nvSpPr>
        <p:spPr>
          <a:xfrm>
            <a:off x="1044384" y="4226052"/>
            <a:ext cx="5334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lus Sign 13">
            <a:extLst>
              <a:ext uri="{FF2B5EF4-FFF2-40B4-BE49-F238E27FC236}">
                <a16:creationId xmlns:a16="http://schemas.microsoft.com/office/drawing/2014/main" id="{C21C14CD-71F5-D587-8D3F-E5C7D74CC8DC}"/>
              </a:ext>
            </a:extLst>
          </p:cNvPr>
          <p:cNvSpPr/>
          <p:nvPr/>
        </p:nvSpPr>
        <p:spPr>
          <a:xfrm>
            <a:off x="4343400" y="4191001"/>
            <a:ext cx="5334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lus Sign 15">
            <a:extLst>
              <a:ext uri="{FF2B5EF4-FFF2-40B4-BE49-F238E27FC236}">
                <a16:creationId xmlns:a16="http://schemas.microsoft.com/office/drawing/2014/main" id="{DC797202-42E4-B1C1-86FE-363D0634F054}"/>
              </a:ext>
            </a:extLst>
          </p:cNvPr>
          <p:cNvSpPr/>
          <p:nvPr/>
        </p:nvSpPr>
        <p:spPr>
          <a:xfrm>
            <a:off x="7337983" y="4182061"/>
            <a:ext cx="5334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C54E13F-4D69-92B8-D989-518A51FC81F2}"/>
              </a:ext>
            </a:extLst>
          </p:cNvPr>
          <p:cNvSpPr/>
          <p:nvPr/>
        </p:nvSpPr>
        <p:spPr>
          <a:xfrm>
            <a:off x="1044384" y="3217153"/>
            <a:ext cx="10080816" cy="40488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Συνολική Επιχορήγηση Φοιτητή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Plus Sign 17">
            <a:extLst>
              <a:ext uri="{FF2B5EF4-FFF2-40B4-BE49-F238E27FC236}">
                <a16:creationId xmlns:a16="http://schemas.microsoft.com/office/drawing/2014/main" id="{B2C0905C-8C40-4256-9B1A-09C33FC42E23}"/>
              </a:ext>
            </a:extLst>
          </p:cNvPr>
          <p:cNvSpPr/>
          <p:nvPr/>
        </p:nvSpPr>
        <p:spPr>
          <a:xfrm>
            <a:off x="4343400" y="5657231"/>
            <a:ext cx="5334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BC783C-EFCA-DEA4-78E5-87BA74C5C0D4}"/>
              </a:ext>
            </a:extLst>
          </p:cNvPr>
          <p:cNvGrpSpPr/>
          <p:nvPr/>
        </p:nvGrpSpPr>
        <p:grpSpPr>
          <a:xfrm>
            <a:off x="5028803" y="5367401"/>
            <a:ext cx="2133998" cy="1281112"/>
            <a:chOff x="5986064" y="3037887"/>
            <a:chExt cx="2135187" cy="128111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715FA75-01FB-2615-9E81-FC926BE3E77C}"/>
                </a:ext>
              </a:extLst>
            </p:cNvPr>
            <p:cNvSpPr/>
            <p:nvPr/>
          </p:nvSpPr>
          <p:spPr>
            <a:xfrm>
              <a:off x="5986064" y="3037887"/>
              <a:ext cx="2135187" cy="1281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53B40A06-50A6-25F8-0474-784B3AF207D3}"/>
                </a:ext>
              </a:extLst>
            </p:cNvPr>
            <p:cNvSpPr txBox="1"/>
            <p:nvPr/>
          </p:nvSpPr>
          <p:spPr>
            <a:xfrm>
              <a:off x="6035718" y="3079028"/>
              <a:ext cx="2060143" cy="1206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dirty="0" err="1"/>
                <a:t>Mobiility</a:t>
              </a:r>
              <a:r>
                <a:rPr lang="en-GB" sz="1400" b="1" dirty="0"/>
                <a:t> Organisational Support</a:t>
              </a:r>
              <a:endParaRPr lang="el-GR" sz="1400" b="1" kern="1200" dirty="0"/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/>
                <a:t>(400 </a:t>
              </a:r>
              <a:r>
                <a:rPr lang="el-GR" sz="1400" b="1" kern="1200" dirty="0"/>
                <a:t>ή 230 Ευρώ)</a:t>
              </a:r>
              <a:endParaRPr lang="en-GB" sz="1400" b="1" kern="12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2BF582D-5CFD-090C-58E7-982AC699710A}"/>
              </a:ext>
            </a:extLst>
          </p:cNvPr>
          <p:cNvSpPr txBox="1"/>
          <p:nvPr/>
        </p:nvSpPr>
        <p:spPr>
          <a:xfrm>
            <a:off x="10332566" y="4205474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i="1" dirty="0"/>
              <a:t>Εάν ο φοιτητής δεν διεκδικούσε </a:t>
            </a:r>
            <a:r>
              <a:rPr lang="en-GB" sz="1600" i="1" dirty="0"/>
              <a:t>IS for Participants, </a:t>
            </a:r>
            <a:r>
              <a:rPr lang="el-GR" sz="1600" i="1" dirty="0"/>
              <a:t>δε θα δικαιούτο το </a:t>
            </a:r>
            <a:r>
              <a:rPr lang="en-GB" sz="1600" i="1" dirty="0"/>
              <a:t>IS for Organisations</a:t>
            </a:r>
            <a:r>
              <a:rPr lang="el-GR" sz="1600" i="1" dirty="0"/>
              <a:t>, αλλά θα είχε και πάλι δικαίωμα να λάβει τα δύο </a:t>
            </a:r>
            <a:r>
              <a:rPr lang="en-GB" sz="1600" i="1" dirty="0"/>
              <a:t>top-ups</a:t>
            </a:r>
          </a:p>
        </p:txBody>
      </p:sp>
    </p:spTree>
    <p:extLst>
      <p:ext uri="{BB962C8B-B14F-4D97-AF65-F5344CB8AC3E}">
        <p14:creationId xmlns:p14="http://schemas.microsoft.com/office/powerpoint/2010/main" val="412320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83563"/>
            <a:ext cx="86995" cy="673735"/>
          </a:xfrm>
          <a:custGeom>
            <a:avLst/>
            <a:gdLst/>
            <a:ahLst/>
            <a:cxnLst/>
            <a:rect l="l" t="t" r="r" b="b"/>
            <a:pathLst>
              <a:path w="86995" h="673735">
                <a:moveTo>
                  <a:pt x="86868" y="0"/>
                </a:moveTo>
                <a:lnTo>
                  <a:pt x="0" y="0"/>
                </a:lnTo>
                <a:lnTo>
                  <a:pt x="0" y="673608"/>
                </a:lnTo>
                <a:lnTo>
                  <a:pt x="86868" y="673608"/>
                </a:lnTo>
                <a:lnTo>
                  <a:pt x="8686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" y="1083563"/>
            <a:ext cx="195580" cy="673735"/>
          </a:xfrm>
          <a:custGeom>
            <a:avLst/>
            <a:gdLst/>
            <a:ahLst/>
            <a:cxnLst/>
            <a:rect l="l" t="t" r="r" b="b"/>
            <a:pathLst>
              <a:path w="195579" h="673735">
                <a:moveTo>
                  <a:pt x="195072" y="0"/>
                </a:moveTo>
                <a:lnTo>
                  <a:pt x="0" y="0"/>
                </a:lnTo>
                <a:lnTo>
                  <a:pt x="0" y="673608"/>
                </a:lnTo>
                <a:lnTo>
                  <a:pt x="195072" y="673608"/>
                </a:lnTo>
                <a:lnTo>
                  <a:pt x="1950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4463" y="2090927"/>
            <a:ext cx="4297680" cy="27940"/>
          </a:xfrm>
          <a:custGeom>
            <a:avLst/>
            <a:gdLst/>
            <a:ahLst/>
            <a:cxnLst/>
            <a:rect l="l" t="t" r="r" b="b"/>
            <a:pathLst>
              <a:path w="4297680" h="27939">
                <a:moveTo>
                  <a:pt x="4297680" y="0"/>
                </a:moveTo>
                <a:lnTo>
                  <a:pt x="0" y="0"/>
                </a:lnTo>
                <a:lnTo>
                  <a:pt x="0" y="27432"/>
                </a:lnTo>
                <a:lnTo>
                  <a:pt x="4297680" y="27432"/>
                </a:lnTo>
                <a:lnTo>
                  <a:pt x="42976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627" y="786841"/>
            <a:ext cx="5450205" cy="387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5510" indent="-315595">
              <a:lnSpc>
                <a:spcPct val="100000"/>
              </a:lnSpc>
              <a:spcBef>
                <a:spcPts val="100"/>
              </a:spcBef>
              <a:buSzPct val="111111"/>
              <a:buFont typeface="Symbol"/>
              <a:buChar char=""/>
              <a:tabLst>
                <a:tab pos="906144" algn="l"/>
              </a:tabLst>
            </a:pPr>
            <a:r>
              <a:rPr lang="el-GR" sz="3600" spc="-30" dirty="0">
                <a:solidFill>
                  <a:srgbClr val="44536A"/>
                </a:solidFill>
                <a:latin typeface="Calibri Light"/>
                <a:cs typeface="Calibri Light"/>
              </a:rPr>
              <a:t>Νέα Πιστοποιημένα Ιδρύματα (</a:t>
            </a:r>
            <a:r>
              <a:rPr lang="en-GB" sz="3600" spc="-30" dirty="0">
                <a:solidFill>
                  <a:srgbClr val="44536A"/>
                </a:solidFill>
                <a:latin typeface="Calibri Light"/>
                <a:cs typeface="Calibri Light"/>
              </a:rPr>
              <a:t>ECHE)</a:t>
            </a:r>
            <a:endParaRPr lang="el-GR" sz="3600" spc="-30" dirty="0">
              <a:solidFill>
                <a:srgbClr val="44536A"/>
              </a:solidFill>
              <a:latin typeface="Calibri Light"/>
              <a:cs typeface="Calibri Light"/>
            </a:endParaRPr>
          </a:p>
          <a:p>
            <a:pPr marL="589915">
              <a:lnSpc>
                <a:spcPct val="100000"/>
              </a:lnSpc>
              <a:spcBef>
                <a:spcPts val="100"/>
              </a:spcBef>
              <a:buSzPct val="111111"/>
              <a:tabLst>
                <a:tab pos="906144" algn="l"/>
              </a:tabLst>
            </a:pPr>
            <a:endParaRPr sz="3600" dirty="0">
              <a:latin typeface="Calibri Light"/>
              <a:cs typeface="Calibri Light"/>
            </a:endParaRPr>
          </a:p>
          <a:p>
            <a:pPr marL="12700" algn="ctr">
              <a:lnSpc>
                <a:spcPct val="100000"/>
              </a:lnSpc>
              <a:spcBef>
                <a:spcPts val="820"/>
              </a:spcBef>
            </a:pPr>
            <a:r>
              <a:rPr lang="en-GB" sz="1600" i="1" spc="-5" dirty="0">
                <a:latin typeface="Calibri"/>
                <a:cs typeface="Calibri"/>
              </a:rPr>
              <a:t>European Institute of Management and Finance (EIMF)</a:t>
            </a:r>
          </a:p>
          <a:p>
            <a:pPr marL="12700" algn="ctr">
              <a:lnSpc>
                <a:spcPct val="100000"/>
              </a:lnSpc>
              <a:spcBef>
                <a:spcPts val="820"/>
              </a:spcBef>
            </a:pPr>
            <a:endParaRPr lang="el-GR" sz="1600" i="1" spc="-5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820"/>
              </a:spcBef>
            </a:pPr>
            <a:r>
              <a:rPr lang="en-GB" sz="1600" i="1" spc="-5" dirty="0">
                <a:latin typeface="Calibri"/>
                <a:cs typeface="Calibri"/>
              </a:rPr>
              <a:t>American University of Beirut (</a:t>
            </a:r>
            <a:r>
              <a:rPr lang="en-GB" sz="1600" i="1" spc="-5" dirty="0" err="1">
                <a:latin typeface="Calibri"/>
                <a:cs typeface="Calibri"/>
              </a:rPr>
              <a:t>Mediterraneo</a:t>
            </a:r>
            <a:r>
              <a:rPr lang="en-GB" sz="1600" i="1" spc="-5" dirty="0">
                <a:latin typeface="Calibri"/>
                <a:cs typeface="Calibri"/>
              </a:rPr>
              <a:t>)</a:t>
            </a:r>
          </a:p>
          <a:p>
            <a:pPr marL="12700" algn="ctr">
              <a:lnSpc>
                <a:spcPct val="100000"/>
              </a:lnSpc>
              <a:spcBef>
                <a:spcPts val="820"/>
              </a:spcBef>
            </a:pPr>
            <a:endParaRPr lang="el-GR" sz="1600" b="1" spc="-1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820"/>
              </a:spcBef>
            </a:pPr>
            <a:r>
              <a:rPr lang="en-GB" sz="1600" b="1" spc="-10" dirty="0">
                <a:latin typeface="Calibri"/>
                <a:cs typeface="Calibri"/>
              </a:rPr>
              <a:t>(</a:t>
            </a:r>
            <a:r>
              <a:rPr lang="el-GR" sz="1600" b="1" spc="-10" dirty="0">
                <a:latin typeface="Calibri"/>
                <a:cs typeface="Calibri"/>
              </a:rPr>
              <a:t>Σύνολο</a:t>
            </a:r>
            <a:r>
              <a:rPr lang="en-GB" sz="1600" b="1" spc="-10" dirty="0">
                <a:latin typeface="Calibri"/>
                <a:cs typeface="Calibri"/>
              </a:rPr>
              <a:t>:</a:t>
            </a:r>
            <a:r>
              <a:rPr lang="el-GR" sz="1600" b="1" spc="-5" dirty="0">
                <a:latin typeface="Calibri"/>
                <a:cs typeface="Calibri"/>
              </a:rPr>
              <a:t> 39 Κυπριακά Πιστοποιημένα</a:t>
            </a:r>
            <a:r>
              <a:rPr lang="el-GR" sz="1600" b="1" spc="25" dirty="0">
                <a:latin typeface="Calibri"/>
                <a:cs typeface="Calibri"/>
              </a:rPr>
              <a:t> </a:t>
            </a:r>
            <a:r>
              <a:rPr lang="el-GR" sz="1600" b="1" spc="-10" dirty="0">
                <a:latin typeface="Calibri"/>
                <a:cs typeface="Calibri"/>
              </a:rPr>
              <a:t>Ιδρύματα)</a:t>
            </a:r>
            <a:endParaRPr lang="el-GR"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65038" y="6562750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26" name="Picture 2" descr="ECHE - European Cultural Heritage Enterprise">
            <a:extLst>
              <a:ext uri="{FF2B5EF4-FFF2-40B4-BE49-F238E27FC236}">
                <a16:creationId xmlns:a16="http://schemas.microsoft.com/office/drawing/2014/main" id="{CFDEF3AB-7FBA-8DFC-ADB6-336673655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524000"/>
            <a:ext cx="5965029" cy="300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09276" y="0"/>
            <a:ext cx="1134110" cy="478790"/>
          </a:xfrm>
          <a:custGeom>
            <a:avLst/>
            <a:gdLst/>
            <a:ahLst/>
            <a:cxnLst/>
            <a:rect l="l" t="t" r="r" b="b"/>
            <a:pathLst>
              <a:path w="1134109" h="478790">
                <a:moveTo>
                  <a:pt x="1133855" y="0"/>
                </a:moveTo>
                <a:lnTo>
                  <a:pt x="0" y="0"/>
                </a:lnTo>
                <a:lnTo>
                  <a:pt x="1650" y="16891"/>
                </a:lnTo>
                <a:lnTo>
                  <a:pt x="12982" y="62669"/>
                </a:lnTo>
                <a:lnTo>
                  <a:pt x="27864" y="106933"/>
                </a:lnTo>
                <a:lnTo>
                  <a:pt x="46135" y="149518"/>
                </a:lnTo>
                <a:lnTo>
                  <a:pt x="67632" y="190264"/>
                </a:lnTo>
                <a:lnTo>
                  <a:pt x="92192" y="229006"/>
                </a:lnTo>
                <a:lnTo>
                  <a:pt x="119655" y="265584"/>
                </a:lnTo>
                <a:lnTo>
                  <a:pt x="149858" y="299833"/>
                </a:lnTo>
                <a:lnTo>
                  <a:pt x="182639" y="331592"/>
                </a:lnTo>
                <a:lnTo>
                  <a:pt x="217835" y="360699"/>
                </a:lnTo>
                <a:lnTo>
                  <a:pt x="255286" y="386989"/>
                </a:lnTo>
                <a:lnTo>
                  <a:pt x="294827" y="410302"/>
                </a:lnTo>
                <a:lnTo>
                  <a:pt x="336299" y="430474"/>
                </a:lnTo>
                <a:lnTo>
                  <a:pt x="379538" y="447342"/>
                </a:lnTo>
                <a:lnTo>
                  <a:pt x="424382" y="460746"/>
                </a:lnTo>
                <a:lnTo>
                  <a:pt x="470670" y="470521"/>
                </a:lnTo>
                <a:lnTo>
                  <a:pt x="518239" y="476505"/>
                </a:lnTo>
                <a:lnTo>
                  <a:pt x="566927" y="478536"/>
                </a:lnTo>
                <a:lnTo>
                  <a:pt x="615616" y="476505"/>
                </a:lnTo>
                <a:lnTo>
                  <a:pt x="663185" y="470521"/>
                </a:lnTo>
                <a:lnTo>
                  <a:pt x="709473" y="460746"/>
                </a:lnTo>
                <a:lnTo>
                  <a:pt x="754317" y="447342"/>
                </a:lnTo>
                <a:lnTo>
                  <a:pt x="797556" y="430474"/>
                </a:lnTo>
                <a:lnTo>
                  <a:pt x="839028" y="410302"/>
                </a:lnTo>
                <a:lnTo>
                  <a:pt x="878569" y="386989"/>
                </a:lnTo>
                <a:lnTo>
                  <a:pt x="916020" y="360699"/>
                </a:lnTo>
                <a:lnTo>
                  <a:pt x="951216" y="331592"/>
                </a:lnTo>
                <a:lnTo>
                  <a:pt x="983997" y="299833"/>
                </a:lnTo>
                <a:lnTo>
                  <a:pt x="1014200" y="265584"/>
                </a:lnTo>
                <a:lnTo>
                  <a:pt x="1041663" y="229006"/>
                </a:lnTo>
                <a:lnTo>
                  <a:pt x="1066223" y="190264"/>
                </a:lnTo>
                <a:lnTo>
                  <a:pt x="1087720" y="149518"/>
                </a:lnTo>
                <a:lnTo>
                  <a:pt x="1105991" y="106933"/>
                </a:lnTo>
                <a:lnTo>
                  <a:pt x="1120873" y="62669"/>
                </a:lnTo>
                <a:lnTo>
                  <a:pt x="1132204" y="16891"/>
                </a:lnTo>
                <a:lnTo>
                  <a:pt x="113385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183351"/>
            <a:ext cx="8507172" cy="346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5"/>
              </a:lnSpc>
              <a:spcBef>
                <a:spcPts val="100"/>
              </a:spcBef>
            </a:pPr>
            <a:r>
              <a:rPr lang="el-GR" sz="2300" spc="-20" dirty="0"/>
              <a:t>Αίτηση για πρόσθετη χρηματοδότηση ατόμων με λιγότερες ευκαιρίες</a:t>
            </a:r>
            <a:endParaRPr sz="2300" dirty="0"/>
          </a:p>
        </p:txBody>
      </p:sp>
      <p:sp>
        <p:nvSpPr>
          <p:cNvPr id="4" name="object 4"/>
          <p:cNvSpPr/>
          <p:nvPr/>
        </p:nvSpPr>
        <p:spPr>
          <a:xfrm>
            <a:off x="557022" y="4226052"/>
            <a:ext cx="2041525" cy="2041525"/>
          </a:xfrm>
          <a:custGeom>
            <a:avLst/>
            <a:gdLst/>
            <a:ahLst/>
            <a:cxnLst/>
            <a:rect l="l" t="t" r="r" b="b"/>
            <a:pathLst>
              <a:path w="2041525" h="2041525">
                <a:moveTo>
                  <a:pt x="0" y="0"/>
                </a:moveTo>
                <a:lnTo>
                  <a:pt x="557" y="48183"/>
                </a:lnTo>
                <a:lnTo>
                  <a:pt x="2222" y="96093"/>
                </a:lnTo>
                <a:lnTo>
                  <a:pt x="4981" y="143717"/>
                </a:lnTo>
                <a:lnTo>
                  <a:pt x="8822" y="191044"/>
                </a:lnTo>
                <a:lnTo>
                  <a:pt x="13734" y="238060"/>
                </a:lnTo>
                <a:lnTo>
                  <a:pt x="19704" y="284753"/>
                </a:lnTo>
                <a:lnTo>
                  <a:pt x="26719" y="331112"/>
                </a:lnTo>
                <a:lnTo>
                  <a:pt x="34768" y="377123"/>
                </a:lnTo>
                <a:lnTo>
                  <a:pt x="43838" y="422776"/>
                </a:lnTo>
                <a:lnTo>
                  <a:pt x="53917" y="468056"/>
                </a:lnTo>
                <a:lnTo>
                  <a:pt x="64993" y="512953"/>
                </a:lnTo>
                <a:lnTo>
                  <a:pt x="77053" y="557454"/>
                </a:lnTo>
                <a:lnTo>
                  <a:pt x="90085" y="601547"/>
                </a:lnTo>
                <a:lnTo>
                  <a:pt x="104077" y="645218"/>
                </a:lnTo>
                <a:lnTo>
                  <a:pt x="119016" y="688457"/>
                </a:lnTo>
                <a:lnTo>
                  <a:pt x="134891" y="731251"/>
                </a:lnTo>
                <a:lnTo>
                  <a:pt x="151689" y="773588"/>
                </a:lnTo>
                <a:lnTo>
                  <a:pt x="169398" y="815455"/>
                </a:lnTo>
                <a:lnTo>
                  <a:pt x="188005" y="856840"/>
                </a:lnTo>
                <a:lnTo>
                  <a:pt x="207499" y="897731"/>
                </a:lnTo>
                <a:lnTo>
                  <a:pt x="227867" y="938116"/>
                </a:lnTo>
                <a:lnTo>
                  <a:pt x="249097" y="977982"/>
                </a:lnTo>
                <a:lnTo>
                  <a:pt x="271176" y="1017317"/>
                </a:lnTo>
                <a:lnTo>
                  <a:pt x="294092" y="1056108"/>
                </a:lnTo>
                <a:lnTo>
                  <a:pt x="317834" y="1094345"/>
                </a:lnTo>
                <a:lnTo>
                  <a:pt x="342388" y="1132014"/>
                </a:lnTo>
                <a:lnTo>
                  <a:pt x="367743" y="1169103"/>
                </a:lnTo>
                <a:lnTo>
                  <a:pt x="393886" y="1205599"/>
                </a:lnTo>
                <a:lnTo>
                  <a:pt x="420806" y="1241492"/>
                </a:lnTo>
                <a:lnTo>
                  <a:pt x="448489" y="1276767"/>
                </a:lnTo>
                <a:lnTo>
                  <a:pt x="476923" y="1311414"/>
                </a:lnTo>
                <a:lnTo>
                  <a:pt x="506097" y="1345419"/>
                </a:lnTo>
                <a:lnTo>
                  <a:pt x="535998" y="1378771"/>
                </a:lnTo>
                <a:lnTo>
                  <a:pt x="566613" y="1411457"/>
                </a:lnTo>
                <a:lnTo>
                  <a:pt x="597931" y="1443466"/>
                </a:lnTo>
                <a:lnTo>
                  <a:pt x="629940" y="1474784"/>
                </a:lnTo>
                <a:lnTo>
                  <a:pt x="662626" y="1505399"/>
                </a:lnTo>
                <a:lnTo>
                  <a:pt x="695978" y="1535300"/>
                </a:lnTo>
                <a:lnTo>
                  <a:pt x="729983" y="1564474"/>
                </a:lnTo>
                <a:lnTo>
                  <a:pt x="764630" y="1592908"/>
                </a:lnTo>
                <a:lnTo>
                  <a:pt x="799905" y="1620591"/>
                </a:lnTo>
                <a:lnTo>
                  <a:pt x="835798" y="1647511"/>
                </a:lnTo>
                <a:lnTo>
                  <a:pt x="872294" y="1673654"/>
                </a:lnTo>
                <a:lnTo>
                  <a:pt x="909383" y="1699009"/>
                </a:lnTo>
                <a:lnTo>
                  <a:pt x="947052" y="1723563"/>
                </a:lnTo>
                <a:lnTo>
                  <a:pt x="985289" y="1747305"/>
                </a:lnTo>
                <a:lnTo>
                  <a:pt x="1024080" y="1770221"/>
                </a:lnTo>
                <a:lnTo>
                  <a:pt x="1063415" y="1792300"/>
                </a:lnTo>
                <a:lnTo>
                  <a:pt x="1103281" y="1813530"/>
                </a:lnTo>
                <a:lnTo>
                  <a:pt x="1143666" y="1833898"/>
                </a:lnTo>
                <a:lnTo>
                  <a:pt x="1184557" y="1853392"/>
                </a:lnTo>
                <a:lnTo>
                  <a:pt x="1225942" y="1871999"/>
                </a:lnTo>
                <a:lnTo>
                  <a:pt x="1267809" y="1889708"/>
                </a:lnTo>
                <a:lnTo>
                  <a:pt x="1310146" y="1906506"/>
                </a:lnTo>
                <a:lnTo>
                  <a:pt x="1352940" y="1922381"/>
                </a:lnTo>
                <a:lnTo>
                  <a:pt x="1396179" y="1937320"/>
                </a:lnTo>
                <a:lnTo>
                  <a:pt x="1439850" y="1951312"/>
                </a:lnTo>
                <a:lnTo>
                  <a:pt x="1483943" y="1964344"/>
                </a:lnTo>
                <a:lnTo>
                  <a:pt x="1528444" y="1976404"/>
                </a:lnTo>
                <a:lnTo>
                  <a:pt x="1573341" y="1987480"/>
                </a:lnTo>
                <a:lnTo>
                  <a:pt x="1618621" y="1997559"/>
                </a:lnTo>
                <a:lnTo>
                  <a:pt x="1664274" y="2006629"/>
                </a:lnTo>
                <a:lnTo>
                  <a:pt x="1710285" y="2014678"/>
                </a:lnTo>
                <a:lnTo>
                  <a:pt x="1756644" y="2021693"/>
                </a:lnTo>
                <a:lnTo>
                  <a:pt x="1803337" y="2027663"/>
                </a:lnTo>
                <a:lnTo>
                  <a:pt x="1850353" y="2032575"/>
                </a:lnTo>
                <a:lnTo>
                  <a:pt x="1897680" y="2036416"/>
                </a:lnTo>
                <a:lnTo>
                  <a:pt x="1945304" y="2039175"/>
                </a:lnTo>
                <a:lnTo>
                  <a:pt x="1993214" y="2040840"/>
                </a:lnTo>
                <a:lnTo>
                  <a:pt x="2041398" y="2041398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1744" y="889761"/>
            <a:ext cx="10816590" cy="40184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r>
              <a:rPr lang="el-GR" spc="-10" dirty="0">
                <a:latin typeface="Calibri"/>
                <a:cs typeface="Calibri"/>
              </a:rPr>
              <a:t>Λόγω της </a:t>
            </a:r>
            <a:r>
              <a:rPr lang="en-GB" u="sng" spc="-10" dirty="0">
                <a:latin typeface="Calibri"/>
                <a:cs typeface="Calibri"/>
              </a:rPr>
              <a:t>ad hoc</a:t>
            </a:r>
            <a:r>
              <a:rPr lang="en-GB" spc="-10" dirty="0">
                <a:latin typeface="Calibri"/>
                <a:cs typeface="Calibri"/>
              </a:rPr>
              <a:t> </a:t>
            </a:r>
            <a:r>
              <a:rPr lang="el-GR" spc="-10" dirty="0">
                <a:latin typeface="Calibri"/>
                <a:cs typeface="Calibri"/>
              </a:rPr>
              <a:t>τους φύσης, τα έξοδα για στήριξη συμπερίληψης συμμετεχόντων με λιγότερες ευκαιρίες </a:t>
            </a:r>
            <a:r>
              <a:rPr lang="el-GR" u="sng" spc="-10" dirty="0">
                <a:latin typeface="Calibri"/>
                <a:cs typeface="Calibri"/>
              </a:rPr>
              <a:t>δεν περιλαμβάνονται στον αρχικό εγκεκριμένο προϋπολογισμό</a:t>
            </a:r>
            <a:r>
              <a:rPr lang="el-GR" spc="-10" dirty="0">
                <a:latin typeface="Calibri"/>
                <a:cs typeface="Calibri"/>
              </a:rPr>
              <a:t> ως ξεχωριστή κατηγορία εξόδων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l-GR" spc="-1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r>
              <a:rPr lang="el-GR" u="sng" spc="-10" dirty="0">
                <a:latin typeface="Calibri"/>
                <a:cs typeface="Calibri"/>
              </a:rPr>
              <a:t>Όταν τέτοια έξοδα προκύψουν, κατά την υλοποίηση ενός Σχεδίου, ο δικαιούχος έχει δύο επιλογές</a:t>
            </a:r>
            <a:r>
              <a:rPr lang="el-GR" spc="-10" dirty="0">
                <a:latin typeface="Calibri"/>
                <a:cs typeface="Calibri"/>
              </a:rPr>
              <a:t>:</a:t>
            </a: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endParaRPr lang="el-GR" spc="-1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r>
              <a:rPr lang="el-GR" b="1" spc="-10" dirty="0">
                <a:latin typeface="Calibri"/>
                <a:cs typeface="Calibri"/>
              </a:rPr>
              <a:t>Να μεταφέρει χρήματα</a:t>
            </a:r>
            <a:r>
              <a:rPr lang="el-GR" spc="-10" dirty="0">
                <a:latin typeface="Calibri"/>
                <a:cs typeface="Calibri"/>
              </a:rPr>
              <a:t> από άλλες κατηγορίες εξόδων προς την κατηγορία αυτή (χωρίς τροποποίηση Συμφωνίας)</a:t>
            </a: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r>
              <a:rPr lang="el-GR" b="1" spc="-10" dirty="0">
                <a:latin typeface="Calibri"/>
                <a:cs typeface="Calibri"/>
              </a:rPr>
              <a:t>Να ζητήσει επιπρόσθετη επιχορήγηση από τον Εθνικό Φορέα</a:t>
            </a:r>
            <a:r>
              <a:rPr lang="el-GR" spc="-10" dirty="0">
                <a:latin typeface="Calibri"/>
                <a:cs typeface="Calibri"/>
              </a:rPr>
              <a:t>, είτε μέσω της ενδιάμεσης έκθεσης είτε και σε οποιοδήποτε άλλο στάδιο υλοποίησης του Σχεδίου (απαιτείται τροποποίηση Συμφωνίας, λόγω αύξησης συνολικού εγκεκριμένου κονδυλίου) </a:t>
            </a:r>
            <a:r>
              <a:rPr lang="el-GR" spc="-10" dirty="0">
                <a:latin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l-GR" b="1" i="1" spc="-10" dirty="0">
                <a:solidFill>
                  <a:srgbClr val="50A2BC"/>
                </a:solidFill>
                <a:latin typeface="Calibri"/>
                <a:cs typeface="Calibri"/>
                <a:sym typeface="Wingdings" panose="05000000000000000000" pitchFamily="2" charset="2"/>
              </a:rPr>
              <a:t>Η ΕΥ δε δεσμεύεται να παραχωρήσει τα επιπλέον κονδύλια</a:t>
            </a:r>
            <a:endParaRPr lang="el-GR" b="1" i="1" spc="-10" dirty="0">
              <a:solidFill>
                <a:srgbClr val="50A2BC"/>
              </a:solidFill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endParaRPr lang="el-GR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l-GR" spc="-1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endParaRPr lang="el-GR" spc="-1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endParaRPr lang="el-GR" spc="-1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endParaRPr lang="el-GR" spc="-10" dirty="0">
              <a:latin typeface="Calibri"/>
              <a:cs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0AFEF9-5D24-17C2-A27C-AEB3A79AE58F}"/>
              </a:ext>
            </a:extLst>
          </p:cNvPr>
          <p:cNvSpPr/>
          <p:nvPr/>
        </p:nvSpPr>
        <p:spPr>
          <a:xfrm>
            <a:off x="1295400" y="3831616"/>
            <a:ext cx="7652993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 </a:t>
            </a:r>
            <a:r>
              <a:rPr lang="el-GR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αίτηση για πρόσθετη χρηματοδότηση</a:t>
            </a:r>
            <a:r>
              <a:rPr lang="el-GR" dirty="0">
                <a:solidFill>
                  <a:schemeClr val="tx1"/>
                </a:solidFill>
              </a:rPr>
              <a:t> υποβάλλεται προς την ΕΥ </a:t>
            </a:r>
            <a:r>
              <a:rPr lang="el-GR" b="1" dirty="0">
                <a:solidFill>
                  <a:schemeClr val="tx1"/>
                </a:solidFill>
              </a:rPr>
              <a:t>μόλις οι συμμετέχοντες με λιγότερες ευκαιρίες επιλεγούν </a:t>
            </a:r>
            <a:r>
              <a:rPr lang="el-GR" dirty="0">
                <a:solidFill>
                  <a:schemeClr val="tx1"/>
                </a:solidFill>
              </a:rPr>
              <a:t>από το ΙΤΕ αποστολής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0B430F5-D44E-5E34-40B3-D830BF041E01}"/>
              </a:ext>
            </a:extLst>
          </p:cNvPr>
          <p:cNvSpPr/>
          <p:nvPr/>
        </p:nvSpPr>
        <p:spPr>
          <a:xfrm>
            <a:off x="1278117" y="4730705"/>
            <a:ext cx="7652994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Στην περίπτωση φοιτητών</a:t>
            </a:r>
            <a:r>
              <a:rPr lang="el-GR" dirty="0">
                <a:solidFill>
                  <a:schemeClr val="tx1"/>
                </a:solidFill>
              </a:rPr>
              <a:t>, η αίτηση υποστηρίζεται από </a:t>
            </a:r>
            <a:r>
              <a:rPr lang="el-GR" b="1" dirty="0">
                <a:solidFill>
                  <a:schemeClr val="tx1"/>
                </a:solidFill>
              </a:rPr>
              <a:t>βεβαίωση του Γραφείου Κοινωνικής Στήριξης της Φοιτητικής Μέριμνας</a:t>
            </a:r>
            <a:r>
              <a:rPr lang="el-GR" dirty="0">
                <a:solidFill>
                  <a:schemeClr val="tx1"/>
                </a:solidFill>
              </a:rPr>
              <a:t> του ΙΤΕ αποστολής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504149-FFE1-BAA7-E97E-EF0D3D159D6C}"/>
              </a:ext>
            </a:extLst>
          </p:cNvPr>
          <p:cNvSpPr/>
          <p:nvPr/>
        </p:nvSpPr>
        <p:spPr>
          <a:xfrm>
            <a:off x="1278117" y="5791200"/>
            <a:ext cx="7652994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Στην περίπτωση προσωπικού</a:t>
            </a:r>
            <a:r>
              <a:rPr lang="el-GR" dirty="0">
                <a:solidFill>
                  <a:schemeClr val="tx1"/>
                </a:solidFill>
              </a:rPr>
              <a:t>, η αίτηση υποστηρίζεται από </a:t>
            </a:r>
            <a:r>
              <a:rPr lang="el-GR" b="1" dirty="0">
                <a:solidFill>
                  <a:schemeClr val="tx1"/>
                </a:solidFill>
              </a:rPr>
              <a:t>βεβαίωση του Γραφείου Ανθρώπινου Δυναμικού </a:t>
            </a:r>
            <a:r>
              <a:rPr lang="el-GR" dirty="0">
                <a:solidFill>
                  <a:schemeClr val="tx1"/>
                </a:solidFill>
              </a:rPr>
              <a:t>του ΙΤΕ αποστολής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18C850-C1DA-1A55-134B-3D56BBAFF9F3}"/>
              </a:ext>
            </a:extLst>
          </p:cNvPr>
          <p:cNvSpPr txBox="1"/>
          <p:nvPr/>
        </p:nvSpPr>
        <p:spPr>
          <a:xfrm>
            <a:off x="9056898" y="3799408"/>
            <a:ext cx="297253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l-GR" sz="1600" i="1" spc="-10" dirty="0">
                <a:latin typeface="Calibri"/>
                <a:cs typeface="Calibri"/>
              </a:rPr>
              <a:t>! Οι συμμετέχοντες με λιγότερες ευκαιρίες </a:t>
            </a:r>
            <a:r>
              <a:rPr lang="el-GR" sz="1600" i="1" u="sng" spc="-10" dirty="0">
                <a:latin typeface="Calibri"/>
                <a:cs typeface="Calibri"/>
              </a:rPr>
              <a:t>πρέπει να λαμβάνουν την επιχορήγηση συμπερίληψης, πριν από την έναρξη της περιόδου κινητικότητας  </a:t>
            </a:r>
            <a:r>
              <a:rPr lang="el-GR" sz="1600" i="1" spc="-10" dirty="0">
                <a:latin typeface="Calibri"/>
                <a:cs typeface="Calibri"/>
              </a:rPr>
              <a:t>και ΌΧΙ κατά την παραλαβή της επιβεβαίωσης άφιξης, που προκύπτει μετά την έναρξή της</a:t>
            </a:r>
          </a:p>
        </p:txBody>
      </p:sp>
    </p:spTree>
    <p:extLst>
      <p:ext uri="{BB962C8B-B14F-4D97-AF65-F5344CB8AC3E}">
        <p14:creationId xmlns:p14="http://schemas.microsoft.com/office/powerpoint/2010/main" val="3349765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09276" y="0"/>
            <a:ext cx="1134110" cy="478790"/>
          </a:xfrm>
          <a:custGeom>
            <a:avLst/>
            <a:gdLst/>
            <a:ahLst/>
            <a:cxnLst/>
            <a:rect l="l" t="t" r="r" b="b"/>
            <a:pathLst>
              <a:path w="1134109" h="478790">
                <a:moveTo>
                  <a:pt x="1133855" y="0"/>
                </a:moveTo>
                <a:lnTo>
                  <a:pt x="0" y="0"/>
                </a:lnTo>
                <a:lnTo>
                  <a:pt x="1650" y="16891"/>
                </a:lnTo>
                <a:lnTo>
                  <a:pt x="12982" y="62669"/>
                </a:lnTo>
                <a:lnTo>
                  <a:pt x="27864" y="106933"/>
                </a:lnTo>
                <a:lnTo>
                  <a:pt x="46135" y="149518"/>
                </a:lnTo>
                <a:lnTo>
                  <a:pt x="67632" y="190264"/>
                </a:lnTo>
                <a:lnTo>
                  <a:pt x="92192" y="229006"/>
                </a:lnTo>
                <a:lnTo>
                  <a:pt x="119655" y="265584"/>
                </a:lnTo>
                <a:lnTo>
                  <a:pt x="149858" y="299833"/>
                </a:lnTo>
                <a:lnTo>
                  <a:pt x="182639" y="331592"/>
                </a:lnTo>
                <a:lnTo>
                  <a:pt x="217835" y="360699"/>
                </a:lnTo>
                <a:lnTo>
                  <a:pt x="255286" y="386989"/>
                </a:lnTo>
                <a:lnTo>
                  <a:pt x="294827" y="410302"/>
                </a:lnTo>
                <a:lnTo>
                  <a:pt x="336299" y="430474"/>
                </a:lnTo>
                <a:lnTo>
                  <a:pt x="379538" y="447342"/>
                </a:lnTo>
                <a:lnTo>
                  <a:pt x="424382" y="460746"/>
                </a:lnTo>
                <a:lnTo>
                  <a:pt x="470670" y="470521"/>
                </a:lnTo>
                <a:lnTo>
                  <a:pt x="518239" y="476505"/>
                </a:lnTo>
                <a:lnTo>
                  <a:pt x="566927" y="478536"/>
                </a:lnTo>
                <a:lnTo>
                  <a:pt x="615616" y="476505"/>
                </a:lnTo>
                <a:lnTo>
                  <a:pt x="663185" y="470521"/>
                </a:lnTo>
                <a:lnTo>
                  <a:pt x="709473" y="460746"/>
                </a:lnTo>
                <a:lnTo>
                  <a:pt x="754317" y="447342"/>
                </a:lnTo>
                <a:lnTo>
                  <a:pt x="797556" y="430474"/>
                </a:lnTo>
                <a:lnTo>
                  <a:pt x="839028" y="410302"/>
                </a:lnTo>
                <a:lnTo>
                  <a:pt x="878569" y="386989"/>
                </a:lnTo>
                <a:lnTo>
                  <a:pt x="916020" y="360699"/>
                </a:lnTo>
                <a:lnTo>
                  <a:pt x="951216" y="331592"/>
                </a:lnTo>
                <a:lnTo>
                  <a:pt x="983997" y="299833"/>
                </a:lnTo>
                <a:lnTo>
                  <a:pt x="1014200" y="265584"/>
                </a:lnTo>
                <a:lnTo>
                  <a:pt x="1041663" y="229006"/>
                </a:lnTo>
                <a:lnTo>
                  <a:pt x="1066223" y="190264"/>
                </a:lnTo>
                <a:lnTo>
                  <a:pt x="1087720" y="149518"/>
                </a:lnTo>
                <a:lnTo>
                  <a:pt x="1105991" y="106933"/>
                </a:lnTo>
                <a:lnTo>
                  <a:pt x="1120873" y="62669"/>
                </a:lnTo>
                <a:lnTo>
                  <a:pt x="1132204" y="16891"/>
                </a:lnTo>
                <a:lnTo>
                  <a:pt x="113385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239395"/>
            <a:ext cx="8507172" cy="346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5"/>
              </a:lnSpc>
              <a:spcBef>
                <a:spcPts val="100"/>
              </a:spcBef>
            </a:pPr>
            <a:r>
              <a:rPr lang="el-GR" sz="2300" spc="-20" dirty="0"/>
              <a:t>Στρατηγική Συμπερίληψης Ιδρυμάτων + ΙΔΕΠ</a:t>
            </a:r>
            <a:endParaRPr sz="2300" dirty="0"/>
          </a:p>
        </p:txBody>
      </p:sp>
      <p:sp>
        <p:nvSpPr>
          <p:cNvPr id="4" name="object 4"/>
          <p:cNvSpPr/>
          <p:nvPr/>
        </p:nvSpPr>
        <p:spPr>
          <a:xfrm>
            <a:off x="557022" y="4226052"/>
            <a:ext cx="2041525" cy="2041525"/>
          </a:xfrm>
          <a:custGeom>
            <a:avLst/>
            <a:gdLst/>
            <a:ahLst/>
            <a:cxnLst/>
            <a:rect l="l" t="t" r="r" b="b"/>
            <a:pathLst>
              <a:path w="2041525" h="2041525">
                <a:moveTo>
                  <a:pt x="0" y="0"/>
                </a:moveTo>
                <a:lnTo>
                  <a:pt x="557" y="48183"/>
                </a:lnTo>
                <a:lnTo>
                  <a:pt x="2222" y="96093"/>
                </a:lnTo>
                <a:lnTo>
                  <a:pt x="4981" y="143717"/>
                </a:lnTo>
                <a:lnTo>
                  <a:pt x="8822" y="191044"/>
                </a:lnTo>
                <a:lnTo>
                  <a:pt x="13734" y="238060"/>
                </a:lnTo>
                <a:lnTo>
                  <a:pt x="19704" y="284753"/>
                </a:lnTo>
                <a:lnTo>
                  <a:pt x="26719" y="331112"/>
                </a:lnTo>
                <a:lnTo>
                  <a:pt x="34768" y="377123"/>
                </a:lnTo>
                <a:lnTo>
                  <a:pt x="43838" y="422776"/>
                </a:lnTo>
                <a:lnTo>
                  <a:pt x="53917" y="468056"/>
                </a:lnTo>
                <a:lnTo>
                  <a:pt x="64993" y="512953"/>
                </a:lnTo>
                <a:lnTo>
                  <a:pt x="77053" y="557454"/>
                </a:lnTo>
                <a:lnTo>
                  <a:pt x="90085" y="601547"/>
                </a:lnTo>
                <a:lnTo>
                  <a:pt x="104077" y="645218"/>
                </a:lnTo>
                <a:lnTo>
                  <a:pt x="119016" y="688457"/>
                </a:lnTo>
                <a:lnTo>
                  <a:pt x="134891" y="731251"/>
                </a:lnTo>
                <a:lnTo>
                  <a:pt x="151689" y="773588"/>
                </a:lnTo>
                <a:lnTo>
                  <a:pt x="169398" y="815455"/>
                </a:lnTo>
                <a:lnTo>
                  <a:pt x="188005" y="856840"/>
                </a:lnTo>
                <a:lnTo>
                  <a:pt x="207499" y="897731"/>
                </a:lnTo>
                <a:lnTo>
                  <a:pt x="227867" y="938116"/>
                </a:lnTo>
                <a:lnTo>
                  <a:pt x="249097" y="977982"/>
                </a:lnTo>
                <a:lnTo>
                  <a:pt x="271176" y="1017317"/>
                </a:lnTo>
                <a:lnTo>
                  <a:pt x="294092" y="1056108"/>
                </a:lnTo>
                <a:lnTo>
                  <a:pt x="317834" y="1094345"/>
                </a:lnTo>
                <a:lnTo>
                  <a:pt x="342388" y="1132014"/>
                </a:lnTo>
                <a:lnTo>
                  <a:pt x="367743" y="1169103"/>
                </a:lnTo>
                <a:lnTo>
                  <a:pt x="393886" y="1205599"/>
                </a:lnTo>
                <a:lnTo>
                  <a:pt x="420806" y="1241492"/>
                </a:lnTo>
                <a:lnTo>
                  <a:pt x="448489" y="1276767"/>
                </a:lnTo>
                <a:lnTo>
                  <a:pt x="476923" y="1311414"/>
                </a:lnTo>
                <a:lnTo>
                  <a:pt x="506097" y="1345419"/>
                </a:lnTo>
                <a:lnTo>
                  <a:pt x="535998" y="1378771"/>
                </a:lnTo>
                <a:lnTo>
                  <a:pt x="566613" y="1411457"/>
                </a:lnTo>
                <a:lnTo>
                  <a:pt x="597931" y="1443466"/>
                </a:lnTo>
                <a:lnTo>
                  <a:pt x="629940" y="1474784"/>
                </a:lnTo>
                <a:lnTo>
                  <a:pt x="662626" y="1505399"/>
                </a:lnTo>
                <a:lnTo>
                  <a:pt x="695978" y="1535300"/>
                </a:lnTo>
                <a:lnTo>
                  <a:pt x="729983" y="1564474"/>
                </a:lnTo>
                <a:lnTo>
                  <a:pt x="764630" y="1592908"/>
                </a:lnTo>
                <a:lnTo>
                  <a:pt x="799905" y="1620591"/>
                </a:lnTo>
                <a:lnTo>
                  <a:pt x="835798" y="1647511"/>
                </a:lnTo>
                <a:lnTo>
                  <a:pt x="872294" y="1673654"/>
                </a:lnTo>
                <a:lnTo>
                  <a:pt x="909383" y="1699009"/>
                </a:lnTo>
                <a:lnTo>
                  <a:pt x="947052" y="1723563"/>
                </a:lnTo>
                <a:lnTo>
                  <a:pt x="985289" y="1747305"/>
                </a:lnTo>
                <a:lnTo>
                  <a:pt x="1024080" y="1770221"/>
                </a:lnTo>
                <a:lnTo>
                  <a:pt x="1063415" y="1792300"/>
                </a:lnTo>
                <a:lnTo>
                  <a:pt x="1103281" y="1813530"/>
                </a:lnTo>
                <a:lnTo>
                  <a:pt x="1143666" y="1833898"/>
                </a:lnTo>
                <a:lnTo>
                  <a:pt x="1184557" y="1853392"/>
                </a:lnTo>
                <a:lnTo>
                  <a:pt x="1225942" y="1871999"/>
                </a:lnTo>
                <a:lnTo>
                  <a:pt x="1267809" y="1889708"/>
                </a:lnTo>
                <a:lnTo>
                  <a:pt x="1310146" y="1906506"/>
                </a:lnTo>
                <a:lnTo>
                  <a:pt x="1352940" y="1922381"/>
                </a:lnTo>
                <a:lnTo>
                  <a:pt x="1396179" y="1937320"/>
                </a:lnTo>
                <a:lnTo>
                  <a:pt x="1439850" y="1951312"/>
                </a:lnTo>
                <a:lnTo>
                  <a:pt x="1483943" y="1964344"/>
                </a:lnTo>
                <a:lnTo>
                  <a:pt x="1528444" y="1976404"/>
                </a:lnTo>
                <a:lnTo>
                  <a:pt x="1573341" y="1987480"/>
                </a:lnTo>
                <a:lnTo>
                  <a:pt x="1618621" y="1997559"/>
                </a:lnTo>
                <a:lnTo>
                  <a:pt x="1664274" y="2006629"/>
                </a:lnTo>
                <a:lnTo>
                  <a:pt x="1710285" y="2014678"/>
                </a:lnTo>
                <a:lnTo>
                  <a:pt x="1756644" y="2021693"/>
                </a:lnTo>
                <a:lnTo>
                  <a:pt x="1803337" y="2027663"/>
                </a:lnTo>
                <a:lnTo>
                  <a:pt x="1850353" y="2032575"/>
                </a:lnTo>
                <a:lnTo>
                  <a:pt x="1897680" y="2036416"/>
                </a:lnTo>
                <a:lnTo>
                  <a:pt x="1945304" y="2039175"/>
                </a:lnTo>
                <a:lnTo>
                  <a:pt x="1993214" y="2040840"/>
                </a:lnTo>
                <a:lnTo>
                  <a:pt x="2041398" y="2041398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6796" y="1115526"/>
            <a:ext cx="10816590" cy="51520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r>
              <a:rPr lang="el-GR" spc="-10" dirty="0">
                <a:latin typeface="Calibri"/>
                <a:cs typeface="Calibri"/>
              </a:rPr>
              <a:t>Τα ΙΤΕ αναμένεται να έχουν αναρτημένη στην ιστοσελίδα τους, σε ευδιάκριτο σημείο, τη Στρατηγική τους αναφορικά με τη συμπερίληψη</a:t>
            </a: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endParaRPr lang="el-GR" spc="-1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r>
              <a:rPr lang="el-GR" spc="-10" dirty="0">
                <a:latin typeface="Calibri"/>
                <a:cs typeface="Calibri"/>
              </a:rPr>
              <a:t>Πρέπει να κοινοποιείται και στην Υπηρεσία Φοιτητικής Μέριμνας και να είναι </a:t>
            </a:r>
            <a:r>
              <a:rPr lang="el-GR" spc="-10" dirty="0" err="1">
                <a:latin typeface="Calibri"/>
                <a:cs typeface="Calibri"/>
              </a:rPr>
              <a:t>προσβάσιμη</a:t>
            </a:r>
            <a:r>
              <a:rPr lang="el-GR" spc="-10" dirty="0">
                <a:latin typeface="Calibri"/>
                <a:cs typeface="Calibri"/>
              </a:rPr>
              <a:t> σε υφιστάμενους υποψήφιους εξερχόμενους φοιτητές</a:t>
            </a: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endParaRPr lang="el-GR" spc="-1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r>
              <a:rPr lang="el-GR" spc="-10" dirty="0">
                <a:latin typeface="Calibri"/>
                <a:cs typeface="Calibri"/>
              </a:rPr>
              <a:t>Πρέπει να περιλαμβάνει ΠΟΣΟΤΙΚΟΥΣ ΚΑΙ ΠΟΙΟΤΙΚΟΥΣ ΔΕΙΚΤΕΣ – Διαφανή Κριτήρια – Ξεκάθαρες Διαδικασίες </a:t>
            </a:r>
            <a:r>
              <a:rPr lang="el-GR" spc="-10" dirty="0">
                <a:latin typeface="Calibri"/>
                <a:cs typeface="Calibri"/>
                <a:sym typeface="Wingdings" panose="05000000000000000000" pitchFamily="2" charset="2"/>
              </a:rPr>
              <a:t> Ξεκάθαρη αναφορά στις διαφορετικές κατηγορίες φραγμών και στις διάφορες κατηγορίες εξόδων που υποστηρίζουν τη συμπερίληψη συμμετεχόντων </a:t>
            </a: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endParaRPr lang="el-GR" spc="-10" dirty="0">
              <a:latin typeface="Calibri"/>
              <a:cs typeface="Calibri"/>
              <a:sym typeface="Wingdings" panose="05000000000000000000" pitchFamily="2" charset="2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r>
              <a:rPr lang="el-GR" spc="-10" dirty="0">
                <a:latin typeface="Calibri"/>
                <a:cs typeface="Calibri"/>
                <a:sym typeface="Wingdings" panose="05000000000000000000" pitchFamily="2" charset="2"/>
              </a:rPr>
              <a:t>Πρέπει να αναφέρεται με ξεκάθαρο τρόπο στη δυνατότητα ατόμων με λιγότερες ευκαιρίες για υλοποίηση μεικτών κινητικοτήτων μικρής διάρκειας </a:t>
            </a:r>
            <a:endParaRPr lang="el-GR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l-GR" spc="-1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endParaRPr lang="el-GR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l-GR" spc="-1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endParaRPr lang="el-GR" spc="-1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endParaRPr lang="el-GR" spc="-1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endParaRPr lang="el-GR" spc="-10" dirty="0">
              <a:latin typeface="Calibri"/>
              <a:cs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D00A3F-D0D8-27FA-CF20-FC1D3804346E}"/>
              </a:ext>
            </a:extLst>
          </p:cNvPr>
          <p:cNvSpPr/>
          <p:nvPr/>
        </p:nvSpPr>
        <p:spPr>
          <a:xfrm>
            <a:off x="2033778" y="4800600"/>
            <a:ext cx="9601200" cy="1600200"/>
          </a:xfrm>
          <a:prstGeom prst="roundRect">
            <a:avLst/>
          </a:prstGeom>
          <a:solidFill>
            <a:srgbClr val="50A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 Στρατηγική Συμπερίληψης Ιδρυμάτων στηρίζεται σε μεγάλο βαθμό στην </a:t>
            </a:r>
            <a:r>
              <a:rPr lang="el-GR" dirty="0">
                <a:hlinkClick r:id="rId3"/>
              </a:rPr>
              <a:t>Στρατηγική του ΙΔΕΠ Διά Βίου Μάθησης για την ένταξη και την πολυμορφία στο πλαίσιο του </a:t>
            </a:r>
            <a:r>
              <a:rPr lang="el-GR" dirty="0" err="1">
                <a:hlinkClick r:id="rId3"/>
              </a:rPr>
              <a:t>Erasmus</a:t>
            </a:r>
            <a:r>
              <a:rPr lang="el-GR" dirty="0">
                <a:hlinkClick r:id="rId3"/>
              </a:rPr>
              <a:t>+ </a:t>
            </a:r>
            <a:endParaRPr lang="el-GR" dirty="0"/>
          </a:p>
          <a:p>
            <a:pPr algn="ctr"/>
            <a:r>
              <a:rPr lang="el-GR" dirty="0">
                <a:solidFill>
                  <a:schemeClr val="tx1"/>
                </a:solidFill>
              </a:rPr>
              <a:t>(</a:t>
            </a:r>
            <a:r>
              <a:rPr lang="el-GR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chemeClr val="tx1"/>
                </a:solidFill>
              </a:rPr>
              <a:t>περιλαμβάνει – μεταξύ άλλων - τον ορισμό των συμμετεχόντων με λιγότερες ευκαιρίες και παραδείγματα τεκμηρίων, ανά κατηγορία φραγμού, που δύναται ο δικαιούχος οργανισμός να ζητήσει)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21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09276" y="0"/>
            <a:ext cx="1134110" cy="478790"/>
          </a:xfrm>
          <a:custGeom>
            <a:avLst/>
            <a:gdLst/>
            <a:ahLst/>
            <a:cxnLst/>
            <a:rect l="l" t="t" r="r" b="b"/>
            <a:pathLst>
              <a:path w="1134109" h="478790">
                <a:moveTo>
                  <a:pt x="1133855" y="0"/>
                </a:moveTo>
                <a:lnTo>
                  <a:pt x="0" y="0"/>
                </a:lnTo>
                <a:lnTo>
                  <a:pt x="1650" y="16891"/>
                </a:lnTo>
                <a:lnTo>
                  <a:pt x="12982" y="62669"/>
                </a:lnTo>
                <a:lnTo>
                  <a:pt x="27864" y="106933"/>
                </a:lnTo>
                <a:lnTo>
                  <a:pt x="46135" y="149518"/>
                </a:lnTo>
                <a:lnTo>
                  <a:pt x="67632" y="190264"/>
                </a:lnTo>
                <a:lnTo>
                  <a:pt x="92192" y="229006"/>
                </a:lnTo>
                <a:lnTo>
                  <a:pt x="119655" y="265584"/>
                </a:lnTo>
                <a:lnTo>
                  <a:pt x="149858" y="299833"/>
                </a:lnTo>
                <a:lnTo>
                  <a:pt x="182639" y="331592"/>
                </a:lnTo>
                <a:lnTo>
                  <a:pt x="217835" y="360699"/>
                </a:lnTo>
                <a:lnTo>
                  <a:pt x="255286" y="386989"/>
                </a:lnTo>
                <a:lnTo>
                  <a:pt x="294827" y="410302"/>
                </a:lnTo>
                <a:lnTo>
                  <a:pt x="336299" y="430474"/>
                </a:lnTo>
                <a:lnTo>
                  <a:pt x="379538" y="447342"/>
                </a:lnTo>
                <a:lnTo>
                  <a:pt x="424382" y="460746"/>
                </a:lnTo>
                <a:lnTo>
                  <a:pt x="470670" y="470521"/>
                </a:lnTo>
                <a:lnTo>
                  <a:pt x="518239" y="476505"/>
                </a:lnTo>
                <a:lnTo>
                  <a:pt x="566927" y="478536"/>
                </a:lnTo>
                <a:lnTo>
                  <a:pt x="615616" y="476505"/>
                </a:lnTo>
                <a:lnTo>
                  <a:pt x="663185" y="470521"/>
                </a:lnTo>
                <a:lnTo>
                  <a:pt x="709473" y="460746"/>
                </a:lnTo>
                <a:lnTo>
                  <a:pt x="754317" y="447342"/>
                </a:lnTo>
                <a:lnTo>
                  <a:pt x="797556" y="430474"/>
                </a:lnTo>
                <a:lnTo>
                  <a:pt x="839028" y="410302"/>
                </a:lnTo>
                <a:lnTo>
                  <a:pt x="878569" y="386989"/>
                </a:lnTo>
                <a:lnTo>
                  <a:pt x="916020" y="360699"/>
                </a:lnTo>
                <a:lnTo>
                  <a:pt x="951216" y="331592"/>
                </a:lnTo>
                <a:lnTo>
                  <a:pt x="983997" y="299833"/>
                </a:lnTo>
                <a:lnTo>
                  <a:pt x="1014200" y="265584"/>
                </a:lnTo>
                <a:lnTo>
                  <a:pt x="1041663" y="229006"/>
                </a:lnTo>
                <a:lnTo>
                  <a:pt x="1066223" y="190264"/>
                </a:lnTo>
                <a:lnTo>
                  <a:pt x="1087720" y="149518"/>
                </a:lnTo>
                <a:lnTo>
                  <a:pt x="1105991" y="106933"/>
                </a:lnTo>
                <a:lnTo>
                  <a:pt x="1120873" y="62669"/>
                </a:lnTo>
                <a:lnTo>
                  <a:pt x="1132204" y="16891"/>
                </a:lnTo>
                <a:lnTo>
                  <a:pt x="113385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7022" y="4226052"/>
            <a:ext cx="2041525" cy="2041525"/>
          </a:xfrm>
          <a:custGeom>
            <a:avLst/>
            <a:gdLst/>
            <a:ahLst/>
            <a:cxnLst/>
            <a:rect l="l" t="t" r="r" b="b"/>
            <a:pathLst>
              <a:path w="2041525" h="2041525">
                <a:moveTo>
                  <a:pt x="0" y="0"/>
                </a:moveTo>
                <a:lnTo>
                  <a:pt x="557" y="48183"/>
                </a:lnTo>
                <a:lnTo>
                  <a:pt x="2222" y="96093"/>
                </a:lnTo>
                <a:lnTo>
                  <a:pt x="4981" y="143717"/>
                </a:lnTo>
                <a:lnTo>
                  <a:pt x="8822" y="191044"/>
                </a:lnTo>
                <a:lnTo>
                  <a:pt x="13734" y="238060"/>
                </a:lnTo>
                <a:lnTo>
                  <a:pt x="19704" y="284753"/>
                </a:lnTo>
                <a:lnTo>
                  <a:pt x="26719" y="331112"/>
                </a:lnTo>
                <a:lnTo>
                  <a:pt x="34768" y="377123"/>
                </a:lnTo>
                <a:lnTo>
                  <a:pt x="43838" y="422776"/>
                </a:lnTo>
                <a:lnTo>
                  <a:pt x="53917" y="468056"/>
                </a:lnTo>
                <a:lnTo>
                  <a:pt x="64993" y="512953"/>
                </a:lnTo>
                <a:lnTo>
                  <a:pt x="77053" y="557454"/>
                </a:lnTo>
                <a:lnTo>
                  <a:pt x="90085" y="601547"/>
                </a:lnTo>
                <a:lnTo>
                  <a:pt x="104077" y="645218"/>
                </a:lnTo>
                <a:lnTo>
                  <a:pt x="119016" y="688457"/>
                </a:lnTo>
                <a:lnTo>
                  <a:pt x="134891" y="731251"/>
                </a:lnTo>
                <a:lnTo>
                  <a:pt x="151689" y="773588"/>
                </a:lnTo>
                <a:lnTo>
                  <a:pt x="169398" y="815455"/>
                </a:lnTo>
                <a:lnTo>
                  <a:pt x="188005" y="856840"/>
                </a:lnTo>
                <a:lnTo>
                  <a:pt x="207499" y="897731"/>
                </a:lnTo>
                <a:lnTo>
                  <a:pt x="227867" y="938116"/>
                </a:lnTo>
                <a:lnTo>
                  <a:pt x="249097" y="977982"/>
                </a:lnTo>
                <a:lnTo>
                  <a:pt x="271176" y="1017317"/>
                </a:lnTo>
                <a:lnTo>
                  <a:pt x="294092" y="1056108"/>
                </a:lnTo>
                <a:lnTo>
                  <a:pt x="317834" y="1094345"/>
                </a:lnTo>
                <a:lnTo>
                  <a:pt x="342388" y="1132014"/>
                </a:lnTo>
                <a:lnTo>
                  <a:pt x="367743" y="1169103"/>
                </a:lnTo>
                <a:lnTo>
                  <a:pt x="393886" y="1205599"/>
                </a:lnTo>
                <a:lnTo>
                  <a:pt x="420806" y="1241492"/>
                </a:lnTo>
                <a:lnTo>
                  <a:pt x="448489" y="1276767"/>
                </a:lnTo>
                <a:lnTo>
                  <a:pt x="476923" y="1311414"/>
                </a:lnTo>
                <a:lnTo>
                  <a:pt x="506097" y="1345419"/>
                </a:lnTo>
                <a:lnTo>
                  <a:pt x="535998" y="1378771"/>
                </a:lnTo>
                <a:lnTo>
                  <a:pt x="566613" y="1411457"/>
                </a:lnTo>
                <a:lnTo>
                  <a:pt x="597931" y="1443466"/>
                </a:lnTo>
                <a:lnTo>
                  <a:pt x="629940" y="1474784"/>
                </a:lnTo>
                <a:lnTo>
                  <a:pt x="662626" y="1505399"/>
                </a:lnTo>
                <a:lnTo>
                  <a:pt x="695978" y="1535300"/>
                </a:lnTo>
                <a:lnTo>
                  <a:pt x="729983" y="1564474"/>
                </a:lnTo>
                <a:lnTo>
                  <a:pt x="764630" y="1592908"/>
                </a:lnTo>
                <a:lnTo>
                  <a:pt x="799905" y="1620591"/>
                </a:lnTo>
                <a:lnTo>
                  <a:pt x="835798" y="1647511"/>
                </a:lnTo>
                <a:lnTo>
                  <a:pt x="872294" y="1673654"/>
                </a:lnTo>
                <a:lnTo>
                  <a:pt x="909383" y="1699009"/>
                </a:lnTo>
                <a:lnTo>
                  <a:pt x="947052" y="1723563"/>
                </a:lnTo>
                <a:lnTo>
                  <a:pt x="985289" y="1747305"/>
                </a:lnTo>
                <a:lnTo>
                  <a:pt x="1024080" y="1770221"/>
                </a:lnTo>
                <a:lnTo>
                  <a:pt x="1063415" y="1792300"/>
                </a:lnTo>
                <a:lnTo>
                  <a:pt x="1103281" y="1813530"/>
                </a:lnTo>
                <a:lnTo>
                  <a:pt x="1143666" y="1833898"/>
                </a:lnTo>
                <a:lnTo>
                  <a:pt x="1184557" y="1853392"/>
                </a:lnTo>
                <a:lnTo>
                  <a:pt x="1225942" y="1871999"/>
                </a:lnTo>
                <a:lnTo>
                  <a:pt x="1267809" y="1889708"/>
                </a:lnTo>
                <a:lnTo>
                  <a:pt x="1310146" y="1906506"/>
                </a:lnTo>
                <a:lnTo>
                  <a:pt x="1352940" y="1922381"/>
                </a:lnTo>
                <a:lnTo>
                  <a:pt x="1396179" y="1937320"/>
                </a:lnTo>
                <a:lnTo>
                  <a:pt x="1439850" y="1951312"/>
                </a:lnTo>
                <a:lnTo>
                  <a:pt x="1483943" y="1964344"/>
                </a:lnTo>
                <a:lnTo>
                  <a:pt x="1528444" y="1976404"/>
                </a:lnTo>
                <a:lnTo>
                  <a:pt x="1573341" y="1987480"/>
                </a:lnTo>
                <a:lnTo>
                  <a:pt x="1618621" y="1997559"/>
                </a:lnTo>
                <a:lnTo>
                  <a:pt x="1664274" y="2006629"/>
                </a:lnTo>
                <a:lnTo>
                  <a:pt x="1710285" y="2014678"/>
                </a:lnTo>
                <a:lnTo>
                  <a:pt x="1756644" y="2021693"/>
                </a:lnTo>
                <a:lnTo>
                  <a:pt x="1803337" y="2027663"/>
                </a:lnTo>
                <a:lnTo>
                  <a:pt x="1850353" y="2032575"/>
                </a:lnTo>
                <a:lnTo>
                  <a:pt x="1897680" y="2036416"/>
                </a:lnTo>
                <a:lnTo>
                  <a:pt x="1945304" y="2039175"/>
                </a:lnTo>
                <a:lnTo>
                  <a:pt x="1993214" y="2040840"/>
                </a:lnTo>
                <a:lnTo>
                  <a:pt x="2041398" y="2041398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1">
            <a:extLst>
              <a:ext uri="{FF2B5EF4-FFF2-40B4-BE49-F238E27FC236}">
                <a16:creationId xmlns:a16="http://schemas.microsoft.com/office/drawing/2014/main" id="{FB69822B-3487-AD36-DAC3-2EB5223443E2}"/>
              </a:ext>
            </a:extLst>
          </p:cNvPr>
          <p:cNvSpPr txBox="1">
            <a:spLocks/>
          </p:cNvSpPr>
          <p:nvPr/>
        </p:nvSpPr>
        <p:spPr>
          <a:xfrm>
            <a:off x="533400" y="368509"/>
            <a:ext cx="8536433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600" b="0" i="0">
                <a:solidFill>
                  <a:srgbClr val="44536A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l-GR" sz="2500" kern="0" spc="-20"/>
              <a:t>Καταχώρηση των συμμετεχόντων με λιγότερες ευκαιρίες </a:t>
            </a:r>
            <a:r>
              <a:rPr lang="el-GR" sz="2500" kern="0" spc="-15"/>
              <a:t>στο</a:t>
            </a:r>
            <a:r>
              <a:rPr lang="el-GR" sz="2500" kern="0" spc="-70"/>
              <a:t> </a:t>
            </a:r>
            <a:r>
              <a:rPr lang="el-GR" sz="2500" kern="0" spc="-15"/>
              <a:t>ΒΜ</a:t>
            </a:r>
            <a:endParaRPr lang="el-GR" sz="2500" kern="0" dirty="0"/>
          </a:p>
        </p:txBody>
      </p:sp>
      <p:grpSp>
        <p:nvGrpSpPr>
          <p:cNvPr id="10" name="object 9">
            <a:extLst>
              <a:ext uri="{FF2B5EF4-FFF2-40B4-BE49-F238E27FC236}">
                <a16:creationId xmlns:a16="http://schemas.microsoft.com/office/drawing/2014/main" id="{BCB7F1FD-74BA-CF3A-E882-9D26E7892D06}"/>
              </a:ext>
            </a:extLst>
          </p:cNvPr>
          <p:cNvGrpSpPr/>
          <p:nvPr/>
        </p:nvGrpSpPr>
        <p:grpSpPr>
          <a:xfrm>
            <a:off x="831850" y="1819401"/>
            <a:ext cx="3798570" cy="2136140"/>
            <a:chOff x="831850" y="1819401"/>
            <a:chExt cx="3798570" cy="2136140"/>
          </a:xfrm>
        </p:grpSpPr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B9E328B7-3F78-196A-4C1A-DD57EF3ECC1F}"/>
                </a:ext>
              </a:extLst>
            </p:cNvPr>
            <p:cNvSpPr/>
            <p:nvPr/>
          </p:nvSpPr>
          <p:spPr>
            <a:xfrm>
              <a:off x="838200" y="1825751"/>
              <a:ext cx="3785870" cy="2123440"/>
            </a:xfrm>
            <a:custGeom>
              <a:avLst/>
              <a:gdLst/>
              <a:ahLst/>
              <a:cxnLst/>
              <a:rect l="l" t="t" r="r" b="b"/>
              <a:pathLst>
                <a:path w="3785870" h="2123440">
                  <a:moveTo>
                    <a:pt x="3431794" y="0"/>
                  </a:moveTo>
                  <a:lnTo>
                    <a:pt x="353834" y="0"/>
                  </a:lnTo>
                  <a:lnTo>
                    <a:pt x="305821" y="3229"/>
                  </a:lnTo>
                  <a:lnTo>
                    <a:pt x="259772" y="12635"/>
                  </a:lnTo>
                  <a:lnTo>
                    <a:pt x="216107" y="27799"/>
                  </a:lnTo>
                  <a:lnTo>
                    <a:pt x="175248" y="48297"/>
                  </a:lnTo>
                  <a:lnTo>
                    <a:pt x="137617" y="73710"/>
                  </a:lnTo>
                  <a:lnTo>
                    <a:pt x="103636" y="103616"/>
                  </a:lnTo>
                  <a:lnTo>
                    <a:pt x="73726" y="137593"/>
                  </a:lnTo>
                  <a:lnTo>
                    <a:pt x="48309" y="175222"/>
                  </a:lnTo>
                  <a:lnTo>
                    <a:pt x="27806" y="216080"/>
                  </a:lnTo>
                  <a:lnTo>
                    <a:pt x="12639" y="259747"/>
                  </a:lnTo>
                  <a:lnTo>
                    <a:pt x="3230" y="305801"/>
                  </a:lnTo>
                  <a:lnTo>
                    <a:pt x="0" y="353822"/>
                  </a:lnTo>
                  <a:lnTo>
                    <a:pt x="0" y="1769110"/>
                  </a:lnTo>
                  <a:lnTo>
                    <a:pt x="3230" y="1817130"/>
                  </a:lnTo>
                  <a:lnTo>
                    <a:pt x="12639" y="1863184"/>
                  </a:lnTo>
                  <a:lnTo>
                    <a:pt x="27806" y="1906851"/>
                  </a:lnTo>
                  <a:lnTo>
                    <a:pt x="48309" y="1947709"/>
                  </a:lnTo>
                  <a:lnTo>
                    <a:pt x="73726" y="1985338"/>
                  </a:lnTo>
                  <a:lnTo>
                    <a:pt x="103636" y="2019315"/>
                  </a:lnTo>
                  <a:lnTo>
                    <a:pt x="137617" y="2049221"/>
                  </a:lnTo>
                  <a:lnTo>
                    <a:pt x="175248" y="2074634"/>
                  </a:lnTo>
                  <a:lnTo>
                    <a:pt x="216107" y="2095132"/>
                  </a:lnTo>
                  <a:lnTo>
                    <a:pt x="259772" y="2110296"/>
                  </a:lnTo>
                  <a:lnTo>
                    <a:pt x="305821" y="2119702"/>
                  </a:lnTo>
                  <a:lnTo>
                    <a:pt x="353834" y="2122932"/>
                  </a:lnTo>
                  <a:lnTo>
                    <a:pt x="3431794" y="2122932"/>
                  </a:lnTo>
                  <a:lnTo>
                    <a:pt x="3479814" y="2119702"/>
                  </a:lnTo>
                  <a:lnTo>
                    <a:pt x="3525868" y="2110296"/>
                  </a:lnTo>
                  <a:lnTo>
                    <a:pt x="3569535" y="2095132"/>
                  </a:lnTo>
                  <a:lnTo>
                    <a:pt x="3610393" y="2074634"/>
                  </a:lnTo>
                  <a:lnTo>
                    <a:pt x="3648022" y="2049221"/>
                  </a:lnTo>
                  <a:lnTo>
                    <a:pt x="3681999" y="2019315"/>
                  </a:lnTo>
                  <a:lnTo>
                    <a:pt x="3711905" y="1985338"/>
                  </a:lnTo>
                  <a:lnTo>
                    <a:pt x="3737318" y="1947709"/>
                  </a:lnTo>
                  <a:lnTo>
                    <a:pt x="3757816" y="1906851"/>
                  </a:lnTo>
                  <a:lnTo>
                    <a:pt x="3772980" y="1863184"/>
                  </a:lnTo>
                  <a:lnTo>
                    <a:pt x="3782386" y="1817130"/>
                  </a:lnTo>
                  <a:lnTo>
                    <a:pt x="3785616" y="1769110"/>
                  </a:lnTo>
                  <a:lnTo>
                    <a:pt x="3785616" y="353822"/>
                  </a:lnTo>
                  <a:lnTo>
                    <a:pt x="3782386" y="305801"/>
                  </a:lnTo>
                  <a:lnTo>
                    <a:pt x="3772980" y="259747"/>
                  </a:lnTo>
                  <a:lnTo>
                    <a:pt x="3757816" y="216080"/>
                  </a:lnTo>
                  <a:lnTo>
                    <a:pt x="3737318" y="175222"/>
                  </a:lnTo>
                  <a:lnTo>
                    <a:pt x="3711905" y="137593"/>
                  </a:lnTo>
                  <a:lnTo>
                    <a:pt x="3681999" y="103616"/>
                  </a:lnTo>
                  <a:lnTo>
                    <a:pt x="3648022" y="73710"/>
                  </a:lnTo>
                  <a:lnTo>
                    <a:pt x="3610393" y="48297"/>
                  </a:lnTo>
                  <a:lnTo>
                    <a:pt x="3569535" y="27799"/>
                  </a:lnTo>
                  <a:lnTo>
                    <a:pt x="3525868" y="12635"/>
                  </a:lnTo>
                  <a:lnTo>
                    <a:pt x="3479814" y="3229"/>
                  </a:lnTo>
                  <a:lnTo>
                    <a:pt x="343179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500DA33E-7225-8FEE-369F-DD37F6A2AD68}"/>
                </a:ext>
              </a:extLst>
            </p:cNvPr>
            <p:cNvSpPr/>
            <p:nvPr/>
          </p:nvSpPr>
          <p:spPr>
            <a:xfrm>
              <a:off x="838200" y="1825751"/>
              <a:ext cx="3785870" cy="2123440"/>
            </a:xfrm>
            <a:custGeom>
              <a:avLst/>
              <a:gdLst/>
              <a:ahLst/>
              <a:cxnLst/>
              <a:rect l="l" t="t" r="r" b="b"/>
              <a:pathLst>
                <a:path w="3785870" h="2123440">
                  <a:moveTo>
                    <a:pt x="0" y="353822"/>
                  </a:moveTo>
                  <a:lnTo>
                    <a:pt x="3230" y="305801"/>
                  </a:lnTo>
                  <a:lnTo>
                    <a:pt x="12639" y="259747"/>
                  </a:lnTo>
                  <a:lnTo>
                    <a:pt x="27806" y="216080"/>
                  </a:lnTo>
                  <a:lnTo>
                    <a:pt x="48309" y="175222"/>
                  </a:lnTo>
                  <a:lnTo>
                    <a:pt x="73726" y="137593"/>
                  </a:lnTo>
                  <a:lnTo>
                    <a:pt x="103636" y="103616"/>
                  </a:lnTo>
                  <a:lnTo>
                    <a:pt x="137617" y="73710"/>
                  </a:lnTo>
                  <a:lnTo>
                    <a:pt x="175248" y="48297"/>
                  </a:lnTo>
                  <a:lnTo>
                    <a:pt x="216107" y="27799"/>
                  </a:lnTo>
                  <a:lnTo>
                    <a:pt x="259772" y="12635"/>
                  </a:lnTo>
                  <a:lnTo>
                    <a:pt x="305821" y="3229"/>
                  </a:lnTo>
                  <a:lnTo>
                    <a:pt x="353834" y="0"/>
                  </a:lnTo>
                  <a:lnTo>
                    <a:pt x="3431794" y="0"/>
                  </a:lnTo>
                  <a:lnTo>
                    <a:pt x="3479814" y="3229"/>
                  </a:lnTo>
                  <a:lnTo>
                    <a:pt x="3525868" y="12635"/>
                  </a:lnTo>
                  <a:lnTo>
                    <a:pt x="3569535" y="27799"/>
                  </a:lnTo>
                  <a:lnTo>
                    <a:pt x="3610393" y="48297"/>
                  </a:lnTo>
                  <a:lnTo>
                    <a:pt x="3648022" y="73710"/>
                  </a:lnTo>
                  <a:lnTo>
                    <a:pt x="3681999" y="103616"/>
                  </a:lnTo>
                  <a:lnTo>
                    <a:pt x="3711905" y="137593"/>
                  </a:lnTo>
                  <a:lnTo>
                    <a:pt x="3737318" y="175222"/>
                  </a:lnTo>
                  <a:lnTo>
                    <a:pt x="3757816" y="216080"/>
                  </a:lnTo>
                  <a:lnTo>
                    <a:pt x="3772980" y="259747"/>
                  </a:lnTo>
                  <a:lnTo>
                    <a:pt x="3782386" y="305801"/>
                  </a:lnTo>
                  <a:lnTo>
                    <a:pt x="3785616" y="353822"/>
                  </a:lnTo>
                  <a:lnTo>
                    <a:pt x="3785616" y="1769110"/>
                  </a:lnTo>
                  <a:lnTo>
                    <a:pt x="3782386" y="1817130"/>
                  </a:lnTo>
                  <a:lnTo>
                    <a:pt x="3772980" y="1863184"/>
                  </a:lnTo>
                  <a:lnTo>
                    <a:pt x="3757816" y="1906851"/>
                  </a:lnTo>
                  <a:lnTo>
                    <a:pt x="3737318" y="1947709"/>
                  </a:lnTo>
                  <a:lnTo>
                    <a:pt x="3711905" y="1985338"/>
                  </a:lnTo>
                  <a:lnTo>
                    <a:pt x="3681999" y="2019315"/>
                  </a:lnTo>
                  <a:lnTo>
                    <a:pt x="3648022" y="2049221"/>
                  </a:lnTo>
                  <a:lnTo>
                    <a:pt x="3610393" y="2074634"/>
                  </a:lnTo>
                  <a:lnTo>
                    <a:pt x="3569535" y="2095132"/>
                  </a:lnTo>
                  <a:lnTo>
                    <a:pt x="3525868" y="2110296"/>
                  </a:lnTo>
                  <a:lnTo>
                    <a:pt x="3479814" y="2119702"/>
                  </a:lnTo>
                  <a:lnTo>
                    <a:pt x="3431794" y="2122932"/>
                  </a:lnTo>
                  <a:lnTo>
                    <a:pt x="353834" y="2122932"/>
                  </a:lnTo>
                  <a:lnTo>
                    <a:pt x="305821" y="2119702"/>
                  </a:lnTo>
                  <a:lnTo>
                    <a:pt x="259772" y="2110296"/>
                  </a:lnTo>
                  <a:lnTo>
                    <a:pt x="216107" y="2095132"/>
                  </a:lnTo>
                  <a:lnTo>
                    <a:pt x="175248" y="2074634"/>
                  </a:lnTo>
                  <a:lnTo>
                    <a:pt x="137617" y="2049221"/>
                  </a:lnTo>
                  <a:lnTo>
                    <a:pt x="103636" y="2019315"/>
                  </a:lnTo>
                  <a:lnTo>
                    <a:pt x="73726" y="1985338"/>
                  </a:lnTo>
                  <a:lnTo>
                    <a:pt x="48309" y="1947709"/>
                  </a:lnTo>
                  <a:lnTo>
                    <a:pt x="27806" y="1906851"/>
                  </a:lnTo>
                  <a:lnTo>
                    <a:pt x="12639" y="1863184"/>
                  </a:lnTo>
                  <a:lnTo>
                    <a:pt x="3230" y="1817130"/>
                  </a:lnTo>
                  <a:lnTo>
                    <a:pt x="0" y="1769110"/>
                  </a:lnTo>
                  <a:lnTo>
                    <a:pt x="0" y="35382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2">
            <a:extLst>
              <a:ext uri="{FF2B5EF4-FFF2-40B4-BE49-F238E27FC236}">
                <a16:creationId xmlns:a16="http://schemas.microsoft.com/office/drawing/2014/main" id="{5EB23BC4-20DC-7C33-5EAD-E253E636EEBA}"/>
              </a:ext>
            </a:extLst>
          </p:cNvPr>
          <p:cNvSpPr txBox="1"/>
          <p:nvPr/>
        </p:nvSpPr>
        <p:spPr>
          <a:xfrm>
            <a:off x="1550288" y="2536316"/>
            <a:ext cx="2360930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79375" marR="5080" indent="-67310">
              <a:lnSpc>
                <a:spcPts val="2320"/>
              </a:lnSpc>
              <a:spcBef>
                <a:spcPts val="340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Τι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αναμένεται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από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τα </a:t>
            </a:r>
            <a:r>
              <a:rPr sz="2100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Δικαιούχα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Ιδρύματα</a:t>
            </a:r>
            <a:endParaRPr sz="2100" dirty="0">
              <a:latin typeface="Calibri"/>
              <a:cs typeface="Calibri"/>
            </a:endParaRPr>
          </a:p>
        </p:txBody>
      </p:sp>
      <p:grpSp>
        <p:nvGrpSpPr>
          <p:cNvPr id="14" name="object 5">
            <a:extLst>
              <a:ext uri="{FF2B5EF4-FFF2-40B4-BE49-F238E27FC236}">
                <a16:creationId xmlns:a16="http://schemas.microsoft.com/office/drawing/2014/main" id="{E9C5DD6E-24F9-671A-DEBB-D7E5E0DE730C}"/>
              </a:ext>
            </a:extLst>
          </p:cNvPr>
          <p:cNvGrpSpPr/>
          <p:nvPr/>
        </p:nvGrpSpPr>
        <p:grpSpPr>
          <a:xfrm>
            <a:off x="4891913" y="2015083"/>
            <a:ext cx="6743065" cy="3032240"/>
            <a:chOff x="4617465" y="2031238"/>
            <a:chExt cx="6743065" cy="1710689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55E20DCA-69DE-DA67-C32A-60C86161E232}"/>
                </a:ext>
              </a:extLst>
            </p:cNvPr>
            <p:cNvSpPr/>
            <p:nvPr/>
          </p:nvSpPr>
          <p:spPr>
            <a:xfrm>
              <a:off x="4623815" y="2037588"/>
              <a:ext cx="6730365" cy="1697989"/>
            </a:xfrm>
            <a:custGeom>
              <a:avLst/>
              <a:gdLst/>
              <a:ahLst/>
              <a:cxnLst/>
              <a:rect l="l" t="t" r="r" b="b"/>
              <a:pathLst>
                <a:path w="6730365" h="1697989">
                  <a:moveTo>
                    <a:pt x="6447028" y="0"/>
                  </a:moveTo>
                  <a:lnTo>
                    <a:pt x="0" y="0"/>
                  </a:lnTo>
                  <a:lnTo>
                    <a:pt x="0" y="1697736"/>
                  </a:lnTo>
                  <a:lnTo>
                    <a:pt x="6447028" y="1697736"/>
                  </a:lnTo>
                  <a:lnTo>
                    <a:pt x="6492909" y="1694030"/>
                  </a:lnTo>
                  <a:lnTo>
                    <a:pt x="6536440" y="1683304"/>
                  </a:lnTo>
                  <a:lnTo>
                    <a:pt x="6577035" y="1666141"/>
                  </a:lnTo>
                  <a:lnTo>
                    <a:pt x="6614111" y="1643123"/>
                  </a:lnTo>
                  <a:lnTo>
                    <a:pt x="6647084" y="1614836"/>
                  </a:lnTo>
                  <a:lnTo>
                    <a:pt x="6675371" y="1581863"/>
                  </a:lnTo>
                  <a:lnTo>
                    <a:pt x="6698389" y="1544787"/>
                  </a:lnTo>
                  <a:lnTo>
                    <a:pt x="6715552" y="1504192"/>
                  </a:lnTo>
                  <a:lnTo>
                    <a:pt x="6726278" y="1460661"/>
                  </a:lnTo>
                  <a:lnTo>
                    <a:pt x="6729984" y="1414779"/>
                  </a:lnTo>
                  <a:lnTo>
                    <a:pt x="6729984" y="282956"/>
                  </a:lnTo>
                  <a:lnTo>
                    <a:pt x="6726278" y="237074"/>
                  </a:lnTo>
                  <a:lnTo>
                    <a:pt x="6715552" y="193543"/>
                  </a:lnTo>
                  <a:lnTo>
                    <a:pt x="6698389" y="152948"/>
                  </a:lnTo>
                  <a:lnTo>
                    <a:pt x="6675371" y="115872"/>
                  </a:lnTo>
                  <a:lnTo>
                    <a:pt x="6647084" y="82899"/>
                  </a:lnTo>
                  <a:lnTo>
                    <a:pt x="6614111" y="54612"/>
                  </a:lnTo>
                  <a:lnTo>
                    <a:pt x="6577035" y="31594"/>
                  </a:lnTo>
                  <a:lnTo>
                    <a:pt x="6536440" y="14431"/>
                  </a:lnTo>
                  <a:lnTo>
                    <a:pt x="6492909" y="3705"/>
                  </a:lnTo>
                  <a:lnTo>
                    <a:pt x="6447028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84BDF59D-CD11-D3BB-C697-69B5E3F8B6BC}"/>
                </a:ext>
              </a:extLst>
            </p:cNvPr>
            <p:cNvSpPr/>
            <p:nvPr/>
          </p:nvSpPr>
          <p:spPr>
            <a:xfrm>
              <a:off x="4623815" y="2037588"/>
              <a:ext cx="6730365" cy="1697989"/>
            </a:xfrm>
            <a:custGeom>
              <a:avLst/>
              <a:gdLst/>
              <a:ahLst/>
              <a:cxnLst/>
              <a:rect l="l" t="t" r="r" b="b"/>
              <a:pathLst>
                <a:path w="6730365" h="1697989">
                  <a:moveTo>
                    <a:pt x="6729984" y="282956"/>
                  </a:moveTo>
                  <a:lnTo>
                    <a:pt x="6729984" y="1414779"/>
                  </a:lnTo>
                  <a:lnTo>
                    <a:pt x="6726278" y="1460661"/>
                  </a:lnTo>
                  <a:lnTo>
                    <a:pt x="6715552" y="1504192"/>
                  </a:lnTo>
                  <a:lnTo>
                    <a:pt x="6698389" y="1544787"/>
                  </a:lnTo>
                  <a:lnTo>
                    <a:pt x="6675371" y="1581863"/>
                  </a:lnTo>
                  <a:lnTo>
                    <a:pt x="6647084" y="1614836"/>
                  </a:lnTo>
                  <a:lnTo>
                    <a:pt x="6614111" y="1643123"/>
                  </a:lnTo>
                  <a:lnTo>
                    <a:pt x="6577035" y="1666141"/>
                  </a:lnTo>
                  <a:lnTo>
                    <a:pt x="6536440" y="1683304"/>
                  </a:lnTo>
                  <a:lnTo>
                    <a:pt x="6492909" y="1694030"/>
                  </a:lnTo>
                  <a:lnTo>
                    <a:pt x="6447028" y="1697736"/>
                  </a:lnTo>
                  <a:lnTo>
                    <a:pt x="0" y="1697736"/>
                  </a:lnTo>
                  <a:lnTo>
                    <a:pt x="0" y="0"/>
                  </a:lnTo>
                  <a:lnTo>
                    <a:pt x="6447028" y="0"/>
                  </a:lnTo>
                  <a:lnTo>
                    <a:pt x="6492909" y="3705"/>
                  </a:lnTo>
                  <a:lnTo>
                    <a:pt x="6536440" y="14431"/>
                  </a:lnTo>
                  <a:lnTo>
                    <a:pt x="6577035" y="31594"/>
                  </a:lnTo>
                  <a:lnTo>
                    <a:pt x="6614111" y="54612"/>
                  </a:lnTo>
                  <a:lnTo>
                    <a:pt x="6647084" y="82899"/>
                  </a:lnTo>
                  <a:lnTo>
                    <a:pt x="6675371" y="115872"/>
                  </a:lnTo>
                  <a:lnTo>
                    <a:pt x="6698389" y="152948"/>
                  </a:lnTo>
                  <a:lnTo>
                    <a:pt x="6715552" y="193543"/>
                  </a:lnTo>
                  <a:lnTo>
                    <a:pt x="6726278" y="237074"/>
                  </a:lnTo>
                  <a:lnTo>
                    <a:pt x="6729984" y="282956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83EB6D6-B5EE-D588-D510-9E375165DFAC}"/>
              </a:ext>
            </a:extLst>
          </p:cNvPr>
          <p:cNvSpPr txBox="1"/>
          <p:nvPr/>
        </p:nvSpPr>
        <p:spPr>
          <a:xfrm>
            <a:off x="4953000" y="2221647"/>
            <a:ext cx="6094428" cy="3032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indent="-228600">
              <a:lnSpc>
                <a:spcPts val="2305"/>
              </a:lnSpc>
              <a:spcBef>
                <a:spcPts val="105"/>
              </a:spcBef>
              <a:buFont typeface="Calibri"/>
              <a:buChar char="•"/>
              <a:tabLst>
                <a:tab pos="241300" algn="l"/>
              </a:tabLst>
            </a:pPr>
            <a:r>
              <a:rPr lang="el-GR" sz="1800" dirty="0">
                <a:latin typeface="Calibri"/>
                <a:cs typeface="Calibri"/>
              </a:rPr>
              <a:t>Εισαγωγή του αριθμού </a:t>
            </a:r>
            <a:r>
              <a:rPr lang="el-GR" sz="1800" spc="-10" dirty="0">
                <a:latin typeface="Calibri"/>
                <a:cs typeface="Calibri"/>
              </a:rPr>
              <a:t>των</a:t>
            </a:r>
            <a:r>
              <a:rPr lang="el-GR" sz="1800" spc="-5" dirty="0">
                <a:latin typeface="Calibri"/>
                <a:cs typeface="Calibri"/>
              </a:rPr>
              <a:t> συμμετεχόντων</a:t>
            </a:r>
            <a:r>
              <a:rPr lang="el-GR" sz="1800" spc="434" dirty="0">
                <a:latin typeface="Calibri"/>
                <a:cs typeface="Calibri"/>
              </a:rPr>
              <a:t> </a:t>
            </a:r>
            <a:r>
              <a:rPr lang="el-GR" sz="1800" dirty="0">
                <a:latin typeface="Calibri"/>
                <a:cs typeface="Calibri"/>
              </a:rPr>
              <a:t>με λιγότερες ευκαιρίες, ανά κατηγορία φραγμού, </a:t>
            </a:r>
            <a:r>
              <a:rPr lang="el-GR" sz="1800" spc="-10" dirty="0">
                <a:latin typeface="Calibri"/>
                <a:cs typeface="Calibri"/>
              </a:rPr>
              <a:t>όπως</a:t>
            </a:r>
            <a:r>
              <a:rPr lang="el-GR" sz="1800" dirty="0"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</a:rPr>
              <a:t>αυτοί </a:t>
            </a:r>
            <a:r>
              <a:rPr lang="el-GR" sz="1800" spc="-434" dirty="0">
                <a:latin typeface="Calibri"/>
                <a:cs typeface="Calibri"/>
              </a:rPr>
              <a:t> </a:t>
            </a:r>
            <a:r>
              <a:rPr lang="el-GR" sz="1800" dirty="0">
                <a:latin typeface="Calibri"/>
                <a:cs typeface="Calibri"/>
              </a:rPr>
              <a:t>εμφανίζονται</a:t>
            </a:r>
            <a:r>
              <a:rPr lang="el-GR" sz="1800" spc="-50" dirty="0">
                <a:latin typeface="Calibri"/>
                <a:cs typeface="Calibri"/>
              </a:rPr>
              <a:t> </a:t>
            </a:r>
            <a:r>
              <a:rPr lang="el-GR" sz="1800" spc="5" dirty="0">
                <a:latin typeface="Calibri"/>
                <a:cs typeface="Calibri"/>
              </a:rPr>
              <a:t>στο</a:t>
            </a:r>
            <a:r>
              <a:rPr lang="el-GR" sz="1800" spc="-10" dirty="0">
                <a:latin typeface="Calibri"/>
                <a:cs typeface="Calibri"/>
              </a:rPr>
              <a:t> </a:t>
            </a:r>
            <a:r>
              <a:rPr lang="el-GR" sz="1800" dirty="0">
                <a:latin typeface="Calibri"/>
                <a:cs typeface="Calibri"/>
              </a:rPr>
              <a:t>BM</a:t>
            </a:r>
          </a:p>
          <a:p>
            <a:pPr marL="241300" indent="-228600">
              <a:lnSpc>
                <a:spcPts val="2305"/>
              </a:lnSpc>
              <a:spcBef>
                <a:spcPts val="105"/>
              </a:spcBef>
              <a:buFont typeface="Calibri"/>
              <a:buChar char="•"/>
              <a:tabLst>
                <a:tab pos="241300" algn="l"/>
              </a:tabLst>
            </a:pPr>
            <a:r>
              <a:rPr lang="el-GR" sz="1800" dirty="0">
                <a:latin typeface="Calibri"/>
                <a:cs typeface="Calibri"/>
              </a:rPr>
              <a:t>Εισάγονται οι συμμετέχοντες που θα λάβουν συμπληρωματική υποστήριξη (</a:t>
            </a:r>
            <a:r>
              <a:rPr lang="el-GR" sz="1800" dirty="0" err="1">
                <a:latin typeface="Calibri"/>
                <a:cs typeface="Calibri"/>
              </a:rPr>
              <a:t>top-up</a:t>
            </a:r>
            <a:r>
              <a:rPr lang="el-GR" sz="1800" dirty="0">
                <a:latin typeface="Calibri"/>
                <a:cs typeface="Calibri"/>
              </a:rPr>
              <a:t>) ή </a:t>
            </a:r>
            <a:r>
              <a:rPr lang="en-GB" sz="1800" dirty="0">
                <a:latin typeface="Calibri"/>
                <a:cs typeface="Calibri"/>
              </a:rPr>
              <a:t>IS for participants </a:t>
            </a:r>
            <a:r>
              <a:rPr lang="en-GB" sz="1800" dirty="0">
                <a:latin typeface="Calibri"/>
                <a:cs typeface="Calibri"/>
                <a:sym typeface="Wingdings" panose="05000000000000000000" pitchFamily="2" charset="2"/>
              </a:rPr>
              <a:t></a:t>
            </a:r>
            <a:endParaRPr lang="el-GR" sz="1800" dirty="0">
              <a:latin typeface="Calibri"/>
              <a:cs typeface="Calibri"/>
            </a:endParaRPr>
          </a:p>
          <a:p>
            <a:pPr marL="241300" marR="199390">
              <a:lnSpc>
                <a:spcPts val="2200"/>
              </a:lnSpc>
              <a:spcBef>
                <a:spcPts val="145"/>
              </a:spcBef>
            </a:pPr>
            <a:r>
              <a:rPr lang="el-GR" sz="1800" dirty="0">
                <a:latin typeface="Calibri"/>
                <a:cs typeface="Calibri"/>
              </a:rPr>
              <a:t>Εάν ένας/μια συμμετέχων/</a:t>
            </a:r>
            <a:r>
              <a:rPr lang="el-GR" sz="1800" dirty="0" err="1">
                <a:latin typeface="Calibri"/>
                <a:cs typeface="Calibri"/>
              </a:rPr>
              <a:t>ουσα</a:t>
            </a:r>
            <a:r>
              <a:rPr lang="el-GR" sz="1800" dirty="0">
                <a:latin typeface="Calibri"/>
                <a:cs typeface="Calibri"/>
              </a:rPr>
              <a:t> λάβει και τα δύο</a:t>
            </a:r>
          </a:p>
          <a:p>
            <a:pPr marL="241300" marR="199390">
              <a:lnSpc>
                <a:spcPts val="2200"/>
              </a:lnSpc>
              <a:spcBef>
                <a:spcPts val="145"/>
              </a:spcBef>
            </a:pPr>
            <a:r>
              <a:rPr lang="el-GR" sz="1800" dirty="0">
                <a:latin typeface="Calibri"/>
                <a:cs typeface="Calibri"/>
              </a:rPr>
              <a:t>υποστηρικτικά ποσά,</a:t>
            </a:r>
            <a:r>
              <a:rPr lang="en-GB" sz="1800" dirty="0">
                <a:latin typeface="Calibri"/>
                <a:cs typeface="Calibri"/>
              </a:rPr>
              <a:t> </a:t>
            </a:r>
            <a:r>
              <a:rPr lang="el-GR" sz="1800" dirty="0">
                <a:latin typeface="Calibri"/>
                <a:cs typeface="Calibri"/>
              </a:rPr>
              <a:t>δεν θα καταγραφεί δύο φορές στο BM</a:t>
            </a:r>
          </a:p>
          <a:p>
            <a:pPr marL="241300" marR="199390">
              <a:lnSpc>
                <a:spcPts val="2200"/>
              </a:lnSpc>
              <a:spcBef>
                <a:spcPts val="145"/>
              </a:spcBef>
            </a:pPr>
            <a:endParaRPr lang="el-GR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021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3504"/>
            <a:ext cx="4166870" cy="6881503"/>
          </a:xfrm>
          <a:custGeom>
            <a:avLst/>
            <a:gdLst/>
            <a:ahLst/>
            <a:cxnLst/>
            <a:rect l="l" t="t" r="r" b="b"/>
            <a:pathLst>
              <a:path w="4166870" h="6858000">
                <a:moveTo>
                  <a:pt x="2259203" y="0"/>
                </a:moveTo>
                <a:lnTo>
                  <a:pt x="0" y="0"/>
                </a:lnTo>
                <a:lnTo>
                  <a:pt x="0" y="6857999"/>
                </a:lnTo>
                <a:lnTo>
                  <a:pt x="2259203" y="6857999"/>
                </a:lnTo>
                <a:lnTo>
                  <a:pt x="2387473" y="6775778"/>
                </a:lnTo>
                <a:lnTo>
                  <a:pt x="2427059" y="6748686"/>
                </a:lnTo>
                <a:lnTo>
                  <a:pt x="2466306" y="6721137"/>
                </a:lnTo>
                <a:lnTo>
                  <a:pt x="2505209" y="6693136"/>
                </a:lnTo>
                <a:lnTo>
                  <a:pt x="2543765" y="6664686"/>
                </a:lnTo>
                <a:lnTo>
                  <a:pt x="2581969" y="6635792"/>
                </a:lnTo>
                <a:lnTo>
                  <a:pt x="2619817" y="6606457"/>
                </a:lnTo>
                <a:lnTo>
                  <a:pt x="2657307" y="6576685"/>
                </a:lnTo>
                <a:lnTo>
                  <a:pt x="2694433" y="6546479"/>
                </a:lnTo>
                <a:lnTo>
                  <a:pt x="2731193" y="6515844"/>
                </a:lnTo>
                <a:lnTo>
                  <a:pt x="2767582" y="6484784"/>
                </a:lnTo>
                <a:lnTo>
                  <a:pt x="2803597" y="6453301"/>
                </a:lnTo>
                <a:lnTo>
                  <a:pt x="2839233" y="6421401"/>
                </a:lnTo>
                <a:lnTo>
                  <a:pt x="2874488" y="6389086"/>
                </a:lnTo>
                <a:lnTo>
                  <a:pt x="2909356" y="6356362"/>
                </a:lnTo>
                <a:lnTo>
                  <a:pt x="2943835" y="6323230"/>
                </a:lnTo>
                <a:lnTo>
                  <a:pt x="2977921" y="6289696"/>
                </a:lnTo>
                <a:lnTo>
                  <a:pt x="3011609" y="6255763"/>
                </a:lnTo>
                <a:lnTo>
                  <a:pt x="3044896" y="6221435"/>
                </a:lnTo>
                <a:lnTo>
                  <a:pt x="3077778" y="6186716"/>
                </a:lnTo>
                <a:lnTo>
                  <a:pt x="3110252" y="6151609"/>
                </a:lnTo>
                <a:lnTo>
                  <a:pt x="3142313" y="6116118"/>
                </a:lnTo>
                <a:lnTo>
                  <a:pt x="3173957" y="6080248"/>
                </a:lnTo>
                <a:lnTo>
                  <a:pt x="3205181" y="6044002"/>
                </a:lnTo>
                <a:lnTo>
                  <a:pt x="3235982" y="6007384"/>
                </a:lnTo>
                <a:lnTo>
                  <a:pt x="3266354" y="5970397"/>
                </a:lnTo>
                <a:lnTo>
                  <a:pt x="3296295" y="5933046"/>
                </a:lnTo>
                <a:lnTo>
                  <a:pt x="3325800" y="5895333"/>
                </a:lnTo>
                <a:lnTo>
                  <a:pt x="3354866" y="5857265"/>
                </a:lnTo>
                <a:lnTo>
                  <a:pt x="3383489" y="5818842"/>
                </a:lnTo>
                <a:lnTo>
                  <a:pt x="3411665" y="5780071"/>
                </a:lnTo>
                <a:lnTo>
                  <a:pt x="3439390" y="5740954"/>
                </a:lnTo>
                <a:lnTo>
                  <a:pt x="3466661" y="5701496"/>
                </a:lnTo>
                <a:lnTo>
                  <a:pt x="3493474" y="5661700"/>
                </a:lnTo>
                <a:lnTo>
                  <a:pt x="3519824" y="5621569"/>
                </a:lnTo>
                <a:lnTo>
                  <a:pt x="3545708" y="5581109"/>
                </a:lnTo>
                <a:lnTo>
                  <a:pt x="3571122" y="5540322"/>
                </a:lnTo>
                <a:lnTo>
                  <a:pt x="3596063" y="5499213"/>
                </a:lnTo>
                <a:lnTo>
                  <a:pt x="3620526" y="5457784"/>
                </a:lnTo>
                <a:lnTo>
                  <a:pt x="3644508" y="5416041"/>
                </a:lnTo>
                <a:lnTo>
                  <a:pt x="3668005" y="5373987"/>
                </a:lnTo>
                <a:lnTo>
                  <a:pt x="3691013" y="5331626"/>
                </a:lnTo>
                <a:lnTo>
                  <a:pt x="3713528" y="5288961"/>
                </a:lnTo>
                <a:lnTo>
                  <a:pt x="3735547" y="5245996"/>
                </a:lnTo>
                <a:lnTo>
                  <a:pt x="3757066" y="5202736"/>
                </a:lnTo>
                <a:lnTo>
                  <a:pt x="3778080" y="5159183"/>
                </a:lnTo>
                <a:lnTo>
                  <a:pt x="3798586" y="5115342"/>
                </a:lnTo>
                <a:lnTo>
                  <a:pt x="3818580" y="5071217"/>
                </a:lnTo>
                <a:lnTo>
                  <a:pt x="3838059" y="5026811"/>
                </a:lnTo>
                <a:lnTo>
                  <a:pt x="3857019" y="4982129"/>
                </a:lnTo>
                <a:lnTo>
                  <a:pt x="3875455" y="4937174"/>
                </a:lnTo>
                <a:lnTo>
                  <a:pt x="3893364" y="4891949"/>
                </a:lnTo>
                <a:lnTo>
                  <a:pt x="3910742" y="4846459"/>
                </a:lnTo>
                <a:lnTo>
                  <a:pt x="3927585" y="4800708"/>
                </a:lnTo>
                <a:lnTo>
                  <a:pt x="3943890" y="4754699"/>
                </a:lnTo>
                <a:lnTo>
                  <a:pt x="3959653" y="4708436"/>
                </a:lnTo>
                <a:lnTo>
                  <a:pt x="3974869" y="4661923"/>
                </a:lnTo>
                <a:lnTo>
                  <a:pt x="3989536" y="4615164"/>
                </a:lnTo>
                <a:lnTo>
                  <a:pt x="4003649" y="4568162"/>
                </a:lnTo>
                <a:lnTo>
                  <a:pt x="4017204" y="4520922"/>
                </a:lnTo>
                <a:lnTo>
                  <a:pt x="4030197" y="4473447"/>
                </a:lnTo>
                <a:lnTo>
                  <a:pt x="4042626" y="4425741"/>
                </a:lnTo>
                <a:lnTo>
                  <a:pt x="4054485" y="4377808"/>
                </a:lnTo>
                <a:lnTo>
                  <a:pt x="4065772" y="4329652"/>
                </a:lnTo>
                <a:lnTo>
                  <a:pt x="4076481" y="4281276"/>
                </a:lnTo>
                <a:lnTo>
                  <a:pt x="4086611" y="4232684"/>
                </a:lnTo>
                <a:lnTo>
                  <a:pt x="4096156" y="4183881"/>
                </a:lnTo>
                <a:lnTo>
                  <a:pt x="4105112" y="4134870"/>
                </a:lnTo>
                <a:lnTo>
                  <a:pt x="4113477" y="4085654"/>
                </a:lnTo>
                <a:lnTo>
                  <a:pt x="4121246" y="4036238"/>
                </a:lnTo>
                <a:lnTo>
                  <a:pt x="4128416" y="3986625"/>
                </a:lnTo>
                <a:lnTo>
                  <a:pt x="4134982" y="3936819"/>
                </a:lnTo>
                <a:lnTo>
                  <a:pt x="4140941" y="3886825"/>
                </a:lnTo>
                <a:lnTo>
                  <a:pt x="4146289" y="3836645"/>
                </a:lnTo>
                <a:lnTo>
                  <a:pt x="4151022" y="3786284"/>
                </a:lnTo>
                <a:lnTo>
                  <a:pt x="4155136" y="3735745"/>
                </a:lnTo>
                <a:lnTo>
                  <a:pt x="4158628" y="3685033"/>
                </a:lnTo>
                <a:lnTo>
                  <a:pt x="4161493" y="3634151"/>
                </a:lnTo>
                <a:lnTo>
                  <a:pt x="4163728" y="3583103"/>
                </a:lnTo>
                <a:lnTo>
                  <a:pt x="4165330" y="3531892"/>
                </a:lnTo>
                <a:lnTo>
                  <a:pt x="4166293" y="3480523"/>
                </a:lnTo>
                <a:lnTo>
                  <a:pt x="4166616" y="3429000"/>
                </a:lnTo>
                <a:lnTo>
                  <a:pt x="4166293" y="3377476"/>
                </a:lnTo>
                <a:lnTo>
                  <a:pt x="4165330" y="3326107"/>
                </a:lnTo>
                <a:lnTo>
                  <a:pt x="4163728" y="3274897"/>
                </a:lnTo>
                <a:lnTo>
                  <a:pt x="4161493" y="3223849"/>
                </a:lnTo>
                <a:lnTo>
                  <a:pt x="4158628" y="3172967"/>
                </a:lnTo>
                <a:lnTo>
                  <a:pt x="4155136" y="3122255"/>
                </a:lnTo>
                <a:lnTo>
                  <a:pt x="4151022" y="3071716"/>
                </a:lnTo>
                <a:lnTo>
                  <a:pt x="4146289" y="3021356"/>
                </a:lnTo>
                <a:lnTo>
                  <a:pt x="4140941" y="2971176"/>
                </a:lnTo>
                <a:lnTo>
                  <a:pt x="4134982" y="2921182"/>
                </a:lnTo>
                <a:lnTo>
                  <a:pt x="4128416" y="2871377"/>
                </a:lnTo>
                <a:lnTo>
                  <a:pt x="4121246" y="2821765"/>
                </a:lnTo>
                <a:lnTo>
                  <a:pt x="4113477" y="2772349"/>
                </a:lnTo>
                <a:lnTo>
                  <a:pt x="4105112" y="2723134"/>
                </a:lnTo>
                <a:lnTo>
                  <a:pt x="4096156" y="2674123"/>
                </a:lnTo>
                <a:lnTo>
                  <a:pt x="4086611" y="2625320"/>
                </a:lnTo>
                <a:lnTo>
                  <a:pt x="4076481" y="2576729"/>
                </a:lnTo>
                <a:lnTo>
                  <a:pt x="4065772" y="2528354"/>
                </a:lnTo>
                <a:lnTo>
                  <a:pt x="4054485" y="2480198"/>
                </a:lnTo>
                <a:lnTo>
                  <a:pt x="4042626" y="2432266"/>
                </a:lnTo>
                <a:lnTo>
                  <a:pt x="4030197" y="2384560"/>
                </a:lnTo>
                <a:lnTo>
                  <a:pt x="4017204" y="2337086"/>
                </a:lnTo>
                <a:lnTo>
                  <a:pt x="4003649" y="2289846"/>
                </a:lnTo>
                <a:lnTo>
                  <a:pt x="3989536" y="2242846"/>
                </a:lnTo>
                <a:lnTo>
                  <a:pt x="3974869" y="2196087"/>
                </a:lnTo>
                <a:lnTo>
                  <a:pt x="3959653" y="2149575"/>
                </a:lnTo>
                <a:lnTo>
                  <a:pt x="3943890" y="2103312"/>
                </a:lnTo>
                <a:lnTo>
                  <a:pt x="3927585" y="2057304"/>
                </a:lnTo>
                <a:lnTo>
                  <a:pt x="3910742" y="2011553"/>
                </a:lnTo>
                <a:lnTo>
                  <a:pt x="3893364" y="1966064"/>
                </a:lnTo>
                <a:lnTo>
                  <a:pt x="3875455" y="1920840"/>
                </a:lnTo>
                <a:lnTo>
                  <a:pt x="3857019" y="1875885"/>
                </a:lnTo>
                <a:lnTo>
                  <a:pt x="3838059" y="1831203"/>
                </a:lnTo>
                <a:lnTo>
                  <a:pt x="3818580" y="1786797"/>
                </a:lnTo>
                <a:lnTo>
                  <a:pt x="3798586" y="1742673"/>
                </a:lnTo>
                <a:lnTo>
                  <a:pt x="3778080" y="1698832"/>
                </a:lnTo>
                <a:lnTo>
                  <a:pt x="3757066" y="1655280"/>
                </a:lnTo>
                <a:lnTo>
                  <a:pt x="3735547" y="1612020"/>
                </a:lnTo>
                <a:lnTo>
                  <a:pt x="3713528" y="1569055"/>
                </a:lnTo>
                <a:lnTo>
                  <a:pt x="3691013" y="1526391"/>
                </a:lnTo>
                <a:lnTo>
                  <a:pt x="3668005" y="1484029"/>
                </a:lnTo>
                <a:lnTo>
                  <a:pt x="3644508" y="1441975"/>
                </a:lnTo>
                <a:lnTo>
                  <a:pt x="3620526" y="1400232"/>
                </a:lnTo>
                <a:lnTo>
                  <a:pt x="3596063" y="1358804"/>
                </a:lnTo>
                <a:lnTo>
                  <a:pt x="3571122" y="1317694"/>
                </a:lnTo>
                <a:lnTo>
                  <a:pt x="3545708" y="1276907"/>
                </a:lnTo>
                <a:lnTo>
                  <a:pt x="3519824" y="1236446"/>
                </a:lnTo>
                <a:lnTo>
                  <a:pt x="3493474" y="1196316"/>
                </a:lnTo>
                <a:lnTo>
                  <a:pt x="3466661" y="1156519"/>
                </a:lnTo>
                <a:lnTo>
                  <a:pt x="3439390" y="1117060"/>
                </a:lnTo>
                <a:lnTo>
                  <a:pt x="3411665" y="1077943"/>
                </a:lnTo>
                <a:lnTo>
                  <a:pt x="3383489" y="1039171"/>
                </a:lnTo>
                <a:lnTo>
                  <a:pt x="3354866" y="1000748"/>
                </a:lnTo>
                <a:lnTo>
                  <a:pt x="3325800" y="962678"/>
                </a:lnTo>
                <a:lnTo>
                  <a:pt x="3296295" y="924965"/>
                </a:lnTo>
                <a:lnTo>
                  <a:pt x="3266354" y="887613"/>
                </a:lnTo>
                <a:lnTo>
                  <a:pt x="3235982" y="850625"/>
                </a:lnTo>
                <a:lnTo>
                  <a:pt x="3205181" y="814006"/>
                </a:lnTo>
                <a:lnTo>
                  <a:pt x="3173957" y="777758"/>
                </a:lnTo>
                <a:lnTo>
                  <a:pt x="3142313" y="741886"/>
                </a:lnTo>
                <a:lnTo>
                  <a:pt x="3110252" y="706395"/>
                </a:lnTo>
                <a:lnTo>
                  <a:pt x="3077778" y="671286"/>
                </a:lnTo>
                <a:lnTo>
                  <a:pt x="3044896" y="636565"/>
                </a:lnTo>
                <a:lnTo>
                  <a:pt x="3011609" y="602235"/>
                </a:lnTo>
                <a:lnTo>
                  <a:pt x="2977921" y="568300"/>
                </a:lnTo>
                <a:lnTo>
                  <a:pt x="2943835" y="534764"/>
                </a:lnTo>
                <a:lnTo>
                  <a:pt x="2909356" y="501631"/>
                </a:lnTo>
                <a:lnTo>
                  <a:pt x="2874488" y="468903"/>
                </a:lnTo>
                <a:lnTo>
                  <a:pt x="2839233" y="436586"/>
                </a:lnTo>
                <a:lnTo>
                  <a:pt x="2803597" y="404684"/>
                </a:lnTo>
                <a:lnTo>
                  <a:pt x="2767582" y="373198"/>
                </a:lnTo>
                <a:lnTo>
                  <a:pt x="2731193" y="342135"/>
                </a:lnTo>
                <a:lnTo>
                  <a:pt x="2694433" y="311497"/>
                </a:lnTo>
                <a:lnTo>
                  <a:pt x="2657307" y="281288"/>
                </a:lnTo>
                <a:lnTo>
                  <a:pt x="2619817" y="251513"/>
                </a:lnTo>
                <a:lnTo>
                  <a:pt x="2581969" y="222174"/>
                </a:lnTo>
                <a:lnTo>
                  <a:pt x="2543765" y="193276"/>
                </a:lnTo>
                <a:lnTo>
                  <a:pt x="2505209" y="164823"/>
                </a:lnTo>
                <a:lnTo>
                  <a:pt x="2466306" y="136818"/>
                </a:lnTo>
                <a:lnTo>
                  <a:pt x="2427059" y="109265"/>
                </a:lnTo>
                <a:lnTo>
                  <a:pt x="2387473" y="82169"/>
                </a:lnTo>
                <a:lnTo>
                  <a:pt x="2259203" y="0"/>
                </a:lnTo>
                <a:close/>
              </a:path>
            </a:pathLst>
          </a:custGeom>
          <a:solidFill>
            <a:srgbClr val="50A2BC"/>
          </a:solidFill>
        </p:spPr>
        <p:txBody>
          <a:bodyPr wrap="square" lIns="0" tIns="0" rIns="0" bIns="0" rtlCol="0"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sz="2400" dirty="0"/>
              <a:t>Inclusion Support for </a:t>
            </a:r>
          </a:p>
          <a:p>
            <a:pPr algn="ctr"/>
            <a:r>
              <a:rPr lang="en-GB" sz="2400" dirty="0"/>
              <a:t>Organisations</a:t>
            </a:r>
            <a:endParaRPr sz="2400" dirty="0"/>
          </a:p>
        </p:txBody>
      </p:sp>
      <p:sp>
        <p:nvSpPr>
          <p:cNvPr id="4" name="object 4"/>
          <p:cNvSpPr/>
          <p:nvPr/>
        </p:nvSpPr>
        <p:spPr>
          <a:xfrm>
            <a:off x="9592818" y="4498085"/>
            <a:ext cx="2042160" cy="2042160"/>
          </a:xfrm>
          <a:custGeom>
            <a:avLst/>
            <a:gdLst/>
            <a:ahLst/>
            <a:cxnLst/>
            <a:rect l="l" t="t" r="r" b="b"/>
            <a:pathLst>
              <a:path w="2042159" h="2042159">
                <a:moveTo>
                  <a:pt x="0" y="2042159"/>
                </a:moveTo>
                <a:lnTo>
                  <a:pt x="48205" y="2041602"/>
                </a:lnTo>
                <a:lnTo>
                  <a:pt x="96136" y="2039937"/>
                </a:lnTo>
                <a:lnTo>
                  <a:pt x="143781" y="2037177"/>
                </a:lnTo>
                <a:lnTo>
                  <a:pt x="191128" y="2033334"/>
                </a:lnTo>
                <a:lnTo>
                  <a:pt x="238165" y="2028420"/>
                </a:lnTo>
                <a:lnTo>
                  <a:pt x="284878" y="2022449"/>
                </a:lnTo>
                <a:lnTo>
                  <a:pt x="331257" y="2015431"/>
                </a:lnTo>
                <a:lnTo>
                  <a:pt x="377288" y="2007379"/>
                </a:lnTo>
                <a:lnTo>
                  <a:pt x="422959" y="1998307"/>
                </a:lnTo>
                <a:lnTo>
                  <a:pt x="468258" y="1988224"/>
                </a:lnTo>
                <a:lnTo>
                  <a:pt x="513174" y="1977145"/>
                </a:lnTo>
                <a:lnTo>
                  <a:pt x="557693" y="1965081"/>
                </a:lnTo>
                <a:lnTo>
                  <a:pt x="601803" y="1952045"/>
                </a:lnTo>
                <a:lnTo>
                  <a:pt x="645493" y="1938048"/>
                </a:lnTo>
                <a:lnTo>
                  <a:pt x="688749" y="1923104"/>
                </a:lnTo>
                <a:lnTo>
                  <a:pt x="731560" y="1907224"/>
                </a:lnTo>
                <a:lnTo>
                  <a:pt x="773913" y="1890420"/>
                </a:lnTo>
                <a:lnTo>
                  <a:pt x="815796" y="1872705"/>
                </a:lnTo>
                <a:lnTo>
                  <a:pt x="857198" y="1854092"/>
                </a:lnTo>
                <a:lnTo>
                  <a:pt x="898104" y="1834591"/>
                </a:lnTo>
                <a:lnTo>
                  <a:pt x="938504" y="1814216"/>
                </a:lnTo>
                <a:lnTo>
                  <a:pt x="978385" y="1792979"/>
                </a:lnTo>
                <a:lnTo>
                  <a:pt x="1017735" y="1770893"/>
                </a:lnTo>
                <a:lnTo>
                  <a:pt x="1056541" y="1747968"/>
                </a:lnTo>
                <a:lnTo>
                  <a:pt x="1094792" y="1724219"/>
                </a:lnTo>
                <a:lnTo>
                  <a:pt x="1132475" y="1699656"/>
                </a:lnTo>
                <a:lnTo>
                  <a:pt x="1169577" y="1674292"/>
                </a:lnTo>
                <a:lnTo>
                  <a:pt x="1206087" y="1648140"/>
                </a:lnTo>
                <a:lnTo>
                  <a:pt x="1241992" y="1621211"/>
                </a:lnTo>
                <a:lnTo>
                  <a:pt x="1277280" y="1593518"/>
                </a:lnTo>
                <a:lnTo>
                  <a:pt x="1311939" y="1565074"/>
                </a:lnTo>
                <a:lnTo>
                  <a:pt x="1345957" y="1535890"/>
                </a:lnTo>
                <a:lnTo>
                  <a:pt x="1379320" y="1505978"/>
                </a:lnTo>
                <a:lnTo>
                  <a:pt x="1412018" y="1475352"/>
                </a:lnTo>
                <a:lnTo>
                  <a:pt x="1444037" y="1444023"/>
                </a:lnTo>
                <a:lnTo>
                  <a:pt x="1475366" y="1412003"/>
                </a:lnTo>
                <a:lnTo>
                  <a:pt x="1505992" y="1379305"/>
                </a:lnTo>
                <a:lnTo>
                  <a:pt x="1535903" y="1345941"/>
                </a:lnTo>
                <a:lnTo>
                  <a:pt x="1565086" y="1311924"/>
                </a:lnTo>
                <a:lnTo>
                  <a:pt x="1593530" y="1277264"/>
                </a:lnTo>
                <a:lnTo>
                  <a:pt x="1621223" y="1241976"/>
                </a:lnTo>
                <a:lnTo>
                  <a:pt x="1648151" y="1206071"/>
                </a:lnTo>
                <a:lnTo>
                  <a:pt x="1674302" y="1169560"/>
                </a:lnTo>
                <a:lnTo>
                  <a:pt x="1699666" y="1132458"/>
                </a:lnTo>
                <a:lnTo>
                  <a:pt x="1724228" y="1094775"/>
                </a:lnTo>
                <a:lnTo>
                  <a:pt x="1747977" y="1056524"/>
                </a:lnTo>
                <a:lnTo>
                  <a:pt x="1770901" y="1017718"/>
                </a:lnTo>
                <a:lnTo>
                  <a:pt x="1792987" y="978368"/>
                </a:lnTo>
                <a:lnTo>
                  <a:pt x="1814224" y="938487"/>
                </a:lnTo>
                <a:lnTo>
                  <a:pt x="1834598" y="898088"/>
                </a:lnTo>
                <a:lnTo>
                  <a:pt x="1854098" y="857181"/>
                </a:lnTo>
                <a:lnTo>
                  <a:pt x="1872711" y="815780"/>
                </a:lnTo>
                <a:lnTo>
                  <a:pt x="1890425" y="773897"/>
                </a:lnTo>
                <a:lnTo>
                  <a:pt x="1907228" y="731544"/>
                </a:lnTo>
                <a:lnTo>
                  <a:pt x="1923108" y="688734"/>
                </a:lnTo>
                <a:lnTo>
                  <a:pt x="1938052" y="645478"/>
                </a:lnTo>
                <a:lnTo>
                  <a:pt x="1952048" y="601789"/>
                </a:lnTo>
                <a:lnTo>
                  <a:pt x="1965084" y="557679"/>
                </a:lnTo>
                <a:lnTo>
                  <a:pt x="1977148" y="513161"/>
                </a:lnTo>
                <a:lnTo>
                  <a:pt x="1988226" y="468247"/>
                </a:lnTo>
                <a:lnTo>
                  <a:pt x="1998308" y="422948"/>
                </a:lnTo>
                <a:lnTo>
                  <a:pt x="2007381" y="377277"/>
                </a:lnTo>
                <a:lnTo>
                  <a:pt x="2015432" y="331247"/>
                </a:lnTo>
                <a:lnTo>
                  <a:pt x="2022449" y="284870"/>
                </a:lnTo>
                <a:lnTo>
                  <a:pt x="2028421" y="238158"/>
                </a:lnTo>
                <a:lnTo>
                  <a:pt x="2033334" y="191122"/>
                </a:lnTo>
                <a:lnTo>
                  <a:pt x="2037177" y="143777"/>
                </a:lnTo>
                <a:lnTo>
                  <a:pt x="2039937" y="96133"/>
                </a:lnTo>
                <a:lnTo>
                  <a:pt x="2041602" y="48203"/>
                </a:lnTo>
                <a:lnTo>
                  <a:pt x="2042159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38779" y="1066800"/>
            <a:ext cx="7172706" cy="507382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lang="el-GR" sz="2200" spc="-10" dirty="0" err="1">
                <a:latin typeface="Calibri Light"/>
                <a:cs typeface="Calibri Light"/>
              </a:rPr>
              <a:t>Μοναδιαίο</a:t>
            </a:r>
            <a:r>
              <a:rPr lang="el-GR" sz="2200" spc="-10" dirty="0">
                <a:latin typeface="Calibri Light"/>
                <a:cs typeface="Calibri Light"/>
              </a:rPr>
              <a:t> κόστος = </a:t>
            </a:r>
            <a:r>
              <a:rPr lang="el-GR" sz="2600" b="1" i="1" spc="-10" dirty="0">
                <a:solidFill>
                  <a:srgbClr val="50A2BC"/>
                </a:solidFill>
                <a:latin typeface="Calibri Light"/>
                <a:cs typeface="Calibri Light"/>
              </a:rPr>
              <a:t>125 Ευρώ </a:t>
            </a:r>
            <a:r>
              <a:rPr lang="el-GR" sz="2200" spc="-10" dirty="0">
                <a:latin typeface="Calibri Light"/>
                <a:cs typeface="Calibri Light"/>
              </a:rPr>
              <a:t>(δίνεται άπαξ)</a:t>
            </a:r>
            <a:endParaRPr lang="en-GB" sz="2200" spc="-10" dirty="0">
              <a:latin typeface="Calibri Light"/>
              <a:cs typeface="Calibri Light"/>
            </a:endParaRPr>
          </a:p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endParaRPr lang="en-GB" sz="2200" spc="-10" dirty="0">
              <a:latin typeface="Calibri Light"/>
              <a:cs typeface="Calibri Light"/>
            </a:endParaRPr>
          </a:p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lang="el-GR" sz="2200" spc="-10" dirty="0">
                <a:latin typeface="Calibri Light"/>
                <a:cs typeface="Calibri Light"/>
              </a:rPr>
              <a:t>Καλύπτει </a:t>
            </a:r>
            <a:r>
              <a:rPr lang="el-GR" sz="2200" b="1" i="1" spc="-10" dirty="0">
                <a:latin typeface="Calibri Light"/>
                <a:cs typeface="Calibri Light"/>
              </a:rPr>
              <a:t>έξοδα που σχετίζονται με τη διοργάνωση δραστηριοτήτων κινητικότητας για άτομα με λιγότερες ευκαιρίες</a:t>
            </a:r>
          </a:p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endParaRPr lang="el-GR" sz="2200" spc="-10" dirty="0">
              <a:latin typeface="Calibri Light"/>
              <a:cs typeface="Calibri Light"/>
            </a:endParaRPr>
          </a:p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lang="el-GR" sz="2200" spc="-10" dirty="0">
                <a:latin typeface="Calibri Light"/>
                <a:cs typeface="Calibri Light"/>
              </a:rPr>
              <a:t>Παραχωρείται </a:t>
            </a:r>
            <a:r>
              <a:rPr lang="el-GR" sz="2200" b="1" i="1" spc="-10" dirty="0">
                <a:latin typeface="Calibri Light"/>
                <a:cs typeface="Calibri Light"/>
              </a:rPr>
              <a:t>για κάθε συμμετέχοντα με λιγότερες ευκαιρίες, ο οποίος διεκδικεί επιπρόσθετη στήριξη συμπερίληψης συμμετεχόντων </a:t>
            </a:r>
            <a:r>
              <a:rPr lang="el-GR" sz="2200" spc="-10" dirty="0">
                <a:latin typeface="Calibri Light"/>
                <a:cs typeface="Calibri Light"/>
              </a:rPr>
              <a:t>(</a:t>
            </a:r>
            <a:r>
              <a:rPr lang="en-GB" sz="2200" spc="-10" dirty="0">
                <a:latin typeface="Calibri Light"/>
                <a:cs typeface="Calibri Light"/>
              </a:rPr>
              <a:t>Inclusion Support for participants)</a:t>
            </a:r>
          </a:p>
          <a:p>
            <a:pPr marL="12065">
              <a:lnSpc>
                <a:spcPct val="100000"/>
              </a:lnSpc>
              <a:spcBef>
                <a:spcPts val="985"/>
              </a:spcBef>
              <a:tabLst>
                <a:tab pos="355600" algn="l"/>
                <a:tab pos="356235" algn="l"/>
              </a:tabLst>
            </a:pPr>
            <a:endParaRPr lang="en-GB" sz="2200" spc="-10" dirty="0">
              <a:latin typeface="Calibri Light"/>
              <a:cs typeface="Calibri Light"/>
            </a:endParaRPr>
          </a:p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endParaRPr sz="2200" dirty="0"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spcBef>
                <a:spcPts val="88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endParaRPr sz="18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41488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770" y="2743200"/>
            <a:ext cx="2669540" cy="2286522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sz="2500" spc="-15" dirty="0">
                <a:solidFill>
                  <a:srgbClr val="44536A"/>
                </a:solidFill>
                <a:latin typeface="Calibri Light"/>
                <a:cs typeface="Calibri Light"/>
              </a:rPr>
              <a:t>Ειδικές </a:t>
            </a:r>
            <a:r>
              <a:rPr sz="2500" spc="-1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500" spc="-20" dirty="0">
                <a:solidFill>
                  <a:srgbClr val="44536A"/>
                </a:solidFill>
                <a:latin typeface="Calibri Light"/>
                <a:cs typeface="Calibri Light"/>
              </a:rPr>
              <a:t>Δ</a:t>
            </a:r>
            <a:r>
              <a:rPr sz="2500" spc="-25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500" spc="-20" dirty="0">
                <a:solidFill>
                  <a:srgbClr val="44536A"/>
                </a:solidFill>
                <a:latin typeface="Calibri Light"/>
                <a:cs typeface="Calibri Light"/>
              </a:rPr>
              <a:t>π</a:t>
            </a:r>
            <a:r>
              <a:rPr sz="2500" spc="-25" dirty="0">
                <a:solidFill>
                  <a:srgbClr val="44536A"/>
                </a:solidFill>
                <a:latin typeface="Calibri Light"/>
                <a:cs typeface="Calibri Light"/>
              </a:rPr>
              <a:t>ά</a:t>
            </a:r>
            <a:r>
              <a:rPr sz="2500" spc="-30" dirty="0">
                <a:solidFill>
                  <a:srgbClr val="44536A"/>
                </a:solidFill>
                <a:latin typeface="Calibri Light"/>
                <a:cs typeface="Calibri Light"/>
              </a:rPr>
              <a:t>ν</a:t>
            </a:r>
            <a:r>
              <a:rPr sz="2500" spc="-25" dirty="0">
                <a:solidFill>
                  <a:srgbClr val="44536A"/>
                </a:solidFill>
                <a:latin typeface="Calibri Light"/>
                <a:cs typeface="Calibri Light"/>
              </a:rPr>
              <a:t>ε</a:t>
            </a:r>
            <a:r>
              <a:rPr sz="2500" spc="-20" dirty="0">
                <a:solidFill>
                  <a:srgbClr val="44536A"/>
                </a:solidFill>
                <a:latin typeface="Calibri Light"/>
                <a:cs typeface="Calibri Light"/>
              </a:rPr>
              <a:t>ς</a:t>
            </a:r>
            <a:r>
              <a:rPr sz="2500" spc="-25" dirty="0">
                <a:solidFill>
                  <a:srgbClr val="44536A"/>
                </a:solidFill>
                <a:latin typeface="Calibri Light"/>
                <a:cs typeface="Calibri Light"/>
              </a:rPr>
              <a:t>/</a:t>
            </a:r>
            <a:r>
              <a:rPr sz="2500" spc="-30" dirty="0">
                <a:solidFill>
                  <a:srgbClr val="44536A"/>
                </a:solidFill>
                <a:latin typeface="Calibri Light"/>
                <a:cs typeface="Calibri Light"/>
              </a:rPr>
              <a:t>E</a:t>
            </a:r>
            <a:r>
              <a:rPr sz="2500" spc="-95" dirty="0">
                <a:solidFill>
                  <a:srgbClr val="44536A"/>
                </a:solidFill>
                <a:latin typeface="Calibri Light"/>
                <a:cs typeface="Calibri Light"/>
              </a:rPr>
              <a:t>x</a:t>
            </a:r>
            <a:r>
              <a:rPr sz="2500" spc="-25" dirty="0">
                <a:solidFill>
                  <a:srgbClr val="44536A"/>
                </a:solidFill>
                <a:latin typeface="Calibri Light"/>
                <a:cs typeface="Calibri Light"/>
              </a:rPr>
              <a:t>c</a:t>
            </a:r>
            <a:r>
              <a:rPr sz="2500" spc="-30" dirty="0">
                <a:solidFill>
                  <a:srgbClr val="44536A"/>
                </a:solidFill>
                <a:latin typeface="Calibri Light"/>
                <a:cs typeface="Calibri Light"/>
              </a:rPr>
              <a:t>e</a:t>
            </a:r>
            <a:r>
              <a:rPr sz="2500" spc="-45" dirty="0">
                <a:solidFill>
                  <a:srgbClr val="44536A"/>
                </a:solidFill>
                <a:latin typeface="Calibri Light"/>
                <a:cs typeface="Calibri Light"/>
              </a:rPr>
              <a:t>p</a:t>
            </a:r>
            <a:r>
              <a:rPr sz="2500" spc="-5" dirty="0">
                <a:solidFill>
                  <a:srgbClr val="44536A"/>
                </a:solidFill>
                <a:latin typeface="Calibri Light"/>
                <a:cs typeface="Calibri Light"/>
              </a:rPr>
              <a:t>t</a:t>
            </a:r>
            <a:r>
              <a:rPr sz="2500" spc="-25" dirty="0">
                <a:solidFill>
                  <a:srgbClr val="44536A"/>
                </a:solidFill>
                <a:latin typeface="Calibri Light"/>
                <a:cs typeface="Calibri Light"/>
              </a:rPr>
              <a:t>i</a:t>
            </a:r>
            <a:r>
              <a:rPr sz="2500" spc="-40" dirty="0">
                <a:solidFill>
                  <a:srgbClr val="44536A"/>
                </a:solidFill>
                <a:latin typeface="Calibri Light"/>
                <a:cs typeface="Calibri Light"/>
              </a:rPr>
              <a:t>o</a:t>
            </a:r>
            <a:r>
              <a:rPr sz="2500" spc="-35" dirty="0">
                <a:solidFill>
                  <a:srgbClr val="44536A"/>
                </a:solidFill>
                <a:latin typeface="Calibri Light"/>
                <a:cs typeface="Calibri Light"/>
              </a:rPr>
              <a:t>n</a:t>
            </a:r>
            <a:r>
              <a:rPr sz="2500" spc="-30" dirty="0">
                <a:solidFill>
                  <a:srgbClr val="44536A"/>
                </a:solidFill>
                <a:latin typeface="Calibri Light"/>
                <a:cs typeface="Calibri Light"/>
              </a:rPr>
              <a:t>a</a:t>
            </a:r>
            <a:r>
              <a:rPr sz="2500" spc="-5" dirty="0">
                <a:solidFill>
                  <a:srgbClr val="44536A"/>
                </a:solidFill>
                <a:latin typeface="Calibri Light"/>
                <a:cs typeface="Calibri Light"/>
              </a:rPr>
              <a:t>l  </a:t>
            </a:r>
            <a:r>
              <a:rPr sz="2500" spc="-20" dirty="0">
                <a:solidFill>
                  <a:srgbClr val="44536A"/>
                </a:solidFill>
                <a:latin typeface="Calibri Light"/>
                <a:cs typeface="Calibri Light"/>
              </a:rPr>
              <a:t>Costs</a:t>
            </a:r>
            <a:endParaRPr lang="el-GR" sz="2500" spc="-20" dirty="0">
              <a:solidFill>
                <a:srgbClr val="44536A"/>
              </a:solidFill>
              <a:latin typeface="Calibri Light"/>
              <a:cs typeface="Calibri Light"/>
            </a:endParaRPr>
          </a:p>
          <a:p>
            <a:pPr marL="12700" marR="5080">
              <a:lnSpc>
                <a:spcPct val="70000"/>
              </a:lnSpc>
              <a:spcBef>
                <a:spcPts val="994"/>
              </a:spcBef>
            </a:pPr>
            <a:endParaRPr lang="el-GR" sz="2500" spc="-20" dirty="0">
              <a:solidFill>
                <a:srgbClr val="44536A"/>
              </a:solidFill>
              <a:latin typeface="Calibri Light"/>
              <a:cs typeface="Calibri Light"/>
            </a:endParaRPr>
          </a:p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lang="el-GR" sz="2500" b="1" i="1" spc="-20" dirty="0">
                <a:solidFill>
                  <a:srgbClr val="44536A"/>
                </a:solidFill>
                <a:latin typeface="Calibri Light"/>
                <a:cs typeface="Calibri Light"/>
              </a:rPr>
              <a:t>Η αποζημίωση γίνεται στη βάση αποδείξεων</a:t>
            </a:r>
            <a:endParaRPr sz="2500" b="1" i="1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38225" y="723264"/>
            <a:ext cx="40640" cy="5411470"/>
          </a:xfrm>
          <a:custGeom>
            <a:avLst/>
            <a:gdLst/>
            <a:ahLst/>
            <a:cxnLst/>
            <a:rect l="l" t="t" r="r" b="b"/>
            <a:pathLst>
              <a:path w="40639" h="5411470">
                <a:moveTo>
                  <a:pt x="20219" y="-20637"/>
                </a:moveTo>
                <a:lnTo>
                  <a:pt x="20219" y="5432082"/>
                </a:lnTo>
              </a:path>
            </a:pathLst>
          </a:custGeom>
          <a:ln w="81713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10759" y="1030351"/>
            <a:ext cx="6689725" cy="196468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9685" marR="5080">
              <a:lnSpc>
                <a:spcPts val="1970"/>
              </a:lnSpc>
              <a:spcBef>
                <a:spcPts val="32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Χρηματοδοτική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ενίσχυση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μέχρι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80%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συνολικών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δαπανών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για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κάθε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κατηγορία: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 dirty="0">
              <a:latin typeface="Calibri"/>
              <a:cs typeface="Calibri"/>
            </a:endParaRPr>
          </a:p>
          <a:p>
            <a:pPr marL="12700" marR="228600" indent="45720">
              <a:lnSpc>
                <a:spcPct val="915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I.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Έκτακτες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ταξιδιωτικές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δαπάνες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συμμετεχόντων,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εάν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οι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δικαιούχοι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αποδείξουν ότι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οι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συνήθεις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κανόνες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χρηματοδότησης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(με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βάση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μοναδιαίο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κόστος)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δεν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καλύπτουν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70%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τουλάχιστον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των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δαπανών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μετακίνησης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συμμετεχόντων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26000" y="3404108"/>
            <a:ext cx="42030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ΙΙ.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Έξοδα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έκδοσης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εγγυητικών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επιταγών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86470" y="4342325"/>
            <a:ext cx="6509384" cy="202438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127000">
              <a:lnSpc>
                <a:spcPts val="2210"/>
              </a:lnSpc>
              <a:spcBef>
                <a:spcPts val="33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Οι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δαπάνες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θα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πρέπει να αιτιολογούναι βάσει αποδείξεων </a:t>
            </a:r>
            <a:r>
              <a:rPr sz="2000" b="1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να</a:t>
            </a:r>
            <a:r>
              <a:rPr sz="2000" b="1" spc="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τυγχάνουν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έγκρισης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από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την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Εθνική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Υπηρεσία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 dirty="0">
              <a:latin typeface="Calibri"/>
              <a:cs typeface="Calibri"/>
            </a:endParaRPr>
          </a:p>
          <a:p>
            <a:pPr marL="12700" marR="5080">
              <a:lnSpc>
                <a:spcPts val="2210"/>
              </a:lnSpc>
              <a:spcBef>
                <a:spcPts val="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Για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την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κινητικότητα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της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τριτοβάθμιας εκπαίδευσης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δεν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είναι </a:t>
            </a:r>
            <a:r>
              <a:rPr sz="2000" b="1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δυνατό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να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υπολογιστεί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κόστος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θεώρησης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ως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έκτακτο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κόστος.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Λάβετε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υπόψη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ότι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για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το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KA171,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θα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μπορούσε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3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να χρησιμοποιηθεί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αυτόν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τον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σκοπό.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4954023-25B3-7980-ADF5-361715248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311025"/>
              </p:ext>
            </p:extLst>
          </p:nvPr>
        </p:nvGraphicFramePr>
        <p:xfrm>
          <a:off x="3114455" y="609600"/>
          <a:ext cx="9077545" cy="564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402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66870" cy="6858000"/>
          </a:xfrm>
          <a:custGeom>
            <a:avLst/>
            <a:gdLst/>
            <a:ahLst/>
            <a:cxnLst/>
            <a:rect l="l" t="t" r="r" b="b"/>
            <a:pathLst>
              <a:path w="4166870" h="6858000">
                <a:moveTo>
                  <a:pt x="2259203" y="0"/>
                </a:moveTo>
                <a:lnTo>
                  <a:pt x="0" y="0"/>
                </a:lnTo>
                <a:lnTo>
                  <a:pt x="0" y="6857999"/>
                </a:lnTo>
                <a:lnTo>
                  <a:pt x="2259203" y="6857999"/>
                </a:lnTo>
                <a:lnTo>
                  <a:pt x="2387473" y="6775778"/>
                </a:lnTo>
                <a:lnTo>
                  <a:pt x="2427059" y="6748686"/>
                </a:lnTo>
                <a:lnTo>
                  <a:pt x="2466306" y="6721137"/>
                </a:lnTo>
                <a:lnTo>
                  <a:pt x="2505209" y="6693136"/>
                </a:lnTo>
                <a:lnTo>
                  <a:pt x="2543765" y="6664686"/>
                </a:lnTo>
                <a:lnTo>
                  <a:pt x="2581969" y="6635792"/>
                </a:lnTo>
                <a:lnTo>
                  <a:pt x="2619817" y="6606457"/>
                </a:lnTo>
                <a:lnTo>
                  <a:pt x="2657307" y="6576685"/>
                </a:lnTo>
                <a:lnTo>
                  <a:pt x="2694433" y="6546479"/>
                </a:lnTo>
                <a:lnTo>
                  <a:pt x="2731193" y="6515844"/>
                </a:lnTo>
                <a:lnTo>
                  <a:pt x="2767582" y="6484784"/>
                </a:lnTo>
                <a:lnTo>
                  <a:pt x="2803597" y="6453301"/>
                </a:lnTo>
                <a:lnTo>
                  <a:pt x="2839233" y="6421401"/>
                </a:lnTo>
                <a:lnTo>
                  <a:pt x="2874488" y="6389086"/>
                </a:lnTo>
                <a:lnTo>
                  <a:pt x="2909356" y="6356362"/>
                </a:lnTo>
                <a:lnTo>
                  <a:pt x="2943835" y="6323230"/>
                </a:lnTo>
                <a:lnTo>
                  <a:pt x="2977921" y="6289696"/>
                </a:lnTo>
                <a:lnTo>
                  <a:pt x="3011609" y="6255763"/>
                </a:lnTo>
                <a:lnTo>
                  <a:pt x="3044896" y="6221435"/>
                </a:lnTo>
                <a:lnTo>
                  <a:pt x="3077778" y="6186716"/>
                </a:lnTo>
                <a:lnTo>
                  <a:pt x="3110252" y="6151609"/>
                </a:lnTo>
                <a:lnTo>
                  <a:pt x="3142313" y="6116118"/>
                </a:lnTo>
                <a:lnTo>
                  <a:pt x="3173957" y="6080248"/>
                </a:lnTo>
                <a:lnTo>
                  <a:pt x="3205181" y="6044002"/>
                </a:lnTo>
                <a:lnTo>
                  <a:pt x="3235982" y="6007384"/>
                </a:lnTo>
                <a:lnTo>
                  <a:pt x="3266354" y="5970397"/>
                </a:lnTo>
                <a:lnTo>
                  <a:pt x="3296295" y="5933046"/>
                </a:lnTo>
                <a:lnTo>
                  <a:pt x="3325800" y="5895333"/>
                </a:lnTo>
                <a:lnTo>
                  <a:pt x="3354866" y="5857265"/>
                </a:lnTo>
                <a:lnTo>
                  <a:pt x="3383489" y="5818842"/>
                </a:lnTo>
                <a:lnTo>
                  <a:pt x="3411665" y="5780071"/>
                </a:lnTo>
                <a:lnTo>
                  <a:pt x="3439390" y="5740954"/>
                </a:lnTo>
                <a:lnTo>
                  <a:pt x="3466661" y="5701496"/>
                </a:lnTo>
                <a:lnTo>
                  <a:pt x="3493474" y="5661700"/>
                </a:lnTo>
                <a:lnTo>
                  <a:pt x="3519824" y="5621569"/>
                </a:lnTo>
                <a:lnTo>
                  <a:pt x="3545708" y="5581109"/>
                </a:lnTo>
                <a:lnTo>
                  <a:pt x="3571122" y="5540322"/>
                </a:lnTo>
                <a:lnTo>
                  <a:pt x="3596063" y="5499213"/>
                </a:lnTo>
                <a:lnTo>
                  <a:pt x="3620526" y="5457784"/>
                </a:lnTo>
                <a:lnTo>
                  <a:pt x="3644508" y="5416041"/>
                </a:lnTo>
                <a:lnTo>
                  <a:pt x="3668005" y="5373987"/>
                </a:lnTo>
                <a:lnTo>
                  <a:pt x="3691013" y="5331626"/>
                </a:lnTo>
                <a:lnTo>
                  <a:pt x="3713528" y="5288961"/>
                </a:lnTo>
                <a:lnTo>
                  <a:pt x="3735547" y="5245996"/>
                </a:lnTo>
                <a:lnTo>
                  <a:pt x="3757066" y="5202736"/>
                </a:lnTo>
                <a:lnTo>
                  <a:pt x="3778080" y="5159183"/>
                </a:lnTo>
                <a:lnTo>
                  <a:pt x="3798586" y="5115342"/>
                </a:lnTo>
                <a:lnTo>
                  <a:pt x="3818580" y="5071217"/>
                </a:lnTo>
                <a:lnTo>
                  <a:pt x="3838059" y="5026811"/>
                </a:lnTo>
                <a:lnTo>
                  <a:pt x="3857019" y="4982129"/>
                </a:lnTo>
                <a:lnTo>
                  <a:pt x="3875455" y="4937174"/>
                </a:lnTo>
                <a:lnTo>
                  <a:pt x="3893364" y="4891949"/>
                </a:lnTo>
                <a:lnTo>
                  <a:pt x="3910742" y="4846459"/>
                </a:lnTo>
                <a:lnTo>
                  <a:pt x="3927585" y="4800708"/>
                </a:lnTo>
                <a:lnTo>
                  <a:pt x="3943890" y="4754699"/>
                </a:lnTo>
                <a:lnTo>
                  <a:pt x="3959653" y="4708436"/>
                </a:lnTo>
                <a:lnTo>
                  <a:pt x="3974869" y="4661923"/>
                </a:lnTo>
                <a:lnTo>
                  <a:pt x="3989536" y="4615164"/>
                </a:lnTo>
                <a:lnTo>
                  <a:pt x="4003649" y="4568162"/>
                </a:lnTo>
                <a:lnTo>
                  <a:pt x="4017204" y="4520922"/>
                </a:lnTo>
                <a:lnTo>
                  <a:pt x="4030197" y="4473447"/>
                </a:lnTo>
                <a:lnTo>
                  <a:pt x="4042626" y="4425741"/>
                </a:lnTo>
                <a:lnTo>
                  <a:pt x="4054485" y="4377808"/>
                </a:lnTo>
                <a:lnTo>
                  <a:pt x="4065772" y="4329652"/>
                </a:lnTo>
                <a:lnTo>
                  <a:pt x="4076481" y="4281276"/>
                </a:lnTo>
                <a:lnTo>
                  <a:pt x="4086611" y="4232684"/>
                </a:lnTo>
                <a:lnTo>
                  <a:pt x="4096156" y="4183881"/>
                </a:lnTo>
                <a:lnTo>
                  <a:pt x="4105112" y="4134870"/>
                </a:lnTo>
                <a:lnTo>
                  <a:pt x="4113477" y="4085654"/>
                </a:lnTo>
                <a:lnTo>
                  <a:pt x="4121246" y="4036238"/>
                </a:lnTo>
                <a:lnTo>
                  <a:pt x="4128416" y="3986625"/>
                </a:lnTo>
                <a:lnTo>
                  <a:pt x="4134982" y="3936819"/>
                </a:lnTo>
                <a:lnTo>
                  <a:pt x="4140941" y="3886825"/>
                </a:lnTo>
                <a:lnTo>
                  <a:pt x="4146289" y="3836645"/>
                </a:lnTo>
                <a:lnTo>
                  <a:pt x="4151022" y="3786284"/>
                </a:lnTo>
                <a:lnTo>
                  <a:pt x="4155136" y="3735745"/>
                </a:lnTo>
                <a:lnTo>
                  <a:pt x="4158628" y="3685033"/>
                </a:lnTo>
                <a:lnTo>
                  <a:pt x="4161493" y="3634151"/>
                </a:lnTo>
                <a:lnTo>
                  <a:pt x="4163728" y="3583103"/>
                </a:lnTo>
                <a:lnTo>
                  <a:pt x="4165330" y="3531892"/>
                </a:lnTo>
                <a:lnTo>
                  <a:pt x="4166293" y="3480523"/>
                </a:lnTo>
                <a:lnTo>
                  <a:pt x="4166616" y="3429000"/>
                </a:lnTo>
                <a:lnTo>
                  <a:pt x="4166293" y="3377476"/>
                </a:lnTo>
                <a:lnTo>
                  <a:pt x="4165330" y="3326107"/>
                </a:lnTo>
                <a:lnTo>
                  <a:pt x="4163728" y="3274897"/>
                </a:lnTo>
                <a:lnTo>
                  <a:pt x="4161493" y="3223849"/>
                </a:lnTo>
                <a:lnTo>
                  <a:pt x="4158628" y="3172967"/>
                </a:lnTo>
                <a:lnTo>
                  <a:pt x="4155136" y="3122255"/>
                </a:lnTo>
                <a:lnTo>
                  <a:pt x="4151022" y="3071716"/>
                </a:lnTo>
                <a:lnTo>
                  <a:pt x="4146289" y="3021356"/>
                </a:lnTo>
                <a:lnTo>
                  <a:pt x="4140941" y="2971176"/>
                </a:lnTo>
                <a:lnTo>
                  <a:pt x="4134982" y="2921182"/>
                </a:lnTo>
                <a:lnTo>
                  <a:pt x="4128416" y="2871377"/>
                </a:lnTo>
                <a:lnTo>
                  <a:pt x="4121246" y="2821765"/>
                </a:lnTo>
                <a:lnTo>
                  <a:pt x="4113477" y="2772349"/>
                </a:lnTo>
                <a:lnTo>
                  <a:pt x="4105112" y="2723134"/>
                </a:lnTo>
                <a:lnTo>
                  <a:pt x="4096156" y="2674123"/>
                </a:lnTo>
                <a:lnTo>
                  <a:pt x="4086611" y="2625320"/>
                </a:lnTo>
                <a:lnTo>
                  <a:pt x="4076481" y="2576729"/>
                </a:lnTo>
                <a:lnTo>
                  <a:pt x="4065772" y="2528354"/>
                </a:lnTo>
                <a:lnTo>
                  <a:pt x="4054485" y="2480198"/>
                </a:lnTo>
                <a:lnTo>
                  <a:pt x="4042626" y="2432266"/>
                </a:lnTo>
                <a:lnTo>
                  <a:pt x="4030197" y="2384560"/>
                </a:lnTo>
                <a:lnTo>
                  <a:pt x="4017204" y="2337086"/>
                </a:lnTo>
                <a:lnTo>
                  <a:pt x="4003649" y="2289846"/>
                </a:lnTo>
                <a:lnTo>
                  <a:pt x="3989536" y="2242846"/>
                </a:lnTo>
                <a:lnTo>
                  <a:pt x="3974869" y="2196087"/>
                </a:lnTo>
                <a:lnTo>
                  <a:pt x="3959653" y="2149575"/>
                </a:lnTo>
                <a:lnTo>
                  <a:pt x="3943890" y="2103312"/>
                </a:lnTo>
                <a:lnTo>
                  <a:pt x="3927585" y="2057304"/>
                </a:lnTo>
                <a:lnTo>
                  <a:pt x="3910742" y="2011553"/>
                </a:lnTo>
                <a:lnTo>
                  <a:pt x="3893364" y="1966064"/>
                </a:lnTo>
                <a:lnTo>
                  <a:pt x="3875455" y="1920840"/>
                </a:lnTo>
                <a:lnTo>
                  <a:pt x="3857019" y="1875885"/>
                </a:lnTo>
                <a:lnTo>
                  <a:pt x="3838059" y="1831203"/>
                </a:lnTo>
                <a:lnTo>
                  <a:pt x="3818580" y="1786797"/>
                </a:lnTo>
                <a:lnTo>
                  <a:pt x="3798586" y="1742673"/>
                </a:lnTo>
                <a:lnTo>
                  <a:pt x="3778080" y="1698832"/>
                </a:lnTo>
                <a:lnTo>
                  <a:pt x="3757066" y="1655280"/>
                </a:lnTo>
                <a:lnTo>
                  <a:pt x="3735547" y="1612020"/>
                </a:lnTo>
                <a:lnTo>
                  <a:pt x="3713528" y="1569055"/>
                </a:lnTo>
                <a:lnTo>
                  <a:pt x="3691013" y="1526391"/>
                </a:lnTo>
                <a:lnTo>
                  <a:pt x="3668005" y="1484029"/>
                </a:lnTo>
                <a:lnTo>
                  <a:pt x="3644508" y="1441975"/>
                </a:lnTo>
                <a:lnTo>
                  <a:pt x="3620526" y="1400232"/>
                </a:lnTo>
                <a:lnTo>
                  <a:pt x="3596063" y="1358804"/>
                </a:lnTo>
                <a:lnTo>
                  <a:pt x="3571122" y="1317694"/>
                </a:lnTo>
                <a:lnTo>
                  <a:pt x="3545708" y="1276907"/>
                </a:lnTo>
                <a:lnTo>
                  <a:pt x="3519824" y="1236446"/>
                </a:lnTo>
                <a:lnTo>
                  <a:pt x="3493474" y="1196316"/>
                </a:lnTo>
                <a:lnTo>
                  <a:pt x="3466661" y="1156519"/>
                </a:lnTo>
                <a:lnTo>
                  <a:pt x="3439390" y="1117060"/>
                </a:lnTo>
                <a:lnTo>
                  <a:pt x="3411665" y="1077943"/>
                </a:lnTo>
                <a:lnTo>
                  <a:pt x="3383489" y="1039171"/>
                </a:lnTo>
                <a:lnTo>
                  <a:pt x="3354866" y="1000748"/>
                </a:lnTo>
                <a:lnTo>
                  <a:pt x="3325800" y="962678"/>
                </a:lnTo>
                <a:lnTo>
                  <a:pt x="3296295" y="924965"/>
                </a:lnTo>
                <a:lnTo>
                  <a:pt x="3266354" y="887613"/>
                </a:lnTo>
                <a:lnTo>
                  <a:pt x="3235982" y="850625"/>
                </a:lnTo>
                <a:lnTo>
                  <a:pt x="3205181" y="814006"/>
                </a:lnTo>
                <a:lnTo>
                  <a:pt x="3173957" y="777758"/>
                </a:lnTo>
                <a:lnTo>
                  <a:pt x="3142313" y="741886"/>
                </a:lnTo>
                <a:lnTo>
                  <a:pt x="3110252" y="706395"/>
                </a:lnTo>
                <a:lnTo>
                  <a:pt x="3077778" y="671286"/>
                </a:lnTo>
                <a:lnTo>
                  <a:pt x="3044896" y="636565"/>
                </a:lnTo>
                <a:lnTo>
                  <a:pt x="3011609" y="602235"/>
                </a:lnTo>
                <a:lnTo>
                  <a:pt x="2977921" y="568300"/>
                </a:lnTo>
                <a:lnTo>
                  <a:pt x="2943835" y="534764"/>
                </a:lnTo>
                <a:lnTo>
                  <a:pt x="2909356" y="501631"/>
                </a:lnTo>
                <a:lnTo>
                  <a:pt x="2874488" y="468903"/>
                </a:lnTo>
                <a:lnTo>
                  <a:pt x="2839233" y="436586"/>
                </a:lnTo>
                <a:lnTo>
                  <a:pt x="2803597" y="404684"/>
                </a:lnTo>
                <a:lnTo>
                  <a:pt x="2767582" y="373198"/>
                </a:lnTo>
                <a:lnTo>
                  <a:pt x="2731193" y="342135"/>
                </a:lnTo>
                <a:lnTo>
                  <a:pt x="2694433" y="311497"/>
                </a:lnTo>
                <a:lnTo>
                  <a:pt x="2657307" y="281288"/>
                </a:lnTo>
                <a:lnTo>
                  <a:pt x="2619817" y="251513"/>
                </a:lnTo>
                <a:lnTo>
                  <a:pt x="2581969" y="222174"/>
                </a:lnTo>
                <a:lnTo>
                  <a:pt x="2543765" y="193276"/>
                </a:lnTo>
                <a:lnTo>
                  <a:pt x="2505209" y="164823"/>
                </a:lnTo>
                <a:lnTo>
                  <a:pt x="2466306" y="136818"/>
                </a:lnTo>
                <a:lnTo>
                  <a:pt x="2427059" y="109265"/>
                </a:lnTo>
                <a:lnTo>
                  <a:pt x="2387473" y="82169"/>
                </a:lnTo>
                <a:lnTo>
                  <a:pt x="22592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5773" y="2919221"/>
            <a:ext cx="5715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5" dirty="0" err="1">
                <a:solidFill>
                  <a:srgbClr val="44536A"/>
                </a:solidFill>
                <a:latin typeface="Calibri Light"/>
                <a:cs typeface="Calibri Light"/>
              </a:rPr>
              <a:t>os</a:t>
            </a:r>
            <a:endParaRPr sz="48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92818" y="4498085"/>
            <a:ext cx="2042160" cy="2042160"/>
          </a:xfrm>
          <a:custGeom>
            <a:avLst/>
            <a:gdLst/>
            <a:ahLst/>
            <a:cxnLst/>
            <a:rect l="l" t="t" r="r" b="b"/>
            <a:pathLst>
              <a:path w="2042159" h="2042159">
                <a:moveTo>
                  <a:pt x="0" y="2042159"/>
                </a:moveTo>
                <a:lnTo>
                  <a:pt x="48205" y="2041602"/>
                </a:lnTo>
                <a:lnTo>
                  <a:pt x="96136" y="2039937"/>
                </a:lnTo>
                <a:lnTo>
                  <a:pt x="143781" y="2037177"/>
                </a:lnTo>
                <a:lnTo>
                  <a:pt x="191128" y="2033334"/>
                </a:lnTo>
                <a:lnTo>
                  <a:pt x="238165" y="2028420"/>
                </a:lnTo>
                <a:lnTo>
                  <a:pt x="284878" y="2022449"/>
                </a:lnTo>
                <a:lnTo>
                  <a:pt x="331257" y="2015431"/>
                </a:lnTo>
                <a:lnTo>
                  <a:pt x="377288" y="2007379"/>
                </a:lnTo>
                <a:lnTo>
                  <a:pt x="422959" y="1998307"/>
                </a:lnTo>
                <a:lnTo>
                  <a:pt x="468258" y="1988224"/>
                </a:lnTo>
                <a:lnTo>
                  <a:pt x="513174" y="1977145"/>
                </a:lnTo>
                <a:lnTo>
                  <a:pt x="557693" y="1965081"/>
                </a:lnTo>
                <a:lnTo>
                  <a:pt x="601803" y="1952045"/>
                </a:lnTo>
                <a:lnTo>
                  <a:pt x="645493" y="1938048"/>
                </a:lnTo>
                <a:lnTo>
                  <a:pt x="688749" y="1923104"/>
                </a:lnTo>
                <a:lnTo>
                  <a:pt x="731560" y="1907224"/>
                </a:lnTo>
                <a:lnTo>
                  <a:pt x="773913" y="1890420"/>
                </a:lnTo>
                <a:lnTo>
                  <a:pt x="815796" y="1872705"/>
                </a:lnTo>
                <a:lnTo>
                  <a:pt x="857198" y="1854092"/>
                </a:lnTo>
                <a:lnTo>
                  <a:pt x="898104" y="1834591"/>
                </a:lnTo>
                <a:lnTo>
                  <a:pt x="938504" y="1814216"/>
                </a:lnTo>
                <a:lnTo>
                  <a:pt x="978385" y="1792979"/>
                </a:lnTo>
                <a:lnTo>
                  <a:pt x="1017735" y="1770893"/>
                </a:lnTo>
                <a:lnTo>
                  <a:pt x="1056541" y="1747968"/>
                </a:lnTo>
                <a:lnTo>
                  <a:pt x="1094792" y="1724219"/>
                </a:lnTo>
                <a:lnTo>
                  <a:pt x="1132475" y="1699656"/>
                </a:lnTo>
                <a:lnTo>
                  <a:pt x="1169577" y="1674292"/>
                </a:lnTo>
                <a:lnTo>
                  <a:pt x="1206087" y="1648140"/>
                </a:lnTo>
                <a:lnTo>
                  <a:pt x="1241992" y="1621211"/>
                </a:lnTo>
                <a:lnTo>
                  <a:pt x="1277280" y="1593518"/>
                </a:lnTo>
                <a:lnTo>
                  <a:pt x="1311939" y="1565074"/>
                </a:lnTo>
                <a:lnTo>
                  <a:pt x="1345957" y="1535890"/>
                </a:lnTo>
                <a:lnTo>
                  <a:pt x="1379320" y="1505978"/>
                </a:lnTo>
                <a:lnTo>
                  <a:pt x="1412018" y="1475352"/>
                </a:lnTo>
                <a:lnTo>
                  <a:pt x="1444037" y="1444023"/>
                </a:lnTo>
                <a:lnTo>
                  <a:pt x="1475366" y="1412003"/>
                </a:lnTo>
                <a:lnTo>
                  <a:pt x="1505992" y="1379305"/>
                </a:lnTo>
                <a:lnTo>
                  <a:pt x="1535903" y="1345941"/>
                </a:lnTo>
                <a:lnTo>
                  <a:pt x="1565086" y="1311924"/>
                </a:lnTo>
                <a:lnTo>
                  <a:pt x="1593530" y="1277264"/>
                </a:lnTo>
                <a:lnTo>
                  <a:pt x="1621223" y="1241976"/>
                </a:lnTo>
                <a:lnTo>
                  <a:pt x="1648151" y="1206071"/>
                </a:lnTo>
                <a:lnTo>
                  <a:pt x="1674302" y="1169560"/>
                </a:lnTo>
                <a:lnTo>
                  <a:pt x="1699666" y="1132458"/>
                </a:lnTo>
                <a:lnTo>
                  <a:pt x="1724228" y="1094775"/>
                </a:lnTo>
                <a:lnTo>
                  <a:pt x="1747977" y="1056524"/>
                </a:lnTo>
                <a:lnTo>
                  <a:pt x="1770901" y="1017718"/>
                </a:lnTo>
                <a:lnTo>
                  <a:pt x="1792987" y="978368"/>
                </a:lnTo>
                <a:lnTo>
                  <a:pt x="1814224" y="938487"/>
                </a:lnTo>
                <a:lnTo>
                  <a:pt x="1834598" y="898088"/>
                </a:lnTo>
                <a:lnTo>
                  <a:pt x="1854098" y="857181"/>
                </a:lnTo>
                <a:lnTo>
                  <a:pt x="1872711" y="815780"/>
                </a:lnTo>
                <a:lnTo>
                  <a:pt x="1890425" y="773897"/>
                </a:lnTo>
                <a:lnTo>
                  <a:pt x="1907228" y="731544"/>
                </a:lnTo>
                <a:lnTo>
                  <a:pt x="1923108" y="688734"/>
                </a:lnTo>
                <a:lnTo>
                  <a:pt x="1938052" y="645478"/>
                </a:lnTo>
                <a:lnTo>
                  <a:pt x="1952048" y="601789"/>
                </a:lnTo>
                <a:lnTo>
                  <a:pt x="1965084" y="557679"/>
                </a:lnTo>
                <a:lnTo>
                  <a:pt x="1977148" y="513161"/>
                </a:lnTo>
                <a:lnTo>
                  <a:pt x="1988226" y="468247"/>
                </a:lnTo>
                <a:lnTo>
                  <a:pt x="1998308" y="422948"/>
                </a:lnTo>
                <a:lnTo>
                  <a:pt x="2007381" y="377277"/>
                </a:lnTo>
                <a:lnTo>
                  <a:pt x="2015432" y="331247"/>
                </a:lnTo>
                <a:lnTo>
                  <a:pt x="2022449" y="284870"/>
                </a:lnTo>
                <a:lnTo>
                  <a:pt x="2028421" y="238158"/>
                </a:lnTo>
                <a:lnTo>
                  <a:pt x="2033334" y="191122"/>
                </a:lnTo>
                <a:lnTo>
                  <a:pt x="2037177" y="143777"/>
                </a:lnTo>
                <a:lnTo>
                  <a:pt x="2039937" y="96133"/>
                </a:lnTo>
                <a:lnTo>
                  <a:pt x="2041602" y="48203"/>
                </a:lnTo>
                <a:lnTo>
                  <a:pt x="2042159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84938" y="517662"/>
            <a:ext cx="713105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dirty="0">
                <a:uFill>
                  <a:solidFill>
                    <a:srgbClr val="404040"/>
                  </a:solidFill>
                </a:uFill>
              </a:rPr>
              <a:t>Η</a:t>
            </a:r>
            <a:r>
              <a:rPr sz="1800" spc="-5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sz="1800" spc="-30" dirty="0">
                <a:uFill>
                  <a:solidFill>
                    <a:srgbClr val="404040"/>
                  </a:solidFill>
                </a:uFill>
              </a:rPr>
              <a:t>οργανωτική</a:t>
            </a:r>
            <a:r>
              <a:rPr sz="1800" spc="-9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sz="1800" spc="-30" dirty="0">
                <a:uFill>
                  <a:solidFill>
                    <a:srgbClr val="404040"/>
                  </a:solidFill>
                </a:uFill>
              </a:rPr>
              <a:t>υποστήριξη</a:t>
            </a:r>
            <a:r>
              <a:rPr sz="1800" spc="-9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sz="1800" spc="-30" dirty="0">
                <a:uFill>
                  <a:solidFill>
                    <a:srgbClr val="404040"/>
                  </a:solidFill>
                </a:uFill>
              </a:rPr>
              <a:t>καλύπτει </a:t>
            </a:r>
            <a:r>
              <a:rPr sz="1800" b="1" spc="-15" dirty="0">
                <a:uFill>
                  <a:solidFill>
                    <a:srgbClr val="404040"/>
                  </a:solidFill>
                </a:uFill>
              </a:rPr>
              <a:t>έξοδα</a:t>
            </a:r>
            <a:r>
              <a:rPr sz="1800" b="1" spc="-75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sz="1800" b="1" spc="-15" dirty="0">
                <a:uFill>
                  <a:solidFill>
                    <a:srgbClr val="404040"/>
                  </a:solidFill>
                </a:uFill>
              </a:rPr>
              <a:t>του</a:t>
            </a:r>
            <a:r>
              <a:rPr sz="1800" b="1" spc="-6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sz="1800" b="1" spc="-30" dirty="0">
                <a:uFill>
                  <a:solidFill>
                    <a:srgbClr val="404040"/>
                  </a:solidFill>
                </a:uFill>
              </a:rPr>
              <a:t>ιδρύματος</a:t>
            </a:r>
            <a:r>
              <a:rPr sz="1800" b="1" spc="-15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sz="1800" b="1" spc="-25" dirty="0">
                <a:uFill>
                  <a:solidFill>
                    <a:srgbClr val="404040"/>
                  </a:solidFill>
                </a:uFill>
              </a:rPr>
              <a:t>αποστολής</a:t>
            </a:r>
            <a:r>
              <a:rPr sz="1800" b="1" spc="-3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sz="1800" b="1" spc="-20" dirty="0">
                <a:uFill>
                  <a:solidFill>
                    <a:srgbClr val="404040"/>
                  </a:solidFill>
                </a:uFill>
              </a:rPr>
              <a:t>που</a:t>
            </a:r>
            <a:r>
              <a:rPr sz="1800" b="1" spc="-5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lang="el-GR" sz="1800" b="1" spc="-10" dirty="0">
                <a:uFill>
                  <a:solidFill>
                    <a:srgbClr val="404040"/>
                  </a:solidFill>
                </a:uFill>
              </a:rPr>
              <a:t>δεν καλύπτονται από άλλες κατηγορίες</a:t>
            </a:r>
            <a:r>
              <a:rPr lang="el-GR" sz="1800" spc="-10" dirty="0">
                <a:uFill>
                  <a:solidFill>
                    <a:srgbClr val="404040"/>
                  </a:solidFill>
                </a:uFill>
              </a:rPr>
              <a:t> εξόδων, όπως έξοδα για:</a:t>
            </a:r>
            <a:endParaRPr sz="1800" dirty="0"/>
          </a:p>
        </p:txBody>
      </p:sp>
      <p:sp>
        <p:nvSpPr>
          <p:cNvPr id="6" name="object 6"/>
          <p:cNvSpPr txBox="1"/>
          <p:nvPr/>
        </p:nvSpPr>
        <p:spPr>
          <a:xfrm>
            <a:off x="4415410" y="1607632"/>
            <a:ext cx="6903720" cy="4732706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sz="1800" spc="-10" dirty="0">
                <a:latin typeface="Calibri Light"/>
                <a:cs typeface="Calibri Light"/>
              </a:rPr>
              <a:t>Την</a:t>
            </a:r>
            <a:r>
              <a:rPr sz="1800" spc="-6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προώθηση</a:t>
            </a:r>
            <a:r>
              <a:rPr sz="1800" spc="-75" dirty="0">
                <a:latin typeface="Calibri Light"/>
                <a:cs typeface="Calibri Light"/>
              </a:rPr>
              <a:t> </a:t>
            </a:r>
            <a:r>
              <a:rPr sz="1800" spc="-5" dirty="0" err="1">
                <a:latin typeface="Calibri Light"/>
                <a:cs typeface="Calibri Light"/>
              </a:rPr>
              <a:t>της</a:t>
            </a:r>
            <a:r>
              <a:rPr sz="1800" spc="-55" dirty="0">
                <a:latin typeface="Calibri Light"/>
                <a:cs typeface="Calibri Light"/>
              </a:rPr>
              <a:t> </a:t>
            </a:r>
            <a:r>
              <a:rPr sz="1800" spc="-5" dirty="0" err="1">
                <a:latin typeface="Calibri Light"/>
                <a:cs typeface="Calibri Light"/>
              </a:rPr>
              <a:t>Δράσης</a:t>
            </a:r>
            <a:endParaRPr lang="el-GR" dirty="0">
              <a:latin typeface="Calibri Light"/>
              <a:cs typeface="Calibri Light"/>
            </a:endParaRPr>
          </a:p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sz="1800" spc="-20" dirty="0" err="1">
                <a:latin typeface="Calibri Light"/>
                <a:cs typeface="Calibri Light"/>
              </a:rPr>
              <a:t>Το</a:t>
            </a:r>
            <a:r>
              <a:rPr lang="el-GR" spc="-125" dirty="0">
                <a:latin typeface="Calibri Light"/>
                <a:cs typeface="Calibri Light"/>
              </a:rPr>
              <a:t>ν </a:t>
            </a:r>
            <a:r>
              <a:rPr sz="1800" spc="-5" dirty="0" err="1">
                <a:latin typeface="Calibri Light"/>
                <a:cs typeface="Calibri Light"/>
              </a:rPr>
              <a:t>συντονισμό</a:t>
            </a:r>
            <a:r>
              <a:rPr sz="1800" spc="-10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με</a:t>
            </a:r>
            <a:r>
              <a:rPr sz="1800" spc="2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τα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συνεργαζόμενα</a:t>
            </a:r>
            <a:r>
              <a:rPr sz="1800" spc="-110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ιδρύματα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του</a:t>
            </a:r>
            <a:r>
              <a:rPr sz="1800" spc="-55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εξωτερικού</a:t>
            </a:r>
            <a:endParaRPr lang="el-GR" dirty="0">
              <a:latin typeface="Calibri Light"/>
              <a:cs typeface="Calibri Light"/>
            </a:endParaRPr>
          </a:p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 Light"/>
                <a:cs typeface="Calibri Light"/>
              </a:rPr>
              <a:t>Επ</a:t>
            </a:r>
            <a:r>
              <a:rPr sz="1800" spc="-5" dirty="0" err="1">
                <a:latin typeface="Calibri Light"/>
                <a:cs typeface="Calibri Light"/>
              </a:rPr>
              <a:t>ισκέψεις</a:t>
            </a:r>
            <a:r>
              <a:rPr sz="1800" spc="-1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σε </a:t>
            </a:r>
            <a:r>
              <a:rPr sz="1800" spc="-5" dirty="0">
                <a:latin typeface="Calibri Light"/>
                <a:cs typeface="Calibri Light"/>
              </a:rPr>
              <a:t>ιδρύματα</a:t>
            </a:r>
            <a:r>
              <a:rPr sz="1800" spc="-6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του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εξωτερικού</a:t>
            </a:r>
            <a:r>
              <a:rPr sz="1800" spc="-6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με</a:t>
            </a:r>
            <a:r>
              <a:rPr sz="1800" spc="10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σκοπό</a:t>
            </a:r>
            <a:r>
              <a:rPr sz="1800" spc="-5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τη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σύναψη</a:t>
            </a:r>
            <a:r>
              <a:rPr sz="1800" spc="-6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νέων</a:t>
            </a:r>
            <a:r>
              <a:rPr sz="1800" spc="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ΙΙΑs</a:t>
            </a:r>
            <a:endParaRPr lang="el-GR" sz="1800" dirty="0">
              <a:latin typeface="Calibri Light"/>
              <a:cs typeface="Calibri Light"/>
            </a:endParaRPr>
          </a:p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sz="1800" spc="-10" dirty="0" err="1">
                <a:latin typeface="Calibri Light"/>
                <a:cs typeface="Calibri Light"/>
              </a:rPr>
              <a:t>Την</a:t>
            </a:r>
            <a:r>
              <a:rPr sz="1800" spc="-5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προετοιμασία</a:t>
            </a:r>
            <a:r>
              <a:rPr sz="1800" spc="-95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κινητικοτήτων</a:t>
            </a:r>
            <a:r>
              <a:rPr sz="1800" spc="-7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&amp;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των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συμμετεχόντων</a:t>
            </a:r>
            <a:endParaRPr lang="el-GR" sz="1800" spc="-5" dirty="0">
              <a:latin typeface="Calibri Light"/>
              <a:cs typeface="Calibri Light"/>
            </a:endParaRPr>
          </a:p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lang="el-GR" sz="1800" dirty="0">
                <a:latin typeface="Calibri Light"/>
                <a:cs typeface="Calibri Light"/>
              </a:rPr>
              <a:t>Την επιλογή συμμετεχόντων</a:t>
            </a:r>
          </a:p>
          <a:p>
            <a:pPr marL="297815" indent="-285750"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lang="el-GR" sz="1800" dirty="0">
                <a:latin typeface="Calibri Light"/>
                <a:cs typeface="Calibri Light"/>
              </a:rPr>
              <a:t>Τη</a:t>
            </a:r>
            <a:r>
              <a:rPr lang="el-GR" sz="1800" spc="-35" dirty="0">
                <a:latin typeface="Calibri Light"/>
                <a:cs typeface="Calibri Light"/>
              </a:rPr>
              <a:t> </a:t>
            </a:r>
            <a:r>
              <a:rPr lang="el-GR" sz="1800" spc="-5" dirty="0">
                <a:latin typeface="Calibri Light"/>
                <a:cs typeface="Calibri Light"/>
              </a:rPr>
              <a:t>διασφάλιση</a:t>
            </a:r>
            <a:r>
              <a:rPr lang="el-GR" sz="1800" spc="-15" dirty="0">
                <a:latin typeface="Calibri Light"/>
                <a:cs typeface="Calibri Light"/>
              </a:rPr>
              <a:t> </a:t>
            </a:r>
            <a:r>
              <a:rPr lang="el-GR" sz="1800" spc="-5" dirty="0">
                <a:latin typeface="Calibri Light"/>
                <a:cs typeface="Calibri Light"/>
              </a:rPr>
              <a:t>της</a:t>
            </a:r>
            <a:r>
              <a:rPr lang="el-GR" sz="1800" spc="-55" dirty="0">
                <a:latin typeface="Calibri Light"/>
                <a:cs typeface="Calibri Light"/>
              </a:rPr>
              <a:t> </a:t>
            </a:r>
            <a:r>
              <a:rPr lang="el-GR" sz="1800" spc="-5" dirty="0">
                <a:latin typeface="Calibri Light"/>
                <a:cs typeface="Calibri Light"/>
              </a:rPr>
              <a:t>αναγνώρισης</a:t>
            </a:r>
          </a:p>
          <a:p>
            <a:pPr marL="297815" indent="-285750"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lang="el-GR" spc="-5" dirty="0">
                <a:latin typeface="Calibri Light"/>
                <a:cs typeface="Calibri Light"/>
              </a:rPr>
              <a:t>Την παρακολούθηση και στήριξη συμμετεχόντων, κατά τη διάρκεια των </a:t>
            </a:r>
            <a:r>
              <a:rPr lang="el-GR" spc="-5" dirty="0" err="1">
                <a:latin typeface="Calibri Light"/>
                <a:cs typeface="Calibri Light"/>
              </a:rPr>
              <a:t>κινητικότητων</a:t>
            </a:r>
            <a:endParaRPr lang="el-GR" spc="-5" dirty="0">
              <a:latin typeface="Calibri Light"/>
              <a:cs typeface="Calibri Light"/>
            </a:endParaRPr>
          </a:p>
          <a:p>
            <a:pPr marL="297815" indent="-285750"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r>
              <a:rPr lang="el-GR" spc="-5" dirty="0">
                <a:latin typeface="Calibri Light"/>
                <a:cs typeface="Calibri Light"/>
              </a:rPr>
              <a:t>Την υλοποίηση του </a:t>
            </a:r>
            <a:r>
              <a:rPr lang="el-GR" sz="1800" spc="-10" dirty="0">
                <a:latin typeface="Calibri Light"/>
                <a:cs typeface="Calibri Light"/>
              </a:rPr>
              <a:t>Ε</a:t>
            </a:r>
            <a:r>
              <a:rPr lang="en-GB" sz="1800" spc="-10" dirty="0" err="1">
                <a:latin typeface="Calibri Light"/>
                <a:cs typeface="Calibri Light"/>
              </a:rPr>
              <a:t>uropean</a:t>
            </a:r>
            <a:r>
              <a:rPr lang="en-GB" sz="1800" spc="-70" dirty="0">
                <a:latin typeface="Calibri Light"/>
                <a:cs typeface="Calibri Light"/>
              </a:rPr>
              <a:t> </a:t>
            </a:r>
            <a:r>
              <a:rPr lang="en-GB" sz="1800" spc="-15" dirty="0">
                <a:latin typeface="Calibri Light"/>
                <a:cs typeface="Calibri Light"/>
              </a:rPr>
              <a:t>Student</a:t>
            </a:r>
            <a:r>
              <a:rPr lang="en-GB" sz="1800" spc="-45" dirty="0">
                <a:latin typeface="Calibri Light"/>
                <a:cs typeface="Calibri Light"/>
              </a:rPr>
              <a:t> </a:t>
            </a:r>
            <a:r>
              <a:rPr lang="en-GB" sz="1800" spc="-15" dirty="0">
                <a:latin typeface="Calibri Light"/>
                <a:cs typeface="Calibri Light"/>
              </a:rPr>
              <a:t>Card</a:t>
            </a:r>
            <a:r>
              <a:rPr lang="en-GB" sz="1800" spc="-20" dirty="0">
                <a:latin typeface="Calibri Light"/>
                <a:cs typeface="Calibri Light"/>
              </a:rPr>
              <a:t> </a:t>
            </a:r>
            <a:r>
              <a:rPr lang="en-GB" sz="1800" spc="-10" dirty="0">
                <a:latin typeface="Calibri Light"/>
                <a:cs typeface="Calibri Light"/>
              </a:rPr>
              <a:t>Initiative</a:t>
            </a:r>
            <a:r>
              <a:rPr lang="en-GB" sz="1800" spc="-90" dirty="0">
                <a:latin typeface="Calibri Light"/>
                <a:cs typeface="Calibri Light"/>
              </a:rPr>
              <a:t> </a:t>
            </a:r>
            <a:endParaRPr lang="el-GR" spc="-5" dirty="0">
              <a:latin typeface="Calibri Light"/>
              <a:cs typeface="Calibri Light"/>
            </a:endParaRPr>
          </a:p>
          <a:p>
            <a:pPr marL="297815" indent="-285750"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endParaRPr lang="el-GR" sz="1800" spc="-5" dirty="0">
              <a:latin typeface="Calibri Light"/>
              <a:cs typeface="Calibri Light"/>
            </a:endParaRPr>
          </a:p>
          <a:p>
            <a:pPr marL="297815" indent="-285750"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endParaRPr lang="el-GR" sz="1800" dirty="0">
              <a:latin typeface="Calibri Light"/>
              <a:cs typeface="Calibri Light"/>
            </a:endParaRPr>
          </a:p>
          <a:p>
            <a:pPr marL="297815" indent="-285750">
              <a:lnSpc>
                <a:spcPct val="100000"/>
              </a:lnSpc>
              <a:spcBef>
                <a:spcPts val="985"/>
              </a:spcBef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endParaRPr sz="18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0645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808220"/>
            <a:ext cx="12192000" cy="1641475"/>
            <a:chOff x="0" y="4808220"/>
            <a:chExt cx="12192000" cy="16414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47816"/>
              <a:ext cx="12191999" cy="3017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19360" y="4808220"/>
              <a:ext cx="1993392" cy="12954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92303" y="157098"/>
            <a:ext cx="3583304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800" b="1" spc="-30" dirty="0">
                <a:solidFill>
                  <a:srgbClr val="6D2D9F"/>
                </a:solidFill>
                <a:latin typeface="Calibri"/>
                <a:cs typeface="Calibri"/>
              </a:rPr>
              <a:t>Οργανωτικά</a:t>
            </a:r>
            <a:r>
              <a:rPr sz="2800" b="1" spc="-100" dirty="0">
                <a:solidFill>
                  <a:srgbClr val="6D2D9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6D2D9F"/>
                </a:solidFill>
                <a:latin typeface="Calibri"/>
                <a:cs typeface="Calibri"/>
              </a:rPr>
              <a:t>Έξοδα</a:t>
            </a:r>
            <a:r>
              <a:rPr sz="2800" b="1" spc="-130" dirty="0">
                <a:solidFill>
                  <a:srgbClr val="6D2D9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D2D9F"/>
                </a:solidFill>
                <a:latin typeface="Calibri"/>
                <a:cs typeface="Calibri"/>
              </a:rPr>
              <a:t>(2/2)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63043" cy="643127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627211"/>
              </p:ext>
            </p:extLst>
          </p:nvPr>
        </p:nvGraphicFramePr>
        <p:xfrm>
          <a:off x="0" y="629921"/>
          <a:ext cx="12190094" cy="2851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45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4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507"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αστ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τα</a:t>
                      </a:r>
                      <a:r>
                        <a:rPr sz="18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Κι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τα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ς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0383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15875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Ποσό</a:t>
                      </a:r>
                      <a:r>
                        <a:rPr sz="1800" b="1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Επι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χορ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ανά</a:t>
                      </a:r>
                      <a:r>
                        <a:rPr sz="1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μμ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έχο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ντα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4747">
                <a:tc>
                  <a:txBody>
                    <a:bodyPr/>
                    <a:lstStyle/>
                    <a:p>
                      <a:pPr marL="178625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spc="-5" dirty="0" err="1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Εξερχόμενες</a:t>
                      </a:r>
                      <a:r>
                        <a:rPr sz="1800" spc="-7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κινητικότητες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11398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sz="1800" spc="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φ</a:t>
                      </a:r>
                      <a:r>
                        <a:rPr sz="180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ο</a:t>
                      </a:r>
                      <a:r>
                        <a:rPr sz="1800" spc="1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ι</a:t>
                      </a:r>
                      <a:r>
                        <a:rPr sz="1800" spc="-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τ</a:t>
                      </a:r>
                      <a:r>
                        <a:rPr sz="1800" spc="-1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η</a:t>
                      </a:r>
                      <a:r>
                        <a:rPr sz="1800" spc="-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τ</a:t>
                      </a:r>
                      <a:r>
                        <a:rPr sz="1800" spc="-1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ώ</a:t>
                      </a:r>
                      <a:r>
                        <a:rPr sz="1800" spc="-1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ν</a:t>
                      </a:r>
                      <a:r>
                        <a:rPr sz="1800" spc="-1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sz="1800" spc="-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απ</a:t>
                      </a:r>
                      <a:r>
                        <a:rPr sz="1800" spc="-1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ο</a:t>
                      </a:r>
                      <a:r>
                        <a:rPr sz="1800" spc="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φ</a:t>
                      </a:r>
                      <a:r>
                        <a:rPr sz="1800" spc="-1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ο</a:t>
                      </a:r>
                      <a:r>
                        <a:rPr sz="1800" spc="-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ίτ</a:t>
                      </a:r>
                      <a:r>
                        <a:rPr sz="1800" spc="-2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ω</a:t>
                      </a:r>
                      <a:r>
                        <a:rPr sz="180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ν</a:t>
                      </a:r>
                      <a:r>
                        <a:rPr sz="1800" spc="-13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και</a:t>
                      </a:r>
                      <a:r>
                        <a:rPr sz="1800" spc="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προ</a:t>
                      </a:r>
                      <a:r>
                        <a:rPr sz="1800" spc="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σ</a:t>
                      </a:r>
                      <a:r>
                        <a:rPr sz="1800" spc="-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ωπ</a:t>
                      </a:r>
                      <a:r>
                        <a:rPr sz="1800" spc="1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ι</a:t>
                      </a:r>
                      <a:r>
                        <a:rPr sz="180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κού)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934720" indent="0">
                        <a:lnSpc>
                          <a:spcPct val="100000"/>
                        </a:lnSpc>
                        <a:spcBef>
                          <a:spcPts val="5"/>
                        </a:spcBef>
                        <a:buNone/>
                        <a:tabLst>
                          <a:tab pos="1220470" algn="l"/>
                          <a:tab pos="1221105" algn="l"/>
                        </a:tabLst>
                      </a:pPr>
                      <a:endParaRPr lang="el-GR" sz="1800" spc="-5" dirty="0">
                        <a:solidFill>
                          <a:srgbClr val="09752C"/>
                        </a:solidFill>
                        <a:latin typeface="Verdana"/>
                        <a:cs typeface="Verdana"/>
                      </a:endParaRPr>
                    </a:p>
                    <a:p>
                      <a:pPr marL="934720" indent="0">
                        <a:lnSpc>
                          <a:spcPct val="100000"/>
                        </a:lnSpc>
                        <a:spcBef>
                          <a:spcPts val="5"/>
                        </a:spcBef>
                        <a:buNone/>
                        <a:tabLst>
                          <a:tab pos="1220470" algn="l"/>
                          <a:tab pos="1221105" algn="l"/>
                        </a:tabLst>
                      </a:pPr>
                      <a:r>
                        <a:rPr sz="1800" spc="-5" dirty="0" err="1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Εξερχόμενες</a:t>
                      </a:r>
                      <a:r>
                        <a:rPr sz="1800" spc="-8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κινητικότητες</a:t>
                      </a:r>
                      <a:r>
                        <a:rPr sz="1800" spc="-7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με</a:t>
                      </a:r>
                      <a:r>
                        <a:rPr sz="1800" spc="-2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zero</a:t>
                      </a:r>
                      <a:r>
                        <a:rPr sz="1800" spc="-4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grant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898525" indent="0">
                        <a:lnSpc>
                          <a:spcPct val="100000"/>
                        </a:lnSpc>
                        <a:buNone/>
                        <a:tabLst>
                          <a:tab pos="1183640" algn="l"/>
                          <a:tab pos="1184275" algn="l"/>
                        </a:tabLst>
                      </a:pPr>
                      <a:endParaRPr lang="el-GR" sz="1800" dirty="0">
                        <a:solidFill>
                          <a:srgbClr val="09752C"/>
                        </a:solidFill>
                        <a:latin typeface="Verdana"/>
                        <a:cs typeface="Verdana"/>
                      </a:endParaRPr>
                    </a:p>
                    <a:p>
                      <a:pPr marL="898525" indent="0">
                        <a:lnSpc>
                          <a:spcPct val="100000"/>
                        </a:lnSpc>
                        <a:buNone/>
                        <a:tabLst>
                          <a:tab pos="1183640" algn="l"/>
                          <a:tab pos="1184275" algn="l"/>
                        </a:tabLst>
                      </a:pPr>
                      <a:r>
                        <a:rPr sz="1800" dirty="0" err="1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Εισερχόμενες</a:t>
                      </a:r>
                      <a:r>
                        <a:rPr sz="1800" spc="-8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κινητικότητες</a:t>
                      </a:r>
                      <a:r>
                        <a:rPr sz="1800" spc="-10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από</a:t>
                      </a:r>
                      <a:r>
                        <a:rPr sz="1800" spc="-2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 err="1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ετ</a:t>
                      </a:r>
                      <a:r>
                        <a:rPr sz="1800" dirty="0">
                          <a:solidFill>
                            <a:srgbClr val="09752C"/>
                          </a:solidFill>
                          <a:latin typeface="Verdana"/>
                          <a:cs typeface="Verdana"/>
                        </a:rPr>
                        <a:t>αιρείες</a:t>
                      </a:r>
                      <a:endParaRPr lang="el-GR" sz="1800" dirty="0">
                        <a:solidFill>
                          <a:srgbClr val="09752C"/>
                        </a:solidFill>
                        <a:latin typeface="Verdana"/>
                        <a:cs typeface="Verdana"/>
                      </a:endParaRPr>
                    </a:p>
                    <a:p>
                      <a:pPr marL="898525" indent="0">
                        <a:lnSpc>
                          <a:spcPct val="100000"/>
                        </a:lnSpc>
                        <a:buNone/>
                        <a:tabLst>
                          <a:tab pos="1183640" algn="l"/>
                          <a:tab pos="1184275" algn="l"/>
                        </a:tabLst>
                      </a:pPr>
                      <a:endParaRPr lang="el-GR" sz="1800" dirty="0">
                        <a:solidFill>
                          <a:srgbClr val="09752C"/>
                        </a:solidFill>
                        <a:latin typeface="Verdana"/>
                        <a:cs typeface="Verdana"/>
                      </a:endParaRPr>
                    </a:p>
                    <a:p>
                      <a:pPr marL="898525" indent="0">
                        <a:lnSpc>
                          <a:spcPct val="100000"/>
                        </a:lnSpc>
                        <a:buNone/>
                        <a:tabLst>
                          <a:tab pos="1183640" algn="l"/>
                          <a:tab pos="1184275" algn="l"/>
                        </a:tabLst>
                      </a:pP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78435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468630" algn="ctr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400</a:t>
                      </a:r>
                      <a:r>
                        <a:rPr sz="2000" b="1" spc="-114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r>
                        <a:rPr sz="2000" b="1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μέχρι</a:t>
                      </a:r>
                      <a:r>
                        <a:rPr sz="2000" spc="-8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sz="2000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συμμε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έ</a:t>
                      </a:r>
                      <a:r>
                        <a:rPr sz="20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χ</a:t>
                      </a:r>
                      <a:r>
                        <a:rPr sz="20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ν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ε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ς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467359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230€</a:t>
                      </a:r>
                      <a:r>
                        <a:rPr sz="2000" b="1" spc="-9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για</a:t>
                      </a:r>
                      <a:r>
                        <a:rPr sz="2000" spc="-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κάθε</a:t>
                      </a:r>
                      <a:r>
                        <a:rPr sz="2000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επιπλέον</a:t>
                      </a:r>
                      <a:r>
                        <a:rPr sz="2000" spc="-6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συμμετέχοντα</a:t>
                      </a:r>
                      <a:r>
                        <a:rPr sz="2000" spc="-7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2300" y="57734"/>
            <a:ext cx="75006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Organizational</a:t>
            </a:r>
            <a:r>
              <a:rPr sz="3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Οργανωτικά</a:t>
            </a:r>
            <a:r>
              <a:rPr sz="32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Έξοδα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4F82A7-06C7-22F3-43D7-C917C27E3701}"/>
              </a:ext>
            </a:extLst>
          </p:cNvPr>
          <p:cNvSpPr/>
          <p:nvPr/>
        </p:nvSpPr>
        <p:spPr>
          <a:xfrm>
            <a:off x="2286000" y="3687445"/>
            <a:ext cx="7162800" cy="457200"/>
          </a:xfrm>
          <a:prstGeom prst="roundRect">
            <a:avLst/>
          </a:prstGeom>
          <a:solidFill>
            <a:srgbClr val="50A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Οι συνοδοί δε δικαιούνται οργανωτικά έξοδα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659572-C9C0-52B9-9072-543B08A6A4FE}"/>
              </a:ext>
            </a:extLst>
          </p:cNvPr>
          <p:cNvSpPr/>
          <p:nvPr/>
        </p:nvSpPr>
        <p:spPr>
          <a:xfrm>
            <a:off x="2286000" y="4339706"/>
            <a:ext cx="7162800" cy="1735604"/>
          </a:xfrm>
          <a:prstGeom prst="roundRect">
            <a:avLst/>
          </a:prstGeom>
          <a:solidFill>
            <a:srgbClr val="50A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Εάν στην τελική έκθεση δηλωθεί αριθμός κινητικοτήτων μικρότερος κατά 10% ή λιγότερο από τον εγκεκριμένο (όπως παρουσιάζεται στο Παράρτημα 1 της Συμφωνίας) η επιχορήγηση για την κατηγορία αυτή εξόδων δεν μειώνεται. Εάν ο τελικός αριθμός κινητικοτήτων είναι μεγαλύτερος από αυτόν του Παραρτήματος, η επιχορήγηση παραμένει στα αρχικά επίπεδα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756285"/>
            <a:ext cx="6779261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2500" spc="-25" dirty="0"/>
              <a:t>Ποσοστό Χρηματοδότησης για Διεθνή Κινητικότητα</a:t>
            </a:r>
            <a:endParaRPr sz="2500" dirty="0"/>
          </a:p>
        </p:txBody>
      </p:sp>
      <p:grpSp>
        <p:nvGrpSpPr>
          <p:cNvPr id="3" name="object 3"/>
          <p:cNvGrpSpPr/>
          <p:nvPr/>
        </p:nvGrpSpPr>
        <p:grpSpPr>
          <a:xfrm>
            <a:off x="648944" y="1636614"/>
            <a:ext cx="10896600" cy="99695"/>
            <a:chOff x="648944" y="1636614"/>
            <a:chExt cx="10896600" cy="99695"/>
          </a:xfrm>
        </p:grpSpPr>
        <p:sp>
          <p:nvSpPr>
            <p:cNvPr id="4" name="object 4"/>
            <p:cNvSpPr/>
            <p:nvPr/>
          </p:nvSpPr>
          <p:spPr>
            <a:xfrm>
              <a:off x="669214" y="1654612"/>
              <a:ext cx="10854690" cy="55244"/>
            </a:xfrm>
            <a:custGeom>
              <a:avLst/>
              <a:gdLst/>
              <a:ahLst/>
              <a:cxnLst/>
              <a:rect l="l" t="t" r="r" b="b"/>
              <a:pathLst>
                <a:path w="10854690" h="55244">
                  <a:moveTo>
                    <a:pt x="8385800" y="40132"/>
                  </a:moveTo>
                  <a:lnTo>
                    <a:pt x="7556331" y="40132"/>
                  </a:lnTo>
                  <a:lnTo>
                    <a:pt x="7612123" y="40512"/>
                  </a:lnTo>
                  <a:lnTo>
                    <a:pt x="7940555" y="52324"/>
                  </a:lnTo>
                  <a:lnTo>
                    <a:pt x="8045483" y="54610"/>
                  </a:lnTo>
                  <a:lnTo>
                    <a:pt x="8097913" y="54737"/>
                  </a:lnTo>
                  <a:lnTo>
                    <a:pt x="8150266" y="54356"/>
                  </a:lnTo>
                  <a:lnTo>
                    <a:pt x="8202499" y="52959"/>
                  </a:lnTo>
                  <a:lnTo>
                    <a:pt x="8254572" y="50546"/>
                  </a:lnTo>
                  <a:lnTo>
                    <a:pt x="8306443" y="47116"/>
                  </a:lnTo>
                  <a:lnTo>
                    <a:pt x="8385800" y="40132"/>
                  </a:lnTo>
                  <a:close/>
                </a:path>
                <a:path w="10854690" h="55244">
                  <a:moveTo>
                    <a:pt x="2679472" y="41021"/>
                  </a:moveTo>
                  <a:lnTo>
                    <a:pt x="2335093" y="41021"/>
                  </a:lnTo>
                  <a:lnTo>
                    <a:pt x="2355152" y="41401"/>
                  </a:lnTo>
                  <a:lnTo>
                    <a:pt x="2370143" y="42925"/>
                  </a:lnTo>
                  <a:lnTo>
                    <a:pt x="2396661" y="47878"/>
                  </a:lnTo>
                  <a:lnTo>
                    <a:pt x="2414058" y="50164"/>
                  </a:lnTo>
                  <a:lnTo>
                    <a:pt x="2438128" y="51942"/>
                  </a:lnTo>
                  <a:lnTo>
                    <a:pt x="2471805" y="52450"/>
                  </a:lnTo>
                  <a:lnTo>
                    <a:pt x="2518026" y="51308"/>
                  </a:lnTo>
                  <a:lnTo>
                    <a:pt x="2579724" y="48133"/>
                  </a:lnTo>
                  <a:lnTo>
                    <a:pt x="2679472" y="41021"/>
                  </a:lnTo>
                  <a:close/>
                </a:path>
                <a:path w="10854690" h="55244">
                  <a:moveTo>
                    <a:pt x="8322272" y="34036"/>
                  </a:moveTo>
                  <a:lnTo>
                    <a:pt x="4310201" y="34036"/>
                  </a:lnTo>
                  <a:lnTo>
                    <a:pt x="4368813" y="34162"/>
                  </a:lnTo>
                  <a:lnTo>
                    <a:pt x="4533892" y="36195"/>
                  </a:lnTo>
                  <a:lnTo>
                    <a:pt x="4625870" y="38735"/>
                  </a:lnTo>
                  <a:lnTo>
                    <a:pt x="4663703" y="40512"/>
                  </a:lnTo>
                  <a:lnTo>
                    <a:pt x="4694884" y="42417"/>
                  </a:lnTo>
                  <a:lnTo>
                    <a:pt x="4767935" y="47625"/>
                  </a:lnTo>
                  <a:lnTo>
                    <a:pt x="4797606" y="49149"/>
                  </a:lnTo>
                  <a:lnTo>
                    <a:pt x="4826690" y="50037"/>
                  </a:lnTo>
                  <a:lnTo>
                    <a:pt x="4858174" y="50164"/>
                  </a:lnTo>
                  <a:lnTo>
                    <a:pt x="4895046" y="49784"/>
                  </a:lnTo>
                  <a:lnTo>
                    <a:pt x="5229950" y="40639"/>
                  </a:lnTo>
                  <a:lnTo>
                    <a:pt x="5367781" y="39242"/>
                  </a:lnTo>
                  <a:lnTo>
                    <a:pt x="5892585" y="39242"/>
                  </a:lnTo>
                  <a:lnTo>
                    <a:pt x="5932026" y="37084"/>
                  </a:lnTo>
                  <a:lnTo>
                    <a:pt x="5981416" y="35178"/>
                  </a:lnTo>
                  <a:lnTo>
                    <a:pt x="6031470" y="34289"/>
                  </a:lnTo>
                  <a:lnTo>
                    <a:pt x="8324439" y="34289"/>
                  </a:lnTo>
                  <a:lnTo>
                    <a:pt x="8322272" y="34036"/>
                  </a:lnTo>
                  <a:close/>
                </a:path>
                <a:path w="10854690" h="55244">
                  <a:moveTo>
                    <a:pt x="8324439" y="34289"/>
                  </a:moveTo>
                  <a:lnTo>
                    <a:pt x="6031470" y="34289"/>
                  </a:lnTo>
                  <a:lnTo>
                    <a:pt x="6082353" y="34925"/>
                  </a:lnTo>
                  <a:lnTo>
                    <a:pt x="6134228" y="37464"/>
                  </a:lnTo>
                  <a:lnTo>
                    <a:pt x="6238875" y="46989"/>
                  </a:lnTo>
                  <a:lnTo>
                    <a:pt x="6287363" y="48767"/>
                  </a:lnTo>
                  <a:lnTo>
                    <a:pt x="6334358" y="48387"/>
                  </a:lnTo>
                  <a:lnTo>
                    <a:pt x="6482715" y="43052"/>
                  </a:lnTo>
                  <a:lnTo>
                    <a:pt x="6540067" y="42417"/>
                  </a:lnTo>
                  <a:lnTo>
                    <a:pt x="6575637" y="42417"/>
                  </a:lnTo>
                  <a:lnTo>
                    <a:pt x="6937782" y="38735"/>
                  </a:lnTo>
                  <a:lnTo>
                    <a:pt x="8372137" y="38735"/>
                  </a:lnTo>
                  <a:lnTo>
                    <a:pt x="8330939" y="35051"/>
                  </a:lnTo>
                  <a:lnTo>
                    <a:pt x="8324439" y="34289"/>
                  </a:lnTo>
                  <a:close/>
                </a:path>
                <a:path w="10854690" h="55244">
                  <a:moveTo>
                    <a:pt x="1520138" y="42417"/>
                  </a:moveTo>
                  <a:lnTo>
                    <a:pt x="1058874" y="42417"/>
                  </a:lnTo>
                  <a:lnTo>
                    <a:pt x="1096831" y="42545"/>
                  </a:lnTo>
                  <a:lnTo>
                    <a:pt x="1281283" y="48006"/>
                  </a:lnTo>
                  <a:lnTo>
                    <a:pt x="1335781" y="48640"/>
                  </a:lnTo>
                  <a:lnTo>
                    <a:pt x="1393726" y="48133"/>
                  </a:lnTo>
                  <a:lnTo>
                    <a:pt x="1455163" y="46227"/>
                  </a:lnTo>
                  <a:lnTo>
                    <a:pt x="1520138" y="42417"/>
                  </a:lnTo>
                  <a:close/>
                </a:path>
                <a:path w="10854690" h="55244">
                  <a:moveTo>
                    <a:pt x="1613625" y="38481"/>
                  </a:moveTo>
                  <a:lnTo>
                    <a:pt x="616488" y="38481"/>
                  </a:lnTo>
                  <a:lnTo>
                    <a:pt x="654800" y="38862"/>
                  </a:lnTo>
                  <a:lnTo>
                    <a:pt x="685054" y="40132"/>
                  </a:lnTo>
                  <a:lnTo>
                    <a:pt x="743440" y="46609"/>
                  </a:lnTo>
                  <a:lnTo>
                    <a:pt x="789642" y="48387"/>
                  </a:lnTo>
                  <a:lnTo>
                    <a:pt x="841982" y="48387"/>
                  </a:lnTo>
                  <a:lnTo>
                    <a:pt x="1058874" y="42417"/>
                  </a:lnTo>
                  <a:lnTo>
                    <a:pt x="1520138" y="42417"/>
                  </a:lnTo>
                  <a:lnTo>
                    <a:pt x="1560628" y="40132"/>
                  </a:lnTo>
                  <a:lnTo>
                    <a:pt x="1606446" y="38608"/>
                  </a:lnTo>
                  <a:lnTo>
                    <a:pt x="1613625" y="38481"/>
                  </a:lnTo>
                  <a:close/>
                </a:path>
                <a:path w="10854690" h="55244">
                  <a:moveTo>
                    <a:pt x="5411080" y="29972"/>
                  </a:moveTo>
                  <a:lnTo>
                    <a:pt x="3029967" y="29972"/>
                  </a:lnTo>
                  <a:lnTo>
                    <a:pt x="3142817" y="31241"/>
                  </a:lnTo>
                  <a:lnTo>
                    <a:pt x="3244475" y="34036"/>
                  </a:lnTo>
                  <a:lnTo>
                    <a:pt x="3446728" y="42417"/>
                  </a:lnTo>
                  <a:lnTo>
                    <a:pt x="3620955" y="47498"/>
                  </a:lnTo>
                  <a:lnTo>
                    <a:pt x="3675910" y="48133"/>
                  </a:lnTo>
                  <a:lnTo>
                    <a:pt x="3733203" y="48133"/>
                  </a:lnTo>
                  <a:lnTo>
                    <a:pt x="3791721" y="47371"/>
                  </a:lnTo>
                  <a:lnTo>
                    <a:pt x="3850355" y="45465"/>
                  </a:lnTo>
                  <a:lnTo>
                    <a:pt x="3943281" y="40386"/>
                  </a:lnTo>
                  <a:lnTo>
                    <a:pt x="4082129" y="36067"/>
                  </a:lnTo>
                  <a:lnTo>
                    <a:pt x="8322272" y="34036"/>
                  </a:lnTo>
                  <a:lnTo>
                    <a:pt x="8297355" y="31114"/>
                  </a:lnTo>
                  <a:lnTo>
                    <a:pt x="5504881" y="31114"/>
                  </a:lnTo>
                  <a:lnTo>
                    <a:pt x="5411080" y="29972"/>
                  </a:lnTo>
                  <a:close/>
                </a:path>
                <a:path w="10854690" h="55244">
                  <a:moveTo>
                    <a:pt x="8974246" y="17907"/>
                  </a:moveTo>
                  <a:lnTo>
                    <a:pt x="8921678" y="18414"/>
                  </a:lnTo>
                  <a:lnTo>
                    <a:pt x="8869948" y="20320"/>
                  </a:lnTo>
                  <a:lnTo>
                    <a:pt x="8819336" y="24129"/>
                  </a:lnTo>
                  <a:lnTo>
                    <a:pt x="8749329" y="30479"/>
                  </a:lnTo>
                  <a:lnTo>
                    <a:pt x="8684281" y="35433"/>
                  </a:lnTo>
                  <a:lnTo>
                    <a:pt x="8675614" y="35960"/>
                  </a:lnTo>
                  <a:lnTo>
                    <a:pt x="9115238" y="46354"/>
                  </a:lnTo>
                  <a:lnTo>
                    <a:pt x="9158793" y="46482"/>
                  </a:lnTo>
                  <a:lnTo>
                    <a:pt x="9196872" y="45974"/>
                  </a:lnTo>
                  <a:lnTo>
                    <a:pt x="9228712" y="44703"/>
                  </a:lnTo>
                  <a:lnTo>
                    <a:pt x="9298439" y="38608"/>
                  </a:lnTo>
                  <a:lnTo>
                    <a:pt x="9347921" y="37464"/>
                  </a:lnTo>
                  <a:lnTo>
                    <a:pt x="9762575" y="37464"/>
                  </a:lnTo>
                  <a:lnTo>
                    <a:pt x="9773357" y="36575"/>
                  </a:lnTo>
                  <a:lnTo>
                    <a:pt x="9438824" y="36575"/>
                  </a:lnTo>
                  <a:lnTo>
                    <a:pt x="9391328" y="35813"/>
                  </a:lnTo>
                  <a:lnTo>
                    <a:pt x="9342146" y="34036"/>
                  </a:lnTo>
                  <a:lnTo>
                    <a:pt x="9080776" y="20447"/>
                  </a:lnTo>
                  <a:lnTo>
                    <a:pt x="9027372" y="18669"/>
                  </a:lnTo>
                  <a:lnTo>
                    <a:pt x="8974246" y="17907"/>
                  </a:lnTo>
                  <a:close/>
                </a:path>
                <a:path w="10854690" h="55244">
                  <a:moveTo>
                    <a:pt x="9762575" y="37464"/>
                  </a:moveTo>
                  <a:lnTo>
                    <a:pt x="9347921" y="37464"/>
                  </a:lnTo>
                  <a:lnTo>
                    <a:pt x="9400709" y="38481"/>
                  </a:lnTo>
                  <a:lnTo>
                    <a:pt x="9566045" y="45338"/>
                  </a:lnTo>
                  <a:lnTo>
                    <a:pt x="9619190" y="46482"/>
                  </a:lnTo>
                  <a:lnTo>
                    <a:pt x="9669209" y="45720"/>
                  </a:lnTo>
                  <a:lnTo>
                    <a:pt x="9714813" y="42417"/>
                  </a:lnTo>
                  <a:lnTo>
                    <a:pt x="9751794" y="38353"/>
                  </a:lnTo>
                  <a:lnTo>
                    <a:pt x="9762575" y="37464"/>
                  </a:lnTo>
                  <a:close/>
                </a:path>
                <a:path w="10854690" h="55244">
                  <a:moveTo>
                    <a:pt x="10325630" y="34925"/>
                  </a:moveTo>
                  <a:lnTo>
                    <a:pt x="9802189" y="34925"/>
                  </a:lnTo>
                  <a:lnTo>
                    <a:pt x="9824014" y="35051"/>
                  </a:lnTo>
                  <a:lnTo>
                    <a:pt x="9926461" y="39115"/>
                  </a:lnTo>
                  <a:lnTo>
                    <a:pt x="9986951" y="40894"/>
                  </a:lnTo>
                  <a:lnTo>
                    <a:pt x="10067619" y="42417"/>
                  </a:lnTo>
                  <a:lnTo>
                    <a:pt x="10498784" y="46227"/>
                  </a:lnTo>
                  <a:lnTo>
                    <a:pt x="10550953" y="46227"/>
                  </a:lnTo>
                  <a:lnTo>
                    <a:pt x="10805110" y="43561"/>
                  </a:lnTo>
                  <a:lnTo>
                    <a:pt x="10854511" y="42417"/>
                  </a:lnTo>
                  <a:lnTo>
                    <a:pt x="10854384" y="38226"/>
                  </a:lnTo>
                  <a:lnTo>
                    <a:pt x="10854266" y="35687"/>
                  </a:lnTo>
                  <a:lnTo>
                    <a:pt x="10373093" y="35687"/>
                  </a:lnTo>
                  <a:lnTo>
                    <a:pt x="10325630" y="34925"/>
                  </a:lnTo>
                  <a:close/>
                </a:path>
                <a:path w="10854690" h="55244">
                  <a:moveTo>
                    <a:pt x="583" y="24129"/>
                  </a:moveTo>
                  <a:lnTo>
                    <a:pt x="116" y="29717"/>
                  </a:lnTo>
                  <a:lnTo>
                    <a:pt x="0" y="32258"/>
                  </a:lnTo>
                  <a:lnTo>
                    <a:pt x="468" y="35051"/>
                  </a:lnTo>
                  <a:lnTo>
                    <a:pt x="583" y="42417"/>
                  </a:lnTo>
                  <a:lnTo>
                    <a:pt x="49678" y="44450"/>
                  </a:lnTo>
                  <a:lnTo>
                    <a:pt x="103692" y="45465"/>
                  </a:lnTo>
                  <a:lnTo>
                    <a:pt x="161444" y="45720"/>
                  </a:lnTo>
                  <a:lnTo>
                    <a:pt x="283446" y="44450"/>
                  </a:lnTo>
                  <a:lnTo>
                    <a:pt x="571297" y="38735"/>
                  </a:lnTo>
                  <a:lnTo>
                    <a:pt x="1613625" y="38481"/>
                  </a:lnTo>
                  <a:lnTo>
                    <a:pt x="1656698" y="37719"/>
                  </a:lnTo>
                  <a:lnTo>
                    <a:pt x="2731867" y="37464"/>
                  </a:lnTo>
                  <a:lnTo>
                    <a:pt x="2784920" y="34671"/>
                  </a:lnTo>
                  <a:lnTo>
                    <a:pt x="2833584" y="32892"/>
                  </a:lnTo>
                  <a:lnTo>
                    <a:pt x="681090" y="32892"/>
                  </a:lnTo>
                  <a:lnTo>
                    <a:pt x="630549" y="30607"/>
                  </a:lnTo>
                  <a:lnTo>
                    <a:pt x="605790" y="27939"/>
                  </a:lnTo>
                  <a:lnTo>
                    <a:pt x="135324" y="27939"/>
                  </a:lnTo>
                  <a:lnTo>
                    <a:pt x="70627" y="27050"/>
                  </a:lnTo>
                  <a:lnTo>
                    <a:pt x="583" y="24129"/>
                  </a:lnTo>
                  <a:close/>
                </a:path>
                <a:path w="10854690" h="55244">
                  <a:moveTo>
                    <a:pt x="8372137" y="38735"/>
                  </a:moveTo>
                  <a:lnTo>
                    <a:pt x="6996525" y="38735"/>
                  </a:lnTo>
                  <a:lnTo>
                    <a:pt x="7054732" y="38862"/>
                  </a:lnTo>
                  <a:lnTo>
                    <a:pt x="7166483" y="40766"/>
                  </a:lnTo>
                  <a:lnTo>
                    <a:pt x="7284375" y="44450"/>
                  </a:lnTo>
                  <a:lnTo>
                    <a:pt x="7338840" y="45085"/>
                  </a:lnTo>
                  <a:lnTo>
                    <a:pt x="7385219" y="44576"/>
                  </a:lnTo>
                  <a:lnTo>
                    <a:pt x="7509068" y="40766"/>
                  </a:lnTo>
                  <a:lnTo>
                    <a:pt x="7556331" y="40132"/>
                  </a:lnTo>
                  <a:lnTo>
                    <a:pt x="8385800" y="40132"/>
                  </a:lnTo>
                  <a:lnTo>
                    <a:pt x="8389895" y="39794"/>
                  </a:lnTo>
                  <a:lnTo>
                    <a:pt x="8373558" y="38862"/>
                  </a:lnTo>
                  <a:lnTo>
                    <a:pt x="8372137" y="38735"/>
                  </a:lnTo>
                  <a:close/>
                </a:path>
                <a:path w="10854690" h="55244">
                  <a:moveTo>
                    <a:pt x="2731867" y="37464"/>
                  </a:moveTo>
                  <a:lnTo>
                    <a:pt x="1710491" y="37464"/>
                  </a:lnTo>
                  <a:lnTo>
                    <a:pt x="1766932" y="37719"/>
                  </a:lnTo>
                  <a:lnTo>
                    <a:pt x="2206573" y="44323"/>
                  </a:lnTo>
                  <a:lnTo>
                    <a:pt x="2246642" y="44323"/>
                  </a:lnTo>
                  <a:lnTo>
                    <a:pt x="2280426" y="43687"/>
                  </a:lnTo>
                  <a:lnTo>
                    <a:pt x="2335093" y="41021"/>
                  </a:lnTo>
                  <a:lnTo>
                    <a:pt x="2679472" y="41021"/>
                  </a:lnTo>
                  <a:lnTo>
                    <a:pt x="2722221" y="37973"/>
                  </a:lnTo>
                  <a:lnTo>
                    <a:pt x="2731867" y="37464"/>
                  </a:lnTo>
                  <a:close/>
                </a:path>
                <a:path w="10854690" h="55244">
                  <a:moveTo>
                    <a:pt x="5892585" y="39242"/>
                  </a:moveTo>
                  <a:lnTo>
                    <a:pt x="5367781" y="39242"/>
                  </a:lnTo>
                  <a:lnTo>
                    <a:pt x="5431602" y="39370"/>
                  </a:lnTo>
                  <a:lnTo>
                    <a:pt x="5773625" y="43941"/>
                  </a:lnTo>
                  <a:lnTo>
                    <a:pt x="5806284" y="43434"/>
                  </a:lnTo>
                  <a:lnTo>
                    <a:pt x="5834582" y="42417"/>
                  </a:lnTo>
                  <a:lnTo>
                    <a:pt x="5892585" y="39242"/>
                  </a:lnTo>
                  <a:close/>
                </a:path>
                <a:path w="10854690" h="55244">
                  <a:moveTo>
                    <a:pt x="8546497" y="34925"/>
                  </a:moveTo>
                  <a:lnTo>
                    <a:pt x="8493099" y="35433"/>
                  </a:lnTo>
                  <a:lnTo>
                    <a:pt x="8443386" y="36829"/>
                  </a:lnTo>
                  <a:lnTo>
                    <a:pt x="8398123" y="39115"/>
                  </a:lnTo>
                  <a:lnTo>
                    <a:pt x="8389895" y="39794"/>
                  </a:lnTo>
                  <a:lnTo>
                    <a:pt x="8418065" y="41401"/>
                  </a:lnTo>
                  <a:lnTo>
                    <a:pt x="8464900" y="42672"/>
                  </a:lnTo>
                  <a:lnTo>
                    <a:pt x="8514500" y="42799"/>
                  </a:lnTo>
                  <a:lnTo>
                    <a:pt x="8567305" y="41528"/>
                  </a:lnTo>
                  <a:lnTo>
                    <a:pt x="8623752" y="39115"/>
                  </a:lnTo>
                  <a:lnTo>
                    <a:pt x="8675614" y="35960"/>
                  </a:lnTo>
                  <a:lnTo>
                    <a:pt x="8602817" y="35051"/>
                  </a:lnTo>
                  <a:lnTo>
                    <a:pt x="8546497" y="34925"/>
                  </a:lnTo>
                  <a:close/>
                </a:path>
                <a:path w="10854690" h="55244">
                  <a:moveTo>
                    <a:pt x="9874162" y="0"/>
                  </a:moveTo>
                  <a:lnTo>
                    <a:pt x="9820740" y="888"/>
                  </a:lnTo>
                  <a:lnTo>
                    <a:pt x="9767026" y="3556"/>
                  </a:lnTo>
                  <a:lnTo>
                    <a:pt x="9713242" y="8127"/>
                  </a:lnTo>
                  <a:lnTo>
                    <a:pt x="9659611" y="14986"/>
                  </a:lnTo>
                  <a:lnTo>
                    <a:pt x="9606355" y="24129"/>
                  </a:lnTo>
                  <a:lnTo>
                    <a:pt x="9568402" y="30099"/>
                  </a:lnTo>
                  <a:lnTo>
                    <a:pt x="9527642" y="34036"/>
                  </a:lnTo>
                  <a:lnTo>
                    <a:pt x="9484356" y="36067"/>
                  </a:lnTo>
                  <a:lnTo>
                    <a:pt x="9438824" y="36575"/>
                  </a:lnTo>
                  <a:lnTo>
                    <a:pt x="9773357" y="36575"/>
                  </a:lnTo>
                  <a:lnTo>
                    <a:pt x="9779517" y="36067"/>
                  </a:lnTo>
                  <a:lnTo>
                    <a:pt x="9802189" y="34925"/>
                  </a:lnTo>
                  <a:lnTo>
                    <a:pt x="10325630" y="34925"/>
                  </a:lnTo>
                  <a:lnTo>
                    <a:pt x="10317720" y="34798"/>
                  </a:lnTo>
                  <a:lnTo>
                    <a:pt x="10265740" y="32638"/>
                  </a:lnTo>
                  <a:lnTo>
                    <a:pt x="10218183" y="29210"/>
                  </a:lnTo>
                  <a:lnTo>
                    <a:pt x="10176077" y="24129"/>
                  </a:lnTo>
                  <a:lnTo>
                    <a:pt x="10129088" y="17525"/>
                  </a:lnTo>
                  <a:lnTo>
                    <a:pt x="10080469" y="11684"/>
                  </a:lnTo>
                  <a:lnTo>
                    <a:pt x="10030445" y="6858"/>
                  </a:lnTo>
                  <a:lnTo>
                    <a:pt x="9979237" y="3175"/>
                  </a:lnTo>
                  <a:lnTo>
                    <a:pt x="9927069" y="888"/>
                  </a:lnTo>
                  <a:lnTo>
                    <a:pt x="9874162" y="0"/>
                  </a:lnTo>
                  <a:close/>
                </a:path>
                <a:path w="10854690" h="55244">
                  <a:moveTo>
                    <a:pt x="10854511" y="24129"/>
                  </a:moveTo>
                  <a:lnTo>
                    <a:pt x="10814867" y="24637"/>
                  </a:lnTo>
                  <a:lnTo>
                    <a:pt x="10549295" y="33274"/>
                  </a:lnTo>
                  <a:lnTo>
                    <a:pt x="10430833" y="35560"/>
                  </a:lnTo>
                  <a:lnTo>
                    <a:pt x="10373093" y="35687"/>
                  </a:lnTo>
                  <a:lnTo>
                    <a:pt x="10854266" y="35687"/>
                  </a:lnTo>
                  <a:lnTo>
                    <a:pt x="10854154" y="33274"/>
                  </a:lnTo>
                  <a:lnTo>
                    <a:pt x="10854276" y="29463"/>
                  </a:lnTo>
                  <a:lnTo>
                    <a:pt x="10854511" y="24129"/>
                  </a:lnTo>
                  <a:close/>
                </a:path>
                <a:path w="10854690" h="55244">
                  <a:moveTo>
                    <a:pt x="923111" y="24129"/>
                  </a:moveTo>
                  <a:lnTo>
                    <a:pt x="863453" y="24511"/>
                  </a:lnTo>
                  <a:lnTo>
                    <a:pt x="813226" y="26797"/>
                  </a:lnTo>
                  <a:lnTo>
                    <a:pt x="725848" y="32258"/>
                  </a:lnTo>
                  <a:lnTo>
                    <a:pt x="681090" y="32892"/>
                  </a:lnTo>
                  <a:lnTo>
                    <a:pt x="2833584" y="32892"/>
                  </a:lnTo>
                  <a:lnTo>
                    <a:pt x="2847489" y="32385"/>
                  </a:lnTo>
                  <a:lnTo>
                    <a:pt x="2893984" y="31241"/>
                  </a:lnTo>
                  <a:lnTo>
                    <a:pt x="2822441" y="31241"/>
                  </a:lnTo>
                  <a:lnTo>
                    <a:pt x="2775610" y="30987"/>
                  </a:lnTo>
                  <a:lnTo>
                    <a:pt x="2629055" y="26542"/>
                  </a:lnTo>
                  <a:lnTo>
                    <a:pt x="2203615" y="26542"/>
                  </a:lnTo>
                  <a:lnTo>
                    <a:pt x="2073276" y="25146"/>
                  </a:lnTo>
                  <a:lnTo>
                    <a:pt x="1049723" y="25146"/>
                  </a:lnTo>
                  <a:lnTo>
                    <a:pt x="923111" y="24129"/>
                  </a:lnTo>
                  <a:close/>
                </a:path>
                <a:path w="10854690" h="55244">
                  <a:moveTo>
                    <a:pt x="3106044" y="18796"/>
                  </a:moveTo>
                  <a:lnTo>
                    <a:pt x="3062691" y="19050"/>
                  </a:lnTo>
                  <a:lnTo>
                    <a:pt x="3023288" y="19938"/>
                  </a:lnTo>
                  <a:lnTo>
                    <a:pt x="2988324" y="21589"/>
                  </a:lnTo>
                  <a:lnTo>
                    <a:pt x="2913412" y="28194"/>
                  </a:lnTo>
                  <a:lnTo>
                    <a:pt x="2868253" y="30479"/>
                  </a:lnTo>
                  <a:lnTo>
                    <a:pt x="2822441" y="31241"/>
                  </a:lnTo>
                  <a:lnTo>
                    <a:pt x="2893984" y="31241"/>
                  </a:lnTo>
                  <a:lnTo>
                    <a:pt x="2909483" y="30861"/>
                  </a:lnTo>
                  <a:lnTo>
                    <a:pt x="2970457" y="30099"/>
                  </a:lnTo>
                  <a:lnTo>
                    <a:pt x="5411080" y="29972"/>
                  </a:lnTo>
                  <a:lnTo>
                    <a:pt x="5397721" y="29717"/>
                  </a:lnTo>
                  <a:lnTo>
                    <a:pt x="3649176" y="29717"/>
                  </a:lnTo>
                  <a:lnTo>
                    <a:pt x="3479004" y="27304"/>
                  </a:lnTo>
                  <a:lnTo>
                    <a:pt x="3152856" y="19303"/>
                  </a:lnTo>
                  <a:lnTo>
                    <a:pt x="3106044" y="18796"/>
                  </a:lnTo>
                  <a:close/>
                </a:path>
                <a:path w="10854690" h="55244">
                  <a:moveTo>
                    <a:pt x="6040549" y="23749"/>
                  </a:moveTo>
                  <a:lnTo>
                    <a:pt x="5927405" y="24129"/>
                  </a:lnTo>
                  <a:lnTo>
                    <a:pt x="5549797" y="31114"/>
                  </a:lnTo>
                  <a:lnTo>
                    <a:pt x="8297355" y="31114"/>
                  </a:lnTo>
                  <a:lnTo>
                    <a:pt x="8289771" y="30225"/>
                  </a:lnTo>
                  <a:lnTo>
                    <a:pt x="8279732" y="28701"/>
                  </a:lnTo>
                  <a:lnTo>
                    <a:pt x="7804202" y="28701"/>
                  </a:lnTo>
                  <a:lnTo>
                    <a:pt x="7743217" y="27559"/>
                  </a:lnTo>
                  <a:lnTo>
                    <a:pt x="7693866" y="24891"/>
                  </a:lnTo>
                  <a:lnTo>
                    <a:pt x="6240135" y="24891"/>
                  </a:lnTo>
                  <a:lnTo>
                    <a:pt x="6040549" y="23749"/>
                  </a:lnTo>
                  <a:close/>
                </a:path>
                <a:path w="10854690" h="55244">
                  <a:moveTo>
                    <a:pt x="4010394" y="17907"/>
                  </a:moveTo>
                  <a:lnTo>
                    <a:pt x="3938285" y="19558"/>
                  </a:lnTo>
                  <a:lnTo>
                    <a:pt x="3806474" y="26797"/>
                  </a:lnTo>
                  <a:lnTo>
                    <a:pt x="3756287" y="28575"/>
                  </a:lnTo>
                  <a:lnTo>
                    <a:pt x="3703691" y="29463"/>
                  </a:lnTo>
                  <a:lnTo>
                    <a:pt x="3649176" y="29717"/>
                  </a:lnTo>
                  <a:lnTo>
                    <a:pt x="5397721" y="29717"/>
                  </a:lnTo>
                  <a:lnTo>
                    <a:pt x="5285665" y="26797"/>
                  </a:lnTo>
                  <a:lnTo>
                    <a:pt x="4246177" y="26797"/>
                  </a:lnTo>
                  <a:lnTo>
                    <a:pt x="4209805" y="25273"/>
                  </a:lnTo>
                  <a:lnTo>
                    <a:pt x="4124395" y="20320"/>
                  </a:lnTo>
                  <a:lnTo>
                    <a:pt x="4071846" y="18414"/>
                  </a:lnTo>
                  <a:lnTo>
                    <a:pt x="4010394" y="17907"/>
                  </a:lnTo>
                  <a:close/>
                </a:path>
                <a:path w="10854690" h="55244">
                  <a:moveTo>
                    <a:pt x="8120873" y="16510"/>
                  </a:moveTo>
                  <a:lnTo>
                    <a:pt x="8073727" y="17907"/>
                  </a:lnTo>
                  <a:lnTo>
                    <a:pt x="7918955" y="25781"/>
                  </a:lnTo>
                  <a:lnTo>
                    <a:pt x="7862766" y="27812"/>
                  </a:lnTo>
                  <a:lnTo>
                    <a:pt x="7804202" y="28701"/>
                  </a:lnTo>
                  <a:lnTo>
                    <a:pt x="8279732" y="28701"/>
                  </a:lnTo>
                  <a:lnTo>
                    <a:pt x="8249614" y="24129"/>
                  </a:lnTo>
                  <a:lnTo>
                    <a:pt x="8208770" y="19050"/>
                  </a:lnTo>
                  <a:lnTo>
                    <a:pt x="8165872" y="16637"/>
                  </a:lnTo>
                  <a:lnTo>
                    <a:pt x="8120873" y="16510"/>
                  </a:lnTo>
                  <a:close/>
                </a:path>
                <a:path w="10854690" h="55244">
                  <a:moveTo>
                    <a:pt x="442930" y="17525"/>
                  </a:moveTo>
                  <a:lnTo>
                    <a:pt x="398423" y="18669"/>
                  </a:lnTo>
                  <a:lnTo>
                    <a:pt x="250941" y="25526"/>
                  </a:lnTo>
                  <a:lnTo>
                    <a:pt x="195240" y="27304"/>
                  </a:lnTo>
                  <a:lnTo>
                    <a:pt x="135324" y="27939"/>
                  </a:lnTo>
                  <a:lnTo>
                    <a:pt x="605790" y="27939"/>
                  </a:lnTo>
                  <a:lnTo>
                    <a:pt x="528362" y="19685"/>
                  </a:lnTo>
                  <a:lnTo>
                    <a:pt x="486054" y="17652"/>
                  </a:lnTo>
                  <a:lnTo>
                    <a:pt x="442930" y="17525"/>
                  </a:lnTo>
                  <a:close/>
                </a:path>
                <a:path w="10854690" h="55244">
                  <a:moveTo>
                    <a:pt x="4687368" y="12953"/>
                  </a:moveTo>
                  <a:lnTo>
                    <a:pt x="4634178" y="13081"/>
                  </a:lnTo>
                  <a:lnTo>
                    <a:pt x="4494215" y="14859"/>
                  </a:lnTo>
                  <a:lnTo>
                    <a:pt x="4454559" y="16001"/>
                  </a:lnTo>
                  <a:lnTo>
                    <a:pt x="4386580" y="18669"/>
                  </a:lnTo>
                  <a:lnTo>
                    <a:pt x="4334637" y="22225"/>
                  </a:lnTo>
                  <a:lnTo>
                    <a:pt x="4315027" y="24129"/>
                  </a:lnTo>
                  <a:lnTo>
                    <a:pt x="4280666" y="26670"/>
                  </a:lnTo>
                  <a:lnTo>
                    <a:pt x="4246177" y="26797"/>
                  </a:lnTo>
                  <a:lnTo>
                    <a:pt x="5285665" y="26797"/>
                  </a:lnTo>
                  <a:lnTo>
                    <a:pt x="4996077" y="17272"/>
                  </a:lnTo>
                  <a:lnTo>
                    <a:pt x="4743594" y="13208"/>
                  </a:lnTo>
                  <a:lnTo>
                    <a:pt x="4687368" y="12953"/>
                  </a:lnTo>
                  <a:close/>
                </a:path>
                <a:path w="10854690" h="55244">
                  <a:moveTo>
                    <a:pt x="2452676" y="23367"/>
                  </a:moveTo>
                  <a:lnTo>
                    <a:pt x="2249609" y="26542"/>
                  </a:lnTo>
                  <a:lnTo>
                    <a:pt x="2629055" y="26542"/>
                  </a:lnTo>
                  <a:lnTo>
                    <a:pt x="2570758" y="24764"/>
                  </a:lnTo>
                  <a:lnTo>
                    <a:pt x="2513328" y="23622"/>
                  </a:lnTo>
                  <a:lnTo>
                    <a:pt x="2452676" y="23367"/>
                  </a:lnTo>
                  <a:close/>
                </a:path>
                <a:path w="10854690" h="55244">
                  <a:moveTo>
                    <a:pt x="1818588" y="24129"/>
                  </a:moveTo>
                  <a:lnTo>
                    <a:pt x="1682713" y="24129"/>
                  </a:lnTo>
                  <a:lnTo>
                    <a:pt x="1174823" y="25146"/>
                  </a:lnTo>
                  <a:lnTo>
                    <a:pt x="2073276" y="25146"/>
                  </a:lnTo>
                  <a:lnTo>
                    <a:pt x="1818588" y="24129"/>
                  </a:lnTo>
                  <a:close/>
                </a:path>
                <a:path w="10854690" h="55244">
                  <a:moveTo>
                    <a:pt x="6635188" y="22478"/>
                  </a:moveTo>
                  <a:lnTo>
                    <a:pt x="6597882" y="22478"/>
                  </a:lnTo>
                  <a:lnTo>
                    <a:pt x="6293680" y="24891"/>
                  </a:lnTo>
                  <a:lnTo>
                    <a:pt x="6893618" y="24891"/>
                  </a:lnTo>
                  <a:lnTo>
                    <a:pt x="6635188" y="22478"/>
                  </a:lnTo>
                  <a:close/>
                </a:path>
                <a:path w="10854690" h="55244">
                  <a:moveTo>
                    <a:pt x="7462609" y="17272"/>
                  </a:moveTo>
                  <a:lnTo>
                    <a:pt x="7415093" y="17399"/>
                  </a:lnTo>
                  <a:lnTo>
                    <a:pt x="6893618" y="24891"/>
                  </a:lnTo>
                  <a:lnTo>
                    <a:pt x="7693866" y="24891"/>
                  </a:lnTo>
                  <a:lnTo>
                    <a:pt x="7639383" y="21589"/>
                  </a:lnTo>
                  <a:lnTo>
                    <a:pt x="7597378" y="19685"/>
                  </a:lnTo>
                  <a:lnTo>
                    <a:pt x="7553849" y="18287"/>
                  </a:lnTo>
                  <a:lnTo>
                    <a:pt x="7508894" y="17525"/>
                  </a:lnTo>
                  <a:lnTo>
                    <a:pt x="7462609" y="1727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9582" y="1657251"/>
              <a:ext cx="10855325" cy="58419"/>
            </a:xfrm>
            <a:custGeom>
              <a:avLst/>
              <a:gdLst/>
              <a:ahLst/>
              <a:cxnLst/>
              <a:rect l="l" t="t" r="r" b="b"/>
              <a:pathLst>
                <a:path w="10855325" h="58419">
                  <a:moveTo>
                    <a:pt x="215" y="21434"/>
                  </a:moveTo>
                  <a:lnTo>
                    <a:pt x="51008" y="16258"/>
                  </a:lnTo>
                  <a:lnTo>
                    <a:pt x="104620" y="13195"/>
                  </a:lnTo>
                  <a:lnTo>
                    <a:pt x="159893" y="11895"/>
                  </a:lnTo>
                  <a:lnTo>
                    <a:pt x="215667" y="12006"/>
                  </a:lnTo>
                  <a:lnTo>
                    <a:pt x="270785" y="13176"/>
                  </a:lnTo>
                  <a:lnTo>
                    <a:pt x="324086" y="15056"/>
                  </a:lnTo>
                  <a:lnTo>
                    <a:pt x="374412" y="17292"/>
                  </a:lnTo>
                  <a:lnTo>
                    <a:pt x="420605" y="19536"/>
                  </a:lnTo>
                  <a:lnTo>
                    <a:pt x="461505" y="21434"/>
                  </a:lnTo>
                  <a:lnTo>
                    <a:pt x="489841" y="22707"/>
                  </a:lnTo>
                  <a:lnTo>
                    <a:pt x="522371" y="24219"/>
                  </a:lnTo>
                  <a:lnTo>
                    <a:pt x="559037" y="25846"/>
                  </a:lnTo>
                  <a:lnTo>
                    <a:pt x="599777" y="27465"/>
                  </a:lnTo>
                  <a:lnTo>
                    <a:pt x="644532" y="28953"/>
                  </a:lnTo>
                  <a:lnTo>
                    <a:pt x="693242" y="30189"/>
                  </a:lnTo>
                  <a:lnTo>
                    <a:pt x="745846" y="31048"/>
                  </a:lnTo>
                  <a:lnTo>
                    <a:pt x="802286" y="31409"/>
                  </a:lnTo>
                  <a:lnTo>
                    <a:pt x="862501" y="31148"/>
                  </a:lnTo>
                  <a:lnTo>
                    <a:pt x="926431" y="30143"/>
                  </a:lnTo>
                  <a:lnTo>
                    <a:pt x="994017" y="28271"/>
                  </a:lnTo>
                  <a:lnTo>
                    <a:pt x="1065197" y="25409"/>
                  </a:lnTo>
                  <a:lnTo>
                    <a:pt x="1139913" y="21434"/>
                  </a:lnTo>
                  <a:lnTo>
                    <a:pt x="1200046" y="18232"/>
                  </a:lnTo>
                  <a:lnTo>
                    <a:pt x="1256548" y="15980"/>
                  </a:lnTo>
                  <a:lnTo>
                    <a:pt x="1309884" y="14567"/>
                  </a:lnTo>
                  <a:lnTo>
                    <a:pt x="1360520" y="13879"/>
                  </a:lnTo>
                  <a:lnTo>
                    <a:pt x="1408921" y="13806"/>
                  </a:lnTo>
                  <a:lnTo>
                    <a:pt x="1455551" y="14234"/>
                  </a:lnTo>
                  <a:lnTo>
                    <a:pt x="1500876" y="15052"/>
                  </a:lnTo>
                  <a:lnTo>
                    <a:pt x="1545361" y="16147"/>
                  </a:lnTo>
                  <a:lnTo>
                    <a:pt x="1589471" y="17408"/>
                  </a:lnTo>
                  <a:lnTo>
                    <a:pt x="1633671" y="18721"/>
                  </a:lnTo>
                  <a:lnTo>
                    <a:pt x="1678426" y="19976"/>
                  </a:lnTo>
                  <a:lnTo>
                    <a:pt x="1724201" y="21059"/>
                  </a:lnTo>
                  <a:lnTo>
                    <a:pt x="1771461" y="21858"/>
                  </a:lnTo>
                  <a:lnTo>
                    <a:pt x="1820672" y="22262"/>
                  </a:lnTo>
                  <a:lnTo>
                    <a:pt x="1872298" y="22158"/>
                  </a:lnTo>
                  <a:lnTo>
                    <a:pt x="1926805" y="21434"/>
                  </a:lnTo>
                  <a:lnTo>
                    <a:pt x="2005569" y="19959"/>
                  </a:lnTo>
                  <a:lnTo>
                    <a:pt x="2064800" y="18934"/>
                  </a:lnTo>
                  <a:lnTo>
                    <a:pt x="2108197" y="18313"/>
                  </a:lnTo>
                  <a:lnTo>
                    <a:pt x="2139462" y="18051"/>
                  </a:lnTo>
                  <a:lnTo>
                    <a:pt x="2162295" y="18100"/>
                  </a:lnTo>
                  <a:lnTo>
                    <a:pt x="2180396" y="18416"/>
                  </a:lnTo>
                  <a:lnTo>
                    <a:pt x="2197465" y="18954"/>
                  </a:lnTo>
                  <a:lnTo>
                    <a:pt x="2217203" y="19666"/>
                  </a:lnTo>
                  <a:lnTo>
                    <a:pt x="2243309" y="20508"/>
                  </a:lnTo>
                  <a:lnTo>
                    <a:pt x="2279484" y="21434"/>
                  </a:lnTo>
                  <a:lnTo>
                    <a:pt x="2334404" y="22940"/>
                  </a:lnTo>
                  <a:lnTo>
                    <a:pt x="2380653" y="24511"/>
                  </a:lnTo>
                  <a:lnTo>
                    <a:pt x="2422529" y="25806"/>
                  </a:lnTo>
                  <a:lnTo>
                    <a:pt x="2464333" y="26486"/>
                  </a:lnTo>
                  <a:lnTo>
                    <a:pt x="2510362" y="26210"/>
                  </a:lnTo>
                  <a:lnTo>
                    <a:pt x="2564914" y="24640"/>
                  </a:lnTo>
                  <a:lnTo>
                    <a:pt x="2632290" y="21434"/>
                  </a:lnTo>
                  <a:lnTo>
                    <a:pt x="2663604" y="19622"/>
                  </a:lnTo>
                  <a:lnTo>
                    <a:pt x="2698823" y="17474"/>
                  </a:lnTo>
                  <a:lnTo>
                    <a:pt x="2737622" y="15093"/>
                  </a:lnTo>
                  <a:lnTo>
                    <a:pt x="2779675" y="12580"/>
                  </a:lnTo>
                  <a:lnTo>
                    <a:pt x="2824656" y="10041"/>
                  </a:lnTo>
                  <a:lnTo>
                    <a:pt x="2872240" y="7577"/>
                  </a:lnTo>
                  <a:lnTo>
                    <a:pt x="2922102" y="5291"/>
                  </a:lnTo>
                  <a:lnTo>
                    <a:pt x="2973916" y="3288"/>
                  </a:lnTo>
                  <a:lnTo>
                    <a:pt x="3027356" y="1669"/>
                  </a:lnTo>
                  <a:lnTo>
                    <a:pt x="3082096" y="539"/>
                  </a:lnTo>
                  <a:lnTo>
                    <a:pt x="3137811" y="0"/>
                  </a:lnTo>
                  <a:lnTo>
                    <a:pt x="3194176" y="154"/>
                  </a:lnTo>
                  <a:lnTo>
                    <a:pt x="3250865" y="1106"/>
                  </a:lnTo>
                  <a:lnTo>
                    <a:pt x="3307551" y="2959"/>
                  </a:lnTo>
                  <a:lnTo>
                    <a:pt x="3363910" y="5815"/>
                  </a:lnTo>
                  <a:lnTo>
                    <a:pt x="3419617" y="9777"/>
                  </a:lnTo>
                  <a:lnTo>
                    <a:pt x="3474344" y="14949"/>
                  </a:lnTo>
                  <a:lnTo>
                    <a:pt x="3527767" y="21434"/>
                  </a:lnTo>
                  <a:lnTo>
                    <a:pt x="3598912" y="30262"/>
                  </a:lnTo>
                  <a:lnTo>
                    <a:pt x="3666570" y="36988"/>
                  </a:lnTo>
                  <a:lnTo>
                    <a:pt x="3730830" y="41786"/>
                  </a:lnTo>
                  <a:lnTo>
                    <a:pt x="3791780" y="44827"/>
                  </a:lnTo>
                  <a:lnTo>
                    <a:pt x="3849511" y="46281"/>
                  </a:lnTo>
                  <a:lnTo>
                    <a:pt x="3904109" y="46322"/>
                  </a:lnTo>
                  <a:lnTo>
                    <a:pt x="3955665" y="45120"/>
                  </a:lnTo>
                  <a:lnTo>
                    <a:pt x="4004267" y="42848"/>
                  </a:lnTo>
                  <a:lnTo>
                    <a:pt x="4050004" y="39676"/>
                  </a:lnTo>
                  <a:lnTo>
                    <a:pt x="4092964" y="35777"/>
                  </a:lnTo>
                  <a:lnTo>
                    <a:pt x="4133237" y="31323"/>
                  </a:lnTo>
                  <a:lnTo>
                    <a:pt x="4206074" y="21434"/>
                  </a:lnTo>
                  <a:lnTo>
                    <a:pt x="4267525" y="13856"/>
                  </a:lnTo>
                  <a:lnTo>
                    <a:pt x="4325671" y="9704"/>
                  </a:lnTo>
                  <a:lnTo>
                    <a:pt x="4380284" y="8438"/>
                  </a:lnTo>
                  <a:lnTo>
                    <a:pt x="4431138" y="9517"/>
                  </a:lnTo>
                  <a:lnTo>
                    <a:pt x="4478006" y="12403"/>
                  </a:lnTo>
                  <a:lnTo>
                    <a:pt x="4520663" y="16555"/>
                  </a:lnTo>
                  <a:lnTo>
                    <a:pt x="4558880" y="21434"/>
                  </a:lnTo>
                  <a:lnTo>
                    <a:pt x="4583589" y="23656"/>
                  </a:lnTo>
                  <a:lnTo>
                    <a:pt x="4618082" y="24971"/>
                  </a:lnTo>
                  <a:lnTo>
                    <a:pt x="4660940" y="25523"/>
                  </a:lnTo>
                  <a:lnTo>
                    <a:pt x="4710743" y="25461"/>
                  </a:lnTo>
                  <a:lnTo>
                    <a:pt x="4766070" y="24930"/>
                  </a:lnTo>
                  <a:lnTo>
                    <a:pt x="4825503" y="24078"/>
                  </a:lnTo>
                  <a:lnTo>
                    <a:pt x="4887620" y="23051"/>
                  </a:lnTo>
                  <a:lnTo>
                    <a:pt x="4951002" y="21996"/>
                  </a:lnTo>
                  <a:lnTo>
                    <a:pt x="5014229" y="21059"/>
                  </a:lnTo>
                  <a:lnTo>
                    <a:pt x="5075881" y="20388"/>
                  </a:lnTo>
                  <a:lnTo>
                    <a:pt x="5134538" y="20129"/>
                  </a:lnTo>
                  <a:lnTo>
                    <a:pt x="5188780" y="20429"/>
                  </a:lnTo>
                  <a:lnTo>
                    <a:pt x="5237187" y="21434"/>
                  </a:lnTo>
                  <a:lnTo>
                    <a:pt x="5272536" y="22187"/>
                  </a:lnTo>
                  <a:lnTo>
                    <a:pt x="5313077" y="22462"/>
                  </a:lnTo>
                  <a:lnTo>
                    <a:pt x="5358155" y="22333"/>
                  </a:lnTo>
                  <a:lnTo>
                    <a:pt x="5407115" y="21873"/>
                  </a:lnTo>
                  <a:lnTo>
                    <a:pt x="5459299" y="21154"/>
                  </a:lnTo>
                  <a:lnTo>
                    <a:pt x="5514052" y="20248"/>
                  </a:lnTo>
                  <a:lnTo>
                    <a:pt x="5570718" y="19231"/>
                  </a:lnTo>
                  <a:lnTo>
                    <a:pt x="5628641" y="18173"/>
                  </a:lnTo>
                  <a:lnTo>
                    <a:pt x="5687164" y="17148"/>
                  </a:lnTo>
                  <a:lnTo>
                    <a:pt x="5745633" y="16228"/>
                  </a:lnTo>
                  <a:lnTo>
                    <a:pt x="5803389" y="15488"/>
                  </a:lnTo>
                  <a:lnTo>
                    <a:pt x="5859779" y="14999"/>
                  </a:lnTo>
                  <a:lnTo>
                    <a:pt x="5914145" y="14835"/>
                  </a:lnTo>
                  <a:lnTo>
                    <a:pt x="5965832" y="15068"/>
                  </a:lnTo>
                  <a:lnTo>
                    <a:pt x="6014183" y="15772"/>
                  </a:lnTo>
                  <a:lnTo>
                    <a:pt x="6058543" y="17019"/>
                  </a:lnTo>
                  <a:lnTo>
                    <a:pt x="6098256" y="18882"/>
                  </a:lnTo>
                  <a:lnTo>
                    <a:pt x="6183664" y="25977"/>
                  </a:lnTo>
                  <a:lnTo>
                    <a:pt x="6233699" y="29966"/>
                  </a:lnTo>
                  <a:lnTo>
                    <a:pt x="6283143" y="33285"/>
                  </a:lnTo>
                  <a:lnTo>
                    <a:pt x="6332372" y="35813"/>
                  </a:lnTo>
                  <a:lnTo>
                    <a:pt x="6381762" y="37432"/>
                  </a:lnTo>
                  <a:lnTo>
                    <a:pt x="6431689" y="38025"/>
                  </a:lnTo>
                  <a:lnTo>
                    <a:pt x="6482528" y="37472"/>
                  </a:lnTo>
                  <a:lnTo>
                    <a:pt x="6534654" y="35655"/>
                  </a:lnTo>
                  <a:lnTo>
                    <a:pt x="6588443" y="32455"/>
                  </a:lnTo>
                  <a:lnTo>
                    <a:pt x="6644271" y="27754"/>
                  </a:lnTo>
                  <a:lnTo>
                    <a:pt x="6702513" y="21434"/>
                  </a:lnTo>
                  <a:lnTo>
                    <a:pt x="6758689" y="15168"/>
                  </a:lnTo>
                  <a:lnTo>
                    <a:pt x="6809143" y="10608"/>
                  </a:lnTo>
                  <a:lnTo>
                    <a:pt x="6855492" y="7604"/>
                  </a:lnTo>
                  <a:lnTo>
                    <a:pt x="6899352" y="6005"/>
                  </a:lnTo>
                  <a:lnTo>
                    <a:pt x="6942337" y="5659"/>
                  </a:lnTo>
                  <a:lnTo>
                    <a:pt x="6986063" y="6414"/>
                  </a:lnTo>
                  <a:lnTo>
                    <a:pt x="7032147" y="8121"/>
                  </a:lnTo>
                  <a:lnTo>
                    <a:pt x="7082203" y="10627"/>
                  </a:lnTo>
                  <a:lnTo>
                    <a:pt x="7137847" y="13782"/>
                  </a:lnTo>
                  <a:lnTo>
                    <a:pt x="7200695" y="17435"/>
                  </a:lnTo>
                  <a:lnTo>
                    <a:pt x="7272362" y="21434"/>
                  </a:lnTo>
                  <a:lnTo>
                    <a:pt x="7330374" y="23757"/>
                  </a:lnTo>
                  <a:lnTo>
                    <a:pt x="7384428" y="24460"/>
                  </a:lnTo>
                  <a:lnTo>
                    <a:pt x="7435145" y="23858"/>
                  </a:lnTo>
                  <a:lnTo>
                    <a:pt x="7483148" y="22267"/>
                  </a:lnTo>
                  <a:lnTo>
                    <a:pt x="7529059" y="20003"/>
                  </a:lnTo>
                  <a:lnTo>
                    <a:pt x="7573498" y="17382"/>
                  </a:lnTo>
                  <a:lnTo>
                    <a:pt x="7617088" y="14719"/>
                  </a:lnTo>
                  <a:lnTo>
                    <a:pt x="7660451" y="12330"/>
                  </a:lnTo>
                  <a:lnTo>
                    <a:pt x="7704208" y="10531"/>
                  </a:lnTo>
                  <a:lnTo>
                    <a:pt x="7748981" y="9637"/>
                  </a:lnTo>
                  <a:lnTo>
                    <a:pt x="7795392" y="9965"/>
                  </a:lnTo>
                  <a:lnTo>
                    <a:pt x="7844062" y="11830"/>
                  </a:lnTo>
                  <a:lnTo>
                    <a:pt x="7895614" y="15548"/>
                  </a:lnTo>
                  <a:lnTo>
                    <a:pt x="7950669" y="21434"/>
                  </a:lnTo>
                  <a:lnTo>
                    <a:pt x="8000671" y="26760"/>
                  </a:lnTo>
                  <a:lnTo>
                    <a:pt x="8050860" y="30482"/>
                  </a:lnTo>
                  <a:lnTo>
                    <a:pt x="8101171" y="32792"/>
                  </a:lnTo>
                  <a:lnTo>
                    <a:pt x="8151544" y="33882"/>
                  </a:lnTo>
                  <a:lnTo>
                    <a:pt x="8201913" y="33942"/>
                  </a:lnTo>
                  <a:lnTo>
                    <a:pt x="8252216" y="33165"/>
                  </a:lnTo>
                  <a:lnTo>
                    <a:pt x="8302390" y="31742"/>
                  </a:lnTo>
                  <a:lnTo>
                    <a:pt x="8352370" y="29863"/>
                  </a:lnTo>
                  <a:lnTo>
                    <a:pt x="8402095" y="27722"/>
                  </a:lnTo>
                  <a:lnTo>
                    <a:pt x="8451501" y="25508"/>
                  </a:lnTo>
                  <a:lnTo>
                    <a:pt x="8500524" y="23414"/>
                  </a:lnTo>
                  <a:lnTo>
                    <a:pt x="8549101" y="21630"/>
                  </a:lnTo>
                  <a:lnTo>
                    <a:pt x="8597170" y="20349"/>
                  </a:lnTo>
                  <a:lnTo>
                    <a:pt x="8644666" y="19762"/>
                  </a:lnTo>
                  <a:lnTo>
                    <a:pt x="8691527" y="20059"/>
                  </a:lnTo>
                  <a:lnTo>
                    <a:pt x="8737688" y="21434"/>
                  </a:lnTo>
                  <a:lnTo>
                    <a:pt x="8783095" y="23019"/>
                  </a:lnTo>
                  <a:lnTo>
                    <a:pt x="8827934" y="23892"/>
                  </a:lnTo>
                  <a:lnTo>
                    <a:pt x="8872435" y="24162"/>
                  </a:lnTo>
                  <a:lnTo>
                    <a:pt x="8916826" y="23934"/>
                  </a:lnTo>
                  <a:lnTo>
                    <a:pt x="8961338" y="23316"/>
                  </a:lnTo>
                  <a:lnTo>
                    <a:pt x="9006200" y="22416"/>
                  </a:lnTo>
                  <a:lnTo>
                    <a:pt x="9051641" y="21340"/>
                  </a:lnTo>
                  <a:lnTo>
                    <a:pt x="9097892" y="20196"/>
                  </a:lnTo>
                  <a:lnTo>
                    <a:pt x="9145182" y="19090"/>
                  </a:lnTo>
                  <a:lnTo>
                    <a:pt x="9193740" y="18130"/>
                  </a:lnTo>
                  <a:lnTo>
                    <a:pt x="9243796" y="17423"/>
                  </a:lnTo>
                  <a:lnTo>
                    <a:pt x="9295580" y="17076"/>
                  </a:lnTo>
                  <a:lnTo>
                    <a:pt x="9349320" y="17197"/>
                  </a:lnTo>
                  <a:lnTo>
                    <a:pt x="9405248" y="17892"/>
                  </a:lnTo>
                  <a:lnTo>
                    <a:pt x="9463591" y="19268"/>
                  </a:lnTo>
                  <a:lnTo>
                    <a:pt x="9524580" y="21434"/>
                  </a:lnTo>
                  <a:lnTo>
                    <a:pt x="9563452" y="22943"/>
                  </a:lnTo>
                  <a:lnTo>
                    <a:pt x="9603282" y="24279"/>
                  </a:lnTo>
                  <a:lnTo>
                    <a:pt x="9644074" y="25448"/>
                  </a:lnTo>
                  <a:lnTo>
                    <a:pt x="9685830" y="26458"/>
                  </a:lnTo>
                  <a:lnTo>
                    <a:pt x="9728553" y="27315"/>
                  </a:lnTo>
                  <a:lnTo>
                    <a:pt x="9772246" y="28025"/>
                  </a:lnTo>
                  <a:lnTo>
                    <a:pt x="9816912" y="28595"/>
                  </a:lnTo>
                  <a:lnTo>
                    <a:pt x="9862554" y="29032"/>
                  </a:lnTo>
                  <a:lnTo>
                    <a:pt x="9909174" y="29341"/>
                  </a:lnTo>
                  <a:lnTo>
                    <a:pt x="9956775" y="29529"/>
                  </a:lnTo>
                  <a:lnTo>
                    <a:pt x="10005360" y="29603"/>
                  </a:lnTo>
                  <a:lnTo>
                    <a:pt x="10054932" y="29570"/>
                  </a:lnTo>
                  <a:lnTo>
                    <a:pt x="10105494" y="29435"/>
                  </a:lnTo>
                  <a:lnTo>
                    <a:pt x="10157049" y="29205"/>
                  </a:lnTo>
                  <a:lnTo>
                    <a:pt x="10209598" y="28888"/>
                  </a:lnTo>
                  <a:lnTo>
                    <a:pt x="10263146" y="28488"/>
                  </a:lnTo>
                  <a:lnTo>
                    <a:pt x="10317695" y="28014"/>
                  </a:lnTo>
                  <a:lnTo>
                    <a:pt x="10373248" y="27471"/>
                  </a:lnTo>
                  <a:lnTo>
                    <a:pt x="10429807" y="26866"/>
                  </a:lnTo>
                  <a:lnTo>
                    <a:pt x="10487376" y="26205"/>
                  </a:lnTo>
                  <a:lnTo>
                    <a:pt x="10545957" y="25494"/>
                  </a:lnTo>
                  <a:lnTo>
                    <a:pt x="10605553" y="24742"/>
                  </a:lnTo>
                  <a:lnTo>
                    <a:pt x="10666166" y="23953"/>
                  </a:lnTo>
                  <a:lnTo>
                    <a:pt x="10727801" y="23134"/>
                  </a:lnTo>
                  <a:lnTo>
                    <a:pt x="10790459" y="22292"/>
                  </a:lnTo>
                  <a:lnTo>
                    <a:pt x="10854143" y="21434"/>
                  </a:lnTo>
                  <a:lnTo>
                    <a:pt x="10854778" y="25879"/>
                  </a:lnTo>
                  <a:lnTo>
                    <a:pt x="10801557" y="42803"/>
                  </a:lnTo>
                  <a:lnTo>
                    <a:pt x="10751401" y="45173"/>
                  </a:lnTo>
                  <a:lnTo>
                    <a:pt x="10702778" y="46806"/>
                  </a:lnTo>
                  <a:lnTo>
                    <a:pt x="10654789" y="47676"/>
                  </a:lnTo>
                  <a:lnTo>
                    <a:pt x="10606533" y="47760"/>
                  </a:lnTo>
                  <a:lnTo>
                    <a:pt x="10557114" y="47031"/>
                  </a:lnTo>
                  <a:lnTo>
                    <a:pt x="10505631" y="45466"/>
                  </a:lnTo>
                  <a:lnTo>
                    <a:pt x="10451186" y="43037"/>
                  </a:lnTo>
                  <a:lnTo>
                    <a:pt x="10392879" y="39722"/>
                  </a:lnTo>
                  <a:lnTo>
                    <a:pt x="10360843" y="37735"/>
                  </a:lnTo>
                  <a:lnTo>
                    <a:pt x="10325469" y="35591"/>
                  </a:lnTo>
                  <a:lnTo>
                    <a:pt x="10286993" y="33363"/>
                  </a:lnTo>
                  <a:lnTo>
                    <a:pt x="10245649" y="31124"/>
                  </a:lnTo>
                  <a:lnTo>
                    <a:pt x="10201673" y="28949"/>
                  </a:lnTo>
                  <a:lnTo>
                    <a:pt x="10155300" y="26909"/>
                  </a:lnTo>
                  <a:lnTo>
                    <a:pt x="10106765" y="25078"/>
                  </a:lnTo>
                  <a:lnTo>
                    <a:pt x="10056303" y="23531"/>
                  </a:lnTo>
                  <a:lnTo>
                    <a:pt x="10004148" y="22339"/>
                  </a:lnTo>
                  <a:lnTo>
                    <a:pt x="9950537" y="21576"/>
                  </a:lnTo>
                  <a:lnTo>
                    <a:pt x="9895704" y="21316"/>
                  </a:lnTo>
                  <a:lnTo>
                    <a:pt x="9839884" y="21631"/>
                  </a:lnTo>
                  <a:lnTo>
                    <a:pt x="9783312" y="22596"/>
                  </a:lnTo>
                  <a:lnTo>
                    <a:pt x="9726223" y="24283"/>
                  </a:lnTo>
                  <a:lnTo>
                    <a:pt x="9668853" y="26766"/>
                  </a:lnTo>
                  <a:lnTo>
                    <a:pt x="9611436" y="30118"/>
                  </a:lnTo>
                  <a:lnTo>
                    <a:pt x="9554207" y="34412"/>
                  </a:lnTo>
                  <a:lnTo>
                    <a:pt x="9497402" y="39722"/>
                  </a:lnTo>
                  <a:lnTo>
                    <a:pt x="9429134" y="46375"/>
                  </a:lnTo>
                  <a:lnTo>
                    <a:pt x="9368835" y="51412"/>
                  </a:lnTo>
                  <a:lnTo>
                    <a:pt x="9315273" y="54980"/>
                  </a:lnTo>
                  <a:lnTo>
                    <a:pt x="9267219" y="57228"/>
                  </a:lnTo>
                  <a:lnTo>
                    <a:pt x="9223443" y="58304"/>
                  </a:lnTo>
                  <a:lnTo>
                    <a:pt x="9182714" y="58356"/>
                  </a:lnTo>
                  <a:lnTo>
                    <a:pt x="9143803" y="57534"/>
                  </a:lnTo>
                  <a:lnTo>
                    <a:pt x="9105478" y="55984"/>
                  </a:lnTo>
                  <a:lnTo>
                    <a:pt x="9066511" y="53855"/>
                  </a:lnTo>
                  <a:lnTo>
                    <a:pt x="9025670" y="51296"/>
                  </a:lnTo>
                  <a:lnTo>
                    <a:pt x="8981725" y="48455"/>
                  </a:lnTo>
                  <a:lnTo>
                    <a:pt x="8933447" y="45480"/>
                  </a:lnTo>
                  <a:lnTo>
                    <a:pt x="8879605" y="42520"/>
                  </a:lnTo>
                  <a:lnTo>
                    <a:pt x="8818968" y="39722"/>
                  </a:lnTo>
                  <a:lnTo>
                    <a:pt x="8752203" y="36882"/>
                  </a:lnTo>
                  <a:lnTo>
                    <a:pt x="8700549" y="34580"/>
                  </a:lnTo>
                  <a:lnTo>
                    <a:pt x="8661510" y="32810"/>
                  </a:lnTo>
                  <a:lnTo>
                    <a:pt x="8632594" y="31566"/>
                  </a:lnTo>
                  <a:lnTo>
                    <a:pt x="8611304" y="30840"/>
                  </a:lnTo>
                  <a:lnTo>
                    <a:pt x="8595147" y="30625"/>
                  </a:lnTo>
                  <a:lnTo>
                    <a:pt x="8581628" y="30917"/>
                  </a:lnTo>
                  <a:lnTo>
                    <a:pt x="8568252" y="31707"/>
                  </a:lnTo>
                  <a:lnTo>
                    <a:pt x="8552524" y="32989"/>
                  </a:lnTo>
                  <a:lnTo>
                    <a:pt x="8531951" y="34756"/>
                  </a:lnTo>
                  <a:lnTo>
                    <a:pt x="8504038" y="37003"/>
                  </a:lnTo>
                  <a:lnTo>
                    <a:pt x="8424094" y="42055"/>
                  </a:lnTo>
                  <a:lnTo>
                    <a:pt x="8378183" y="43663"/>
                  </a:lnTo>
                  <a:lnTo>
                    <a:pt x="8329116" y="44638"/>
                  </a:lnTo>
                  <a:lnTo>
                    <a:pt x="8277452" y="45072"/>
                  </a:lnTo>
                  <a:lnTo>
                    <a:pt x="8223749" y="45056"/>
                  </a:lnTo>
                  <a:lnTo>
                    <a:pt x="8168568" y="44682"/>
                  </a:lnTo>
                  <a:lnTo>
                    <a:pt x="8112467" y="44041"/>
                  </a:lnTo>
                  <a:lnTo>
                    <a:pt x="8056006" y="43225"/>
                  </a:lnTo>
                  <a:lnTo>
                    <a:pt x="7999743" y="42325"/>
                  </a:lnTo>
                  <a:lnTo>
                    <a:pt x="7944237" y="41433"/>
                  </a:lnTo>
                  <a:lnTo>
                    <a:pt x="7890048" y="40641"/>
                  </a:lnTo>
                  <a:lnTo>
                    <a:pt x="7837734" y="40040"/>
                  </a:lnTo>
                  <a:lnTo>
                    <a:pt x="7787855" y="39722"/>
                  </a:lnTo>
                  <a:lnTo>
                    <a:pt x="7731654" y="39650"/>
                  </a:lnTo>
                  <a:lnTo>
                    <a:pt x="7677336" y="39748"/>
                  </a:lnTo>
                  <a:lnTo>
                    <a:pt x="7624567" y="39962"/>
                  </a:lnTo>
                  <a:lnTo>
                    <a:pt x="7573013" y="40243"/>
                  </a:lnTo>
                  <a:lnTo>
                    <a:pt x="7522341" y="40538"/>
                  </a:lnTo>
                  <a:lnTo>
                    <a:pt x="7472217" y="40795"/>
                  </a:lnTo>
                  <a:lnTo>
                    <a:pt x="7422307" y="40964"/>
                  </a:lnTo>
                  <a:lnTo>
                    <a:pt x="7372278" y="40993"/>
                  </a:lnTo>
                  <a:lnTo>
                    <a:pt x="7321795" y="40830"/>
                  </a:lnTo>
                  <a:lnTo>
                    <a:pt x="7270525" y="40423"/>
                  </a:lnTo>
                  <a:lnTo>
                    <a:pt x="7218133" y="39722"/>
                  </a:lnTo>
                  <a:lnTo>
                    <a:pt x="7166612" y="38929"/>
                  </a:lnTo>
                  <a:lnTo>
                    <a:pt x="7117661" y="38284"/>
                  </a:lnTo>
                  <a:lnTo>
                    <a:pt x="7070403" y="37791"/>
                  </a:lnTo>
                  <a:lnTo>
                    <a:pt x="7023964" y="37454"/>
                  </a:lnTo>
                  <a:lnTo>
                    <a:pt x="6977468" y="37274"/>
                  </a:lnTo>
                  <a:lnTo>
                    <a:pt x="6930041" y="37257"/>
                  </a:lnTo>
                  <a:lnTo>
                    <a:pt x="6880806" y="37405"/>
                  </a:lnTo>
                  <a:lnTo>
                    <a:pt x="6828888" y="37723"/>
                  </a:lnTo>
                  <a:lnTo>
                    <a:pt x="6773412" y="38212"/>
                  </a:lnTo>
                  <a:lnTo>
                    <a:pt x="6713503" y="38877"/>
                  </a:lnTo>
                  <a:lnTo>
                    <a:pt x="6648284" y="39722"/>
                  </a:lnTo>
                  <a:lnTo>
                    <a:pt x="6582620" y="40953"/>
                  </a:lnTo>
                  <a:lnTo>
                    <a:pt x="6521606" y="42623"/>
                  </a:lnTo>
                  <a:lnTo>
                    <a:pt x="6464617" y="44503"/>
                  </a:lnTo>
                  <a:lnTo>
                    <a:pt x="6411026" y="46366"/>
                  </a:lnTo>
                  <a:lnTo>
                    <a:pt x="6360208" y="47983"/>
                  </a:lnTo>
                  <a:lnTo>
                    <a:pt x="6311535" y="49125"/>
                  </a:lnTo>
                  <a:lnTo>
                    <a:pt x="6264381" y="49564"/>
                  </a:lnTo>
                  <a:lnTo>
                    <a:pt x="6218121" y="49072"/>
                  </a:lnTo>
                  <a:lnTo>
                    <a:pt x="6172127" y="47420"/>
                  </a:lnTo>
                  <a:lnTo>
                    <a:pt x="6125774" y="44379"/>
                  </a:lnTo>
                  <a:lnTo>
                    <a:pt x="6078435" y="39722"/>
                  </a:lnTo>
                  <a:lnTo>
                    <a:pt x="6028014" y="34801"/>
                  </a:lnTo>
                  <a:lnTo>
                    <a:pt x="5973702" y="31076"/>
                  </a:lnTo>
                  <a:lnTo>
                    <a:pt x="5916704" y="28476"/>
                  </a:lnTo>
                  <a:lnTo>
                    <a:pt x="5858225" y="26930"/>
                  </a:lnTo>
                  <a:lnTo>
                    <a:pt x="5799470" y="26368"/>
                  </a:lnTo>
                  <a:lnTo>
                    <a:pt x="5741643" y="26720"/>
                  </a:lnTo>
                  <a:lnTo>
                    <a:pt x="5685948" y="27916"/>
                  </a:lnTo>
                  <a:lnTo>
                    <a:pt x="5633591" y="29884"/>
                  </a:lnTo>
                  <a:lnTo>
                    <a:pt x="5585775" y="32555"/>
                  </a:lnTo>
                  <a:lnTo>
                    <a:pt x="5543705" y="35857"/>
                  </a:lnTo>
                  <a:lnTo>
                    <a:pt x="5508586" y="39722"/>
                  </a:lnTo>
                  <a:lnTo>
                    <a:pt x="5484330" y="42306"/>
                  </a:lnTo>
                  <a:lnTo>
                    <a:pt x="5420409" y="46063"/>
                  </a:lnTo>
                  <a:lnTo>
                    <a:pt x="5381580" y="47294"/>
                  </a:lnTo>
                  <a:lnTo>
                    <a:pt x="5338731" y="48132"/>
                  </a:lnTo>
                  <a:lnTo>
                    <a:pt x="5292280" y="48607"/>
                  </a:lnTo>
                  <a:lnTo>
                    <a:pt x="5242645" y="48746"/>
                  </a:lnTo>
                  <a:lnTo>
                    <a:pt x="5190245" y="48580"/>
                  </a:lnTo>
                  <a:lnTo>
                    <a:pt x="5135498" y="48137"/>
                  </a:lnTo>
                  <a:lnTo>
                    <a:pt x="5078822" y="47446"/>
                  </a:lnTo>
                  <a:lnTo>
                    <a:pt x="5020635" y="46536"/>
                  </a:lnTo>
                  <a:lnTo>
                    <a:pt x="4961357" y="45437"/>
                  </a:lnTo>
                  <a:lnTo>
                    <a:pt x="4901406" y="44177"/>
                  </a:lnTo>
                  <a:lnTo>
                    <a:pt x="4841199" y="42785"/>
                  </a:lnTo>
                  <a:lnTo>
                    <a:pt x="4781156" y="41290"/>
                  </a:lnTo>
                  <a:lnTo>
                    <a:pt x="4721694" y="39722"/>
                  </a:lnTo>
                  <a:lnTo>
                    <a:pt x="4651578" y="38430"/>
                  </a:lnTo>
                  <a:lnTo>
                    <a:pt x="4586215" y="38306"/>
                  </a:lnTo>
                  <a:lnTo>
                    <a:pt x="4525123" y="39092"/>
                  </a:lnTo>
                  <a:lnTo>
                    <a:pt x="4467823" y="40527"/>
                  </a:lnTo>
                  <a:lnTo>
                    <a:pt x="4413831" y="42351"/>
                  </a:lnTo>
                  <a:lnTo>
                    <a:pt x="4362668" y="44303"/>
                  </a:lnTo>
                  <a:lnTo>
                    <a:pt x="4313850" y="46124"/>
                  </a:lnTo>
                  <a:lnTo>
                    <a:pt x="4266898" y="47553"/>
                  </a:lnTo>
                  <a:lnTo>
                    <a:pt x="4221329" y="48331"/>
                  </a:lnTo>
                  <a:lnTo>
                    <a:pt x="4176662" y="48197"/>
                  </a:lnTo>
                  <a:lnTo>
                    <a:pt x="4132416" y="46891"/>
                  </a:lnTo>
                  <a:lnTo>
                    <a:pt x="4088109" y="44152"/>
                  </a:lnTo>
                  <a:lnTo>
                    <a:pt x="4043260" y="39722"/>
                  </a:lnTo>
                  <a:lnTo>
                    <a:pt x="3968720" y="33264"/>
                  </a:lnTo>
                  <a:lnTo>
                    <a:pt x="3910049" y="32424"/>
                  </a:lnTo>
                  <a:lnTo>
                    <a:pt x="3862556" y="35123"/>
                  </a:lnTo>
                  <a:lnTo>
                    <a:pt x="3821553" y="39282"/>
                  </a:lnTo>
                  <a:lnTo>
                    <a:pt x="3782349" y="42821"/>
                  </a:lnTo>
                  <a:lnTo>
                    <a:pt x="3740255" y="43661"/>
                  </a:lnTo>
                  <a:lnTo>
                    <a:pt x="3690581" y="39722"/>
                  </a:lnTo>
                  <a:lnTo>
                    <a:pt x="3651610" y="36567"/>
                  </a:lnTo>
                  <a:lnTo>
                    <a:pt x="3605757" y="35677"/>
                  </a:lnTo>
                  <a:lnTo>
                    <a:pt x="3554461" y="36507"/>
                  </a:lnTo>
                  <a:lnTo>
                    <a:pt x="3499161" y="38512"/>
                  </a:lnTo>
                  <a:lnTo>
                    <a:pt x="3441295" y="41147"/>
                  </a:lnTo>
                  <a:lnTo>
                    <a:pt x="3382299" y="43870"/>
                  </a:lnTo>
                  <a:lnTo>
                    <a:pt x="3323614" y="46134"/>
                  </a:lnTo>
                  <a:lnTo>
                    <a:pt x="3266677" y="47396"/>
                  </a:lnTo>
                  <a:lnTo>
                    <a:pt x="3212925" y="47111"/>
                  </a:lnTo>
                  <a:lnTo>
                    <a:pt x="3163798" y="44734"/>
                  </a:lnTo>
                  <a:lnTo>
                    <a:pt x="3120732" y="39722"/>
                  </a:lnTo>
                  <a:lnTo>
                    <a:pt x="3092242" y="35989"/>
                  </a:lnTo>
                  <a:lnTo>
                    <a:pt x="3061136" y="33622"/>
                  </a:lnTo>
                  <a:lnTo>
                    <a:pt x="3027385" y="32434"/>
                  </a:lnTo>
                  <a:lnTo>
                    <a:pt x="2990958" y="32239"/>
                  </a:lnTo>
                  <a:lnTo>
                    <a:pt x="2951824" y="32851"/>
                  </a:lnTo>
                  <a:lnTo>
                    <a:pt x="2909952" y="34085"/>
                  </a:lnTo>
                  <a:lnTo>
                    <a:pt x="2865310" y="35755"/>
                  </a:lnTo>
                  <a:lnTo>
                    <a:pt x="2817869" y="37674"/>
                  </a:lnTo>
                  <a:lnTo>
                    <a:pt x="2767597" y="39657"/>
                  </a:lnTo>
                  <a:lnTo>
                    <a:pt x="2714464" y="41519"/>
                  </a:lnTo>
                  <a:lnTo>
                    <a:pt x="2658438" y="43073"/>
                  </a:lnTo>
                  <a:lnTo>
                    <a:pt x="2599489" y="44133"/>
                  </a:lnTo>
                  <a:lnTo>
                    <a:pt x="2537585" y="44514"/>
                  </a:lnTo>
                  <a:lnTo>
                    <a:pt x="2472697" y="44030"/>
                  </a:lnTo>
                  <a:lnTo>
                    <a:pt x="2404792" y="42494"/>
                  </a:lnTo>
                  <a:lnTo>
                    <a:pt x="2333840" y="39722"/>
                  </a:lnTo>
                  <a:lnTo>
                    <a:pt x="2263388" y="36357"/>
                  </a:lnTo>
                  <a:lnTo>
                    <a:pt x="2205636" y="33608"/>
                  </a:lnTo>
                  <a:lnTo>
                    <a:pt x="2158962" y="31443"/>
                  </a:lnTo>
                  <a:lnTo>
                    <a:pt x="2092362" y="28743"/>
                  </a:lnTo>
                  <a:lnTo>
                    <a:pt x="2050610" y="28008"/>
                  </a:lnTo>
                  <a:lnTo>
                    <a:pt x="2034998" y="28298"/>
                  </a:lnTo>
                  <a:lnTo>
                    <a:pt x="2020732" y="28987"/>
                  </a:lnTo>
                  <a:lnTo>
                    <a:pt x="2006190" y="30042"/>
                  </a:lnTo>
                  <a:lnTo>
                    <a:pt x="1989750" y="31432"/>
                  </a:lnTo>
                  <a:lnTo>
                    <a:pt x="1969791" y="33126"/>
                  </a:lnTo>
                  <a:lnTo>
                    <a:pt x="1944691" y="35093"/>
                  </a:lnTo>
                  <a:lnTo>
                    <a:pt x="1872576" y="39722"/>
                  </a:lnTo>
                  <a:lnTo>
                    <a:pt x="1833811" y="41828"/>
                  </a:lnTo>
                  <a:lnTo>
                    <a:pt x="1792664" y="43924"/>
                  </a:lnTo>
                  <a:lnTo>
                    <a:pt x="1749342" y="45966"/>
                  </a:lnTo>
                  <a:lnTo>
                    <a:pt x="1704047" y="47909"/>
                  </a:lnTo>
                  <a:lnTo>
                    <a:pt x="1656983" y="49709"/>
                  </a:lnTo>
                  <a:lnTo>
                    <a:pt x="1608355" y="51321"/>
                  </a:lnTo>
                  <a:lnTo>
                    <a:pt x="1558367" y="52700"/>
                  </a:lnTo>
                  <a:lnTo>
                    <a:pt x="1507223" y="53802"/>
                  </a:lnTo>
                  <a:lnTo>
                    <a:pt x="1455127" y="54581"/>
                  </a:lnTo>
                  <a:lnTo>
                    <a:pt x="1402284" y="54993"/>
                  </a:lnTo>
                  <a:lnTo>
                    <a:pt x="1348896" y="54994"/>
                  </a:lnTo>
                  <a:lnTo>
                    <a:pt x="1295169" y="54538"/>
                  </a:lnTo>
                  <a:lnTo>
                    <a:pt x="1241306" y="53582"/>
                  </a:lnTo>
                  <a:lnTo>
                    <a:pt x="1187511" y="52080"/>
                  </a:lnTo>
                  <a:lnTo>
                    <a:pt x="1133989" y="49988"/>
                  </a:lnTo>
                  <a:lnTo>
                    <a:pt x="1080944" y="47260"/>
                  </a:lnTo>
                  <a:lnTo>
                    <a:pt x="1028579" y="43853"/>
                  </a:lnTo>
                  <a:lnTo>
                    <a:pt x="977099" y="39722"/>
                  </a:lnTo>
                  <a:lnTo>
                    <a:pt x="929126" y="35643"/>
                  </a:lnTo>
                  <a:lnTo>
                    <a:pt x="881708" y="31958"/>
                  </a:lnTo>
                  <a:lnTo>
                    <a:pt x="834681" y="28675"/>
                  </a:lnTo>
                  <a:lnTo>
                    <a:pt x="787878" y="25807"/>
                  </a:lnTo>
                  <a:lnTo>
                    <a:pt x="741134" y="23364"/>
                  </a:lnTo>
                  <a:lnTo>
                    <a:pt x="694284" y="21355"/>
                  </a:lnTo>
                  <a:lnTo>
                    <a:pt x="647163" y="19793"/>
                  </a:lnTo>
                  <a:lnTo>
                    <a:pt x="599603" y="18688"/>
                  </a:lnTo>
                  <a:lnTo>
                    <a:pt x="551440" y="18050"/>
                  </a:lnTo>
                  <a:lnTo>
                    <a:pt x="502509" y="17890"/>
                  </a:lnTo>
                  <a:lnTo>
                    <a:pt x="452644" y="18219"/>
                  </a:lnTo>
                  <a:lnTo>
                    <a:pt x="401678" y="19047"/>
                  </a:lnTo>
                  <a:lnTo>
                    <a:pt x="349447" y="20385"/>
                  </a:lnTo>
                  <a:lnTo>
                    <a:pt x="295785" y="22244"/>
                  </a:lnTo>
                  <a:lnTo>
                    <a:pt x="240527" y="24634"/>
                  </a:lnTo>
                  <a:lnTo>
                    <a:pt x="183506" y="27566"/>
                  </a:lnTo>
                  <a:lnTo>
                    <a:pt x="124558" y="31051"/>
                  </a:lnTo>
                  <a:lnTo>
                    <a:pt x="63516" y="35099"/>
                  </a:lnTo>
                  <a:lnTo>
                    <a:pt x="215" y="39722"/>
                  </a:lnTo>
                  <a:lnTo>
                    <a:pt x="0" y="30959"/>
                  </a:lnTo>
                  <a:lnTo>
                    <a:pt x="406" y="25879"/>
                  </a:lnTo>
                  <a:lnTo>
                    <a:pt x="215" y="21434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D8C9D73-1226-DCC9-E78A-939CB561F0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358659"/>
              </p:ext>
            </p:extLst>
          </p:nvPr>
        </p:nvGraphicFramePr>
        <p:xfrm>
          <a:off x="1295400" y="719666"/>
          <a:ext cx="939800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4189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756285"/>
            <a:ext cx="7846061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2500" spc="-25" dirty="0"/>
              <a:t>Πλήρης/Μερική/Μηδενική </a:t>
            </a:r>
            <a:r>
              <a:rPr sz="2500" spc="-25" dirty="0" err="1"/>
              <a:t>Χρημ</a:t>
            </a:r>
            <a:r>
              <a:rPr sz="2500" spc="-25" dirty="0"/>
              <a:t>ατοδότηση</a:t>
            </a:r>
            <a:r>
              <a:rPr sz="2500" spc="-110" dirty="0"/>
              <a:t> </a:t>
            </a:r>
            <a:r>
              <a:rPr lang="el-GR" sz="2500" spc="-20" dirty="0"/>
              <a:t>κινητικότητας</a:t>
            </a:r>
            <a:endParaRPr sz="2500" dirty="0"/>
          </a:p>
        </p:txBody>
      </p:sp>
      <p:grpSp>
        <p:nvGrpSpPr>
          <p:cNvPr id="3" name="object 3"/>
          <p:cNvGrpSpPr/>
          <p:nvPr/>
        </p:nvGrpSpPr>
        <p:grpSpPr>
          <a:xfrm>
            <a:off x="648944" y="1636614"/>
            <a:ext cx="10896600" cy="99695"/>
            <a:chOff x="648944" y="1636614"/>
            <a:chExt cx="10896600" cy="99695"/>
          </a:xfrm>
        </p:grpSpPr>
        <p:sp>
          <p:nvSpPr>
            <p:cNvPr id="4" name="object 4"/>
            <p:cNvSpPr/>
            <p:nvPr/>
          </p:nvSpPr>
          <p:spPr>
            <a:xfrm>
              <a:off x="669214" y="1654612"/>
              <a:ext cx="10854690" cy="55244"/>
            </a:xfrm>
            <a:custGeom>
              <a:avLst/>
              <a:gdLst/>
              <a:ahLst/>
              <a:cxnLst/>
              <a:rect l="l" t="t" r="r" b="b"/>
              <a:pathLst>
                <a:path w="10854690" h="55244">
                  <a:moveTo>
                    <a:pt x="8385800" y="40132"/>
                  </a:moveTo>
                  <a:lnTo>
                    <a:pt x="7556331" y="40132"/>
                  </a:lnTo>
                  <a:lnTo>
                    <a:pt x="7612123" y="40512"/>
                  </a:lnTo>
                  <a:lnTo>
                    <a:pt x="7940555" y="52324"/>
                  </a:lnTo>
                  <a:lnTo>
                    <a:pt x="8045483" y="54610"/>
                  </a:lnTo>
                  <a:lnTo>
                    <a:pt x="8097913" y="54737"/>
                  </a:lnTo>
                  <a:lnTo>
                    <a:pt x="8150266" y="54356"/>
                  </a:lnTo>
                  <a:lnTo>
                    <a:pt x="8202499" y="52959"/>
                  </a:lnTo>
                  <a:lnTo>
                    <a:pt x="8254572" y="50546"/>
                  </a:lnTo>
                  <a:lnTo>
                    <a:pt x="8306443" y="47116"/>
                  </a:lnTo>
                  <a:lnTo>
                    <a:pt x="8385800" y="40132"/>
                  </a:lnTo>
                  <a:close/>
                </a:path>
                <a:path w="10854690" h="55244">
                  <a:moveTo>
                    <a:pt x="2679472" y="41021"/>
                  </a:moveTo>
                  <a:lnTo>
                    <a:pt x="2335093" y="41021"/>
                  </a:lnTo>
                  <a:lnTo>
                    <a:pt x="2355152" y="41401"/>
                  </a:lnTo>
                  <a:lnTo>
                    <a:pt x="2370143" y="42925"/>
                  </a:lnTo>
                  <a:lnTo>
                    <a:pt x="2396661" y="47878"/>
                  </a:lnTo>
                  <a:lnTo>
                    <a:pt x="2414058" y="50164"/>
                  </a:lnTo>
                  <a:lnTo>
                    <a:pt x="2438128" y="51942"/>
                  </a:lnTo>
                  <a:lnTo>
                    <a:pt x="2471805" y="52450"/>
                  </a:lnTo>
                  <a:lnTo>
                    <a:pt x="2518026" y="51308"/>
                  </a:lnTo>
                  <a:lnTo>
                    <a:pt x="2579724" y="48133"/>
                  </a:lnTo>
                  <a:lnTo>
                    <a:pt x="2679472" y="41021"/>
                  </a:lnTo>
                  <a:close/>
                </a:path>
                <a:path w="10854690" h="55244">
                  <a:moveTo>
                    <a:pt x="8322272" y="34036"/>
                  </a:moveTo>
                  <a:lnTo>
                    <a:pt x="4310201" y="34036"/>
                  </a:lnTo>
                  <a:lnTo>
                    <a:pt x="4368813" y="34162"/>
                  </a:lnTo>
                  <a:lnTo>
                    <a:pt x="4533892" y="36195"/>
                  </a:lnTo>
                  <a:lnTo>
                    <a:pt x="4625870" y="38735"/>
                  </a:lnTo>
                  <a:lnTo>
                    <a:pt x="4663703" y="40512"/>
                  </a:lnTo>
                  <a:lnTo>
                    <a:pt x="4694884" y="42417"/>
                  </a:lnTo>
                  <a:lnTo>
                    <a:pt x="4767935" y="47625"/>
                  </a:lnTo>
                  <a:lnTo>
                    <a:pt x="4797606" y="49149"/>
                  </a:lnTo>
                  <a:lnTo>
                    <a:pt x="4826690" y="50037"/>
                  </a:lnTo>
                  <a:lnTo>
                    <a:pt x="4858174" y="50164"/>
                  </a:lnTo>
                  <a:lnTo>
                    <a:pt x="4895046" y="49784"/>
                  </a:lnTo>
                  <a:lnTo>
                    <a:pt x="5229950" y="40639"/>
                  </a:lnTo>
                  <a:lnTo>
                    <a:pt x="5367781" y="39242"/>
                  </a:lnTo>
                  <a:lnTo>
                    <a:pt x="5892585" y="39242"/>
                  </a:lnTo>
                  <a:lnTo>
                    <a:pt x="5932026" y="37084"/>
                  </a:lnTo>
                  <a:lnTo>
                    <a:pt x="5981416" y="35178"/>
                  </a:lnTo>
                  <a:lnTo>
                    <a:pt x="6031470" y="34289"/>
                  </a:lnTo>
                  <a:lnTo>
                    <a:pt x="8324439" y="34289"/>
                  </a:lnTo>
                  <a:lnTo>
                    <a:pt x="8322272" y="34036"/>
                  </a:lnTo>
                  <a:close/>
                </a:path>
                <a:path w="10854690" h="55244">
                  <a:moveTo>
                    <a:pt x="8324439" y="34289"/>
                  </a:moveTo>
                  <a:lnTo>
                    <a:pt x="6031470" y="34289"/>
                  </a:lnTo>
                  <a:lnTo>
                    <a:pt x="6082353" y="34925"/>
                  </a:lnTo>
                  <a:lnTo>
                    <a:pt x="6134228" y="37464"/>
                  </a:lnTo>
                  <a:lnTo>
                    <a:pt x="6238875" y="46989"/>
                  </a:lnTo>
                  <a:lnTo>
                    <a:pt x="6287363" y="48767"/>
                  </a:lnTo>
                  <a:lnTo>
                    <a:pt x="6334358" y="48387"/>
                  </a:lnTo>
                  <a:lnTo>
                    <a:pt x="6482715" y="43052"/>
                  </a:lnTo>
                  <a:lnTo>
                    <a:pt x="6540067" y="42417"/>
                  </a:lnTo>
                  <a:lnTo>
                    <a:pt x="6575637" y="42417"/>
                  </a:lnTo>
                  <a:lnTo>
                    <a:pt x="6937782" y="38735"/>
                  </a:lnTo>
                  <a:lnTo>
                    <a:pt x="8372137" y="38735"/>
                  </a:lnTo>
                  <a:lnTo>
                    <a:pt x="8330939" y="35051"/>
                  </a:lnTo>
                  <a:lnTo>
                    <a:pt x="8324439" y="34289"/>
                  </a:lnTo>
                  <a:close/>
                </a:path>
                <a:path w="10854690" h="55244">
                  <a:moveTo>
                    <a:pt x="1520138" y="42417"/>
                  </a:moveTo>
                  <a:lnTo>
                    <a:pt x="1058874" y="42417"/>
                  </a:lnTo>
                  <a:lnTo>
                    <a:pt x="1096831" y="42545"/>
                  </a:lnTo>
                  <a:lnTo>
                    <a:pt x="1281283" y="48006"/>
                  </a:lnTo>
                  <a:lnTo>
                    <a:pt x="1335781" y="48640"/>
                  </a:lnTo>
                  <a:lnTo>
                    <a:pt x="1393726" y="48133"/>
                  </a:lnTo>
                  <a:lnTo>
                    <a:pt x="1455163" y="46227"/>
                  </a:lnTo>
                  <a:lnTo>
                    <a:pt x="1520138" y="42417"/>
                  </a:lnTo>
                  <a:close/>
                </a:path>
                <a:path w="10854690" h="55244">
                  <a:moveTo>
                    <a:pt x="1613625" y="38481"/>
                  </a:moveTo>
                  <a:lnTo>
                    <a:pt x="616488" y="38481"/>
                  </a:lnTo>
                  <a:lnTo>
                    <a:pt x="654800" y="38862"/>
                  </a:lnTo>
                  <a:lnTo>
                    <a:pt x="685054" y="40132"/>
                  </a:lnTo>
                  <a:lnTo>
                    <a:pt x="743440" y="46609"/>
                  </a:lnTo>
                  <a:lnTo>
                    <a:pt x="789642" y="48387"/>
                  </a:lnTo>
                  <a:lnTo>
                    <a:pt x="841982" y="48387"/>
                  </a:lnTo>
                  <a:lnTo>
                    <a:pt x="1058874" y="42417"/>
                  </a:lnTo>
                  <a:lnTo>
                    <a:pt x="1520138" y="42417"/>
                  </a:lnTo>
                  <a:lnTo>
                    <a:pt x="1560628" y="40132"/>
                  </a:lnTo>
                  <a:lnTo>
                    <a:pt x="1606446" y="38608"/>
                  </a:lnTo>
                  <a:lnTo>
                    <a:pt x="1613625" y="38481"/>
                  </a:lnTo>
                  <a:close/>
                </a:path>
                <a:path w="10854690" h="55244">
                  <a:moveTo>
                    <a:pt x="5411080" y="29972"/>
                  </a:moveTo>
                  <a:lnTo>
                    <a:pt x="3029967" y="29972"/>
                  </a:lnTo>
                  <a:lnTo>
                    <a:pt x="3142817" y="31241"/>
                  </a:lnTo>
                  <a:lnTo>
                    <a:pt x="3244475" y="34036"/>
                  </a:lnTo>
                  <a:lnTo>
                    <a:pt x="3446728" y="42417"/>
                  </a:lnTo>
                  <a:lnTo>
                    <a:pt x="3620955" y="47498"/>
                  </a:lnTo>
                  <a:lnTo>
                    <a:pt x="3675910" y="48133"/>
                  </a:lnTo>
                  <a:lnTo>
                    <a:pt x="3733203" y="48133"/>
                  </a:lnTo>
                  <a:lnTo>
                    <a:pt x="3791721" y="47371"/>
                  </a:lnTo>
                  <a:lnTo>
                    <a:pt x="3850355" y="45465"/>
                  </a:lnTo>
                  <a:lnTo>
                    <a:pt x="3943281" y="40386"/>
                  </a:lnTo>
                  <a:lnTo>
                    <a:pt x="4082129" y="36067"/>
                  </a:lnTo>
                  <a:lnTo>
                    <a:pt x="8322272" y="34036"/>
                  </a:lnTo>
                  <a:lnTo>
                    <a:pt x="8297355" y="31114"/>
                  </a:lnTo>
                  <a:lnTo>
                    <a:pt x="5504881" y="31114"/>
                  </a:lnTo>
                  <a:lnTo>
                    <a:pt x="5411080" y="29972"/>
                  </a:lnTo>
                  <a:close/>
                </a:path>
                <a:path w="10854690" h="55244">
                  <a:moveTo>
                    <a:pt x="8974246" y="17907"/>
                  </a:moveTo>
                  <a:lnTo>
                    <a:pt x="8921678" y="18414"/>
                  </a:lnTo>
                  <a:lnTo>
                    <a:pt x="8869948" y="20320"/>
                  </a:lnTo>
                  <a:lnTo>
                    <a:pt x="8819336" y="24129"/>
                  </a:lnTo>
                  <a:lnTo>
                    <a:pt x="8749329" y="30479"/>
                  </a:lnTo>
                  <a:lnTo>
                    <a:pt x="8684281" y="35433"/>
                  </a:lnTo>
                  <a:lnTo>
                    <a:pt x="8675614" y="35960"/>
                  </a:lnTo>
                  <a:lnTo>
                    <a:pt x="9115238" y="46354"/>
                  </a:lnTo>
                  <a:lnTo>
                    <a:pt x="9158793" y="46482"/>
                  </a:lnTo>
                  <a:lnTo>
                    <a:pt x="9196872" y="45974"/>
                  </a:lnTo>
                  <a:lnTo>
                    <a:pt x="9228712" y="44703"/>
                  </a:lnTo>
                  <a:lnTo>
                    <a:pt x="9298439" y="38608"/>
                  </a:lnTo>
                  <a:lnTo>
                    <a:pt x="9347921" y="37464"/>
                  </a:lnTo>
                  <a:lnTo>
                    <a:pt x="9762575" y="37464"/>
                  </a:lnTo>
                  <a:lnTo>
                    <a:pt x="9773357" y="36575"/>
                  </a:lnTo>
                  <a:lnTo>
                    <a:pt x="9438824" y="36575"/>
                  </a:lnTo>
                  <a:lnTo>
                    <a:pt x="9391328" y="35813"/>
                  </a:lnTo>
                  <a:lnTo>
                    <a:pt x="9342146" y="34036"/>
                  </a:lnTo>
                  <a:lnTo>
                    <a:pt x="9080776" y="20447"/>
                  </a:lnTo>
                  <a:lnTo>
                    <a:pt x="9027372" y="18669"/>
                  </a:lnTo>
                  <a:lnTo>
                    <a:pt x="8974246" y="17907"/>
                  </a:lnTo>
                  <a:close/>
                </a:path>
                <a:path w="10854690" h="55244">
                  <a:moveTo>
                    <a:pt x="9762575" y="37464"/>
                  </a:moveTo>
                  <a:lnTo>
                    <a:pt x="9347921" y="37464"/>
                  </a:lnTo>
                  <a:lnTo>
                    <a:pt x="9400709" y="38481"/>
                  </a:lnTo>
                  <a:lnTo>
                    <a:pt x="9566045" y="45338"/>
                  </a:lnTo>
                  <a:lnTo>
                    <a:pt x="9619190" y="46482"/>
                  </a:lnTo>
                  <a:lnTo>
                    <a:pt x="9669209" y="45720"/>
                  </a:lnTo>
                  <a:lnTo>
                    <a:pt x="9714813" y="42417"/>
                  </a:lnTo>
                  <a:lnTo>
                    <a:pt x="9751794" y="38353"/>
                  </a:lnTo>
                  <a:lnTo>
                    <a:pt x="9762575" y="37464"/>
                  </a:lnTo>
                  <a:close/>
                </a:path>
                <a:path w="10854690" h="55244">
                  <a:moveTo>
                    <a:pt x="10325630" y="34925"/>
                  </a:moveTo>
                  <a:lnTo>
                    <a:pt x="9802189" y="34925"/>
                  </a:lnTo>
                  <a:lnTo>
                    <a:pt x="9824014" y="35051"/>
                  </a:lnTo>
                  <a:lnTo>
                    <a:pt x="9926461" y="39115"/>
                  </a:lnTo>
                  <a:lnTo>
                    <a:pt x="9986951" y="40894"/>
                  </a:lnTo>
                  <a:lnTo>
                    <a:pt x="10067619" y="42417"/>
                  </a:lnTo>
                  <a:lnTo>
                    <a:pt x="10498784" y="46227"/>
                  </a:lnTo>
                  <a:lnTo>
                    <a:pt x="10550953" y="46227"/>
                  </a:lnTo>
                  <a:lnTo>
                    <a:pt x="10805110" y="43561"/>
                  </a:lnTo>
                  <a:lnTo>
                    <a:pt x="10854511" y="42417"/>
                  </a:lnTo>
                  <a:lnTo>
                    <a:pt x="10854384" y="38226"/>
                  </a:lnTo>
                  <a:lnTo>
                    <a:pt x="10854266" y="35687"/>
                  </a:lnTo>
                  <a:lnTo>
                    <a:pt x="10373093" y="35687"/>
                  </a:lnTo>
                  <a:lnTo>
                    <a:pt x="10325630" y="34925"/>
                  </a:lnTo>
                  <a:close/>
                </a:path>
                <a:path w="10854690" h="55244">
                  <a:moveTo>
                    <a:pt x="583" y="24129"/>
                  </a:moveTo>
                  <a:lnTo>
                    <a:pt x="116" y="29717"/>
                  </a:lnTo>
                  <a:lnTo>
                    <a:pt x="0" y="32258"/>
                  </a:lnTo>
                  <a:lnTo>
                    <a:pt x="468" y="35051"/>
                  </a:lnTo>
                  <a:lnTo>
                    <a:pt x="583" y="42417"/>
                  </a:lnTo>
                  <a:lnTo>
                    <a:pt x="49678" y="44450"/>
                  </a:lnTo>
                  <a:lnTo>
                    <a:pt x="103692" y="45465"/>
                  </a:lnTo>
                  <a:lnTo>
                    <a:pt x="161444" y="45720"/>
                  </a:lnTo>
                  <a:lnTo>
                    <a:pt x="283446" y="44450"/>
                  </a:lnTo>
                  <a:lnTo>
                    <a:pt x="571297" y="38735"/>
                  </a:lnTo>
                  <a:lnTo>
                    <a:pt x="1613625" y="38481"/>
                  </a:lnTo>
                  <a:lnTo>
                    <a:pt x="1656698" y="37719"/>
                  </a:lnTo>
                  <a:lnTo>
                    <a:pt x="2731867" y="37464"/>
                  </a:lnTo>
                  <a:lnTo>
                    <a:pt x="2784920" y="34671"/>
                  </a:lnTo>
                  <a:lnTo>
                    <a:pt x="2833584" y="32892"/>
                  </a:lnTo>
                  <a:lnTo>
                    <a:pt x="681090" y="32892"/>
                  </a:lnTo>
                  <a:lnTo>
                    <a:pt x="630549" y="30607"/>
                  </a:lnTo>
                  <a:lnTo>
                    <a:pt x="605790" y="27939"/>
                  </a:lnTo>
                  <a:lnTo>
                    <a:pt x="135324" y="27939"/>
                  </a:lnTo>
                  <a:lnTo>
                    <a:pt x="70627" y="27050"/>
                  </a:lnTo>
                  <a:lnTo>
                    <a:pt x="583" y="24129"/>
                  </a:lnTo>
                  <a:close/>
                </a:path>
                <a:path w="10854690" h="55244">
                  <a:moveTo>
                    <a:pt x="8372137" y="38735"/>
                  </a:moveTo>
                  <a:lnTo>
                    <a:pt x="6996525" y="38735"/>
                  </a:lnTo>
                  <a:lnTo>
                    <a:pt x="7054732" y="38862"/>
                  </a:lnTo>
                  <a:lnTo>
                    <a:pt x="7166483" y="40766"/>
                  </a:lnTo>
                  <a:lnTo>
                    <a:pt x="7284375" y="44450"/>
                  </a:lnTo>
                  <a:lnTo>
                    <a:pt x="7338840" y="45085"/>
                  </a:lnTo>
                  <a:lnTo>
                    <a:pt x="7385219" y="44576"/>
                  </a:lnTo>
                  <a:lnTo>
                    <a:pt x="7509068" y="40766"/>
                  </a:lnTo>
                  <a:lnTo>
                    <a:pt x="7556331" y="40132"/>
                  </a:lnTo>
                  <a:lnTo>
                    <a:pt x="8385800" y="40132"/>
                  </a:lnTo>
                  <a:lnTo>
                    <a:pt x="8389895" y="39794"/>
                  </a:lnTo>
                  <a:lnTo>
                    <a:pt x="8373558" y="38862"/>
                  </a:lnTo>
                  <a:lnTo>
                    <a:pt x="8372137" y="38735"/>
                  </a:lnTo>
                  <a:close/>
                </a:path>
                <a:path w="10854690" h="55244">
                  <a:moveTo>
                    <a:pt x="2731867" y="37464"/>
                  </a:moveTo>
                  <a:lnTo>
                    <a:pt x="1710491" y="37464"/>
                  </a:lnTo>
                  <a:lnTo>
                    <a:pt x="1766932" y="37719"/>
                  </a:lnTo>
                  <a:lnTo>
                    <a:pt x="2206573" y="44323"/>
                  </a:lnTo>
                  <a:lnTo>
                    <a:pt x="2246642" y="44323"/>
                  </a:lnTo>
                  <a:lnTo>
                    <a:pt x="2280426" y="43687"/>
                  </a:lnTo>
                  <a:lnTo>
                    <a:pt x="2335093" y="41021"/>
                  </a:lnTo>
                  <a:lnTo>
                    <a:pt x="2679472" y="41021"/>
                  </a:lnTo>
                  <a:lnTo>
                    <a:pt x="2722221" y="37973"/>
                  </a:lnTo>
                  <a:lnTo>
                    <a:pt x="2731867" y="37464"/>
                  </a:lnTo>
                  <a:close/>
                </a:path>
                <a:path w="10854690" h="55244">
                  <a:moveTo>
                    <a:pt x="5892585" y="39242"/>
                  </a:moveTo>
                  <a:lnTo>
                    <a:pt x="5367781" y="39242"/>
                  </a:lnTo>
                  <a:lnTo>
                    <a:pt x="5431602" y="39370"/>
                  </a:lnTo>
                  <a:lnTo>
                    <a:pt x="5773625" y="43941"/>
                  </a:lnTo>
                  <a:lnTo>
                    <a:pt x="5806284" y="43434"/>
                  </a:lnTo>
                  <a:lnTo>
                    <a:pt x="5834582" y="42417"/>
                  </a:lnTo>
                  <a:lnTo>
                    <a:pt x="5892585" y="39242"/>
                  </a:lnTo>
                  <a:close/>
                </a:path>
                <a:path w="10854690" h="55244">
                  <a:moveTo>
                    <a:pt x="8546497" y="34925"/>
                  </a:moveTo>
                  <a:lnTo>
                    <a:pt x="8493099" y="35433"/>
                  </a:lnTo>
                  <a:lnTo>
                    <a:pt x="8443386" y="36829"/>
                  </a:lnTo>
                  <a:lnTo>
                    <a:pt x="8398123" y="39115"/>
                  </a:lnTo>
                  <a:lnTo>
                    <a:pt x="8389895" y="39794"/>
                  </a:lnTo>
                  <a:lnTo>
                    <a:pt x="8418065" y="41401"/>
                  </a:lnTo>
                  <a:lnTo>
                    <a:pt x="8464900" y="42672"/>
                  </a:lnTo>
                  <a:lnTo>
                    <a:pt x="8514500" y="42799"/>
                  </a:lnTo>
                  <a:lnTo>
                    <a:pt x="8567305" y="41528"/>
                  </a:lnTo>
                  <a:lnTo>
                    <a:pt x="8623752" y="39115"/>
                  </a:lnTo>
                  <a:lnTo>
                    <a:pt x="8675614" y="35960"/>
                  </a:lnTo>
                  <a:lnTo>
                    <a:pt x="8602817" y="35051"/>
                  </a:lnTo>
                  <a:lnTo>
                    <a:pt x="8546497" y="34925"/>
                  </a:lnTo>
                  <a:close/>
                </a:path>
                <a:path w="10854690" h="55244">
                  <a:moveTo>
                    <a:pt x="9874162" y="0"/>
                  </a:moveTo>
                  <a:lnTo>
                    <a:pt x="9820740" y="888"/>
                  </a:lnTo>
                  <a:lnTo>
                    <a:pt x="9767026" y="3556"/>
                  </a:lnTo>
                  <a:lnTo>
                    <a:pt x="9713242" y="8127"/>
                  </a:lnTo>
                  <a:lnTo>
                    <a:pt x="9659611" y="14986"/>
                  </a:lnTo>
                  <a:lnTo>
                    <a:pt x="9606355" y="24129"/>
                  </a:lnTo>
                  <a:lnTo>
                    <a:pt x="9568402" y="30099"/>
                  </a:lnTo>
                  <a:lnTo>
                    <a:pt x="9527642" y="34036"/>
                  </a:lnTo>
                  <a:lnTo>
                    <a:pt x="9484356" y="36067"/>
                  </a:lnTo>
                  <a:lnTo>
                    <a:pt x="9438824" y="36575"/>
                  </a:lnTo>
                  <a:lnTo>
                    <a:pt x="9773357" y="36575"/>
                  </a:lnTo>
                  <a:lnTo>
                    <a:pt x="9779517" y="36067"/>
                  </a:lnTo>
                  <a:lnTo>
                    <a:pt x="9802189" y="34925"/>
                  </a:lnTo>
                  <a:lnTo>
                    <a:pt x="10325630" y="34925"/>
                  </a:lnTo>
                  <a:lnTo>
                    <a:pt x="10317720" y="34798"/>
                  </a:lnTo>
                  <a:lnTo>
                    <a:pt x="10265740" y="32638"/>
                  </a:lnTo>
                  <a:lnTo>
                    <a:pt x="10218183" y="29210"/>
                  </a:lnTo>
                  <a:lnTo>
                    <a:pt x="10176077" y="24129"/>
                  </a:lnTo>
                  <a:lnTo>
                    <a:pt x="10129088" y="17525"/>
                  </a:lnTo>
                  <a:lnTo>
                    <a:pt x="10080469" y="11684"/>
                  </a:lnTo>
                  <a:lnTo>
                    <a:pt x="10030445" y="6858"/>
                  </a:lnTo>
                  <a:lnTo>
                    <a:pt x="9979237" y="3175"/>
                  </a:lnTo>
                  <a:lnTo>
                    <a:pt x="9927069" y="888"/>
                  </a:lnTo>
                  <a:lnTo>
                    <a:pt x="9874162" y="0"/>
                  </a:lnTo>
                  <a:close/>
                </a:path>
                <a:path w="10854690" h="55244">
                  <a:moveTo>
                    <a:pt x="10854511" y="24129"/>
                  </a:moveTo>
                  <a:lnTo>
                    <a:pt x="10814867" y="24637"/>
                  </a:lnTo>
                  <a:lnTo>
                    <a:pt x="10549295" y="33274"/>
                  </a:lnTo>
                  <a:lnTo>
                    <a:pt x="10430833" y="35560"/>
                  </a:lnTo>
                  <a:lnTo>
                    <a:pt x="10373093" y="35687"/>
                  </a:lnTo>
                  <a:lnTo>
                    <a:pt x="10854266" y="35687"/>
                  </a:lnTo>
                  <a:lnTo>
                    <a:pt x="10854154" y="33274"/>
                  </a:lnTo>
                  <a:lnTo>
                    <a:pt x="10854276" y="29463"/>
                  </a:lnTo>
                  <a:lnTo>
                    <a:pt x="10854511" y="24129"/>
                  </a:lnTo>
                  <a:close/>
                </a:path>
                <a:path w="10854690" h="55244">
                  <a:moveTo>
                    <a:pt x="923111" y="24129"/>
                  </a:moveTo>
                  <a:lnTo>
                    <a:pt x="863453" y="24511"/>
                  </a:lnTo>
                  <a:lnTo>
                    <a:pt x="813226" y="26797"/>
                  </a:lnTo>
                  <a:lnTo>
                    <a:pt x="725848" y="32258"/>
                  </a:lnTo>
                  <a:lnTo>
                    <a:pt x="681090" y="32892"/>
                  </a:lnTo>
                  <a:lnTo>
                    <a:pt x="2833584" y="32892"/>
                  </a:lnTo>
                  <a:lnTo>
                    <a:pt x="2847489" y="32385"/>
                  </a:lnTo>
                  <a:lnTo>
                    <a:pt x="2893984" y="31241"/>
                  </a:lnTo>
                  <a:lnTo>
                    <a:pt x="2822441" y="31241"/>
                  </a:lnTo>
                  <a:lnTo>
                    <a:pt x="2775610" y="30987"/>
                  </a:lnTo>
                  <a:lnTo>
                    <a:pt x="2629055" y="26542"/>
                  </a:lnTo>
                  <a:lnTo>
                    <a:pt x="2203615" y="26542"/>
                  </a:lnTo>
                  <a:lnTo>
                    <a:pt x="2073276" y="25146"/>
                  </a:lnTo>
                  <a:lnTo>
                    <a:pt x="1049723" y="25146"/>
                  </a:lnTo>
                  <a:lnTo>
                    <a:pt x="923111" y="24129"/>
                  </a:lnTo>
                  <a:close/>
                </a:path>
                <a:path w="10854690" h="55244">
                  <a:moveTo>
                    <a:pt x="3106044" y="18796"/>
                  </a:moveTo>
                  <a:lnTo>
                    <a:pt x="3062691" y="19050"/>
                  </a:lnTo>
                  <a:lnTo>
                    <a:pt x="3023288" y="19938"/>
                  </a:lnTo>
                  <a:lnTo>
                    <a:pt x="2988324" y="21589"/>
                  </a:lnTo>
                  <a:lnTo>
                    <a:pt x="2913412" y="28194"/>
                  </a:lnTo>
                  <a:lnTo>
                    <a:pt x="2868253" y="30479"/>
                  </a:lnTo>
                  <a:lnTo>
                    <a:pt x="2822441" y="31241"/>
                  </a:lnTo>
                  <a:lnTo>
                    <a:pt x="2893984" y="31241"/>
                  </a:lnTo>
                  <a:lnTo>
                    <a:pt x="2909483" y="30861"/>
                  </a:lnTo>
                  <a:lnTo>
                    <a:pt x="2970457" y="30099"/>
                  </a:lnTo>
                  <a:lnTo>
                    <a:pt x="5411080" y="29972"/>
                  </a:lnTo>
                  <a:lnTo>
                    <a:pt x="5397721" y="29717"/>
                  </a:lnTo>
                  <a:lnTo>
                    <a:pt x="3649176" y="29717"/>
                  </a:lnTo>
                  <a:lnTo>
                    <a:pt x="3479004" y="27304"/>
                  </a:lnTo>
                  <a:lnTo>
                    <a:pt x="3152856" y="19303"/>
                  </a:lnTo>
                  <a:lnTo>
                    <a:pt x="3106044" y="18796"/>
                  </a:lnTo>
                  <a:close/>
                </a:path>
                <a:path w="10854690" h="55244">
                  <a:moveTo>
                    <a:pt x="6040549" y="23749"/>
                  </a:moveTo>
                  <a:lnTo>
                    <a:pt x="5927405" y="24129"/>
                  </a:lnTo>
                  <a:lnTo>
                    <a:pt x="5549797" y="31114"/>
                  </a:lnTo>
                  <a:lnTo>
                    <a:pt x="8297355" y="31114"/>
                  </a:lnTo>
                  <a:lnTo>
                    <a:pt x="8289771" y="30225"/>
                  </a:lnTo>
                  <a:lnTo>
                    <a:pt x="8279732" y="28701"/>
                  </a:lnTo>
                  <a:lnTo>
                    <a:pt x="7804202" y="28701"/>
                  </a:lnTo>
                  <a:lnTo>
                    <a:pt x="7743217" y="27559"/>
                  </a:lnTo>
                  <a:lnTo>
                    <a:pt x="7693866" y="24891"/>
                  </a:lnTo>
                  <a:lnTo>
                    <a:pt x="6240135" y="24891"/>
                  </a:lnTo>
                  <a:lnTo>
                    <a:pt x="6040549" y="23749"/>
                  </a:lnTo>
                  <a:close/>
                </a:path>
                <a:path w="10854690" h="55244">
                  <a:moveTo>
                    <a:pt x="4010394" y="17907"/>
                  </a:moveTo>
                  <a:lnTo>
                    <a:pt x="3938285" y="19558"/>
                  </a:lnTo>
                  <a:lnTo>
                    <a:pt x="3806474" y="26797"/>
                  </a:lnTo>
                  <a:lnTo>
                    <a:pt x="3756287" y="28575"/>
                  </a:lnTo>
                  <a:lnTo>
                    <a:pt x="3703691" y="29463"/>
                  </a:lnTo>
                  <a:lnTo>
                    <a:pt x="3649176" y="29717"/>
                  </a:lnTo>
                  <a:lnTo>
                    <a:pt x="5397721" y="29717"/>
                  </a:lnTo>
                  <a:lnTo>
                    <a:pt x="5285665" y="26797"/>
                  </a:lnTo>
                  <a:lnTo>
                    <a:pt x="4246177" y="26797"/>
                  </a:lnTo>
                  <a:lnTo>
                    <a:pt x="4209805" y="25273"/>
                  </a:lnTo>
                  <a:lnTo>
                    <a:pt x="4124395" y="20320"/>
                  </a:lnTo>
                  <a:lnTo>
                    <a:pt x="4071846" y="18414"/>
                  </a:lnTo>
                  <a:lnTo>
                    <a:pt x="4010394" y="17907"/>
                  </a:lnTo>
                  <a:close/>
                </a:path>
                <a:path w="10854690" h="55244">
                  <a:moveTo>
                    <a:pt x="8120873" y="16510"/>
                  </a:moveTo>
                  <a:lnTo>
                    <a:pt x="8073727" y="17907"/>
                  </a:lnTo>
                  <a:lnTo>
                    <a:pt x="7918955" y="25781"/>
                  </a:lnTo>
                  <a:lnTo>
                    <a:pt x="7862766" y="27812"/>
                  </a:lnTo>
                  <a:lnTo>
                    <a:pt x="7804202" y="28701"/>
                  </a:lnTo>
                  <a:lnTo>
                    <a:pt x="8279732" y="28701"/>
                  </a:lnTo>
                  <a:lnTo>
                    <a:pt x="8249614" y="24129"/>
                  </a:lnTo>
                  <a:lnTo>
                    <a:pt x="8208770" y="19050"/>
                  </a:lnTo>
                  <a:lnTo>
                    <a:pt x="8165872" y="16637"/>
                  </a:lnTo>
                  <a:lnTo>
                    <a:pt x="8120873" y="16510"/>
                  </a:lnTo>
                  <a:close/>
                </a:path>
                <a:path w="10854690" h="55244">
                  <a:moveTo>
                    <a:pt x="442930" y="17525"/>
                  </a:moveTo>
                  <a:lnTo>
                    <a:pt x="398423" y="18669"/>
                  </a:lnTo>
                  <a:lnTo>
                    <a:pt x="250941" y="25526"/>
                  </a:lnTo>
                  <a:lnTo>
                    <a:pt x="195240" y="27304"/>
                  </a:lnTo>
                  <a:lnTo>
                    <a:pt x="135324" y="27939"/>
                  </a:lnTo>
                  <a:lnTo>
                    <a:pt x="605790" y="27939"/>
                  </a:lnTo>
                  <a:lnTo>
                    <a:pt x="528362" y="19685"/>
                  </a:lnTo>
                  <a:lnTo>
                    <a:pt x="486054" y="17652"/>
                  </a:lnTo>
                  <a:lnTo>
                    <a:pt x="442930" y="17525"/>
                  </a:lnTo>
                  <a:close/>
                </a:path>
                <a:path w="10854690" h="55244">
                  <a:moveTo>
                    <a:pt x="4687368" y="12953"/>
                  </a:moveTo>
                  <a:lnTo>
                    <a:pt x="4634178" y="13081"/>
                  </a:lnTo>
                  <a:lnTo>
                    <a:pt x="4494215" y="14859"/>
                  </a:lnTo>
                  <a:lnTo>
                    <a:pt x="4454559" y="16001"/>
                  </a:lnTo>
                  <a:lnTo>
                    <a:pt x="4386580" y="18669"/>
                  </a:lnTo>
                  <a:lnTo>
                    <a:pt x="4334637" y="22225"/>
                  </a:lnTo>
                  <a:lnTo>
                    <a:pt x="4315027" y="24129"/>
                  </a:lnTo>
                  <a:lnTo>
                    <a:pt x="4280666" y="26670"/>
                  </a:lnTo>
                  <a:lnTo>
                    <a:pt x="4246177" y="26797"/>
                  </a:lnTo>
                  <a:lnTo>
                    <a:pt x="5285665" y="26797"/>
                  </a:lnTo>
                  <a:lnTo>
                    <a:pt x="4996077" y="17272"/>
                  </a:lnTo>
                  <a:lnTo>
                    <a:pt x="4743594" y="13208"/>
                  </a:lnTo>
                  <a:lnTo>
                    <a:pt x="4687368" y="12953"/>
                  </a:lnTo>
                  <a:close/>
                </a:path>
                <a:path w="10854690" h="55244">
                  <a:moveTo>
                    <a:pt x="2452676" y="23367"/>
                  </a:moveTo>
                  <a:lnTo>
                    <a:pt x="2249609" y="26542"/>
                  </a:lnTo>
                  <a:lnTo>
                    <a:pt x="2629055" y="26542"/>
                  </a:lnTo>
                  <a:lnTo>
                    <a:pt x="2570758" y="24764"/>
                  </a:lnTo>
                  <a:lnTo>
                    <a:pt x="2513328" y="23622"/>
                  </a:lnTo>
                  <a:lnTo>
                    <a:pt x="2452676" y="23367"/>
                  </a:lnTo>
                  <a:close/>
                </a:path>
                <a:path w="10854690" h="55244">
                  <a:moveTo>
                    <a:pt x="1818588" y="24129"/>
                  </a:moveTo>
                  <a:lnTo>
                    <a:pt x="1682713" y="24129"/>
                  </a:lnTo>
                  <a:lnTo>
                    <a:pt x="1174823" y="25146"/>
                  </a:lnTo>
                  <a:lnTo>
                    <a:pt x="2073276" y="25146"/>
                  </a:lnTo>
                  <a:lnTo>
                    <a:pt x="1818588" y="24129"/>
                  </a:lnTo>
                  <a:close/>
                </a:path>
                <a:path w="10854690" h="55244">
                  <a:moveTo>
                    <a:pt x="6635188" y="22478"/>
                  </a:moveTo>
                  <a:lnTo>
                    <a:pt x="6597882" y="22478"/>
                  </a:lnTo>
                  <a:lnTo>
                    <a:pt x="6293680" y="24891"/>
                  </a:lnTo>
                  <a:lnTo>
                    <a:pt x="6893618" y="24891"/>
                  </a:lnTo>
                  <a:lnTo>
                    <a:pt x="6635188" y="22478"/>
                  </a:lnTo>
                  <a:close/>
                </a:path>
                <a:path w="10854690" h="55244">
                  <a:moveTo>
                    <a:pt x="7462609" y="17272"/>
                  </a:moveTo>
                  <a:lnTo>
                    <a:pt x="7415093" y="17399"/>
                  </a:lnTo>
                  <a:lnTo>
                    <a:pt x="6893618" y="24891"/>
                  </a:lnTo>
                  <a:lnTo>
                    <a:pt x="7693866" y="24891"/>
                  </a:lnTo>
                  <a:lnTo>
                    <a:pt x="7639383" y="21589"/>
                  </a:lnTo>
                  <a:lnTo>
                    <a:pt x="7597378" y="19685"/>
                  </a:lnTo>
                  <a:lnTo>
                    <a:pt x="7553849" y="18287"/>
                  </a:lnTo>
                  <a:lnTo>
                    <a:pt x="7508894" y="17525"/>
                  </a:lnTo>
                  <a:lnTo>
                    <a:pt x="7462609" y="1727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9582" y="1657251"/>
              <a:ext cx="10855325" cy="58419"/>
            </a:xfrm>
            <a:custGeom>
              <a:avLst/>
              <a:gdLst/>
              <a:ahLst/>
              <a:cxnLst/>
              <a:rect l="l" t="t" r="r" b="b"/>
              <a:pathLst>
                <a:path w="10855325" h="58419">
                  <a:moveTo>
                    <a:pt x="215" y="21434"/>
                  </a:moveTo>
                  <a:lnTo>
                    <a:pt x="51008" y="16258"/>
                  </a:lnTo>
                  <a:lnTo>
                    <a:pt x="104620" y="13195"/>
                  </a:lnTo>
                  <a:lnTo>
                    <a:pt x="159893" y="11895"/>
                  </a:lnTo>
                  <a:lnTo>
                    <a:pt x="215667" y="12006"/>
                  </a:lnTo>
                  <a:lnTo>
                    <a:pt x="270785" y="13176"/>
                  </a:lnTo>
                  <a:lnTo>
                    <a:pt x="324086" y="15056"/>
                  </a:lnTo>
                  <a:lnTo>
                    <a:pt x="374412" y="17292"/>
                  </a:lnTo>
                  <a:lnTo>
                    <a:pt x="420605" y="19536"/>
                  </a:lnTo>
                  <a:lnTo>
                    <a:pt x="461505" y="21434"/>
                  </a:lnTo>
                  <a:lnTo>
                    <a:pt x="489841" y="22707"/>
                  </a:lnTo>
                  <a:lnTo>
                    <a:pt x="522371" y="24219"/>
                  </a:lnTo>
                  <a:lnTo>
                    <a:pt x="559037" y="25846"/>
                  </a:lnTo>
                  <a:lnTo>
                    <a:pt x="599777" y="27465"/>
                  </a:lnTo>
                  <a:lnTo>
                    <a:pt x="644532" y="28953"/>
                  </a:lnTo>
                  <a:lnTo>
                    <a:pt x="693242" y="30189"/>
                  </a:lnTo>
                  <a:lnTo>
                    <a:pt x="745846" y="31048"/>
                  </a:lnTo>
                  <a:lnTo>
                    <a:pt x="802286" y="31409"/>
                  </a:lnTo>
                  <a:lnTo>
                    <a:pt x="862501" y="31148"/>
                  </a:lnTo>
                  <a:lnTo>
                    <a:pt x="926431" y="30143"/>
                  </a:lnTo>
                  <a:lnTo>
                    <a:pt x="994017" y="28271"/>
                  </a:lnTo>
                  <a:lnTo>
                    <a:pt x="1065197" y="25409"/>
                  </a:lnTo>
                  <a:lnTo>
                    <a:pt x="1139913" y="21434"/>
                  </a:lnTo>
                  <a:lnTo>
                    <a:pt x="1200046" y="18232"/>
                  </a:lnTo>
                  <a:lnTo>
                    <a:pt x="1256548" y="15980"/>
                  </a:lnTo>
                  <a:lnTo>
                    <a:pt x="1309884" y="14567"/>
                  </a:lnTo>
                  <a:lnTo>
                    <a:pt x="1360520" y="13879"/>
                  </a:lnTo>
                  <a:lnTo>
                    <a:pt x="1408921" y="13806"/>
                  </a:lnTo>
                  <a:lnTo>
                    <a:pt x="1455551" y="14234"/>
                  </a:lnTo>
                  <a:lnTo>
                    <a:pt x="1500876" y="15052"/>
                  </a:lnTo>
                  <a:lnTo>
                    <a:pt x="1545361" y="16147"/>
                  </a:lnTo>
                  <a:lnTo>
                    <a:pt x="1589471" y="17408"/>
                  </a:lnTo>
                  <a:lnTo>
                    <a:pt x="1633671" y="18721"/>
                  </a:lnTo>
                  <a:lnTo>
                    <a:pt x="1678426" y="19976"/>
                  </a:lnTo>
                  <a:lnTo>
                    <a:pt x="1724201" y="21059"/>
                  </a:lnTo>
                  <a:lnTo>
                    <a:pt x="1771461" y="21858"/>
                  </a:lnTo>
                  <a:lnTo>
                    <a:pt x="1820672" y="22262"/>
                  </a:lnTo>
                  <a:lnTo>
                    <a:pt x="1872298" y="22158"/>
                  </a:lnTo>
                  <a:lnTo>
                    <a:pt x="1926805" y="21434"/>
                  </a:lnTo>
                  <a:lnTo>
                    <a:pt x="2005569" y="19959"/>
                  </a:lnTo>
                  <a:lnTo>
                    <a:pt x="2064800" y="18934"/>
                  </a:lnTo>
                  <a:lnTo>
                    <a:pt x="2108197" y="18313"/>
                  </a:lnTo>
                  <a:lnTo>
                    <a:pt x="2139462" y="18051"/>
                  </a:lnTo>
                  <a:lnTo>
                    <a:pt x="2162295" y="18100"/>
                  </a:lnTo>
                  <a:lnTo>
                    <a:pt x="2180396" y="18416"/>
                  </a:lnTo>
                  <a:lnTo>
                    <a:pt x="2197465" y="18954"/>
                  </a:lnTo>
                  <a:lnTo>
                    <a:pt x="2217203" y="19666"/>
                  </a:lnTo>
                  <a:lnTo>
                    <a:pt x="2243309" y="20508"/>
                  </a:lnTo>
                  <a:lnTo>
                    <a:pt x="2279484" y="21434"/>
                  </a:lnTo>
                  <a:lnTo>
                    <a:pt x="2334404" y="22940"/>
                  </a:lnTo>
                  <a:lnTo>
                    <a:pt x="2380653" y="24511"/>
                  </a:lnTo>
                  <a:lnTo>
                    <a:pt x="2422529" y="25806"/>
                  </a:lnTo>
                  <a:lnTo>
                    <a:pt x="2464333" y="26486"/>
                  </a:lnTo>
                  <a:lnTo>
                    <a:pt x="2510362" y="26210"/>
                  </a:lnTo>
                  <a:lnTo>
                    <a:pt x="2564914" y="24640"/>
                  </a:lnTo>
                  <a:lnTo>
                    <a:pt x="2632290" y="21434"/>
                  </a:lnTo>
                  <a:lnTo>
                    <a:pt x="2663604" y="19622"/>
                  </a:lnTo>
                  <a:lnTo>
                    <a:pt x="2698823" y="17474"/>
                  </a:lnTo>
                  <a:lnTo>
                    <a:pt x="2737622" y="15093"/>
                  </a:lnTo>
                  <a:lnTo>
                    <a:pt x="2779675" y="12580"/>
                  </a:lnTo>
                  <a:lnTo>
                    <a:pt x="2824656" y="10041"/>
                  </a:lnTo>
                  <a:lnTo>
                    <a:pt x="2872240" y="7577"/>
                  </a:lnTo>
                  <a:lnTo>
                    <a:pt x="2922102" y="5291"/>
                  </a:lnTo>
                  <a:lnTo>
                    <a:pt x="2973916" y="3288"/>
                  </a:lnTo>
                  <a:lnTo>
                    <a:pt x="3027356" y="1669"/>
                  </a:lnTo>
                  <a:lnTo>
                    <a:pt x="3082096" y="539"/>
                  </a:lnTo>
                  <a:lnTo>
                    <a:pt x="3137811" y="0"/>
                  </a:lnTo>
                  <a:lnTo>
                    <a:pt x="3194176" y="154"/>
                  </a:lnTo>
                  <a:lnTo>
                    <a:pt x="3250865" y="1106"/>
                  </a:lnTo>
                  <a:lnTo>
                    <a:pt x="3307551" y="2959"/>
                  </a:lnTo>
                  <a:lnTo>
                    <a:pt x="3363910" y="5815"/>
                  </a:lnTo>
                  <a:lnTo>
                    <a:pt x="3419617" y="9777"/>
                  </a:lnTo>
                  <a:lnTo>
                    <a:pt x="3474344" y="14949"/>
                  </a:lnTo>
                  <a:lnTo>
                    <a:pt x="3527767" y="21434"/>
                  </a:lnTo>
                  <a:lnTo>
                    <a:pt x="3598912" y="30262"/>
                  </a:lnTo>
                  <a:lnTo>
                    <a:pt x="3666570" y="36988"/>
                  </a:lnTo>
                  <a:lnTo>
                    <a:pt x="3730830" y="41786"/>
                  </a:lnTo>
                  <a:lnTo>
                    <a:pt x="3791780" y="44827"/>
                  </a:lnTo>
                  <a:lnTo>
                    <a:pt x="3849511" y="46281"/>
                  </a:lnTo>
                  <a:lnTo>
                    <a:pt x="3904109" y="46322"/>
                  </a:lnTo>
                  <a:lnTo>
                    <a:pt x="3955665" y="45120"/>
                  </a:lnTo>
                  <a:lnTo>
                    <a:pt x="4004267" y="42848"/>
                  </a:lnTo>
                  <a:lnTo>
                    <a:pt x="4050004" y="39676"/>
                  </a:lnTo>
                  <a:lnTo>
                    <a:pt x="4092964" y="35777"/>
                  </a:lnTo>
                  <a:lnTo>
                    <a:pt x="4133237" y="31323"/>
                  </a:lnTo>
                  <a:lnTo>
                    <a:pt x="4206074" y="21434"/>
                  </a:lnTo>
                  <a:lnTo>
                    <a:pt x="4267525" y="13856"/>
                  </a:lnTo>
                  <a:lnTo>
                    <a:pt x="4325671" y="9704"/>
                  </a:lnTo>
                  <a:lnTo>
                    <a:pt x="4380284" y="8438"/>
                  </a:lnTo>
                  <a:lnTo>
                    <a:pt x="4431138" y="9517"/>
                  </a:lnTo>
                  <a:lnTo>
                    <a:pt x="4478006" y="12403"/>
                  </a:lnTo>
                  <a:lnTo>
                    <a:pt x="4520663" y="16555"/>
                  </a:lnTo>
                  <a:lnTo>
                    <a:pt x="4558880" y="21434"/>
                  </a:lnTo>
                  <a:lnTo>
                    <a:pt x="4583589" y="23656"/>
                  </a:lnTo>
                  <a:lnTo>
                    <a:pt x="4618082" y="24971"/>
                  </a:lnTo>
                  <a:lnTo>
                    <a:pt x="4660940" y="25523"/>
                  </a:lnTo>
                  <a:lnTo>
                    <a:pt x="4710743" y="25461"/>
                  </a:lnTo>
                  <a:lnTo>
                    <a:pt x="4766070" y="24930"/>
                  </a:lnTo>
                  <a:lnTo>
                    <a:pt x="4825503" y="24078"/>
                  </a:lnTo>
                  <a:lnTo>
                    <a:pt x="4887620" y="23051"/>
                  </a:lnTo>
                  <a:lnTo>
                    <a:pt x="4951002" y="21996"/>
                  </a:lnTo>
                  <a:lnTo>
                    <a:pt x="5014229" y="21059"/>
                  </a:lnTo>
                  <a:lnTo>
                    <a:pt x="5075881" y="20388"/>
                  </a:lnTo>
                  <a:lnTo>
                    <a:pt x="5134538" y="20129"/>
                  </a:lnTo>
                  <a:lnTo>
                    <a:pt x="5188780" y="20429"/>
                  </a:lnTo>
                  <a:lnTo>
                    <a:pt x="5237187" y="21434"/>
                  </a:lnTo>
                  <a:lnTo>
                    <a:pt x="5272536" y="22187"/>
                  </a:lnTo>
                  <a:lnTo>
                    <a:pt x="5313077" y="22462"/>
                  </a:lnTo>
                  <a:lnTo>
                    <a:pt x="5358155" y="22333"/>
                  </a:lnTo>
                  <a:lnTo>
                    <a:pt x="5407115" y="21873"/>
                  </a:lnTo>
                  <a:lnTo>
                    <a:pt x="5459299" y="21154"/>
                  </a:lnTo>
                  <a:lnTo>
                    <a:pt x="5514052" y="20248"/>
                  </a:lnTo>
                  <a:lnTo>
                    <a:pt x="5570718" y="19231"/>
                  </a:lnTo>
                  <a:lnTo>
                    <a:pt x="5628641" y="18173"/>
                  </a:lnTo>
                  <a:lnTo>
                    <a:pt x="5687164" y="17148"/>
                  </a:lnTo>
                  <a:lnTo>
                    <a:pt x="5745633" y="16228"/>
                  </a:lnTo>
                  <a:lnTo>
                    <a:pt x="5803389" y="15488"/>
                  </a:lnTo>
                  <a:lnTo>
                    <a:pt x="5859779" y="14999"/>
                  </a:lnTo>
                  <a:lnTo>
                    <a:pt x="5914145" y="14835"/>
                  </a:lnTo>
                  <a:lnTo>
                    <a:pt x="5965832" y="15068"/>
                  </a:lnTo>
                  <a:lnTo>
                    <a:pt x="6014183" y="15772"/>
                  </a:lnTo>
                  <a:lnTo>
                    <a:pt x="6058543" y="17019"/>
                  </a:lnTo>
                  <a:lnTo>
                    <a:pt x="6098256" y="18882"/>
                  </a:lnTo>
                  <a:lnTo>
                    <a:pt x="6183664" y="25977"/>
                  </a:lnTo>
                  <a:lnTo>
                    <a:pt x="6233699" y="29966"/>
                  </a:lnTo>
                  <a:lnTo>
                    <a:pt x="6283143" y="33285"/>
                  </a:lnTo>
                  <a:lnTo>
                    <a:pt x="6332372" y="35813"/>
                  </a:lnTo>
                  <a:lnTo>
                    <a:pt x="6381762" y="37432"/>
                  </a:lnTo>
                  <a:lnTo>
                    <a:pt x="6431689" y="38025"/>
                  </a:lnTo>
                  <a:lnTo>
                    <a:pt x="6482528" y="37472"/>
                  </a:lnTo>
                  <a:lnTo>
                    <a:pt x="6534654" y="35655"/>
                  </a:lnTo>
                  <a:lnTo>
                    <a:pt x="6588443" y="32455"/>
                  </a:lnTo>
                  <a:lnTo>
                    <a:pt x="6644271" y="27754"/>
                  </a:lnTo>
                  <a:lnTo>
                    <a:pt x="6702513" y="21434"/>
                  </a:lnTo>
                  <a:lnTo>
                    <a:pt x="6758689" y="15168"/>
                  </a:lnTo>
                  <a:lnTo>
                    <a:pt x="6809143" y="10608"/>
                  </a:lnTo>
                  <a:lnTo>
                    <a:pt x="6855492" y="7604"/>
                  </a:lnTo>
                  <a:lnTo>
                    <a:pt x="6899352" y="6005"/>
                  </a:lnTo>
                  <a:lnTo>
                    <a:pt x="6942337" y="5659"/>
                  </a:lnTo>
                  <a:lnTo>
                    <a:pt x="6986063" y="6414"/>
                  </a:lnTo>
                  <a:lnTo>
                    <a:pt x="7032147" y="8121"/>
                  </a:lnTo>
                  <a:lnTo>
                    <a:pt x="7082203" y="10627"/>
                  </a:lnTo>
                  <a:lnTo>
                    <a:pt x="7137847" y="13782"/>
                  </a:lnTo>
                  <a:lnTo>
                    <a:pt x="7200695" y="17435"/>
                  </a:lnTo>
                  <a:lnTo>
                    <a:pt x="7272362" y="21434"/>
                  </a:lnTo>
                  <a:lnTo>
                    <a:pt x="7330374" y="23757"/>
                  </a:lnTo>
                  <a:lnTo>
                    <a:pt x="7384428" y="24460"/>
                  </a:lnTo>
                  <a:lnTo>
                    <a:pt x="7435145" y="23858"/>
                  </a:lnTo>
                  <a:lnTo>
                    <a:pt x="7483148" y="22267"/>
                  </a:lnTo>
                  <a:lnTo>
                    <a:pt x="7529059" y="20003"/>
                  </a:lnTo>
                  <a:lnTo>
                    <a:pt x="7573498" y="17382"/>
                  </a:lnTo>
                  <a:lnTo>
                    <a:pt x="7617088" y="14719"/>
                  </a:lnTo>
                  <a:lnTo>
                    <a:pt x="7660451" y="12330"/>
                  </a:lnTo>
                  <a:lnTo>
                    <a:pt x="7704208" y="10531"/>
                  </a:lnTo>
                  <a:lnTo>
                    <a:pt x="7748981" y="9637"/>
                  </a:lnTo>
                  <a:lnTo>
                    <a:pt x="7795392" y="9965"/>
                  </a:lnTo>
                  <a:lnTo>
                    <a:pt x="7844062" y="11830"/>
                  </a:lnTo>
                  <a:lnTo>
                    <a:pt x="7895614" y="15548"/>
                  </a:lnTo>
                  <a:lnTo>
                    <a:pt x="7950669" y="21434"/>
                  </a:lnTo>
                  <a:lnTo>
                    <a:pt x="8000671" y="26760"/>
                  </a:lnTo>
                  <a:lnTo>
                    <a:pt x="8050860" y="30482"/>
                  </a:lnTo>
                  <a:lnTo>
                    <a:pt x="8101171" y="32792"/>
                  </a:lnTo>
                  <a:lnTo>
                    <a:pt x="8151544" y="33882"/>
                  </a:lnTo>
                  <a:lnTo>
                    <a:pt x="8201913" y="33942"/>
                  </a:lnTo>
                  <a:lnTo>
                    <a:pt x="8252216" y="33165"/>
                  </a:lnTo>
                  <a:lnTo>
                    <a:pt x="8302390" y="31742"/>
                  </a:lnTo>
                  <a:lnTo>
                    <a:pt x="8352370" y="29863"/>
                  </a:lnTo>
                  <a:lnTo>
                    <a:pt x="8402095" y="27722"/>
                  </a:lnTo>
                  <a:lnTo>
                    <a:pt x="8451501" y="25508"/>
                  </a:lnTo>
                  <a:lnTo>
                    <a:pt x="8500524" y="23414"/>
                  </a:lnTo>
                  <a:lnTo>
                    <a:pt x="8549101" y="21630"/>
                  </a:lnTo>
                  <a:lnTo>
                    <a:pt x="8597170" y="20349"/>
                  </a:lnTo>
                  <a:lnTo>
                    <a:pt x="8644666" y="19762"/>
                  </a:lnTo>
                  <a:lnTo>
                    <a:pt x="8691527" y="20059"/>
                  </a:lnTo>
                  <a:lnTo>
                    <a:pt x="8737688" y="21434"/>
                  </a:lnTo>
                  <a:lnTo>
                    <a:pt x="8783095" y="23019"/>
                  </a:lnTo>
                  <a:lnTo>
                    <a:pt x="8827934" y="23892"/>
                  </a:lnTo>
                  <a:lnTo>
                    <a:pt x="8872435" y="24162"/>
                  </a:lnTo>
                  <a:lnTo>
                    <a:pt x="8916826" y="23934"/>
                  </a:lnTo>
                  <a:lnTo>
                    <a:pt x="8961338" y="23316"/>
                  </a:lnTo>
                  <a:lnTo>
                    <a:pt x="9006200" y="22416"/>
                  </a:lnTo>
                  <a:lnTo>
                    <a:pt x="9051641" y="21340"/>
                  </a:lnTo>
                  <a:lnTo>
                    <a:pt x="9097892" y="20196"/>
                  </a:lnTo>
                  <a:lnTo>
                    <a:pt x="9145182" y="19090"/>
                  </a:lnTo>
                  <a:lnTo>
                    <a:pt x="9193740" y="18130"/>
                  </a:lnTo>
                  <a:lnTo>
                    <a:pt x="9243796" y="17423"/>
                  </a:lnTo>
                  <a:lnTo>
                    <a:pt x="9295580" y="17076"/>
                  </a:lnTo>
                  <a:lnTo>
                    <a:pt x="9349320" y="17197"/>
                  </a:lnTo>
                  <a:lnTo>
                    <a:pt x="9405248" y="17892"/>
                  </a:lnTo>
                  <a:lnTo>
                    <a:pt x="9463591" y="19268"/>
                  </a:lnTo>
                  <a:lnTo>
                    <a:pt x="9524580" y="21434"/>
                  </a:lnTo>
                  <a:lnTo>
                    <a:pt x="9563452" y="22943"/>
                  </a:lnTo>
                  <a:lnTo>
                    <a:pt x="9603282" y="24279"/>
                  </a:lnTo>
                  <a:lnTo>
                    <a:pt x="9644074" y="25448"/>
                  </a:lnTo>
                  <a:lnTo>
                    <a:pt x="9685830" y="26458"/>
                  </a:lnTo>
                  <a:lnTo>
                    <a:pt x="9728553" y="27315"/>
                  </a:lnTo>
                  <a:lnTo>
                    <a:pt x="9772246" y="28025"/>
                  </a:lnTo>
                  <a:lnTo>
                    <a:pt x="9816912" y="28595"/>
                  </a:lnTo>
                  <a:lnTo>
                    <a:pt x="9862554" y="29032"/>
                  </a:lnTo>
                  <a:lnTo>
                    <a:pt x="9909174" y="29341"/>
                  </a:lnTo>
                  <a:lnTo>
                    <a:pt x="9956775" y="29529"/>
                  </a:lnTo>
                  <a:lnTo>
                    <a:pt x="10005360" y="29603"/>
                  </a:lnTo>
                  <a:lnTo>
                    <a:pt x="10054932" y="29570"/>
                  </a:lnTo>
                  <a:lnTo>
                    <a:pt x="10105494" y="29435"/>
                  </a:lnTo>
                  <a:lnTo>
                    <a:pt x="10157049" y="29205"/>
                  </a:lnTo>
                  <a:lnTo>
                    <a:pt x="10209598" y="28888"/>
                  </a:lnTo>
                  <a:lnTo>
                    <a:pt x="10263146" y="28488"/>
                  </a:lnTo>
                  <a:lnTo>
                    <a:pt x="10317695" y="28014"/>
                  </a:lnTo>
                  <a:lnTo>
                    <a:pt x="10373248" y="27471"/>
                  </a:lnTo>
                  <a:lnTo>
                    <a:pt x="10429807" y="26866"/>
                  </a:lnTo>
                  <a:lnTo>
                    <a:pt x="10487376" y="26205"/>
                  </a:lnTo>
                  <a:lnTo>
                    <a:pt x="10545957" y="25494"/>
                  </a:lnTo>
                  <a:lnTo>
                    <a:pt x="10605553" y="24742"/>
                  </a:lnTo>
                  <a:lnTo>
                    <a:pt x="10666166" y="23953"/>
                  </a:lnTo>
                  <a:lnTo>
                    <a:pt x="10727801" y="23134"/>
                  </a:lnTo>
                  <a:lnTo>
                    <a:pt x="10790459" y="22292"/>
                  </a:lnTo>
                  <a:lnTo>
                    <a:pt x="10854143" y="21434"/>
                  </a:lnTo>
                  <a:lnTo>
                    <a:pt x="10854778" y="25879"/>
                  </a:lnTo>
                  <a:lnTo>
                    <a:pt x="10801557" y="42803"/>
                  </a:lnTo>
                  <a:lnTo>
                    <a:pt x="10751401" y="45173"/>
                  </a:lnTo>
                  <a:lnTo>
                    <a:pt x="10702778" y="46806"/>
                  </a:lnTo>
                  <a:lnTo>
                    <a:pt x="10654789" y="47676"/>
                  </a:lnTo>
                  <a:lnTo>
                    <a:pt x="10606533" y="47760"/>
                  </a:lnTo>
                  <a:lnTo>
                    <a:pt x="10557114" y="47031"/>
                  </a:lnTo>
                  <a:lnTo>
                    <a:pt x="10505631" y="45466"/>
                  </a:lnTo>
                  <a:lnTo>
                    <a:pt x="10451186" y="43037"/>
                  </a:lnTo>
                  <a:lnTo>
                    <a:pt x="10392879" y="39722"/>
                  </a:lnTo>
                  <a:lnTo>
                    <a:pt x="10360843" y="37735"/>
                  </a:lnTo>
                  <a:lnTo>
                    <a:pt x="10325469" y="35591"/>
                  </a:lnTo>
                  <a:lnTo>
                    <a:pt x="10286993" y="33363"/>
                  </a:lnTo>
                  <a:lnTo>
                    <a:pt x="10245649" y="31124"/>
                  </a:lnTo>
                  <a:lnTo>
                    <a:pt x="10201673" y="28949"/>
                  </a:lnTo>
                  <a:lnTo>
                    <a:pt x="10155300" y="26909"/>
                  </a:lnTo>
                  <a:lnTo>
                    <a:pt x="10106765" y="25078"/>
                  </a:lnTo>
                  <a:lnTo>
                    <a:pt x="10056303" y="23531"/>
                  </a:lnTo>
                  <a:lnTo>
                    <a:pt x="10004148" y="22339"/>
                  </a:lnTo>
                  <a:lnTo>
                    <a:pt x="9950537" y="21576"/>
                  </a:lnTo>
                  <a:lnTo>
                    <a:pt x="9895704" y="21316"/>
                  </a:lnTo>
                  <a:lnTo>
                    <a:pt x="9839884" y="21631"/>
                  </a:lnTo>
                  <a:lnTo>
                    <a:pt x="9783312" y="22596"/>
                  </a:lnTo>
                  <a:lnTo>
                    <a:pt x="9726223" y="24283"/>
                  </a:lnTo>
                  <a:lnTo>
                    <a:pt x="9668853" y="26766"/>
                  </a:lnTo>
                  <a:lnTo>
                    <a:pt x="9611436" y="30118"/>
                  </a:lnTo>
                  <a:lnTo>
                    <a:pt x="9554207" y="34412"/>
                  </a:lnTo>
                  <a:lnTo>
                    <a:pt x="9497402" y="39722"/>
                  </a:lnTo>
                  <a:lnTo>
                    <a:pt x="9429134" y="46375"/>
                  </a:lnTo>
                  <a:lnTo>
                    <a:pt x="9368835" y="51412"/>
                  </a:lnTo>
                  <a:lnTo>
                    <a:pt x="9315273" y="54980"/>
                  </a:lnTo>
                  <a:lnTo>
                    <a:pt x="9267219" y="57228"/>
                  </a:lnTo>
                  <a:lnTo>
                    <a:pt x="9223443" y="58304"/>
                  </a:lnTo>
                  <a:lnTo>
                    <a:pt x="9182714" y="58356"/>
                  </a:lnTo>
                  <a:lnTo>
                    <a:pt x="9143803" y="57534"/>
                  </a:lnTo>
                  <a:lnTo>
                    <a:pt x="9105478" y="55984"/>
                  </a:lnTo>
                  <a:lnTo>
                    <a:pt x="9066511" y="53855"/>
                  </a:lnTo>
                  <a:lnTo>
                    <a:pt x="9025670" y="51296"/>
                  </a:lnTo>
                  <a:lnTo>
                    <a:pt x="8981725" y="48455"/>
                  </a:lnTo>
                  <a:lnTo>
                    <a:pt x="8933447" y="45480"/>
                  </a:lnTo>
                  <a:lnTo>
                    <a:pt x="8879605" y="42520"/>
                  </a:lnTo>
                  <a:lnTo>
                    <a:pt x="8818968" y="39722"/>
                  </a:lnTo>
                  <a:lnTo>
                    <a:pt x="8752203" y="36882"/>
                  </a:lnTo>
                  <a:lnTo>
                    <a:pt x="8700549" y="34580"/>
                  </a:lnTo>
                  <a:lnTo>
                    <a:pt x="8661510" y="32810"/>
                  </a:lnTo>
                  <a:lnTo>
                    <a:pt x="8632594" y="31566"/>
                  </a:lnTo>
                  <a:lnTo>
                    <a:pt x="8611304" y="30840"/>
                  </a:lnTo>
                  <a:lnTo>
                    <a:pt x="8595147" y="30625"/>
                  </a:lnTo>
                  <a:lnTo>
                    <a:pt x="8581628" y="30917"/>
                  </a:lnTo>
                  <a:lnTo>
                    <a:pt x="8568252" y="31707"/>
                  </a:lnTo>
                  <a:lnTo>
                    <a:pt x="8552524" y="32989"/>
                  </a:lnTo>
                  <a:lnTo>
                    <a:pt x="8531951" y="34756"/>
                  </a:lnTo>
                  <a:lnTo>
                    <a:pt x="8504038" y="37003"/>
                  </a:lnTo>
                  <a:lnTo>
                    <a:pt x="8424094" y="42055"/>
                  </a:lnTo>
                  <a:lnTo>
                    <a:pt x="8378183" y="43663"/>
                  </a:lnTo>
                  <a:lnTo>
                    <a:pt x="8329116" y="44638"/>
                  </a:lnTo>
                  <a:lnTo>
                    <a:pt x="8277452" y="45072"/>
                  </a:lnTo>
                  <a:lnTo>
                    <a:pt x="8223749" y="45056"/>
                  </a:lnTo>
                  <a:lnTo>
                    <a:pt x="8168568" y="44682"/>
                  </a:lnTo>
                  <a:lnTo>
                    <a:pt x="8112467" y="44041"/>
                  </a:lnTo>
                  <a:lnTo>
                    <a:pt x="8056006" y="43225"/>
                  </a:lnTo>
                  <a:lnTo>
                    <a:pt x="7999743" y="42325"/>
                  </a:lnTo>
                  <a:lnTo>
                    <a:pt x="7944237" y="41433"/>
                  </a:lnTo>
                  <a:lnTo>
                    <a:pt x="7890048" y="40641"/>
                  </a:lnTo>
                  <a:lnTo>
                    <a:pt x="7837734" y="40040"/>
                  </a:lnTo>
                  <a:lnTo>
                    <a:pt x="7787855" y="39722"/>
                  </a:lnTo>
                  <a:lnTo>
                    <a:pt x="7731654" y="39650"/>
                  </a:lnTo>
                  <a:lnTo>
                    <a:pt x="7677336" y="39748"/>
                  </a:lnTo>
                  <a:lnTo>
                    <a:pt x="7624567" y="39962"/>
                  </a:lnTo>
                  <a:lnTo>
                    <a:pt x="7573013" y="40243"/>
                  </a:lnTo>
                  <a:lnTo>
                    <a:pt x="7522341" y="40538"/>
                  </a:lnTo>
                  <a:lnTo>
                    <a:pt x="7472217" y="40795"/>
                  </a:lnTo>
                  <a:lnTo>
                    <a:pt x="7422307" y="40964"/>
                  </a:lnTo>
                  <a:lnTo>
                    <a:pt x="7372278" y="40993"/>
                  </a:lnTo>
                  <a:lnTo>
                    <a:pt x="7321795" y="40830"/>
                  </a:lnTo>
                  <a:lnTo>
                    <a:pt x="7270525" y="40423"/>
                  </a:lnTo>
                  <a:lnTo>
                    <a:pt x="7218133" y="39722"/>
                  </a:lnTo>
                  <a:lnTo>
                    <a:pt x="7166612" y="38929"/>
                  </a:lnTo>
                  <a:lnTo>
                    <a:pt x="7117661" y="38284"/>
                  </a:lnTo>
                  <a:lnTo>
                    <a:pt x="7070403" y="37791"/>
                  </a:lnTo>
                  <a:lnTo>
                    <a:pt x="7023964" y="37454"/>
                  </a:lnTo>
                  <a:lnTo>
                    <a:pt x="6977468" y="37274"/>
                  </a:lnTo>
                  <a:lnTo>
                    <a:pt x="6930041" y="37257"/>
                  </a:lnTo>
                  <a:lnTo>
                    <a:pt x="6880806" y="37405"/>
                  </a:lnTo>
                  <a:lnTo>
                    <a:pt x="6828888" y="37723"/>
                  </a:lnTo>
                  <a:lnTo>
                    <a:pt x="6773412" y="38212"/>
                  </a:lnTo>
                  <a:lnTo>
                    <a:pt x="6713503" y="38877"/>
                  </a:lnTo>
                  <a:lnTo>
                    <a:pt x="6648284" y="39722"/>
                  </a:lnTo>
                  <a:lnTo>
                    <a:pt x="6582620" y="40953"/>
                  </a:lnTo>
                  <a:lnTo>
                    <a:pt x="6521606" y="42623"/>
                  </a:lnTo>
                  <a:lnTo>
                    <a:pt x="6464617" y="44503"/>
                  </a:lnTo>
                  <a:lnTo>
                    <a:pt x="6411026" y="46366"/>
                  </a:lnTo>
                  <a:lnTo>
                    <a:pt x="6360208" y="47983"/>
                  </a:lnTo>
                  <a:lnTo>
                    <a:pt x="6311535" y="49125"/>
                  </a:lnTo>
                  <a:lnTo>
                    <a:pt x="6264381" y="49564"/>
                  </a:lnTo>
                  <a:lnTo>
                    <a:pt x="6218121" y="49072"/>
                  </a:lnTo>
                  <a:lnTo>
                    <a:pt x="6172127" y="47420"/>
                  </a:lnTo>
                  <a:lnTo>
                    <a:pt x="6125774" y="44379"/>
                  </a:lnTo>
                  <a:lnTo>
                    <a:pt x="6078435" y="39722"/>
                  </a:lnTo>
                  <a:lnTo>
                    <a:pt x="6028014" y="34801"/>
                  </a:lnTo>
                  <a:lnTo>
                    <a:pt x="5973702" y="31076"/>
                  </a:lnTo>
                  <a:lnTo>
                    <a:pt x="5916704" y="28476"/>
                  </a:lnTo>
                  <a:lnTo>
                    <a:pt x="5858225" y="26930"/>
                  </a:lnTo>
                  <a:lnTo>
                    <a:pt x="5799470" y="26368"/>
                  </a:lnTo>
                  <a:lnTo>
                    <a:pt x="5741643" y="26720"/>
                  </a:lnTo>
                  <a:lnTo>
                    <a:pt x="5685948" y="27916"/>
                  </a:lnTo>
                  <a:lnTo>
                    <a:pt x="5633591" y="29884"/>
                  </a:lnTo>
                  <a:lnTo>
                    <a:pt x="5585775" y="32555"/>
                  </a:lnTo>
                  <a:lnTo>
                    <a:pt x="5543705" y="35857"/>
                  </a:lnTo>
                  <a:lnTo>
                    <a:pt x="5508586" y="39722"/>
                  </a:lnTo>
                  <a:lnTo>
                    <a:pt x="5484330" y="42306"/>
                  </a:lnTo>
                  <a:lnTo>
                    <a:pt x="5420409" y="46063"/>
                  </a:lnTo>
                  <a:lnTo>
                    <a:pt x="5381580" y="47294"/>
                  </a:lnTo>
                  <a:lnTo>
                    <a:pt x="5338731" y="48132"/>
                  </a:lnTo>
                  <a:lnTo>
                    <a:pt x="5292280" y="48607"/>
                  </a:lnTo>
                  <a:lnTo>
                    <a:pt x="5242645" y="48746"/>
                  </a:lnTo>
                  <a:lnTo>
                    <a:pt x="5190245" y="48580"/>
                  </a:lnTo>
                  <a:lnTo>
                    <a:pt x="5135498" y="48137"/>
                  </a:lnTo>
                  <a:lnTo>
                    <a:pt x="5078822" y="47446"/>
                  </a:lnTo>
                  <a:lnTo>
                    <a:pt x="5020635" y="46536"/>
                  </a:lnTo>
                  <a:lnTo>
                    <a:pt x="4961357" y="45437"/>
                  </a:lnTo>
                  <a:lnTo>
                    <a:pt x="4901406" y="44177"/>
                  </a:lnTo>
                  <a:lnTo>
                    <a:pt x="4841199" y="42785"/>
                  </a:lnTo>
                  <a:lnTo>
                    <a:pt x="4781156" y="41290"/>
                  </a:lnTo>
                  <a:lnTo>
                    <a:pt x="4721694" y="39722"/>
                  </a:lnTo>
                  <a:lnTo>
                    <a:pt x="4651578" y="38430"/>
                  </a:lnTo>
                  <a:lnTo>
                    <a:pt x="4586215" y="38306"/>
                  </a:lnTo>
                  <a:lnTo>
                    <a:pt x="4525123" y="39092"/>
                  </a:lnTo>
                  <a:lnTo>
                    <a:pt x="4467823" y="40527"/>
                  </a:lnTo>
                  <a:lnTo>
                    <a:pt x="4413831" y="42351"/>
                  </a:lnTo>
                  <a:lnTo>
                    <a:pt x="4362668" y="44303"/>
                  </a:lnTo>
                  <a:lnTo>
                    <a:pt x="4313850" y="46124"/>
                  </a:lnTo>
                  <a:lnTo>
                    <a:pt x="4266898" y="47553"/>
                  </a:lnTo>
                  <a:lnTo>
                    <a:pt x="4221329" y="48331"/>
                  </a:lnTo>
                  <a:lnTo>
                    <a:pt x="4176662" y="48197"/>
                  </a:lnTo>
                  <a:lnTo>
                    <a:pt x="4132416" y="46891"/>
                  </a:lnTo>
                  <a:lnTo>
                    <a:pt x="4088109" y="44152"/>
                  </a:lnTo>
                  <a:lnTo>
                    <a:pt x="4043260" y="39722"/>
                  </a:lnTo>
                  <a:lnTo>
                    <a:pt x="3968720" y="33264"/>
                  </a:lnTo>
                  <a:lnTo>
                    <a:pt x="3910049" y="32424"/>
                  </a:lnTo>
                  <a:lnTo>
                    <a:pt x="3862556" y="35123"/>
                  </a:lnTo>
                  <a:lnTo>
                    <a:pt x="3821553" y="39282"/>
                  </a:lnTo>
                  <a:lnTo>
                    <a:pt x="3782349" y="42821"/>
                  </a:lnTo>
                  <a:lnTo>
                    <a:pt x="3740255" y="43661"/>
                  </a:lnTo>
                  <a:lnTo>
                    <a:pt x="3690581" y="39722"/>
                  </a:lnTo>
                  <a:lnTo>
                    <a:pt x="3651610" y="36567"/>
                  </a:lnTo>
                  <a:lnTo>
                    <a:pt x="3605757" y="35677"/>
                  </a:lnTo>
                  <a:lnTo>
                    <a:pt x="3554461" y="36507"/>
                  </a:lnTo>
                  <a:lnTo>
                    <a:pt x="3499161" y="38512"/>
                  </a:lnTo>
                  <a:lnTo>
                    <a:pt x="3441295" y="41147"/>
                  </a:lnTo>
                  <a:lnTo>
                    <a:pt x="3382299" y="43870"/>
                  </a:lnTo>
                  <a:lnTo>
                    <a:pt x="3323614" y="46134"/>
                  </a:lnTo>
                  <a:lnTo>
                    <a:pt x="3266677" y="47396"/>
                  </a:lnTo>
                  <a:lnTo>
                    <a:pt x="3212925" y="47111"/>
                  </a:lnTo>
                  <a:lnTo>
                    <a:pt x="3163798" y="44734"/>
                  </a:lnTo>
                  <a:lnTo>
                    <a:pt x="3120732" y="39722"/>
                  </a:lnTo>
                  <a:lnTo>
                    <a:pt x="3092242" y="35989"/>
                  </a:lnTo>
                  <a:lnTo>
                    <a:pt x="3061136" y="33622"/>
                  </a:lnTo>
                  <a:lnTo>
                    <a:pt x="3027385" y="32434"/>
                  </a:lnTo>
                  <a:lnTo>
                    <a:pt x="2990958" y="32239"/>
                  </a:lnTo>
                  <a:lnTo>
                    <a:pt x="2951824" y="32851"/>
                  </a:lnTo>
                  <a:lnTo>
                    <a:pt x="2909952" y="34085"/>
                  </a:lnTo>
                  <a:lnTo>
                    <a:pt x="2865310" y="35755"/>
                  </a:lnTo>
                  <a:lnTo>
                    <a:pt x="2817869" y="37674"/>
                  </a:lnTo>
                  <a:lnTo>
                    <a:pt x="2767597" y="39657"/>
                  </a:lnTo>
                  <a:lnTo>
                    <a:pt x="2714464" y="41519"/>
                  </a:lnTo>
                  <a:lnTo>
                    <a:pt x="2658438" y="43073"/>
                  </a:lnTo>
                  <a:lnTo>
                    <a:pt x="2599489" y="44133"/>
                  </a:lnTo>
                  <a:lnTo>
                    <a:pt x="2537585" y="44514"/>
                  </a:lnTo>
                  <a:lnTo>
                    <a:pt x="2472697" y="44030"/>
                  </a:lnTo>
                  <a:lnTo>
                    <a:pt x="2404792" y="42494"/>
                  </a:lnTo>
                  <a:lnTo>
                    <a:pt x="2333840" y="39722"/>
                  </a:lnTo>
                  <a:lnTo>
                    <a:pt x="2263388" y="36357"/>
                  </a:lnTo>
                  <a:lnTo>
                    <a:pt x="2205636" y="33608"/>
                  </a:lnTo>
                  <a:lnTo>
                    <a:pt x="2158962" y="31443"/>
                  </a:lnTo>
                  <a:lnTo>
                    <a:pt x="2092362" y="28743"/>
                  </a:lnTo>
                  <a:lnTo>
                    <a:pt x="2050610" y="28008"/>
                  </a:lnTo>
                  <a:lnTo>
                    <a:pt x="2034998" y="28298"/>
                  </a:lnTo>
                  <a:lnTo>
                    <a:pt x="2020732" y="28987"/>
                  </a:lnTo>
                  <a:lnTo>
                    <a:pt x="2006190" y="30042"/>
                  </a:lnTo>
                  <a:lnTo>
                    <a:pt x="1989750" y="31432"/>
                  </a:lnTo>
                  <a:lnTo>
                    <a:pt x="1969791" y="33126"/>
                  </a:lnTo>
                  <a:lnTo>
                    <a:pt x="1944691" y="35093"/>
                  </a:lnTo>
                  <a:lnTo>
                    <a:pt x="1872576" y="39722"/>
                  </a:lnTo>
                  <a:lnTo>
                    <a:pt x="1833811" y="41828"/>
                  </a:lnTo>
                  <a:lnTo>
                    <a:pt x="1792664" y="43924"/>
                  </a:lnTo>
                  <a:lnTo>
                    <a:pt x="1749342" y="45966"/>
                  </a:lnTo>
                  <a:lnTo>
                    <a:pt x="1704047" y="47909"/>
                  </a:lnTo>
                  <a:lnTo>
                    <a:pt x="1656983" y="49709"/>
                  </a:lnTo>
                  <a:lnTo>
                    <a:pt x="1608355" y="51321"/>
                  </a:lnTo>
                  <a:lnTo>
                    <a:pt x="1558367" y="52700"/>
                  </a:lnTo>
                  <a:lnTo>
                    <a:pt x="1507223" y="53802"/>
                  </a:lnTo>
                  <a:lnTo>
                    <a:pt x="1455127" y="54581"/>
                  </a:lnTo>
                  <a:lnTo>
                    <a:pt x="1402284" y="54993"/>
                  </a:lnTo>
                  <a:lnTo>
                    <a:pt x="1348896" y="54994"/>
                  </a:lnTo>
                  <a:lnTo>
                    <a:pt x="1295169" y="54538"/>
                  </a:lnTo>
                  <a:lnTo>
                    <a:pt x="1241306" y="53582"/>
                  </a:lnTo>
                  <a:lnTo>
                    <a:pt x="1187511" y="52080"/>
                  </a:lnTo>
                  <a:lnTo>
                    <a:pt x="1133989" y="49988"/>
                  </a:lnTo>
                  <a:lnTo>
                    <a:pt x="1080944" y="47260"/>
                  </a:lnTo>
                  <a:lnTo>
                    <a:pt x="1028579" y="43853"/>
                  </a:lnTo>
                  <a:lnTo>
                    <a:pt x="977099" y="39722"/>
                  </a:lnTo>
                  <a:lnTo>
                    <a:pt x="929126" y="35643"/>
                  </a:lnTo>
                  <a:lnTo>
                    <a:pt x="881708" y="31958"/>
                  </a:lnTo>
                  <a:lnTo>
                    <a:pt x="834681" y="28675"/>
                  </a:lnTo>
                  <a:lnTo>
                    <a:pt x="787878" y="25807"/>
                  </a:lnTo>
                  <a:lnTo>
                    <a:pt x="741134" y="23364"/>
                  </a:lnTo>
                  <a:lnTo>
                    <a:pt x="694284" y="21355"/>
                  </a:lnTo>
                  <a:lnTo>
                    <a:pt x="647163" y="19793"/>
                  </a:lnTo>
                  <a:lnTo>
                    <a:pt x="599603" y="18688"/>
                  </a:lnTo>
                  <a:lnTo>
                    <a:pt x="551440" y="18050"/>
                  </a:lnTo>
                  <a:lnTo>
                    <a:pt x="502509" y="17890"/>
                  </a:lnTo>
                  <a:lnTo>
                    <a:pt x="452644" y="18219"/>
                  </a:lnTo>
                  <a:lnTo>
                    <a:pt x="401678" y="19047"/>
                  </a:lnTo>
                  <a:lnTo>
                    <a:pt x="349447" y="20385"/>
                  </a:lnTo>
                  <a:lnTo>
                    <a:pt x="295785" y="22244"/>
                  </a:lnTo>
                  <a:lnTo>
                    <a:pt x="240527" y="24634"/>
                  </a:lnTo>
                  <a:lnTo>
                    <a:pt x="183506" y="27566"/>
                  </a:lnTo>
                  <a:lnTo>
                    <a:pt x="124558" y="31051"/>
                  </a:lnTo>
                  <a:lnTo>
                    <a:pt x="63516" y="35099"/>
                  </a:lnTo>
                  <a:lnTo>
                    <a:pt x="215" y="39722"/>
                  </a:lnTo>
                  <a:lnTo>
                    <a:pt x="0" y="30959"/>
                  </a:lnTo>
                  <a:lnTo>
                    <a:pt x="406" y="25879"/>
                  </a:lnTo>
                  <a:lnTo>
                    <a:pt x="215" y="21434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16939" y="1914270"/>
            <a:ext cx="9996805" cy="37824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30" dirty="0">
                <a:latin typeface="Calibri"/>
                <a:cs typeface="Calibri"/>
              </a:rPr>
              <a:t>Πλήρης </a:t>
            </a:r>
            <a:r>
              <a:rPr sz="2200" b="1" spc="-80" dirty="0">
                <a:latin typeface="Calibri"/>
                <a:cs typeface="Calibri"/>
              </a:rPr>
              <a:t>Χρηματοδότηση/Full</a:t>
            </a:r>
            <a:r>
              <a:rPr sz="2200" b="1" spc="-125" dirty="0">
                <a:latin typeface="Calibri"/>
                <a:cs typeface="Calibri"/>
              </a:rPr>
              <a:t> </a:t>
            </a:r>
            <a:r>
              <a:rPr sz="2200" b="1" spc="-85" dirty="0">
                <a:latin typeface="Calibri"/>
                <a:cs typeface="Calibri"/>
              </a:rPr>
              <a:t>funding</a:t>
            </a:r>
            <a:r>
              <a:rPr sz="2200" b="1" spc="90" dirty="0">
                <a:latin typeface="Calibri"/>
                <a:cs typeface="Calibri"/>
              </a:rPr>
              <a:t> </a:t>
            </a:r>
            <a:r>
              <a:rPr sz="2200" spc="-5" dirty="0">
                <a:latin typeface="Symbol"/>
                <a:cs typeface="Symbol"/>
              </a:rPr>
              <a:t>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Η</a:t>
            </a:r>
            <a:r>
              <a:rPr sz="2200" spc="-290" dirty="0">
                <a:latin typeface="Calibri"/>
                <a:cs typeface="Calibri"/>
              </a:rPr>
              <a:t> </a:t>
            </a:r>
            <a:r>
              <a:rPr sz="2200" spc="-120" dirty="0">
                <a:latin typeface="Calibri"/>
                <a:cs typeface="Calibri"/>
              </a:rPr>
              <a:t>κινητικότητα</a:t>
            </a:r>
            <a:r>
              <a:rPr sz="2200" spc="-185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χρηματοδοτείται</a:t>
            </a:r>
            <a:r>
              <a:rPr sz="2200" spc="-225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στο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20" dirty="0">
                <a:latin typeface="Calibri"/>
                <a:cs typeface="Calibri"/>
              </a:rPr>
              <a:t>σύνολό</a:t>
            </a:r>
            <a:r>
              <a:rPr lang="el-GR" sz="2200" spc="20" dirty="0">
                <a:latin typeface="Calibri"/>
                <a:cs typeface="Calibri"/>
              </a:rPr>
              <a:t> </a:t>
            </a:r>
            <a:r>
              <a:rPr sz="2200" spc="20" dirty="0" err="1">
                <a:latin typeface="Calibri"/>
                <a:cs typeface="Calibri"/>
              </a:rPr>
              <a:t>της</a:t>
            </a:r>
            <a:endParaRPr lang="el-GR" sz="2200" spc="2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495"/>
              </a:lnSpc>
              <a:spcBef>
                <a:spcPts val="2315"/>
              </a:spcBef>
            </a:pPr>
            <a:r>
              <a:rPr sz="2200" b="1" spc="-55" dirty="0">
                <a:latin typeface="Calibri"/>
                <a:cs typeface="Calibri"/>
              </a:rPr>
              <a:t>Μερική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spc="-80" dirty="0">
                <a:latin typeface="Calibri"/>
                <a:cs typeface="Calibri"/>
              </a:rPr>
              <a:t>Χρηματοδότηση/Partial</a:t>
            </a:r>
            <a:r>
              <a:rPr sz="2200" b="1" spc="-135" dirty="0">
                <a:latin typeface="Calibri"/>
                <a:cs typeface="Calibri"/>
              </a:rPr>
              <a:t> </a:t>
            </a:r>
            <a:r>
              <a:rPr sz="2200" b="1" spc="-60" dirty="0">
                <a:latin typeface="Calibri"/>
                <a:cs typeface="Calibri"/>
              </a:rPr>
              <a:t>Funding</a:t>
            </a:r>
            <a:r>
              <a:rPr sz="2200" b="1" spc="-155" dirty="0">
                <a:latin typeface="Calibri"/>
                <a:cs typeface="Calibri"/>
              </a:rPr>
              <a:t> </a:t>
            </a:r>
            <a:r>
              <a:rPr sz="2200" spc="-5" dirty="0">
                <a:latin typeface="Symbol"/>
                <a:cs typeface="Symbol"/>
              </a:rPr>
              <a:t>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Λαμβάνει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χρηματοδότηση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η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ελάχιστη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διάρκεια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495"/>
              </a:lnSpc>
            </a:pPr>
            <a:r>
              <a:rPr lang="el-GR" sz="2200" spc="-30" dirty="0">
                <a:latin typeface="Calibri"/>
                <a:cs typeface="Calibri"/>
              </a:rPr>
              <a:t>της </a:t>
            </a:r>
            <a:r>
              <a:rPr sz="2200" spc="-55" dirty="0" err="1">
                <a:latin typeface="Calibri"/>
                <a:cs typeface="Calibri"/>
              </a:rPr>
              <a:t>κινητικότητ</a:t>
            </a:r>
            <a:r>
              <a:rPr sz="2200" spc="-55" dirty="0">
                <a:latin typeface="Calibri"/>
                <a:cs typeface="Calibri"/>
              </a:rPr>
              <a:t>ας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(π.χ.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μήνες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για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SMS/SMP)</a:t>
            </a:r>
            <a:endParaRPr lang="el-GR" sz="2200" spc="-40" dirty="0">
              <a:latin typeface="Calibri"/>
              <a:cs typeface="Calibri"/>
            </a:endParaRPr>
          </a:p>
          <a:p>
            <a:pPr marL="12700">
              <a:lnSpc>
                <a:spcPts val="2495"/>
              </a:lnSpc>
            </a:pP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234950">
              <a:lnSpc>
                <a:spcPct val="89600"/>
              </a:lnSpc>
            </a:pPr>
            <a:r>
              <a:rPr sz="2200" b="1" spc="-65" dirty="0">
                <a:latin typeface="Calibri"/>
                <a:cs typeface="Calibri"/>
              </a:rPr>
              <a:t>Μηδενική</a:t>
            </a:r>
            <a:r>
              <a:rPr sz="2200" b="1" spc="-110" dirty="0">
                <a:latin typeface="Calibri"/>
                <a:cs typeface="Calibri"/>
              </a:rPr>
              <a:t> </a:t>
            </a:r>
            <a:r>
              <a:rPr sz="2200" b="1" spc="-80" dirty="0">
                <a:latin typeface="Calibri"/>
                <a:cs typeface="Calibri"/>
              </a:rPr>
              <a:t>Χρηματοδότηση/Zero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85" dirty="0">
                <a:latin typeface="Calibri"/>
                <a:cs typeface="Calibri"/>
              </a:rPr>
              <a:t>funding</a:t>
            </a:r>
            <a:r>
              <a:rPr sz="2200" b="1" spc="100" dirty="0">
                <a:latin typeface="Calibri"/>
                <a:cs typeface="Calibri"/>
              </a:rPr>
              <a:t> </a:t>
            </a:r>
            <a:r>
              <a:rPr sz="2200" spc="-5" dirty="0">
                <a:latin typeface="Symbol"/>
                <a:cs typeface="Symbol"/>
              </a:rPr>
              <a:t>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alibri"/>
                <a:cs typeface="Calibri"/>
              </a:rPr>
              <a:t>Δεν</a:t>
            </a:r>
            <a:r>
              <a:rPr sz="2200" spc="-190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δίνεται</a:t>
            </a:r>
            <a:r>
              <a:rPr lang="el-GR" sz="2200" spc="-50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ε</a:t>
            </a:r>
            <a:r>
              <a:rPr lang="el-GR" sz="2200" spc="-50" dirty="0" err="1">
                <a:latin typeface="Calibri"/>
                <a:cs typeface="Calibri"/>
              </a:rPr>
              <a:t>πιχορήγηση</a:t>
            </a:r>
            <a:r>
              <a:rPr sz="2200" spc="-195" dirty="0">
                <a:latin typeface="Calibri"/>
                <a:cs typeface="Calibri"/>
              </a:rPr>
              <a:t> </a:t>
            </a:r>
            <a:r>
              <a:rPr sz="2200" spc="45" dirty="0">
                <a:latin typeface="Calibri"/>
                <a:cs typeface="Calibri"/>
              </a:rPr>
              <a:t>από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το</a:t>
            </a:r>
            <a:r>
              <a:rPr sz="2200" spc="-2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Πρόγραμμα,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αλλά </a:t>
            </a:r>
            <a:r>
              <a:rPr lang="el-GR" sz="2200" spc="-30" dirty="0">
                <a:latin typeface="Calibri"/>
                <a:cs typeface="Calibri"/>
              </a:rPr>
              <a:t>χρησιμοποιούνται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40" dirty="0">
                <a:latin typeface="Calibri"/>
                <a:cs typeface="Calibri"/>
              </a:rPr>
              <a:t>τα</a:t>
            </a:r>
            <a:r>
              <a:rPr lang="el-GR" sz="2200" spc="-140" dirty="0">
                <a:latin typeface="Calibri"/>
                <a:cs typeface="Calibri"/>
              </a:rPr>
              <a:t>  έντυπα</a:t>
            </a:r>
            <a:r>
              <a:rPr sz="2200" spc="-140" dirty="0">
                <a:latin typeface="Calibri"/>
                <a:cs typeface="Calibri"/>
              </a:rPr>
              <a:t> </a:t>
            </a:r>
            <a:r>
              <a:rPr sz="2200" spc="-155" dirty="0">
                <a:latin typeface="Calibri"/>
                <a:cs typeface="Calibri"/>
              </a:rPr>
              <a:t>και</a:t>
            </a:r>
            <a:r>
              <a:rPr lang="el-GR" sz="2200" spc="-155" dirty="0">
                <a:latin typeface="Calibri"/>
                <a:cs typeface="Calibri"/>
              </a:rPr>
              <a:t> εφαρμόζονται οι κανονισμοί του Προγράμματος</a:t>
            </a:r>
            <a:r>
              <a:rPr lang="el-GR" sz="2200" dirty="0">
                <a:latin typeface="Calibri"/>
                <a:cs typeface="Calibri"/>
              </a:rPr>
              <a:t>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60" dirty="0">
                <a:latin typeface="Calibri"/>
                <a:cs typeface="Calibri"/>
              </a:rPr>
              <a:t>όπως </a:t>
            </a:r>
            <a:r>
              <a:rPr sz="2200" spc="-10" dirty="0">
                <a:latin typeface="Calibri"/>
                <a:cs typeface="Calibri"/>
              </a:rPr>
              <a:t>προβλέπει</a:t>
            </a:r>
            <a:r>
              <a:rPr lang="el-GR" sz="2200" spc="-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η </a:t>
            </a:r>
            <a:r>
              <a:rPr lang="el-GR" sz="2200" spc="-5" dirty="0">
                <a:latin typeface="Calibri"/>
                <a:cs typeface="Calibri"/>
              </a:rPr>
              <a:t>συμφωνία</a:t>
            </a:r>
          </a:p>
          <a:p>
            <a:pPr marL="12700" marR="234950">
              <a:lnSpc>
                <a:spcPct val="89600"/>
              </a:lnSpc>
            </a:pPr>
            <a:endParaRPr lang="el-GR" sz="2200" spc="-75" dirty="0">
              <a:latin typeface="Calibri"/>
              <a:cs typeface="Calibri"/>
            </a:endParaRPr>
          </a:p>
          <a:p>
            <a:pPr marL="12700" marR="234950">
              <a:lnSpc>
                <a:spcPct val="89600"/>
              </a:lnSpc>
            </a:pPr>
            <a:r>
              <a:rPr lang="en-GB" sz="2200" spc="-75" dirty="0">
                <a:latin typeface="Calibri"/>
                <a:cs typeface="Calibri"/>
              </a:rPr>
              <a:t>*</a:t>
            </a:r>
            <a:r>
              <a:rPr lang="el-GR" sz="2200" spc="-75" dirty="0">
                <a:latin typeface="Calibri" panose="020F0502020204030204" pitchFamily="34" charset="0"/>
                <a:cs typeface="Calibri" panose="020F0502020204030204" pitchFamily="34" charset="0"/>
              </a:rPr>
              <a:t> Οι συμμετέχοντες με λιγότερες ευκαιρίες δεν μπορούν να είναι </a:t>
            </a:r>
            <a:r>
              <a:rPr lang="en-GB" sz="2200" spc="-75" dirty="0">
                <a:latin typeface="Calibri" panose="020F0502020204030204" pitchFamily="34" charset="0"/>
                <a:cs typeface="Calibri" panose="020F0502020204030204" pitchFamily="34" charset="0"/>
              </a:rPr>
              <a:t>“zero-grant” participants</a:t>
            </a:r>
            <a:endParaRPr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7438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80532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4379" y="1601470"/>
            <a:ext cx="4182745" cy="355289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27305">
              <a:lnSpc>
                <a:spcPct val="90000"/>
              </a:lnSpc>
              <a:spcBef>
                <a:spcPts val="705"/>
              </a:spcBef>
            </a:pPr>
            <a:r>
              <a:rPr lang="el-GR" sz="5000" dirty="0">
                <a:solidFill>
                  <a:srgbClr val="FFFFFF"/>
                </a:solidFill>
                <a:latin typeface="Calibri Light"/>
                <a:cs typeface="Calibri Light"/>
              </a:rPr>
              <a:t>Μεικτά Εντατικά Προγράμματα (</a:t>
            </a:r>
            <a:r>
              <a:rPr lang="en-GB" sz="5000" dirty="0">
                <a:solidFill>
                  <a:srgbClr val="FFFFFF"/>
                </a:solidFill>
                <a:latin typeface="Calibri Light"/>
                <a:cs typeface="Calibri Light"/>
              </a:rPr>
              <a:t>BIPs) </a:t>
            </a:r>
            <a:r>
              <a:rPr sz="5000" dirty="0">
                <a:solidFill>
                  <a:srgbClr val="FFFFFF"/>
                </a:solidFill>
                <a:latin typeface="Calibri Light"/>
                <a:cs typeface="Calibri Light"/>
              </a:rPr>
              <a:t>&amp;</a:t>
            </a:r>
            <a:endParaRPr sz="5000" dirty="0">
              <a:latin typeface="Calibri Light"/>
              <a:cs typeface="Calibri Light"/>
            </a:endParaRPr>
          </a:p>
          <a:p>
            <a:pPr marL="12700">
              <a:lnSpc>
                <a:spcPts val="5400"/>
              </a:lnSpc>
            </a:pPr>
            <a:r>
              <a:rPr sz="5000" spc="-5" dirty="0">
                <a:solidFill>
                  <a:srgbClr val="FFFFFF"/>
                </a:solidFill>
                <a:latin typeface="Calibri Light"/>
                <a:cs typeface="Calibri Light"/>
              </a:rPr>
              <a:t>Χρηματοδότηση</a:t>
            </a:r>
            <a:endParaRPr sz="5000" dirty="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4172" y="554736"/>
            <a:ext cx="574675" cy="1076325"/>
            <a:chOff x="614172" y="554736"/>
            <a:chExt cx="574675" cy="10763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" y="554736"/>
              <a:ext cx="172212" cy="170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944" y="836676"/>
              <a:ext cx="112775" cy="1127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172" y="1472183"/>
              <a:ext cx="156972" cy="15849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73509" y="3598417"/>
            <a:ext cx="25400" cy="325957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482673" y="1052545"/>
            <a:ext cx="2436495" cy="3314700"/>
          </a:xfrm>
          <a:custGeom>
            <a:avLst/>
            <a:gdLst/>
            <a:ahLst/>
            <a:cxnLst/>
            <a:rect l="l" t="t" r="r" b="b"/>
            <a:pathLst>
              <a:path w="2436495" h="3314700">
                <a:moveTo>
                  <a:pt x="1943375" y="0"/>
                </a:moveTo>
                <a:lnTo>
                  <a:pt x="1875352" y="16792"/>
                </a:lnTo>
                <a:lnTo>
                  <a:pt x="1814227" y="62972"/>
                </a:lnTo>
                <a:lnTo>
                  <a:pt x="1786659" y="95115"/>
                </a:lnTo>
                <a:lnTo>
                  <a:pt x="1761302" y="132244"/>
                </a:lnTo>
                <a:lnTo>
                  <a:pt x="1738320" y="173571"/>
                </a:lnTo>
                <a:lnTo>
                  <a:pt x="1717875" y="218310"/>
                </a:lnTo>
                <a:lnTo>
                  <a:pt x="1700130" y="265673"/>
                </a:lnTo>
                <a:lnTo>
                  <a:pt x="1685247" y="314873"/>
                </a:lnTo>
                <a:lnTo>
                  <a:pt x="1673388" y="365124"/>
                </a:lnTo>
                <a:lnTo>
                  <a:pt x="1664717" y="415638"/>
                </a:lnTo>
                <a:lnTo>
                  <a:pt x="1659394" y="465629"/>
                </a:lnTo>
                <a:lnTo>
                  <a:pt x="1657584" y="514308"/>
                </a:lnTo>
                <a:lnTo>
                  <a:pt x="1657584" y="1628747"/>
                </a:lnTo>
                <a:lnTo>
                  <a:pt x="0" y="2800336"/>
                </a:lnTo>
                <a:lnTo>
                  <a:pt x="0" y="3314693"/>
                </a:lnTo>
                <a:lnTo>
                  <a:pt x="370003" y="3129715"/>
                </a:lnTo>
                <a:lnTo>
                  <a:pt x="114316" y="3129715"/>
                </a:lnTo>
                <a:lnTo>
                  <a:pt x="114316" y="2859487"/>
                </a:lnTo>
                <a:lnTo>
                  <a:pt x="1771901" y="1687898"/>
                </a:lnTo>
                <a:lnTo>
                  <a:pt x="1771900" y="514308"/>
                </a:lnTo>
                <a:lnTo>
                  <a:pt x="1775004" y="453923"/>
                </a:lnTo>
                <a:lnTo>
                  <a:pt x="1783698" y="394982"/>
                </a:lnTo>
                <a:lnTo>
                  <a:pt x="1797056" y="338644"/>
                </a:lnTo>
                <a:lnTo>
                  <a:pt x="1814152" y="286065"/>
                </a:lnTo>
                <a:lnTo>
                  <a:pt x="1834060" y="238401"/>
                </a:lnTo>
                <a:lnTo>
                  <a:pt x="1855854" y="196810"/>
                </a:lnTo>
                <a:lnTo>
                  <a:pt x="1878609" y="162447"/>
                </a:lnTo>
                <a:lnTo>
                  <a:pt x="1923295" y="120036"/>
                </a:lnTo>
                <a:lnTo>
                  <a:pt x="1943375" y="114301"/>
                </a:lnTo>
                <a:lnTo>
                  <a:pt x="2115657" y="114301"/>
                </a:lnTo>
                <a:lnTo>
                  <a:pt x="2102622" y="95115"/>
                </a:lnTo>
                <a:lnTo>
                  <a:pt x="2075022" y="62972"/>
                </a:lnTo>
                <a:lnTo>
                  <a:pt x="2045172" y="36602"/>
                </a:lnTo>
                <a:lnTo>
                  <a:pt x="2013198" y="16792"/>
                </a:lnTo>
                <a:lnTo>
                  <a:pt x="1979224" y="4329"/>
                </a:lnTo>
                <a:lnTo>
                  <a:pt x="1943375" y="0"/>
                </a:lnTo>
                <a:close/>
              </a:path>
              <a:path w="2436495" h="3314700">
                <a:moveTo>
                  <a:pt x="1771901" y="2301030"/>
                </a:moveTo>
                <a:lnTo>
                  <a:pt x="114316" y="3129715"/>
                </a:lnTo>
                <a:lnTo>
                  <a:pt x="370003" y="3129715"/>
                </a:lnTo>
                <a:lnTo>
                  <a:pt x="1657585" y="2486007"/>
                </a:lnTo>
                <a:lnTo>
                  <a:pt x="1725565" y="2486007"/>
                </a:lnTo>
                <a:lnTo>
                  <a:pt x="1771901" y="2439673"/>
                </a:lnTo>
                <a:lnTo>
                  <a:pt x="1771901" y="2301030"/>
                </a:lnTo>
                <a:close/>
              </a:path>
              <a:path w="2436495" h="3314700">
                <a:moveTo>
                  <a:pt x="1725565" y="2486007"/>
                </a:moveTo>
                <a:lnTo>
                  <a:pt x="1657585" y="2486007"/>
                </a:lnTo>
                <a:lnTo>
                  <a:pt x="1657585" y="2553986"/>
                </a:lnTo>
                <a:lnTo>
                  <a:pt x="1725565" y="2486007"/>
                </a:lnTo>
                <a:close/>
              </a:path>
              <a:path w="2436495" h="3314700">
                <a:moveTo>
                  <a:pt x="2115657" y="114301"/>
                </a:moveTo>
                <a:lnTo>
                  <a:pt x="1943375" y="114301"/>
                </a:lnTo>
                <a:lnTo>
                  <a:pt x="1965596" y="120142"/>
                </a:lnTo>
                <a:lnTo>
                  <a:pt x="1988735" y="136845"/>
                </a:lnTo>
                <a:lnTo>
                  <a:pt x="2034702" y="197934"/>
                </a:lnTo>
                <a:lnTo>
                  <a:pt x="2055994" y="239866"/>
                </a:lnTo>
                <a:lnTo>
                  <a:pt x="2075136" y="287752"/>
                </a:lnTo>
                <a:lnTo>
                  <a:pt x="2091359" y="340367"/>
                </a:lnTo>
                <a:lnTo>
                  <a:pt x="2103898" y="396482"/>
                </a:lnTo>
                <a:lnTo>
                  <a:pt x="2111983" y="454872"/>
                </a:lnTo>
                <a:lnTo>
                  <a:pt x="2114849" y="514308"/>
                </a:lnTo>
                <a:lnTo>
                  <a:pt x="2114849" y="1687898"/>
                </a:lnTo>
                <a:lnTo>
                  <a:pt x="2354305" y="1857281"/>
                </a:lnTo>
                <a:lnTo>
                  <a:pt x="2436380" y="1775207"/>
                </a:lnTo>
                <a:lnTo>
                  <a:pt x="2229165" y="1628747"/>
                </a:lnTo>
                <a:lnTo>
                  <a:pt x="2229165" y="514308"/>
                </a:lnTo>
                <a:lnTo>
                  <a:pt x="2227436" y="465629"/>
                </a:lnTo>
                <a:lnTo>
                  <a:pt x="2222333" y="415638"/>
                </a:lnTo>
                <a:lnTo>
                  <a:pt x="2213980" y="365124"/>
                </a:lnTo>
                <a:lnTo>
                  <a:pt x="2202503" y="314873"/>
                </a:lnTo>
                <a:lnTo>
                  <a:pt x="2188026" y="265673"/>
                </a:lnTo>
                <a:lnTo>
                  <a:pt x="2170674" y="218310"/>
                </a:lnTo>
                <a:lnTo>
                  <a:pt x="2150573" y="173571"/>
                </a:lnTo>
                <a:lnTo>
                  <a:pt x="2127847" y="132244"/>
                </a:lnTo>
                <a:lnTo>
                  <a:pt x="2115657" y="1143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278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997" y="2824352"/>
            <a:ext cx="3868446" cy="22807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65"/>
              </a:lnSpc>
              <a:spcBef>
                <a:spcPts val="105"/>
              </a:spcBef>
            </a:pPr>
            <a:r>
              <a:rPr sz="2400" b="1" dirty="0">
                <a:latin typeface="Calibri Light"/>
                <a:cs typeface="Calibri Light"/>
              </a:rPr>
              <a:t>202</a:t>
            </a:r>
            <a:r>
              <a:rPr lang="el-GR" sz="2400" b="1" dirty="0">
                <a:latin typeface="Calibri Light"/>
                <a:cs typeface="Calibri Light"/>
              </a:rPr>
              <a:t>4</a:t>
            </a:r>
            <a:r>
              <a:rPr sz="2400" b="1" dirty="0">
                <a:latin typeface="Calibri Light"/>
                <a:cs typeface="Calibri Light"/>
              </a:rPr>
              <a:t>:</a:t>
            </a:r>
          </a:p>
          <a:p>
            <a:pPr marL="12700">
              <a:lnSpc>
                <a:spcPts val="2370"/>
              </a:lnSpc>
            </a:pPr>
            <a:r>
              <a:rPr sz="2400" b="1" spc="-5" dirty="0" err="1">
                <a:latin typeface="Calibri Light"/>
                <a:cs typeface="Calibri Light"/>
              </a:rPr>
              <a:t>Συνολικό</a:t>
            </a:r>
            <a:r>
              <a:rPr sz="2400" b="1" spc="-35" dirty="0">
                <a:latin typeface="Calibri Light"/>
                <a:cs typeface="Calibri Light"/>
              </a:rPr>
              <a:t> </a:t>
            </a:r>
            <a:r>
              <a:rPr sz="2400" b="1" spc="-10" dirty="0" err="1">
                <a:latin typeface="Calibri Light"/>
                <a:cs typeface="Calibri Light"/>
              </a:rPr>
              <a:t>Ποσό</a:t>
            </a:r>
            <a:r>
              <a:rPr lang="el-GR" sz="2400" b="1" dirty="0">
                <a:latin typeface="Calibri Light"/>
                <a:cs typeface="Calibri Light"/>
              </a:rPr>
              <a:t> </a:t>
            </a:r>
            <a:r>
              <a:rPr sz="2400" b="1" spc="-5" dirty="0">
                <a:latin typeface="Calibri Light"/>
                <a:cs typeface="Calibri Light"/>
              </a:rPr>
              <a:t>Επ</a:t>
            </a:r>
            <a:r>
              <a:rPr sz="2400" b="1" spc="-5" dirty="0" err="1">
                <a:latin typeface="Calibri Light"/>
                <a:cs typeface="Calibri Light"/>
              </a:rPr>
              <a:t>ιχορήγησης</a:t>
            </a:r>
            <a:r>
              <a:rPr sz="2400" b="1" spc="-5" dirty="0">
                <a:latin typeface="Calibri Light"/>
                <a:cs typeface="Calibri Light"/>
              </a:rPr>
              <a:t>:</a:t>
            </a:r>
            <a:endParaRPr sz="2400" b="1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lang="el-GR" sz="2400" b="1" spc="-114" dirty="0">
                <a:solidFill>
                  <a:srgbClr val="FF0000"/>
                </a:solidFill>
                <a:latin typeface="Calibri Light"/>
                <a:cs typeface="Calibri Light"/>
              </a:rPr>
              <a:t>4,855,400.00 </a:t>
            </a:r>
            <a:r>
              <a:rPr sz="2400" b="1" spc="-10" dirty="0">
                <a:solidFill>
                  <a:srgbClr val="FF0000"/>
                </a:solidFill>
                <a:latin typeface="Calibri Light"/>
                <a:cs typeface="Calibri Light"/>
              </a:rPr>
              <a:t>EUR</a:t>
            </a:r>
            <a:endParaRPr sz="2400" b="1" dirty="0">
              <a:latin typeface="Calibri Light"/>
              <a:cs typeface="Calibri Light"/>
            </a:endParaRPr>
          </a:p>
          <a:p>
            <a:pPr marL="12700">
              <a:lnSpc>
                <a:spcPts val="2280"/>
              </a:lnSpc>
              <a:spcBef>
                <a:spcPts val="50"/>
              </a:spcBef>
            </a:pPr>
            <a:endParaRPr lang="el-GR" sz="2000" dirty="0">
              <a:latin typeface="Calibri Light"/>
              <a:cs typeface="Calibri Light"/>
            </a:endParaRPr>
          </a:p>
          <a:p>
            <a:pPr marL="12700">
              <a:lnSpc>
                <a:spcPts val="2280"/>
              </a:lnSpc>
              <a:spcBef>
                <a:spcPts val="50"/>
              </a:spcBef>
            </a:pPr>
            <a:r>
              <a:rPr lang="fr-FR" sz="2000" dirty="0">
                <a:latin typeface="Calibri Light"/>
                <a:cs typeface="Calibri Light"/>
              </a:rPr>
              <a:t>202</a:t>
            </a:r>
            <a:r>
              <a:rPr lang="el-GR" sz="2000" dirty="0">
                <a:latin typeface="Calibri Light"/>
                <a:cs typeface="Calibri Light"/>
              </a:rPr>
              <a:t>3</a:t>
            </a:r>
            <a:r>
              <a:rPr lang="fr-FR" sz="2000" dirty="0">
                <a:latin typeface="Calibri Light"/>
                <a:cs typeface="Calibri Light"/>
              </a:rPr>
              <a:t>:</a:t>
            </a:r>
            <a:r>
              <a:rPr lang="fr-FR" sz="2000" spc="-60" dirty="0">
                <a:latin typeface="Calibri Light"/>
                <a:cs typeface="Calibri Light"/>
              </a:rPr>
              <a:t> 4,964,730</a:t>
            </a:r>
            <a:r>
              <a:rPr lang="el-GR" sz="2000" spc="-60" dirty="0">
                <a:latin typeface="Calibri Light"/>
                <a:cs typeface="Calibri Light"/>
              </a:rPr>
              <a:t> </a:t>
            </a:r>
            <a:r>
              <a:rPr lang="fr-FR" sz="2000" spc="-10" dirty="0">
                <a:latin typeface="Calibri Light"/>
                <a:cs typeface="Calibri Light"/>
              </a:rPr>
              <a:t>EUR</a:t>
            </a:r>
            <a:endParaRPr lang="el-GR" sz="2000" dirty="0">
              <a:latin typeface="Calibri Light"/>
              <a:cs typeface="Calibri Light"/>
            </a:endParaRPr>
          </a:p>
          <a:p>
            <a:pPr marL="12700">
              <a:lnSpc>
                <a:spcPts val="2280"/>
              </a:lnSpc>
              <a:spcBef>
                <a:spcPts val="50"/>
              </a:spcBef>
            </a:pPr>
            <a:endParaRPr lang="el-GR" sz="2000" dirty="0">
              <a:latin typeface="Calibri Light"/>
              <a:cs typeface="Calibri Light"/>
            </a:endParaRPr>
          </a:p>
          <a:p>
            <a:pPr marL="12700">
              <a:lnSpc>
                <a:spcPts val="2280"/>
              </a:lnSpc>
              <a:spcBef>
                <a:spcPts val="50"/>
              </a:spcBef>
            </a:pPr>
            <a:r>
              <a:rPr sz="2000" dirty="0">
                <a:latin typeface="Calibri Light"/>
                <a:cs typeface="Calibri Light"/>
              </a:rPr>
              <a:t>2022: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3,820.650</a:t>
            </a:r>
            <a:r>
              <a:rPr lang="el-GR" sz="2000" dirty="0">
                <a:latin typeface="Calibri Light"/>
                <a:cs typeface="Calibri Light"/>
              </a:rPr>
              <a:t> </a:t>
            </a:r>
            <a:r>
              <a:rPr lang="fr-FR" sz="2000" dirty="0">
                <a:latin typeface="Calibri Light"/>
                <a:cs typeface="Calibri Light"/>
              </a:rPr>
              <a:t>EUR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8565" y="766826"/>
            <a:ext cx="40640" cy="5411470"/>
          </a:xfrm>
          <a:custGeom>
            <a:avLst/>
            <a:gdLst/>
            <a:ahLst/>
            <a:cxnLst/>
            <a:rect l="l" t="t" r="r" b="b"/>
            <a:pathLst>
              <a:path w="40639" h="5411470">
                <a:moveTo>
                  <a:pt x="20219" y="-20637"/>
                </a:moveTo>
                <a:lnTo>
                  <a:pt x="20219" y="5432082"/>
                </a:lnTo>
              </a:path>
            </a:pathLst>
          </a:custGeom>
          <a:ln w="81713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341503"/>
            <a:ext cx="3287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80515" algn="l"/>
              </a:tabLst>
            </a:pPr>
            <a:r>
              <a:rPr sz="2800" spc="-20" dirty="0"/>
              <a:t>Κατανομή	</a:t>
            </a:r>
            <a:r>
              <a:rPr sz="2800" spc="-25" dirty="0"/>
              <a:t>ΚΑ131</a:t>
            </a:r>
            <a:r>
              <a:rPr sz="2800" spc="-135" dirty="0"/>
              <a:t> </a:t>
            </a:r>
            <a:r>
              <a:rPr sz="2800" spc="-20" dirty="0"/>
              <a:t>202</a:t>
            </a:r>
            <a:r>
              <a:rPr lang="el-GR" sz="2800" spc="-20" dirty="0"/>
              <a:t>4</a:t>
            </a:r>
            <a:endParaRPr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9137F1-3DE8-1AF8-3DF6-9C4079C5258A}"/>
              </a:ext>
            </a:extLst>
          </p:cNvPr>
          <p:cNvSpPr txBox="1"/>
          <p:nvPr/>
        </p:nvSpPr>
        <p:spPr>
          <a:xfrm>
            <a:off x="5468839" y="341503"/>
            <a:ext cx="16781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/>
              <a:t>Κινητικότητες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5CE77-8E5E-8ACF-D859-AA8BF0E97CB7}"/>
              </a:ext>
            </a:extLst>
          </p:cNvPr>
          <p:cNvSpPr txBox="1"/>
          <p:nvPr/>
        </p:nvSpPr>
        <p:spPr>
          <a:xfrm>
            <a:off x="4876800" y="1066800"/>
            <a:ext cx="7162800" cy="480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F5E5CF7-1CAE-4DE6-B6C2-24E66013F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78619"/>
              </p:ext>
            </p:extLst>
          </p:nvPr>
        </p:nvGraphicFramePr>
        <p:xfrm>
          <a:off x="4648200" y="1066800"/>
          <a:ext cx="4064000" cy="400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16B13C7B-F4E2-A3B7-8E8B-93F41FAFFD09}"/>
              </a:ext>
            </a:extLst>
          </p:cNvPr>
          <p:cNvSpPr/>
          <p:nvPr/>
        </p:nvSpPr>
        <p:spPr>
          <a:xfrm>
            <a:off x="9372600" y="2209800"/>
            <a:ext cx="2508403" cy="18288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+ 315 Συμμετέχοντες σε </a:t>
            </a:r>
            <a:r>
              <a:rPr lang="en-GB" dirty="0"/>
              <a:t>BIPs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18904" y="5486400"/>
            <a:ext cx="2673350" cy="1371600"/>
          </a:xfrm>
          <a:custGeom>
            <a:avLst/>
            <a:gdLst/>
            <a:ahLst/>
            <a:cxnLst/>
            <a:rect l="l" t="t" r="r" b="b"/>
            <a:pathLst>
              <a:path w="2673350" h="1371600">
                <a:moveTo>
                  <a:pt x="1721866" y="0"/>
                </a:moveTo>
                <a:lnTo>
                  <a:pt x="1671394" y="706"/>
                </a:lnTo>
                <a:lnTo>
                  <a:pt x="1621272" y="2813"/>
                </a:lnTo>
                <a:lnTo>
                  <a:pt x="1571520" y="6302"/>
                </a:lnTo>
                <a:lnTo>
                  <a:pt x="1522156" y="11153"/>
                </a:lnTo>
                <a:lnTo>
                  <a:pt x="1473198" y="17349"/>
                </a:lnTo>
                <a:lnTo>
                  <a:pt x="1424666" y="24870"/>
                </a:lnTo>
                <a:lnTo>
                  <a:pt x="1376578" y="33697"/>
                </a:lnTo>
                <a:lnTo>
                  <a:pt x="1328953" y="43813"/>
                </a:lnTo>
                <a:lnTo>
                  <a:pt x="1281811" y="55197"/>
                </a:lnTo>
                <a:lnTo>
                  <a:pt x="1235169" y="67831"/>
                </a:lnTo>
                <a:lnTo>
                  <a:pt x="1189046" y="81696"/>
                </a:lnTo>
                <a:lnTo>
                  <a:pt x="1143462" y="96774"/>
                </a:lnTo>
                <a:lnTo>
                  <a:pt x="1098435" y="113045"/>
                </a:lnTo>
                <a:lnTo>
                  <a:pt x="1053984" y="130491"/>
                </a:lnTo>
                <a:lnTo>
                  <a:pt x="1010128" y="149093"/>
                </a:lnTo>
                <a:lnTo>
                  <a:pt x="966885" y="168833"/>
                </a:lnTo>
                <a:lnTo>
                  <a:pt x="924274" y="189691"/>
                </a:lnTo>
                <a:lnTo>
                  <a:pt x="882315" y="211648"/>
                </a:lnTo>
                <a:lnTo>
                  <a:pt x="841026" y="234686"/>
                </a:lnTo>
                <a:lnTo>
                  <a:pt x="800425" y="258787"/>
                </a:lnTo>
                <a:lnTo>
                  <a:pt x="760532" y="283930"/>
                </a:lnTo>
                <a:lnTo>
                  <a:pt x="721366" y="310098"/>
                </a:lnTo>
                <a:lnTo>
                  <a:pt x="682944" y="337271"/>
                </a:lnTo>
                <a:lnTo>
                  <a:pt x="645287" y="365431"/>
                </a:lnTo>
                <a:lnTo>
                  <a:pt x="608412" y="394560"/>
                </a:lnTo>
                <a:lnTo>
                  <a:pt x="572339" y="424637"/>
                </a:lnTo>
                <a:lnTo>
                  <a:pt x="537087" y="455645"/>
                </a:lnTo>
                <a:lnTo>
                  <a:pt x="502673" y="487564"/>
                </a:lnTo>
                <a:lnTo>
                  <a:pt x="469118" y="520376"/>
                </a:lnTo>
                <a:lnTo>
                  <a:pt x="436439" y="554062"/>
                </a:lnTo>
                <a:lnTo>
                  <a:pt x="404656" y="588603"/>
                </a:lnTo>
                <a:lnTo>
                  <a:pt x="373787" y="623980"/>
                </a:lnTo>
                <a:lnTo>
                  <a:pt x="343852" y="660175"/>
                </a:lnTo>
                <a:lnTo>
                  <a:pt x="314869" y="697169"/>
                </a:lnTo>
                <a:lnTo>
                  <a:pt x="286856" y="734942"/>
                </a:lnTo>
                <a:lnTo>
                  <a:pt x="259833" y="773477"/>
                </a:lnTo>
                <a:lnTo>
                  <a:pt x="233818" y="812754"/>
                </a:lnTo>
                <a:lnTo>
                  <a:pt x="208831" y="852754"/>
                </a:lnTo>
                <a:lnTo>
                  <a:pt x="184890" y="893459"/>
                </a:lnTo>
                <a:lnTo>
                  <a:pt x="162013" y="934850"/>
                </a:lnTo>
                <a:lnTo>
                  <a:pt x="140221" y="976908"/>
                </a:lnTo>
                <a:lnTo>
                  <a:pt x="119530" y="1019614"/>
                </a:lnTo>
                <a:lnTo>
                  <a:pt x="99961" y="1062950"/>
                </a:lnTo>
                <a:lnTo>
                  <a:pt x="81532" y="1106897"/>
                </a:lnTo>
                <a:lnTo>
                  <a:pt x="64262" y="1151435"/>
                </a:lnTo>
                <a:lnTo>
                  <a:pt x="48170" y="1196546"/>
                </a:lnTo>
                <a:lnTo>
                  <a:pt x="33274" y="1242212"/>
                </a:lnTo>
                <a:lnTo>
                  <a:pt x="0" y="1371599"/>
                </a:lnTo>
                <a:lnTo>
                  <a:pt x="2673096" y="1371599"/>
                </a:lnTo>
                <a:lnTo>
                  <a:pt x="2673096" y="279247"/>
                </a:lnTo>
                <a:lnTo>
                  <a:pt x="2564638" y="213385"/>
                </a:lnTo>
                <a:lnTo>
                  <a:pt x="2520064" y="189991"/>
                </a:lnTo>
                <a:lnTo>
                  <a:pt x="2474752" y="167838"/>
                </a:lnTo>
                <a:lnTo>
                  <a:pt x="2428723" y="146949"/>
                </a:lnTo>
                <a:lnTo>
                  <a:pt x="2382001" y="127347"/>
                </a:lnTo>
                <a:lnTo>
                  <a:pt x="2334607" y="109055"/>
                </a:lnTo>
                <a:lnTo>
                  <a:pt x="2286566" y="92096"/>
                </a:lnTo>
                <a:lnTo>
                  <a:pt x="2237900" y="76492"/>
                </a:lnTo>
                <a:lnTo>
                  <a:pt x="2188631" y="62265"/>
                </a:lnTo>
                <a:lnTo>
                  <a:pt x="2138783" y="49440"/>
                </a:lnTo>
                <a:lnTo>
                  <a:pt x="2088377" y="38038"/>
                </a:lnTo>
                <a:lnTo>
                  <a:pt x="2037438" y="28083"/>
                </a:lnTo>
                <a:lnTo>
                  <a:pt x="1985988" y="19597"/>
                </a:lnTo>
                <a:lnTo>
                  <a:pt x="1934049" y="12603"/>
                </a:lnTo>
                <a:lnTo>
                  <a:pt x="1881644" y="7123"/>
                </a:lnTo>
                <a:lnTo>
                  <a:pt x="1828797" y="3181"/>
                </a:lnTo>
                <a:lnTo>
                  <a:pt x="1775530" y="799"/>
                </a:lnTo>
                <a:lnTo>
                  <a:pt x="172186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6700" y="1371600"/>
            <a:ext cx="11658600" cy="4318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1710"/>
              </a:lnSpc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lang="el-GR" spc="-10" dirty="0">
                <a:latin typeface="Calibri"/>
                <a:cs typeface="Calibri"/>
              </a:rPr>
              <a:t>Π</a:t>
            </a:r>
            <a:r>
              <a:rPr spc="-10" dirty="0" err="1">
                <a:latin typeface="Calibri"/>
                <a:cs typeface="Calibri"/>
              </a:rPr>
              <a:t>ρόκειτ</a:t>
            </a:r>
            <a:r>
              <a:rPr spc="-10" dirty="0">
                <a:latin typeface="Calibri"/>
                <a:cs typeface="Calibri"/>
              </a:rPr>
              <a:t>αι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για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μικρής </a:t>
            </a:r>
            <a:r>
              <a:rPr b="1" spc="-10" dirty="0">
                <a:latin typeface="Calibri"/>
                <a:cs typeface="Calibri"/>
              </a:rPr>
              <a:t>διάρκειας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προγράμματα,</a:t>
            </a:r>
            <a:r>
              <a:rPr lang="el-GR"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π</a:t>
            </a:r>
            <a:r>
              <a:rPr b="1" dirty="0" err="1">
                <a:latin typeface="Calibri"/>
                <a:cs typeface="Calibri"/>
              </a:rPr>
              <a:t>ου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 err="1">
                <a:latin typeface="Calibri"/>
                <a:cs typeface="Calibri"/>
              </a:rPr>
              <a:t>συνδυάζουν</a:t>
            </a:r>
            <a:r>
              <a:rPr b="1" spc="-5" dirty="0">
                <a:latin typeface="Calibri"/>
                <a:cs typeface="Calibri"/>
              </a:rPr>
              <a:t> τη </a:t>
            </a:r>
            <a:r>
              <a:rPr b="1" spc="-5" dirty="0" err="1">
                <a:latin typeface="Calibri"/>
                <a:cs typeface="Calibri"/>
              </a:rPr>
              <a:t>φυσική</a:t>
            </a:r>
            <a:r>
              <a:rPr b="1" spc="-5" dirty="0">
                <a:latin typeface="Calibri"/>
                <a:cs typeface="Calibri"/>
              </a:rPr>
              <a:t> πα</a:t>
            </a:r>
            <a:r>
              <a:rPr b="1" spc="-5" dirty="0" err="1">
                <a:latin typeface="Calibri"/>
                <a:cs typeface="Calibri"/>
              </a:rPr>
              <a:t>ρουσί</a:t>
            </a:r>
            <a:r>
              <a:rPr b="1" spc="-5" dirty="0">
                <a:latin typeface="Calibri"/>
                <a:cs typeface="Calibri"/>
              </a:rPr>
              <a:t>α</a:t>
            </a:r>
            <a:r>
              <a:rPr lang="el-GR" spc="-5" dirty="0">
                <a:latin typeface="Calibri"/>
                <a:cs typeface="Calibri"/>
              </a:rPr>
              <a:t> (=5-30 ημέρες)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με μια </a:t>
            </a:r>
            <a:r>
              <a:rPr b="1" spc="-10" dirty="0">
                <a:latin typeface="Calibri"/>
                <a:cs typeface="Calibri"/>
              </a:rPr>
              <a:t>διαδικτυακή </a:t>
            </a:r>
            <a:r>
              <a:rPr b="1" spc="-3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περίοδο</a:t>
            </a:r>
            <a:r>
              <a:rPr lang="el-GR" b="1" dirty="0">
                <a:latin typeface="Calibri"/>
                <a:cs typeface="Calibri"/>
              </a:rPr>
              <a:t> μάθησης </a:t>
            </a:r>
            <a:r>
              <a:rPr lang="el-GR" dirty="0">
                <a:latin typeface="Calibri"/>
                <a:cs typeface="Calibri"/>
              </a:rPr>
              <a:t>(=όχι συγκεκριμένη διάρκεια)</a:t>
            </a:r>
            <a:endParaRPr lang="en-GB" dirty="0">
              <a:latin typeface="Calibri"/>
              <a:cs typeface="Calibri"/>
            </a:endParaRPr>
          </a:p>
          <a:p>
            <a:pPr marL="442913" indent="-430213">
              <a:lnSpc>
                <a:spcPts val="1710"/>
              </a:lnSpc>
              <a:spcBef>
                <a:spcPts val="100"/>
              </a:spcBef>
            </a:pPr>
            <a:endParaRPr lang="el-GR" dirty="0">
              <a:latin typeface="Calibri"/>
              <a:cs typeface="Calibri"/>
            </a:endParaRPr>
          </a:p>
          <a:p>
            <a:pPr marL="298450" marR="509905" indent="-285750">
              <a:lnSpc>
                <a:spcPts val="1620"/>
              </a:lnSpc>
              <a:spcBef>
                <a:spcPts val="114"/>
              </a:spcBef>
              <a:buFont typeface="Courier New" panose="02070309020205020404" pitchFamily="49" charset="0"/>
              <a:buChar char="o"/>
            </a:pPr>
            <a:r>
              <a:rPr lang="el-GR" dirty="0">
                <a:latin typeface="Calibri"/>
                <a:cs typeface="Calibri"/>
              </a:rPr>
              <a:t>Είναι προγράμματα που χρησιμοποιούν </a:t>
            </a:r>
            <a:r>
              <a:rPr lang="el-GR" b="1" dirty="0">
                <a:latin typeface="Calibri"/>
                <a:cs typeface="Calibri"/>
              </a:rPr>
              <a:t>καινοτόμες μεθόδους μάθησης και διδασκαλίας</a:t>
            </a:r>
            <a:endParaRPr lang="en-GB" b="1" dirty="0">
              <a:latin typeface="Calibri"/>
              <a:cs typeface="Calibri"/>
            </a:endParaRPr>
          </a:p>
          <a:p>
            <a:pPr marL="12700" marR="509905">
              <a:lnSpc>
                <a:spcPts val="1620"/>
              </a:lnSpc>
              <a:spcBef>
                <a:spcPts val="114"/>
              </a:spcBef>
            </a:pPr>
            <a:endParaRPr lang="el-GR" dirty="0">
              <a:latin typeface="Calibri"/>
              <a:cs typeface="Calibri"/>
            </a:endParaRPr>
          </a:p>
          <a:p>
            <a:pPr marL="298450" marR="509905" indent="-285750">
              <a:lnSpc>
                <a:spcPts val="1620"/>
              </a:lnSpc>
              <a:spcBef>
                <a:spcPts val="114"/>
              </a:spcBef>
              <a:buFont typeface="Courier New" panose="02070309020205020404" pitchFamily="49" charset="0"/>
              <a:buChar char="o"/>
            </a:pPr>
            <a:r>
              <a:rPr lang="el-GR" dirty="0">
                <a:latin typeface="Calibri"/>
                <a:cs typeface="Calibri"/>
              </a:rPr>
              <a:t>Υποστηρίζουν τη </a:t>
            </a:r>
            <a:r>
              <a:rPr lang="el-GR" b="1" dirty="0">
                <a:latin typeface="Calibri"/>
                <a:cs typeface="Calibri"/>
              </a:rPr>
              <a:t>συμμετοχή διακρατικών και διαθεματικών ομάδων εργασίας </a:t>
            </a:r>
            <a:endParaRPr lang="en-GB" b="1" dirty="0">
              <a:latin typeface="Calibri"/>
              <a:cs typeface="Calibri"/>
            </a:endParaRPr>
          </a:p>
          <a:p>
            <a:pPr marL="12700" marR="509905">
              <a:lnSpc>
                <a:spcPts val="1620"/>
              </a:lnSpc>
              <a:spcBef>
                <a:spcPts val="114"/>
              </a:spcBef>
            </a:pPr>
            <a:endParaRPr lang="el-GR" dirty="0">
              <a:latin typeface="Calibri"/>
              <a:cs typeface="Calibri"/>
            </a:endParaRPr>
          </a:p>
          <a:p>
            <a:pPr marL="298450" marR="509905" indent="-285750">
              <a:lnSpc>
                <a:spcPts val="1620"/>
              </a:lnSpc>
              <a:spcBef>
                <a:spcPts val="114"/>
              </a:spcBef>
              <a:buFont typeface="Courier New" panose="02070309020205020404" pitchFamily="49" charset="0"/>
              <a:buChar char="o"/>
            </a:pPr>
            <a:r>
              <a:rPr lang="el-GR" spc="-10" dirty="0">
                <a:latin typeface="Calibri"/>
                <a:cs typeface="Calibri"/>
              </a:rPr>
              <a:t>Πρέπει να παρέχουν </a:t>
            </a:r>
            <a:r>
              <a:rPr b="1" spc="-10" dirty="0">
                <a:latin typeface="Calibri"/>
                <a:cs typeface="Calibri"/>
              </a:rPr>
              <a:t>π</a:t>
            </a:r>
            <a:r>
              <a:rPr b="1" spc="-10" dirty="0" err="1">
                <a:latin typeface="Calibri"/>
                <a:cs typeface="Calibri"/>
              </a:rPr>
              <a:t>ροστιθέμενη</a:t>
            </a:r>
            <a:r>
              <a:rPr b="1" spc="-10" dirty="0">
                <a:latin typeface="Calibri"/>
                <a:cs typeface="Calibri"/>
              </a:rPr>
              <a:t>  αξία </a:t>
            </a:r>
            <a:r>
              <a:rPr spc="-10" dirty="0">
                <a:latin typeface="Calibri"/>
                <a:cs typeface="Calibri"/>
              </a:rPr>
              <a:t>σε σύγκριση με τα υφιστάμενα προγράμματα σπουδών στα  </a:t>
            </a:r>
            <a:r>
              <a:rPr lang="el-GR" spc="-10" dirty="0">
                <a:latin typeface="Calibri"/>
                <a:cs typeface="Calibri"/>
              </a:rPr>
              <a:t>συμμετέχοντα ΙΤΕ</a:t>
            </a:r>
            <a:endParaRPr lang="en-GB" spc="-10" dirty="0">
              <a:latin typeface="Calibri"/>
              <a:cs typeface="Calibri"/>
            </a:endParaRPr>
          </a:p>
          <a:p>
            <a:pPr marL="12700" marR="509905">
              <a:lnSpc>
                <a:spcPts val="1620"/>
              </a:lnSpc>
              <a:spcBef>
                <a:spcPts val="114"/>
              </a:spcBef>
            </a:pPr>
            <a:endParaRPr lang="el-GR" spc="-10" dirty="0">
              <a:latin typeface="Calibri"/>
              <a:cs typeface="Calibri"/>
            </a:endParaRPr>
          </a:p>
          <a:p>
            <a:pPr marL="298450" marR="509905" indent="-285750">
              <a:lnSpc>
                <a:spcPts val="1620"/>
              </a:lnSpc>
              <a:spcBef>
                <a:spcPts val="114"/>
              </a:spcBef>
              <a:buFont typeface="Courier New" panose="02070309020205020404" pitchFamily="49" charset="0"/>
              <a:buChar char="o"/>
            </a:pPr>
            <a:r>
              <a:rPr lang="el-GR" b="1" dirty="0">
                <a:latin typeface="Calibri"/>
                <a:cs typeface="Calibri"/>
              </a:rPr>
              <a:t>Σχεδιάζονται και υλοποιούνται από </a:t>
            </a:r>
            <a:r>
              <a:rPr b="1" dirty="0">
                <a:latin typeface="Calibri"/>
                <a:cs typeface="Calibri"/>
              </a:rPr>
              <a:t>3 </a:t>
            </a:r>
            <a:r>
              <a:rPr lang="el-GR" b="1" dirty="0">
                <a:latin typeface="Calibri"/>
                <a:cs typeface="Calibri"/>
              </a:rPr>
              <a:t>ΙΤΕ</a:t>
            </a:r>
            <a:r>
              <a:rPr lang="el-GR" dirty="0">
                <a:latin typeface="Calibri"/>
                <a:cs typeface="Calibri"/>
              </a:rPr>
              <a:t>, προερχόμενα </a:t>
            </a:r>
            <a:r>
              <a:rPr dirty="0">
                <a:latin typeface="Calibri"/>
                <a:cs typeface="Calibri"/>
              </a:rPr>
              <a:t>από </a:t>
            </a:r>
            <a:r>
              <a:rPr dirty="0" err="1">
                <a:latin typeface="Calibri"/>
                <a:cs typeface="Calibri"/>
              </a:rPr>
              <a:t>τουλάχιστον</a:t>
            </a:r>
            <a:r>
              <a:rPr dirty="0">
                <a:latin typeface="Calibri"/>
                <a:cs typeface="Calibri"/>
              </a:rPr>
              <a:t> 3  </a:t>
            </a:r>
            <a:r>
              <a:rPr dirty="0" err="1">
                <a:latin typeface="Calibri"/>
                <a:cs typeface="Calibri"/>
              </a:rPr>
              <a:t>Χώρες</a:t>
            </a:r>
            <a:r>
              <a:rPr lang="el-GR" dirty="0">
                <a:latin typeface="Calibri"/>
                <a:cs typeface="Calibri"/>
              </a:rPr>
              <a:t>-Μέλη/Τρίτες Χώρες συνδεδεμένες με το Πρόγραμμα. Ένα από αυτά τα ΙΤΕ λειτουργεί ως οργανισμός υποδοχής (όχι απαραίτητα το συντονιστικό ΙΤΕ), νοουμένου ότι διαθέτει το </a:t>
            </a:r>
            <a:r>
              <a:rPr lang="en-GB" dirty="0">
                <a:latin typeface="Calibri"/>
                <a:cs typeface="Calibri"/>
              </a:rPr>
              <a:t>ECHE.</a:t>
            </a:r>
          </a:p>
          <a:p>
            <a:pPr marL="12700" marR="509905">
              <a:lnSpc>
                <a:spcPts val="1620"/>
              </a:lnSpc>
              <a:spcBef>
                <a:spcPts val="114"/>
              </a:spcBef>
            </a:pPr>
            <a:endParaRPr lang="el-GR" dirty="0">
              <a:latin typeface="Calibri"/>
              <a:cs typeface="Calibri"/>
            </a:endParaRPr>
          </a:p>
          <a:p>
            <a:pPr marL="298450" marR="509905" indent="-285750">
              <a:lnSpc>
                <a:spcPts val="1620"/>
              </a:lnSpc>
              <a:spcBef>
                <a:spcPts val="114"/>
              </a:spcBef>
              <a:buFont typeface="Courier New" panose="02070309020205020404" pitchFamily="49" charset="0"/>
              <a:buChar char="o"/>
            </a:pPr>
            <a:r>
              <a:rPr lang="el-GR" dirty="0">
                <a:latin typeface="Calibri"/>
                <a:cs typeface="Calibri"/>
              </a:rPr>
              <a:t>ΙΤΕ προερχόμενα από όλες τις Χώρες (συμπεριλαμβανομένων Τρίτων Χωρών μη συνδεδεμένων με το Πρόγραμμα) μπορούν να λειτουργούν ως οργανισμοί αποστολής συμμετεχόντων-εκπαιδευομένων, νοουμένου ότι έχουν υπογράψει διμερή συμφωνία με το ΙΤΕ υποδοχής. </a:t>
            </a:r>
            <a:endParaRPr lang="en-GB" dirty="0">
              <a:latin typeface="Calibri"/>
              <a:cs typeface="Calibri"/>
            </a:endParaRPr>
          </a:p>
          <a:p>
            <a:pPr marL="12700" marR="509905">
              <a:lnSpc>
                <a:spcPts val="1620"/>
              </a:lnSpc>
              <a:spcBef>
                <a:spcPts val="114"/>
              </a:spcBef>
            </a:pPr>
            <a:endParaRPr lang="el-GR" dirty="0">
              <a:latin typeface="Calibri"/>
              <a:cs typeface="Calibri"/>
            </a:endParaRPr>
          </a:p>
          <a:p>
            <a:pPr marL="298450" marR="509905" indent="-285750">
              <a:lnSpc>
                <a:spcPts val="1620"/>
              </a:lnSpc>
              <a:spcBef>
                <a:spcPts val="114"/>
              </a:spcBef>
              <a:buFont typeface="Courier New" panose="02070309020205020404" pitchFamily="49" charset="0"/>
              <a:buChar char="o"/>
            </a:pPr>
            <a:r>
              <a:rPr lang="el-GR" b="1" dirty="0">
                <a:latin typeface="Calibri"/>
                <a:cs typeface="Calibri"/>
              </a:rPr>
              <a:t>Οι εκπαιδευόμενοι μπορεί να είναι φοιτητές</a:t>
            </a:r>
            <a:r>
              <a:rPr lang="el-GR" dirty="0">
                <a:latin typeface="Calibri"/>
                <a:cs typeface="Calibri"/>
              </a:rPr>
              <a:t> (όχι πρόσφατοι απόφοιτοι) </a:t>
            </a:r>
            <a:r>
              <a:rPr lang="el-GR" b="1" dirty="0">
                <a:latin typeface="Calibri"/>
                <a:cs typeface="Calibri"/>
              </a:rPr>
              <a:t>ή προσωπικό των ΙΤΕ αποστολής</a:t>
            </a:r>
            <a:r>
              <a:rPr lang="el-GR" dirty="0">
                <a:latin typeface="Calibri"/>
                <a:cs typeface="Calibri"/>
              </a:rPr>
              <a:t>, που </a:t>
            </a:r>
            <a:r>
              <a:rPr lang="el-GR" b="1" dirty="0">
                <a:latin typeface="Calibri"/>
                <a:cs typeface="Calibri"/>
              </a:rPr>
              <a:t>συμμετέχουν μέσω </a:t>
            </a:r>
            <a:r>
              <a:rPr lang="en-GB" b="1" dirty="0">
                <a:latin typeface="Calibri"/>
                <a:cs typeface="Calibri"/>
              </a:rPr>
              <a:t>blended short-term SMS </a:t>
            </a:r>
            <a:r>
              <a:rPr lang="el-GR" b="1" dirty="0">
                <a:latin typeface="Calibri"/>
                <a:cs typeface="Calibri"/>
              </a:rPr>
              <a:t>και </a:t>
            </a:r>
            <a:r>
              <a:rPr lang="en-GB" b="1" dirty="0">
                <a:latin typeface="Calibri"/>
                <a:cs typeface="Calibri"/>
              </a:rPr>
              <a:t>blended STT</a:t>
            </a:r>
            <a:r>
              <a:rPr lang="el-GR" dirty="0">
                <a:latin typeface="Calibri"/>
                <a:cs typeface="Calibri"/>
              </a:rPr>
              <a:t>, αντίστοιχα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5638800" cy="683519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sz="2500" spc="-20" dirty="0"/>
              <a:t>Βασικές </a:t>
            </a:r>
            <a:r>
              <a:rPr sz="2500" spc="-15" dirty="0"/>
              <a:t>αρχές </a:t>
            </a:r>
            <a:r>
              <a:rPr sz="2500" spc="-25" dirty="0"/>
              <a:t>συμμετοχής </a:t>
            </a:r>
            <a:r>
              <a:rPr sz="2500" spc="-10" dirty="0" err="1"/>
              <a:t>σε</a:t>
            </a:r>
            <a:r>
              <a:rPr sz="2500" spc="-10" dirty="0"/>
              <a:t> </a:t>
            </a:r>
            <a:r>
              <a:rPr sz="2500" spc="-5" dirty="0"/>
              <a:t> </a:t>
            </a:r>
            <a:r>
              <a:rPr sz="2500" spc="-15" dirty="0" err="1"/>
              <a:t>Εντ</a:t>
            </a:r>
            <a:r>
              <a:rPr sz="2500" spc="-15" dirty="0"/>
              <a:t>ατικά</a:t>
            </a:r>
            <a:r>
              <a:rPr sz="2500" spc="-100" dirty="0"/>
              <a:t> </a:t>
            </a:r>
            <a:r>
              <a:rPr sz="2500" spc="-25" dirty="0"/>
              <a:t>Προγράμματα</a:t>
            </a:r>
            <a:r>
              <a:rPr lang="el-GR" sz="2500" spc="-25" dirty="0"/>
              <a:t> μικτής κινητικότητας </a:t>
            </a:r>
            <a:r>
              <a:rPr sz="2500" spc="-15" dirty="0"/>
              <a:t>1/</a:t>
            </a:r>
            <a:r>
              <a:rPr lang="el-GR" sz="2500" spc="-15" dirty="0"/>
              <a:t>2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1220172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18904" y="5486400"/>
            <a:ext cx="2673350" cy="1371600"/>
          </a:xfrm>
          <a:custGeom>
            <a:avLst/>
            <a:gdLst/>
            <a:ahLst/>
            <a:cxnLst/>
            <a:rect l="l" t="t" r="r" b="b"/>
            <a:pathLst>
              <a:path w="2673350" h="1371600">
                <a:moveTo>
                  <a:pt x="1721866" y="0"/>
                </a:moveTo>
                <a:lnTo>
                  <a:pt x="1671394" y="706"/>
                </a:lnTo>
                <a:lnTo>
                  <a:pt x="1621272" y="2813"/>
                </a:lnTo>
                <a:lnTo>
                  <a:pt x="1571520" y="6302"/>
                </a:lnTo>
                <a:lnTo>
                  <a:pt x="1522156" y="11153"/>
                </a:lnTo>
                <a:lnTo>
                  <a:pt x="1473198" y="17349"/>
                </a:lnTo>
                <a:lnTo>
                  <a:pt x="1424666" y="24870"/>
                </a:lnTo>
                <a:lnTo>
                  <a:pt x="1376578" y="33697"/>
                </a:lnTo>
                <a:lnTo>
                  <a:pt x="1328953" y="43813"/>
                </a:lnTo>
                <a:lnTo>
                  <a:pt x="1281811" y="55197"/>
                </a:lnTo>
                <a:lnTo>
                  <a:pt x="1235169" y="67831"/>
                </a:lnTo>
                <a:lnTo>
                  <a:pt x="1189046" y="81696"/>
                </a:lnTo>
                <a:lnTo>
                  <a:pt x="1143462" y="96774"/>
                </a:lnTo>
                <a:lnTo>
                  <a:pt x="1098435" y="113045"/>
                </a:lnTo>
                <a:lnTo>
                  <a:pt x="1053984" y="130491"/>
                </a:lnTo>
                <a:lnTo>
                  <a:pt x="1010128" y="149093"/>
                </a:lnTo>
                <a:lnTo>
                  <a:pt x="966885" y="168833"/>
                </a:lnTo>
                <a:lnTo>
                  <a:pt x="924274" y="189691"/>
                </a:lnTo>
                <a:lnTo>
                  <a:pt x="882315" y="211648"/>
                </a:lnTo>
                <a:lnTo>
                  <a:pt x="841026" y="234686"/>
                </a:lnTo>
                <a:lnTo>
                  <a:pt x="800425" y="258787"/>
                </a:lnTo>
                <a:lnTo>
                  <a:pt x="760532" y="283930"/>
                </a:lnTo>
                <a:lnTo>
                  <a:pt x="721366" y="310098"/>
                </a:lnTo>
                <a:lnTo>
                  <a:pt x="682944" y="337271"/>
                </a:lnTo>
                <a:lnTo>
                  <a:pt x="645287" y="365431"/>
                </a:lnTo>
                <a:lnTo>
                  <a:pt x="608412" y="394560"/>
                </a:lnTo>
                <a:lnTo>
                  <a:pt x="572339" y="424637"/>
                </a:lnTo>
                <a:lnTo>
                  <a:pt x="537087" y="455645"/>
                </a:lnTo>
                <a:lnTo>
                  <a:pt x="502673" y="487564"/>
                </a:lnTo>
                <a:lnTo>
                  <a:pt x="469118" y="520376"/>
                </a:lnTo>
                <a:lnTo>
                  <a:pt x="436439" y="554062"/>
                </a:lnTo>
                <a:lnTo>
                  <a:pt x="404656" y="588603"/>
                </a:lnTo>
                <a:lnTo>
                  <a:pt x="373787" y="623980"/>
                </a:lnTo>
                <a:lnTo>
                  <a:pt x="343852" y="660175"/>
                </a:lnTo>
                <a:lnTo>
                  <a:pt x="314869" y="697169"/>
                </a:lnTo>
                <a:lnTo>
                  <a:pt x="286856" y="734942"/>
                </a:lnTo>
                <a:lnTo>
                  <a:pt x="259833" y="773477"/>
                </a:lnTo>
                <a:lnTo>
                  <a:pt x="233818" y="812754"/>
                </a:lnTo>
                <a:lnTo>
                  <a:pt x="208831" y="852754"/>
                </a:lnTo>
                <a:lnTo>
                  <a:pt x="184890" y="893459"/>
                </a:lnTo>
                <a:lnTo>
                  <a:pt x="162013" y="934850"/>
                </a:lnTo>
                <a:lnTo>
                  <a:pt x="140221" y="976908"/>
                </a:lnTo>
                <a:lnTo>
                  <a:pt x="119530" y="1019614"/>
                </a:lnTo>
                <a:lnTo>
                  <a:pt x="99961" y="1062950"/>
                </a:lnTo>
                <a:lnTo>
                  <a:pt x="81532" y="1106897"/>
                </a:lnTo>
                <a:lnTo>
                  <a:pt x="64262" y="1151435"/>
                </a:lnTo>
                <a:lnTo>
                  <a:pt x="48170" y="1196546"/>
                </a:lnTo>
                <a:lnTo>
                  <a:pt x="33274" y="1242212"/>
                </a:lnTo>
                <a:lnTo>
                  <a:pt x="0" y="1371599"/>
                </a:lnTo>
                <a:lnTo>
                  <a:pt x="2673096" y="1371599"/>
                </a:lnTo>
                <a:lnTo>
                  <a:pt x="2673096" y="279247"/>
                </a:lnTo>
                <a:lnTo>
                  <a:pt x="2564638" y="213385"/>
                </a:lnTo>
                <a:lnTo>
                  <a:pt x="2520064" y="189991"/>
                </a:lnTo>
                <a:lnTo>
                  <a:pt x="2474752" y="167838"/>
                </a:lnTo>
                <a:lnTo>
                  <a:pt x="2428723" y="146949"/>
                </a:lnTo>
                <a:lnTo>
                  <a:pt x="2382001" y="127347"/>
                </a:lnTo>
                <a:lnTo>
                  <a:pt x="2334607" y="109055"/>
                </a:lnTo>
                <a:lnTo>
                  <a:pt x="2286566" y="92096"/>
                </a:lnTo>
                <a:lnTo>
                  <a:pt x="2237900" y="76492"/>
                </a:lnTo>
                <a:lnTo>
                  <a:pt x="2188631" y="62265"/>
                </a:lnTo>
                <a:lnTo>
                  <a:pt x="2138783" y="49440"/>
                </a:lnTo>
                <a:lnTo>
                  <a:pt x="2088377" y="38038"/>
                </a:lnTo>
                <a:lnTo>
                  <a:pt x="2037438" y="28083"/>
                </a:lnTo>
                <a:lnTo>
                  <a:pt x="1985988" y="19597"/>
                </a:lnTo>
                <a:lnTo>
                  <a:pt x="1934049" y="12603"/>
                </a:lnTo>
                <a:lnTo>
                  <a:pt x="1881644" y="7123"/>
                </a:lnTo>
                <a:lnTo>
                  <a:pt x="1828797" y="3181"/>
                </a:lnTo>
                <a:lnTo>
                  <a:pt x="1775530" y="799"/>
                </a:lnTo>
                <a:lnTo>
                  <a:pt x="172186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4800" y="1462162"/>
            <a:ext cx="11582400" cy="48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9905" indent="-285750" algn="just">
              <a:lnSpc>
                <a:spcPts val="1620"/>
              </a:lnSpc>
              <a:spcBef>
                <a:spcPts val="114"/>
              </a:spcBef>
              <a:buFont typeface="Courier New" panose="02070309020205020404" pitchFamily="49" charset="0"/>
              <a:buChar char="o"/>
            </a:pPr>
            <a:r>
              <a:rPr lang="el-GR" dirty="0">
                <a:latin typeface="Calibri"/>
                <a:cs typeface="Calibri"/>
              </a:rPr>
              <a:t>ΙΤΕ προερχόμενα από όλες τις Χώρες μπορούν να λειτουργούν ως οργανισμοί αποστολής του προσωπικού που θα διδάξει στο </a:t>
            </a:r>
            <a:r>
              <a:rPr lang="en-GB" dirty="0">
                <a:latin typeface="Calibri"/>
                <a:cs typeface="Calibri"/>
              </a:rPr>
              <a:t>BIP (</a:t>
            </a:r>
            <a:r>
              <a:rPr lang="el-GR" dirty="0">
                <a:latin typeface="Calibri"/>
                <a:cs typeface="Calibri"/>
              </a:rPr>
              <a:t>δεν απαιτείται υπογραφή διμερούς συμφωνίας). Τον ρόλο αυτό μπορούν να αναλάβουν και εταιρείες ή άλλοι οργανισμοί, αποστέλλοντας εμπειρογνώμονές τους για διδασκαλία (</a:t>
            </a:r>
            <a:r>
              <a:rPr lang="en-GB" dirty="0">
                <a:latin typeface="Calibri"/>
                <a:cs typeface="Calibri"/>
              </a:rPr>
              <a:t>invited experts from enterprises)</a:t>
            </a:r>
            <a:r>
              <a:rPr lang="el-GR" dirty="0">
                <a:latin typeface="Calibri"/>
                <a:cs typeface="Calibri"/>
              </a:rPr>
              <a:t>.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l-GR" b="1" dirty="0">
                <a:latin typeface="Calibri"/>
                <a:cs typeface="Calibri"/>
              </a:rPr>
              <a:t>Η συμμετοχή των διδασκόντων γίνεται μέσα </a:t>
            </a:r>
            <a:r>
              <a:rPr lang="el-GR" dirty="0">
                <a:latin typeface="Calibri"/>
                <a:cs typeface="Calibri"/>
              </a:rPr>
              <a:t>από </a:t>
            </a:r>
            <a:r>
              <a:rPr lang="en-GB" dirty="0">
                <a:latin typeface="Calibri"/>
                <a:cs typeface="Calibri"/>
              </a:rPr>
              <a:t>STAs</a:t>
            </a:r>
          </a:p>
          <a:p>
            <a:pPr marL="12700" marR="509905" algn="just">
              <a:lnSpc>
                <a:spcPts val="1620"/>
              </a:lnSpc>
              <a:spcBef>
                <a:spcPts val="114"/>
              </a:spcBef>
            </a:pPr>
            <a:endParaRPr lang="en-GB" dirty="0">
              <a:latin typeface="Calibri"/>
              <a:cs typeface="Calibri"/>
            </a:endParaRPr>
          </a:p>
          <a:p>
            <a:pPr marL="298450" marR="509905" indent="-285750" algn="just">
              <a:lnSpc>
                <a:spcPts val="1620"/>
              </a:lnSpc>
              <a:spcBef>
                <a:spcPts val="114"/>
              </a:spcBef>
              <a:buFont typeface="Courier New" panose="02070309020205020404" pitchFamily="49" charset="0"/>
              <a:buChar char="o"/>
            </a:pPr>
            <a:r>
              <a:rPr lang="el-GR" b="1" dirty="0">
                <a:latin typeface="Calibri"/>
                <a:cs typeface="Calibri"/>
              </a:rPr>
              <a:t>Τα ταξιδιωτικά έξοδα και έξοδα διαβίωσης των συμμετεχόντων</a:t>
            </a:r>
            <a:r>
              <a:rPr lang="el-GR" dirty="0">
                <a:latin typeface="Calibri"/>
                <a:cs typeface="Calibri"/>
              </a:rPr>
              <a:t> (εκπαιδευόμενοι ή διδάσκοντες) </a:t>
            </a:r>
            <a:r>
              <a:rPr lang="el-GR" b="1" dirty="0">
                <a:latin typeface="Calibri"/>
                <a:cs typeface="Calibri"/>
              </a:rPr>
              <a:t>καλύπτονται από το ΙΤΕ αποστολής</a:t>
            </a:r>
            <a:r>
              <a:rPr lang="el-GR" dirty="0">
                <a:latin typeface="Calibri"/>
                <a:cs typeface="Calibri"/>
              </a:rPr>
              <a:t> (είτε από κονδύλια </a:t>
            </a:r>
            <a:r>
              <a:rPr lang="en-GB" dirty="0">
                <a:latin typeface="Calibri"/>
                <a:cs typeface="Calibri"/>
              </a:rPr>
              <a:t>Erasmus </a:t>
            </a:r>
            <a:r>
              <a:rPr lang="el-GR" dirty="0">
                <a:latin typeface="Calibri"/>
                <a:cs typeface="Calibri"/>
              </a:rPr>
              <a:t>είτε από άλλα κονδύλια). </a:t>
            </a:r>
            <a:r>
              <a:rPr lang="el-GR" b="1" dirty="0">
                <a:latin typeface="Calibri"/>
                <a:cs typeface="Calibri"/>
              </a:rPr>
              <a:t>Εξαιρούνται οι προσκεκλημένοι εμπειρογνώμονες από εταιρείες </a:t>
            </a:r>
            <a:r>
              <a:rPr lang="el-GR" dirty="0">
                <a:latin typeface="Calibri"/>
                <a:cs typeface="Calibri"/>
              </a:rPr>
              <a:t>(κάλυψη από τον οργανισμό υποδοχής) και </a:t>
            </a:r>
            <a:r>
              <a:rPr lang="el-GR" b="1" dirty="0">
                <a:latin typeface="Calibri"/>
                <a:cs typeface="Calibri"/>
              </a:rPr>
              <a:t>όσοι πραγματοποιούν εισερχόμενες κινητικότητες στα πλαίσια της ΚΑ171 </a:t>
            </a:r>
            <a:r>
              <a:rPr lang="el-GR" dirty="0">
                <a:latin typeface="Calibri"/>
                <a:cs typeface="Calibri"/>
              </a:rPr>
              <a:t>(κάλυψη από τον οργανισμό υποδοχής, νοουμένου ότι αυτός τρέχει </a:t>
            </a:r>
          </a:p>
          <a:p>
            <a:pPr marL="12700" marR="509905" algn="just">
              <a:lnSpc>
                <a:spcPts val="1620"/>
              </a:lnSpc>
              <a:spcBef>
                <a:spcPts val="114"/>
              </a:spcBef>
            </a:pPr>
            <a:r>
              <a:rPr lang="el-GR" dirty="0">
                <a:latin typeface="Calibri"/>
                <a:cs typeface="Calibri"/>
              </a:rPr>
              <a:t>     ΚΑ171 Σχέδια)</a:t>
            </a:r>
            <a:endParaRPr lang="en-GB" dirty="0">
              <a:latin typeface="Calibri"/>
              <a:cs typeface="Calibri"/>
            </a:endParaRPr>
          </a:p>
          <a:p>
            <a:pPr marL="12700" marR="509905" algn="just">
              <a:lnSpc>
                <a:spcPts val="1620"/>
              </a:lnSpc>
              <a:spcBef>
                <a:spcPts val="114"/>
              </a:spcBef>
            </a:pPr>
            <a:endParaRPr lang="el-GR" dirty="0">
              <a:latin typeface="Calibri"/>
              <a:cs typeface="Calibri"/>
            </a:endParaRPr>
          </a:p>
          <a:p>
            <a:pPr marL="298450" marR="509905" indent="-285750" algn="just">
              <a:lnSpc>
                <a:spcPts val="1620"/>
              </a:lnSpc>
              <a:spcBef>
                <a:spcPts val="114"/>
              </a:spcBef>
              <a:buFont typeface="Courier New" panose="02070309020205020404" pitchFamily="49" charset="0"/>
              <a:buChar char="o"/>
            </a:pPr>
            <a:r>
              <a:rPr lang="el-GR" dirty="0">
                <a:latin typeface="Calibri"/>
                <a:cs typeface="Calibri"/>
              </a:rPr>
              <a:t>Η συνδυασμένη φυσική και διαδικτυακή κινητικότητα πρέπει να απονέμουν σε συμμετέχοντες φοιτητές </a:t>
            </a:r>
            <a:r>
              <a:rPr lang="el-GR" b="1" dirty="0">
                <a:latin typeface="Calibri"/>
                <a:cs typeface="Calibri"/>
              </a:rPr>
              <a:t>3 πιστωτικές μονάδες </a:t>
            </a:r>
            <a:r>
              <a:rPr lang="en-GB" b="1" dirty="0">
                <a:latin typeface="Calibri"/>
                <a:cs typeface="Calibri"/>
              </a:rPr>
              <a:t>ECTS </a:t>
            </a:r>
          </a:p>
          <a:p>
            <a:pPr marL="298450" marR="509905" indent="-285750" algn="just">
              <a:lnSpc>
                <a:spcPts val="1620"/>
              </a:lnSpc>
              <a:spcBef>
                <a:spcPts val="114"/>
              </a:spcBef>
              <a:buFont typeface="Courier New" panose="02070309020205020404" pitchFamily="49" charset="0"/>
              <a:buChar char="o"/>
            </a:pPr>
            <a:endParaRPr lang="el-GR" dirty="0">
              <a:latin typeface="Calibri"/>
              <a:cs typeface="Calibri"/>
            </a:endParaRPr>
          </a:p>
          <a:p>
            <a:pPr marL="298450" indent="-285750" algn="just">
              <a:lnSpc>
                <a:spcPts val="171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Calibri"/>
                <a:cs typeface="Calibri"/>
              </a:rPr>
              <a:t>Για να θεωρηθεί επιλέξιμο για χρηματοδότηση, ένα </a:t>
            </a:r>
            <a:r>
              <a:rPr lang="en-GB" dirty="0">
                <a:latin typeface="Calibri"/>
                <a:cs typeface="Calibri"/>
              </a:rPr>
              <a:t>BIP </a:t>
            </a:r>
            <a:r>
              <a:rPr lang="el-GR" dirty="0">
                <a:latin typeface="Calibri"/>
                <a:cs typeface="Calibri"/>
              </a:rPr>
              <a:t>πρέπει να υλοποιείται με τη </a:t>
            </a:r>
            <a:r>
              <a:rPr lang="el-GR" b="1" dirty="0">
                <a:latin typeface="Calibri"/>
                <a:cs typeface="Calibri"/>
              </a:rPr>
              <a:t>συμμετοχή τουλάχιστον 10 και κατ’ ανώτατο όριο 20 εκπαιδευομένων που πραγματοποιούν κινητικότητα (</a:t>
            </a:r>
            <a:r>
              <a:rPr lang="en-GB" b="1" dirty="0">
                <a:latin typeface="Calibri"/>
                <a:cs typeface="Calibri"/>
              </a:rPr>
              <a:t>mobile learners). </a:t>
            </a:r>
            <a:r>
              <a:rPr lang="el-GR" dirty="0">
                <a:latin typeface="Calibri"/>
                <a:cs typeface="Calibri"/>
              </a:rPr>
              <a:t>Οι διδάσκοντες στο </a:t>
            </a:r>
            <a:r>
              <a:rPr lang="en-GB" dirty="0">
                <a:latin typeface="Calibri"/>
                <a:cs typeface="Calibri"/>
              </a:rPr>
              <a:t>BIP</a:t>
            </a:r>
            <a:r>
              <a:rPr lang="el-GR" dirty="0">
                <a:latin typeface="Calibri"/>
                <a:cs typeface="Calibri"/>
              </a:rPr>
              <a:t> και οι εισερχόμενοι φοιτητές/το εισερχόμενο προσωπικό που συμμετέχουν με ΚΑ171 κονδύλια δεν συνυπολογίζονται στον ελάχιστο και μέγιστο αριθμό συμμετεχόντων.</a:t>
            </a:r>
          </a:p>
          <a:p>
            <a:pPr marL="298450" indent="-285750" algn="just">
              <a:lnSpc>
                <a:spcPts val="1710"/>
              </a:lnSpc>
              <a:buFont typeface="Arial" panose="020B0604020202020204" pitchFamily="34" charset="0"/>
              <a:buChar char="•"/>
            </a:pPr>
            <a:endParaRPr lang="el-GR" dirty="0">
              <a:latin typeface="Calibri"/>
              <a:cs typeface="Calibri"/>
            </a:endParaRPr>
          </a:p>
          <a:p>
            <a:pPr marL="298450" indent="-285750" algn="just">
              <a:lnSpc>
                <a:spcPts val="1710"/>
              </a:lnSpc>
              <a:buFont typeface="Arial" panose="020B0604020202020204" pitchFamily="34" charset="0"/>
              <a:buChar char="•"/>
            </a:pPr>
            <a:r>
              <a:rPr lang="el-GR" spc="-5" dirty="0">
                <a:latin typeface="Calibri"/>
                <a:cs typeface="Calibri"/>
              </a:rPr>
              <a:t>Σε ένα </a:t>
            </a:r>
            <a:r>
              <a:rPr lang="en-GB" spc="-5" dirty="0">
                <a:latin typeface="Calibri"/>
                <a:cs typeface="Calibri"/>
              </a:rPr>
              <a:t>BIP </a:t>
            </a:r>
            <a:r>
              <a:rPr lang="el-GR" b="1" spc="-5" dirty="0">
                <a:latin typeface="Calibri"/>
                <a:cs typeface="Calibri"/>
              </a:rPr>
              <a:t>μπορούν, επίσης, να συμμετέχουν φοιτητές ή προσωπικό από τοπικά ΙΤΕ</a:t>
            </a:r>
            <a:r>
              <a:rPr lang="el-GR" spc="-5" dirty="0">
                <a:latin typeface="Calibri"/>
                <a:cs typeface="Calibri"/>
              </a:rPr>
              <a:t>, αλλά δε θα ληφθούν υπόψη για τον υπολογισμό του ελάχιστου και μέγιστου αριθμού συμμετεχόντων</a:t>
            </a:r>
          </a:p>
          <a:p>
            <a:pPr marL="12700" algn="just">
              <a:lnSpc>
                <a:spcPts val="1710"/>
              </a:lnSpc>
            </a:pPr>
            <a:endParaRPr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5638800" cy="683519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sz="2500" spc="-20" dirty="0"/>
              <a:t>Βασικές </a:t>
            </a:r>
            <a:r>
              <a:rPr sz="2500" spc="-15" dirty="0"/>
              <a:t>αρχές </a:t>
            </a:r>
            <a:r>
              <a:rPr sz="2500" spc="-25" dirty="0"/>
              <a:t>συμμετοχής </a:t>
            </a:r>
            <a:r>
              <a:rPr sz="2500" spc="-10" dirty="0" err="1"/>
              <a:t>σε</a:t>
            </a:r>
            <a:r>
              <a:rPr sz="2500" spc="-10" dirty="0"/>
              <a:t> </a:t>
            </a:r>
            <a:r>
              <a:rPr sz="2500" spc="-5" dirty="0"/>
              <a:t> </a:t>
            </a:r>
            <a:r>
              <a:rPr sz="2500" spc="-15" dirty="0" err="1"/>
              <a:t>Εντ</a:t>
            </a:r>
            <a:r>
              <a:rPr sz="2500" spc="-15" dirty="0"/>
              <a:t>ατικά</a:t>
            </a:r>
            <a:r>
              <a:rPr sz="2500" spc="-100" dirty="0"/>
              <a:t> </a:t>
            </a:r>
            <a:r>
              <a:rPr sz="2500" spc="-25" dirty="0"/>
              <a:t>Προγράμματα</a:t>
            </a:r>
            <a:r>
              <a:rPr lang="el-GR" sz="2500" spc="-25" dirty="0"/>
              <a:t> μικτής κινητικότητας </a:t>
            </a:r>
            <a:r>
              <a:rPr lang="el-GR" sz="2500" spc="-15" dirty="0"/>
              <a:t>2</a:t>
            </a:r>
            <a:r>
              <a:rPr sz="2500" spc="-15" dirty="0"/>
              <a:t>/</a:t>
            </a:r>
            <a:r>
              <a:rPr lang="el-GR" sz="2500" spc="-15" dirty="0"/>
              <a:t>2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717533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18650" y="5465975"/>
            <a:ext cx="2673350" cy="1371600"/>
          </a:xfrm>
          <a:custGeom>
            <a:avLst/>
            <a:gdLst/>
            <a:ahLst/>
            <a:cxnLst/>
            <a:rect l="l" t="t" r="r" b="b"/>
            <a:pathLst>
              <a:path w="2673350" h="1371600">
                <a:moveTo>
                  <a:pt x="1721866" y="0"/>
                </a:moveTo>
                <a:lnTo>
                  <a:pt x="1671394" y="706"/>
                </a:lnTo>
                <a:lnTo>
                  <a:pt x="1621272" y="2813"/>
                </a:lnTo>
                <a:lnTo>
                  <a:pt x="1571520" y="6302"/>
                </a:lnTo>
                <a:lnTo>
                  <a:pt x="1522156" y="11153"/>
                </a:lnTo>
                <a:lnTo>
                  <a:pt x="1473198" y="17349"/>
                </a:lnTo>
                <a:lnTo>
                  <a:pt x="1424666" y="24870"/>
                </a:lnTo>
                <a:lnTo>
                  <a:pt x="1376578" y="33697"/>
                </a:lnTo>
                <a:lnTo>
                  <a:pt x="1328953" y="43813"/>
                </a:lnTo>
                <a:lnTo>
                  <a:pt x="1281811" y="55197"/>
                </a:lnTo>
                <a:lnTo>
                  <a:pt x="1235169" y="67831"/>
                </a:lnTo>
                <a:lnTo>
                  <a:pt x="1189046" y="81696"/>
                </a:lnTo>
                <a:lnTo>
                  <a:pt x="1143462" y="96774"/>
                </a:lnTo>
                <a:lnTo>
                  <a:pt x="1098435" y="113045"/>
                </a:lnTo>
                <a:lnTo>
                  <a:pt x="1053984" y="130491"/>
                </a:lnTo>
                <a:lnTo>
                  <a:pt x="1010128" y="149093"/>
                </a:lnTo>
                <a:lnTo>
                  <a:pt x="966885" y="168833"/>
                </a:lnTo>
                <a:lnTo>
                  <a:pt x="924274" y="189691"/>
                </a:lnTo>
                <a:lnTo>
                  <a:pt x="882315" y="211648"/>
                </a:lnTo>
                <a:lnTo>
                  <a:pt x="841026" y="234686"/>
                </a:lnTo>
                <a:lnTo>
                  <a:pt x="800425" y="258787"/>
                </a:lnTo>
                <a:lnTo>
                  <a:pt x="760532" y="283930"/>
                </a:lnTo>
                <a:lnTo>
                  <a:pt x="721366" y="310098"/>
                </a:lnTo>
                <a:lnTo>
                  <a:pt x="682944" y="337271"/>
                </a:lnTo>
                <a:lnTo>
                  <a:pt x="645287" y="365431"/>
                </a:lnTo>
                <a:lnTo>
                  <a:pt x="608412" y="394560"/>
                </a:lnTo>
                <a:lnTo>
                  <a:pt x="572339" y="424637"/>
                </a:lnTo>
                <a:lnTo>
                  <a:pt x="537087" y="455645"/>
                </a:lnTo>
                <a:lnTo>
                  <a:pt x="502673" y="487564"/>
                </a:lnTo>
                <a:lnTo>
                  <a:pt x="469118" y="520376"/>
                </a:lnTo>
                <a:lnTo>
                  <a:pt x="436439" y="554062"/>
                </a:lnTo>
                <a:lnTo>
                  <a:pt x="404656" y="588603"/>
                </a:lnTo>
                <a:lnTo>
                  <a:pt x="373787" y="623980"/>
                </a:lnTo>
                <a:lnTo>
                  <a:pt x="343852" y="660175"/>
                </a:lnTo>
                <a:lnTo>
                  <a:pt x="314869" y="697169"/>
                </a:lnTo>
                <a:lnTo>
                  <a:pt x="286856" y="734942"/>
                </a:lnTo>
                <a:lnTo>
                  <a:pt x="259833" y="773477"/>
                </a:lnTo>
                <a:lnTo>
                  <a:pt x="233818" y="812754"/>
                </a:lnTo>
                <a:lnTo>
                  <a:pt x="208831" y="852754"/>
                </a:lnTo>
                <a:lnTo>
                  <a:pt x="184890" y="893459"/>
                </a:lnTo>
                <a:lnTo>
                  <a:pt x="162013" y="934850"/>
                </a:lnTo>
                <a:lnTo>
                  <a:pt x="140221" y="976908"/>
                </a:lnTo>
                <a:lnTo>
                  <a:pt x="119530" y="1019614"/>
                </a:lnTo>
                <a:lnTo>
                  <a:pt x="99961" y="1062950"/>
                </a:lnTo>
                <a:lnTo>
                  <a:pt x="81532" y="1106897"/>
                </a:lnTo>
                <a:lnTo>
                  <a:pt x="64262" y="1151435"/>
                </a:lnTo>
                <a:lnTo>
                  <a:pt x="48170" y="1196546"/>
                </a:lnTo>
                <a:lnTo>
                  <a:pt x="33274" y="1242212"/>
                </a:lnTo>
                <a:lnTo>
                  <a:pt x="0" y="1371599"/>
                </a:lnTo>
                <a:lnTo>
                  <a:pt x="2673096" y="1371599"/>
                </a:lnTo>
                <a:lnTo>
                  <a:pt x="2673096" y="279247"/>
                </a:lnTo>
                <a:lnTo>
                  <a:pt x="2564638" y="213385"/>
                </a:lnTo>
                <a:lnTo>
                  <a:pt x="2520064" y="189991"/>
                </a:lnTo>
                <a:lnTo>
                  <a:pt x="2474752" y="167838"/>
                </a:lnTo>
                <a:lnTo>
                  <a:pt x="2428723" y="146949"/>
                </a:lnTo>
                <a:lnTo>
                  <a:pt x="2382001" y="127347"/>
                </a:lnTo>
                <a:lnTo>
                  <a:pt x="2334607" y="109055"/>
                </a:lnTo>
                <a:lnTo>
                  <a:pt x="2286566" y="92096"/>
                </a:lnTo>
                <a:lnTo>
                  <a:pt x="2237900" y="76492"/>
                </a:lnTo>
                <a:lnTo>
                  <a:pt x="2188631" y="62265"/>
                </a:lnTo>
                <a:lnTo>
                  <a:pt x="2138783" y="49440"/>
                </a:lnTo>
                <a:lnTo>
                  <a:pt x="2088377" y="38038"/>
                </a:lnTo>
                <a:lnTo>
                  <a:pt x="2037438" y="28083"/>
                </a:lnTo>
                <a:lnTo>
                  <a:pt x="1985988" y="19597"/>
                </a:lnTo>
                <a:lnTo>
                  <a:pt x="1934049" y="12603"/>
                </a:lnTo>
                <a:lnTo>
                  <a:pt x="1881644" y="7123"/>
                </a:lnTo>
                <a:lnTo>
                  <a:pt x="1828797" y="3181"/>
                </a:lnTo>
                <a:lnTo>
                  <a:pt x="1775530" y="799"/>
                </a:lnTo>
                <a:lnTo>
                  <a:pt x="172186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705600" y="990600"/>
            <a:ext cx="4356735" cy="4346435"/>
            <a:chOff x="5302250" y="587870"/>
            <a:chExt cx="5760085" cy="4749165"/>
          </a:xfrm>
        </p:grpSpPr>
        <p:sp>
          <p:nvSpPr>
            <p:cNvPr id="4" name="object 4"/>
            <p:cNvSpPr/>
            <p:nvPr/>
          </p:nvSpPr>
          <p:spPr>
            <a:xfrm>
              <a:off x="6841635" y="1397292"/>
              <a:ext cx="4192270" cy="3910965"/>
            </a:xfrm>
            <a:custGeom>
              <a:avLst/>
              <a:gdLst/>
              <a:ahLst/>
              <a:cxnLst/>
              <a:rect l="l" t="t" r="r" b="b"/>
              <a:pathLst>
                <a:path w="4192270" h="3910965">
                  <a:moveTo>
                    <a:pt x="2460049" y="0"/>
                  </a:moveTo>
                  <a:lnTo>
                    <a:pt x="354239" y="737880"/>
                  </a:lnTo>
                  <a:lnTo>
                    <a:pt x="313955" y="761519"/>
                  </a:lnTo>
                  <a:lnTo>
                    <a:pt x="279276" y="789944"/>
                  </a:lnTo>
                  <a:lnTo>
                    <a:pt x="249782" y="822671"/>
                  </a:lnTo>
                  <a:lnTo>
                    <a:pt x="225054" y="859218"/>
                  </a:lnTo>
                  <a:lnTo>
                    <a:pt x="204673" y="899099"/>
                  </a:lnTo>
                  <a:lnTo>
                    <a:pt x="188218" y="941831"/>
                  </a:lnTo>
                  <a:lnTo>
                    <a:pt x="175270" y="986929"/>
                  </a:lnTo>
                  <a:lnTo>
                    <a:pt x="165410" y="1033910"/>
                  </a:lnTo>
                  <a:lnTo>
                    <a:pt x="158218" y="1082289"/>
                  </a:lnTo>
                  <a:lnTo>
                    <a:pt x="153275" y="1131582"/>
                  </a:lnTo>
                  <a:lnTo>
                    <a:pt x="150161" y="1181306"/>
                  </a:lnTo>
                  <a:lnTo>
                    <a:pt x="148455" y="1230976"/>
                  </a:lnTo>
                  <a:lnTo>
                    <a:pt x="147740" y="1280108"/>
                  </a:lnTo>
                  <a:lnTo>
                    <a:pt x="147595" y="1328218"/>
                  </a:lnTo>
                  <a:lnTo>
                    <a:pt x="149363" y="1383485"/>
                  </a:lnTo>
                  <a:lnTo>
                    <a:pt x="154360" y="1438291"/>
                  </a:lnTo>
                  <a:lnTo>
                    <a:pt x="162124" y="1492175"/>
                  </a:lnTo>
                  <a:lnTo>
                    <a:pt x="172195" y="1544675"/>
                  </a:lnTo>
                  <a:lnTo>
                    <a:pt x="136404" y="1572100"/>
                  </a:lnTo>
                  <a:lnTo>
                    <a:pt x="105946" y="1604094"/>
                  </a:lnTo>
                  <a:lnTo>
                    <a:pt x="80393" y="1640158"/>
                  </a:lnTo>
                  <a:lnTo>
                    <a:pt x="59314" y="1679796"/>
                  </a:lnTo>
                  <a:lnTo>
                    <a:pt x="42279" y="1722511"/>
                  </a:lnTo>
                  <a:lnTo>
                    <a:pt x="28858" y="1767805"/>
                  </a:lnTo>
                  <a:lnTo>
                    <a:pt x="18622" y="1815181"/>
                  </a:lnTo>
                  <a:lnTo>
                    <a:pt x="11140" y="1864143"/>
                  </a:lnTo>
                  <a:lnTo>
                    <a:pt x="5983" y="1914194"/>
                  </a:lnTo>
                  <a:lnTo>
                    <a:pt x="2720" y="1964835"/>
                  </a:lnTo>
                  <a:lnTo>
                    <a:pt x="922" y="2015570"/>
                  </a:lnTo>
                  <a:lnTo>
                    <a:pt x="158" y="2066140"/>
                  </a:lnTo>
                  <a:lnTo>
                    <a:pt x="0" y="2115335"/>
                  </a:lnTo>
                  <a:lnTo>
                    <a:pt x="1498" y="2172121"/>
                  </a:lnTo>
                  <a:lnTo>
                    <a:pt x="6155" y="2227450"/>
                  </a:lnTo>
                  <a:lnTo>
                    <a:pt x="14213" y="2280957"/>
                  </a:lnTo>
                  <a:lnTo>
                    <a:pt x="25915" y="2332278"/>
                  </a:lnTo>
                  <a:lnTo>
                    <a:pt x="41505" y="2381047"/>
                  </a:lnTo>
                  <a:lnTo>
                    <a:pt x="61225" y="2426902"/>
                  </a:lnTo>
                  <a:lnTo>
                    <a:pt x="85318" y="2469476"/>
                  </a:lnTo>
                  <a:lnTo>
                    <a:pt x="114027" y="2508407"/>
                  </a:lnTo>
                  <a:lnTo>
                    <a:pt x="147595" y="2543329"/>
                  </a:lnTo>
                  <a:lnTo>
                    <a:pt x="138324" y="2586785"/>
                  </a:lnTo>
                  <a:lnTo>
                    <a:pt x="134110" y="2633520"/>
                  </a:lnTo>
                  <a:lnTo>
                    <a:pt x="133450" y="2683534"/>
                  </a:lnTo>
                  <a:lnTo>
                    <a:pt x="134839" y="2736829"/>
                  </a:lnTo>
                  <a:lnTo>
                    <a:pt x="136775" y="2793403"/>
                  </a:lnTo>
                  <a:lnTo>
                    <a:pt x="137755" y="2853257"/>
                  </a:lnTo>
                  <a:lnTo>
                    <a:pt x="138839" y="2903943"/>
                  </a:lnTo>
                  <a:lnTo>
                    <a:pt x="142234" y="2953621"/>
                  </a:lnTo>
                  <a:lnTo>
                    <a:pt x="148155" y="3001983"/>
                  </a:lnTo>
                  <a:lnTo>
                    <a:pt x="156817" y="3048719"/>
                  </a:lnTo>
                  <a:lnTo>
                    <a:pt x="168435" y="3093521"/>
                  </a:lnTo>
                  <a:lnTo>
                    <a:pt x="183225" y="3136078"/>
                  </a:lnTo>
                  <a:lnTo>
                    <a:pt x="201400" y="3176084"/>
                  </a:lnTo>
                  <a:lnTo>
                    <a:pt x="223177" y="3213227"/>
                  </a:lnTo>
                  <a:lnTo>
                    <a:pt x="248770" y="3247200"/>
                  </a:lnTo>
                  <a:lnTo>
                    <a:pt x="278393" y="3277693"/>
                  </a:lnTo>
                  <a:lnTo>
                    <a:pt x="312263" y="3304398"/>
                  </a:lnTo>
                  <a:lnTo>
                    <a:pt x="350594" y="3327004"/>
                  </a:lnTo>
                  <a:lnTo>
                    <a:pt x="1761393" y="3910945"/>
                  </a:lnTo>
                  <a:lnTo>
                    <a:pt x="2532668" y="3591178"/>
                  </a:lnTo>
                  <a:lnTo>
                    <a:pt x="1771233" y="3591178"/>
                  </a:lnTo>
                  <a:lnTo>
                    <a:pt x="398521" y="3050036"/>
                  </a:lnTo>
                  <a:lnTo>
                    <a:pt x="398521" y="2666316"/>
                  </a:lnTo>
                  <a:lnTo>
                    <a:pt x="1160960" y="2666316"/>
                  </a:lnTo>
                  <a:lnTo>
                    <a:pt x="265678" y="2312114"/>
                  </a:lnTo>
                  <a:lnTo>
                    <a:pt x="265678" y="1869361"/>
                  </a:lnTo>
                  <a:lnTo>
                    <a:pt x="1283694" y="1869361"/>
                  </a:lnTo>
                  <a:lnTo>
                    <a:pt x="413281" y="1524997"/>
                  </a:lnTo>
                  <a:lnTo>
                    <a:pt x="413281" y="1082244"/>
                  </a:lnTo>
                  <a:lnTo>
                    <a:pt x="3110147" y="1082244"/>
                  </a:lnTo>
                  <a:lnTo>
                    <a:pt x="3744200" y="826431"/>
                  </a:lnTo>
                  <a:lnTo>
                    <a:pt x="3936002" y="826431"/>
                  </a:lnTo>
                  <a:lnTo>
                    <a:pt x="3936002" y="747719"/>
                  </a:lnTo>
                  <a:lnTo>
                    <a:pt x="4191848" y="639491"/>
                  </a:lnTo>
                  <a:lnTo>
                    <a:pt x="2460049" y="0"/>
                  </a:lnTo>
                  <a:close/>
                </a:path>
                <a:path w="4192270" h="3910965">
                  <a:moveTo>
                    <a:pt x="3926162" y="2331792"/>
                  </a:moveTo>
                  <a:lnTo>
                    <a:pt x="3739280" y="2331792"/>
                  </a:lnTo>
                  <a:lnTo>
                    <a:pt x="3734360" y="2779464"/>
                  </a:lnTo>
                  <a:lnTo>
                    <a:pt x="1771233" y="3591178"/>
                  </a:lnTo>
                  <a:lnTo>
                    <a:pt x="2532668" y="3591178"/>
                  </a:lnTo>
                  <a:lnTo>
                    <a:pt x="4182008" y="2907371"/>
                  </a:lnTo>
                  <a:lnTo>
                    <a:pt x="3926162" y="2813901"/>
                  </a:lnTo>
                  <a:lnTo>
                    <a:pt x="3926162" y="2331792"/>
                  </a:lnTo>
                  <a:close/>
                </a:path>
                <a:path w="4192270" h="3910965">
                  <a:moveTo>
                    <a:pt x="1160960" y="2666316"/>
                  </a:moveTo>
                  <a:lnTo>
                    <a:pt x="398521" y="2666316"/>
                  </a:lnTo>
                  <a:lnTo>
                    <a:pt x="1623630" y="3168103"/>
                  </a:lnTo>
                  <a:lnTo>
                    <a:pt x="2420110" y="2853257"/>
                  </a:lnTo>
                  <a:lnTo>
                    <a:pt x="1633470" y="2853257"/>
                  </a:lnTo>
                  <a:lnTo>
                    <a:pt x="1160960" y="2666316"/>
                  </a:lnTo>
                  <a:close/>
                </a:path>
                <a:path w="4192270" h="3910965">
                  <a:moveTo>
                    <a:pt x="3788481" y="1623387"/>
                  </a:moveTo>
                  <a:lnTo>
                    <a:pt x="3601517" y="1623387"/>
                  </a:lnTo>
                  <a:lnTo>
                    <a:pt x="3601517" y="2041542"/>
                  </a:lnTo>
                  <a:lnTo>
                    <a:pt x="3596596" y="2041542"/>
                  </a:lnTo>
                  <a:lnTo>
                    <a:pt x="1633470" y="2853257"/>
                  </a:lnTo>
                  <a:lnTo>
                    <a:pt x="2420110" y="2853257"/>
                  </a:lnTo>
                  <a:lnTo>
                    <a:pt x="3739280" y="2331792"/>
                  </a:lnTo>
                  <a:lnTo>
                    <a:pt x="3926162" y="2331792"/>
                  </a:lnTo>
                  <a:lnTo>
                    <a:pt x="3926162" y="2272758"/>
                  </a:lnTo>
                  <a:lnTo>
                    <a:pt x="4182008" y="2164529"/>
                  </a:lnTo>
                  <a:lnTo>
                    <a:pt x="3788481" y="2016945"/>
                  </a:lnTo>
                  <a:lnTo>
                    <a:pt x="3788481" y="1623387"/>
                  </a:lnTo>
                  <a:close/>
                </a:path>
                <a:path w="4192270" h="3910965">
                  <a:moveTo>
                    <a:pt x="1283694" y="1869361"/>
                  </a:moveTo>
                  <a:lnTo>
                    <a:pt x="265678" y="1869361"/>
                  </a:lnTo>
                  <a:lnTo>
                    <a:pt x="1672831" y="2430181"/>
                  </a:lnTo>
                  <a:lnTo>
                    <a:pt x="2543092" y="2066140"/>
                  </a:lnTo>
                  <a:lnTo>
                    <a:pt x="1781073" y="2066140"/>
                  </a:lnTo>
                  <a:lnTo>
                    <a:pt x="1283694" y="1869361"/>
                  </a:lnTo>
                  <a:close/>
                </a:path>
                <a:path w="4192270" h="3910965">
                  <a:moveTo>
                    <a:pt x="3936002" y="826431"/>
                  </a:moveTo>
                  <a:lnTo>
                    <a:pt x="3744200" y="826431"/>
                  </a:lnTo>
                  <a:lnTo>
                    <a:pt x="3744200" y="1249506"/>
                  </a:lnTo>
                  <a:lnTo>
                    <a:pt x="1781073" y="2066140"/>
                  </a:lnTo>
                  <a:lnTo>
                    <a:pt x="2543092" y="2066140"/>
                  </a:lnTo>
                  <a:lnTo>
                    <a:pt x="3601517" y="1623387"/>
                  </a:lnTo>
                  <a:lnTo>
                    <a:pt x="3788481" y="1623387"/>
                  </a:lnTo>
                  <a:lnTo>
                    <a:pt x="3788481" y="1544675"/>
                  </a:lnTo>
                  <a:lnTo>
                    <a:pt x="4191848" y="1377413"/>
                  </a:lnTo>
                  <a:lnTo>
                    <a:pt x="3936002" y="1283943"/>
                  </a:lnTo>
                  <a:lnTo>
                    <a:pt x="3936002" y="826431"/>
                  </a:lnTo>
                  <a:close/>
                </a:path>
                <a:path w="4192270" h="3910965">
                  <a:moveTo>
                    <a:pt x="3110147" y="1082244"/>
                  </a:moveTo>
                  <a:lnTo>
                    <a:pt x="413281" y="1082244"/>
                  </a:lnTo>
                  <a:lnTo>
                    <a:pt x="1781073" y="1618467"/>
                  </a:lnTo>
                  <a:lnTo>
                    <a:pt x="3110147" y="108224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41635" y="1397292"/>
              <a:ext cx="4192270" cy="3910965"/>
            </a:xfrm>
            <a:custGeom>
              <a:avLst/>
              <a:gdLst/>
              <a:ahLst/>
              <a:cxnLst/>
              <a:rect l="l" t="t" r="r" b="b"/>
              <a:pathLst>
                <a:path w="4192270" h="3910965">
                  <a:moveTo>
                    <a:pt x="4191848" y="1377413"/>
                  </a:moveTo>
                  <a:lnTo>
                    <a:pt x="3936002" y="1283943"/>
                  </a:lnTo>
                  <a:lnTo>
                    <a:pt x="3936002" y="747719"/>
                  </a:lnTo>
                  <a:lnTo>
                    <a:pt x="4191848" y="639491"/>
                  </a:lnTo>
                  <a:lnTo>
                    <a:pt x="2460049" y="0"/>
                  </a:lnTo>
                  <a:lnTo>
                    <a:pt x="354239" y="737880"/>
                  </a:lnTo>
                  <a:lnTo>
                    <a:pt x="313955" y="761519"/>
                  </a:lnTo>
                  <a:lnTo>
                    <a:pt x="279276" y="789944"/>
                  </a:lnTo>
                  <a:lnTo>
                    <a:pt x="249782" y="822671"/>
                  </a:lnTo>
                  <a:lnTo>
                    <a:pt x="225054" y="859218"/>
                  </a:lnTo>
                  <a:lnTo>
                    <a:pt x="204673" y="899099"/>
                  </a:lnTo>
                  <a:lnTo>
                    <a:pt x="188218" y="941831"/>
                  </a:lnTo>
                  <a:lnTo>
                    <a:pt x="175270" y="986929"/>
                  </a:lnTo>
                  <a:lnTo>
                    <a:pt x="165410" y="1033910"/>
                  </a:lnTo>
                  <a:lnTo>
                    <a:pt x="158218" y="1082289"/>
                  </a:lnTo>
                  <a:lnTo>
                    <a:pt x="153275" y="1131582"/>
                  </a:lnTo>
                  <a:lnTo>
                    <a:pt x="150161" y="1181306"/>
                  </a:lnTo>
                  <a:lnTo>
                    <a:pt x="148455" y="1230976"/>
                  </a:lnTo>
                  <a:lnTo>
                    <a:pt x="147740" y="1280108"/>
                  </a:lnTo>
                  <a:lnTo>
                    <a:pt x="147595" y="1328218"/>
                  </a:lnTo>
                  <a:lnTo>
                    <a:pt x="149363" y="1383485"/>
                  </a:lnTo>
                  <a:lnTo>
                    <a:pt x="154360" y="1438291"/>
                  </a:lnTo>
                  <a:lnTo>
                    <a:pt x="162124" y="1492175"/>
                  </a:lnTo>
                  <a:lnTo>
                    <a:pt x="172195" y="1544675"/>
                  </a:lnTo>
                  <a:lnTo>
                    <a:pt x="136404" y="1572100"/>
                  </a:lnTo>
                  <a:lnTo>
                    <a:pt x="105946" y="1604094"/>
                  </a:lnTo>
                  <a:lnTo>
                    <a:pt x="80393" y="1640158"/>
                  </a:lnTo>
                  <a:lnTo>
                    <a:pt x="59314" y="1679796"/>
                  </a:lnTo>
                  <a:lnTo>
                    <a:pt x="42279" y="1722511"/>
                  </a:lnTo>
                  <a:lnTo>
                    <a:pt x="28858" y="1767805"/>
                  </a:lnTo>
                  <a:lnTo>
                    <a:pt x="18622" y="1815181"/>
                  </a:lnTo>
                  <a:lnTo>
                    <a:pt x="11140" y="1864143"/>
                  </a:lnTo>
                  <a:lnTo>
                    <a:pt x="5983" y="1914193"/>
                  </a:lnTo>
                  <a:lnTo>
                    <a:pt x="2720" y="1964835"/>
                  </a:lnTo>
                  <a:lnTo>
                    <a:pt x="922" y="2015570"/>
                  </a:lnTo>
                  <a:lnTo>
                    <a:pt x="158" y="2065902"/>
                  </a:lnTo>
                  <a:lnTo>
                    <a:pt x="0" y="2115335"/>
                  </a:lnTo>
                  <a:lnTo>
                    <a:pt x="1498" y="2172121"/>
                  </a:lnTo>
                  <a:lnTo>
                    <a:pt x="6155" y="2227450"/>
                  </a:lnTo>
                  <a:lnTo>
                    <a:pt x="14213" y="2280957"/>
                  </a:lnTo>
                  <a:lnTo>
                    <a:pt x="25915" y="2332278"/>
                  </a:lnTo>
                  <a:lnTo>
                    <a:pt x="41505" y="2381047"/>
                  </a:lnTo>
                  <a:lnTo>
                    <a:pt x="61225" y="2426902"/>
                  </a:lnTo>
                  <a:lnTo>
                    <a:pt x="85318" y="2469476"/>
                  </a:lnTo>
                  <a:lnTo>
                    <a:pt x="114027" y="2508407"/>
                  </a:lnTo>
                  <a:lnTo>
                    <a:pt x="147595" y="2543329"/>
                  </a:lnTo>
                  <a:lnTo>
                    <a:pt x="138324" y="2586785"/>
                  </a:lnTo>
                  <a:lnTo>
                    <a:pt x="134110" y="2633520"/>
                  </a:lnTo>
                  <a:lnTo>
                    <a:pt x="133450" y="2683534"/>
                  </a:lnTo>
                  <a:lnTo>
                    <a:pt x="134839" y="2736829"/>
                  </a:lnTo>
                  <a:lnTo>
                    <a:pt x="136775" y="2793403"/>
                  </a:lnTo>
                  <a:lnTo>
                    <a:pt x="137755" y="2853256"/>
                  </a:lnTo>
                  <a:lnTo>
                    <a:pt x="138839" y="2903943"/>
                  </a:lnTo>
                  <a:lnTo>
                    <a:pt x="142234" y="2953621"/>
                  </a:lnTo>
                  <a:lnTo>
                    <a:pt x="148155" y="3001983"/>
                  </a:lnTo>
                  <a:lnTo>
                    <a:pt x="156817" y="3048719"/>
                  </a:lnTo>
                  <a:lnTo>
                    <a:pt x="168435" y="3093521"/>
                  </a:lnTo>
                  <a:lnTo>
                    <a:pt x="183225" y="3136078"/>
                  </a:lnTo>
                  <a:lnTo>
                    <a:pt x="201400" y="3176084"/>
                  </a:lnTo>
                  <a:lnTo>
                    <a:pt x="223177" y="3213227"/>
                  </a:lnTo>
                  <a:lnTo>
                    <a:pt x="248770" y="3247200"/>
                  </a:lnTo>
                  <a:lnTo>
                    <a:pt x="278393" y="3277693"/>
                  </a:lnTo>
                  <a:lnTo>
                    <a:pt x="312263" y="3304398"/>
                  </a:lnTo>
                  <a:lnTo>
                    <a:pt x="350594" y="3327004"/>
                  </a:lnTo>
                  <a:lnTo>
                    <a:pt x="393601" y="3345204"/>
                  </a:lnTo>
                  <a:lnTo>
                    <a:pt x="1761393" y="3910945"/>
                  </a:lnTo>
                  <a:lnTo>
                    <a:pt x="4182008" y="2907371"/>
                  </a:lnTo>
                  <a:lnTo>
                    <a:pt x="3926162" y="2813901"/>
                  </a:lnTo>
                  <a:lnTo>
                    <a:pt x="3926162" y="2272758"/>
                  </a:lnTo>
                  <a:lnTo>
                    <a:pt x="4182008" y="2164529"/>
                  </a:lnTo>
                  <a:lnTo>
                    <a:pt x="3788481" y="2016945"/>
                  </a:lnTo>
                  <a:lnTo>
                    <a:pt x="3788481" y="1544675"/>
                  </a:lnTo>
                  <a:lnTo>
                    <a:pt x="4191848" y="1377413"/>
                  </a:lnTo>
                </a:path>
                <a:path w="4192270" h="3910965">
                  <a:moveTo>
                    <a:pt x="413281" y="1082244"/>
                  </a:moveTo>
                  <a:lnTo>
                    <a:pt x="1781073" y="1618467"/>
                  </a:lnTo>
                  <a:lnTo>
                    <a:pt x="3744200" y="826431"/>
                  </a:lnTo>
                  <a:lnTo>
                    <a:pt x="3744200" y="1249506"/>
                  </a:lnTo>
                  <a:lnTo>
                    <a:pt x="1781073" y="2066140"/>
                  </a:lnTo>
                  <a:lnTo>
                    <a:pt x="413281" y="1524997"/>
                  </a:lnTo>
                  <a:lnTo>
                    <a:pt x="413281" y="1082244"/>
                  </a:lnTo>
                </a:path>
                <a:path w="4192270" h="3910965">
                  <a:moveTo>
                    <a:pt x="3734360" y="2779464"/>
                  </a:moveTo>
                  <a:lnTo>
                    <a:pt x="1771233" y="3591178"/>
                  </a:lnTo>
                  <a:lnTo>
                    <a:pt x="398521" y="3050036"/>
                  </a:lnTo>
                  <a:lnTo>
                    <a:pt x="398521" y="2666316"/>
                  </a:lnTo>
                  <a:lnTo>
                    <a:pt x="1623630" y="3168103"/>
                  </a:lnTo>
                  <a:lnTo>
                    <a:pt x="3739280" y="2331792"/>
                  </a:lnTo>
                  <a:lnTo>
                    <a:pt x="3734360" y="2779464"/>
                  </a:lnTo>
                </a:path>
                <a:path w="4192270" h="3910965">
                  <a:moveTo>
                    <a:pt x="3596596" y="2041542"/>
                  </a:moveTo>
                  <a:lnTo>
                    <a:pt x="1633470" y="2853257"/>
                  </a:lnTo>
                  <a:lnTo>
                    <a:pt x="265678" y="2312114"/>
                  </a:lnTo>
                  <a:lnTo>
                    <a:pt x="265678" y="1869361"/>
                  </a:lnTo>
                  <a:lnTo>
                    <a:pt x="1672831" y="2430181"/>
                  </a:lnTo>
                  <a:lnTo>
                    <a:pt x="3601517" y="1623387"/>
                  </a:lnTo>
                  <a:lnTo>
                    <a:pt x="3601517" y="2041542"/>
                  </a:lnTo>
                  <a:lnTo>
                    <a:pt x="3596596" y="2041542"/>
                  </a:lnTo>
                </a:path>
              </a:pathLst>
            </a:custGeom>
            <a:ln w="57397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65750" y="651370"/>
              <a:ext cx="2225040" cy="1494155"/>
            </a:xfrm>
            <a:custGeom>
              <a:avLst/>
              <a:gdLst/>
              <a:ahLst/>
              <a:cxnLst/>
              <a:rect l="l" t="t" r="r" b="b"/>
              <a:pathLst>
                <a:path w="2225040" h="1494155">
                  <a:moveTo>
                    <a:pt x="0" y="191274"/>
                  </a:moveTo>
                  <a:lnTo>
                    <a:pt x="42528" y="168284"/>
                  </a:lnTo>
                  <a:lnTo>
                    <a:pt x="85466" y="146808"/>
                  </a:lnTo>
                  <a:lnTo>
                    <a:pt x="128782" y="126835"/>
                  </a:lnTo>
                  <a:lnTo>
                    <a:pt x="172444" y="108357"/>
                  </a:lnTo>
                  <a:lnTo>
                    <a:pt x="216420" y="91365"/>
                  </a:lnTo>
                  <a:lnTo>
                    <a:pt x="260680" y="75850"/>
                  </a:lnTo>
                  <a:lnTo>
                    <a:pt x="305191" y="61804"/>
                  </a:lnTo>
                  <a:lnTo>
                    <a:pt x="349922" y="49217"/>
                  </a:lnTo>
                  <a:lnTo>
                    <a:pt x="394841" y="38081"/>
                  </a:lnTo>
                  <a:lnTo>
                    <a:pt x="439917" y="28387"/>
                  </a:lnTo>
                  <a:lnTo>
                    <a:pt x="485119" y="20125"/>
                  </a:lnTo>
                  <a:lnTo>
                    <a:pt x="530414" y="13288"/>
                  </a:lnTo>
                  <a:lnTo>
                    <a:pt x="575771" y="7865"/>
                  </a:lnTo>
                  <a:lnTo>
                    <a:pt x="621158" y="3849"/>
                  </a:lnTo>
                  <a:lnTo>
                    <a:pt x="666544" y="1230"/>
                  </a:lnTo>
                  <a:lnTo>
                    <a:pt x="711898" y="0"/>
                  </a:lnTo>
                  <a:lnTo>
                    <a:pt x="757188" y="149"/>
                  </a:lnTo>
                  <a:lnTo>
                    <a:pt x="802381" y="1668"/>
                  </a:lnTo>
                  <a:lnTo>
                    <a:pt x="847448" y="4550"/>
                  </a:lnTo>
                  <a:lnTo>
                    <a:pt x="892355" y="8784"/>
                  </a:lnTo>
                  <a:lnTo>
                    <a:pt x="937072" y="14363"/>
                  </a:lnTo>
                  <a:lnTo>
                    <a:pt x="981567" y="21276"/>
                  </a:lnTo>
                  <a:lnTo>
                    <a:pt x="1025808" y="29516"/>
                  </a:lnTo>
                  <a:lnTo>
                    <a:pt x="1069764" y="39074"/>
                  </a:lnTo>
                  <a:lnTo>
                    <a:pt x="1113403" y="49940"/>
                  </a:lnTo>
                  <a:lnTo>
                    <a:pt x="1156694" y="62105"/>
                  </a:lnTo>
                  <a:lnTo>
                    <a:pt x="1199604" y="75561"/>
                  </a:lnTo>
                  <a:lnTo>
                    <a:pt x="1242104" y="90299"/>
                  </a:lnTo>
                  <a:lnTo>
                    <a:pt x="1284160" y="106310"/>
                  </a:lnTo>
                  <a:lnTo>
                    <a:pt x="1325741" y="123586"/>
                  </a:lnTo>
                  <a:lnTo>
                    <a:pt x="1366817" y="142116"/>
                  </a:lnTo>
                  <a:lnTo>
                    <a:pt x="1407354" y="161893"/>
                  </a:lnTo>
                  <a:lnTo>
                    <a:pt x="1447322" y="182907"/>
                  </a:lnTo>
                  <a:lnTo>
                    <a:pt x="1486690" y="205150"/>
                  </a:lnTo>
                  <a:lnTo>
                    <a:pt x="1525424" y="228613"/>
                  </a:lnTo>
                  <a:lnTo>
                    <a:pt x="1563495" y="253286"/>
                  </a:lnTo>
                  <a:lnTo>
                    <a:pt x="1600870" y="279161"/>
                  </a:lnTo>
                  <a:lnTo>
                    <a:pt x="1637518" y="306230"/>
                  </a:lnTo>
                  <a:lnTo>
                    <a:pt x="1673407" y="334482"/>
                  </a:lnTo>
                  <a:lnTo>
                    <a:pt x="1708505" y="363910"/>
                  </a:lnTo>
                  <a:lnTo>
                    <a:pt x="1742782" y="394505"/>
                  </a:lnTo>
                  <a:lnTo>
                    <a:pt x="1776205" y="426256"/>
                  </a:lnTo>
                  <a:lnTo>
                    <a:pt x="1808743" y="459157"/>
                  </a:lnTo>
                  <a:lnTo>
                    <a:pt x="1840365" y="493197"/>
                  </a:lnTo>
                  <a:lnTo>
                    <a:pt x="1871038" y="528368"/>
                  </a:lnTo>
                  <a:lnTo>
                    <a:pt x="1900731" y="564662"/>
                  </a:lnTo>
                  <a:lnTo>
                    <a:pt x="1929413" y="602068"/>
                  </a:lnTo>
                  <a:lnTo>
                    <a:pt x="1957052" y="640579"/>
                  </a:lnTo>
                  <a:lnTo>
                    <a:pt x="1983617" y="680185"/>
                  </a:lnTo>
                  <a:lnTo>
                    <a:pt x="2009076" y="720877"/>
                  </a:lnTo>
                  <a:lnTo>
                    <a:pt x="2033397" y="762647"/>
                  </a:lnTo>
                  <a:lnTo>
                    <a:pt x="2057670" y="807673"/>
                  </a:lnTo>
                  <a:lnTo>
                    <a:pt x="2080345" y="853414"/>
                  </a:lnTo>
                  <a:lnTo>
                    <a:pt x="2101409" y="899827"/>
                  </a:lnTo>
                  <a:lnTo>
                    <a:pt x="2120851" y="946871"/>
                  </a:lnTo>
                  <a:lnTo>
                    <a:pt x="2138661" y="994502"/>
                  </a:lnTo>
                  <a:lnTo>
                    <a:pt x="2154827" y="1042677"/>
                  </a:lnTo>
                  <a:lnTo>
                    <a:pt x="2169338" y="1091353"/>
                  </a:lnTo>
                  <a:lnTo>
                    <a:pt x="2182184" y="1140488"/>
                  </a:lnTo>
                  <a:lnTo>
                    <a:pt x="2193352" y="1190038"/>
                  </a:lnTo>
                  <a:lnTo>
                    <a:pt x="2202833" y="1239960"/>
                  </a:lnTo>
                  <a:lnTo>
                    <a:pt x="2210615" y="1290212"/>
                  </a:lnTo>
                  <a:lnTo>
                    <a:pt x="2216687" y="1340751"/>
                  </a:lnTo>
                  <a:lnTo>
                    <a:pt x="2221038" y="1391534"/>
                  </a:lnTo>
                  <a:lnTo>
                    <a:pt x="2223656" y="1442517"/>
                  </a:lnTo>
                  <a:lnTo>
                    <a:pt x="2224531" y="1493659"/>
                  </a:lnTo>
                </a:path>
              </a:pathLst>
            </a:custGeom>
            <a:ln w="127000">
              <a:solidFill>
                <a:srgbClr val="FFC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2868" y="1981200"/>
            <a:ext cx="6861928" cy="4178323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98450" marR="5080" indent="-285750" algn="just">
              <a:lnSpc>
                <a:spcPct val="90100"/>
              </a:lnSpc>
              <a:spcBef>
                <a:spcPts val="580"/>
              </a:spcBef>
              <a:buFont typeface="Courier New" panose="02070309020205020404" pitchFamily="49" charset="0"/>
              <a:buChar char="o"/>
              <a:tabLst>
                <a:tab pos="241300" algn="l"/>
              </a:tabLst>
            </a:pPr>
            <a:r>
              <a:rPr sz="1800" b="1" spc="-5" dirty="0" err="1">
                <a:latin typeface="Calibri"/>
                <a:cs typeface="Calibri"/>
              </a:rPr>
              <a:t>Στο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 err="1">
                <a:latin typeface="Calibri"/>
                <a:cs typeface="Calibri"/>
              </a:rPr>
              <a:t>συντονιστικό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lang="el-GR" b="1" dirty="0">
                <a:latin typeface="Calibri"/>
                <a:cs typeface="Calibri"/>
              </a:rPr>
              <a:t>ΙΤΕ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χορηγείται</a:t>
            </a:r>
            <a:r>
              <a:rPr sz="1800" b="1" spc="-10" dirty="0">
                <a:latin typeface="Calibri"/>
                <a:cs typeface="Calibri"/>
              </a:rPr>
              <a:t> χρηματοδότηση</a:t>
            </a:r>
            <a:r>
              <a:rPr sz="1800" b="1" spc="-5" dirty="0">
                <a:latin typeface="Calibri"/>
                <a:cs typeface="Calibri"/>
              </a:rPr>
              <a:t> για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την 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ανάπτυξη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και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οργάνωση</a:t>
            </a:r>
            <a:r>
              <a:rPr sz="1800" b="1" spc="-5" dirty="0">
                <a:latin typeface="Calibri"/>
                <a:cs typeface="Calibri"/>
              </a:rPr>
              <a:t> του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εντατικού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προγράμματος</a:t>
            </a:r>
            <a:r>
              <a:rPr lang="el-GR" sz="1800" b="1" spc="-10" dirty="0">
                <a:latin typeface="Calibri"/>
                <a:cs typeface="Calibri"/>
              </a:rPr>
              <a:t> (</a:t>
            </a:r>
            <a:r>
              <a:rPr lang="en-GB" sz="1800" b="1" spc="-10" dirty="0">
                <a:latin typeface="Calibri"/>
                <a:cs typeface="Calibri"/>
              </a:rPr>
              <a:t>BIP OS)</a:t>
            </a:r>
            <a:r>
              <a:rPr lang="el-GR" sz="1800" spc="-10" dirty="0">
                <a:latin typeface="Calibri"/>
                <a:cs typeface="Calibri"/>
              </a:rPr>
              <a:t>,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5" dirty="0" err="1">
                <a:latin typeface="Calibri"/>
                <a:cs typeface="Calibri"/>
              </a:rPr>
              <a:t>με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β</a:t>
            </a:r>
            <a:r>
              <a:rPr sz="1800" spc="-5" dirty="0" err="1">
                <a:latin typeface="Calibri"/>
                <a:cs typeface="Calibri"/>
              </a:rPr>
              <a:t>άση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</a:t>
            </a:r>
            <a:r>
              <a:rPr sz="1800" spc="-10" dirty="0" err="1">
                <a:latin typeface="Calibri"/>
                <a:cs typeface="Calibri"/>
              </a:rPr>
              <a:t>ριθμό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 err="1">
                <a:latin typeface="Calibri"/>
                <a:cs typeface="Calibri"/>
              </a:rPr>
              <a:t>των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lang="el-GR" spc="-10" dirty="0">
                <a:latin typeface="Calibri"/>
                <a:cs typeface="Calibri"/>
              </a:rPr>
              <a:t>εκπαιδευομένων που πραγματοποιούν κινητικότητα</a:t>
            </a:r>
            <a:endParaRPr lang="el-GR" sz="1800" dirty="0">
              <a:latin typeface="Calibri"/>
              <a:cs typeface="Calibri"/>
            </a:endParaRPr>
          </a:p>
          <a:p>
            <a:pPr marL="64135" algn="just">
              <a:lnSpc>
                <a:spcPct val="100000"/>
              </a:lnSpc>
              <a:spcBef>
                <a:spcPts val="405"/>
              </a:spcBef>
            </a:pPr>
            <a:endParaRPr lang="el-GR" b="1" dirty="0">
              <a:latin typeface="Calibri"/>
              <a:cs typeface="Calibri"/>
            </a:endParaRPr>
          </a:p>
          <a:p>
            <a:pPr marL="64135" algn="ctr">
              <a:lnSpc>
                <a:spcPct val="100000"/>
              </a:lnSpc>
              <a:spcBef>
                <a:spcPts val="405"/>
              </a:spcBef>
            </a:pPr>
            <a:endParaRPr lang="el-GR" sz="2200" b="1" i="1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marL="64135" algn="ctr">
              <a:lnSpc>
                <a:spcPct val="100000"/>
              </a:lnSpc>
              <a:spcBef>
                <a:spcPts val="405"/>
              </a:spcBef>
            </a:pPr>
            <a:r>
              <a:rPr lang="el-GR" sz="2200" b="1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400 Ευρώ </a:t>
            </a:r>
            <a:r>
              <a:rPr lang="el-GR" sz="2200" b="1" dirty="0">
                <a:latin typeface="Calibri"/>
                <a:cs typeface="Calibri"/>
              </a:rPr>
              <a:t>ανά εκπαιδευόμενο </a:t>
            </a:r>
          </a:p>
          <a:p>
            <a:pPr marL="64135" algn="ctr">
              <a:lnSpc>
                <a:spcPct val="100000"/>
              </a:lnSpc>
              <a:spcBef>
                <a:spcPts val="405"/>
              </a:spcBef>
            </a:pPr>
            <a:r>
              <a:rPr lang="el-GR" sz="2200" b="1" dirty="0">
                <a:latin typeface="Calibri"/>
                <a:cs typeface="Calibri"/>
              </a:rPr>
              <a:t>(φοιτητή ή άτομο του προσωπικού), </a:t>
            </a:r>
          </a:p>
          <a:p>
            <a:pPr marL="64135" algn="ctr">
              <a:lnSpc>
                <a:spcPct val="100000"/>
              </a:lnSpc>
              <a:spcBef>
                <a:spcPts val="405"/>
              </a:spcBef>
            </a:pPr>
            <a:r>
              <a:rPr lang="el-GR" sz="2200" b="1" dirty="0">
                <a:latin typeface="Calibri"/>
                <a:cs typeface="Calibri"/>
              </a:rPr>
              <a:t>με ελάχιστο αριθμό τους 10 και ανώτατο τους 20</a:t>
            </a:r>
          </a:p>
          <a:p>
            <a:pPr marL="12700" algn="just">
              <a:lnSpc>
                <a:spcPct val="100000"/>
              </a:lnSpc>
              <a:spcBef>
                <a:spcPts val="385"/>
              </a:spcBef>
            </a:pPr>
            <a:endParaRPr lang="el-GR" sz="2200" b="1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85"/>
              </a:spcBef>
            </a:pPr>
            <a:endParaRPr lang="el-GR" sz="2200" b="1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85"/>
              </a:spcBef>
            </a:pPr>
            <a:endParaRPr lang="el-GR" sz="2200" b="1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85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5791200" cy="683519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lang="el-GR" sz="2500" spc="-20" dirty="0"/>
              <a:t>Οργανωτική υποστήριξη για </a:t>
            </a:r>
            <a:r>
              <a:rPr lang="el-GR" sz="2500" spc="-105" dirty="0"/>
              <a:t>Εντατικά Προγράμματα μικτής κινητικότητας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33273594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011" y="1295399"/>
            <a:ext cx="2640189" cy="3861067"/>
          </a:xfrm>
          <a:custGeom>
            <a:avLst/>
            <a:gdLst/>
            <a:ahLst/>
            <a:cxnLst/>
            <a:rect l="l" t="t" r="r" b="b"/>
            <a:pathLst>
              <a:path w="4369435" h="4371340">
                <a:moveTo>
                  <a:pt x="4248785" y="0"/>
                </a:moveTo>
                <a:lnTo>
                  <a:pt x="120459" y="0"/>
                </a:lnTo>
                <a:lnTo>
                  <a:pt x="73573" y="9473"/>
                </a:lnTo>
                <a:lnTo>
                  <a:pt x="35283" y="35305"/>
                </a:lnTo>
                <a:lnTo>
                  <a:pt x="9467" y="73616"/>
                </a:lnTo>
                <a:lnTo>
                  <a:pt x="0" y="120523"/>
                </a:lnTo>
                <a:lnTo>
                  <a:pt x="0" y="4250309"/>
                </a:lnTo>
                <a:lnTo>
                  <a:pt x="9467" y="4297215"/>
                </a:lnTo>
                <a:lnTo>
                  <a:pt x="35283" y="4335526"/>
                </a:lnTo>
                <a:lnTo>
                  <a:pt x="73573" y="4361358"/>
                </a:lnTo>
                <a:lnTo>
                  <a:pt x="120459" y="4370832"/>
                </a:lnTo>
                <a:lnTo>
                  <a:pt x="4248785" y="4370832"/>
                </a:lnTo>
                <a:lnTo>
                  <a:pt x="4295691" y="4361358"/>
                </a:lnTo>
                <a:lnTo>
                  <a:pt x="4334002" y="4335526"/>
                </a:lnTo>
                <a:lnTo>
                  <a:pt x="4359834" y="4297215"/>
                </a:lnTo>
                <a:lnTo>
                  <a:pt x="4369308" y="4250309"/>
                </a:lnTo>
                <a:lnTo>
                  <a:pt x="4369308" y="120523"/>
                </a:lnTo>
                <a:lnTo>
                  <a:pt x="4359834" y="73616"/>
                </a:lnTo>
                <a:lnTo>
                  <a:pt x="4334002" y="35306"/>
                </a:lnTo>
                <a:lnTo>
                  <a:pt x="4295691" y="9473"/>
                </a:lnTo>
                <a:lnTo>
                  <a:pt x="424878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3030" y="1701534"/>
            <a:ext cx="2327770" cy="2385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3650"/>
              </a:lnSpc>
              <a:spcBef>
                <a:spcPts val="105"/>
              </a:spcBef>
            </a:pPr>
            <a:r>
              <a:rPr sz="3200" b="1" spc="-409" dirty="0">
                <a:solidFill>
                  <a:srgbClr val="44536A"/>
                </a:solidFill>
                <a:latin typeface="Calibri Light"/>
                <a:cs typeface="Calibri Light"/>
              </a:rPr>
              <a:t>B</a:t>
            </a:r>
            <a:r>
              <a:rPr sz="3200" b="1" spc="-235" dirty="0">
                <a:solidFill>
                  <a:srgbClr val="44536A"/>
                </a:solidFill>
                <a:latin typeface="Calibri Light"/>
                <a:cs typeface="Calibri Light"/>
              </a:rPr>
              <a:t>I</a:t>
            </a:r>
            <a:r>
              <a:rPr sz="3200" b="1" spc="-225" dirty="0">
                <a:solidFill>
                  <a:srgbClr val="44536A"/>
                </a:solidFill>
                <a:latin typeface="Calibri Light"/>
                <a:cs typeface="Calibri Light"/>
              </a:rPr>
              <a:t>P</a:t>
            </a:r>
            <a:r>
              <a:rPr sz="3200" b="1" dirty="0">
                <a:solidFill>
                  <a:srgbClr val="44536A"/>
                </a:solidFill>
                <a:latin typeface="Calibri Light"/>
                <a:cs typeface="Calibri Light"/>
              </a:rPr>
              <a:t>s</a:t>
            </a:r>
            <a:r>
              <a:rPr sz="3200" b="1" spc="-39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3200" b="1" spc="250" dirty="0">
                <a:solidFill>
                  <a:srgbClr val="44536A"/>
                </a:solidFill>
                <a:latin typeface="Calibri Light"/>
                <a:cs typeface="Calibri Light"/>
              </a:rPr>
              <a:t>–</a:t>
            </a:r>
            <a:r>
              <a:rPr lang="el-GR" sz="3200" b="1" spc="-225" dirty="0">
                <a:solidFill>
                  <a:srgbClr val="44536A"/>
                </a:solidFill>
                <a:latin typeface="Calibri Light"/>
                <a:cs typeface="Calibri Light"/>
              </a:rPr>
              <a:t>Χρηματοδότηση &amp; </a:t>
            </a:r>
            <a:r>
              <a:rPr sz="3200" b="1" spc="-225" dirty="0" err="1">
                <a:solidFill>
                  <a:srgbClr val="44536A"/>
                </a:solidFill>
                <a:latin typeface="Calibri Light"/>
                <a:cs typeface="Calibri Light"/>
              </a:rPr>
              <a:t>Χρεώσεις</a:t>
            </a:r>
            <a:r>
              <a:rPr lang="el-GR" sz="3200" b="1" spc="-225" dirty="0">
                <a:solidFill>
                  <a:srgbClr val="44536A"/>
                </a:solidFill>
                <a:latin typeface="Calibri Light"/>
                <a:cs typeface="Calibri Light"/>
              </a:rPr>
              <a:t> για τους συμμετέχοντες</a:t>
            </a:r>
            <a:endParaRPr sz="3200" b="1" spc="-225" dirty="0">
              <a:solidFill>
                <a:srgbClr val="44536A"/>
              </a:solidFill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351" y="0"/>
            <a:ext cx="1155700" cy="591820"/>
          </a:xfrm>
          <a:custGeom>
            <a:avLst/>
            <a:gdLst/>
            <a:ahLst/>
            <a:cxnLst/>
            <a:rect l="l" t="t" r="r" b="b"/>
            <a:pathLst>
              <a:path w="1155700" h="591820">
                <a:moveTo>
                  <a:pt x="1153795" y="0"/>
                </a:moveTo>
                <a:lnTo>
                  <a:pt x="1358" y="0"/>
                </a:lnTo>
                <a:lnTo>
                  <a:pt x="0" y="13461"/>
                </a:lnTo>
                <a:lnTo>
                  <a:pt x="1914" y="60856"/>
                </a:lnTo>
                <a:lnTo>
                  <a:pt x="7559" y="107195"/>
                </a:lnTo>
                <a:lnTo>
                  <a:pt x="16786" y="152330"/>
                </a:lnTo>
                <a:lnTo>
                  <a:pt x="29446" y="196112"/>
                </a:lnTo>
                <a:lnTo>
                  <a:pt x="45390" y="238392"/>
                </a:lnTo>
                <a:lnTo>
                  <a:pt x="64470" y="279023"/>
                </a:lnTo>
                <a:lnTo>
                  <a:pt x="86536" y="317854"/>
                </a:lnTo>
                <a:lnTo>
                  <a:pt x="111442" y="354738"/>
                </a:lnTo>
                <a:lnTo>
                  <a:pt x="139037" y="389526"/>
                </a:lnTo>
                <a:lnTo>
                  <a:pt x="169173" y="422068"/>
                </a:lnTo>
                <a:lnTo>
                  <a:pt x="201702" y="452217"/>
                </a:lnTo>
                <a:lnTo>
                  <a:pt x="236474" y="479824"/>
                </a:lnTo>
                <a:lnTo>
                  <a:pt x="273342" y="504739"/>
                </a:lnTo>
                <a:lnTo>
                  <a:pt x="312156" y="526815"/>
                </a:lnTo>
                <a:lnTo>
                  <a:pt x="352769" y="545903"/>
                </a:lnTo>
                <a:lnTo>
                  <a:pt x="395030" y="561854"/>
                </a:lnTo>
                <a:lnTo>
                  <a:pt x="438792" y="574518"/>
                </a:lnTo>
                <a:lnTo>
                  <a:pt x="483906" y="583749"/>
                </a:lnTo>
                <a:lnTo>
                  <a:pt x="530223" y="589396"/>
                </a:lnTo>
                <a:lnTo>
                  <a:pt x="577596" y="591312"/>
                </a:lnTo>
                <a:lnTo>
                  <a:pt x="624971" y="589396"/>
                </a:lnTo>
                <a:lnTo>
                  <a:pt x="671291" y="583749"/>
                </a:lnTo>
                <a:lnTo>
                  <a:pt x="716407" y="574518"/>
                </a:lnTo>
                <a:lnTo>
                  <a:pt x="760171" y="561854"/>
                </a:lnTo>
                <a:lnTo>
                  <a:pt x="802433" y="545903"/>
                </a:lnTo>
                <a:lnTo>
                  <a:pt x="843046" y="526815"/>
                </a:lnTo>
                <a:lnTo>
                  <a:pt x="881860" y="504739"/>
                </a:lnTo>
                <a:lnTo>
                  <a:pt x="918728" y="479824"/>
                </a:lnTo>
                <a:lnTo>
                  <a:pt x="953500" y="452217"/>
                </a:lnTo>
                <a:lnTo>
                  <a:pt x="986028" y="422068"/>
                </a:lnTo>
                <a:lnTo>
                  <a:pt x="1016163" y="389526"/>
                </a:lnTo>
                <a:lnTo>
                  <a:pt x="1043757" y="354738"/>
                </a:lnTo>
                <a:lnTo>
                  <a:pt x="1068661" y="317854"/>
                </a:lnTo>
                <a:lnTo>
                  <a:pt x="1090726" y="279023"/>
                </a:lnTo>
                <a:lnTo>
                  <a:pt x="1109805" y="238392"/>
                </a:lnTo>
                <a:lnTo>
                  <a:pt x="1125748" y="196112"/>
                </a:lnTo>
                <a:lnTo>
                  <a:pt x="1138407" y="152330"/>
                </a:lnTo>
                <a:lnTo>
                  <a:pt x="1147632" y="107195"/>
                </a:lnTo>
                <a:lnTo>
                  <a:pt x="1153277" y="60856"/>
                </a:lnTo>
                <a:lnTo>
                  <a:pt x="1155192" y="13461"/>
                </a:lnTo>
                <a:lnTo>
                  <a:pt x="115379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0876" y="0"/>
            <a:ext cx="1737360" cy="960119"/>
          </a:xfrm>
          <a:custGeom>
            <a:avLst/>
            <a:gdLst/>
            <a:ahLst/>
            <a:cxnLst/>
            <a:rect l="l" t="t" r="r" b="b"/>
            <a:pathLst>
              <a:path w="1737360" h="960119">
                <a:moveTo>
                  <a:pt x="1737360" y="0"/>
                </a:moveTo>
                <a:lnTo>
                  <a:pt x="1613535" y="0"/>
                </a:lnTo>
                <a:lnTo>
                  <a:pt x="1613535" y="790701"/>
                </a:lnTo>
                <a:lnTo>
                  <a:pt x="247269" y="0"/>
                </a:lnTo>
                <a:lnTo>
                  <a:pt x="0" y="0"/>
                </a:lnTo>
                <a:lnTo>
                  <a:pt x="1644523" y="951864"/>
                </a:lnTo>
                <a:lnTo>
                  <a:pt x="1651793" y="955458"/>
                </a:lnTo>
                <a:lnTo>
                  <a:pt x="1659445" y="958040"/>
                </a:lnTo>
                <a:lnTo>
                  <a:pt x="1667383" y="959598"/>
                </a:lnTo>
                <a:lnTo>
                  <a:pt x="1675511" y="960120"/>
                </a:lnTo>
                <a:lnTo>
                  <a:pt x="1699587" y="955258"/>
                </a:lnTo>
                <a:lnTo>
                  <a:pt x="1719246" y="941990"/>
                </a:lnTo>
                <a:lnTo>
                  <a:pt x="1732500" y="922293"/>
                </a:lnTo>
                <a:lnTo>
                  <a:pt x="1737360" y="898144"/>
                </a:lnTo>
                <a:lnTo>
                  <a:pt x="173736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36748"/>
            <a:ext cx="160020" cy="553720"/>
          </a:xfrm>
          <a:custGeom>
            <a:avLst/>
            <a:gdLst/>
            <a:ahLst/>
            <a:cxnLst/>
            <a:rect l="l" t="t" r="r" b="b"/>
            <a:pathLst>
              <a:path w="160020" h="553720">
                <a:moveTo>
                  <a:pt x="0" y="0"/>
                </a:moveTo>
                <a:lnTo>
                  <a:pt x="0" y="553212"/>
                </a:lnTo>
                <a:lnTo>
                  <a:pt x="17923" y="543560"/>
                </a:lnTo>
                <a:lnTo>
                  <a:pt x="58216" y="511394"/>
                </a:lnTo>
                <a:lnTo>
                  <a:pt x="92865" y="473305"/>
                </a:lnTo>
                <a:lnTo>
                  <a:pt x="121120" y="430037"/>
                </a:lnTo>
                <a:lnTo>
                  <a:pt x="142231" y="382335"/>
                </a:lnTo>
                <a:lnTo>
                  <a:pt x="155447" y="330943"/>
                </a:lnTo>
                <a:lnTo>
                  <a:pt x="160020" y="276605"/>
                </a:lnTo>
                <a:lnTo>
                  <a:pt x="155447" y="222268"/>
                </a:lnTo>
                <a:lnTo>
                  <a:pt x="142231" y="170876"/>
                </a:lnTo>
                <a:lnTo>
                  <a:pt x="121120" y="123174"/>
                </a:lnTo>
                <a:lnTo>
                  <a:pt x="92865" y="79906"/>
                </a:lnTo>
                <a:lnTo>
                  <a:pt x="58216" y="41817"/>
                </a:lnTo>
                <a:lnTo>
                  <a:pt x="17923" y="965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49891" y="1281801"/>
            <a:ext cx="5055235" cy="1037592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98450" marR="5080" indent="-285750" algn="just">
              <a:lnSpc>
                <a:spcPct val="90000"/>
              </a:lnSpc>
              <a:spcBef>
                <a:spcPts val="315"/>
              </a:spcBef>
              <a:buFont typeface="Courier New" panose="02070309020205020404" pitchFamily="49" charset="0"/>
              <a:buChar char="o"/>
              <a:tabLst>
                <a:tab pos="241300" algn="l"/>
                <a:tab pos="4789170" algn="l"/>
              </a:tabLst>
            </a:pPr>
            <a:r>
              <a:rPr sz="1800" spc="-25" dirty="0">
                <a:latin typeface="Calibri"/>
                <a:cs typeface="Calibri"/>
              </a:rPr>
              <a:t>Προσοχή!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40" dirty="0">
                <a:latin typeface="Calibri"/>
                <a:cs typeface="Calibri"/>
              </a:rPr>
              <a:t>Το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ίδιο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spc="-114" dirty="0">
                <a:latin typeface="Calibri"/>
                <a:cs typeface="Calibri"/>
              </a:rPr>
              <a:t>BIP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spc="-80" dirty="0">
                <a:latin typeface="Calibri"/>
                <a:cs typeface="Calibri"/>
              </a:rPr>
              <a:t>(τίτλος,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μαθησιακά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αποτελέσματα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και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70" dirty="0">
                <a:latin typeface="Calibri"/>
                <a:cs typeface="Calibri"/>
              </a:rPr>
              <a:t>συμμετέχοντες</a:t>
            </a:r>
            <a:r>
              <a:rPr sz="1800" dirty="0">
                <a:latin typeface="Calibri"/>
                <a:cs typeface="Calibri"/>
              </a:rPr>
              <a:t>) </a:t>
            </a:r>
            <a:r>
              <a:rPr sz="1800" b="1" spc="-75" dirty="0">
                <a:latin typeface="Calibri"/>
                <a:cs typeface="Calibri"/>
              </a:rPr>
              <a:t>δ</a:t>
            </a:r>
            <a:r>
              <a:rPr sz="1800" b="1" spc="-70" dirty="0">
                <a:latin typeface="Calibri"/>
                <a:cs typeface="Calibri"/>
              </a:rPr>
              <a:t>ε</a:t>
            </a:r>
            <a:r>
              <a:rPr sz="1800" b="1" dirty="0">
                <a:latin typeface="Calibri"/>
                <a:cs typeface="Calibri"/>
              </a:rPr>
              <a:t>ν </a:t>
            </a:r>
            <a:r>
              <a:rPr sz="1800" b="1" spc="-30" dirty="0">
                <a:latin typeface="Calibri"/>
                <a:cs typeface="Calibri"/>
              </a:rPr>
              <a:t>μ</a:t>
            </a:r>
            <a:r>
              <a:rPr sz="1800" b="1" spc="-50" dirty="0">
                <a:latin typeface="Calibri"/>
                <a:cs typeface="Calibri"/>
              </a:rPr>
              <a:t>π</a:t>
            </a:r>
            <a:r>
              <a:rPr sz="1800" b="1" spc="-45" dirty="0">
                <a:latin typeface="Calibri"/>
                <a:cs typeface="Calibri"/>
              </a:rPr>
              <a:t>ορε</a:t>
            </a:r>
            <a:r>
              <a:rPr lang="el-GR" b="1" spc="-45" dirty="0">
                <a:latin typeface="Calibri"/>
                <a:cs typeface="Calibri"/>
              </a:rPr>
              <a:t>ί </a:t>
            </a:r>
            <a:r>
              <a:rPr sz="1800" b="1" dirty="0">
                <a:latin typeface="Calibri"/>
                <a:cs typeface="Calibri"/>
              </a:rPr>
              <a:t>να  </a:t>
            </a:r>
            <a:r>
              <a:rPr sz="1800" b="1" spc="-50" dirty="0" err="1">
                <a:latin typeface="Calibri"/>
                <a:cs typeface="Calibri"/>
              </a:rPr>
              <a:t>χρημ</a:t>
            </a:r>
            <a:r>
              <a:rPr sz="1800" b="1" spc="-50" dirty="0">
                <a:latin typeface="Calibri"/>
                <a:cs typeface="Calibri"/>
              </a:rPr>
              <a:t>ατοδοτηθεί </a:t>
            </a:r>
            <a:r>
              <a:rPr sz="1800" b="1" spc="-25" dirty="0">
                <a:latin typeface="Calibri"/>
                <a:cs typeface="Calibri"/>
              </a:rPr>
              <a:t>περισσότερες </a:t>
            </a:r>
            <a:r>
              <a:rPr sz="1800" b="1" spc="20" dirty="0">
                <a:latin typeface="Calibri"/>
                <a:cs typeface="Calibri"/>
              </a:rPr>
              <a:t>από </a:t>
            </a:r>
            <a:r>
              <a:rPr sz="1800" b="1" spc="-35" dirty="0">
                <a:latin typeface="Calibri"/>
                <a:cs typeface="Calibri"/>
              </a:rPr>
              <a:t>μια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φ</a:t>
            </a:r>
            <a:r>
              <a:rPr sz="1800" b="1" spc="15" dirty="0">
                <a:latin typeface="Calibri"/>
                <a:cs typeface="Calibri"/>
              </a:rPr>
              <a:t>ορ</a:t>
            </a:r>
            <a:r>
              <a:rPr sz="1800" b="1" dirty="0">
                <a:latin typeface="Calibri"/>
                <a:cs typeface="Calibri"/>
              </a:rPr>
              <a:t>ά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0" dirty="0">
                <a:latin typeface="Calibri"/>
                <a:cs typeface="Calibri"/>
              </a:rPr>
              <a:t>κ</a:t>
            </a:r>
            <a:r>
              <a:rPr sz="1800" b="1" spc="-35" dirty="0">
                <a:latin typeface="Calibri"/>
                <a:cs typeface="Calibri"/>
              </a:rPr>
              <a:t>α</a:t>
            </a:r>
            <a:r>
              <a:rPr sz="1800" b="1" spc="-50" dirty="0">
                <a:latin typeface="Calibri"/>
                <a:cs typeface="Calibri"/>
              </a:rPr>
              <a:t>τ</a:t>
            </a:r>
            <a:r>
              <a:rPr sz="1800" b="1" dirty="0">
                <a:latin typeface="Calibri"/>
                <a:cs typeface="Calibri"/>
              </a:rPr>
              <a:t>ά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95" dirty="0">
                <a:latin typeface="Calibri"/>
                <a:cs typeface="Calibri"/>
              </a:rPr>
              <a:t>τ</a:t>
            </a:r>
            <a:r>
              <a:rPr sz="1800" b="1" spc="-120" dirty="0">
                <a:latin typeface="Calibri"/>
                <a:cs typeface="Calibri"/>
              </a:rPr>
              <a:t>η</a:t>
            </a:r>
            <a:r>
              <a:rPr sz="1800" b="1" dirty="0">
                <a:latin typeface="Calibri"/>
                <a:cs typeface="Calibri"/>
              </a:rPr>
              <a:t>ν</a:t>
            </a:r>
            <a:r>
              <a:rPr sz="1800" b="1" spc="-16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ί</a:t>
            </a:r>
            <a:r>
              <a:rPr sz="1800" b="1" spc="-40" dirty="0">
                <a:latin typeface="Calibri"/>
                <a:cs typeface="Calibri"/>
              </a:rPr>
              <a:t>δ</a:t>
            </a:r>
            <a:r>
              <a:rPr sz="1800" b="1" spc="-35" dirty="0">
                <a:latin typeface="Calibri"/>
                <a:cs typeface="Calibri"/>
              </a:rPr>
              <a:t>ι</a:t>
            </a:r>
            <a:r>
              <a:rPr sz="1800" b="1" dirty="0">
                <a:latin typeface="Calibri"/>
                <a:cs typeface="Calibri"/>
              </a:rPr>
              <a:t>α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Πρό</a:t>
            </a:r>
            <a:r>
              <a:rPr sz="1800" b="1" spc="-25" dirty="0">
                <a:latin typeface="Calibri"/>
                <a:cs typeface="Calibri"/>
              </a:rPr>
              <a:t>σ</a:t>
            </a:r>
            <a:r>
              <a:rPr sz="1800" b="1" spc="-15" dirty="0">
                <a:latin typeface="Calibri"/>
                <a:cs typeface="Calibri"/>
              </a:rPr>
              <a:t>κλ</a:t>
            </a:r>
            <a:r>
              <a:rPr sz="1800" b="1" spc="-20" dirty="0">
                <a:latin typeface="Calibri"/>
                <a:cs typeface="Calibri"/>
              </a:rPr>
              <a:t>η</a:t>
            </a:r>
            <a:r>
              <a:rPr sz="1800" b="1" spc="-25" dirty="0">
                <a:latin typeface="Calibri"/>
                <a:cs typeface="Calibri"/>
              </a:rPr>
              <a:t>σ</a:t>
            </a:r>
            <a:r>
              <a:rPr sz="1800" b="1" spc="-20" dirty="0">
                <a:latin typeface="Calibri"/>
                <a:cs typeface="Calibri"/>
              </a:rPr>
              <a:t>η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05600" y="2208982"/>
            <a:ext cx="506221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Courier New" panose="02070309020205020404" pitchFamily="49" charset="0"/>
              <a:buChar char="o"/>
              <a:tabLst>
                <a:tab pos="240665" algn="l"/>
                <a:tab pos="241300" algn="l"/>
              </a:tabLst>
            </a:pPr>
            <a:r>
              <a:rPr sz="1800" spc="-120" dirty="0">
                <a:latin typeface="Calibri"/>
                <a:cs typeface="Calibri"/>
              </a:rPr>
              <a:t>Σ</a:t>
            </a:r>
            <a:r>
              <a:rPr sz="1800" spc="-135" dirty="0">
                <a:latin typeface="Calibri"/>
                <a:cs typeface="Calibri"/>
              </a:rPr>
              <a:t>τ</a:t>
            </a:r>
            <a:r>
              <a:rPr sz="1800" spc="155" dirty="0">
                <a:latin typeface="Calibri"/>
                <a:cs typeface="Calibri"/>
              </a:rPr>
              <a:t>ο</a:t>
            </a:r>
            <a:r>
              <a:rPr sz="1800" spc="25" dirty="0">
                <a:latin typeface="Calibri"/>
                <a:cs typeface="Calibri"/>
              </a:rPr>
              <a:t>π</a:t>
            </a:r>
            <a:r>
              <a:rPr sz="1800" spc="30" dirty="0">
                <a:latin typeface="Calibri"/>
                <a:cs typeface="Calibri"/>
              </a:rPr>
              <a:t>αρό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σ</a:t>
            </a:r>
            <a:r>
              <a:rPr sz="1800" spc="-30" dirty="0">
                <a:latin typeface="Calibri"/>
                <a:cs typeface="Calibri"/>
              </a:rPr>
              <a:t>τ</a:t>
            </a:r>
            <a:r>
              <a:rPr sz="1800" spc="-40" dirty="0">
                <a:latin typeface="Calibri"/>
                <a:cs typeface="Calibri"/>
              </a:rPr>
              <a:t>ά</a:t>
            </a:r>
            <a:r>
              <a:rPr sz="1800" spc="-10" dirty="0">
                <a:latin typeface="Calibri"/>
                <a:cs typeface="Calibri"/>
              </a:rPr>
              <a:t>δ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90" dirty="0">
                <a:latin typeface="Calibri"/>
                <a:cs typeface="Calibri"/>
              </a:rPr>
              <a:t>δ</a:t>
            </a:r>
            <a:r>
              <a:rPr sz="1800" spc="-100" dirty="0">
                <a:latin typeface="Calibri"/>
                <a:cs typeface="Calibri"/>
              </a:rPr>
              <a:t>ε</a:t>
            </a:r>
            <a:r>
              <a:rPr sz="1800" spc="220" dirty="0">
                <a:latin typeface="Calibri"/>
                <a:cs typeface="Calibri"/>
              </a:rPr>
              <a:t>ν</a:t>
            </a:r>
            <a:r>
              <a:rPr sz="1800" spc="-25" dirty="0">
                <a:latin typeface="Calibri"/>
                <a:cs typeface="Calibri"/>
              </a:rPr>
              <a:t>π</a:t>
            </a:r>
            <a:r>
              <a:rPr sz="1800" spc="-30" dirty="0">
                <a:latin typeface="Calibri"/>
                <a:cs typeface="Calibri"/>
              </a:rPr>
              <a:t>ρο</a:t>
            </a:r>
            <a:r>
              <a:rPr sz="1800" spc="-35" dirty="0">
                <a:latin typeface="Calibri"/>
                <a:cs typeface="Calibri"/>
              </a:rPr>
              <a:t>β</a:t>
            </a:r>
            <a:r>
              <a:rPr sz="1800" spc="-30" dirty="0">
                <a:latin typeface="Calibri"/>
                <a:cs typeface="Calibri"/>
              </a:rPr>
              <a:t>λέ</a:t>
            </a:r>
            <a:r>
              <a:rPr sz="1800" spc="-25" dirty="0">
                <a:latin typeface="Calibri"/>
                <a:cs typeface="Calibri"/>
              </a:rPr>
              <a:t>π</a:t>
            </a:r>
            <a:r>
              <a:rPr sz="1800" spc="-30" dirty="0">
                <a:latin typeface="Calibri"/>
                <a:cs typeface="Calibri"/>
              </a:rPr>
              <a:t>ο</a:t>
            </a:r>
            <a:r>
              <a:rPr sz="1800" spc="-20" dirty="0">
                <a:latin typeface="Calibri"/>
                <a:cs typeface="Calibri"/>
              </a:rPr>
              <a:t>ν</a:t>
            </a:r>
            <a:r>
              <a:rPr sz="1800" spc="-40" dirty="0">
                <a:latin typeface="Calibri"/>
                <a:cs typeface="Calibri"/>
              </a:rPr>
              <a:t>τ</a:t>
            </a:r>
            <a:r>
              <a:rPr sz="1800" spc="-3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25" dirty="0">
                <a:latin typeface="Calibri"/>
                <a:cs typeface="Calibri"/>
              </a:rPr>
              <a:t>Z</a:t>
            </a:r>
            <a:r>
              <a:rPr sz="1800" spc="-95" dirty="0">
                <a:latin typeface="Calibri"/>
                <a:cs typeface="Calibri"/>
              </a:rPr>
              <a:t>e</a:t>
            </a:r>
            <a:r>
              <a:rPr sz="1800" spc="-12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lang="el-GR" sz="1800" dirty="0">
                <a:latin typeface="Calibri"/>
                <a:cs typeface="Calibri"/>
              </a:rPr>
              <a:t>-</a:t>
            </a:r>
            <a:r>
              <a:rPr sz="1800" spc="-35" dirty="0">
                <a:latin typeface="Calibri"/>
                <a:cs typeface="Calibri"/>
              </a:rPr>
              <a:t>g</a:t>
            </a:r>
            <a:r>
              <a:rPr sz="1800" spc="-75" dirty="0">
                <a:latin typeface="Calibri"/>
                <a:cs typeface="Calibri"/>
              </a:rPr>
              <a:t>r</a:t>
            </a:r>
            <a:r>
              <a:rPr sz="1800" spc="-35" dirty="0">
                <a:latin typeface="Calibri"/>
                <a:cs typeface="Calibri"/>
              </a:rPr>
              <a:t>a</a:t>
            </a:r>
            <a:r>
              <a:rPr sz="1800" spc="-5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25" dirty="0">
                <a:latin typeface="Calibri"/>
                <a:cs typeface="Calibri"/>
              </a:rPr>
              <a:t> </a:t>
            </a:r>
            <a:r>
              <a:rPr sz="1800" spc="-175" dirty="0">
                <a:latin typeface="Calibri"/>
                <a:cs typeface="Calibri"/>
              </a:rPr>
              <a:t>B</a:t>
            </a:r>
            <a:r>
              <a:rPr sz="1800" spc="-180" dirty="0">
                <a:latin typeface="Calibri"/>
                <a:cs typeface="Calibri"/>
              </a:rPr>
              <a:t>I</a:t>
            </a:r>
            <a:r>
              <a:rPr sz="1800" spc="-21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33114" y="5031037"/>
            <a:ext cx="5872412" cy="7943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98450" marR="5080" indent="-285750">
              <a:lnSpc>
                <a:spcPct val="90000"/>
              </a:lnSpc>
              <a:spcBef>
                <a:spcPts val="315"/>
              </a:spcBef>
              <a:buFont typeface="Courier New" panose="02070309020205020404" pitchFamily="49" charset="0"/>
              <a:buChar char="o"/>
              <a:tabLst>
                <a:tab pos="241300" algn="l"/>
              </a:tabLst>
            </a:pPr>
            <a:r>
              <a:rPr dirty="0"/>
              <a:t>Οι συμμετέχοντες/συμμετέχουσες </a:t>
            </a:r>
            <a:r>
              <a:rPr dirty="0" err="1"/>
              <a:t>δεν</a:t>
            </a:r>
            <a:r>
              <a:rPr dirty="0"/>
              <a:t> καταβ</a:t>
            </a:r>
            <a:r>
              <a:rPr dirty="0" err="1"/>
              <a:t>άλ</a:t>
            </a:r>
            <a:r>
              <a:rPr lang="el-GR" dirty="0"/>
              <a:t>λ</a:t>
            </a:r>
            <a:r>
              <a:rPr dirty="0" err="1"/>
              <a:t>ουν</a:t>
            </a:r>
            <a:r>
              <a:rPr dirty="0"/>
              <a:t>  οποιαδήποτε έξοδα διδάκτρων ή τέλη συμμετοχής  για συμμετοχή σε ΒΙPs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29400" y="5968669"/>
            <a:ext cx="5299570" cy="103964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98450" marR="5715" indent="-285750" algn="just">
              <a:lnSpc>
                <a:spcPct val="90000"/>
              </a:lnSpc>
              <a:spcBef>
                <a:spcPts val="315"/>
              </a:spcBef>
              <a:buFont typeface="Courier New" panose="02070309020205020404" pitchFamily="49" charset="0"/>
              <a:buChar char="o"/>
              <a:tabLst>
                <a:tab pos="241300" algn="l"/>
              </a:tabLst>
            </a:pPr>
            <a:r>
              <a:rPr lang="el-GR" spc="-140" dirty="0">
                <a:latin typeface="Calibri"/>
                <a:cs typeface="Calibri"/>
              </a:rPr>
              <a:t>Το</a:t>
            </a:r>
            <a:r>
              <a:rPr sz="1800" spc="-204" dirty="0">
                <a:latin typeface="Calibri"/>
                <a:cs typeface="Calibri"/>
              </a:rPr>
              <a:t> </a:t>
            </a:r>
            <a:r>
              <a:rPr lang="el-GR" sz="1800" spc="-25" dirty="0">
                <a:latin typeface="Calibri"/>
                <a:cs typeface="Calibri"/>
              </a:rPr>
              <a:t>συντονιστικό ίδρυμα</a:t>
            </a:r>
            <a:r>
              <a:rPr sz="1800" spc="-25" dirty="0">
                <a:latin typeface="Calibri"/>
                <a:cs typeface="Calibri"/>
              </a:rPr>
              <a:t>/ίδρυμα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υποδοχής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δύναται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να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χρεώσει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έξοδα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για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60" dirty="0">
                <a:latin typeface="Calibri"/>
                <a:cs typeface="Calibri"/>
              </a:rPr>
              <a:t>τη</a:t>
            </a:r>
            <a:r>
              <a:rPr sz="1800" spc="-55" dirty="0">
                <a:latin typeface="Calibri"/>
                <a:cs typeface="Calibri"/>
              </a:rPr>
              <a:t> συμμετοχή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60" dirty="0">
                <a:latin typeface="Calibri"/>
                <a:cs typeface="Calibri"/>
              </a:rPr>
              <a:t>πολιτιστικές 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δραστηριότητές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155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5835396"/>
            <a:ext cx="1548765" cy="1022985"/>
          </a:xfrm>
          <a:custGeom>
            <a:avLst/>
            <a:gdLst/>
            <a:ahLst/>
            <a:cxnLst/>
            <a:rect l="l" t="t" r="r" b="b"/>
            <a:pathLst>
              <a:path w="1548765" h="1022984">
                <a:moveTo>
                  <a:pt x="1486408" y="0"/>
                </a:moveTo>
                <a:lnTo>
                  <a:pt x="0" y="0"/>
                </a:lnTo>
                <a:lnTo>
                  <a:pt x="0" y="123850"/>
                </a:lnTo>
                <a:lnTo>
                  <a:pt x="1424559" y="123850"/>
                </a:lnTo>
                <a:lnTo>
                  <a:pt x="1424559" y="1022603"/>
                </a:lnTo>
                <a:lnTo>
                  <a:pt x="1548384" y="1022603"/>
                </a:lnTo>
                <a:lnTo>
                  <a:pt x="1548384" y="61925"/>
                </a:lnTo>
                <a:lnTo>
                  <a:pt x="1543522" y="37820"/>
                </a:lnTo>
                <a:lnTo>
                  <a:pt x="1530254" y="18137"/>
                </a:lnTo>
                <a:lnTo>
                  <a:pt x="1510557" y="4866"/>
                </a:lnTo>
                <a:lnTo>
                  <a:pt x="1486408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418332" y="5718073"/>
            <a:ext cx="2280285" cy="1140460"/>
            <a:chOff x="3418332" y="5718073"/>
            <a:chExt cx="2280285" cy="1140460"/>
          </a:xfrm>
        </p:grpSpPr>
        <p:sp>
          <p:nvSpPr>
            <p:cNvPr id="13" name="object 13"/>
            <p:cNvSpPr/>
            <p:nvPr/>
          </p:nvSpPr>
          <p:spPr>
            <a:xfrm>
              <a:off x="3418332" y="5718073"/>
              <a:ext cx="1770380" cy="1140460"/>
            </a:xfrm>
            <a:custGeom>
              <a:avLst/>
              <a:gdLst/>
              <a:ahLst/>
              <a:cxnLst/>
              <a:rect l="l" t="t" r="r" b="b"/>
              <a:pathLst>
                <a:path w="1770379" h="1140459">
                  <a:moveTo>
                    <a:pt x="209803" y="762914"/>
                  </a:moveTo>
                  <a:lnTo>
                    <a:pt x="160333" y="778557"/>
                  </a:lnTo>
                  <a:lnTo>
                    <a:pt x="124253" y="835985"/>
                  </a:lnTo>
                  <a:lnTo>
                    <a:pt x="101377" y="879992"/>
                  </a:lnTo>
                  <a:lnTo>
                    <a:pt x="79882" y="924671"/>
                  </a:lnTo>
                  <a:lnTo>
                    <a:pt x="59816" y="969987"/>
                  </a:lnTo>
                  <a:lnTo>
                    <a:pt x="0" y="1139925"/>
                  </a:lnTo>
                  <a:lnTo>
                    <a:pt x="134365" y="1139925"/>
                  </a:lnTo>
                  <a:lnTo>
                    <a:pt x="176656" y="1019557"/>
                  </a:lnTo>
                  <a:lnTo>
                    <a:pt x="195131" y="977880"/>
                  </a:lnTo>
                  <a:lnTo>
                    <a:pt x="214915" y="936788"/>
                  </a:lnTo>
                  <a:lnTo>
                    <a:pt x="235985" y="896313"/>
                  </a:lnTo>
                  <a:lnTo>
                    <a:pt x="258317" y="856487"/>
                  </a:lnTo>
                  <a:lnTo>
                    <a:pt x="265763" y="832397"/>
                  </a:lnTo>
                  <a:lnTo>
                    <a:pt x="252317" y="786525"/>
                  </a:lnTo>
                  <a:lnTo>
                    <a:pt x="217677" y="763828"/>
                  </a:lnTo>
                  <a:lnTo>
                    <a:pt x="209803" y="762914"/>
                  </a:lnTo>
                  <a:close/>
                </a:path>
                <a:path w="1770379" h="1140459">
                  <a:moveTo>
                    <a:pt x="837818" y="161264"/>
                  </a:moveTo>
                  <a:lnTo>
                    <a:pt x="769458" y="190835"/>
                  </a:lnTo>
                  <a:lnTo>
                    <a:pt x="726229" y="215086"/>
                  </a:lnTo>
                  <a:lnTo>
                    <a:pt x="683780" y="240654"/>
                  </a:lnTo>
                  <a:lnTo>
                    <a:pt x="642143" y="267519"/>
                  </a:lnTo>
                  <a:lnTo>
                    <a:pt x="601352" y="295659"/>
                  </a:lnTo>
                  <a:lnTo>
                    <a:pt x="561439" y="325056"/>
                  </a:lnTo>
                  <a:lnTo>
                    <a:pt x="522436" y="355690"/>
                  </a:lnTo>
                  <a:lnTo>
                    <a:pt x="484377" y="387540"/>
                  </a:lnTo>
                  <a:lnTo>
                    <a:pt x="462533" y="430868"/>
                  </a:lnTo>
                  <a:lnTo>
                    <a:pt x="465375" y="455018"/>
                  </a:lnTo>
                  <a:lnTo>
                    <a:pt x="487670" y="486373"/>
                  </a:lnTo>
                  <a:lnTo>
                    <a:pt x="525906" y="499059"/>
                  </a:lnTo>
                  <a:lnTo>
                    <a:pt x="526288" y="499059"/>
                  </a:lnTo>
                  <a:lnTo>
                    <a:pt x="567689" y="484022"/>
                  </a:lnTo>
                  <a:lnTo>
                    <a:pt x="607781" y="450548"/>
                  </a:lnTo>
                  <a:lnTo>
                    <a:pt x="648999" y="418540"/>
                  </a:lnTo>
                  <a:lnTo>
                    <a:pt x="691303" y="388026"/>
                  </a:lnTo>
                  <a:lnTo>
                    <a:pt x="734654" y="359031"/>
                  </a:lnTo>
                  <a:lnTo>
                    <a:pt x="779011" y="331585"/>
                  </a:lnTo>
                  <a:lnTo>
                    <a:pt x="824335" y="305713"/>
                  </a:lnTo>
                  <a:lnTo>
                    <a:pt x="870584" y="281444"/>
                  </a:lnTo>
                  <a:lnTo>
                    <a:pt x="890438" y="265864"/>
                  </a:lnTo>
                  <a:lnTo>
                    <a:pt x="902350" y="244617"/>
                  </a:lnTo>
                  <a:lnTo>
                    <a:pt x="905428" y="220451"/>
                  </a:lnTo>
                  <a:lnTo>
                    <a:pt x="898778" y="196113"/>
                  </a:lnTo>
                  <a:lnTo>
                    <a:pt x="887735" y="180520"/>
                  </a:lnTo>
                  <a:lnTo>
                    <a:pt x="873109" y="169259"/>
                  </a:lnTo>
                  <a:lnTo>
                    <a:pt x="856077" y="162712"/>
                  </a:lnTo>
                  <a:lnTo>
                    <a:pt x="837818" y="161264"/>
                  </a:lnTo>
                  <a:close/>
                </a:path>
                <a:path w="1770379" h="1140459">
                  <a:moveTo>
                    <a:pt x="1514728" y="0"/>
                  </a:moveTo>
                  <a:lnTo>
                    <a:pt x="1465204" y="1067"/>
                  </a:lnTo>
                  <a:lnTo>
                    <a:pt x="1415716" y="3662"/>
                  </a:lnTo>
                  <a:lnTo>
                    <a:pt x="1366299" y="7788"/>
                  </a:lnTo>
                  <a:lnTo>
                    <a:pt x="1316989" y="13449"/>
                  </a:lnTo>
                  <a:lnTo>
                    <a:pt x="1274810" y="37364"/>
                  </a:lnTo>
                  <a:lnTo>
                    <a:pt x="1261871" y="84150"/>
                  </a:lnTo>
                  <a:lnTo>
                    <a:pt x="1268898" y="106367"/>
                  </a:lnTo>
                  <a:lnTo>
                    <a:pt x="1282938" y="124061"/>
                  </a:lnTo>
                  <a:lnTo>
                    <a:pt x="1302287" y="135719"/>
                  </a:lnTo>
                  <a:lnTo>
                    <a:pt x="1325244" y="139826"/>
                  </a:lnTo>
                  <a:lnTo>
                    <a:pt x="1328039" y="139852"/>
                  </a:lnTo>
                  <a:lnTo>
                    <a:pt x="1330832" y="139699"/>
                  </a:lnTo>
                  <a:lnTo>
                    <a:pt x="1333627" y="139357"/>
                  </a:lnTo>
                  <a:lnTo>
                    <a:pt x="1385473" y="133513"/>
                  </a:lnTo>
                  <a:lnTo>
                    <a:pt x="1437458" y="129512"/>
                  </a:lnTo>
                  <a:lnTo>
                    <a:pt x="1489531" y="127354"/>
                  </a:lnTo>
                  <a:lnTo>
                    <a:pt x="1741902" y="127039"/>
                  </a:lnTo>
                  <a:lnTo>
                    <a:pt x="1744932" y="125610"/>
                  </a:lnTo>
                  <a:lnTo>
                    <a:pt x="1761440" y="107725"/>
                  </a:lnTo>
                  <a:lnTo>
                    <a:pt x="1770126" y="84048"/>
                  </a:lnTo>
                  <a:lnTo>
                    <a:pt x="1768957" y="58845"/>
                  </a:lnTo>
                  <a:lnTo>
                    <a:pt x="1740711" y="20288"/>
                  </a:lnTo>
                  <a:lnTo>
                    <a:pt x="1712594" y="11061"/>
                  </a:lnTo>
                  <a:lnTo>
                    <a:pt x="1663211" y="5998"/>
                  </a:lnTo>
                  <a:lnTo>
                    <a:pt x="1613757" y="2468"/>
                  </a:lnTo>
                  <a:lnTo>
                    <a:pt x="1564255" y="469"/>
                  </a:lnTo>
                  <a:lnTo>
                    <a:pt x="1514728" y="0"/>
                  </a:lnTo>
                  <a:close/>
                </a:path>
                <a:path w="1770379" h="1140459">
                  <a:moveTo>
                    <a:pt x="1741902" y="127039"/>
                  </a:moveTo>
                  <a:lnTo>
                    <a:pt x="1541644" y="127039"/>
                  </a:lnTo>
                  <a:lnTo>
                    <a:pt x="1593749" y="128569"/>
                  </a:lnTo>
                  <a:lnTo>
                    <a:pt x="1645795" y="131942"/>
                  </a:lnTo>
                  <a:lnTo>
                    <a:pt x="1697735" y="137159"/>
                  </a:lnTo>
                  <a:lnTo>
                    <a:pt x="1722923" y="135992"/>
                  </a:lnTo>
                  <a:lnTo>
                    <a:pt x="1741902" y="12703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33088" y="6259068"/>
              <a:ext cx="1565275" cy="599440"/>
            </a:xfrm>
            <a:custGeom>
              <a:avLst/>
              <a:gdLst/>
              <a:ahLst/>
              <a:cxnLst/>
              <a:rect l="l" t="t" r="r" b="b"/>
              <a:pathLst>
                <a:path w="1565275" h="599440">
                  <a:moveTo>
                    <a:pt x="782574" y="0"/>
                  </a:moveTo>
                  <a:lnTo>
                    <a:pt x="732729" y="1470"/>
                  </a:lnTo>
                  <a:lnTo>
                    <a:pt x="683684" y="5826"/>
                  </a:lnTo>
                  <a:lnTo>
                    <a:pt x="635527" y="12982"/>
                  </a:lnTo>
                  <a:lnTo>
                    <a:pt x="588347" y="22851"/>
                  </a:lnTo>
                  <a:lnTo>
                    <a:pt x="542230" y="35349"/>
                  </a:lnTo>
                  <a:lnTo>
                    <a:pt x="497265" y="50391"/>
                  </a:lnTo>
                  <a:lnTo>
                    <a:pt x="453539" y="67890"/>
                  </a:lnTo>
                  <a:lnTo>
                    <a:pt x="411140" y="87763"/>
                  </a:lnTo>
                  <a:lnTo>
                    <a:pt x="370157" y="109922"/>
                  </a:lnTo>
                  <a:lnTo>
                    <a:pt x="330676" y="134284"/>
                  </a:lnTo>
                  <a:lnTo>
                    <a:pt x="292786" y="160761"/>
                  </a:lnTo>
                  <a:lnTo>
                    <a:pt x="256574" y="189270"/>
                  </a:lnTo>
                  <a:lnTo>
                    <a:pt x="222129" y="219725"/>
                  </a:lnTo>
                  <a:lnTo>
                    <a:pt x="189538" y="252040"/>
                  </a:lnTo>
                  <a:lnTo>
                    <a:pt x="158888" y="286130"/>
                  </a:lnTo>
                  <a:lnTo>
                    <a:pt x="130269" y="321910"/>
                  </a:lnTo>
                  <a:lnTo>
                    <a:pt x="103767" y="359294"/>
                  </a:lnTo>
                  <a:lnTo>
                    <a:pt x="79471" y="398197"/>
                  </a:lnTo>
                  <a:lnTo>
                    <a:pt x="57468" y="438533"/>
                  </a:lnTo>
                  <a:lnTo>
                    <a:pt x="37846" y="480217"/>
                  </a:lnTo>
                  <a:lnTo>
                    <a:pt x="0" y="598931"/>
                  </a:lnTo>
                  <a:lnTo>
                    <a:pt x="1565148" y="598931"/>
                  </a:lnTo>
                  <a:lnTo>
                    <a:pt x="1527302" y="480217"/>
                  </a:lnTo>
                  <a:lnTo>
                    <a:pt x="1507679" y="438533"/>
                  </a:lnTo>
                  <a:lnTo>
                    <a:pt x="1485676" y="398197"/>
                  </a:lnTo>
                  <a:lnTo>
                    <a:pt x="1461380" y="359294"/>
                  </a:lnTo>
                  <a:lnTo>
                    <a:pt x="1434878" y="321910"/>
                  </a:lnTo>
                  <a:lnTo>
                    <a:pt x="1406259" y="286130"/>
                  </a:lnTo>
                  <a:lnTo>
                    <a:pt x="1375609" y="252040"/>
                  </a:lnTo>
                  <a:lnTo>
                    <a:pt x="1343018" y="219725"/>
                  </a:lnTo>
                  <a:lnTo>
                    <a:pt x="1308573" y="189270"/>
                  </a:lnTo>
                  <a:lnTo>
                    <a:pt x="1272361" y="160761"/>
                  </a:lnTo>
                  <a:lnTo>
                    <a:pt x="1234471" y="134284"/>
                  </a:lnTo>
                  <a:lnTo>
                    <a:pt x="1194990" y="109922"/>
                  </a:lnTo>
                  <a:lnTo>
                    <a:pt x="1154007" y="87763"/>
                  </a:lnTo>
                  <a:lnTo>
                    <a:pt x="1111608" y="67890"/>
                  </a:lnTo>
                  <a:lnTo>
                    <a:pt x="1067882" y="50391"/>
                  </a:lnTo>
                  <a:lnTo>
                    <a:pt x="1022917" y="35349"/>
                  </a:lnTo>
                  <a:lnTo>
                    <a:pt x="976800" y="22851"/>
                  </a:lnTo>
                  <a:lnTo>
                    <a:pt x="929620" y="12982"/>
                  </a:lnTo>
                  <a:lnTo>
                    <a:pt x="881463" y="5826"/>
                  </a:lnTo>
                  <a:lnTo>
                    <a:pt x="832418" y="1470"/>
                  </a:lnTo>
                  <a:lnTo>
                    <a:pt x="78257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BCDF8B0-CE03-1B15-A89C-086507E1EB85}"/>
              </a:ext>
            </a:extLst>
          </p:cNvPr>
          <p:cNvSpPr txBox="1"/>
          <p:nvPr/>
        </p:nvSpPr>
        <p:spPr>
          <a:xfrm>
            <a:off x="1572" y="5287773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 action="ppaction://hlinkfile"/>
              </a:rPr>
              <a:t>Dos and </a:t>
            </a:r>
            <a:r>
              <a:rPr lang="en-GB" dirty="0" err="1">
                <a:hlinkClick r:id="rId3" action="ppaction://hlinkfile"/>
              </a:rPr>
              <a:t>Dont’s</a:t>
            </a:r>
            <a:r>
              <a:rPr lang="en-GB" dirty="0">
                <a:hlinkClick r:id="rId3" action="ppaction://hlinkfile"/>
              </a:rPr>
              <a:t> in the implementation of BIPs</a:t>
            </a:r>
            <a:endParaRPr lang="el-GR" dirty="0"/>
          </a:p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08DAAC-7E63-0769-3612-526C96E5E3EC}"/>
              </a:ext>
            </a:extLst>
          </p:cNvPr>
          <p:cNvSpPr txBox="1"/>
          <p:nvPr/>
        </p:nvSpPr>
        <p:spPr>
          <a:xfrm>
            <a:off x="3048000" y="2565433"/>
            <a:ext cx="77731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l-GR" dirty="0"/>
              <a:t>Εάν, στο στάδιο της τελικής έκθεσης, ο  αναφερόμενος συνολικός αριθμός</a:t>
            </a:r>
          </a:p>
          <a:p>
            <a:pPr algn="just"/>
            <a:r>
              <a:rPr lang="el-GR" dirty="0"/>
              <a:t>εκπαιδευομένων είναι μικρότερος κατά 10% ή λιγότερο από αυτόν που παρουσιάζεται στο Παράρτημα 1 της Συμφωνίας,  η οργανωτική υποστήριξη του μικτού  εντατικού προγράμματος δεν πρέπει να  μειωθεί.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B64FD6-4BFB-8C5B-5F00-7DB5C35C90A5}"/>
              </a:ext>
            </a:extLst>
          </p:cNvPr>
          <p:cNvSpPr txBox="1"/>
          <p:nvPr/>
        </p:nvSpPr>
        <p:spPr>
          <a:xfrm>
            <a:off x="4481282" y="3765762"/>
            <a:ext cx="7447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l-GR" dirty="0"/>
              <a:t>Αν, στο στάδιο της τελικής έκθεσης, αναφερόμενος συνολικός αριθμός εκπαιδευομένων είναι μεγαλύτερος από αυτόν που παρουσιάζεται στο Παράρτημα 1 της Συμφωνίας, η  οργανωτική υποστήριξη θα  περιοριστεί στο μέγιστο ποσό του  παραρτήματος 1 της συμφωνίας.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959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16152"/>
            <a:ext cx="196850" cy="673735"/>
          </a:xfrm>
          <a:custGeom>
            <a:avLst/>
            <a:gdLst/>
            <a:ahLst/>
            <a:cxnLst/>
            <a:rect l="l" t="t" r="r" b="b"/>
            <a:pathLst>
              <a:path w="196850" h="673735">
                <a:moveTo>
                  <a:pt x="196596" y="0"/>
                </a:moveTo>
                <a:lnTo>
                  <a:pt x="0" y="0"/>
                </a:lnTo>
                <a:lnTo>
                  <a:pt x="0" y="673608"/>
                </a:lnTo>
                <a:lnTo>
                  <a:pt x="196596" y="673608"/>
                </a:lnTo>
                <a:lnTo>
                  <a:pt x="19659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224" y="1216152"/>
            <a:ext cx="195580" cy="673735"/>
          </a:xfrm>
          <a:custGeom>
            <a:avLst/>
            <a:gdLst/>
            <a:ahLst/>
            <a:cxnLst/>
            <a:rect l="l" t="t" r="r" b="b"/>
            <a:pathLst>
              <a:path w="195579" h="673735">
                <a:moveTo>
                  <a:pt x="195072" y="0"/>
                </a:moveTo>
                <a:lnTo>
                  <a:pt x="0" y="0"/>
                </a:lnTo>
                <a:lnTo>
                  <a:pt x="0" y="673608"/>
                </a:lnTo>
                <a:lnTo>
                  <a:pt x="195072" y="673608"/>
                </a:lnTo>
                <a:lnTo>
                  <a:pt x="1950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200" y="6484620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>
                <a:moveTo>
                  <a:pt x="105156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998936" y="2691078"/>
            <a:ext cx="4820920" cy="3216275"/>
            <a:chOff x="1039367" y="3017520"/>
            <a:chExt cx="4820920" cy="3216275"/>
          </a:xfrm>
        </p:grpSpPr>
        <p:sp>
          <p:nvSpPr>
            <p:cNvPr id="10" name="object 10"/>
            <p:cNvSpPr/>
            <p:nvPr/>
          </p:nvSpPr>
          <p:spPr>
            <a:xfrm>
              <a:off x="1039367" y="3017520"/>
              <a:ext cx="4333240" cy="2752725"/>
            </a:xfrm>
            <a:custGeom>
              <a:avLst/>
              <a:gdLst/>
              <a:ahLst/>
              <a:cxnLst/>
              <a:rect l="l" t="t" r="r" b="b"/>
              <a:pathLst>
                <a:path w="4333240" h="2752725">
                  <a:moveTo>
                    <a:pt x="4057523" y="0"/>
                  </a:moveTo>
                  <a:lnTo>
                    <a:pt x="275209" y="0"/>
                  </a:lnTo>
                  <a:lnTo>
                    <a:pt x="225743" y="4433"/>
                  </a:lnTo>
                  <a:lnTo>
                    <a:pt x="179184" y="17214"/>
                  </a:lnTo>
                  <a:lnTo>
                    <a:pt x="136311" y="37568"/>
                  </a:lnTo>
                  <a:lnTo>
                    <a:pt x="97900" y="64717"/>
                  </a:lnTo>
                  <a:lnTo>
                    <a:pt x="64729" y="97884"/>
                  </a:lnTo>
                  <a:lnTo>
                    <a:pt x="37576" y="136294"/>
                  </a:lnTo>
                  <a:lnTo>
                    <a:pt x="17219" y="179169"/>
                  </a:lnTo>
                  <a:lnTo>
                    <a:pt x="4434" y="225733"/>
                  </a:lnTo>
                  <a:lnTo>
                    <a:pt x="0" y="275208"/>
                  </a:lnTo>
                  <a:lnTo>
                    <a:pt x="0" y="2477135"/>
                  </a:lnTo>
                  <a:lnTo>
                    <a:pt x="4434" y="2526600"/>
                  </a:lnTo>
                  <a:lnTo>
                    <a:pt x="17219" y="2573159"/>
                  </a:lnTo>
                  <a:lnTo>
                    <a:pt x="37576" y="2616032"/>
                  </a:lnTo>
                  <a:lnTo>
                    <a:pt x="64729" y="2654443"/>
                  </a:lnTo>
                  <a:lnTo>
                    <a:pt x="97900" y="2687614"/>
                  </a:lnTo>
                  <a:lnTo>
                    <a:pt x="136311" y="2714767"/>
                  </a:lnTo>
                  <a:lnTo>
                    <a:pt x="179184" y="2735124"/>
                  </a:lnTo>
                  <a:lnTo>
                    <a:pt x="225743" y="2747909"/>
                  </a:lnTo>
                  <a:lnTo>
                    <a:pt x="275209" y="2752343"/>
                  </a:lnTo>
                  <a:lnTo>
                    <a:pt x="4057523" y="2752343"/>
                  </a:lnTo>
                  <a:lnTo>
                    <a:pt x="4106998" y="2747909"/>
                  </a:lnTo>
                  <a:lnTo>
                    <a:pt x="4153562" y="2735124"/>
                  </a:lnTo>
                  <a:lnTo>
                    <a:pt x="4196437" y="2714767"/>
                  </a:lnTo>
                  <a:lnTo>
                    <a:pt x="4234847" y="2687614"/>
                  </a:lnTo>
                  <a:lnTo>
                    <a:pt x="4268014" y="2654443"/>
                  </a:lnTo>
                  <a:lnTo>
                    <a:pt x="4295163" y="2616032"/>
                  </a:lnTo>
                  <a:lnTo>
                    <a:pt x="4315517" y="2573159"/>
                  </a:lnTo>
                  <a:lnTo>
                    <a:pt x="4328298" y="2526600"/>
                  </a:lnTo>
                  <a:lnTo>
                    <a:pt x="4332732" y="2477135"/>
                  </a:lnTo>
                  <a:lnTo>
                    <a:pt x="4332732" y="275208"/>
                  </a:lnTo>
                  <a:lnTo>
                    <a:pt x="4328298" y="225733"/>
                  </a:lnTo>
                  <a:lnTo>
                    <a:pt x="4315517" y="179169"/>
                  </a:lnTo>
                  <a:lnTo>
                    <a:pt x="4295163" y="136294"/>
                  </a:lnTo>
                  <a:lnTo>
                    <a:pt x="4268014" y="97884"/>
                  </a:lnTo>
                  <a:lnTo>
                    <a:pt x="4234847" y="64717"/>
                  </a:lnTo>
                  <a:lnTo>
                    <a:pt x="4196437" y="37568"/>
                  </a:lnTo>
                  <a:lnTo>
                    <a:pt x="4153562" y="17214"/>
                  </a:lnTo>
                  <a:lnTo>
                    <a:pt x="4106998" y="4433"/>
                  </a:lnTo>
                  <a:lnTo>
                    <a:pt x="40575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0951" y="3476244"/>
              <a:ext cx="4333240" cy="2750820"/>
            </a:xfrm>
            <a:custGeom>
              <a:avLst/>
              <a:gdLst/>
              <a:ahLst/>
              <a:cxnLst/>
              <a:rect l="l" t="t" r="r" b="b"/>
              <a:pathLst>
                <a:path w="4333240" h="2750820">
                  <a:moveTo>
                    <a:pt x="4057650" y="0"/>
                  </a:moveTo>
                  <a:lnTo>
                    <a:pt x="275081" y="0"/>
                  </a:lnTo>
                  <a:lnTo>
                    <a:pt x="225643" y="4432"/>
                  </a:lnTo>
                  <a:lnTo>
                    <a:pt x="179109" y="17213"/>
                  </a:lnTo>
                  <a:lnTo>
                    <a:pt x="136256" y="37563"/>
                  </a:lnTo>
                  <a:lnTo>
                    <a:pt x="97863" y="64706"/>
                  </a:lnTo>
                  <a:lnTo>
                    <a:pt x="64706" y="97863"/>
                  </a:lnTo>
                  <a:lnTo>
                    <a:pt x="37563" y="136256"/>
                  </a:lnTo>
                  <a:lnTo>
                    <a:pt x="17213" y="179109"/>
                  </a:lnTo>
                  <a:lnTo>
                    <a:pt x="4432" y="225643"/>
                  </a:lnTo>
                  <a:lnTo>
                    <a:pt x="0" y="275081"/>
                  </a:lnTo>
                  <a:lnTo>
                    <a:pt x="0" y="2475737"/>
                  </a:lnTo>
                  <a:lnTo>
                    <a:pt x="4432" y="2525182"/>
                  </a:lnTo>
                  <a:lnTo>
                    <a:pt x="17213" y="2571720"/>
                  </a:lnTo>
                  <a:lnTo>
                    <a:pt x="37563" y="2614574"/>
                  </a:lnTo>
                  <a:lnTo>
                    <a:pt x="64706" y="2652967"/>
                  </a:lnTo>
                  <a:lnTo>
                    <a:pt x="97863" y="2686122"/>
                  </a:lnTo>
                  <a:lnTo>
                    <a:pt x="136256" y="2713261"/>
                  </a:lnTo>
                  <a:lnTo>
                    <a:pt x="179109" y="2733609"/>
                  </a:lnTo>
                  <a:lnTo>
                    <a:pt x="225643" y="2746387"/>
                  </a:lnTo>
                  <a:lnTo>
                    <a:pt x="275081" y="2750819"/>
                  </a:lnTo>
                  <a:lnTo>
                    <a:pt x="4057650" y="2750819"/>
                  </a:lnTo>
                  <a:lnTo>
                    <a:pt x="4107088" y="2746388"/>
                  </a:lnTo>
                  <a:lnTo>
                    <a:pt x="4153622" y="2733610"/>
                  </a:lnTo>
                  <a:lnTo>
                    <a:pt x="4196475" y="2713264"/>
                  </a:lnTo>
                  <a:lnTo>
                    <a:pt x="4234868" y="2686126"/>
                  </a:lnTo>
                  <a:lnTo>
                    <a:pt x="4268025" y="2652972"/>
                  </a:lnTo>
                  <a:lnTo>
                    <a:pt x="4295168" y="2614580"/>
                  </a:lnTo>
                  <a:lnTo>
                    <a:pt x="4315518" y="2571725"/>
                  </a:lnTo>
                  <a:lnTo>
                    <a:pt x="4328299" y="2525186"/>
                  </a:lnTo>
                  <a:lnTo>
                    <a:pt x="4332732" y="2475737"/>
                  </a:lnTo>
                  <a:lnTo>
                    <a:pt x="4332732" y="275081"/>
                  </a:lnTo>
                  <a:lnTo>
                    <a:pt x="4328299" y="225643"/>
                  </a:lnTo>
                  <a:lnTo>
                    <a:pt x="4315518" y="179109"/>
                  </a:lnTo>
                  <a:lnTo>
                    <a:pt x="4295168" y="136256"/>
                  </a:lnTo>
                  <a:lnTo>
                    <a:pt x="4268025" y="97863"/>
                  </a:lnTo>
                  <a:lnTo>
                    <a:pt x="4234868" y="64706"/>
                  </a:lnTo>
                  <a:lnTo>
                    <a:pt x="4196475" y="37563"/>
                  </a:lnTo>
                  <a:lnTo>
                    <a:pt x="4153622" y="17213"/>
                  </a:lnTo>
                  <a:lnTo>
                    <a:pt x="4107088" y="4432"/>
                  </a:lnTo>
                  <a:lnTo>
                    <a:pt x="405765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0951" y="3476244"/>
              <a:ext cx="4333240" cy="2750820"/>
            </a:xfrm>
            <a:custGeom>
              <a:avLst/>
              <a:gdLst/>
              <a:ahLst/>
              <a:cxnLst/>
              <a:rect l="l" t="t" r="r" b="b"/>
              <a:pathLst>
                <a:path w="4333240" h="2750820">
                  <a:moveTo>
                    <a:pt x="0" y="275081"/>
                  </a:moveTo>
                  <a:lnTo>
                    <a:pt x="4432" y="225643"/>
                  </a:lnTo>
                  <a:lnTo>
                    <a:pt x="17213" y="179109"/>
                  </a:lnTo>
                  <a:lnTo>
                    <a:pt x="37563" y="136256"/>
                  </a:lnTo>
                  <a:lnTo>
                    <a:pt x="64706" y="97863"/>
                  </a:lnTo>
                  <a:lnTo>
                    <a:pt x="97863" y="64706"/>
                  </a:lnTo>
                  <a:lnTo>
                    <a:pt x="136256" y="37563"/>
                  </a:lnTo>
                  <a:lnTo>
                    <a:pt x="179109" y="17213"/>
                  </a:lnTo>
                  <a:lnTo>
                    <a:pt x="225643" y="4432"/>
                  </a:lnTo>
                  <a:lnTo>
                    <a:pt x="275081" y="0"/>
                  </a:lnTo>
                  <a:lnTo>
                    <a:pt x="4057650" y="0"/>
                  </a:lnTo>
                  <a:lnTo>
                    <a:pt x="4107088" y="4432"/>
                  </a:lnTo>
                  <a:lnTo>
                    <a:pt x="4153622" y="17213"/>
                  </a:lnTo>
                  <a:lnTo>
                    <a:pt x="4196475" y="37563"/>
                  </a:lnTo>
                  <a:lnTo>
                    <a:pt x="4234868" y="64706"/>
                  </a:lnTo>
                  <a:lnTo>
                    <a:pt x="4268025" y="97863"/>
                  </a:lnTo>
                  <a:lnTo>
                    <a:pt x="4295168" y="136256"/>
                  </a:lnTo>
                  <a:lnTo>
                    <a:pt x="4315518" y="179109"/>
                  </a:lnTo>
                  <a:lnTo>
                    <a:pt x="4328299" y="225643"/>
                  </a:lnTo>
                  <a:lnTo>
                    <a:pt x="4332732" y="275081"/>
                  </a:lnTo>
                  <a:lnTo>
                    <a:pt x="4332732" y="2475737"/>
                  </a:lnTo>
                  <a:lnTo>
                    <a:pt x="4328299" y="2525186"/>
                  </a:lnTo>
                  <a:lnTo>
                    <a:pt x="4315518" y="2571725"/>
                  </a:lnTo>
                  <a:lnTo>
                    <a:pt x="4295168" y="2614580"/>
                  </a:lnTo>
                  <a:lnTo>
                    <a:pt x="4268025" y="2652972"/>
                  </a:lnTo>
                  <a:lnTo>
                    <a:pt x="4234868" y="2686126"/>
                  </a:lnTo>
                  <a:lnTo>
                    <a:pt x="4196475" y="2713264"/>
                  </a:lnTo>
                  <a:lnTo>
                    <a:pt x="4153622" y="2733610"/>
                  </a:lnTo>
                  <a:lnTo>
                    <a:pt x="4107088" y="2746388"/>
                  </a:lnTo>
                  <a:lnTo>
                    <a:pt x="4057650" y="2750819"/>
                  </a:lnTo>
                  <a:lnTo>
                    <a:pt x="275081" y="2750819"/>
                  </a:lnTo>
                  <a:lnTo>
                    <a:pt x="225643" y="2746387"/>
                  </a:lnTo>
                  <a:lnTo>
                    <a:pt x="179109" y="2733609"/>
                  </a:lnTo>
                  <a:lnTo>
                    <a:pt x="136256" y="2713261"/>
                  </a:lnTo>
                  <a:lnTo>
                    <a:pt x="97863" y="2686122"/>
                  </a:lnTo>
                  <a:lnTo>
                    <a:pt x="64706" y="2652967"/>
                  </a:lnTo>
                  <a:lnTo>
                    <a:pt x="37563" y="2614574"/>
                  </a:lnTo>
                  <a:lnTo>
                    <a:pt x="17213" y="2571720"/>
                  </a:lnTo>
                  <a:lnTo>
                    <a:pt x="4432" y="2525182"/>
                  </a:lnTo>
                  <a:lnTo>
                    <a:pt x="0" y="2475737"/>
                  </a:lnTo>
                  <a:lnTo>
                    <a:pt x="0" y="275081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127423" y="2626033"/>
            <a:ext cx="4819650" cy="3216275"/>
            <a:chOff x="6335267" y="3017520"/>
            <a:chExt cx="4819650" cy="3216275"/>
          </a:xfrm>
        </p:grpSpPr>
        <p:sp>
          <p:nvSpPr>
            <p:cNvPr id="15" name="object 15"/>
            <p:cNvSpPr/>
            <p:nvPr/>
          </p:nvSpPr>
          <p:spPr>
            <a:xfrm>
              <a:off x="6335267" y="3017520"/>
              <a:ext cx="4333240" cy="2752725"/>
            </a:xfrm>
            <a:custGeom>
              <a:avLst/>
              <a:gdLst/>
              <a:ahLst/>
              <a:cxnLst/>
              <a:rect l="l" t="t" r="r" b="b"/>
              <a:pathLst>
                <a:path w="4333240" h="2752725">
                  <a:moveTo>
                    <a:pt x="4057523" y="0"/>
                  </a:moveTo>
                  <a:lnTo>
                    <a:pt x="275209" y="0"/>
                  </a:lnTo>
                  <a:lnTo>
                    <a:pt x="225733" y="4433"/>
                  </a:lnTo>
                  <a:lnTo>
                    <a:pt x="179169" y="17214"/>
                  </a:lnTo>
                  <a:lnTo>
                    <a:pt x="136294" y="37568"/>
                  </a:lnTo>
                  <a:lnTo>
                    <a:pt x="97884" y="64717"/>
                  </a:lnTo>
                  <a:lnTo>
                    <a:pt x="64717" y="97884"/>
                  </a:lnTo>
                  <a:lnTo>
                    <a:pt x="37568" y="136294"/>
                  </a:lnTo>
                  <a:lnTo>
                    <a:pt x="17214" y="179169"/>
                  </a:lnTo>
                  <a:lnTo>
                    <a:pt x="4433" y="225733"/>
                  </a:lnTo>
                  <a:lnTo>
                    <a:pt x="0" y="275208"/>
                  </a:lnTo>
                  <a:lnTo>
                    <a:pt x="0" y="2477135"/>
                  </a:lnTo>
                  <a:lnTo>
                    <a:pt x="4433" y="2526600"/>
                  </a:lnTo>
                  <a:lnTo>
                    <a:pt x="17214" y="2573159"/>
                  </a:lnTo>
                  <a:lnTo>
                    <a:pt x="37568" y="2616032"/>
                  </a:lnTo>
                  <a:lnTo>
                    <a:pt x="64717" y="2654443"/>
                  </a:lnTo>
                  <a:lnTo>
                    <a:pt x="97884" y="2687614"/>
                  </a:lnTo>
                  <a:lnTo>
                    <a:pt x="136294" y="2714767"/>
                  </a:lnTo>
                  <a:lnTo>
                    <a:pt x="179169" y="2735124"/>
                  </a:lnTo>
                  <a:lnTo>
                    <a:pt x="225733" y="2747909"/>
                  </a:lnTo>
                  <a:lnTo>
                    <a:pt x="275209" y="2752343"/>
                  </a:lnTo>
                  <a:lnTo>
                    <a:pt x="4057523" y="2752343"/>
                  </a:lnTo>
                  <a:lnTo>
                    <a:pt x="4106998" y="2747909"/>
                  </a:lnTo>
                  <a:lnTo>
                    <a:pt x="4153562" y="2735124"/>
                  </a:lnTo>
                  <a:lnTo>
                    <a:pt x="4196437" y="2714767"/>
                  </a:lnTo>
                  <a:lnTo>
                    <a:pt x="4234847" y="2687614"/>
                  </a:lnTo>
                  <a:lnTo>
                    <a:pt x="4268014" y="2654443"/>
                  </a:lnTo>
                  <a:lnTo>
                    <a:pt x="4295163" y="2616032"/>
                  </a:lnTo>
                  <a:lnTo>
                    <a:pt x="4315517" y="2573159"/>
                  </a:lnTo>
                  <a:lnTo>
                    <a:pt x="4328298" y="2526600"/>
                  </a:lnTo>
                  <a:lnTo>
                    <a:pt x="4332732" y="2477135"/>
                  </a:lnTo>
                  <a:lnTo>
                    <a:pt x="4332732" y="275208"/>
                  </a:lnTo>
                  <a:lnTo>
                    <a:pt x="4328298" y="225733"/>
                  </a:lnTo>
                  <a:lnTo>
                    <a:pt x="4315517" y="179169"/>
                  </a:lnTo>
                  <a:lnTo>
                    <a:pt x="4295163" y="136294"/>
                  </a:lnTo>
                  <a:lnTo>
                    <a:pt x="4268014" y="97884"/>
                  </a:lnTo>
                  <a:lnTo>
                    <a:pt x="4234847" y="64717"/>
                  </a:lnTo>
                  <a:lnTo>
                    <a:pt x="4196437" y="37568"/>
                  </a:lnTo>
                  <a:lnTo>
                    <a:pt x="4153562" y="17214"/>
                  </a:lnTo>
                  <a:lnTo>
                    <a:pt x="4106998" y="4433"/>
                  </a:lnTo>
                  <a:lnTo>
                    <a:pt x="40575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15327" y="3476244"/>
              <a:ext cx="4333240" cy="2750820"/>
            </a:xfrm>
            <a:custGeom>
              <a:avLst/>
              <a:gdLst/>
              <a:ahLst/>
              <a:cxnLst/>
              <a:rect l="l" t="t" r="r" b="b"/>
              <a:pathLst>
                <a:path w="4333240" h="2750820">
                  <a:moveTo>
                    <a:pt x="4057650" y="0"/>
                  </a:moveTo>
                  <a:lnTo>
                    <a:pt x="275081" y="0"/>
                  </a:lnTo>
                  <a:lnTo>
                    <a:pt x="225643" y="4432"/>
                  </a:lnTo>
                  <a:lnTo>
                    <a:pt x="179109" y="17213"/>
                  </a:lnTo>
                  <a:lnTo>
                    <a:pt x="136256" y="37563"/>
                  </a:lnTo>
                  <a:lnTo>
                    <a:pt x="97863" y="64706"/>
                  </a:lnTo>
                  <a:lnTo>
                    <a:pt x="64706" y="97863"/>
                  </a:lnTo>
                  <a:lnTo>
                    <a:pt x="37563" y="136256"/>
                  </a:lnTo>
                  <a:lnTo>
                    <a:pt x="17213" y="179109"/>
                  </a:lnTo>
                  <a:lnTo>
                    <a:pt x="4432" y="225643"/>
                  </a:lnTo>
                  <a:lnTo>
                    <a:pt x="0" y="275081"/>
                  </a:lnTo>
                  <a:lnTo>
                    <a:pt x="0" y="2475737"/>
                  </a:lnTo>
                  <a:lnTo>
                    <a:pt x="4432" y="2525182"/>
                  </a:lnTo>
                  <a:lnTo>
                    <a:pt x="17213" y="2571720"/>
                  </a:lnTo>
                  <a:lnTo>
                    <a:pt x="37563" y="2614574"/>
                  </a:lnTo>
                  <a:lnTo>
                    <a:pt x="64706" y="2652967"/>
                  </a:lnTo>
                  <a:lnTo>
                    <a:pt x="97863" y="2686122"/>
                  </a:lnTo>
                  <a:lnTo>
                    <a:pt x="136256" y="2713261"/>
                  </a:lnTo>
                  <a:lnTo>
                    <a:pt x="179109" y="2733609"/>
                  </a:lnTo>
                  <a:lnTo>
                    <a:pt x="225643" y="2746387"/>
                  </a:lnTo>
                  <a:lnTo>
                    <a:pt x="275081" y="2750819"/>
                  </a:lnTo>
                  <a:lnTo>
                    <a:pt x="4057650" y="2750819"/>
                  </a:lnTo>
                  <a:lnTo>
                    <a:pt x="4107088" y="2746388"/>
                  </a:lnTo>
                  <a:lnTo>
                    <a:pt x="4153622" y="2733610"/>
                  </a:lnTo>
                  <a:lnTo>
                    <a:pt x="4196475" y="2713264"/>
                  </a:lnTo>
                  <a:lnTo>
                    <a:pt x="4234868" y="2686126"/>
                  </a:lnTo>
                  <a:lnTo>
                    <a:pt x="4268025" y="2652972"/>
                  </a:lnTo>
                  <a:lnTo>
                    <a:pt x="4295168" y="2614580"/>
                  </a:lnTo>
                  <a:lnTo>
                    <a:pt x="4315518" y="2571725"/>
                  </a:lnTo>
                  <a:lnTo>
                    <a:pt x="4328299" y="2525186"/>
                  </a:lnTo>
                  <a:lnTo>
                    <a:pt x="4332732" y="2475737"/>
                  </a:lnTo>
                  <a:lnTo>
                    <a:pt x="4332732" y="275081"/>
                  </a:lnTo>
                  <a:lnTo>
                    <a:pt x="4328299" y="225643"/>
                  </a:lnTo>
                  <a:lnTo>
                    <a:pt x="4315518" y="179109"/>
                  </a:lnTo>
                  <a:lnTo>
                    <a:pt x="4295168" y="136256"/>
                  </a:lnTo>
                  <a:lnTo>
                    <a:pt x="4268025" y="97863"/>
                  </a:lnTo>
                  <a:lnTo>
                    <a:pt x="4234868" y="64706"/>
                  </a:lnTo>
                  <a:lnTo>
                    <a:pt x="4196475" y="37563"/>
                  </a:lnTo>
                  <a:lnTo>
                    <a:pt x="4153622" y="17213"/>
                  </a:lnTo>
                  <a:lnTo>
                    <a:pt x="4107088" y="4432"/>
                  </a:lnTo>
                  <a:lnTo>
                    <a:pt x="405765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15327" y="3476244"/>
              <a:ext cx="4333240" cy="2750820"/>
            </a:xfrm>
            <a:custGeom>
              <a:avLst/>
              <a:gdLst/>
              <a:ahLst/>
              <a:cxnLst/>
              <a:rect l="l" t="t" r="r" b="b"/>
              <a:pathLst>
                <a:path w="4333240" h="2750820">
                  <a:moveTo>
                    <a:pt x="0" y="275081"/>
                  </a:moveTo>
                  <a:lnTo>
                    <a:pt x="4432" y="225643"/>
                  </a:lnTo>
                  <a:lnTo>
                    <a:pt x="17213" y="179109"/>
                  </a:lnTo>
                  <a:lnTo>
                    <a:pt x="37563" y="136256"/>
                  </a:lnTo>
                  <a:lnTo>
                    <a:pt x="64706" y="97863"/>
                  </a:lnTo>
                  <a:lnTo>
                    <a:pt x="97863" y="64706"/>
                  </a:lnTo>
                  <a:lnTo>
                    <a:pt x="136256" y="37563"/>
                  </a:lnTo>
                  <a:lnTo>
                    <a:pt x="179109" y="17213"/>
                  </a:lnTo>
                  <a:lnTo>
                    <a:pt x="225643" y="4432"/>
                  </a:lnTo>
                  <a:lnTo>
                    <a:pt x="275081" y="0"/>
                  </a:lnTo>
                  <a:lnTo>
                    <a:pt x="4057650" y="0"/>
                  </a:lnTo>
                  <a:lnTo>
                    <a:pt x="4107088" y="4432"/>
                  </a:lnTo>
                  <a:lnTo>
                    <a:pt x="4153622" y="17213"/>
                  </a:lnTo>
                  <a:lnTo>
                    <a:pt x="4196475" y="37563"/>
                  </a:lnTo>
                  <a:lnTo>
                    <a:pt x="4234868" y="64706"/>
                  </a:lnTo>
                  <a:lnTo>
                    <a:pt x="4268025" y="97863"/>
                  </a:lnTo>
                  <a:lnTo>
                    <a:pt x="4295168" y="136256"/>
                  </a:lnTo>
                  <a:lnTo>
                    <a:pt x="4315518" y="179109"/>
                  </a:lnTo>
                  <a:lnTo>
                    <a:pt x="4328299" y="225643"/>
                  </a:lnTo>
                  <a:lnTo>
                    <a:pt x="4332732" y="275081"/>
                  </a:lnTo>
                  <a:lnTo>
                    <a:pt x="4332732" y="2475737"/>
                  </a:lnTo>
                  <a:lnTo>
                    <a:pt x="4328299" y="2525186"/>
                  </a:lnTo>
                  <a:lnTo>
                    <a:pt x="4315518" y="2571725"/>
                  </a:lnTo>
                  <a:lnTo>
                    <a:pt x="4295168" y="2614580"/>
                  </a:lnTo>
                  <a:lnTo>
                    <a:pt x="4268025" y="2652972"/>
                  </a:lnTo>
                  <a:lnTo>
                    <a:pt x="4234868" y="2686126"/>
                  </a:lnTo>
                  <a:lnTo>
                    <a:pt x="4196475" y="2713264"/>
                  </a:lnTo>
                  <a:lnTo>
                    <a:pt x="4153622" y="2733610"/>
                  </a:lnTo>
                  <a:lnTo>
                    <a:pt x="4107088" y="2746388"/>
                  </a:lnTo>
                  <a:lnTo>
                    <a:pt x="4057650" y="2750819"/>
                  </a:lnTo>
                  <a:lnTo>
                    <a:pt x="275081" y="2750819"/>
                  </a:lnTo>
                  <a:lnTo>
                    <a:pt x="225643" y="2746387"/>
                  </a:lnTo>
                  <a:lnTo>
                    <a:pt x="179109" y="2733609"/>
                  </a:lnTo>
                  <a:lnTo>
                    <a:pt x="136256" y="2713261"/>
                  </a:lnTo>
                  <a:lnTo>
                    <a:pt x="97863" y="2686122"/>
                  </a:lnTo>
                  <a:lnTo>
                    <a:pt x="64706" y="2652967"/>
                  </a:lnTo>
                  <a:lnTo>
                    <a:pt x="37563" y="2614574"/>
                  </a:lnTo>
                  <a:lnTo>
                    <a:pt x="17213" y="2571720"/>
                  </a:lnTo>
                  <a:lnTo>
                    <a:pt x="4432" y="2525182"/>
                  </a:lnTo>
                  <a:lnTo>
                    <a:pt x="0" y="2475737"/>
                  </a:lnTo>
                  <a:lnTo>
                    <a:pt x="0" y="275081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81800" y="3308294"/>
            <a:ext cx="3775075" cy="2196114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53340" marR="5080" indent="-41275">
              <a:lnSpc>
                <a:spcPts val="2090"/>
              </a:lnSpc>
              <a:spcBef>
                <a:spcPts val="325"/>
              </a:spcBef>
            </a:pPr>
            <a:r>
              <a:rPr lang="el-GR" i="1" dirty="0"/>
              <a:t>Να προβεί κατευθείαν στις μεταφορές κονδυλίων ανάμεσα στα διαφορετικά </a:t>
            </a:r>
            <a:r>
              <a:rPr lang="en-GB" i="1" dirty="0"/>
              <a:t>BIPs, </a:t>
            </a:r>
            <a:r>
              <a:rPr lang="el-GR" i="1" dirty="0"/>
              <a:t>χωρίς τροποποίηση συμφωνίας και να επεξηγήσει τις μεταφορές αυτές στην τελική του έκθεση </a:t>
            </a:r>
            <a:r>
              <a:rPr lang="el-GR" i="1" dirty="0">
                <a:sym typeface="Wingdings" panose="05000000000000000000" pitchFamily="2" charset="2"/>
              </a:rPr>
              <a:t> </a:t>
            </a:r>
            <a:r>
              <a:rPr lang="el-GR" i="1" dirty="0"/>
              <a:t>Αντίστοιχα θα αυξηθούν/μειωθούν οι αριθμοί συμμετεχόντων στα διαφορετικά </a:t>
            </a:r>
            <a:r>
              <a:rPr lang="el-GR" i="1" dirty="0" err="1"/>
              <a:t>BIPs</a:t>
            </a:r>
            <a:r>
              <a:rPr lang="el-GR" i="1" dirty="0"/>
              <a:t> (πάντα το 10-20 πρέπει να τηρείται)</a:t>
            </a:r>
            <a:endParaRPr i="1" dirty="0"/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9FE814D5-5DAD-AE9C-6341-68328E77A27C}"/>
              </a:ext>
            </a:extLst>
          </p:cNvPr>
          <p:cNvSpPr txBox="1">
            <a:spLocks/>
          </p:cNvSpPr>
          <p:nvPr/>
        </p:nvSpPr>
        <p:spPr>
          <a:xfrm>
            <a:off x="304800" y="457200"/>
            <a:ext cx="5402199" cy="41421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lang="el-GR" sz="2500" kern="0" spc="-15" dirty="0">
                <a:solidFill>
                  <a:sysClr val="windowText" lastClr="000000"/>
                </a:solidFill>
              </a:rPr>
              <a:t>Μεταφορές κονδυλίων μεταξύ </a:t>
            </a:r>
            <a:r>
              <a:rPr lang="en-GB" sz="2500" kern="0" spc="-15" dirty="0">
                <a:solidFill>
                  <a:sysClr val="windowText" lastClr="000000"/>
                </a:solidFill>
              </a:rPr>
              <a:t>BIPs</a:t>
            </a:r>
            <a:endParaRPr lang="el-GR" sz="2500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D370BD-2690-C674-B201-7A849A130C29}"/>
              </a:ext>
            </a:extLst>
          </p:cNvPr>
          <p:cNvSpPr txBox="1"/>
          <p:nvPr/>
        </p:nvSpPr>
        <p:spPr>
          <a:xfrm>
            <a:off x="1295400" y="1216152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Εάν σε ένα Σχέδιο συμπεριλαμβάνονται περισσότερα του ενός </a:t>
            </a:r>
            <a:r>
              <a:rPr lang="en-GB" dirty="0"/>
              <a:t>BIPs </a:t>
            </a:r>
            <a:r>
              <a:rPr lang="el-GR" dirty="0"/>
              <a:t>και ο δικαιούχος θέλει να μεταφέρει κονδύλια από το ένα στο άλλο, έχει δύο επιλογές: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53BB9F-3B47-BDCA-25A7-EC00A4197848}"/>
              </a:ext>
            </a:extLst>
          </p:cNvPr>
          <p:cNvSpPr txBox="1"/>
          <p:nvPr/>
        </p:nvSpPr>
        <p:spPr>
          <a:xfrm>
            <a:off x="1958671" y="3232550"/>
            <a:ext cx="289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Να αιτηθεί τροποποίηση της Συμφωνίας Επιχορήγησης, για να αυξήσει ή να μειώσει τα </a:t>
            </a:r>
            <a:r>
              <a:rPr lang="en-GB" i="1" dirty="0"/>
              <a:t>OS </a:t>
            </a:r>
            <a:r>
              <a:rPr lang="el-GR" i="1" dirty="0"/>
              <a:t>διαφορετικών </a:t>
            </a:r>
            <a:r>
              <a:rPr lang="en-GB" i="1" dirty="0"/>
              <a:t>BIPs </a:t>
            </a:r>
            <a:r>
              <a:rPr lang="en-GB" i="1" dirty="0">
                <a:sym typeface="Wingdings" panose="05000000000000000000" pitchFamily="2" charset="2"/>
              </a:rPr>
              <a:t> </a:t>
            </a:r>
            <a:r>
              <a:rPr lang="el-GR" i="1" dirty="0">
                <a:sym typeface="Wingdings" panose="05000000000000000000" pitchFamily="2" charset="2"/>
              </a:rPr>
              <a:t>Αντίστοιχα θα αυξηθούν/μειωθούν οι αριθμοί συμμετεχόντων στα διαφορετικά </a:t>
            </a:r>
            <a:r>
              <a:rPr lang="en-GB" i="1" dirty="0">
                <a:sym typeface="Wingdings" panose="05000000000000000000" pitchFamily="2" charset="2"/>
              </a:rPr>
              <a:t>BIPs (</a:t>
            </a:r>
            <a:r>
              <a:rPr lang="el-GR" i="1" dirty="0">
                <a:sym typeface="Wingdings" panose="05000000000000000000" pitchFamily="2" charset="2"/>
              </a:rPr>
              <a:t>πάντα το 10-20 πρέπει να τηρείται)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80975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80532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4379" y="1601470"/>
            <a:ext cx="4332021" cy="4514697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27305">
              <a:lnSpc>
                <a:spcPct val="90000"/>
              </a:lnSpc>
              <a:spcBef>
                <a:spcPts val="705"/>
              </a:spcBef>
            </a:pPr>
            <a:r>
              <a:rPr lang="el-GR" sz="5000" dirty="0">
                <a:solidFill>
                  <a:srgbClr val="FFFFFF"/>
                </a:solidFill>
                <a:latin typeface="Calibri Light"/>
                <a:cs typeface="Calibri Light"/>
              </a:rPr>
              <a:t>Τροποποιήσεις Συμφωνιών Επιχορήγησης</a:t>
            </a:r>
          </a:p>
          <a:p>
            <a:pPr marL="12700" marR="27305">
              <a:lnSpc>
                <a:spcPct val="90000"/>
              </a:lnSpc>
              <a:spcBef>
                <a:spcPts val="705"/>
              </a:spcBef>
            </a:pPr>
            <a:endParaRPr lang="el-GR" sz="500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marL="355600" marR="27305" indent="-342900">
              <a:lnSpc>
                <a:spcPct val="90000"/>
              </a:lnSpc>
              <a:spcBef>
                <a:spcPts val="705"/>
              </a:spcBef>
              <a:buFont typeface="Wingdings" panose="05000000000000000000" pitchFamily="2" charset="2"/>
              <a:buChar char="§"/>
            </a:pPr>
            <a:r>
              <a:rPr lang="el-GR" sz="2500" dirty="0">
                <a:solidFill>
                  <a:srgbClr val="FFFFFF"/>
                </a:solidFill>
                <a:latin typeface="Calibri Light"/>
                <a:cs typeface="Calibri Light"/>
              </a:rPr>
              <a:t>Συμφωνίες μεταξύ Δικαιούχου – ΙΔΕΠ</a:t>
            </a:r>
          </a:p>
          <a:p>
            <a:pPr marL="355600" marR="27305" indent="-342900">
              <a:lnSpc>
                <a:spcPct val="90000"/>
              </a:lnSpc>
              <a:spcBef>
                <a:spcPts val="705"/>
              </a:spcBef>
              <a:buFont typeface="Wingdings" panose="05000000000000000000" pitchFamily="2" charset="2"/>
              <a:buChar char="§"/>
            </a:pPr>
            <a:r>
              <a:rPr lang="el-GR" sz="2500" dirty="0">
                <a:solidFill>
                  <a:srgbClr val="FFFFFF"/>
                </a:solidFill>
                <a:latin typeface="Calibri Light"/>
                <a:cs typeface="Calibri Light"/>
              </a:rPr>
              <a:t>Συμφωνίες μεταξύ Δικαιούχου-Συμμετεχόντων</a:t>
            </a:r>
            <a:endParaRPr sz="2500" dirty="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4172" y="554736"/>
            <a:ext cx="574675" cy="1076325"/>
            <a:chOff x="614172" y="554736"/>
            <a:chExt cx="574675" cy="10763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" y="554736"/>
              <a:ext cx="172212" cy="170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944" y="836676"/>
              <a:ext cx="112775" cy="1127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172" y="1472183"/>
              <a:ext cx="156972" cy="15849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73509" y="3598417"/>
            <a:ext cx="25400" cy="325957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482673" y="1052545"/>
            <a:ext cx="2436495" cy="3314700"/>
          </a:xfrm>
          <a:custGeom>
            <a:avLst/>
            <a:gdLst/>
            <a:ahLst/>
            <a:cxnLst/>
            <a:rect l="l" t="t" r="r" b="b"/>
            <a:pathLst>
              <a:path w="2436495" h="3314700">
                <a:moveTo>
                  <a:pt x="1943375" y="0"/>
                </a:moveTo>
                <a:lnTo>
                  <a:pt x="1875352" y="16792"/>
                </a:lnTo>
                <a:lnTo>
                  <a:pt x="1814227" y="62972"/>
                </a:lnTo>
                <a:lnTo>
                  <a:pt x="1786659" y="95115"/>
                </a:lnTo>
                <a:lnTo>
                  <a:pt x="1761302" y="132244"/>
                </a:lnTo>
                <a:lnTo>
                  <a:pt x="1738320" y="173571"/>
                </a:lnTo>
                <a:lnTo>
                  <a:pt x="1717875" y="218310"/>
                </a:lnTo>
                <a:lnTo>
                  <a:pt x="1700130" y="265673"/>
                </a:lnTo>
                <a:lnTo>
                  <a:pt x="1685247" y="314873"/>
                </a:lnTo>
                <a:lnTo>
                  <a:pt x="1673388" y="365124"/>
                </a:lnTo>
                <a:lnTo>
                  <a:pt x="1664717" y="415638"/>
                </a:lnTo>
                <a:lnTo>
                  <a:pt x="1659394" y="465629"/>
                </a:lnTo>
                <a:lnTo>
                  <a:pt x="1657584" y="514308"/>
                </a:lnTo>
                <a:lnTo>
                  <a:pt x="1657584" y="1628747"/>
                </a:lnTo>
                <a:lnTo>
                  <a:pt x="0" y="2800336"/>
                </a:lnTo>
                <a:lnTo>
                  <a:pt x="0" y="3314693"/>
                </a:lnTo>
                <a:lnTo>
                  <a:pt x="370003" y="3129715"/>
                </a:lnTo>
                <a:lnTo>
                  <a:pt x="114316" y="3129715"/>
                </a:lnTo>
                <a:lnTo>
                  <a:pt x="114316" y="2859487"/>
                </a:lnTo>
                <a:lnTo>
                  <a:pt x="1771901" y="1687898"/>
                </a:lnTo>
                <a:lnTo>
                  <a:pt x="1771900" y="514308"/>
                </a:lnTo>
                <a:lnTo>
                  <a:pt x="1775004" y="453923"/>
                </a:lnTo>
                <a:lnTo>
                  <a:pt x="1783698" y="394982"/>
                </a:lnTo>
                <a:lnTo>
                  <a:pt x="1797056" y="338644"/>
                </a:lnTo>
                <a:lnTo>
                  <a:pt x="1814152" y="286065"/>
                </a:lnTo>
                <a:lnTo>
                  <a:pt x="1834060" y="238401"/>
                </a:lnTo>
                <a:lnTo>
                  <a:pt x="1855854" y="196810"/>
                </a:lnTo>
                <a:lnTo>
                  <a:pt x="1878609" y="162447"/>
                </a:lnTo>
                <a:lnTo>
                  <a:pt x="1923295" y="120036"/>
                </a:lnTo>
                <a:lnTo>
                  <a:pt x="1943375" y="114301"/>
                </a:lnTo>
                <a:lnTo>
                  <a:pt x="2115657" y="114301"/>
                </a:lnTo>
                <a:lnTo>
                  <a:pt x="2102622" y="95115"/>
                </a:lnTo>
                <a:lnTo>
                  <a:pt x="2075022" y="62972"/>
                </a:lnTo>
                <a:lnTo>
                  <a:pt x="2045172" y="36602"/>
                </a:lnTo>
                <a:lnTo>
                  <a:pt x="2013198" y="16792"/>
                </a:lnTo>
                <a:lnTo>
                  <a:pt x="1979224" y="4329"/>
                </a:lnTo>
                <a:lnTo>
                  <a:pt x="1943375" y="0"/>
                </a:lnTo>
                <a:close/>
              </a:path>
              <a:path w="2436495" h="3314700">
                <a:moveTo>
                  <a:pt x="1771901" y="2301030"/>
                </a:moveTo>
                <a:lnTo>
                  <a:pt x="114316" y="3129715"/>
                </a:lnTo>
                <a:lnTo>
                  <a:pt x="370003" y="3129715"/>
                </a:lnTo>
                <a:lnTo>
                  <a:pt x="1657585" y="2486007"/>
                </a:lnTo>
                <a:lnTo>
                  <a:pt x="1725565" y="2486007"/>
                </a:lnTo>
                <a:lnTo>
                  <a:pt x="1771901" y="2439673"/>
                </a:lnTo>
                <a:lnTo>
                  <a:pt x="1771901" y="2301030"/>
                </a:lnTo>
                <a:close/>
              </a:path>
              <a:path w="2436495" h="3314700">
                <a:moveTo>
                  <a:pt x="1725565" y="2486007"/>
                </a:moveTo>
                <a:lnTo>
                  <a:pt x="1657585" y="2486007"/>
                </a:lnTo>
                <a:lnTo>
                  <a:pt x="1657585" y="2553986"/>
                </a:lnTo>
                <a:lnTo>
                  <a:pt x="1725565" y="2486007"/>
                </a:lnTo>
                <a:close/>
              </a:path>
              <a:path w="2436495" h="3314700">
                <a:moveTo>
                  <a:pt x="2115657" y="114301"/>
                </a:moveTo>
                <a:lnTo>
                  <a:pt x="1943375" y="114301"/>
                </a:lnTo>
                <a:lnTo>
                  <a:pt x="1965596" y="120142"/>
                </a:lnTo>
                <a:lnTo>
                  <a:pt x="1988735" y="136845"/>
                </a:lnTo>
                <a:lnTo>
                  <a:pt x="2034702" y="197934"/>
                </a:lnTo>
                <a:lnTo>
                  <a:pt x="2055994" y="239866"/>
                </a:lnTo>
                <a:lnTo>
                  <a:pt x="2075136" y="287752"/>
                </a:lnTo>
                <a:lnTo>
                  <a:pt x="2091359" y="340367"/>
                </a:lnTo>
                <a:lnTo>
                  <a:pt x="2103898" y="396482"/>
                </a:lnTo>
                <a:lnTo>
                  <a:pt x="2111983" y="454872"/>
                </a:lnTo>
                <a:lnTo>
                  <a:pt x="2114849" y="514308"/>
                </a:lnTo>
                <a:lnTo>
                  <a:pt x="2114849" y="1687898"/>
                </a:lnTo>
                <a:lnTo>
                  <a:pt x="2354305" y="1857281"/>
                </a:lnTo>
                <a:lnTo>
                  <a:pt x="2436380" y="1775207"/>
                </a:lnTo>
                <a:lnTo>
                  <a:pt x="2229165" y="1628747"/>
                </a:lnTo>
                <a:lnTo>
                  <a:pt x="2229165" y="514308"/>
                </a:lnTo>
                <a:lnTo>
                  <a:pt x="2227436" y="465629"/>
                </a:lnTo>
                <a:lnTo>
                  <a:pt x="2222333" y="415638"/>
                </a:lnTo>
                <a:lnTo>
                  <a:pt x="2213980" y="365124"/>
                </a:lnTo>
                <a:lnTo>
                  <a:pt x="2202503" y="314873"/>
                </a:lnTo>
                <a:lnTo>
                  <a:pt x="2188026" y="265673"/>
                </a:lnTo>
                <a:lnTo>
                  <a:pt x="2170674" y="218310"/>
                </a:lnTo>
                <a:lnTo>
                  <a:pt x="2150573" y="173571"/>
                </a:lnTo>
                <a:lnTo>
                  <a:pt x="2127847" y="132244"/>
                </a:lnTo>
                <a:lnTo>
                  <a:pt x="2115657" y="1143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47798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718" y="1552845"/>
            <a:ext cx="3158490" cy="1147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805" indent="-276860">
              <a:lnSpc>
                <a:spcPts val="3640"/>
              </a:lnSpc>
              <a:buClr>
                <a:srgbClr val="44536A"/>
              </a:buClr>
              <a:buSzPct val="220833"/>
              <a:buFont typeface="Symbol"/>
              <a:buChar char=""/>
              <a:tabLst>
                <a:tab pos="345440" algn="l"/>
              </a:tabLst>
            </a:pPr>
            <a:r>
              <a:rPr sz="2400" spc="-20" dirty="0">
                <a:solidFill>
                  <a:srgbClr val="44536A"/>
                </a:solidFill>
                <a:latin typeface="Calibri Light"/>
                <a:cs typeface="Calibri Light"/>
              </a:rPr>
              <a:t>Αλλαγές</a:t>
            </a:r>
            <a:r>
              <a:rPr sz="2400" spc="-9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44536A"/>
                </a:solidFill>
                <a:latin typeface="Calibri Light"/>
                <a:cs typeface="Calibri Light"/>
              </a:rPr>
              <a:t>που</a:t>
            </a:r>
            <a:r>
              <a:rPr sz="2400" spc="-10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44536A"/>
                </a:solidFill>
                <a:latin typeface="Calibri Light"/>
                <a:cs typeface="Calibri Light"/>
              </a:rPr>
              <a:t>απαιτούν</a:t>
            </a:r>
            <a:endParaRPr sz="2400" dirty="0">
              <a:latin typeface="Calibri Light"/>
              <a:cs typeface="Calibri Light"/>
            </a:endParaRPr>
          </a:p>
          <a:p>
            <a:pPr algn="ctr">
              <a:lnSpc>
                <a:spcPts val="2555"/>
              </a:lnSpc>
            </a:pPr>
            <a:r>
              <a:rPr sz="2400" spc="-20" dirty="0">
                <a:solidFill>
                  <a:srgbClr val="44536A"/>
                </a:solidFill>
                <a:latin typeface="Calibri Light"/>
                <a:cs typeface="Calibri Light"/>
              </a:rPr>
              <a:t>τροποποίηση</a:t>
            </a:r>
            <a:r>
              <a:rPr sz="2400" spc="-10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44536A"/>
                </a:solidFill>
                <a:latin typeface="Calibri Light"/>
                <a:cs typeface="Calibri Light"/>
              </a:rPr>
              <a:t>της</a:t>
            </a:r>
            <a:endParaRPr sz="2400" dirty="0">
              <a:latin typeface="Calibri Light"/>
              <a:cs typeface="Calibri Light"/>
            </a:endParaRPr>
          </a:p>
          <a:p>
            <a:pPr algn="ctr">
              <a:lnSpc>
                <a:spcPts val="2735"/>
              </a:lnSpc>
            </a:pPr>
            <a:r>
              <a:rPr sz="2400" spc="-20" dirty="0">
                <a:solidFill>
                  <a:srgbClr val="44536A"/>
                </a:solidFill>
                <a:latin typeface="Calibri Light"/>
                <a:cs typeface="Calibri Light"/>
              </a:rPr>
              <a:t>Συμφωνίας</a:t>
            </a:r>
            <a:r>
              <a:rPr sz="2400" spc="-9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44536A"/>
                </a:solidFill>
                <a:latin typeface="Calibri Light"/>
                <a:cs typeface="Calibri Light"/>
              </a:rPr>
              <a:t>Επιχορήγησης</a:t>
            </a:r>
            <a:endParaRPr sz="2400" dirty="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 flipH="1">
            <a:off x="4724400" y="1365085"/>
            <a:ext cx="45719" cy="1888935"/>
            <a:chOff x="4741831" y="1006665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764" y="102793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21" y="2201852"/>
                  </a:moveTo>
                  <a:lnTo>
                    <a:pt x="22760" y="2238962"/>
                  </a:lnTo>
                  <a:lnTo>
                    <a:pt x="23733" y="2286077"/>
                  </a:lnTo>
                  <a:lnTo>
                    <a:pt x="24214" y="2334006"/>
                  </a:lnTo>
                  <a:lnTo>
                    <a:pt x="24165" y="2382950"/>
                  </a:lnTo>
                  <a:lnTo>
                    <a:pt x="23550" y="2433113"/>
                  </a:lnTo>
                  <a:lnTo>
                    <a:pt x="22332" y="2484695"/>
                  </a:lnTo>
                  <a:lnTo>
                    <a:pt x="20446" y="2538503"/>
                  </a:lnTo>
                  <a:lnTo>
                    <a:pt x="17939" y="2592927"/>
                  </a:lnTo>
                  <a:lnTo>
                    <a:pt x="14689" y="2649982"/>
                  </a:lnTo>
                  <a:lnTo>
                    <a:pt x="11908" y="2703738"/>
                  </a:lnTo>
                  <a:lnTo>
                    <a:pt x="10148" y="2757589"/>
                  </a:lnTo>
                  <a:lnTo>
                    <a:pt x="9257" y="2811302"/>
                  </a:lnTo>
                  <a:lnTo>
                    <a:pt x="9082" y="2864647"/>
                  </a:lnTo>
                  <a:lnTo>
                    <a:pt x="9472" y="2917393"/>
                  </a:lnTo>
                  <a:lnTo>
                    <a:pt x="10275" y="2969308"/>
                  </a:lnTo>
                  <a:lnTo>
                    <a:pt x="11363" y="3021203"/>
                  </a:lnTo>
                  <a:lnTo>
                    <a:pt x="13715" y="3121494"/>
                  </a:lnTo>
                  <a:lnTo>
                    <a:pt x="14574" y="3164045"/>
                  </a:lnTo>
                  <a:lnTo>
                    <a:pt x="15162" y="3208344"/>
                  </a:lnTo>
                  <a:lnTo>
                    <a:pt x="15250" y="3250426"/>
                  </a:lnTo>
                  <a:lnTo>
                    <a:pt x="14689" y="3290062"/>
                  </a:lnTo>
                  <a:lnTo>
                    <a:pt x="14270" y="3329043"/>
                  </a:lnTo>
                  <a:lnTo>
                    <a:pt x="14742" y="3369433"/>
                  </a:lnTo>
                  <a:lnTo>
                    <a:pt x="15880" y="3411312"/>
                  </a:lnTo>
                  <a:lnTo>
                    <a:pt x="17460" y="3454764"/>
                  </a:lnTo>
                  <a:lnTo>
                    <a:pt x="19260" y="3499870"/>
                  </a:lnTo>
                  <a:lnTo>
                    <a:pt x="21054" y="3546713"/>
                  </a:lnTo>
                  <a:lnTo>
                    <a:pt x="22620" y="3595374"/>
                  </a:lnTo>
                  <a:lnTo>
                    <a:pt x="23734" y="3645937"/>
                  </a:lnTo>
                  <a:lnTo>
                    <a:pt x="24172" y="3698482"/>
                  </a:lnTo>
                  <a:lnTo>
                    <a:pt x="23710" y="3753094"/>
                  </a:lnTo>
                  <a:lnTo>
                    <a:pt x="22124" y="3809852"/>
                  </a:lnTo>
                  <a:lnTo>
                    <a:pt x="19192" y="3868841"/>
                  </a:lnTo>
                  <a:lnTo>
                    <a:pt x="14689" y="3930142"/>
                  </a:lnTo>
                  <a:lnTo>
                    <a:pt x="10017" y="3999433"/>
                  </a:lnTo>
                  <a:lnTo>
                    <a:pt x="8243" y="4060629"/>
                  </a:lnTo>
                  <a:lnTo>
                    <a:pt x="8712" y="4115146"/>
                  </a:lnTo>
                  <a:lnTo>
                    <a:pt x="10769" y="4164397"/>
                  </a:lnTo>
                  <a:lnTo>
                    <a:pt x="13761" y="4209798"/>
                  </a:lnTo>
                  <a:lnTo>
                    <a:pt x="17033" y="4252763"/>
                  </a:lnTo>
                  <a:lnTo>
                    <a:pt x="19930" y="4294706"/>
                  </a:lnTo>
                  <a:lnTo>
                    <a:pt x="21799" y="4337043"/>
                  </a:lnTo>
                  <a:lnTo>
                    <a:pt x="21985" y="4381188"/>
                  </a:lnTo>
                  <a:lnTo>
                    <a:pt x="19832" y="4428555"/>
                  </a:lnTo>
                  <a:lnTo>
                    <a:pt x="14689" y="4480560"/>
                  </a:lnTo>
                  <a:lnTo>
                    <a:pt x="18880" y="4481322"/>
                  </a:lnTo>
                  <a:lnTo>
                    <a:pt x="27516" y="4479671"/>
                  </a:lnTo>
                  <a:lnTo>
                    <a:pt x="32905" y="4479671"/>
                  </a:lnTo>
                  <a:lnTo>
                    <a:pt x="29811" y="4441247"/>
                  </a:lnTo>
                  <a:lnTo>
                    <a:pt x="27538" y="4399575"/>
                  </a:lnTo>
                  <a:lnTo>
                    <a:pt x="26058" y="4355640"/>
                  </a:lnTo>
                  <a:lnTo>
                    <a:pt x="25268" y="4309540"/>
                  </a:lnTo>
                  <a:lnTo>
                    <a:pt x="25115" y="4252763"/>
                  </a:lnTo>
                  <a:lnTo>
                    <a:pt x="25371" y="4209798"/>
                  </a:lnTo>
                  <a:lnTo>
                    <a:pt x="26023" y="4159218"/>
                  </a:lnTo>
                  <a:lnTo>
                    <a:pt x="26978" y="4105427"/>
                  </a:lnTo>
                  <a:lnTo>
                    <a:pt x="28115" y="4049958"/>
                  </a:lnTo>
                  <a:lnTo>
                    <a:pt x="29333" y="3992905"/>
                  </a:lnTo>
                  <a:lnTo>
                    <a:pt x="30606" y="3930142"/>
                  </a:lnTo>
                  <a:lnTo>
                    <a:pt x="31604" y="3874443"/>
                  </a:lnTo>
                  <a:lnTo>
                    <a:pt x="32453" y="3813227"/>
                  </a:lnTo>
                  <a:lnTo>
                    <a:pt x="32977" y="3750818"/>
                  </a:lnTo>
                  <a:lnTo>
                    <a:pt x="33585" y="3689282"/>
                  </a:lnTo>
                  <a:lnTo>
                    <a:pt x="34663" y="3630418"/>
                  </a:lnTo>
                  <a:lnTo>
                    <a:pt x="36069" y="3573921"/>
                  </a:lnTo>
                  <a:lnTo>
                    <a:pt x="37664" y="3519485"/>
                  </a:lnTo>
                  <a:lnTo>
                    <a:pt x="39306" y="3466804"/>
                  </a:lnTo>
                  <a:lnTo>
                    <a:pt x="40854" y="3415572"/>
                  </a:lnTo>
                  <a:lnTo>
                    <a:pt x="42168" y="3365484"/>
                  </a:lnTo>
                  <a:lnTo>
                    <a:pt x="43107" y="3316233"/>
                  </a:lnTo>
                  <a:lnTo>
                    <a:pt x="43530" y="3267515"/>
                  </a:lnTo>
                  <a:lnTo>
                    <a:pt x="43296" y="3219023"/>
                  </a:lnTo>
                  <a:lnTo>
                    <a:pt x="42264" y="3170451"/>
                  </a:lnTo>
                  <a:lnTo>
                    <a:pt x="40294" y="3121494"/>
                  </a:lnTo>
                  <a:lnTo>
                    <a:pt x="37245" y="3071847"/>
                  </a:lnTo>
                  <a:lnTo>
                    <a:pt x="32890" y="3020162"/>
                  </a:lnTo>
                  <a:lnTo>
                    <a:pt x="28237" y="2963933"/>
                  </a:lnTo>
                  <a:lnTo>
                    <a:pt x="25321" y="2911088"/>
                  </a:lnTo>
                  <a:lnTo>
                    <a:pt x="23940" y="2861758"/>
                  </a:lnTo>
                  <a:lnTo>
                    <a:pt x="23872" y="2811302"/>
                  </a:lnTo>
                  <a:lnTo>
                    <a:pt x="24627" y="2770008"/>
                  </a:lnTo>
                  <a:lnTo>
                    <a:pt x="26119" y="2725769"/>
                  </a:lnTo>
                  <a:lnTo>
                    <a:pt x="27991" y="2681408"/>
                  </a:lnTo>
                  <a:lnTo>
                    <a:pt x="29957" y="2636016"/>
                  </a:lnTo>
                  <a:lnTo>
                    <a:pt x="31726" y="2588684"/>
                  </a:lnTo>
                  <a:lnTo>
                    <a:pt x="33018" y="2537899"/>
                  </a:lnTo>
                  <a:lnTo>
                    <a:pt x="33525" y="2484562"/>
                  </a:lnTo>
                  <a:lnTo>
                    <a:pt x="32977" y="2425954"/>
                  </a:lnTo>
                  <a:lnTo>
                    <a:pt x="31293" y="2367670"/>
                  </a:lnTo>
                  <a:lnTo>
                    <a:pt x="28814" y="2314586"/>
                  </a:lnTo>
                  <a:lnTo>
                    <a:pt x="25869" y="2265614"/>
                  </a:lnTo>
                  <a:lnTo>
                    <a:pt x="22788" y="2219668"/>
                  </a:lnTo>
                  <a:lnTo>
                    <a:pt x="21621" y="2201852"/>
                  </a:lnTo>
                  <a:close/>
                </a:path>
                <a:path w="46989" h="4481830">
                  <a:moveTo>
                    <a:pt x="32905" y="4479671"/>
                  </a:moveTo>
                  <a:lnTo>
                    <a:pt x="27516" y="4479671"/>
                  </a:lnTo>
                  <a:lnTo>
                    <a:pt x="32977" y="4480560"/>
                  </a:lnTo>
                  <a:lnTo>
                    <a:pt x="32905" y="4479671"/>
                  </a:lnTo>
                  <a:close/>
                </a:path>
                <a:path w="46989" h="4481830">
                  <a:moveTo>
                    <a:pt x="15963" y="2077352"/>
                  </a:moveTo>
                  <a:lnTo>
                    <a:pt x="16045" y="2089113"/>
                  </a:lnTo>
                  <a:lnTo>
                    <a:pt x="17546" y="2132504"/>
                  </a:lnTo>
                  <a:lnTo>
                    <a:pt x="19904" y="2175660"/>
                  </a:lnTo>
                  <a:lnTo>
                    <a:pt x="21621" y="2201852"/>
                  </a:lnTo>
                  <a:lnTo>
                    <a:pt x="21332" y="2192460"/>
                  </a:lnTo>
                  <a:lnTo>
                    <a:pt x="19486" y="2146368"/>
                  </a:lnTo>
                  <a:lnTo>
                    <a:pt x="17259" y="2100484"/>
                  </a:lnTo>
                  <a:lnTo>
                    <a:pt x="15963" y="2077352"/>
                  </a:lnTo>
                  <a:close/>
                </a:path>
                <a:path w="46989" h="4481830">
                  <a:moveTo>
                    <a:pt x="32977" y="0"/>
                  </a:moveTo>
                  <a:lnTo>
                    <a:pt x="27262" y="635"/>
                  </a:lnTo>
                  <a:lnTo>
                    <a:pt x="14710" y="635"/>
                  </a:lnTo>
                  <a:lnTo>
                    <a:pt x="16175" y="43685"/>
                  </a:lnTo>
                  <a:lnTo>
                    <a:pt x="16867" y="89662"/>
                  </a:lnTo>
                  <a:lnTo>
                    <a:pt x="16921" y="137566"/>
                  </a:lnTo>
                  <a:lnTo>
                    <a:pt x="16495" y="187033"/>
                  </a:lnTo>
                  <a:lnTo>
                    <a:pt x="15746" y="237697"/>
                  </a:lnTo>
                  <a:lnTo>
                    <a:pt x="13894" y="342155"/>
                  </a:lnTo>
                  <a:lnTo>
                    <a:pt x="13136" y="393229"/>
                  </a:lnTo>
                  <a:lnTo>
                    <a:pt x="12670" y="445037"/>
                  </a:lnTo>
                  <a:lnTo>
                    <a:pt x="12669" y="496220"/>
                  </a:lnTo>
                  <a:lnTo>
                    <a:pt x="13289" y="546412"/>
                  </a:lnTo>
                  <a:lnTo>
                    <a:pt x="14689" y="595249"/>
                  </a:lnTo>
                  <a:lnTo>
                    <a:pt x="16430" y="637958"/>
                  </a:lnTo>
                  <a:lnTo>
                    <a:pt x="20512" y="731540"/>
                  </a:lnTo>
                  <a:lnTo>
                    <a:pt x="22597" y="781719"/>
                  </a:lnTo>
                  <a:lnTo>
                    <a:pt x="24542" y="833694"/>
                  </a:lnTo>
                  <a:lnTo>
                    <a:pt x="26219" y="887117"/>
                  </a:lnTo>
                  <a:lnTo>
                    <a:pt x="27500" y="941641"/>
                  </a:lnTo>
                  <a:lnTo>
                    <a:pt x="28258" y="996920"/>
                  </a:lnTo>
                  <a:lnTo>
                    <a:pt x="28366" y="1052605"/>
                  </a:lnTo>
                  <a:lnTo>
                    <a:pt x="27696" y="1108351"/>
                  </a:lnTo>
                  <a:lnTo>
                    <a:pt x="26121" y="1163809"/>
                  </a:lnTo>
                  <a:lnTo>
                    <a:pt x="23513" y="1218633"/>
                  </a:lnTo>
                  <a:lnTo>
                    <a:pt x="19744" y="1272476"/>
                  </a:lnTo>
                  <a:lnTo>
                    <a:pt x="14689" y="1324990"/>
                  </a:lnTo>
                  <a:lnTo>
                    <a:pt x="9582" y="1377622"/>
                  </a:lnTo>
                  <a:lnTo>
                    <a:pt x="5678" y="1431780"/>
                  </a:lnTo>
                  <a:lnTo>
                    <a:pt x="2872" y="1487064"/>
                  </a:lnTo>
                  <a:lnTo>
                    <a:pt x="1059" y="1543071"/>
                  </a:lnTo>
                  <a:lnTo>
                    <a:pt x="137" y="1599401"/>
                  </a:lnTo>
                  <a:lnTo>
                    <a:pt x="0" y="1655651"/>
                  </a:lnTo>
                  <a:lnTo>
                    <a:pt x="544" y="1711420"/>
                  </a:lnTo>
                  <a:lnTo>
                    <a:pt x="1666" y="1766306"/>
                  </a:lnTo>
                  <a:lnTo>
                    <a:pt x="3261" y="1819909"/>
                  </a:lnTo>
                  <a:lnTo>
                    <a:pt x="5225" y="1871825"/>
                  </a:lnTo>
                  <a:lnTo>
                    <a:pt x="7454" y="1921655"/>
                  </a:lnTo>
                  <a:lnTo>
                    <a:pt x="9843" y="1968996"/>
                  </a:lnTo>
                  <a:lnTo>
                    <a:pt x="12290" y="2013447"/>
                  </a:lnTo>
                  <a:lnTo>
                    <a:pt x="14689" y="2054606"/>
                  </a:lnTo>
                  <a:lnTo>
                    <a:pt x="15963" y="2077352"/>
                  </a:lnTo>
                  <a:lnTo>
                    <a:pt x="16939" y="1997275"/>
                  </a:lnTo>
                  <a:lnTo>
                    <a:pt x="19994" y="1946655"/>
                  </a:lnTo>
                  <a:lnTo>
                    <a:pt x="25230" y="1891451"/>
                  </a:lnTo>
                  <a:lnTo>
                    <a:pt x="32977" y="1830577"/>
                  </a:lnTo>
                  <a:lnTo>
                    <a:pt x="39550" y="1774177"/>
                  </a:lnTo>
                  <a:lnTo>
                    <a:pt x="43860" y="1715330"/>
                  </a:lnTo>
                  <a:lnTo>
                    <a:pt x="46219" y="1654813"/>
                  </a:lnTo>
                  <a:lnTo>
                    <a:pt x="46939" y="1593402"/>
                  </a:lnTo>
                  <a:lnTo>
                    <a:pt x="46335" y="1531874"/>
                  </a:lnTo>
                  <a:lnTo>
                    <a:pt x="44720" y="1471006"/>
                  </a:lnTo>
                  <a:lnTo>
                    <a:pt x="42406" y="1411573"/>
                  </a:lnTo>
                  <a:lnTo>
                    <a:pt x="39708" y="1354352"/>
                  </a:lnTo>
                  <a:lnTo>
                    <a:pt x="36938" y="1300120"/>
                  </a:lnTo>
                  <a:lnTo>
                    <a:pt x="34409" y="1249652"/>
                  </a:lnTo>
                  <a:lnTo>
                    <a:pt x="32436" y="1203727"/>
                  </a:lnTo>
                  <a:lnTo>
                    <a:pt x="31349" y="1163809"/>
                  </a:lnTo>
                  <a:lnTo>
                    <a:pt x="31406" y="1128605"/>
                  </a:lnTo>
                  <a:lnTo>
                    <a:pt x="32977" y="1100963"/>
                  </a:lnTo>
                  <a:lnTo>
                    <a:pt x="36162" y="1066976"/>
                  </a:lnTo>
                  <a:lnTo>
                    <a:pt x="38877" y="1031580"/>
                  </a:lnTo>
                  <a:lnTo>
                    <a:pt x="41034" y="993921"/>
                  </a:lnTo>
                  <a:lnTo>
                    <a:pt x="42541" y="953145"/>
                  </a:lnTo>
                  <a:lnTo>
                    <a:pt x="43311" y="908399"/>
                  </a:lnTo>
                  <a:lnTo>
                    <a:pt x="43254" y="858829"/>
                  </a:lnTo>
                  <a:lnTo>
                    <a:pt x="42282" y="803583"/>
                  </a:lnTo>
                  <a:lnTo>
                    <a:pt x="40304" y="741806"/>
                  </a:lnTo>
                  <a:lnTo>
                    <a:pt x="37232" y="672646"/>
                  </a:lnTo>
                  <a:lnTo>
                    <a:pt x="32977" y="595249"/>
                  </a:lnTo>
                  <a:lnTo>
                    <a:pt x="29557" y="531736"/>
                  </a:lnTo>
                  <a:lnTo>
                    <a:pt x="27314" y="476349"/>
                  </a:lnTo>
                  <a:lnTo>
                    <a:pt x="26083" y="427410"/>
                  </a:lnTo>
                  <a:lnTo>
                    <a:pt x="25695" y="383238"/>
                  </a:lnTo>
                  <a:lnTo>
                    <a:pt x="25985" y="342155"/>
                  </a:lnTo>
                  <a:lnTo>
                    <a:pt x="26785" y="302482"/>
                  </a:lnTo>
                  <a:lnTo>
                    <a:pt x="27930" y="262538"/>
                  </a:lnTo>
                  <a:lnTo>
                    <a:pt x="29251" y="220646"/>
                  </a:lnTo>
                  <a:lnTo>
                    <a:pt x="30583" y="175125"/>
                  </a:lnTo>
                  <a:lnTo>
                    <a:pt x="31759" y="124296"/>
                  </a:lnTo>
                  <a:lnTo>
                    <a:pt x="32613" y="66481"/>
                  </a:lnTo>
                  <a:lnTo>
                    <a:pt x="32973" y="635"/>
                  </a:lnTo>
                  <a:lnTo>
                    <a:pt x="19261" y="635"/>
                  </a:lnTo>
                  <a:lnTo>
                    <a:pt x="14689" y="0"/>
                  </a:lnTo>
                  <a:lnTo>
                    <a:pt x="3297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469" y="1027302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72" y="635"/>
                  </a:moveTo>
                  <a:lnTo>
                    <a:pt x="29380" y="63626"/>
                  </a:lnTo>
                  <a:lnTo>
                    <a:pt x="28044" y="119595"/>
                  </a:lnTo>
                  <a:lnTo>
                    <a:pt x="27200" y="169920"/>
                  </a:lnTo>
                  <a:lnTo>
                    <a:pt x="26785" y="215975"/>
                  </a:lnTo>
                  <a:lnTo>
                    <a:pt x="26734" y="259137"/>
                  </a:lnTo>
                  <a:lnTo>
                    <a:pt x="26986" y="300783"/>
                  </a:lnTo>
                  <a:lnTo>
                    <a:pt x="27475" y="342289"/>
                  </a:lnTo>
                  <a:lnTo>
                    <a:pt x="28139" y="385031"/>
                  </a:lnTo>
                  <a:lnTo>
                    <a:pt x="28915" y="430385"/>
                  </a:lnTo>
                  <a:lnTo>
                    <a:pt x="29737" y="479727"/>
                  </a:lnTo>
                  <a:lnTo>
                    <a:pt x="30544" y="534435"/>
                  </a:lnTo>
                  <a:lnTo>
                    <a:pt x="31272" y="595884"/>
                  </a:lnTo>
                  <a:lnTo>
                    <a:pt x="32280" y="667123"/>
                  </a:lnTo>
                  <a:lnTo>
                    <a:pt x="33576" y="726031"/>
                  </a:lnTo>
                  <a:lnTo>
                    <a:pt x="34968" y="775511"/>
                  </a:lnTo>
                  <a:lnTo>
                    <a:pt x="36265" y="818463"/>
                  </a:lnTo>
                  <a:lnTo>
                    <a:pt x="37273" y="857789"/>
                  </a:lnTo>
                  <a:lnTo>
                    <a:pt x="37801" y="896392"/>
                  </a:lnTo>
                  <a:lnTo>
                    <a:pt x="37657" y="937172"/>
                  </a:lnTo>
                  <a:lnTo>
                    <a:pt x="36649" y="983032"/>
                  </a:lnTo>
                  <a:lnTo>
                    <a:pt x="34584" y="1036873"/>
                  </a:lnTo>
                  <a:lnTo>
                    <a:pt x="31272" y="1101598"/>
                  </a:lnTo>
                  <a:lnTo>
                    <a:pt x="28850" y="1162908"/>
                  </a:lnTo>
                  <a:lnTo>
                    <a:pt x="28505" y="1218318"/>
                  </a:lnTo>
                  <a:lnTo>
                    <a:pt x="29706" y="1269042"/>
                  </a:lnTo>
                  <a:lnTo>
                    <a:pt x="31921" y="1316297"/>
                  </a:lnTo>
                  <a:lnTo>
                    <a:pt x="34621" y="1361297"/>
                  </a:lnTo>
                  <a:lnTo>
                    <a:pt x="37275" y="1405258"/>
                  </a:lnTo>
                  <a:lnTo>
                    <a:pt x="39351" y="1449395"/>
                  </a:lnTo>
                  <a:lnTo>
                    <a:pt x="40320" y="1494924"/>
                  </a:lnTo>
                  <a:lnTo>
                    <a:pt x="39650" y="1543060"/>
                  </a:lnTo>
                  <a:lnTo>
                    <a:pt x="36811" y="1595019"/>
                  </a:lnTo>
                  <a:lnTo>
                    <a:pt x="31272" y="1652016"/>
                  </a:lnTo>
                  <a:lnTo>
                    <a:pt x="26146" y="1700277"/>
                  </a:lnTo>
                  <a:lnTo>
                    <a:pt x="21861" y="1750577"/>
                  </a:lnTo>
                  <a:lnTo>
                    <a:pt x="18406" y="1802432"/>
                  </a:lnTo>
                  <a:lnTo>
                    <a:pt x="15765" y="1855358"/>
                  </a:lnTo>
                  <a:lnTo>
                    <a:pt x="13927" y="1908869"/>
                  </a:lnTo>
                  <a:lnTo>
                    <a:pt x="12877" y="1962482"/>
                  </a:lnTo>
                  <a:lnTo>
                    <a:pt x="12603" y="2015712"/>
                  </a:lnTo>
                  <a:lnTo>
                    <a:pt x="13091" y="2068075"/>
                  </a:lnTo>
                  <a:lnTo>
                    <a:pt x="14327" y="2119087"/>
                  </a:lnTo>
                  <a:lnTo>
                    <a:pt x="16299" y="2168263"/>
                  </a:lnTo>
                  <a:lnTo>
                    <a:pt x="18992" y="2215120"/>
                  </a:lnTo>
                  <a:lnTo>
                    <a:pt x="22395" y="2259172"/>
                  </a:lnTo>
                  <a:lnTo>
                    <a:pt x="26492" y="2299936"/>
                  </a:lnTo>
                  <a:lnTo>
                    <a:pt x="31272" y="2336927"/>
                  </a:lnTo>
                  <a:lnTo>
                    <a:pt x="35749" y="2378866"/>
                  </a:lnTo>
                  <a:lnTo>
                    <a:pt x="37604" y="2422991"/>
                  </a:lnTo>
                  <a:lnTo>
                    <a:pt x="37380" y="2469064"/>
                  </a:lnTo>
                  <a:lnTo>
                    <a:pt x="35618" y="2516848"/>
                  </a:lnTo>
                  <a:lnTo>
                    <a:pt x="32862" y="2566105"/>
                  </a:lnTo>
                  <a:lnTo>
                    <a:pt x="29653" y="2616596"/>
                  </a:lnTo>
                  <a:lnTo>
                    <a:pt x="26534" y="2668086"/>
                  </a:lnTo>
                  <a:lnTo>
                    <a:pt x="24047" y="2720335"/>
                  </a:lnTo>
                  <a:lnTo>
                    <a:pt x="22735" y="2773106"/>
                  </a:lnTo>
                  <a:lnTo>
                    <a:pt x="23140" y="2826162"/>
                  </a:lnTo>
                  <a:lnTo>
                    <a:pt x="25805" y="2879264"/>
                  </a:lnTo>
                  <a:lnTo>
                    <a:pt x="31272" y="2932176"/>
                  </a:lnTo>
                  <a:lnTo>
                    <a:pt x="37017" y="2988972"/>
                  </a:lnTo>
                  <a:lnTo>
                    <a:pt x="39372" y="3044321"/>
                  </a:lnTo>
                  <a:lnTo>
                    <a:pt x="39083" y="3098256"/>
                  </a:lnTo>
                  <a:lnTo>
                    <a:pt x="36899" y="3150808"/>
                  </a:lnTo>
                  <a:lnTo>
                    <a:pt x="33565" y="3202011"/>
                  </a:lnTo>
                  <a:lnTo>
                    <a:pt x="29829" y="3251898"/>
                  </a:lnTo>
                  <a:lnTo>
                    <a:pt x="26439" y="3300500"/>
                  </a:lnTo>
                  <a:lnTo>
                    <a:pt x="24141" y="3347851"/>
                  </a:lnTo>
                  <a:lnTo>
                    <a:pt x="23682" y="3393983"/>
                  </a:lnTo>
                  <a:lnTo>
                    <a:pt x="25810" y="3438928"/>
                  </a:lnTo>
                  <a:lnTo>
                    <a:pt x="31272" y="3482721"/>
                  </a:lnTo>
                  <a:lnTo>
                    <a:pt x="35077" y="3508061"/>
                  </a:lnTo>
                  <a:lnTo>
                    <a:pt x="38387" y="3536512"/>
                  </a:lnTo>
                  <a:lnTo>
                    <a:pt x="43586" y="3602399"/>
                  </a:lnTo>
                  <a:lnTo>
                    <a:pt x="46994" y="3679685"/>
                  </a:lnTo>
                  <a:lnTo>
                    <a:pt x="48066" y="3722383"/>
                  </a:lnTo>
                  <a:lnTo>
                    <a:pt x="48737" y="3767670"/>
                  </a:lnTo>
                  <a:lnTo>
                    <a:pt x="49023" y="3815457"/>
                  </a:lnTo>
                  <a:lnTo>
                    <a:pt x="48941" y="3865657"/>
                  </a:lnTo>
                  <a:lnTo>
                    <a:pt x="48505" y="3918184"/>
                  </a:lnTo>
                  <a:lnTo>
                    <a:pt x="47731" y="3972949"/>
                  </a:lnTo>
                  <a:lnTo>
                    <a:pt x="46636" y="4029865"/>
                  </a:lnTo>
                  <a:lnTo>
                    <a:pt x="45234" y="4088846"/>
                  </a:lnTo>
                  <a:lnTo>
                    <a:pt x="43541" y="4149804"/>
                  </a:lnTo>
                  <a:lnTo>
                    <a:pt x="41574" y="4212651"/>
                  </a:lnTo>
                  <a:lnTo>
                    <a:pt x="39348" y="4277302"/>
                  </a:lnTo>
                  <a:lnTo>
                    <a:pt x="36878" y="4343667"/>
                  </a:lnTo>
                  <a:lnTo>
                    <a:pt x="34181" y="4411660"/>
                  </a:lnTo>
                  <a:lnTo>
                    <a:pt x="31272" y="4481195"/>
                  </a:lnTo>
                  <a:lnTo>
                    <a:pt x="23906" y="4481576"/>
                  </a:lnTo>
                  <a:lnTo>
                    <a:pt x="20477" y="4481195"/>
                  </a:lnTo>
                  <a:lnTo>
                    <a:pt x="12984" y="4481195"/>
                  </a:lnTo>
                  <a:lnTo>
                    <a:pt x="13334" y="4440781"/>
                  </a:lnTo>
                  <a:lnTo>
                    <a:pt x="12976" y="4396722"/>
                  </a:lnTo>
                  <a:lnTo>
                    <a:pt x="12089" y="4349612"/>
                  </a:lnTo>
                  <a:lnTo>
                    <a:pt x="10849" y="4300042"/>
                  </a:lnTo>
                  <a:lnTo>
                    <a:pt x="9432" y="4248606"/>
                  </a:lnTo>
                  <a:lnTo>
                    <a:pt x="8017" y="4195897"/>
                  </a:lnTo>
                  <a:lnTo>
                    <a:pt x="6778" y="4142509"/>
                  </a:lnTo>
                  <a:lnTo>
                    <a:pt x="5895" y="4089033"/>
                  </a:lnTo>
                  <a:lnTo>
                    <a:pt x="5542" y="4036064"/>
                  </a:lnTo>
                  <a:lnTo>
                    <a:pt x="5898" y="3984195"/>
                  </a:lnTo>
                  <a:lnTo>
                    <a:pt x="7139" y="3934018"/>
                  </a:lnTo>
                  <a:lnTo>
                    <a:pt x="9442" y="3886127"/>
                  </a:lnTo>
                  <a:lnTo>
                    <a:pt x="12984" y="3841115"/>
                  </a:lnTo>
                  <a:lnTo>
                    <a:pt x="17455" y="3791735"/>
                  </a:lnTo>
                  <a:lnTo>
                    <a:pt x="20919" y="3745411"/>
                  </a:lnTo>
                  <a:lnTo>
                    <a:pt x="23413" y="3701081"/>
                  </a:lnTo>
                  <a:lnTo>
                    <a:pt x="24974" y="3657682"/>
                  </a:lnTo>
                  <a:lnTo>
                    <a:pt x="25642" y="3614151"/>
                  </a:lnTo>
                  <a:lnTo>
                    <a:pt x="25453" y="3569426"/>
                  </a:lnTo>
                  <a:lnTo>
                    <a:pt x="24445" y="3522444"/>
                  </a:lnTo>
                  <a:lnTo>
                    <a:pt x="22657" y="3472142"/>
                  </a:lnTo>
                  <a:lnTo>
                    <a:pt x="20125" y="3417459"/>
                  </a:lnTo>
                  <a:lnTo>
                    <a:pt x="16888" y="3357331"/>
                  </a:lnTo>
                  <a:lnTo>
                    <a:pt x="12984" y="3290697"/>
                  </a:lnTo>
                  <a:lnTo>
                    <a:pt x="10257" y="3236285"/>
                  </a:lnTo>
                  <a:lnTo>
                    <a:pt x="8605" y="3183306"/>
                  </a:lnTo>
                  <a:lnTo>
                    <a:pt x="7866" y="3131490"/>
                  </a:lnTo>
                  <a:lnTo>
                    <a:pt x="7874" y="3080566"/>
                  </a:lnTo>
                  <a:lnTo>
                    <a:pt x="8467" y="3030264"/>
                  </a:lnTo>
                  <a:lnTo>
                    <a:pt x="9478" y="2980314"/>
                  </a:lnTo>
                  <a:lnTo>
                    <a:pt x="10746" y="2930445"/>
                  </a:lnTo>
                  <a:lnTo>
                    <a:pt x="12104" y="2880388"/>
                  </a:lnTo>
                  <a:lnTo>
                    <a:pt x="13390" y="2829872"/>
                  </a:lnTo>
                  <a:lnTo>
                    <a:pt x="14439" y="2778627"/>
                  </a:lnTo>
                  <a:lnTo>
                    <a:pt x="15087" y="2726383"/>
                  </a:lnTo>
                  <a:lnTo>
                    <a:pt x="15170" y="2672870"/>
                  </a:lnTo>
                  <a:lnTo>
                    <a:pt x="14524" y="2617817"/>
                  </a:lnTo>
                  <a:lnTo>
                    <a:pt x="12984" y="2560955"/>
                  </a:lnTo>
                  <a:lnTo>
                    <a:pt x="11204" y="2496006"/>
                  </a:lnTo>
                  <a:lnTo>
                    <a:pt x="10479" y="2435776"/>
                  </a:lnTo>
                  <a:lnTo>
                    <a:pt x="10591" y="2379686"/>
                  </a:lnTo>
                  <a:lnTo>
                    <a:pt x="11319" y="2327157"/>
                  </a:lnTo>
                  <a:lnTo>
                    <a:pt x="12444" y="2277611"/>
                  </a:lnTo>
                  <a:lnTo>
                    <a:pt x="13746" y="2230469"/>
                  </a:lnTo>
                  <a:lnTo>
                    <a:pt x="15006" y="2185152"/>
                  </a:lnTo>
                  <a:lnTo>
                    <a:pt x="16004" y="2141083"/>
                  </a:lnTo>
                  <a:lnTo>
                    <a:pt x="16520" y="2097682"/>
                  </a:lnTo>
                  <a:lnTo>
                    <a:pt x="16335" y="2054371"/>
                  </a:lnTo>
                  <a:lnTo>
                    <a:pt x="15230" y="2010572"/>
                  </a:lnTo>
                  <a:lnTo>
                    <a:pt x="12984" y="1965706"/>
                  </a:lnTo>
                  <a:lnTo>
                    <a:pt x="9572" y="1913449"/>
                  </a:lnTo>
                  <a:lnTo>
                    <a:pt x="6400" y="1865197"/>
                  </a:lnTo>
                  <a:lnTo>
                    <a:pt x="3663" y="1819587"/>
                  </a:lnTo>
                  <a:lnTo>
                    <a:pt x="1554" y="1775258"/>
                  </a:lnTo>
                  <a:lnTo>
                    <a:pt x="268" y="1730851"/>
                  </a:lnTo>
                  <a:lnTo>
                    <a:pt x="0" y="1685003"/>
                  </a:lnTo>
                  <a:lnTo>
                    <a:pt x="942" y="1636354"/>
                  </a:lnTo>
                  <a:lnTo>
                    <a:pt x="3291" y="1583543"/>
                  </a:lnTo>
                  <a:lnTo>
                    <a:pt x="7240" y="1525209"/>
                  </a:lnTo>
                  <a:lnTo>
                    <a:pt x="12984" y="1459992"/>
                  </a:lnTo>
                  <a:lnTo>
                    <a:pt x="16856" y="1409447"/>
                  </a:lnTo>
                  <a:lnTo>
                    <a:pt x="19069" y="1356917"/>
                  </a:lnTo>
                  <a:lnTo>
                    <a:pt x="19889" y="1302963"/>
                  </a:lnTo>
                  <a:lnTo>
                    <a:pt x="19582" y="1248141"/>
                  </a:lnTo>
                  <a:lnTo>
                    <a:pt x="18414" y="1193010"/>
                  </a:lnTo>
                  <a:lnTo>
                    <a:pt x="16650" y="1138129"/>
                  </a:lnTo>
                  <a:lnTo>
                    <a:pt x="14556" y="1084056"/>
                  </a:lnTo>
                  <a:lnTo>
                    <a:pt x="12397" y="1031349"/>
                  </a:lnTo>
                  <a:lnTo>
                    <a:pt x="10441" y="980568"/>
                  </a:lnTo>
                  <a:lnTo>
                    <a:pt x="8952" y="932269"/>
                  </a:lnTo>
                  <a:lnTo>
                    <a:pt x="8196" y="887013"/>
                  </a:lnTo>
                  <a:lnTo>
                    <a:pt x="8439" y="845357"/>
                  </a:lnTo>
                  <a:lnTo>
                    <a:pt x="9946" y="807860"/>
                  </a:lnTo>
                  <a:lnTo>
                    <a:pt x="12984" y="775081"/>
                  </a:lnTo>
                  <a:lnTo>
                    <a:pt x="16513" y="745151"/>
                  </a:lnTo>
                  <a:lnTo>
                    <a:pt x="19796" y="711801"/>
                  </a:lnTo>
                  <a:lnTo>
                    <a:pt x="25387" y="635134"/>
                  </a:lnTo>
                  <a:lnTo>
                    <a:pt x="27575" y="591965"/>
                  </a:lnTo>
                  <a:lnTo>
                    <a:pt x="29279" y="545672"/>
                  </a:lnTo>
                  <a:lnTo>
                    <a:pt x="30438" y="496328"/>
                  </a:lnTo>
                  <a:lnTo>
                    <a:pt x="30995" y="444007"/>
                  </a:lnTo>
                  <a:lnTo>
                    <a:pt x="30888" y="388783"/>
                  </a:lnTo>
                  <a:lnTo>
                    <a:pt x="30058" y="330731"/>
                  </a:lnTo>
                  <a:lnTo>
                    <a:pt x="28447" y="269924"/>
                  </a:lnTo>
                  <a:lnTo>
                    <a:pt x="25993" y="206437"/>
                  </a:lnTo>
                  <a:lnTo>
                    <a:pt x="22638" y="140344"/>
                  </a:lnTo>
                  <a:lnTo>
                    <a:pt x="18321" y="71718"/>
                  </a:lnTo>
                  <a:lnTo>
                    <a:pt x="12984" y="635"/>
                  </a:lnTo>
                  <a:lnTo>
                    <a:pt x="18064" y="0"/>
                  </a:lnTo>
                  <a:lnTo>
                    <a:pt x="24922" y="0"/>
                  </a:lnTo>
                  <a:lnTo>
                    <a:pt x="31272" y="635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303646" y="2801239"/>
            <a:ext cx="3203575" cy="15240"/>
          </a:xfrm>
          <a:custGeom>
            <a:avLst/>
            <a:gdLst/>
            <a:ahLst/>
            <a:cxnLst/>
            <a:rect l="l" t="t" r="r" b="b"/>
            <a:pathLst>
              <a:path w="3203575" h="15239">
                <a:moveTo>
                  <a:pt x="3203448" y="0"/>
                </a:moveTo>
                <a:lnTo>
                  <a:pt x="0" y="0"/>
                </a:lnTo>
                <a:lnTo>
                  <a:pt x="0" y="15239"/>
                </a:lnTo>
                <a:lnTo>
                  <a:pt x="3203448" y="15239"/>
                </a:lnTo>
                <a:lnTo>
                  <a:pt x="320344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29200" y="1311572"/>
            <a:ext cx="6651625" cy="19993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1635"/>
              </a:lnSpc>
              <a:spcBef>
                <a:spcPts val="95"/>
              </a:spcBef>
              <a:buFont typeface="Courier New"/>
              <a:buChar char="o"/>
              <a:tabLst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Αλλαγή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τραπεζικών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στοιχείων </a:t>
            </a:r>
            <a:r>
              <a:rPr sz="1600" i="1" spc="-5" dirty="0">
                <a:solidFill>
                  <a:srgbClr val="44536A"/>
                </a:solidFill>
                <a:latin typeface="Calibri"/>
                <a:cs typeface="Calibri"/>
              </a:rPr>
              <a:t>(</a:t>
            </a:r>
            <a:r>
              <a:rPr sz="1600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44536A"/>
                </a:solidFill>
                <a:latin typeface="Calibri"/>
                <a:cs typeface="Calibri"/>
              </a:rPr>
              <a:t>το</a:t>
            </a:r>
            <a:r>
              <a:rPr sz="1600" i="1" dirty="0">
                <a:solidFill>
                  <a:srgbClr val="44536A"/>
                </a:solidFill>
                <a:latin typeface="Calibri"/>
                <a:cs typeface="Calibri"/>
              </a:rPr>
              <a:t> έντυπο</a:t>
            </a:r>
            <a:r>
              <a:rPr sz="1600" i="1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44536A"/>
                </a:solidFill>
                <a:latin typeface="Calibri"/>
                <a:cs typeface="Calibri"/>
              </a:rPr>
              <a:t>τρ.</a:t>
            </a:r>
            <a:r>
              <a:rPr sz="1600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44536A"/>
                </a:solidFill>
                <a:latin typeface="Calibri"/>
                <a:cs typeface="Calibri"/>
              </a:rPr>
              <a:t>Στοιχείων</a:t>
            </a:r>
            <a:r>
              <a:rPr sz="1600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44536A"/>
                </a:solidFill>
                <a:latin typeface="Calibri"/>
                <a:cs typeface="Calibri"/>
              </a:rPr>
              <a:t>θα</a:t>
            </a:r>
            <a:r>
              <a:rPr sz="1600" i="1" dirty="0">
                <a:solidFill>
                  <a:srgbClr val="44536A"/>
                </a:solidFill>
                <a:latin typeface="Calibri"/>
                <a:cs typeface="Calibri"/>
              </a:rPr>
              <a:t> πρέπει</a:t>
            </a:r>
            <a:r>
              <a:rPr sz="1600" i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44536A"/>
                </a:solidFill>
                <a:latin typeface="Calibri"/>
                <a:cs typeface="Calibri"/>
              </a:rPr>
              <a:t>να</a:t>
            </a:r>
            <a:endParaRPr sz="1600" dirty="0">
              <a:latin typeface="Calibri"/>
              <a:cs typeface="Calibri"/>
            </a:endParaRPr>
          </a:p>
          <a:p>
            <a:pPr marL="241300">
              <a:lnSpc>
                <a:spcPts val="1635"/>
              </a:lnSpc>
            </a:pPr>
            <a:r>
              <a:rPr sz="1600" i="1" spc="-10" dirty="0">
                <a:solidFill>
                  <a:srgbClr val="44536A"/>
                </a:solidFill>
                <a:latin typeface="Calibri"/>
                <a:cs typeface="Calibri"/>
              </a:rPr>
              <a:t>επικαιροποιηθεί</a:t>
            </a:r>
            <a:r>
              <a:rPr sz="1600" i="1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44536A"/>
                </a:solidFill>
                <a:latin typeface="Calibri"/>
                <a:cs typeface="Calibri"/>
              </a:rPr>
              <a:t>και</a:t>
            </a:r>
            <a:r>
              <a:rPr sz="1600" i="1" dirty="0">
                <a:solidFill>
                  <a:srgbClr val="44536A"/>
                </a:solidFill>
                <a:latin typeface="Calibri"/>
                <a:cs typeface="Calibri"/>
              </a:rPr>
              <a:t> στο </a:t>
            </a:r>
            <a:r>
              <a:rPr sz="1600" i="1" spc="-15" dirty="0">
                <a:solidFill>
                  <a:srgbClr val="44536A"/>
                </a:solidFill>
                <a:latin typeface="Calibri"/>
                <a:cs typeface="Calibri"/>
              </a:rPr>
              <a:t>ORS)</a:t>
            </a:r>
            <a:endParaRPr lang="el-GR" sz="1600" i="1" spc="-15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241300">
              <a:lnSpc>
                <a:spcPts val="1635"/>
              </a:lnSpc>
            </a:pPr>
            <a:endParaRPr sz="1600" dirty="0">
              <a:latin typeface="Calibri"/>
              <a:cs typeface="Calibri"/>
            </a:endParaRPr>
          </a:p>
          <a:p>
            <a:pPr marL="241300" marR="180340" indent="-228600">
              <a:lnSpc>
                <a:spcPct val="70000"/>
              </a:lnSpc>
              <a:spcBef>
                <a:spcPts val="1000"/>
              </a:spcBef>
              <a:buFont typeface="Courier New"/>
              <a:buChar char="o"/>
              <a:tabLst>
                <a:tab pos="241300" algn="l"/>
              </a:tabLst>
            </a:pPr>
            <a:r>
              <a:rPr lang="el-GR" sz="1600" i="1" spc="-10" dirty="0">
                <a:latin typeface="Calibri"/>
                <a:cs typeface="Calibri"/>
              </a:rPr>
              <a:t>Συγκεκριμένες μ</a:t>
            </a:r>
            <a:r>
              <a:rPr sz="1600" i="1" spc="-10" dirty="0" err="1">
                <a:latin typeface="Calibri"/>
                <a:cs typeface="Calibri"/>
              </a:rPr>
              <a:t>ετ</a:t>
            </a:r>
            <a:r>
              <a:rPr sz="1600" i="1" spc="-10" dirty="0">
                <a:latin typeface="Calibri"/>
                <a:cs typeface="Calibri"/>
              </a:rPr>
              <a:t>αφορ</a:t>
            </a:r>
            <a:r>
              <a:rPr lang="el-GR" sz="1600" i="1" spc="-10" dirty="0" err="1">
                <a:latin typeface="Calibri"/>
                <a:cs typeface="Calibri"/>
              </a:rPr>
              <a:t>ές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lang="el-GR" sz="1600" i="1" spc="-10" dirty="0">
                <a:latin typeface="Calibri"/>
                <a:cs typeface="Calibri"/>
              </a:rPr>
              <a:t>ποσών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μεταξύ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των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κατηγοριών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προϋπολο</a:t>
            </a:r>
            <a:r>
              <a:rPr sz="1600" spc="-10" dirty="0">
                <a:latin typeface="Calibri"/>
                <a:cs typeface="Calibri"/>
              </a:rPr>
              <a:t>γισμού</a:t>
            </a:r>
            <a:r>
              <a:rPr lang="el-GR" sz="1600" spc="-10" dirty="0">
                <a:latin typeface="Calibri"/>
                <a:cs typeface="Calibri"/>
              </a:rPr>
              <a:t> (Παράρτημα 5, 2. </a:t>
            </a:r>
            <a:r>
              <a:rPr lang="en-GB" sz="1600" spc="-10" dirty="0">
                <a:latin typeface="Calibri"/>
                <a:cs typeface="Calibri"/>
              </a:rPr>
              <a:t>Budget Flexibility – </a:t>
            </a:r>
            <a:r>
              <a:rPr lang="el-GR" sz="1600" spc="-10" dirty="0">
                <a:latin typeface="Calibri"/>
                <a:cs typeface="Calibri"/>
              </a:rPr>
              <a:t>Συμπληρωματικά στο Άρθρο 5.5 της Συμφωνίας) </a:t>
            </a:r>
            <a:r>
              <a:rPr lang="el-GR" sz="1600" spc="-10" dirty="0">
                <a:latin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l-GR" sz="1600" b="1" i="1" spc="-1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  <a:sym typeface="Wingdings" panose="05000000000000000000" pitchFamily="2" charset="2"/>
              </a:rPr>
              <a:t>Αναφέρονται στην επόμενη διαφάνεια</a:t>
            </a:r>
            <a:endParaRPr lang="el-GR" sz="1600" b="1" i="1" spc="-1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marL="241300" marR="180340" indent="-228600">
              <a:lnSpc>
                <a:spcPct val="70000"/>
              </a:lnSpc>
              <a:spcBef>
                <a:spcPts val="1000"/>
              </a:spcBef>
              <a:buFont typeface="Courier New"/>
              <a:buChar char="o"/>
              <a:tabLst>
                <a:tab pos="241300" algn="l"/>
              </a:tabLst>
            </a:pPr>
            <a:endParaRPr sz="1850" dirty="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buClr>
                <a:srgbClr val="0D5292"/>
              </a:buClr>
              <a:buFont typeface="Courier New"/>
              <a:buChar char="o"/>
              <a:tabLst>
                <a:tab pos="241300" algn="l"/>
              </a:tabLst>
            </a:pPr>
            <a:r>
              <a:rPr lang="el-GR" sz="1600" i="1" spc="-10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Εισερχόμενες κινητικότητες από Ουκρανία - </a:t>
            </a:r>
            <a:r>
              <a:rPr sz="1600" i="1" spc="-10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Amendment to the Grant  Agreement for KA1</a:t>
            </a:r>
            <a:r>
              <a:rPr lang="el-GR" sz="1600" i="1" spc="-10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i="1" spc="-10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(KA131)</a:t>
            </a:r>
            <a:endParaRPr sz="1600" i="1" spc="-1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2200" y="3985313"/>
            <a:ext cx="6504940" cy="2489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64"/>
              </a:lnSpc>
            </a:pPr>
            <a:r>
              <a:rPr sz="1600" b="1" spc="-5" dirty="0">
                <a:solidFill>
                  <a:srgbClr val="44536A"/>
                </a:solidFill>
                <a:latin typeface="Calibri"/>
                <a:cs typeface="Calibri"/>
              </a:rPr>
              <a:t>Δεν</a:t>
            </a:r>
            <a:r>
              <a:rPr sz="1600" b="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4536A"/>
                </a:solidFill>
                <a:latin typeface="Calibri"/>
                <a:cs typeface="Calibri"/>
              </a:rPr>
              <a:t>απαιτείται</a:t>
            </a:r>
            <a:r>
              <a:rPr sz="1600" b="1" spc="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4536A"/>
                </a:solidFill>
                <a:latin typeface="Calibri"/>
                <a:cs typeface="Calibri"/>
              </a:rPr>
              <a:t>τροποποίηση</a:t>
            </a:r>
            <a:r>
              <a:rPr sz="1600" b="1" spc="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4536A"/>
                </a:solidFill>
                <a:latin typeface="Calibri"/>
                <a:cs typeface="Calibri"/>
              </a:rPr>
              <a:t>αλλά </a:t>
            </a:r>
            <a:r>
              <a:rPr sz="1600" b="1" spc="-5" dirty="0">
                <a:solidFill>
                  <a:srgbClr val="44536A"/>
                </a:solidFill>
                <a:latin typeface="Calibri"/>
                <a:cs typeface="Calibri"/>
              </a:rPr>
              <a:t>θα</a:t>
            </a:r>
            <a:r>
              <a:rPr sz="1600" b="1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4536A"/>
                </a:solidFill>
                <a:latin typeface="Calibri"/>
                <a:cs typeface="Calibri"/>
              </a:rPr>
              <a:t>πρέπει</a:t>
            </a:r>
            <a:r>
              <a:rPr sz="1600" b="1" spc="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4536A"/>
                </a:solidFill>
                <a:latin typeface="Calibri"/>
                <a:cs typeface="Calibri"/>
              </a:rPr>
              <a:t>να ενημερώνετε</a:t>
            </a:r>
            <a:r>
              <a:rPr sz="1600" b="1" spc="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4536A"/>
                </a:solidFill>
                <a:latin typeface="Calibri"/>
                <a:cs typeface="Calibri"/>
              </a:rPr>
              <a:t>άμεσα</a:t>
            </a:r>
            <a:r>
              <a:rPr sz="1600" b="1" spc="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4536A"/>
                </a:solidFill>
                <a:latin typeface="Calibri"/>
                <a:cs typeface="Calibri"/>
              </a:rPr>
              <a:t>την</a:t>
            </a:r>
            <a:r>
              <a:rPr sz="1600" b="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44536A"/>
                </a:solidFill>
                <a:latin typeface="Calibri"/>
                <a:cs typeface="Calibri"/>
              </a:rPr>
              <a:t>ΕΥ: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9270" y="4565260"/>
            <a:ext cx="6581140" cy="128483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35"/>
              </a:spcBef>
              <a:buFont typeface="Courier New"/>
              <a:buChar char="o"/>
              <a:tabLst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Αλλαγή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συντονιστή/Erasmus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Institutional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Coordinator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ts val="1630"/>
              </a:lnSpc>
              <a:spcBef>
                <a:spcPts val="430"/>
              </a:spcBef>
              <a:buFont typeface="Courier New"/>
              <a:buChar char="o"/>
              <a:tabLst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Αλλαγή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νόμιμου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εκπροσώπου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(απαιτείται</a:t>
            </a:r>
            <a:r>
              <a:rPr lang="el-GR" sz="1600" spc="-15" dirty="0">
                <a:latin typeface="Calibri"/>
                <a:cs typeface="Calibri"/>
              </a:rPr>
              <a:t>,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επ</a:t>
            </a:r>
            <a:r>
              <a:rPr sz="1600" spc="-5" dirty="0" err="1">
                <a:latin typeface="Calibri"/>
                <a:cs typeface="Calibri"/>
              </a:rPr>
              <a:t>ίσης</a:t>
            </a:r>
            <a:r>
              <a:rPr lang="el-GR" sz="1600" spc="-5" dirty="0">
                <a:latin typeface="Calibri"/>
                <a:cs typeface="Calibri"/>
              </a:rPr>
              <a:t>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ενημέρωση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του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ORS</a:t>
            </a:r>
            <a:r>
              <a:rPr lang="el-GR" sz="1600" spc="-15" dirty="0">
                <a:latin typeface="Calibri"/>
                <a:cs typeface="Calibri"/>
              </a:rPr>
              <a:t>, εάν ο νόμιμος εκπρόσωπος έχει οριστεί ως </a:t>
            </a:r>
            <a:r>
              <a:rPr lang="en-GB" sz="1600" spc="-15" dirty="0">
                <a:latin typeface="Calibri"/>
                <a:cs typeface="Calibri"/>
              </a:rPr>
              <a:t>contact person </a:t>
            </a:r>
            <a:r>
              <a:rPr lang="el-GR" sz="1600" spc="-15" dirty="0">
                <a:latin typeface="Calibri"/>
                <a:cs typeface="Calibri"/>
              </a:rPr>
              <a:t>στο </a:t>
            </a:r>
            <a:r>
              <a:rPr lang="en-GB" sz="1600" spc="-15" dirty="0">
                <a:latin typeface="Calibri"/>
                <a:cs typeface="Calibri"/>
              </a:rPr>
              <a:t>ORS</a:t>
            </a:r>
            <a:r>
              <a:rPr sz="1600" spc="-15" dirty="0">
                <a:latin typeface="Calibri"/>
                <a:cs typeface="Calibri"/>
              </a:rPr>
              <a:t>)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και</a:t>
            </a:r>
            <a:endParaRPr sz="1600" dirty="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290"/>
              </a:spcBef>
            </a:pPr>
            <a:r>
              <a:rPr sz="1600" spc="-5" dirty="0">
                <a:latin typeface="Calibri"/>
                <a:cs typeface="Calibri"/>
              </a:rPr>
              <a:t>ενημέρωση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της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ομάδας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που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διαχειρίζεται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κεντρικά</a:t>
            </a:r>
            <a:r>
              <a:rPr sz="1600" spc="-10" dirty="0">
                <a:latin typeface="Calibri"/>
                <a:cs typeface="Calibri"/>
              </a:rPr>
              <a:t> το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χάρτη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4536A"/>
                </a:solidFill>
                <a:latin typeface="Calibri"/>
                <a:cs typeface="Calibri"/>
              </a:rPr>
              <a:t>Erasmus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Courier New"/>
              <a:buChar char="o"/>
              <a:tabLst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Αλλαγή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στοιχείων </a:t>
            </a:r>
            <a:r>
              <a:rPr sz="1600" spc="-15" dirty="0">
                <a:latin typeface="Calibri"/>
                <a:cs typeface="Calibri"/>
              </a:rPr>
              <a:t>επικοινωνίας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του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οργανισμού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BA26BC29-991F-4513-C696-47C357AB5AD1}"/>
              </a:ext>
            </a:extLst>
          </p:cNvPr>
          <p:cNvSpPr txBox="1">
            <a:spLocks/>
          </p:cNvSpPr>
          <p:nvPr/>
        </p:nvSpPr>
        <p:spPr>
          <a:xfrm>
            <a:off x="314226" y="314923"/>
            <a:ext cx="9210773" cy="41421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lang="el-GR" sz="2500" kern="0" spc="-20" dirty="0">
                <a:solidFill>
                  <a:sysClr val="windowText" lastClr="000000"/>
                </a:solidFill>
              </a:rPr>
              <a:t>Τροποποιήσεις Συμφωνιών Επιχορήγησης μεταξύ Δικαιούχου και ΙΔΕΠ</a:t>
            </a:r>
            <a:endParaRPr lang="el-GR" sz="25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18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067" y="2782011"/>
            <a:ext cx="2048510" cy="1608902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ct val="89500"/>
              </a:lnSpc>
              <a:spcBef>
                <a:spcPts val="450"/>
              </a:spcBef>
              <a:buClr>
                <a:srgbClr val="44536A"/>
              </a:buClr>
              <a:buFont typeface="Symbol"/>
              <a:buChar char=""/>
              <a:tabLst>
                <a:tab pos="235585" algn="l"/>
              </a:tabLst>
            </a:pPr>
            <a:r>
              <a:rPr lang="el-GR"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Μεταφορές κονδυλίων από τους δικαιούχους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3800" y="990600"/>
            <a:ext cx="7837755" cy="60779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ts val="1845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r>
              <a:rPr sz="1600" spc="-5" dirty="0">
                <a:latin typeface="Calibri"/>
                <a:cs typeface="Calibri"/>
              </a:rPr>
              <a:t>Η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ΕΥ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εγκρίνει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συγκε</a:t>
            </a:r>
            <a:r>
              <a:rPr lang="el-GR" sz="1600" spc="-10" dirty="0">
                <a:latin typeface="Calibri"/>
                <a:cs typeface="Calibri"/>
              </a:rPr>
              <a:t>κ</a:t>
            </a:r>
            <a:r>
              <a:rPr sz="1600" spc="-10" dirty="0" err="1">
                <a:latin typeface="Calibri"/>
                <a:cs typeface="Calibri"/>
              </a:rPr>
              <a:t>ριμένο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αριθμό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κινητικοτήτων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για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κάθε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lang="el-GR" sz="1600" spc="-20" dirty="0">
                <a:latin typeface="Calibri"/>
                <a:cs typeface="Calibri"/>
              </a:rPr>
              <a:t>τύπο κινητικότητας. </a:t>
            </a:r>
            <a:r>
              <a:rPr lang="el-GR" sz="1600" spc="-5" dirty="0">
                <a:solidFill>
                  <a:schemeClr val="tx1"/>
                </a:solidFill>
                <a:latin typeface="Calibri"/>
                <a:cs typeface="Calibri"/>
              </a:rPr>
              <a:t>Δεν</a:t>
            </a:r>
            <a:r>
              <a:rPr lang="el-GR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l-GR" sz="1600" spc="-5" dirty="0">
                <a:solidFill>
                  <a:schemeClr val="tx1"/>
                </a:solidFill>
                <a:latin typeface="Calibri"/>
                <a:cs typeface="Calibri"/>
              </a:rPr>
              <a:t>υποδεικνύει, όμως,</a:t>
            </a:r>
            <a:r>
              <a:rPr lang="el-GR" sz="16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l-GR" sz="1600" spc="-5" dirty="0">
                <a:solidFill>
                  <a:schemeClr val="tx1"/>
                </a:solidFill>
                <a:latin typeface="Calibri"/>
                <a:cs typeface="Calibri"/>
              </a:rPr>
              <a:t>σε</a:t>
            </a:r>
            <a:r>
              <a:rPr lang="el-GR" sz="1600" spc="3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l-GR" sz="1600" spc="-5" dirty="0">
                <a:solidFill>
                  <a:schemeClr val="tx1"/>
                </a:solidFill>
                <a:latin typeface="Calibri"/>
                <a:cs typeface="Calibri"/>
              </a:rPr>
              <a:t>ποιες</a:t>
            </a:r>
            <a:r>
              <a:rPr lang="el-GR" sz="16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l-GR" sz="1600" spc="-10" dirty="0">
                <a:solidFill>
                  <a:schemeClr val="tx1"/>
                </a:solidFill>
                <a:latin typeface="Calibri"/>
                <a:cs typeface="Calibri"/>
              </a:rPr>
              <a:t>χώρες</a:t>
            </a:r>
            <a:r>
              <a:rPr lang="el-GR" sz="16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l-GR" sz="1600" spc="-5" dirty="0">
                <a:solidFill>
                  <a:schemeClr val="tx1"/>
                </a:solidFill>
                <a:latin typeface="Calibri"/>
                <a:cs typeface="Calibri"/>
              </a:rPr>
              <a:t>θα</a:t>
            </a:r>
            <a:r>
              <a:rPr lang="el-GR" sz="16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l-GR" sz="1600" spc="-10" dirty="0">
                <a:solidFill>
                  <a:schemeClr val="tx1"/>
                </a:solidFill>
                <a:latin typeface="Calibri"/>
                <a:cs typeface="Calibri"/>
              </a:rPr>
              <a:t>πραγματοποιηθούν</a:t>
            </a:r>
            <a:r>
              <a:rPr lang="el-GR" sz="1600" spc="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l-GR" sz="1600" spc="-5" dirty="0">
                <a:solidFill>
                  <a:schemeClr val="tx1"/>
                </a:solidFill>
                <a:latin typeface="Calibri"/>
                <a:cs typeface="Calibri"/>
              </a:rPr>
              <a:t>οι</a:t>
            </a:r>
            <a:r>
              <a:rPr lang="el-GR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l-GR" sz="1600" spc="-15" dirty="0">
                <a:solidFill>
                  <a:schemeClr val="tx1"/>
                </a:solidFill>
                <a:latin typeface="Calibri"/>
                <a:cs typeface="Calibri"/>
              </a:rPr>
              <a:t>κινητικότητες</a:t>
            </a:r>
            <a:r>
              <a:rPr lang="el-GR" sz="16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l-GR" sz="1600" spc="-25" dirty="0">
                <a:solidFill>
                  <a:schemeClr val="tx1"/>
                </a:solidFill>
                <a:latin typeface="Calibri"/>
                <a:cs typeface="Calibri"/>
              </a:rPr>
              <a:t>και</a:t>
            </a:r>
            <a:r>
              <a:rPr lang="el-GR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l-GR" sz="1600" spc="-10" dirty="0">
                <a:solidFill>
                  <a:schemeClr val="tx1"/>
                </a:solidFill>
                <a:latin typeface="Calibri"/>
                <a:cs typeface="Calibri"/>
              </a:rPr>
              <a:t>τη</a:t>
            </a:r>
            <a:r>
              <a:rPr lang="el-GR" sz="1600" dirty="0">
                <a:latin typeface="Calibri"/>
                <a:cs typeface="Calibri"/>
              </a:rPr>
              <a:t> </a:t>
            </a:r>
            <a:r>
              <a:rPr lang="el-GR" sz="1600" spc="-10" dirty="0">
                <a:latin typeface="Calibri"/>
                <a:cs typeface="Calibri"/>
              </a:rPr>
              <a:t>διάρκειά τους</a:t>
            </a:r>
          </a:p>
          <a:p>
            <a:pPr marL="298450" indent="-285750">
              <a:lnSpc>
                <a:spcPts val="1845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endParaRPr lang="el-GR" sz="1600" spc="-10" dirty="0">
              <a:latin typeface="Calibri"/>
              <a:cs typeface="Calibri"/>
            </a:endParaRPr>
          </a:p>
          <a:p>
            <a:pPr marL="298450" marR="297180" indent="-285750">
              <a:lnSpc>
                <a:spcPts val="1750"/>
              </a:lnSpc>
              <a:spcBef>
                <a:spcPts val="295"/>
              </a:spcBef>
              <a:buFont typeface="Courier New" panose="02070309020205020404" pitchFamily="49" charset="0"/>
              <a:buChar char="o"/>
            </a:pPr>
            <a:r>
              <a:rPr lang="el-GR" sz="1600" spc="-5" dirty="0">
                <a:latin typeface="Calibri"/>
                <a:cs typeface="Calibri"/>
              </a:rPr>
              <a:t>Κατά την υλοποίηση των σχεδίων, οι</a:t>
            </a:r>
            <a:r>
              <a:rPr lang="el-GR" sz="1600" dirty="0">
                <a:latin typeface="Calibri"/>
                <a:cs typeface="Calibri"/>
              </a:rPr>
              <a:t> </a:t>
            </a:r>
            <a:r>
              <a:rPr lang="el-GR" sz="1600" spc="-10" dirty="0">
                <a:latin typeface="Calibri"/>
                <a:cs typeface="Calibri"/>
              </a:rPr>
              <a:t>αλλαγές</a:t>
            </a:r>
            <a:r>
              <a:rPr lang="el-GR" sz="1600" spc="15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στον </a:t>
            </a:r>
            <a:r>
              <a:rPr lang="el-GR" sz="1600" spc="-10" dirty="0">
                <a:latin typeface="Calibri"/>
                <a:cs typeface="Calibri"/>
              </a:rPr>
              <a:t>αριθμό</a:t>
            </a:r>
            <a:r>
              <a:rPr lang="el-GR" sz="1600" spc="10" dirty="0">
                <a:latin typeface="Calibri"/>
                <a:cs typeface="Calibri"/>
              </a:rPr>
              <a:t> </a:t>
            </a:r>
            <a:r>
              <a:rPr lang="el-GR" sz="1600" spc="-10" dirty="0">
                <a:latin typeface="Calibri"/>
                <a:cs typeface="Calibri"/>
              </a:rPr>
              <a:t>των</a:t>
            </a:r>
            <a:r>
              <a:rPr lang="el-GR" sz="1600" dirty="0">
                <a:latin typeface="Calibri"/>
                <a:cs typeface="Calibri"/>
              </a:rPr>
              <a:t> </a:t>
            </a:r>
            <a:r>
              <a:rPr lang="el-GR" sz="1600" spc="-15" dirty="0">
                <a:latin typeface="Calibri"/>
                <a:cs typeface="Calibri"/>
              </a:rPr>
              <a:t>κινητικοτήτων και η επιλογή χωρών και διάρκειας</a:t>
            </a:r>
            <a:r>
              <a:rPr lang="el-GR" sz="1600" spc="35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μπορεί</a:t>
            </a:r>
            <a:r>
              <a:rPr lang="el-GR" sz="160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να </a:t>
            </a:r>
            <a:r>
              <a:rPr lang="el-GR" sz="1600" spc="-35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επιφέρουν</a:t>
            </a:r>
            <a:r>
              <a:rPr lang="el-GR" sz="1600" spc="-15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διαφοροποιήσεις</a:t>
            </a:r>
            <a:r>
              <a:rPr lang="el-GR" sz="1600" spc="-1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στις κατηγορίες εξόδων</a:t>
            </a:r>
            <a:r>
              <a:rPr lang="el-GR" sz="1600" spc="-15" dirty="0">
                <a:latin typeface="Calibri"/>
                <a:cs typeface="Calibri"/>
              </a:rPr>
              <a:t>,</a:t>
            </a:r>
            <a:r>
              <a:rPr lang="el-GR" sz="1600" spc="50" dirty="0">
                <a:latin typeface="Calibri"/>
                <a:cs typeface="Calibri"/>
              </a:rPr>
              <a:t> </a:t>
            </a:r>
            <a:r>
              <a:rPr lang="el-GR" sz="1600" spc="-10" dirty="0">
                <a:latin typeface="Calibri"/>
                <a:cs typeface="Calibri"/>
              </a:rPr>
              <a:t>όπως</a:t>
            </a:r>
            <a:r>
              <a:rPr lang="el-GR" sz="1600" spc="-5" dirty="0">
                <a:latin typeface="Calibri"/>
                <a:cs typeface="Calibri"/>
              </a:rPr>
              <a:t> </a:t>
            </a:r>
            <a:r>
              <a:rPr lang="el-GR" sz="1600" spc="-10" dirty="0">
                <a:latin typeface="Calibri"/>
                <a:cs typeface="Calibri"/>
              </a:rPr>
              <a:t>αυτές</a:t>
            </a:r>
            <a:r>
              <a:rPr lang="el-GR" sz="160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παρουσιάζονται</a:t>
            </a:r>
            <a:r>
              <a:rPr lang="el-GR" sz="1600" spc="1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στο</a:t>
            </a:r>
            <a:r>
              <a:rPr lang="el-GR" sz="1600" spc="10" dirty="0">
                <a:latin typeface="Calibri"/>
                <a:cs typeface="Calibri"/>
              </a:rPr>
              <a:t> </a:t>
            </a:r>
            <a:r>
              <a:rPr lang="el-GR" sz="1600" spc="-10" dirty="0">
                <a:latin typeface="Calibri"/>
                <a:cs typeface="Calibri"/>
              </a:rPr>
              <a:t>Παράρτημα</a:t>
            </a:r>
            <a:r>
              <a:rPr lang="el-GR" sz="1600" spc="3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Ι</a:t>
            </a:r>
            <a:r>
              <a:rPr lang="el-GR" sz="1600" spc="1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της</a:t>
            </a:r>
            <a:r>
              <a:rPr lang="el-GR" sz="1600" spc="25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Συμφωνίας </a:t>
            </a:r>
            <a:r>
              <a:rPr lang="el-GR" sz="1600" spc="-35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σας.</a:t>
            </a:r>
            <a:r>
              <a:rPr lang="el-GR" sz="1600" dirty="0">
                <a:latin typeface="Calibri"/>
                <a:cs typeface="Calibri"/>
              </a:rPr>
              <a:t>  </a:t>
            </a:r>
            <a:r>
              <a:rPr lang="el-GR" sz="1600" spc="-5" dirty="0">
                <a:latin typeface="Calibri"/>
                <a:cs typeface="Calibri"/>
              </a:rPr>
              <a:t>Σε</a:t>
            </a:r>
            <a:r>
              <a:rPr lang="el-GR" sz="1600" spc="5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τέτοια</a:t>
            </a:r>
            <a:r>
              <a:rPr lang="el-GR" sz="1600" spc="-1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περίπτωση</a:t>
            </a:r>
            <a:r>
              <a:rPr lang="el-GR" sz="1600" spc="-15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ισχύουν τα</a:t>
            </a:r>
            <a:r>
              <a:rPr lang="el-GR" sz="1600" spc="-10" dirty="0">
                <a:latin typeface="Calibri"/>
                <a:cs typeface="Calibri"/>
              </a:rPr>
              <a:t> </a:t>
            </a:r>
            <a:r>
              <a:rPr lang="el-GR" sz="1600" spc="-15" dirty="0">
                <a:latin typeface="Calibri"/>
                <a:cs typeface="Calibri"/>
              </a:rPr>
              <a:t>ακόλουθα</a:t>
            </a:r>
            <a:r>
              <a:rPr lang="el-GR" sz="1400" spc="-15" dirty="0">
                <a:latin typeface="Calibri"/>
                <a:cs typeface="Calibri"/>
              </a:rPr>
              <a:t>:</a:t>
            </a:r>
          </a:p>
          <a:p>
            <a:pPr marL="12700" marR="5080">
              <a:lnSpc>
                <a:spcPts val="1750"/>
              </a:lnSpc>
              <a:spcBef>
                <a:spcPts val="15"/>
              </a:spcBef>
            </a:pPr>
            <a:endParaRPr lang="el-GR" sz="1400" spc="-15" dirty="0">
              <a:latin typeface="Calibri"/>
              <a:cs typeface="Calibri"/>
            </a:endParaRPr>
          </a:p>
          <a:p>
            <a:pPr marL="298450" indent="-285750">
              <a:lnSpc>
                <a:spcPts val="1835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r>
              <a:rPr lang="el-GR" sz="1600" spc="-5" dirty="0">
                <a:latin typeface="Calibri"/>
                <a:cs typeface="Calibri"/>
              </a:rPr>
              <a:t>Μπορούν να γίνουν μεταφορές</a:t>
            </a:r>
            <a:r>
              <a:rPr lang="el-GR" sz="1600" spc="5" dirty="0">
                <a:latin typeface="Calibri"/>
                <a:cs typeface="Calibri"/>
              </a:rPr>
              <a:t> </a:t>
            </a:r>
            <a:r>
              <a:rPr lang="el-GR" sz="1600" spc="-20" dirty="0">
                <a:latin typeface="Calibri"/>
                <a:cs typeface="Calibri"/>
              </a:rPr>
              <a:t>κονδυλίων,</a:t>
            </a:r>
            <a:r>
              <a:rPr lang="el-GR" sz="1600" spc="10" dirty="0">
                <a:latin typeface="Calibri"/>
                <a:cs typeface="Calibri"/>
              </a:rPr>
              <a:t> </a:t>
            </a:r>
            <a:r>
              <a:rPr lang="el-GR" sz="1600" b="1" spc="-10" dirty="0">
                <a:latin typeface="Calibri"/>
                <a:cs typeface="Calibri"/>
              </a:rPr>
              <a:t>χωρίς</a:t>
            </a:r>
            <a:r>
              <a:rPr lang="el-GR" sz="1600" b="1" spc="-5" dirty="0">
                <a:latin typeface="Calibri"/>
                <a:cs typeface="Calibri"/>
              </a:rPr>
              <a:t> τροποποίηση</a:t>
            </a:r>
            <a:r>
              <a:rPr lang="el-GR" sz="1600" b="1" spc="25" dirty="0">
                <a:latin typeface="Calibri"/>
                <a:cs typeface="Calibri"/>
              </a:rPr>
              <a:t> </a:t>
            </a:r>
            <a:r>
              <a:rPr lang="el-GR" sz="1600" b="1" spc="-10" dirty="0">
                <a:latin typeface="Calibri"/>
                <a:cs typeface="Calibri"/>
              </a:rPr>
              <a:t>Συμφωνίας</a:t>
            </a:r>
            <a:r>
              <a:rPr lang="el-GR" sz="1600" b="1" spc="50" dirty="0">
                <a:latin typeface="Calibri"/>
                <a:cs typeface="Calibri"/>
              </a:rPr>
              <a:t> </a:t>
            </a:r>
            <a:r>
              <a:rPr lang="el-GR" sz="1600" spc="-10" dirty="0">
                <a:latin typeface="Calibri"/>
                <a:cs typeface="Calibri"/>
              </a:rPr>
              <a:t>(γίνονται</a:t>
            </a:r>
            <a:r>
              <a:rPr lang="el-GR" sz="1600" spc="375" dirty="0">
                <a:latin typeface="Calibri"/>
                <a:cs typeface="Calibri"/>
              </a:rPr>
              <a:t> </a:t>
            </a:r>
            <a:r>
              <a:rPr lang="el-GR" sz="1600" spc="-10" dirty="0">
                <a:latin typeface="Calibri"/>
                <a:cs typeface="Calibri"/>
              </a:rPr>
              <a:t>χωρίς</a:t>
            </a:r>
            <a:r>
              <a:rPr lang="el-GR" sz="1600" spc="5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ενημέρωση</a:t>
            </a:r>
            <a:r>
              <a:rPr lang="el-GR" sz="160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της</a:t>
            </a:r>
            <a:r>
              <a:rPr lang="el-GR" sz="1600" spc="-35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ΕΥ)</a:t>
            </a:r>
            <a:endParaRPr lang="el-GR" sz="1600" dirty="0">
              <a:latin typeface="Calibri"/>
              <a:cs typeface="Calibri"/>
            </a:endParaRPr>
          </a:p>
          <a:p>
            <a:pPr marL="12700" marR="232410">
              <a:lnSpc>
                <a:spcPts val="1750"/>
              </a:lnSpc>
              <a:spcBef>
                <a:spcPts val="730"/>
              </a:spcBef>
            </a:pPr>
            <a:r>
              <a:rPr lang="el-GR" sz="1600" spc="-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*Στις </a:t>
            </a:r>
            <a:r>
              <a:rPr lang="el-GR" sz="1600" spc="-5" dirty="0">
                <a:solidFill>
                  <a:srgbClr val="FF0000"/>
                </a:solidFill>
                <a:latin typeface="Calibri"/>
                <a:cs typeface="Calibri"/>
              </a:rPr>
              <a:t>περιπτώσεις</a:t>
            </a:r>
            <a:r>
              <a:rPr lang="el-GR" sz="1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dirty="0">
                <a:solidFill>
                  <a:srgbClr val="FF0000"/>
                </a:solidFill>
                <a:latin typeface="Calibri"/>
                <a:cs typeface="Calibri"/>
              </a:rPr>
              <a:t>στις </a:t>
            </a:r>
            <a:r>
              <a:rPr lang="el-GR" sz="1600" spc="-5" dirty="0">
                <a:solidFill>
                  <a:srgbClr val="FF0000"/>
                </a:solidFill>
                <a:latin typeface="Calibri"/>
                <a:cs typeface="Calibri"/>
              </a:rPr>
              <a:t>οποίες</a:t>
            </a:r>
            <a:r>
              <a:rPr lang="el-GR" sz="16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spc="-10" dirty="0">
                <a:solidFill>
                  <a:srgbClr val="FF0000"/>
                </a:solidFill>
                <a:latin typeface="Calibri"/>
                <a:cs typeface="Calibri"/>
              </a:rPr>
              <a:t>προκύπτουν</a:t>
            </a:r>
            <a:r>
              <a:rPr lang="el-GR" sz="16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spc="-10" dirty="0">
                <a:solidFill>
                  <a:srgbClr val="FF0000"/>
                </a:solidFill>
                <a:latin typeface="Calibri"/>
                <a:cs typeface="Calibri"/>
              </a:rPr>
              <a:t>Real</a:t>
            </a:r>
            <a:r>
              <a:rPr lang="el-GR" sz="16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spc="-10" dirty="0" err="1">
                <a:solidFill>
                  <a:srgbClr val="FF0000"/>
                </a:solidFill>
                <a:latin typeface="Calibri"/>
                <a:cs typeface="Calibri"/>
              </a:rPr>
              <a:t>Costs</a:t>
            </a:r>
            <a:r>
              <a:rPr lang="el-GR" sz="16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spc="-1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l-GR" sz="1600" spc="-15" dirty="0" err="1">
                <a:solidFill>
                  <a:srgbClr val="FF0000"/>
                </a:solidFill>
                <a:latin typeface="Calibri"/>
                <a:cs typeface="Calibri"/>
              </a:rPr>
              <a:t>exceptional</a:t>
            </a:r>
            <a:r>
              <a:rPr lang="el-GR" sz="16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spc="-10" dirty="0" err="1">
                <a:solidFill>
                  <a:srgbClr val="FF0000"/>
                </a:solidFill>
                <a:latin typeface="Calibri"/>
                <a:cs typeface="Calibri"/>
              </a:rPr>
              <a:t>costs</a:t>
            </a:r>
            <a:r>
              <a:rPr lang="el-GR" sz="1600" spc="-1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lang="el-GR" sz="16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spc="-5" dirty="0" err="1">
                <a:solidFill>
                  <a:srgbClr val="FF0000"/>
                </a:solidFill>
                <a:latin typeface="Calibri"/>
                <a:cs typeface="Calibri"/>
              </a:rPr>
              <a:t>inclusion</a:t>
            </a:r>
            <a:r>
              <a:rPr lang="el-GR" sz="1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spc="-10" dirty="0" err="1">
                <a:solidFill>
                  <a:srgbClr val="FF0000"/>
                </a:solidFill>
                <a:latin typeface="Calibri"/>
                <a:cs typeface="Calibri"/>
              </a:rPr>
              <a:t>support</a:t>
            </a:r>
            <a:r>
              <a:rPr lang="el-GR" sz="1600" spc="-10" dirty="0">
                <a:solidFill>
                  <a:srgbClr val="FF0000"/>
                </a:solidFill>
                <a:latin typeface="Calibri"/>
                <a:cs typeface="Calibri"/>
              </a:rPr>
              <a:t> for </a:t>
            </a:r>
            <a:r>
              <a:rPr lang="el-GR" sz="1600" spc="-10" dirty="0" err="1">
                <a:solidFill>
                  <a:srgbClr val="FF0000"/>
                </a:solidFill>
                <a:latin typeface="Calibri"/>
                <a:cs typeface="Calibri"/>
              </a:rPr>
              <a:t>participants</a:t>
            </a:r>
            <a:r>
              <a:rPr lang="el-GR" sz="1600" spc="-10" dirty="0">
                <a:solidFill>
                  <a:srgbClr val="FF0000"/>
                </a:solidFill>
                <a:latin typeface="Calibri"/>
                <a:cs typeface="Calibri"/>
              </a:rPr>
              <a:t>), </a:t>
            </a:r>
            <a:r>
              <a:rPr lang="el-GR" sz="1600" spc="-3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spc="-15" dirty="0">
                <a:solidFill>
                  <a:srgbClr val="FF0000"/>
                </a:solidFill>
                <a:latin typeface="Calibri"/>
                <a:cs typeface="Calibri"/>
              </a:rPr>
              <a:t>απαιτείται</a:t>
            </a:r>
            <a:r>
              <a:rPr lang="el-GR" sz="1600" spc="-5" dirty="0">
                <a:solidFill>
                  <a:srgbClr val="FF0000"/>
                </a:solidFill>
                <a:latin typeface="Calibri"/>
                <a:cs typeface="Calibri"/>
              </a:rPr>
              <a:t> προέγκριση</a:t>
            </a:r>
            <a:r>
              <a:rPr lang="el-GR" sz="1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spc="-10" dirty="0">
                <a:solidFill>
                  <a:srgbClr val="FF0000"/>
                </a:solidFill>
                <a:latin typeface="Calibri"/>
                <a:cs typeface="Calibri"/>
              </a:rPr>
              <a:t>από</a:t>
            </a:r>
            <a:r>
              <a:rPr lang="el-GR" sz="1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spc="-20" dirty="0">
                <a:solidFill>
                  <a:srgbClr val="FF0000"/>
                </a:solidFill>
                <a:latin typeface="Calibri"/>
                <a:cs typeface="Calibri"/>
              </a:rPr>
              <a:t>την</a:t>
            </a:r>
            <a:r>
              <a:rPr lang="el-GR" sz="16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1600" spc="-45" dirty="0">
                <a:solidFill>
                  <a:srgbClr val="FF0000"/>
                </a:solidFill>
                <a:latin typeface="Calibri"/>
                <a:cs typeface="Calibri"/>
              </a:rPr>
              <a:t>Ε.Υ (ακόμη και αν δεν αυξάνεται το συνολικό κονδύλι επιχορήγησης)</a:t>
            </a:r>
          </a:p>
          <a:p>
            <a:pPr marL="12700" marR="232410">
              <a:lnSpc>
                <a:spcPts val="1750"/>
              </a:lnSpc>
              <a:spcBef>
                <a:spcPts val="730"/>
              </a:spcBef>
            </a:pPr>
            <a:endParaRPr lang="el-GR" sz="1600" spc="-45" dirty="0">
              <a:latin typeface="Calibri"/>
              <a:cs typeface="Calibri"/>
            </a:endParaRPr>
          </a:p>
          <a:p>
            <a:pPr marL="298450" marR="232410" indent="-285750">
              <a:lnSpc>
                <a:spcPts val="1750"/>
              </a:lnSpc>
              <a:spcBef>
                <a:spcPts val="730"/>
              </a:spcBef>
              <a:buFont typeface="Wingdings" panose="05000000000000000000" pitchFamily="2" charset="2"/>
              <a:buChar char="v"/>
            </a:pPr>
            <a:r>
              <a:rPr lang="el-GR" sz="1600" spc="-45" dirty="0">
                <a:latin typeface="Calibri"/>
                <a:cs typeface="Calibri"/>
              </a:rPr>
              <a:t>Υπάρχουν μεταφορές κονδυλίων που προϋποθέτουν την </a:t>
            </a:r>
            <a:r>
              <a:rPr lang="el-GR" sz="1600" b="1" spc="-45" dirty="0">
                <a:latin typeface="Calibri"/>
                <a:cs typeface="Calibri"/>
              </a:rPr>
              <a:t>προηγούμενη τροποποίηση της Συμφωνίας από την ΕΥ:</a:t>
            </a:r>
          </a:p>
          <a:p>
            <a:pPr marL="12700" marR="232410">
              <a:lnSpc>
                <a:spcPts val="1750"/>
              </a:lnSpc>
              <a:spcBef>
                <a:spcPts val="730"/>
              </a:spcBef>
            </a:pP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1. Μεταφορές κονδυλίων προς τις κατηγορίες </a:t>
            </a:r>
            <a:r>
              <a:rPr lang="en-GB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“</a:t>
            </a:r>
            <a:r>
              <a:rPr lang="el-GR" sz="1600" i="1" spc="-4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Organisational</a:t>
            </a: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l-GR" sz="1600" i="1" spc="-4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Support</a:t>
            </a: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for </a:t>
            </a:r>
            <a:r>
              <a:rPr lang="el-GR" sz="1600" i="1" spc="-4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mobility</a:t>
            </a: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l-GR" sz="1600" i="1" spc="-4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activities</a:t>
            </a:r>
            <a:r>
              <a:rPr lang="en-GB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”</a:t>
            </a: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και </a:t>
            </a:r>
            <a:r>
              <a:rPr lang="en-GB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“</a:t>
            </a:r>
            <a:r>
              <a:rPr lang="el-GR" sz="1600" i="1" spc="-4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Organisational</a:t>
            </a: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l-GR" sz="1600" i="1" spc="-4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Support</a:t>
            </a: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for </a:t>
            </a:r>
            <a:r>
              <a:rPr lang="el-GR" sz="1600" i="1" spc="-4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blended</a:t>
            </a: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l-GR" sz="1600" i="1" spc="-4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intensive</a:t>
            </a: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l-GR" sz="1600" i="1" spc="-4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programmes</a:t>
            </a:r>
            <a:r>
              <a:rPr lang="en-GB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”</a:t>
            </a:r>
            <a:endParaRPr lang="el-GR" sz="1600" i="1" spc="-45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232410">
              <a:lnSpc>
                <a:spcPts val="1750"/>
              </a:lnSpc>
              <a:spcBef>
                <a:spcPts val="730"/>
              </a:spcBef>
            </a:pP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2. Μεταφορές κονδυλίων από </a:t>
            </a:r>
            <a:r>
              <a:rPr lang="el-GR" sz="1600" i="1" spc="-4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όποιαδήποτε</a:t>
            </a: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κατηγορία εξόδων που αφορά φοιτητές σε </a:t>
            </a:r>
            <a:r>
              <a:rPr lang="el-GR" sz="1600" i="1" spc="-4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όποιαδήποτε</a:t>
            </a: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κατηγορία εξόδων που αφορά προσωπικό (συμπεριλαμβανομένων των</a:t>
            </a:r>
            <a:r>
              <a:rPr lang="en-GB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l-GR" sz="1600" i="1" spc="-4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κατηγοριών πραγματικών εξόδων) που υπερβαίνουν το 10% του συνολικού ποσού της κατηγορίας εκείνης</a:t>
            </a:r>
          </a:p>
          <a:p>
            <a:pPr marL="12700" marR="5080">
              <a:lnSpc>
                <a:spcPts val="1750"/>
              </a:lnSpc>
              <a:spcBef>
                <a:spcPts val="15"/>
              </a:spcBef>
            </a:pPr>
            <a:endParaRPr lang="el-GR" sz="160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marL="298450" indent="-285750" algn="ctr">
              <a:lnSpc>
                <a:spcPts val="1845"/>
              </a:lnSpc>
              <a:spcBef>
                <a:spcPts val="95"/>
              </a:spcBef>
              <a:buFont typeface="Courier New" panose="02070309020205020404" pitchFamily="49" charset="0"/>
              <a:buChar char="o"/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21251" y="3124200"/>
            <a:ext cx="7565949" cy="12048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2410">
              <a:lnSpc>
                <a:spcPts val="1750"/>
              </a:lnSpc>
              <a:spcBef>
                <a:spcPts val="730"/>
              </a:spcBef>
            </a:pPr>
            <a:endParaRPr lang="el-GR" sz="1600" spc="-45" dirty="0">
              <a:latin typeface="Calibri"/>
              <a:cs typeface="Calibri"/>
            </a:endParaRPr>
          </a:p>
          <a:p>
            <a:pPr marL="12700" marR="232410">
              <a:lnSpc>
                <a:spcPts val="1750"/>
              </a:lnSpc>
              <a:spcBef>
                <a:spcPts val="730"/>
              </a:spcBef>
            </a:pPr>
            <a:endParaRPr lang="el-GR" sz="1600" spc="-45" dirty="0">
              <a:latin typeface="Calibri"/>
              <a:cs typeface="Calibri"/>
            </a:endParaRPr>
          </a:p>
          <a:p>
            <a:pPr marL="12700" marR="232410">
              <a:lnSpc>
                <a:spcPts val="1750"/>
              </a:lnSpc>
              <a:spcBef>
                <a:spcPts val="730"/>
              </a:spcBef>
            </a:pPr>
            <a:endParaRPr lang="el-GR" sz="1600" spc="-45" dirty="0">
              <a:latin typeface="Calibri"/>
              <a:cs typeface="Calibri"/>
            </a:endParaRPr>
          </a:p>
          <a:p>
            <a:pPr marL="298450" marR="232410" indent="-285750">
              <a:lnSpc>
                <a:spcPts val="1750"/>
              </a:lnSpc>
              <a:spcBef>
                <a:spcPts val="730"/>
              </a:spcBef>
              <a:buFont typeface="Courier New" panose="02070309020205020404" pitchFamily="49" charset="0"/>
              <a:buChar char="o"/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377AC5DF-8F04-48A1-91AE-C5DC1D2449CF}"/>
              </a:ext>
            </a:extLst>
          </p:cNvPr>
          <p:cNvSpPr txBox="1">
            <a:spLocks/>
          </p:cNvSpPr>
          <p:nvPr/>
        </p:nvSpPr>
        <p:spPr>
          <a:xfrm>
            <a:off x="314226" y="314923"/>
            <a:ext cx="9210773" cy="41421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lang="el-GR" sz="2500" kern="0" spc="-20" dirty="0">
                <a:solidFill>
                  <a:sysClr val="windowText" lastClr="000000"/>
                </a:solidFill>
              </a:rPr>
              <a:t>Τροποποιήσεις Συμφωνιών Επιχορήγησης μεταξύ Δικαιούχου και ΙΔΕΠ</a:t>
            </a:r>
            <a:endParaRPr lang="el-GR" sz="25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940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47800" y="2362200"/>
            <a:ext cx="2249805" cy="168571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ts val="3190"/>
              </a:lnSpc>
              <a:spcBef>
                <a:spcPts val="345"/>
              </a:spcBef>
              <a:buClr>
                <a:srgbClr val="44536A"/>
              </a:buClr>
              <a:buSzPct val="128571"/>
              <a:buFont typeface="Symbol"/>
              <a:buChar char=""/>
              <a:tabLst>
                <a:tab pos="296545" algn="l"/>
              </a:tabLst>
            </a:pPr>
            <a:r>
              <a:rPr sz="2800" spc="-25" dirty="0" err="1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800" spc="-15" dirty="0" err="1">
                <a:solidFill>
                  <a:srgbClr val="44536A"/>
                </a:solidFill>
                <a:latin typeface="Calibri Light"/>
                <a:cs typeface="Calibri Light"/>
              </a:rPr>
              <a:t>ν</a:t>
            </a:r>
            <a:r>
              <a:rPr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κ</a:t>
            </a:r>
            <a:r>
              <a:rPr sz="2800" spc="-40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τ</a:t>
            </a:r>
            <a:r>
              <a:rPr sz="2800" spc="-35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νο</a:t>
            </a:r>
            <a:r>
              <a:rPr sz="2800" spc="-35" dirty="0">
                <a:solidFill>
                  <a:srgbClr val="44536A"/>
                </a:solidFill>
                <a:latin typeface="Calibri Light"/>
                <a:cs typeface="Calibri Light"/>
              </a:rPr>
              <a:t>μ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ή  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Κονδυλίων</a:t>
            </a:r>
            <a:r>
              <a:rPr lang="el-GR"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 Πρόσκλησης από την ΕΥ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0" y="1447800"/>
            <a:ext cx="5558790" cy="47997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446405">
              <a:lnSpc>
                <a:spcPct val="90000"/>
              </a:lnSpc>
              <a:spcBef>
                <a:spcPts val="320"/>
              </a:spcBef>
            </a:pPr>
            <a:r>
              <a:rPr sz="1900" spc="-5" dirty="0" err="1">
                <a:latin typeface="Calibri"/>
                <a:cs typeface="Calibri"/>
              </a:rPr>
              <a:t>Με</a:t>
            </a:r>
            <a:r>
              <a:rPr lang="el-GR" sz="1900" spc="-5" dirty="0" err="1">
                <a:latin typeface="Calibri"/>
                <a:cs typeface="Calibri"/>
              </a:rPr>
              <a:t>τά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20" dirty="0" err="1">
                <a:latin typeface="Calibri"/>
                <a:cs typeface="Calibri"/>
              </a:rPr>
              <a:t>την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υποβ</a:t>
            </a:r>
            <a:r>
              <a:rPr sz="1900" spc="-5" dirty="0" err="1">
                <a:latin typeface="Calibri"/>
                <a:cs typeface="Calibri"/>
              </a:rPr>
              <a:t>ολή</a:t>
            </a:r>
            <a:r>
              <a:rPr lang="en-GB" sz="1900" spc="10" dirty="0">
                <a:latin typeface="Calibri"/>
                <a:cs typeface="Calibri"/>
              </a:rPr>
              <a:t> </a:t>
            </a:r>
            <a:r>
              <a:rPr lang="el-GR" sz="1900" spc="10" dirty="0">
                <a:latin typeface="Calibri"/>
                <a:cs typeface="Calibri"/>
              </a:rPr>
              <a:t>όλων των περιοδικών εκθέσεων, </a:t>
            </a:r>
            <a:r>
              <a:rPr sz="1900" spc="-10" dirty="0" err="1">
                <a:latin typeface="Calibri"/>
                <a:cs typeface="Calibri"/>
              </a:rPr>
              <a:t>ενδεχομένως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να </a:t>
            </a:r>
            <a:r>
              <a:rPr sz="1900" spc="-10" dirty="0">
                <a:latin typeface="Calibri"/>
                <a:cs typeface="Calibri"/>
              </a:rPr>
              <a:t>προκύψει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ανακατα</a:t>
            </a:r>
            <a:r>
              <a:rPr sz="1900" spc="-15" dirty="0" err="1">
                <a:latin typeface="Calibri"/>
                <a:cs typeface="Calibri"/>
              </a:rPr>
              <a:t>νομή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20" dirty="0" err="1">
                <a:latin typeface="Calibri"/>
                <a:cs typeface="Calibri"/>
              </a:rPr>
              <a:t>κονδυλίου</a:t>
            </a:r>
            <a:r>
              <a:rPr lang="el-GR" sz="1900" spc="-20" dirty="0">
                <a:latin typeface="Calibri"/>
                <a:cs typeface="Calibri"/>
              </a:rPr>
              <a:t> για μία Πρόσκληση, η οποία θα οδηγήσει σε τροποποιήσεις των επηρεαζόμενων Συμφωνιών.</a:t>
            </a:r>
            <a:endParaRPr sz="1900" dirty="0">
              <a:latin typeface="Calibri"/>
              <a:cs typeface="Calibri"/>
            </a:endParaRPr>
          </a:p>
          <a:p>
            <a:pPr marL="12700" marR="12065">
              <a:lnSpc>
                <a:spcPts val="2050"/>
              </a:lnSpc>
              <a:spcBef>
                <a:spcPts val="1025"/>
              </a:spcBef>
              <a:tabLst>
                <a:tab pos="240665" algn="l"/>
                <a:tab pos="241300" algn="l"/>
              </a:tabLst>
            </a:pPr>
            <a:r>
              <a:rPr lang="el-GR" sz="1900" b="1" spc="-5" dirty="0">
                <a:solidFill>
                  <a:srgbClr val="44536A"/>
                </a:solidFill>
                <a:latin typeface="Calibri"/>
                <a:cs typeface="Calibri"/>
              </a:rPr>
              <a:t>Για την </a:t>
            </a:r>
            <a:r>
              <a:rPr sz="1900" b="1" spc="-5" dirty="0">
                <a:solidFill>
                  <a:srgbClr val="44536A"/>
                </a:solidFill>
                <a:latin typeface="Calibri"/>
                <a:cs typeface="Calibri"/>
              </a:rPr>
              <a:t>ανακατα</a:t>
            </a:r>
            <a:r>
              <a:rPr sz="1900" b="1" spc="-5" dirty="0" err="1">
                <a:solidFill>
                  <a:srgbClr val="44536A"/>
                </a:solidFill>
                <a:latin typeface="Calibri"/>
                <a:cs typeface="Calibri"/>
              </a:rPr>
              <a:t>νομή</a:t>
            </a:r>
            <a:r>
              <a:rPr sz="1900" b="1" spc="-5" dirty="0">
                <a:solidFill>
                  <a:srgbClr val="44536A"/>
                </a:solidFill>
                <a:latin typeface="Calibri"/>
                <a:cs typeface="Calibri"/>
              </a:rPr>
              <a:t> θα ληφθούν υπόψη:</a:t>
            </a:r>
          </a:p>
          <a:p>
            <a:pPr marL="241300" indent="-228600">
              <a:lnSpc>
                <a:spcPts val="2165"/>
              </a:lnSpc>
              <a:spcBef>
                <a:spcPts val="7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900" spc="-5" dirty="0">
                <a:latin typeface="Calibri"/>
                <a:cs typeface="Calibri"/>
              </a:rPr>
              <a:t>Tο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ποσοστό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απορρόφησης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του </a:t>
            </a:r>
            <a:r>
              <a:rPr sz="1900" spc="-15" dirty="0">
                <a:latin typeface="Calibri"/>
                <a:cs typeface="Calibri"/>
              </a:rPr>
              <a:t>προϋπολογισμού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κατά</a:t>
            </a:r>
            <a:endParaRPr sz="1900" dirty="0">
              <a:latin typeface="Calibri"/>
              <a:cs typeface="Calibri"/>
            </a:endParaRPr>
          </a:p>
          <a:p>
            <a:pPr marL="241300">
              <a:lnSpc>
                <a:spcPts val="2165"/>
              </a:lnSpc>
            </a:pPr>
            <a:r>
              <a:rPr sz="1900" spc="-20" dirty="0">
                <a:latin typeface="Calibri"/>
                <a:cs typeface="Calibri"/>
              </a:rPr>
              <a:t>την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τρέχουσα</a:t>
            </a:r>
            <a:r>
              <a:rPr sz="1900" spc="-5" dirty="0">
                <a:latin typeface="Calibri"/>
                <a:cs typeface="Calibri"/>
              </a:rPr>
              <a:t> πρόσκληση</a:t>
            </a:r>
            <a:endParaRPr sz="1900" dirty="0">
              <a:latin typeface="Calibri"/>
              <a:cs typeface="Calibri"/>
            </a:endParaRPr>
          </a:p>
          <a:p>
            <a:pPr marL="241300" marR="12065" indent="-228600">
              <a:lnSpc>
                <a:spcPts val="2050"/>
              </a:lnSpc>
              <a:spcBef>
                <a:spcPts val="10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900" spc="-90" dirty="0">
                <a:latin typeface="Calibri"/>
                <a:cs typeface="Calibri"/>
              </a:rPr>
              <a:t>Το</a:t>
            </a:r>
            <a:r>
              <a:rPr sz="1900" spc="-5" dirty="0">
                <a:latin typeface="Calibri"/>
                <a:cs typeface="Calibri"/>
              </a:rPr>
              <a:t> ποσοστό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απορρόφησης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του προϋπολογισμού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κατά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τις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προηγούμενες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(ανοιχτές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&amp;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κλειστές)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προσκλήσεις</a:t>
            </a:r>
            <a:endParaRPr lang="el-GR" sz="1900" dirty="0">
              <a:latin typeface="Calibri"/>
              <a:cs typeface="Calibri"/>
            </a:endParaRPr>
          </a:p>
          <a:p>
            <a:pPr marL="12700" marR="12065">
              <a:lnSpc>
                <a:spcPts val="2050"/>
              </a:lnSpc>
              <a:spcBef>
                <a:spcPts val="1025"/>
              </a:spcBef>
              <a:tabLst>
                <a:tab pos="240665" algn="l"/>
                <a:tab pos="241300" algn="l"/>
              </a:tabLst>
            </a:pPr>
            <a:r>
              <a:rPr sz="1900" b="1" spc="-5" dirty="0" err="1">
                <a:solidFill>
                  <a:srgbClr val="44536A"/>
                </a:solidFill>
                <a:latin typeface="Calibri"/>
                <a:cs typeface="Calibri"/>
              </a:rPr>
              <a:t>Ενώ</a:t>
            </a:r>
            <a:r>
              <a:rPr sz="1900" b="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4536A"/>
                </a:solidFill>
                <a:latin typeface="Calibri"/>
                <a:cs typeface="Calibri"/>
              </a:rPr>
              <a:t>προτεραιότητα</a:t>
            </a:r>
            <a:r>
              <a:rPr sz="1900" b="1" spc="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4536A"/>
                </a:solidFill>
                <a:latin typeface="Calibri"/>
                <a:cs typeface="Calibri"/>
              </a:rPr>
              <a:t>θα</a:t>
            </a:r>
            <a:r>
              <a:rPr sz="19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44536A"/>
                </a:solidFill>
                <a:latin typeface="Calibri"/>
                <a:cs typeface="Calibri"/>
              </a:rPr>
              <a:t>δοθεί</a:t>
            </a:r>
            <a:r>
              <a:rPr sz="1900" b="1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4536A"/>
                </a:solidFill>
                <a:latin typeface="Calibri"/>
                <a:cs typeface="Calibri"/>
              </a:rPr>
              <a:t>σε:</a:t>
            </a:r>
            <a:endParaRPr sz="1900" dirty="0">
              <a:latin typeface="Calibri"/>
              <a:cs typeface="Calibri"/>
            </a:endParaRPr>
          </a:p>
          <a:p>
            <a:pPr marL="195580" indent="-182880">
              <a:lnSpc>
                <a:spcPts val="2165"/>
              </a:lnSpc>
              <a:spcBef>
                <a:spcPts val="770"/>
              </a:spcBef>
              <a:buChar char="-"/>
              <a:tabLst>
                <a:tab pos="195580" algn="l"/>
              </a:tabLst>
            </a:pPr>
            <a:r>
              <a:rPr sz="1900" spc="-10" dirty="0">
                <a:latin typeface="Calibri"/>
                <a:cs typeface="Calibri"/>
              </a:rPr>
              <a:t>Αιτήματα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για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πραγματοποίηση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πρόσθετων</a:t>
            </a:r>
            <a:endParaRPr sz="1900" dirty="0">
              <a:latin typeface="Calibri"/>
              <a:cs typeface="Calibri"/>
            </a:endParaRPr>
          </a:p>
          <a:p>
            <a:pPr marL="12700" marR="756285">
              <a:lnSpc>
                <a:spcPts val="2050"/>
              </a:lnSpc>
              <a:spcBef>
                <a:spcPts val="145"/>
              </a:spcBef>
            </a:pPr>
            <a:r>
              <a:rPr sz="1900" spc="-20" dirty="0">
                <a:latin typeface="Calibri"/>
                <a:cs typeface="Calibri"/>
              </a:rPr>
              <a:t>κινητικοτήτων</a:t>
            </a:r>
            <a:r>
              <a:rPr sz="1900" spc="6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φοιτητών/τριών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(για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σπουδές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και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πρακτική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άσκηση)</a:t>
            </a:r>
            <a:endParaRPr sz="1900" dirty="0">
              <a:latin typeface="Calibri"/>
              <a:cs typeface="Calibri"/>
            </a:endParaRPr>
          </a:p>
          <a:p>
            <a:pPr marL="195580" indent="-182880">
              <a:lnSpc>
                <a:spcPts val="2165"/>
              </a:lnSpc>
              <a:spcBef>
                <a:spcPts val="740"/>
              </a:spcBef>
              <a:buChar char="-"/>
              <a:tabLst>
                <a:tab pos="195580" algn="l"/>
              </a:tabLst>
            </a:pPr>
            <a:r>
              <a:rPr sz="1900" spc="-10" dirty="0">
                <a:latin typeface="Calibri"/>
                <a:cs typeface="Calibri"/>
              </a:rPr>
              <a:t>Αιτήματα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για </a:t>
            </a:r>
            <a:r>
              <a:rPr sz="1900" spc="-10" dirty="0">
                <a:latin typeface="Calibri"/>
                <a:cs typeface="Calibri"/>
              </a:rPr>
              <a:t>πρόσθετη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χρηματοδότηση</a:t>
            </a:r>
            <a:r>
              <a:rPr sz="1900" spc="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οργανωτικής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ts val="2165"/>
              </a:lnSpc>
            </a:pPr>
            <a:r>
              <a:rPr sz="1900" spc="-5" dirty="0">
                <a:latin typeface="Calibri"/>
                <a:cs typeface="Calibri"/>
              </a:rPr>
              <a:t>υποστήριξης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για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διοργάνωση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νέων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BIPs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52F42863-C0BC-B9E4-F214-0589AB511A4A}"/>
              </a:ext>
            </a:extLst>
          </p:cNvPr>
          <p:cNvSpPr txBox="1">
            <a:spLocks/>
          </p:cNvSpPr>
          <p:nvPr/>
        </p:nvSpPr>
        <p:spPr>
          <a:xfrm>
            <a:off x="304800" y="304800"/>
            <a:ext cx="10058400" cy="41421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lang="el-GR" sz="2500" kern="0" spc="-20" dirty="0">
                <a:solidFill>
                  <a:sysClr val="windowText" lastClr="000000"/>
                </a:solidFill>
              </a:rPr>
              <a:t>Τροποποιήσεις Συμφωνιών Επιχορήγησης μεταξύ Δικαιούχου και ΙΔΕΠ</a:t>
            </a:r>
            <a:endParaRPr lang="el-GR" sz="25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255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828800"/>
            <a:ext cx="3158490" cy="2735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805" indent="-276860">
              <a:lnSpc>
                <a:spcPts val="3640"/>
              </a:lnSpc>
              <a:buClr>
                <a:srgbClr val="44536A"/>
              </a:buClr>
              <a:buSzPct val="220833"/>
              <a:buFont typeface="Symbol"/>
              <a:buChar char=""/>
              <a:tabLst>
                <a:tab pos="345440" algn="l"/>
              </a:tabLst>
            </a:pPr>
            <a:r>
              <a:rPr sz="2400" spc="-20" dirty="0" err="1">
                <a:solidFill>
                  <a:srgbClr val="44536A"/>
                </a:solidFill>
                <a:latin typeface="Calibri Light"/>
                <a:cs typeface="Calibri Light"/>
              </a:rPr>
              <a:t>Αλλ</a:t>
            </a:r>
            <a:r>
              <a:rPr sz="2400" spc="-20" dirty="0">
                <a:solidFill>
                  <a:srgbClr val="44536A"/>
                </a:solidFill>
                <a:latin typeface="Calibri Light"/>
                <a:cs typeface="Calibri Light"/>
              </a:rPr>
              <a:t>αγές</a:t>
            </a:r>
            <a:r>
              <a:rPr sz="2400" spc="-9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lang="el-GR" sz="2400" spc="-10" dirty="0">
                <a:solidFill>
                  <a:srgbClr val="44536A"/>
                </a:solidFill>
                <a:latin typeface="Calibri Light"/>
                <a:cs typeface="Calibri Light"/>
              </a:rPr>
              <a:t>στην περίοδο υλοποίησης των δραστηριοτήτων των φοιτητών/πρόσφατων απόφοιτων και του προσωπικού</a:t>
            </a:r>
            <a:endParaRPr sz="2400" dirty="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 flipH="1">
            <a:off x="4482443" y="1981200"/>
            <a:ext cx="45719" cy="1888935"/>
            <a:chOff x="4741831" y="1006665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764" y="102793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21" y="2201852"/>
                  </a:moveTo>
                  <a:lnTo>
                    <a:pt x="22760" y="2238962"/>
                  </a:lnTo>
                  <a:lnTo>
                    <a:pt x="23733" y="2286077"/>
                  </a:lnTo>
                  <a:lnTo>
                    <a:pt x="24214" y="2334006"/>
                  </a:lnTo>
                  <a:lnTo>
                    <a:pt x="24165" y="2382950"/>
                  </a:lnTo>
                  <a:lnTo>
                    <a:pt x="23550" y="2433113"/>
                  </a:lnTo>
                  <a:lnTo>
                    <a:pt x="22332" y="2484695"/>
                  </a:lnTo>
                  <a:lnTo>
                    <a:pt x="20446" y="2538503"/>
                  </a:lnTo>
                  <a:lnTo>
                    <a:pt x="17939" y="2592927"/>
                  </a:lnTo>
                  <a:lnTo>
                    <a:pt x="14689" y="2649982"/>
                  </a:lnTo>
                  <a:lnTo>
                    <a:pt x="11908" y="2703738"/>
                  </a:lnTo>
                  <a:lnTo>
                    <a:pt x="10148" y="2757589"/>
                  </a:lnTo>
                  <a:lnTo>
                    <a:pt x="9257" y="2811302"/>
                  </a:lnTo>
                  <a:lnTo>
                    <a:pt x="9082" y="2864647"/>
                  </a:lnTo>
                  <a:lnTo>
                    <a:pt x="9472" y="2917393"/>
                  </a:lnTo>
                  <a:lnTo>
                    <a:pt x="10275" y="2969308"/>
                  </a:lnTo>
                  <a:lnTo>
                    <a:pt x="11363" y="3021203"/>
                  </a:lnTo>
                  <a:lnTo>
                    <a:pt x="13715" y="3121494"/>
                  </a:lnTo>
                  <a:lnTo>
                    <a:pt x="14574" y="3164045"/>
                  </a:lnTo>
                  <a:lnTo>
                    <a:pt x="15162" y="3208344"/>
                  </a:lnTo>
                  <a:lnTo>
                    <a:pt x="15250" y="3250426"/>
                  </a:lnTo>
                  <a:lnTo>
                    <a:pt x="14689" y="3290062"/>
                  </a:lnTo>
                  <a:lnTo>
                    <a:pt x="14270" y="3329043"/>
                  </a:lnTo>
                  <a:lnTo>
                    <a:pt x="14742" y="3369433"/>
                  </a:lnTo>
                  <a:lnTo>
                    <a:pt x="15880" y="3411312"/>
                  </a:lnTo>
                  <a:lnTo>
                    <a:pt x="17460" y="3454764"/>
                  </a:lnTo>
                  <a:lnTo>
                    <a:pt x="19260" y="3499870"/>
                  </a:lnTo>
                  <a:lnTo>
                    <a:pt x="21054" y="3546713"/>
                  </a:lnTo>
                  <a:lnTo>
                    <a:pt x="22620" y="3595374"/>
                  </a:lnTo>
                  <a:lnTo>
                    <a:pt x="23734" y="3645937"/>
                  </a:lnTo>
                  <a:lnTo>
                    <a:pt x="24172" y="3698482"/>
                  </a:lnTo>
                  <a:lnTo>
                    <a:pt x="23710" y="3753094"/>
                  </a:lnTo>
                  <a:lnTo>
                    <a:pt x="22124" y="3809852"/>
                  </a:lnTo>
                  <a:lnTo>
                    <a:pt x="19192" y="3868841"/>
                  </a:lnTo>
                  <a:lnTo>
                    <a:pt x="14689" y="3930142"/>
                  </a:lnTo>
                  <a:lnTo>
                    <a:pt x="10017" y="3999433"/>
                  </a:lnTo>
                  <a:lnTo>
                    <a:pt x="8243" y="4060629"/>
                  </a:lnTo>
                  <a:lnTo>
                    <a:pt x="8712" y="4115146"/>
                  </a:lnTo>
                  <a:lnTo>
                    <a:pt x="10769" y="4164397"/>
                  </a:lnTo>
                  <a:lnTo>
                    <a:pt x="13761" y="4209798"/>
                  </a:lnTo>
                  <a:lnTo>
                    <a:pt x="17033" y="4252763"/>
                  </a:lnTo>
                  <a:lnTo>
                    <a:pt x="19930" y="4294706"/>
                  </a:lnTo>
                  <a:lnTo>
                    <a:pt x="21799" y="4337043"/>
                  </a:lnTo>
                  <a:lnTo>
                    <a:pt x="21985" y="4381188"/>
                  </a:lnTo>
                  <a:lnTo>
                    <a:pt x="19832" y="4428555"/>
                  </a:lnTo>
                  <a:lnTo>
                    <a:pt x="14689" y="4480560"/>
                  </a:lnTo>
                  <a:lnTo>
                    <a:pt x="18880" y="4481322"/>
                  </a:lnTo>
                  <a:lnTo>
                    <a:pt x="27516" y="4479671"/>
                  </a:lnTo>
                  <a:lnTo>
                    <a:pt x="32905" y="4479671"/>
                  </a:lnTo>
                  <a:lnTo>
                    <a:pt x="29811" y="4441247"/>
                  </a:lnTo>
                  <a:lnTo>
                    <a:pt x="27538" y="4399575"/>
                  </a:lnTo>
                  <a:lnTo>
                    <a:pt x="26058" y="4355640"/>
                  </a:lnTo>
                  <a:lnTo>
                    <a:pt x="25268" y="4309540"/>
                  </a:lnTo>
                  <a:lnTo>
                    <a:pt x="25115" y="4252763"/>
                  </a:lnTo>
                  <a:lnTo>
                    <a:pt x="25371" y="4209798"/>
                  </a:lnTo>
                  <a:lnTo>
                    <a:pt x="26023" y="4159218"/>
                  </a:lnTo>
                  <a:lnTo>
                    <a:pt x="26978" y="4105427"/>
                  </a:lnTo>
                  <a:lnTo>
                    <a:pt x="28115" y="4049958"/>
                  </a:lnTo>
                  <a:lnTo>
                    <a:pt x="29333" y="3992905"/>
                  </a:lnTo>
                  <a:lnTo>
                    <a:pt x="30606" y="3930142"/>
                  </a:lnTo>
                  <a:lnTo>
                    <a:pt x="31604" y="3874443"/>
                  </a:lnTo>
                  <a:lnTo>
                    <a:pt x="32453" y="3813227"/>
                  </a:lnTo>
                  <a:lnTo>
                    <a:pt x="32977" y="3750818"/>
                  </a:lnTo>
                  <a:lnTo>
                    <a:pt x="33585" y="3689282"/>
                  </a:lnTo>
                  <a:lnTo>
                    <a:pt x="34663" y="3630418"/>
                  </a:lnTo>
                  <a:lnTo>
                    <a:pt x="36069" y="3573921"/>
                  </a:lnTo>
                  <a:lnTo>
                    <a:pt x="37664" y="3519485"/>
                  </a:lnTo>
                  <a:lnTo>
                    <a:pt x="39306" y="3466804"/>
                  </a:lnTo>
                  <a:lnTo>
                    <a:pt x="40854" y="3415572"/>
                  </a:lnTo>
                  <a:lnTo>
                    <a:pt x="42168" y="3365484"/>
                  </a:lnTo>
                  <a:lnTo>
                    <a:pt x="43107" y="3316233"/>
                  </a:lnTo>
                  <a:lnTo>
                    <a:pt x="43530" y="3267515"/>
                  </a:lnTo>
                  <a:lnTo>
                    <a:pt x="43296" y="3219023"/>
                  </a:lnTo>
                  <a:lnTo>
                    <a:pt x="42264" y="3170451"/>
                  </a:lnTo>
                  <a:lnTo>
                    <a:pt x="40294" y="3121494"/>
                  </a:lnTo>
                  <a:lnTo>
                    <a:pt x="37245" y="3071847"/>
                  </a:lnTo>
                  <a:lnTo>
                    <a:pt x="32890" y="3020162"/>
                  </a:lnTo>
                  <a:lnTo>
                    <a:pt x="28237" y="2963933"/>
                  </a:lnTo>
                  <a:lnTo>
                    <a:pt x="25321" y="2911088"/>
                  </a:lnTo>
                  <a:lnTo>
                    <a:pt x="23940" y="2861758"/>
                  </a:lnTo>
                  <a:lnTo>
                    <a:pt x="23872" y="2811302"/>
                  </a:lnTo>
                  <a:lnTo>
                    <a:pt x="24627" y="2770008"/>
                  </a:lnTo>
                  <a:lnTo>
                    <a:pt x="26119" y="2725769"/>
                  </a:lnTo>
                  <a:lnTo>
                    <a:pt x="27991" y="2681408"/>
                  </a:lnTo>
                  <a:lnTo>
                    <a:pt x="29957" y="2636016"/>
                  </a:lnTo>
                  <a:lnTo>
                    <a:pt x="31726" y="2588684"/>
                  </a:lnTo>
                  <a:lnTo>
                    <a:pt x="33018" y="2537899"/>
                  </a:lnTo>
                  <a:lnTo>
                    <a:pt x="33525" y="2484562"/>
                  </a:lnTo>
                  <a:lnTo>
                    <a:pt x="32977" y="2425954"/>
                  </a:lnTo>
                  <a:lnTo>
                    <a:pt x="31293" y="2367670"/>
                  </a:lnTo>
                  <a:lnTo>
                    <a:pt x="28814" y="2314586"/>
                  </a:lnTo>
                  <a:lnTo>
                    <a:pt x="25869" y="2265614"/>
                  </a:lnTo>
                  <a:lnTo>
                    <a:pt x="22788" y="2219668"/>
                  </a:lnTo>
                  <a:lnTo>
                    <a:pt x="21621" y="2201852"/>
                  </a:lnTo>
                  <a:close/>
                </a:path>
                <a:path w="46989" h="4481830">
                  <a:moveTo>
                    <a:pt x="32905" y="4479671"/>
                  </a:moveTo>
                  <a:lnTo>
                    <a:pt x="27516" y="4479671"/>
                  </a:lnTo>
                  <a:lnTo>
                    <a:pt x="32977" y="4480560"/>
                  </a:lnTo>
                  <a:lnTo>
                    <a:pt x="32905" y="4479671"/>
                  </a:lnTo>
                  <a:close/>
                </a:path>
                <a:path w="46989" h="4481830">
                  <a:moveTo>
                    <a:pt x="15963" y="2077352"/>
                  </a:moveTo>
                  <a:lnTo>
                    <a:pt x="16045" y="2089113"/>
                  </a:lnTo>
                  <a:lnTo>
                    <a:pt x="17546" y="2132504"/>
                  </a:lnTo>
                  <a:lnTo>
                    <a:pt x="19904" y="2175660"/>
                  </a:lnTo>
                  <a:lnTo>
                    <a:pt x="21621" y="2201852"/>
                  </a:lnTo>
                  <a:lnTo>
                    <a:pt x="21332" y="2192460"/>
                  </a:lnTo>
                  <a:lnTo>
                    <a:pt x="19486" y="2146368"/>
                  </a:lnTo>
                  <a:lnTo>
                    <a:pt x="17259" y="2100484"/>
                  </a:lnTo>
                  <a:lnTo>
                    <a:pt x="15963" y="2077352"/>
                  </a:lnTo>
                  <a:close/>
                </a:path>
                <a:path w="46989" h="4481830">
                  <a:moveTo>
                    <a:pt x="32977" y="0"/>
                  </a:moveTo>
                  <a:lnTo>
                    <a:pt x="27262" y="635"/>
                  </a:lnTo>
                  <a:lnTo>
                    <a:pt x="14710" y="635"/>
                  </a:lnTo>
                  <a:lnTo>
                    <a:pt x="16175" y="43685"/>
                  </a:lnTo>
                  <a:lnTo>
                    <a:pt x="16867" y="89662"/>
                  </a:lnTo>
                  <a:lnTo>
                    <a:pt x="16921" y="137566"/>
                  </a:lnTo>
                  <a:lnTo>
                    <a:pt x="16495" y="187033"/>
                  </a:lnTo>
                  <a:lnTo>
                    <a:pt x="15746" y="237697"/>
                  </a:lnTo>
                  <a:lnTo>
                    <a:pt x="13894" y="342155"/>
                  </a:lnTo>
                  <a:lnTo>
                    <a:pt x="13136" y="393229"/>
                  </a:lnTo>
                  <a:lnTo>
                    <a:pt x="12670" y="445037"/>
                  </a:lnTo>
                  <a:lnTo>
                    <a:pt x="12669" y="496220"/>
                  </a:lnTo>
                  <a:lnTo>
                    <a:pt x="13289" y="546412"/>
                  </a:lnTo>
                  <a:lnTo>
                    <a:pt x="14689" y="595249"/>
                  </a:lnTo>
                  <a:lnTo>
                    <a:pt x="16430" y="637958"/>
                  </a:lnTo>
                  <a:lnTo>
                    <a:pt x="20512" y="731540"/>
                  </a:lnTo>
                  <a:lnTo>
                    <a:pt x="22597" y="781719"/>
                  </a:lnTo>
                  <a:lnTo>
                    <a:pt x="24542" y="833694"/>
                  </a:lnTo>
                  <a:lnTo>
                    <a:pt x="26219" y="887117"/>
                  </a:lnTo>
                  <a:lnTo>
                    <a:pt x="27500" y="941641"/>
                  </a:lnTo>
                  <a:lnTo>
                    <a:pt x="28258" y="996920"/>
                  </a:lnTo>
                  <a:lnTo>
                    <a:pt x="28366" y="1052605"/>
                  </a:lnTo>
                  <a:lnTo>
                    <a:pt x="27696" y="1108351"/>
                  </a:lnTo>
                  <a:lnTo>
                    <a:pt x="26121" y="1163809"/>
                  </a:lnTo>
                  <a:lnTo>
                    <a:pt x="23513" y="1218633"/>
                  </a:lnTo>
                  <a:lnTo>
                    <a:pt x="19744" y="1272476"/>
                  </a:lnTo>
                  <a:lnTo>
                    <a:pt x="14689" y="1324990"/>
                  </a:lnTo>
                  <a:lnTo>
                    <a:pt x="9582" y="1377622"/>
                  </a:lnTo>
                  <a:lnTo>
                    <a:pt x="5678" y="1431780"/>
                  </a:lnTo>
                  <a:lnTo>
                    <a:pt x="2872" y="1487064"/>
                  </a:lnTo>
                  <a:lnTo>
                    <a:pt x="1059" y="1543071"/>
                  </a:lnTo>
                  <a:lnTo>
                    <a:pt x="137" y="1599401"/>
                  </a:lnTo>
                  <a:lnTo>
                    <a:pt x="0" y="1655651"/>
                  </a:lnTo>
                  <a:lnTo>
                    <a:pt x="544" y="1711420"/>
                  </a:lnTo>
                  <a:lnTo>
                    <a:pt x="1666" y="1766306"/>
                  </a:lnTo>
                  <a:lnTo>
                    <a:pt x="3261" y="1819909"/>
                  </a:lnTo>
                  <a:lnTo>
                    <a:pt x="5225" y="1871825"/>
                  </a:lnTo>
                  <a:lnTo>
                    <a:pt x="7454" y="1921655"/>
                  </a:lnTo>
                  <a:lnTo>
                    <a:pt x="9843" y="1968996"/>
                  </a:lnTo>
                  <a:lnTo>
                    <a:pt x="12290" y="2013447"/>
                  </a:lnTo>
                  <a:lnTo>
                    <a:pt x="14689" y="2054606"/>
                  </a:lnTo>
                  <a:lnTo>
                    <a:pt x="15963" y="2077352"/>
                  </a:lnTo>
                  <a:lnTo>
                    <a:pt x="16939" y="1997275"/>
                  </a:lnTo>
                  <a:lnTo>
                    <a:pt x="19994" y="1946655"/>
                  </a:lnTo>
                  <a:lnTo>
                    <a:pt x="25230" y="1891451"/>
                  </a:lnTo>
                  <a:lnTo>
                    <a:pt x="32977" y="1830577"/>
                  </a:lnTo>
                  <a:lnTo>
                    <a:pt x="39550" y="1774177"/>
                  </a:lnTo>
                  <a:lnTo>
                    <a:pt x="43860" y="1715330"/>
                  </a:lnTo>
                  <a:lnTo>
                    <a:pt x="46219" y="1654813"/>
                  </a:lnTo>
                  <a:lnTo>
                    <a:pt x="46939" y="1593402"/>
                  </a:lnTo>
                  <a:lnTo>
                    <a:pt x="46335" y="1531874"/>
                  </a:lnTo>
                  <a:lnTo>
                    <a:pt x="44720" y="1471006"/>
                  </a:lnTo>
                  <a:lnTo>
                    <a:pt x="42406" y="1411573"/>
                  </a:lnTo>
                  <a:lnTo>
                    <a:pt x="39708" y="1354352"/>
                  </a:lnTo>
                  <a:lnTo>
                    <a:pt x="36938" y="1300120"/>
                  </a:lnTo>
                  <a:lnTo>
                    <a:pt x="34409" y="1249652"/>
                  </a:lnTo>
                  <a:lnTo>
                    <a:pt x="32436" y="1203727"/>
                  </a:lnTo>
                  <a:lnTo>
                    <a:pt x="31349" y="1163809"/>
                  </a:lnTo>
                  <a:lnTo>
                    <a:pt x="31406" y="1128605"/>
                  </a:lnTo>
                  <a:lnTo>
                    <a:pt x="32977" y="1100963"/>
                  </a:lnTo>
                  <a:lnTo>
                    <a:pt x="36162" y="1066976"/>
                  </a:lnTo>
                  <a:lnTo>
                    <a:pt x="38877" y="1031580"/>
                  </a:lnTo>
                  <a:lnTo>
                    <a:pt x="41034" y="993921"/>
                  </a:lnTo>
                  <a:lnTo>
                    <a:pt x="42541" y="953145"/>
                  </a:lnTo>
                  <a:lnTo>
                    <a:pt x="43311" y="908399"/>
                  </a:lnTo>
                  <a:lnTo>
                    <a:pt x="43254" y="858829"/>
                  </a:lnTo>
                  <a:lnTo>
                    <a:pt x="42282" y="803583"/>
                  </a:lnTo>
                  <a:lnTo>
                    <a:pt x="40304" y="741806"/>
                  </a:lnTo>
                  <a:lnTo>
                    <a:pt x="37232" y="672646"/>
                  </a:lnTo>
                  <a:lnTo>
                    <a:pt x="32977" y="595249"/>
                  </a:lnTo>
                  <a:lnTo>
                    <a:pt x="29557" y="531736"/>
                  </a:lnTo>
                  <a:lnTo>
                    <a:pt x="27314" y="476349"/>
                  </a:lnTo>
                  <a:lnTo>
                    <a:pt x="26083" y="427410"/>
                  </a:lnTo>
                  <a:lnTo>
                    <a:pt x="25695" y="383238"/>
                  </a:lnTo>
                  <a:lnTo>
                    <a:pt x="25985" y="342155"/>
                  </a:lnTo>
                  <a:lnTo>
                    <a:pt x="26785" y="302482"/>
                  </a:lnTo>
                  <a:lnTo>
                    <a:pt x="27930" y="262538"/>
                  </a:lnTo>
                  <a:lnTo>
                    <a:pt x="29251" y="220646"/>
                  </a:lnTo>
                  <a:lnTo>
                    <a:pt x="30583" y="175125"/>
                  </a:lnTo>
                  <a:lnTo>
                    <a:pt x="31759" y="124296"/>
                  </a:lnTo>
                  <a:lnTo>
                    <a:pt x="32613" y="66481"/>
                  </a:lnTo>
                  <a:lnTo>
                    <a:pt x="32973" y="635"/>
                  </a:lnTo>
                  <a:lnTo>
                    <a:pt x="19261" y="635"/>
                  </a:lnTo>
                  <a:lnTo>
                    <a:pt x="14689" y="0"/>
                  </a:lnTo>
                  <a:lnTo>
                    <a:pt x="3297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469" y="1027302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72" y="635"/>
                  </a:moveTo>
                  <a:lnTo>
                    <a:pt x="29380" y="63626"/>
                  </a:lnTo>
                  <a:lnTo>
                    <a:pt x="28044" y="119595"/>
                  </a:lnTo>
                  <a:lnTo>
                    <a:pt x="27200" y="169920"/>
                  </a:lnTo>
                  <a:lnTo>
                    <a:pt x="26785" y="215975"/>
                  </a:lnTo>
                  <a:lnTo>
                    <a:pt x="26734" y="259137"/>
                  </a:lnTo>
                  <a:lnTo>
                    <a:pt x="26986" y="300783"/>
                  </a:lnTo>
                  <a:lnTo>
                    <a:pt x="27475" y="342289"/>
                  </a:lnTo>
                  <a:lnTo>
                    <a:pt x="28139" y="385031"/>
                  </a:lnTo>
                  <a:lnTo>
                    <a:pt x="28915" y="430385"/>
                  </a:lnTo>
                  <a:lnTo>
                    <a:pt x="29737" y="479727"/>
                  </a:lnTo>
                  <a:lnTo>
                    <a:pt x="30544" y="534435"/>
                  </a:lnTo>
                  <a:lnTo>
                    <a:pt x="31272" y="595884"/>
                  </a:lnTo>
                  <a:lnTo>
                    <a:pt x="32280" y="667123"/>
                  </a:lnTo>
                  <a:lnTo>
                    <a:pt x="33576" y="726031"/>
                  </a:lnTo>
                  <a:lnTo>
                    <a:pt x="34968" y="775511"/>
                  </a:lnTo>
                  <a:lnTo>
                    <a:pt x="36265" y="818463"/>
                  </a:lnTo>
                  <a:lnTo>
                    <a:pt x="37273" y="857789"/>
                  </a:lnTo>
                  <a:lnTo>
                    <a:pt x="37801" y="896392"/>
                  </a:lnTo>
                  <a:lnTo>
                    <a:pt x="37657" y="937172"/>
                  </a:lnTo>
                  <a:lnTo>
                    <a:pt x="36649" y="983032"/>
                  </a:lnTo>
                  <a:lnTo>
                    <a:pt x="34584" y="1036873"/>
                  </a:lnTo>
                  <a:lnTo>
                    <a:pt x="31272" y="1101598"/>
                  </a:lnTo>
                  <a:lnTo>
                    <a:pt x="28850" y="1162908"/>
                  </a:lnTo>
                  <a:lnTo>
                    <a:pt x="28505" y="1218318"/>
                  </a:lnTo>
                  <a:lnTo>
                    <a:pt x="29706" y="1269042"/>
                  </a:lnTo>
                  <a:lnTo>
                    <a:pt x="31921" y="1316297"/>
                  </a:lnTo>
                  <a:lnTo>
                    <a:pt x="34621" y="1361297"/>
                  </a:lnTo>
                  <a:lnTo>
                    <a:pt x="37275" y="1405258"/>
                  </a:lnTo>
                  <a:lnTo>
                    <a:pt x="39351" y="1449395"/>
                  </a:lnTo>
                  <a:lnTo>
                    <a:pt x="40320" y="1494924"/>
                  </a:lnTo>
                  <a:lnTo>
                    <a:pt x="39650" y="1543060"/>
                  </a:lnTo>
                  <a:lnTo>
                    <a:pt x="36811" y="1595019"/>
                  </a:lnTo>
                  <a:lnTo>
                    <a:pt x="31272" y="1652016"/>
                  </a:lnTo>
                  <a:lnTo>
                    <a:pt x="26146" y="1700277"/>
                  </a:lnTo>
                  <a:lnTo>
                    <a:pt x="21861" y="1750577"/>
                  </a:lnTo>
                  <a:lnTo>
                    <a:pt x="18406" y="1802432"/>
                  </a:lnTo>
                  <a:lnTo>
                    <a:pt x="15765" y="1855358"/>
                  </a:lnTo>
                  <a:lnTo>
                    <a:pt x="13927" y="1908869"/>
                  </a:lnTo>
                  <a:lnTo>
                    <a:pt x="12877" y="1962482"/>
                  </a:lnTo>
                  <a:lnTo>
                    <a:pt x="12603" y="2015712"/>
                  </a:lnTo>
                  <a:lnTo>
                    <a:pt x="13091" y="2068075"/>
                  </a:lnTo>
                  <a:lnTo>
                    <a:pt x="14327" y="2119087"/>
                  </a:lnTo>
                  <a:lnTo>
                    <a:pt x="16299" y="2168263"/>
                  </a:lnTo>
                  <a:lnTo>
                    <a:pt x="18992" y="2215120"/>
                  </a:lnTo>
                  <a:lnTo>
                    <a:pt x="22395" y="2259172"/>
                  </a:lnTo>
                  <a:lnTo>
                    <a:pt x="26492" y="2299936"/>
                  </a:lnTo>
                  <a:lnTo>
                    <a:pt x="31272" y="2336927"/>
                  </a:lnTo>
                  <a:lnTo>
                    <a:pt x="35749" y="2378866"/>
                  </a:lnTo>
                  <a:lnTo>
                    <a:pt x="37604" y="2422991"/>
                  </a:lnTo>
                  <a:lnTo>
                    <a:pt x="37380" y="2469064"/>
                  </a:lnTo>
                  <a:lnTo>
                    <a:pt x="35618" y="2516848"/>
                  </a:lnTo>
                  <a:lnTo>
                    <a:pt x="32862" y="2566105"/>
                  </a:lnTo>
                  <a:lnTo>
                    <a:pt x="29653" y="2616596"/>
                  </a:lnTo>
                  <a:lnTo>
                    <a:pt x="26534" y="2668086"/>
                  </a:lnTo>
                  <a:lnTo>
                    <a:pt x="24047" y="2720335"/>
                  </a:lnTo>
                  <a:lnTo>
                    <a:pt x="22735" y="2773106"/>
                  </a:lnTo>
                  <a:lnTo>
                    <a:pt x="23140" y="2826162"/>
                  </a:lnTo>
                  <a:lnTo>
                    <a:pt x="25805" y="2879264"/>
                  </a:lnTo>
                  <a:lnTo>
                    <a:pt x="31272" y="2932176"/>
                  </a:lnTo>
                  <a:lnTo>
                    <a:pt x="37017" y="2988972"/>
                  </a:lnTo>
                  <a:lnTo>
                    <a:pt x="39372" y="3044321"/>
                  </a:lnTo>
                  <a:lnTo>
                    <a:pt x="39083" y="3098256"/>
                  </a:lnTo>
                  <a:lnTo>
                    <a:pt x="36899" y="3150808"/>
                  </a:lnTo>
                  <a:lnTo>
                    <a:pt x="33565" y="3202011"/>
                  </a:lnTo>
                  <a:lnTo>
                    <a:pt x="29829" y="3251898"/>
                  </a:lnTo>
                  <a:lnTo>
                    <a:pt x="26439" y="3300500"/>
                  </a:lnTo>
                  <a:lnTo>
                    <a:pt x="24141" y="3347851"/>
                  </a:lnTo>
                  <a:lnTo>
                    <a:pt x="23682" y="3393983"/>
                  </a:lnTo>
                  <a:lnTo>
                    <a:pt x="25810" y="3438928"/>
                  </a:lnTo>
                  <a:lnTo>
                    <a:pt x="31272" y="3482721"/>
                  </a:lnTo>
                  <a:lnTo>
                    <a:pt x="35077" y="3508061"/>
                  </a:lnTo>
                  <a:lnTo>
                    <a:pt x="38387" y="3536512"/>
                  </a:lnTo>
                  <a:lnTo>
                    <a:pt x="43586" y="3602399"/>
                  </a:lnTo>
                  <a:lnTo>
                    <a:pt x="46994" y="3679685"/>
                  </a:lnTo>
                  <a:lnTo>
                    <a:pt x="48066" y="3722383"/>
                  </a:lnTo>
                  <a:lnTo>
                    <a:pt x="48737" y="3767670"/>
                  </a:lnTo>
                  <a:lnTo>
                    <a:pt x="49023" y="3815457"/>
                  </a:lnTo>
                  <a:lnTo>
                    <a:pt x="48941" y="3865657"/>
                  </a:lnTo>
                  <a:lnTo>
                    <a:pt x="48505" y="3918184"/>
                  </a:lnTo>
                  <a:lnTo>
                    <a:pt x="47731" y="3972949"/>
                  </a:lnTo>
                  <a:lnTo>
                    <a:pt x="46636" y="4029865"/>
                  </a:lnTo>
                  <a:lnTo>
                    <a:pt x="45234" y="4088846"/>
                  </a:lnTo>
                  <a:lnTo>
                    <a:pt x="43541" y="4149804"/>
                  </a:lnTo>
                  <a:lnTo>
                    <a:pt x="41574" y="4212651"/>
                  </a:lnTo>
                  <a:lnTo>
                    <a:pt x="39348" y="4277302"/>
                  </a:lnTo>
                  <a:lnTo>
                    <a:pt x="36878" y="4343667"/>
                  </a:lnTo>
                  <a:lnTo>
                    <a:pt x="34181" y="4411660"/>
                  </a:lnTo>
                  <a:lnTo>
                    <a:pt x="31272" y="4481195"/>
                  </a:lnTo>
                  <a:lnTo>
                    <a:pt x="23906" y="4481576"/>
                  </a:lnTo>
                  <a:lnTo>
                    <a:pt x="20477" y="4481195"/>
                  </a:lnTo>
                  <a:lnTo>
                    <a:pt x="12984" y="4481195"/>
                  </a:lnTo>
                  <a:lnTo>
                    <a:pt x="13334" y="4440781"/>
                  </a:lnTo>
                  <a:lnTo>
                    <a:pt x="12976" y="4396722"/>
                  </a:lnTo>
                  <a:lnTo>
                    <a:pt x="12089" y="4349612"/>
                  </a:lnTo>
                  <a:lnTo>
                    <a:pt x="10849" y="4300042"/>
                  </a:lnTo>
                  <a:lnTo>
                    <a:pt x="9432" y="4248606"/>
                  </a:lnTo>
                  <a:lnTo>
                    <a:pt x="8017" y="4195897"/>
                  </a:lnTo>
                  <a:lnTo>
                    <a:pt x="6778" y="4142509"/>
                  </a:lnTo>
                  <a:lnTo>
                    <a:pt x="5895" y="4089033"/>
                  </a:lnTo>
                  <a:lnTo>
                    <a:pt x="5542" y="4036064"/>
                  </a:lnTo>
                  <a:lnTo>
                    <a:pt x="5898" y="3984195"/>
                  </a:lnTo>
                  <a:lnTo>
                    <a:pt x="7139" y="3934018"/>
                  </a:lnTo>
                  <a:lnTo>
                    <a:pt x="9442" y="3886127"/>
                  </a:lnTo>
                  <a:lnTo>
                    <a:pt x="12984" y="3841115"/>
                  </a:lnTo>
                  <a:lnTo>
                    <a:pt x="17455" y="3791735"/>
                  </a:lnTo>
                  <a:lnTo>
                    <a:pt x="20919" y="3745411"/>
                  </a:lnTo>
                  <a:lnTo>
                    <a:pt x="23413" y="3701081"/>
                  </a:lnTo>
                  <a:lnTo>
                    <a:pt x="24974" y="3657682"/>
                  </a:lnTo>
                  <a:lnTo>
                    <a:pt x="25642" y="3614151"/>
                  </a:lnTo>
                  <a:lnTo>
                    <a:pt x="25453" y="3569426"/>
                  </a:lnTo>
                  <a:lnTo>
                    <a:pt x="24445" y="3522444"/>
                  </a:lnTo>
                  <a:lnTo>
                    <a:pt x="22657" y="3472142"/>
                  </a:lnTo>
                  <a:lnTo>
                    <a:pt x="20125" y="3417459"/>
                  </a:lnTo>
                  <a:lnTo>
                    <a:pt x="16888" y="3357331"/>
                  </a:lnTo>
                  <a:lnTo>
                    <a:pt x="12984" y="3290697"/>
                  </a:lnTo>
                  <a:lnTo>
                    <a:pt x="10257" y="3236285"/>
                  </a:lnTo>
                  <a:lnTo>
                    <a:pt x="8605" y="3183306"/>
                  </a:lnTo>
                  <a:lnTo>
                    <a:pt x="7866" y="3131490"/>
                  </a:lnTo>
                  <a:lnTo>
                    <a:pt x="7874" y="3080566"/>
                  </a:lnTo>
                  <a:lnTo>
                    <a:pt x="8467" y="3030264"/>
                  </a:lnTo>
                  <a:lnTo>
                    <a:pt x="9478" y="2980314"/>
                  </a:lnTo>
                  <a:lnTo>
                    <a:pt x="10746" y="2930445"/>
                  </a:lnTo>
                  <a:lnTo>
                    <a:pt x="12104" y="2880388"/>
                  </a:lnTo>
                  <a:lnTo>
                    <a:pt x="13390" y="2829872"/>
                  </a:lnTo>
                  <a:lnTo>
                    <a:pt x="14439" y="2778627"/>
                  </a:lnTo>
                  <a:lnTo>
                    <a:pt x="15087" y="2726383"/>
                  </a:lnTo>
                  <a:lnTo>
                    <a:pt x="15170" y="2672870"/>
                  </a:lnTo>
                  <a:lnTo>
                    <a:pt x="14524" y="2617817"/>
                  </a:lnTo>
                  <a:lnTo>
                    <a:pt x="12984" y="2560955"/>
                  </a:lnTo>
                  <a:lnTo>
                    <a:pt x="11204" y="2496006"/>
                  </a:lnTo>
                  <a:lnTo>
                    <a:pt x="10479" y="2435776"/>
                  </a:lnTo>
                  <a:lnTo>
                    <a:pt x="10591" y="2379686"/>
                  </a:lnTo>
                  <a:lnTo>
                    <a:pt x="11319" y="2327157"/>
                  </a:lnTo>
                  <a:lnTo>
                    <a:pt x="12444" y="2277611"/>
                  </a:lnTo>
                  <a:lnTo>
                    <a:pt x="13746" y="2230469"/>
                  </a:lnTo>
                  <a:lnTo>
                    <a:pt x="15006" y="2185152"/>
                  </a:lnTo>
                  <a:lnTo>
                    <a:pt x="16004" y="2141083"/>
                  </a:lnTo>
                  <a:lnTo>
                    <a:pt x="16520" y="2097682"/>
                  </a:lnTo>
                  <a:lnTo>
                    <a:pt x="16335" y="2054371"/>
                  </a:lnTo>
                  <a:lnTo>
                    <a:pt x="15230" y="2010572"/>
                  </a:lnTo>
                  <a:lnTo>
                    <a:pt x="12984" y="1965706"/>
                  </a:lnTo>
                  <a:lnTo>
                    <a:pt x="9572" y="1913449"/>
                  </a:lnTo>
                  <a:lnTo>
                    <a:pt x="6400" y="1865197"/>
                  </a:lnTo>
                  <a:lnTo>
                    <a:pt x="3663" y="1819587"/>
                  </a:lnTo>
                  <a:lnTo>
                    <a:pt x="1554" y="1775258"/>
                  </a:lnTo>
                  <a:lnTo>
                    <a:pt x="268" y="1730851"/>
                  </a:lnTo>
                  <a:lnTo>
                    <a:pt x="0" y="1685003"/>
                  </a:lnTo>
                  <a:lnTo>
                    <a:pt x="942" y="1636354"/>
                  </a:lnTo>
                  <a:lnTo>
                    <a:pt x="3291" y="1583543"/>
                  </a:lnTo>
                  <a:lnTo>
                    <a:pt x="7240" y="1525209"/>
                  </a:lnTo>
                  <a:lnTo>
                    <a:pt x="12984" y="1459992"/>
                  </a:lnTo>
                  <a:lnTo>
                    <a:pt x="16856" y="1409447"/>
                  </a:lnTo>
                  <a:lnTo>
                    <a:pt x="19069" y="1356917"/>
                  </a:lnTo>
                  <a:lnTo>
                    <a:pt x="19889" y="1302963"/>
                  </a:lnTo>
                  <a:lnTo>
                    <a:pt x="19582" y="1248141"/>
                  </a:lnTo>
                  <a:lnTo>
                    <a:pt x="18414" y="1193010"/>
                  </a:lnTo>
                  <a:lnTo>
                    <a:pt x="16650" y="1138129"/>
                  </a:lnTo>
                  <a:lnTo>
                    <a:pt x="14556" y="1084056"/>
                  </a:lnTo>
                  <a:lnTo>
                    <a:pt x="12397" y="1031349"/>
                  </a:lnTo>
                  <a:lnTo>
                    <a:pt x="10441" y="980568"/>
                  </a:lnTo>
                  <a:lnTo>
                    <a:pt x="8952" y="932269"/>
                  </a:lnTo>
                  <a:lnTo>
                    <a:pt x="8196" y="887013"/>
                  </a:lnTo>
                  <a:lnTo>
                    <a:pt x="8439" y="845357"/>
                  </a:lnTo>
                  <a:lnTo>
                    <a:pt x="9946" y="807860"/>
                  </a:lnTo>
                  <a:lnTo>
                    <a:pt x="12984" y="775081"/>
                  </a:lnTo>
                  <a:lnTo>
                    <a:pt x="16513" y="745151"/>
                  </a:lnTo>
                  <a:lnTo>
                    <a:pt x="19796" y="711801"/>
                  </a:lnTo>
                  <a:lnTo>
                    <a:pt x="25387" y="635134"/>
                  </a:lnTo>
                  <a:lnTo>
                    <a:pt x="27575" y="591965"/>
                  </a:lnTo>
                  <a:lnTo>
                    <a:pt x="29279" y="545672"/>
                  </a:lnTo>
                  <a:lnTo>
                    <a:pt x="30438" y="496328"/>
                  </a:lnTo>
                  <a:lnTo>
                    <a:pt x="30995" y="444007"/>
                  </a:lnTo>
                  <a:lnTo>
                    <a:pt x="30888" y="388783"/>
                  </a:lnTo>
                  <a:lnTo>
                    <a:pt x="30058" y="330731"/>
                  </a:lnTo>
                  <a:lnTo>
                    <a:pt x="28447" y="269924"/>
                  </a:lnTo>
                  <a:lnTo>
                    <a:pt x="25993" y="206437"/>
                  </a:lnTo>
                  <a:lnTo>
                    <a:pt x="22638" y="140344"/>
                  </a:lnTo>
                  <a:lnTo>
                    <a:pt x="18321" y="71718"/>
                  </a:lnTo>
                  <a:lnTo>
                    <a:pt x="12984" y="635"/>
                  </a:lnTo>
                  <a:lnTo>
                    <a:pt x="18064" y="0"/>
                  </a:lnTo>
                  <a:lnTo>
                    <a:pt x="24922" y="0"/>
                  </a:lnTo>
                  <a:lnTo>
                    <a:pt x="31272" y="635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13914" y="1219200"/>
            <a:ext cx="6651625" cy="54300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 algn="just">
              <a:lnSpc>
                <a:spcPts val="1635"/>
              </a:lnSpc>
              <a:spcBef>
                <a:spcPts val="95"/>
              </a:spcBef>
              <a:buFont typeface="Courier New"/>
              <a:buChar char="o"/>
              <a:tabLst>
                <a:tab pos="241300" algn="l"/>
              </a:tabLst>
            </a:pPr>
            <a:r>
              <a:rPr lang="el-GR" sz="1600" spc="-10" dirty="0">
                <a:latin typeface="Calibri"/>
                <a:cs typeface="Calibri"/>
              </a:rPr>
              <a:t>Αν η περίοδος παραμονής προβλέπεται τελικά να είναι μεγαλύτερη από αυτήν που συμφωνήθηκε, ο συμμετέχων μπορεί </a:t>
            </a:r>
            <a:r>
              <a:rPr lang="en-GB" sz="1600" spc="-10" dirty="0">
                <a:latin typeface="Calibri"/>
                <a:cs typeface="Calibri"/>
              </a:rPr>
              <a:t>– </a:t>
            </a:r>
            <a:r>
              <a:rPr lang="el-GR" sz="1600" spc="-10" dirty="0">
                <a:latin typeface="Calibri"/>
                <a:cs typeface="Calibri"/>
              </a:rPr>
              <a:t>ενόσω υλοποιεί την κινητικότητα - να:</a:t>
            </a:r>
          </a:p>
          <a:p>
            <a:pPr marL="241300" indent="-228600" algn="just">
              <a:lnSpc>
                <a:spcPts val="1635"/>
              </a:lnSpc>
              <a:spcBef>
                <a:spcPts val="95"/>
              </a:spcBef>
              <a:buFont typeface="Courier New"/>
              <a:buChar char="o"/>
              <a:tabLst>
                <a:tab pos="241300" algn="l"/>
              </a:tabLst>
            </a:pPr>
            <a:endParaRPr lang="el-GR" sz="1600" i="1" spc="-10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355600" indent="-342900" algn="just">
              <a:lnSpc>
                <a:spcPts val="1635"/>
              </a:lnSpc>
              <a:spcBef>
                <a:spcPts val="95"/>
              </a:spcBef>
              <a:buAutoNum type="arabicPeriod"/>
              <a:tabLst>
                <a:tab pos="241300" algn="l"/>
              </a:tabLst>
            </a:pPr>
            <a:r>
              <a:rPr lang="el-GR" sz="1600" i="1" spc="-10" dirty="0">
                <a:solidFill>
                  <a:srgbClr val="44536A"/>
                </a:solidFill>
                <a:latin typeface="Calibri"/>
                <a:cs typeface="Calibri"/>
              </a:rPr>
              <a:t>Ζητήσει τροποποίηση του </a:t>
            </a:r>
            <a:r>
              <a:rPr lang="en-GB" sz="1600" i="1" spc="-10" dirty="0">
                <a:solidFill>
                  <a:srgbClr val="44536A"/>
                </a:solidFill>
                <a:latin typeface="Calibri"/>
                <a:cs typeface="Calibri"/>
              </a:rPr>
              <a:t>Grant Agreement</a:t>
            </a:r>
            <a:r>
              <a:rPr lang="el-GR" sz="1600" i="1" spc="-10" dirty="0">
                <a:solidFill>
                  <a:srgbClr val="44536A"/>
                </a:solidFill>
                <a:latin typeface="Calibri"/>
                <a:cs typeface="Calibri"/>
              </a:rPr>
              <a:t> που υπέγραψε με το ΙΤΕ</a:t>
            </a:r>
            <a:r>
              <a:rPr lang="en-GB" sz="1600" i="1" spc="-10" dirty="0">
                <a:solidFill>
                  <a:srgbClr val="44536A"/>
                </a:solidFill>
                <a:latin typeface="Calibri"/>
                <a:cs typeface="Calibri"/>
              </a:rPr>
              <a:t>,</a:t>
            </a:r>
            <a:r>
              <a:rPr lang="el-GR" sz="1600" i="1" spc="-10" dirty="0">
                <a:solidFill>
                  <a:srgbClr val="44536A"/>
                </a:solidFill>
                <a:latin typeface="Calibri"/>
                <a:cs typeface="Calibri"/>
              </a:rPr>
              <a:t> νοουμένου ότι το ΙΤΕ διαθέτει τα απαιτούμενα κονδύλια</a:t>
            </a:r>
          </a:p>
          <a:p>
            <a:pPr marL="355600" indent="-342900" algn="just">
              <a:lnSpc>
                <a:spcPts val="1635"/>
              </a:lnSpc>
              <a:spcBef>
                <a:spcPts val="95"/>
              </a:spcBef>
              <a:buAutoNum type="arabicPeriod"/>
              <a:tabLst>
                <a:tab pos="241300" algn="l"/>
              </a:tabLst>
            </a:pPr>
            <a:r>
              <a:rPr lang="el-GR" sz="1600" i="1" spc="-10" dirty="0">
                <a:solidFill>
                  <a:srgbClr val="44536A"/>
                </a:solidFill>
                <a:latin typeface="Calibri"/>
                <a:cs typeface="Calibri"/>
              </a:rPr>
              <a:t>Συμφωνήσει με το ΙΤΕ αποστολής ότι ο επιπρόσθετος αριθμός ημερών δε θα χρηματοδοτηθεί από το Πρόγραμμα (</a:t>
            </a:r>
            <a:r>
              <a:rPr lang="en-GB" sz="1600" i="1" spc="-10" dirty="0">
                <a:solidFill>
                  <a:srgbClr val="44536A"/>
                </a:solidFill>
                <a:latin typeface="Calibri"/>
                <a:cs typeface="Calibri"/>
              </a:rPr>
              <a:t>period of zero grant)</a:t>
            </a:r>
          </a:p>
          <a:p>
            <a:pPr marL="12700" algn="just">
              <a:lnSpc>
                <a:spcPts val="1635"/>
              </a:lnSpc>
              <a:spcBef>
                <a:spcPts val="95"/>
              </a:spcBef>
              <a:tabLst>
                <a:tab pos="241300" algn="l"/>
              </a:tabLst>
            </a:pPr>
            <a:r>
              <a:rPr lang="en-GB" sz="1600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endParaRPr sz="1600" dirty="0">
              <a:latin typeface="Calibri"/>
              <a:cs typeface="Calibri"/>
            </a:endParaRPr>
          </a:p>
          <a:p>
            <a:pPr marL="241300" marR="180340" indent="-228600" algn="just">
              <a:lnSpc>
                <a:spcPct val="70000"/>
              </a:lnSpc>
              <a:spcBef>
                <a:spcPts val="1000"/>
              </a:spcBef>
              <a:buFont typeface="Courier New"/>
              <a:buChar char="o"/>
              <a:tabLst>
                <a:tab pos="241300" algn="l"/>
              </a:tabLst>
            </a:pPr>
            <a:r>
              <a:rPr lang="el-GR" sz="1600" i="1" u="sng" spc="-10" dirty="0">
                <a:latin typeface="Calibri"/>
                <a:cs typeface="Calibri"/>
              </a:rPr>
              <a:t>Για μεγάλης διάρκειας κινητικότητες φοιτητών</a:t>
            </a:r>
            <a:r>
              <a:rPr lang="el-GR" sz="1600" i="1" spc="-10" dirty="0">
                <a:latin typeface="Calibri"/>
                <a:cs typeface="Calibri"/>
              </a:rPr>
              <a:t>: Εάν η περίοδος παραμονής ήταν εν τέλει μικρότερη από αυτήν που συμφωνήθηκε, ο δικαιούχος οργανισμός:</a:t>
            </a:r>
          </a:p>
          <a:p>
            <a:pPr marL="12700" marR="180340" algn="just">
              <a:lnSpc>
                <a:spcPct val="70000"/>
              </a:lnSpc>
              <a:spcBef>
                <a:spcPts val="1000"/>
              </a:spcBef>
              <a:tabLst>
                <a:tab pos="241300" algn="l"/>
              </a:tabLst>
            </a:pPr>
            <a:endParaRPr lang="el-GR" sz="1600" i="1" spc="-10" dirty="0">
              <a:latin typeface="Calibri"/>
              <a:cs typeface="Calibri"/>
            </a:endParaRPr>
          </a:p>
          <a:p>
            <a:pPr marL="355600" marR="180340" indent="-342900" algn="just">
              <a:lnSpc>
                <a:spcPts val="1635"/>
              </a:lnSpc>
              <a:spcBef>
                <a:spcPts val="95"/>
              </a:spcBef>
              <a:buAutoNum type="arabicPeriod"/>
              <a:tabLst>
                <a:tab pos="241300" algn="l"/>
              </a:tabLst>
            </a:pPr>
            <a:r>
              <a:rPr lang="el-GR" sz="1600" i="1" spc="-10" dirty="0">
                <a:solidFill>
                  <a:srgbClr val="44536A"/>
                </a:solidFill>
                <a:latin typeface="Calibri"/>
                <a:cs typeface="Calibri"/>
              </a:rPr>
              <a:t>Θα υπολογίσει εκ νέου τα επιλέξιμα έξοδα, εάν η διαφορά μεταξύ της επιβεβαιωμένης περιόδου και αυτής που αναγράφεται στο </a:t>
            </a:r>
            <a:r>
              <a:rPr lang="en-GB" sz="1600" i="1" spc="-10" dirty="0">
                <a:solidFill>
                  <a:srgbClr val="44536A"/>
                </a:solidFill>
                <a:latin typeface="Calibri"/>
                <a:cs typeface="Calibri"/>
              </a:rPr>
              <a:t>Grant Agreement </a:t>
            </a:r>
            <a:r>
              <a:rPr lang="el-GR" sz="1600" i="1" spc="-10" dirty="0">
                <a:solidFill>
                  <a:srgbClr val="44536A"/>
                </a:solidFill>
                <a:latin typeface="Calibri"/>
                <a:cs typeface="Calibri"/>
              </a:rPr>
              <a:t>είναι μεγαλύτερη των 5 ημερών</a:t>
            </a:r>
          </a:p>
          <a:p>
            <a:pPr marL="355600" marR="180340" indent="-342900" algn="just">
              <a:lnSpc>
                <a:spcPts val="1635"/>
              </a:lnSpc>
              <a:spcBef>
                <a:spcPts val="95"/>
              </a:spcBef>
              <a:buAutoNum type="arabicPeriod"/>
              <a:tabLst>
                <a:tab pos="241300" algn="l"/>
              </a:tabLst>
            </a:pPr>
            <a:r>
              <a:rPr lang="el-GR" sz="1600" i="1" spc="-10" dirty="0">
                <a:solidFill>
                  <a:srgbClr val="44536A"/>
                </a:solidFill>
                <a:latin typeface="Calibri"/>
                <a:cs typeface="Calibri"/>
              </a:rPr>
              <a:t>Θα δώσει κανονικά την επιχορήγηση που είχε εξαρχής συμφωνηθεί, εάν η διαφορά μεταξύ της επιβεβαιωμένης περιόδου και αυτής που αναγράφεται στο </a:t>
            </a:r>
            <a:r>
              <a:rPr lang="en-GB" sz="1600" i="1" spc="-10" dirty="0">
                <a:solidFill>
                  <a:srgbClr val="44536A"/>
                </a:solidFill>
                <a:latin typeface="Calibri"/>
                <a:cs typeface="Calibri"/>
              </a:rPr>
              <a:t>Grant Agreement </a:t>
            </a:r>
            <a:r>
              <a:rPr lang="el-GR" sz="1600" i="1" spc="-10" dirty="0">
                <a:solidFill>
                  <a:srgbClr val="44536A"/>
                </a:solidFill>
                <a:latin typeface="Calibri"/>
                <a:cs typeface="Calibri"/>
              </a:rPr>
              <a:t>είναι μικρότερη των 5 ημερών</a:t>
            </a:r>
          </a:p>
          <a:p>
            <a:pPr marL="241300" marR="180340" indent="-228600" algn="just">
              <a:lnSpc>
                <a:spcPct val="70000"/>
              </a:lnSpc>
              <a:spcBef>
                <a:spcPts val="1000"/>
              </a:spcBef>
              <a:buFont typeface="Courier New"/>
              <a:buChar char="o"/>
              <a:tabLst>
                <a:tab pos="241300" algn="l"/>
              </a:tabLst>
            </a:pPr>
            <a:endParaRPr sz="1850" dirty="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80000"/>
              </a:lnSpc>
              <a:buClr>
                <a:srgbClr val="0D5292"/>
              </a:buClr>
              <a:buFont typeface="Courier New"/>
              <a:buChar char="o"/>
              <a:tabLst>
                <a:tab pos="241300" algn="l"/>
              </a:tabLst>
            </a:pPr>
            <a:r>
              <a:rPr lang="el-GR" sz="1600" i="1" spc="-10" dirty="0">
                <a:latin typeface="Calibri"/>
                <a:cs typeface="Calibri"/>
              </a:rPr>
              <a:t>Σε περίπτωση διακοπής της κινητικότητας από τον συμμετέχοντα, πριν από τη συμφωνημένη ημερομηνία, για λόγους πέραν του ελέγχου του (</a:t>
            </a:r>
            <a:r>
              <a:rPr lang="en-GB" sz="1600" i="1" spc="-10" dirty="0">
                <a:latin typeface="Calibri"/>
                <a:cs typeface="Calibri"/>
              </a:rPr>
              <a:t>force majeure), </a:t>
            </a:r>
            <a:r>
              <a:rPr lang="el-GR" sz="1600" i="1" spc="-10" dirty="0">
                <a:latin typeface="Calibri"/>
                <a:cs typeface="Calibri"/>
              </a:rPr>
              <a:t>ο συμμετέχων δικαιούται να λάβει το ποσό επιχορήγησης που αντιστοιχεί στην πραγματική περίοδο υλοποίησης και όχι σε αυτήν που είχε αρχικά συμφωνηθεί</a:t>
            </a:r>
            <a:endParaRPr sz="1600" i="1" spc="-10" dirty="0">
              <a:latin typeface="Calibri"/>
              <a:cs typeface="Calibri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F9BE1DD7-7748-A1D9-782B-DA858C45BF89}"/>
              </a:ext>
            </a:extLst>
          </p:cNvPr>
          <p:cNvSpPr txBox="1">
            <a:spLocks/>
          </p:cNvSpPr>
          <p:nvPr/>
        </p:nvSpPr>
        <p:spPr>
          <a:xfrm>
            <a:off x="304800" y="304800"/>
            <a:ext cx="10820400" cy="41421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lang="el-GR" sz="2500" kern="0" spc="-20" dirty="0">
                <a:solidFill>
                  <a:sysClr val="windowText" lastClr="000000"/>
                </a:solidFill>
              </a:rPr>
              <a:t>Τροποποιήσεις Συμφωνιών Επιχορήγησης μεταξύ Δικαιούχου και Συμμετεχόντων </a:t>
            </a:r>
            <a:endParaRPr lang="el-GR" sz="25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3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826465"/>
            <a:ext cx="616966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0"/>
              </a:spcBef>
              <a:buClr>
                <a:srgbClr val="44536A"/>
              </a:buClr>
              <a:buFont typeface="Symbol"/>
              <a:buChar char=""/>
              <a:tabLst>
                <a:tab pos="296545" algn="l"/>
              </a:tabLst>
            </a:pPr>
            <a:r>
              <a:rPr sz="3600" spc="-20" dirty="0" err="1">
                <a:solidFill>
                  <a:srgbClr val="44536A"/>
                </a:solidFill>
                <a:latin typeface="Calibri Light"/>
                <a:cs typeface="Calibri Light"/>
              </a:rPr>
              <a:t>E</a:t>
            </a:r>
            <a:r>
              <a:rPr sz="3600" spc="-25" dirty="0" err="1">
                <a:solidFill>
                  <a:srgbClr val="44536A"/>
                </a:solidFill>
                <a:latin typeface="Calibri Light"/>
                <a:cs typeface="Calibri Light"/>
              </a:rPr>
              <a:t>ν</a:t>
            </a:r>
            <a:r>
              <a:rPr sz="3600" spc="-30" dirty="0" err="1">
                <a:solidFill>
                  <a:srgbClr val="44536A"/>
                </a:solidFill>
                <a:latin typeface="Calibri Light"/>
                <a:cs typeface="Calibri Light"/>
              </a:rPr>
              <a:t>ό</a:t>
            </a:r>
            <a:r>
              <a:rPr sz="3600" spc="-20" dirty="0" err="1">
                <a:solidFill>
                  <a:srgbClr val="44536A"/>
                </a:solidFill>
                <a:latin typeface="Calibri Light"/>
                <a:cs typeface="Calibri Light"/>
              </a:rPr>
              <a:t>τ</a:t>
            </a:r>
            <a:r>
              <a:rPr sz="3600" spc="-35" dirty="0" err="1">
                <a:solidFill>
                  <a:srgbClr val="44536A"/>
                </a:solidFill>
                <a:latin typeface="Calibri Light"/>
                <a:cs typeface="Calibri Light"/>
              </a:rPr>
              <a:t>η</a:t>
            </a:r>
            <a:r>
              <a:rPr sz="3600" spc="-30" dirty="0" err="1">
                <a:solidFill>
                  <a:srgbClr val="44536A"/>
                </a:solidFill>
                <a:latin typeface="Calibri Light"/>
                <a:cs typeface="Calibri Light"/>
              </a:rPr>
              <a:t>τε</a:t>
            </a:r>
            <a:r>
              <a:rPr sz="3600" dirty="0" err="1">
                <a:solidFill>
                  <a:srgbClr val="44536A"/>
                </a:solidFill>
                <a:latin typeface="Calibri Light"/>
                <a:cs typeface="Calibri Light"/>
              </a:rPr>
              <a:t>ς</a:t>
            </a:r>
            <a:r>
              <a:rPr lang="en-GB" sz="360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lang="el-GR" sz="3600" dirty="0">
                <a:solidFill>
                  <a:srgbClr val="44536A"/>
                </a:solidFill>
                <a:latin typeface="Calibri Light"/>
                <a:cs typeface="Calibri Light"/>
              </a:rPr>
              <a:t>Παρουσίασης</a:t>
            </a:r>
            <a:r>
              <a:rPr lang="en-GB" sz="360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endParaRPr sz="3600" dirty="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45200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3864" y="2922678"/>
            <a:ext cx="1217930" cy="1550670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endParaRPr sz="3100" dirty="0">
              <a:latin typeface="Calibri"/>
              <a:cs typeface="Calibri"/>
            </a:endParaRPr>
          </a:p>
          <a:p>
            <a:pPr marL="12700">
              <a:lnSpc>
                <a:spcPts val="2360"/>
              </a:lnSpc>
              <a:spcBef>
                <a:spcPts val="117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Συμφωνία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ts val="1430"/>
              </a:lnSpc>
              <a:spcBef>
                <a:spcPts val="12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Επιχορήγησης</a:t>
            </a:r>
            <a:r>
              <a:rPr sz="13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1300" spc="-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Παραρτήματα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60473" y="2922678"/>
            <a:ext cx="807720" cy="1731645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endParaRPr sz="3100" dirty="0">
              <a:latin typeface="Calibri"/>
              <a:cs typeface="Calibri"/>
            </a:endParaRPr>
          </a:p>
          <a:p>
            <a:pPr marL="48895">
              <a:lnSpc>
                <a:spcPts val="2360"/>
              </a:lnSpc>
              <a:spcBef>
                <a:spcPts val="117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Χάρτης</a:t>
            </a:r>
            <a:endParaRPr sz="2000" dirty="0">
              <a:latin typeface="Calibri"/>
              <a:cs typeface="Calibri"/>
            </a:endParaRPr>
          </a:p>
          <a:p>
            <a:pPr marL="12700" marR="61594" algn="just">
              <a:lnSpc>
                <a:spcPts val="1430"/>
              </a:lnSpc>
              <a:spcBef>
                <a:spcPts val="12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Erasmus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300" spc="-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Δ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χ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είρ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η 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Σχεδίου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93790" y="2922678"/>
            <a:ext cx="867410" cy="1772920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04</a:t>
            </a:r>
            <a:endParaRPr sz="3100" dirty="0">
              <a:latin typeface="Calibri"/>
              <a:cs typeface="Calibri"/>
            </a:endParaRPr>
          </a:p>
          <a:p>
            <a:pPr marL="12700">
              <a:lnSpc>
                <a:spcPts val="2350"/>
              </a:lnSpc>
              <a:spcBef>
                <a:spcPts val="117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Καλές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ts val="1540"/>
              </a:lnSpc>
              <a:spcBef>
                <a:spcPts val="12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Πρακτικές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Δι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αιού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χ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ω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ν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Ιδρυμάτων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2" name="object 27">
            <a:extLst>
              <a:ext uri="{FF2B5EF4-FFF2-40B4-BE49-F238E27FC236}">
                <a16:creationId xmlns:a16="http://schemas.microsoft.com/office/drawing/2014/main" id="{43465A85-F694-E748-E133-F2CDC59FEB1D}"/>
              </a:ext>
            </a:extLst>
          </p:cNvPr>
          <p:cNvSpPr txBox="1"/>
          <p:nvPr/>
        </p:nvSpPr>
        <p:spPr>
          <a:xfrm>
            <a:off x="3958678" y="2909346"/>
            <a:ext cx="1195705" cy="1772920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lang="el-GR" sz="3100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100" dirty="0">
              <a:latin typeface="Calibri"/>
              <a:cs typeface="Calibri"/>
            </a:endParaRPr>
          </a:p>
          <a:p>
            <a:pPr marL="12700">
              <a:lnSpc>
                <a:spcPts val="2350"/>
              </a:lnSpc>
              <a:spcBef>
                <a:spcPts val="117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Επιλέξιμες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ts val="1540"/>
              </a:lnSpc>
              <a:spcBef>
                <a:spcPts val="12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Δ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τηρι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ό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ς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στα πλαίσια της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ΚΑ131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4" name="object 13">
            <a:extLst>
              <a:ext uri="{FF2B5EF4-FFF2-40B4-BE49-F238E27FC236}">
                <a16:creationId xmlns:a16="http://schemas.microsoft.com/office/drawing/2014/main" id="{770FB940-5C5E-13E4-0044-1E5EF027F96E}"/>
              </a:ext>
            </a:extLst>
          </p:cNvPr>
          <p:cNvSpPr txBox="1"/>
          <p:nvPr/>
        </p:nvSpPr>
        <p:spPr>
          <a:xfrm>
            <a:off x="2325388" y="2921913"/>
            <a:ext cx="1217930" cy="1550670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lang="el-GR" sz="3100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100" dirty="0">
              <a:latin typeface="Calibri"/>
              <a:cs typeface="Calibri"/>
            </a:endParaRPr>
          </a:p>
          <a:p>
            <a:pPr marL="12700">
              <a:lnSpc>
                <a:spcPts val="2360"/>
              </a:lnSpc>
              <a:spcBef>
                <a:spcPts val="117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Συμφωνία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ts val="1430"/>
              </a:lnSpc>
              <a:spcBef>
                <a:spcPts val="12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Επιχορήγησης</a:t>
            </a:r>
            <a:r>
              <a:rPr sz="13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1300" spc="-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Παραρτήματα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55" name="object 27">
            <a:extLst>
              <a:ext uri="{FF2B5EF4-FFF2-40B4-BE49-F238E27FC236}">
                <a16:creationId xmlns:a16="http://schemas.microsoft.com/office/drawing/2014/main" id="{79528DCF-70F1-EC59-13A7-DCFD9BB03C0E}"/>
              </a:ext>
            </a:extLst>
          </p:cNvPr>
          <p:cNvSpPr txBox="1"/>
          <p:nvPr/>
        </p:nvSpPr>
        <p:spPr>
          <a:xfrm>
            <a:off x="5585884" y="2915236"/>
            <a:ext cx="1195705" cy="1772920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lang="el-GR" sz="3100" spc="-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3100" dirty="0">
              <a:latin typeface="Calibri"/>
              <a:cs typeface="Calibri"/>
            </a:endParaRPr>
          </a:p>
          <a:p>
            <a:pPr marL="12700">
              <a:lnSpc>
                <a:spcPts val="2350"/>
              </a:lnSpc>
              <a:spcBef>
                <a:spcPts val="117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Επιλέξιμες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ts val="1540"/>
              </a:lnSpc>
              <a:spcBef>
                <a:spcPts val="12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Δ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τηρι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ό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ς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στα πλαίσια της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ΚΑ131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56" name="Diagram 55">
            <a:extLst>
              <a:ext uri="{FF2B5EF4-FFF2-40B4-BE49-F238E27FC236}">
                <a16:creationId xmlns:a16="http://schemas.microsoft.com/office/drawing/2014/main" id="{83721ADC-B60F-D578-BB24-1BDFB7A87F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7360725"/>
              </p:ext>
            </p:extLst>
          </p:nvPr>
        </p:nvGraphicFramePr>
        <p:xfrm>
          <a:off x="1183466" y="1676400"/>
          <a:ext cx="9484534" cy="475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80532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6825" y="1488135"/>
            <a:ext cx="3650615" cy="39882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195"/>
              </a:lnSpc>
              <a:spcBef>
                <a:spcPts val="100"/>
              </a:spcBef>
            </a:pPr>
            <a:r>
              <a:rPr lang="el-GR" sz="5400" dirty="0">
                <a:solidFill>
                  <a:srgbClr val="FFFFFF"/>
                </a:solidFill>
              </a:rPr>
              <a:t>Γενικά Θέματα Διαχείρισης Σχεδίου &amp; Έλεγχοι</a:t>
            </a:r>
            <a:endParaRPr sz="5000" dirty="0"/>
          </a:p>
        </p:txBody>
      </p:sp>
      <p:grpSp>
        <p:nvGrpSpPr>
          <p:cNvPr id="4" name="object 4"/>
          <p:cNvGrpSpPr/>
          <p:nvPr/>
        </p:nvGrpSpPr>
        <p:grpSpPr>
          <a:xfrm>
            <a:off x="614172" y="554736"/>
            <a:ext cx="574675" cy="1076325"/>
            <a:chOff x="614172" y="554736"/>
            <a:chExt cx="574675" cy="10763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" y="554736"/>
              <a:ext cx="172212" cy="170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944" y="836676"/>
              <a:ext cx="112775" cy="1127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172" y="1472183"/>
              <a:ext cx="156972" cy="15849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73509" y="3598417"/>
            <a:ext cx="25400" cy="32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905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8936" y="2790189"/>
            <a:ext cx="2732405" cy="88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290" indent="-276225">
              <a:lnSpc>
                <a:spcPts val="3760"/>
              </a:lnSpc>
              <a:buClr>
                <a:srgbClr val="44536A"/>
              </a:buClr>
              <a:buSzPct val="189285"/>
              <a:buFont typeface="Symbol"/>
              <a:buChar char=""/>
              <a:tabLst>
                <a:tab pos="288925" algn="l"/>
              </a:tabLst>
            </a:pP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Χρονοδιάγραμμα</a:t>
            </a:r>
            <a:endParaRPr sz="2800" dirty="0">
              <a:latin typeface="Calibri Light"/>
              <a:cs typeface="Calibri Light"/>
            </a:endParaRPr>
          </a:p>
          <a:p>
            <a:pPr marL="1905" algn="ctr">
              <a:lnSpc>
                <a:spcPts val="3140"/>
              </a:lnSpc>
            </a:pPr>
            <a:r>
              <a:rPr sz="2800" spc="-15" dirty="0">
                <a:solidFill>
                  <a:srgbClr val="44536A"/>
                </a:solidFill>
                <a:latin typeface="Calibri Light"/>
                <a:cs typeface="Calibri Light"/>
              </a:rPr>
              <a:t>Έργου</a:t>
            </a:r>
            <a:endParaRPr sz="2800" dirty="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06174" y="973136"/>
            <a:ext cx="90805" cy="4523105"/>
            <a:chOff x="4741831" y="1006665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764" y="102793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21" y="2201852"/>
                  </a:moveTo>
                  <a:lnTo>
                    <a:pt x="22760" y="2238962"/>
                  </a:lnTo>
                  <a:lnTo>
                    <a:pt x="23733" y="2286077"/>
                  </a:lnTo>
                  <a:lnTo>
                    <a:pt x="24214" y="2334006"/>
                  </a:lnTo>
                  <a:lnTo>
                    <a:pt x="24165" y="2382950"/>
                  </a:lnTo>
                  <a:lnTo>
                    <a:pt x="23550" y="2433113"/>
                  </a:lnTo>
                  <a:lnTo>
                    <a:pt x="22332" y="2484695"/>
                  </a:lnTo>
                  <a:lnTo>
                    <a:pt x="20446" y="2538503"/>
                  </a:lnTo>
                  <a:lnTo>
                    <a:pt x="17939" y="2592927"/>
                  </a:lnTo>
                  <a:lnTo>
                    <a:pt x="14689" y="2649982"/>
                  </a:lnTo>
                  <a:lnTo>
                    <a:pt x="11908" y="2703738"/>
                  </a:lnTo>
                  <a:lnTo>
                    <a:pt x="10148" y="2757589"/>
                  </a:lnTo>
                  <a:lnTo>
                    <a:pt x="9257" y="2811302"/>
                  </a:lnTo>
                  <a:lnTo>
                    <a:pt x="9082" y="2864647"/>
                  </a:lnTo>
                  <a:lnTo>
                    <a:pt x="9472" y="2917393"/>
                  </a:lnTo>
                  <a:lnTo>
                    <a:pt x="10275" y="2969308"/>
                  </a:lnTo>
                  <a:lnTo>
                    <a:pt x="11363" y="3021203"/>
                  </a:lnTo>
                  <a:lnTo>
                    <a:pt x="13715" y="3121494"/>
                  </a:lnTo>
                  <a:lnTo>
                    <a:pt x="14574" y="3164045"/>
                  </a:lnTo>
                  <a:lnTo>
                    <a:pt x="15162" y="3208344"/>
                  </a:lnTo>
                  <a:lnTo>
                    <a:pt x="15250" y="3250426"/>
                  </a:lnTo>
                  <a:lnTo>
                    <a:pt x="14689" y="3290062"/>
                  </a:lnTo>
                  <a:lnTo>
                    <a:pt x="14270" y="3329043"/>
                  </a:lnTo>
                  <a:lnTo>
                    <a:pt x="14742" y="3369433"/>
                  </a:lnTo>
                  <a:lnTo>
                    <a:pt x="15880" y="3411312"/>
                  </a:lnTo>
                  <a:lnTo>
                    <a:pt x="17460" y="3454764"/>
                  </a:lnTo>
                  <a:lnTo>
                    <a:pt x="19260" y="3499870"/>
                  </a:lnTo>
                  <a:lnTo>
                    <a:pt x="21054" y="3546713"/>
                  </a:lnTo>
                  <a:lnTo>
                    <a:pt x="22620" y="3595374"/>
                  </a:lnTo>
                  <a:lnTo>
                    <a:pt x="23734" y="3645937"/>
                  </a:lnTo>
                  <a:lnTo>
                    <a:pt x="24172" y="3698482"/>
                  </a:lnTo>
                  <a:lnTo>
                    <a:pt x="23710" y="3753094"/>
                  </a:lnTo>
                  <a:lnTo>
                    <a:pt x="22124" y="3809852"/>
                  </a:lnTo>
                  <a:lnTo>
                    <a:pt x="19192" y="3868841"/>
                  </a:lnTo>
                  <a:lnTo>
                    <a:pt x="14689" y="3930142"/>
                  </a:lnTo>
                  <a:lnTo>
                    <a:pt x="10017" y="3999433"/>
                  </a:lnTo>
                  <a:lnTo>
                    <a:pt x="8243" y="4060629"/>
                  </a:lnTo>
                  <a:lnTo>
                    <a:pt x="8712" y="4115146"/>
                  </a:lnTo>
                  <a:lnTo>
                    <a:pt x="10769" y="4164397"/>
                  </a:lnTo>
                  <a:lnTo>
                    <a:pt x="13761" y="4209798"/>
                  </a:lnTo>
                  <a:lnTo>
                    <a:pt x="17033" y="4252763"/>
                  </a:lnTo>
                  <a:lnTo>
                    <a:pt x="19930" y="4294706"/>
                  </a:lnTo>
                  <a:lnTo>
                    <a:pt x="21799" y="4337043"/>
                  </a:lnTo>
                  <a:lnTo>
                    <a:pt x="21985" y="4381188"/>
                  </a:lnTo>
                  <a:lnTo>
                    <a:pt x="19832" y="4428555"/>
                  </a:lnTo>
                  <a:lnTo>
                    <a:pt x="14689" y="4480560"/>
                  </a:lnTo>
                  <a:lnTo>
                    <a:pt x="18880" y="4481322"/>
                  </a:lnTo>
                  <a:lnTo>
                    <a:pt x="27516" y="4479671"/>
                  </a:lnTo>
                  <a:lnTo>
                    <a:pt x="32905" y="4479671"/>
                  </a:lnTo>
                  <a:lnTo>
                    <a:pt x="29811" y="4441247"/>
                  </a:lnTo>
                  <a:lnTo>
                    <a:pt x="27538" y="4399575"/>
                  </a:lnTo>
                  <a:lnTo>
                    <a:pt x="26058" y="4355640"/>
                  </a:lnTo>
                  <a:lnTo>
                    <a:pt x="25268" y="4309540"/>
                  </a:lnTo>
                  <a:lnTo>
                    <a:pt x="25115" y="4252763"/>
                  </a:lnTo>
                  <a:lnTo>
                    <a:pt x="25371" y="4209798"/>
                  </a:lnTo>
                  <a:lnTo>
                    <a:pt x="26023" y="4159218"/>
                  </a:lnTo>
                  <a:lnTo>
                    <a:pt x="26978" y="4105427"/>
                  </a:lnTo>
                  <a:lnTo>
                    <a:pt x="28115" y="4049958"/>
                  </a:lnTo>
                  <a:lnTo>
                    <a:pt x="29333" y="3992905"/>
                  </a:lnTo>
                  <a:lnTo>
                    <a:pt x="30606" y="3930142"/>
                  </a:lnTo>
                  <a:lnTo>
                    <a:pt x="31604" y="3874443"/>
                  </a:lnTo>
                  <a:lnTo>
                    <a:pt x="32453" y="3813227"/>
                  </a:lnTo>
                  <a:lnTo>
                    <a:pt x="32977" y="3750818"/>
                  </a:lnTo>
                  <a:lnTo>
                    <a:pt x="33585" y="3689282"/>
                  </a:lnTo>
                  <a:lnTo>
                    <a:pt x="34663" y="3630418"/>
                  </a:lnTo>
                  <a:lnTo>
                    <a:pt x="36069" y="3573921"/>
                  </a:lnTo>
                  <a:lnTo>
                    <a:pt x="37664" y="3519485"/>
                  </a:lnTo>
                  <a:lnTo>
                    <a:pt x="39306" y="3466804"/>
                  </a:lnTo>
                  <a:lnTo>
                    <a:pt x="40854" y="3415572"/>
                  </a:lnTo>
                  <a:lnTo>
                    <a:pt x="42168" y="3365484"/>
                  </a:lnTo>
                  <a:lnTo>
                    <a:pt x="43107" y="3316233"/>
                  </a:lnTo>
                  <a:lnTo>
                    <a:pt x="43530" y="3267515"/>
                  </a:lnTo>
                  <a:lnTo>
                    <a:pt x="43296" y="3219023"/>
                  </a:lnTo>
                  <a:lnTo>
                    <a:pt x="42264" y="3170451"/>
                  </a:lnTo>
                  <a:lnTo>
                    <a:pt x="40294" y="3121494"/>
                  </a:lnTo>
                  <a:lnTo>
                    <a:pt x="37245" y="3071847"/>
                  </a:lnTo>
                  <a:lnTo>
                    <a:pt x="32890" y="3020162"/>
                  </a:lnTo>
                  <a:lnTo>
                    <a:pt x="28237" y="2963933"/>
                  </a:lnTo>
                  <a:lnTo>
                    <a:pt x="25321" y="2911088"/>
                  </a:lnTo>
                  <a:lnTo>
                    <a:pt x="23940" y="2861758"/>
                  </a:lnTo>
                  <a:lnTo>
                    <a:pt x="23872" y="2811302"/>
                  </a:lnTo>
                  <a:lnTo>
                    <a:pt x="24627" y="2770008"/>
                  </a:lnTo>
                  <a:lnTo>
                    <a:pt x="26119" y="2725769"/>
                  </a:lnTo>
                  <a:lnTo>
                    <a:pt x="27991" y="2681408"/>
                  </a:lnTo>
                  <a:lnTo>
                    <a:pt x="29957" y="2636016"/>
                  </a:lnTo>
                  <a:lnTo>
                    <a:pt x="31726" y="2588684"/>
                  </a:lnTo>
                  <a:lnTo>
                    <a:pt x="33018" y="2537899"/>
                  </a:lnTo>
                  <a:lnTo>
                    <a:pt x="33525" y="2484562"/>
                  </a:lnTo>
                  <a:lnTo>
                    <a:pt x="32977" y="2425954"/>
                  </a:lnTo>
                  <a:lnTo>
                    <a:pt x="31293" y="2367670"/>
                  </a:lnTo>
                  <a:lnTo>
                    <a:pt x="28814" y="2314586"/>
                  </a:lnTo>
                  <a:lnTo>
                    <a:pt x="25869" y="2265614"/>
                  </a:lnTo>
                  <a:lnTo>
                    <a:pt x="22788" y="2219668"/>
                  </a:lnTo>
                  <a:lnTo>
                    <a:pt x="21621" y="2201852"/>
                  </a:lnTo>
                  <a:close/>
                </a:path>
                <a:path w="46989" h="4481830">
                  <a:moveTo>
                    <a:pt x="32905" y="4479671"/>
                  </a:moveTo>
                  <a:lnTo>
                    <a:pt x="27516" y="4479671"/>
                  </a:lnTo>
                  <a:lnTo>
                    <a:pt x="32977" y="4480560"/>
                  </a:lnTo>
                  <a:lnTo>
                    <a:pt x="32905" y="4479671"/>
                  </a:lnTo>
                  <a:close/>
                </a:path>
                <a:path w="46989" h="4481830">
                  <a:moveTo>
                    <a:pt x="15963" y="2077352"/>
                  </a:moveTo>
                  <a:lnTo>
                    <a:pt x="16045" y="2089113"/>
                  </a:lnTo>
                  <a:lnTo>
                    <a:pt x="17546" y="2132504"/>
                  </a:lnTo>
                  <a:lnTo>
                    <a:pt x="19904" y="2175660"/>
                  </a:lnTo>
                  <a:lnTo>
                    <a:pt x="21621" y="2201852"/>
                  </a:lnTo>
                  <a:lnTo>
                    <a:pt x="21332" y="2192460"/>
                  </a:lnTo>
                  <a:lnTo>
                    <a:pt x="19486" y="2146368"/>
                  </a:lnTo>
                  <a:lnTo>
                    <a:pt x="17259" y="2100484"/>
                  </a:lnTo>
                  <a:lnTo>
                    <a:pt x="15963" y="2077352"/>
                  </a:lnTo>
                  <a:close/>
                </a:path>
                <a:path w="46989" h="4481830">
                  <a:moveTo>
                    <a:pt x="32977" y="0"/>
                  </a:moveTo>
                  <a:lnTo>
                    <a:pt x="27262" y="635"/>
                  </a:lnTo>
                  <a:lnTo>
                    <a:pt x="14710" y="635"/>
                  </a:lnTo>
                  <a:lnTo>
                    <a:pt x="16175" y="43685"/>
                  </a:lnTo>
                  <a:lnTo>
                    <a:pt x="16867" y="89662"/>
                  </a:lnTo>
                  <a:lnTo>
                    <a:pt x="16921" y="137566"/>
                  </a:lnTo>
                  <a:lnTo>
                    <a:pt x="16495" y="187033"/>
                  </a:lnTo>
                  <a:lnTo>
                    <a:pt x="15746" y="237697"/>
                  </a:lnTo>
                  <a:lnTo>
                    <a:pt x="13894" y="342155"/>
                  </a:lnTo>
                  <a:lnTo>
                    <a:pt x="13136" y="393229"/>
                  </a:lnTo>
                  <a:lnTo>
                    <a:pt x="12670" y="445037"/>
                  </a:lnTo>
                  <a:lnTo>
                    <a:pt x="12669" y="496220"/>
                  </a:lnTo>
                  <a:lnTo>
                    <a:pt x="13289" y="546412"/>
                  </a:lnTo>
                  <a:lnTo>
                    <a:pt x="14689" y="595249"/>
                  </a:lnTo>
                  <a:lnTo>
                    <a:pt x="16430" y="637958"/>
                  </a:lnTo>
                  <a:lnTo>
                    <a:pt x="20512" y="731540"/>
                  </a:lnTo>
                  <a:lnTo>
                    <a:pt x="22597" y="781719"/>
                  </a:lnTo>
                  <a:lnTo>
                    <a:pt x="24542" y="833694"/>
                  </a:lnTo>
                  <a:lnTo>
                    <a:pt x="26219" y="887117"/>
                  </a:lnTo>
                  <a:lnTo>
                    <a:pt x="27500" y="941641"/>
                  </a:lnTo>
                  <a:lnTo>
                    <a:pt x="28258" y="996920"/>
                  </a:lnTo>
                  <a:lnTo>
                    <a:pt x="28366" y="1052605"/>
                  </a:lnTo>
                  <a:lnTo>
                    <a:pt x="27696" y="1108351"/>
                  </a:lnTo>
                  <a:lnTo>
                    <a:pt x="26121" y="1163809"/>
                  </a:lnTo>
                  <a:lnTo>
                    <a:pt x="23513" y="1218633"/>
                  </a:lnTo>
                  <a:lnTo>
                    <a:pt x="19744" y="1272476"/>
                  </a:lnTo>
                  <a:lnTo>
                    <a:pt x="14689" y="1324990"/>
                  </a:lnTo>
                  <a:lnTo>
                    <a:pt x="9582" y="1377622"/>
                  </a:lnTo>
                  <a:lnTo>
                    <a:pt x="5678" y="1431780"/>
                  </a:lnTo>
                  <a:lnTo>
                    <a:pt x="2872" y="1487064"/>
                  </a:lnTo>
                  <a:lnTo>
                    <a:pt x="1059" y="1543071"/>
                  </a:lnTo>
                  <a:lnTo>
                    <a:pt x="137" y="1599401"/>
                  </a:lnTo>
                  <a:lnTo>
                    <a:pt x="0" y="1655651"/>
                  </a:lnTo>
                  <a:lnTo>
                    <a:pt x="544" y="1711420"/>
                  </a:lnTo>
                  <a:lnTo>
                    <a:pt x="1666" y="1766306"/>
                  </a:lnTo>
                  <a:lnTo>
                    <a:pt x="3261" y="1819909"/>
                  </a:lnTo>
                  <a:lnTo>
                    <a:pt x="5225" y="1871825"/>
                  </a:lnTo>
                  <a:lnTo>
                    <a:pt x="7454" y="1921655"/>
                  </a:lnTo>
                  <a:lnTo>
                    <a:pt x="9843" y="1968996"/>
                  </a:lnTo>
                  <a:lnTo>
                    <a:pt x="12290" y="2013447"/>
                  </a:lnTo>
                  <a:lnTo>
                    <a:pt x="14689" y="2054606"/>
                  </a:lnTo>
                  <a:lnTo>
                    <a:pt x="15963" y="2077352"/>
                  </a:lnTo>
                  <a:lnTo>
                    <a:pt x="16939" y="1997275"/>
                  </a:lnTo>
                  <a:lnTo>
                    <a:pt x="19994" y="1946655"/>
                  </a:lnTo>
                  <a:lnTo>
                    <a:pt x="25230" y="1891451"/>
                  </a:lnTo>
                  <a:lnTo>
                    <a:pt x="32977" y="1830577"/>
                  </a:lnTo>
                  <a:lnTo>
                    <a:pt x="39550" y="1774177"/>
                  </a:lnTo>
                  <a:lnTo>
                    <a:pt x="43860" y="1715330"/>
                  </a:lnTo>
                  <a:lnTo>
                    <a:pt x="46219" y="1654813"/>
                  </a:lnTo>
                  <a:lnTo>
                    <a:pt x="46939" y="1593402"/>
                  </a:lnTo>
                  <a:lnTo>
                    <a:pt x="46335" y="1531874"/>
                  </a:lnTo>
                  <a:lnTo>
                    <a:pt x="44720" y="1471006"/>
                  </a:lnTo>
                  <a:lnTo>
                    <a:pt x="42406" y="1411573"/>
                  </a:lnTo>
                  <a:lnTo>
                    <a:pt x="39708" y="1354352"/>
                  </a:lnTo>
                  <a:lnTo>
                    <a:pt x="36938" y="1300120"/>
                  </a:lnTo>
                  <a:lnTo>
                    <a:pt x="34409" y="1249652"/>
                  </a:lnTo>
                  <a:lnTo>
                    <a:pt x="32436" y="1203727"/>
                  </a:lnTo>
                  <a:lnTo>
                    <a:pt x="31349" y="1163809"/>
                  </a:lnTo>
                  <a:lnTo>
                    <a:pt x="31406" y="1128605"/>
                  </a:lnTo>
                  <a:lnTo>
                    <a:pt x="32977" y="1100963"/>
                  </a:lnTo>
                  <a:lnTo>
                    <a:pt x="36162" y="1066976"/>
                  </a:lnTo>
                  <a:lnTo>
                    <a:pt x="38877" y="1031580"/>
                  </a:lnTo>
                  <a:lnTo>
                    <a:pt x="41034" y="993921"/>
                  </a:lnTo>
                  <a:lnTo>
                    <a:pt x="42541" y="953145"/>
                  </a:lnTo>
                  <a:lnTo>
                    <a:pt x="43311" y="908399"/>
                  </a:lnTo>
                  <a:lnTo>
                    <a:pt x="43254" y="858829"/>
                  </a:lnTo>
                  <a:lnTo>
                    <a:pt x="42282" y="803583"/>
                  </a:lnTo>
                  <a:lnTo>
                    <a:pt x="40304" y="741806"/>
                  </a:lnTo>
                  <a:lnTo>
                    <a:pt x="37232" y="672646"/>
                  </a:lnTo>
                  <a:lnTo>
                    <a:pt x="32977" y="595249"/>
                  </a:lnTo>
                  <a:lnTo>
                    <a:pt x="29557" y="531736"/>
                  </a:lnTo>
                  <a:lnTo>
                    <a:pt x="27314" y="476349"/>
                  </a:lnTo>
                  <a:lnTo>
                    <a:pt x="26083" y="427410"/>
                  </a:lnTo>
                  <a:lnTo>
                    <a:pt x="25695" y="383238"/>
                  </a:lnTo>
                  <a:lnTo>
                    <a:pt x="25985" y="342155"/>
                  </a:lnTo>
                  <a:lnTo>
                    <a:pt x="26785" y="302482"/>
                  </a:lnTo>
                  <a:lnTo>
                    <a:pt x="27930" y="262538"/>
                  </a:lnTo>
                  <a:lnTo>
                    <a:pt x="29251" y="220646"/>
                  </a:lnTo>
                  <a:lnTo>
                    <a:pt x="30583" y="175125"/>
                  </a:lnTo>
                  <a:lnTo>
                    <a:pt x="31759" y="124296"/>
                  </a:lnTo>
                  <a:lnTo>
                    <a:pt x="32613" y="66481"/>
                  </a:lnTo>
                  <a:lnTo>
                    <a:pt x="32973" y="635"/>
                  </a:lnTo>
                  <a:lnTo>
                    <a:pt x="19261" y="635"/>
                  </a:lnTo>
                  <a:lnTo>
                    <a:pt x="14689" y="0"/>
                  </a:lnTo>
                  <a:lnTo>
                    <a:pt x="3297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469" y="1027302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72" y="635"/>
                  </a:moveTo>
                  <a:lnTo>
                    <a:pt x="29380" y="63626"/>
                  </a:lnTo>
                  <a:lnTo>
                    <a:pt x="28044" y="119595"/>
                  </a:lnTo>
                  <a:lnTo>
                    <a:pt x="27200" y="169920"/>
                  </a:lnTo>
                  <a:lnTo>
                    <a:pt x="26785" y="215975"/>
                  </a:lnTo>
                  <a:lnTo>
                    <a:pt x="26734" y="259137"/>
                  </a:lnTo>
                  <a:lnTo>
                    <a:pt x="26986" y="300783"/>
                  </a:lnTo>
                  <a:lnTo>
                    <a:pt x="27475" y="342289"/>
                  </a:lnTo>
                  <a:lnTo>
                    <a:pt x="28139" y="385031"/>
                  </a:lnTo>
                  <a:lnTo>
                    <a:pt x="28915" y="430385"/>
                  </a:lnTo>
                  <a:lnTo>
                    <a:pt x="29737" y="479727"/>
                  </a:lnTo>
                  <a:lnTo>
                    <a:pt x="30544" y="534435"/>
                  </a:lnTo>
                  <a:lnTo>
                    <a:pt x="31272" y="595884"/>
                  </a:lnTo>
                  <a:lnTo>
                    <a:pt x="32280" y="667123"/>
                  </a:lnTo>
                  <a:lnTo>
                    <a:pt x="33576" y="726031"/>
                  </a:lnTo>
                  <a:lnTo>
                    <a:pt x="34968" y="775511"/>
                  </a:lnTo>
                  <a:lnTo>
                    <a:pt x="36265" y="818463"/>
                  </a:lnTo>
                  <a:lnTo>
                    <a:pt x="37273" y="857789"/>
                  </a:lnTo>
                  <a:lnTo>
                    <a:pt x="37801" y="896392"/>
                  </a:lnTo>
                  <a:lnTo>
                    <a:pt x="37657" y="937172"/>
                  </a:lnTo>
                  <a:lnTo>
                    <a:pt x="36649" y="983032"/>
                  </a:lnTo>
                  <a:lnTo>
                    <a:pt x="34584" y="1036873"/>
                  </a:lnTo>
                  <a:lnTo>
                    <a:pt x="31272" y="1101598"/>
                  </a:lnTo>
                  <a:lnTo>
                    <a:pt x="28850" y="1162908"/>
                  </a:lnTo>
                  <a:lnTo>
                    <a:pt x="28505" y="1218318"/>
                  </a:lnTo>
                  <a:lnTo>
                    <a:pt x="29706" y="1269042"/>
                  </a:lnTo>
                  <a:lnTo>
                    <a:pt x="31921" y="1316297"/>
                  </a:lnTo>
                  <a:lnTo>
                    <a:pt x="34621" y="1361297"/>
                  </a:lnTo>
                  <a:lnTo>
                    <a:pt x="37275" y="1405258"/>
                  </a:lnTo>
                  <a:lnTo>
                    <a:pt x="39351" y="1449395"/>
                  </a:lnTo>
                  <a:lnTo>
                    <a:pt x="40320" y="1494924"/>
                  </a:lnTo>
                  <a:lnTo>
                    <a:pt x="39650" y="1543060"/>
                  </a:lnTo>
                  <a:lnTo>
                    <a:pt x="36811" y="1595019"/>
                  </a:lnTo>
                  <a:lnTo>
                    <a:pt x="31272" y="1652016"/>
                  </a:lnTo>
                  <a:lnTo>
                    <a:pt x="26146" y="1700277"/>
                  </a:lnTo>
                  <a:lnTo>
                    <a:pt x="21861" y="1750577"/>
                  </a:lnTo>
                  <a:lnTo>
                    <a:pt x="18406" y="1802432"/>
                  </a:lnTo>
                  <a:lnTo>
                    <a:pt x="15765" y="1855358"/>
                  </a:lnTo>
                  <a:lnTo>
                    <a:pt x="13927" y="1908869"/>
                  </a:lnTo>
                  <a:lnTo>
                    <a:pt x="12877" y="1962482"/>
                  </a:lnTo>
                  <a:lnTo>
                    <a:pt x="12603" y="2015712"/>
                  </a:lnTo>
                  <a:lnTo>
                    <a:pt x="13091" y="2068075"/>
                  </a:lnTo>
                  <a:lnTo>
                    <a:pt x="14327" y="2119087"/>
                  </a:lnTo>
                  <a:lnTo>
                    <a:pt x="16299" y="2168263"/>
                  </a:lnTo>
                  <a:lnTo>
                    <a:pt x="18992" y="2215120"/>
                  </a:lnTo>
                  <a:lnTo>
                    <a:pt x="22395" y="2259172"/>
                  </a:lnTo>
                  <a:lnTo>
                    <a:pt x="26492" y="2299936"/>
                  </a:lnTo>
                  <a:lnTo>
                    <a:pt x="31272" y="2336927"/>
                  </a:lnTo>
                  <a:lnTo>
                    <a:pt x="35749" y="2378866"/>
                  </a:lnTo>
                  <a:lnTo>
                    <a:pt x="37604" y="2422991"/>
                  </a:lnTo>
                  <a:lnTo>
                    <a:pt x="37380" y="2469064"/>
                  </a:lnTo>
                  <a:lnTo>
                    <a:pt x="35618" y="2516848"/>
                  </a:lnTo>
                  <a:lnTo>
                    <a:pt x="32862" y="2566105"/>
                  </a:lnTo>
                  <a:lnTo>
                    <a:pt x="29653" y="2616596"/>
                  </a:lnTo>
                  <a:lnTo>
                    <a:pt x="26534" y="2668086"/>
                  </a:lnTo>
                  <a:lnTo>
                    <a:pt x="24047" y="2720335"/>
                  </a:lnTo>
                  <a:lnTo>
                    <a:pt x="22735" y="2773106"/>
                  </a:lnTo>
                  <a:lnTo>
                    <a:pt x="23140" y="2826162"/>
                  </a:lnTo>
                  <a:lnTo>
                    <a:pt x="25805" y="2879264"/>
                  </a:lnTo>
                  <a:lnTo>
                    <a:pt x="31272" y="2932176"/>
                  </a:lnTo>
                  <a:lnTo>
                    <a:pt x="37017" y="2988972"/>
                  </a:lnTo>
                  <a:lnTo>
                    <a:pt x="39372" y="3044321"/>
                  </a:lnTo>
                  <a:lnTo>
                    <a:pt x="39083" y="3098256"/>
                  </a:lnTo>
                  <a:lnTo>
                    <a:pt x="36899" y="3150808"/>
                  </a:lnTo>
                  <a:lnTo>
                    <a:pt x="33565" y="3202011"/>
                  </a:lnTo>
                  <a:lnTo>
                    <a:pt x="29829" y="3251898"/>
                  </a:lnTo>
                  <a:lnTo>
                    <a:pt x="26439" y="3300500"/>
                  </a:lnTo>
                  <a:lnTo>
                    <a:pt x="24141" y="3347851"/>
                  </a:lnTo>
                  <a:lnTo>
                    <a:pt x="23682" y="3393983"/>
                  </a:lnTo>
                  <a:lnTo>
                    <a:pt x="25810" y="3438928"/>
                  </a:lnTo>
                  <a:lnTo>
                    <a:pt x="31272" y="3482721"/>
                  </a:lnTo>
                  <a:lnTo>
                    <a:pt x="35077" y="3508061"/>
                  </a:lnTo>
                  <a:lnTo>
                    <a:pt x="38387" y="3536512"/>
                  </a:lnTo>
                  <a:lnTo>
                    <a:pt x="43586" y="3602399"/>
                  </a:lnTo>
                  <a:lnTo>
                    <a:pt x="46994" y="3679685"/>
                  </a:lnTo>
                  <a:lnTo>
                    <a:pt x="48066" y="3722383"/>
                  </a:lnTo>
                  <a:lnTo>
                    <a:pt x="48737" y="3767670"/>
                  </a:lnTo>
                  <a:lnTo>
                    <a:pt x="49023" y="3815457"/>
                  </a:lnTo>
                  <a:lnTo>
                    <a:pt x="48941" y="3865657"/>
                  </a:lnTo>
                  <a:lnTo>
                    <a:pt x="48505" y="3918184"/>
                  </a:lnTo>
                  <a:lnTo>
                    <a:pt x="47731" y="3972949"/>
                  </a:lnTo>
                  <a:lnTo>
                    <a:pt x="46636" y="4029865"/>
                  </a:lnTo>
                  <a:lnTo>
                    <a:pt x="45234" y="4088846"/>
                  </a:lnTo>
                  <a:lnTo>
                    <a:pt x="43541" y="4149804"/>
                  </a:lnTo>
                  <a:lnTo>
                    <a:pt x="41574" y="4212651"/>
                  </a:lnTo>
                  <a:lnTo>
                    <a:pt x="39348" y="4277302"/>
                  </a:lnTo>
                  <a:lnTo>
                    <a:pt x="36878" y="4343667"/>
                  </a:lnTo>
                  <a:lnTo>
                    <a:pt x="34181" y="4411660"/>
                  </a:lnTo>
                  <a:lnTo>
                    <a:pt x="31272" y="4481195"/>
                  </a:lnTo>
                  <a:lnTo>
                    <a:pt x="23906" y="4481576"/>
                  </a:lnTo>
                  <a:lnTo>
                    <a:pt x="20477" y="4481195"/>
                  </a:lnTo>
                  <a:lnTo>
                    <a:pt x="12984" y="4481195"/>
                  </a:lnTo>
                  <a:lnTo>
                    <a:pt x="13334" y="4440781"/>
                  </a:lnTo>
                  <a:lnTo>
                    <a:pt x="12976" y="4396722"/>
                  </a:lnTo>
                  <a:lnTo>
                    <a:pt x="12089" y="4349612"/>
                  </a:lnTo>
                  <a:lnTo>
                    <a:pt x="10849" y="4300042"/>
                  </a:lnTo>
                  <a:lnTo>
                    <a:pt x="9432" y="4248606"/>
                  </a:lnTo>
                  <a:lnTo>
                    <a:pt x="8017" y="4195897"/>
                  </a:lnTo>
                  <a:lnTo>
                    <a:pt x="6778" y="4142509"/>
                  </a:lnTo>
                  <a:lnTo>
                    <a:pt x="5895" y="4089033"/>
                  </a:lnTo>
                  <a:lnTo>
                    <a:pt x="5542" y="4036064"/>
                  </a:lnTo>
                  <a:lnTo>
                    <a:pt x="5898" y="3984195"/>
                  </a:lnTo>
                  <a:lnTo>
                    <a:pt x="7139" y="3934018"/>
                  </a:lnTo>
                  <a:lnTo>
                    <a:pt x="9442" y="3886127"/>
                  </a:lnTo>
                  <a:lnTo>
                    <a:pt x="12984" y="3841115"/>
                  </a:lnTo>
                  <a:lnTo>
                    <a:pt x="17455" y="3791735"/>
                  </a:lnTo>
                  <a:lnTo>
                    <a:pt x="20919" y="3745411"/>
                  </a:lnTo>
                  <a:lnTo>
                    <a:pt x="23413" y="3701081"/>
                  </a:lnTo>
                  <a:lnTo>
                    <a:pt x="24974" y="3657682"/>
                  </a:lnTo>
                  <a:lnTo>
                    <a:pt x="25642" y="3614151"/>
                  </a:lnTo>
                  <a:lnTo>
                    <a:pt x="25453" y="3569426"/>
                  </a:lnTo>
                  <a:lnTo>
                    <a:pt x="24445" y="3522444"/>
                  </a:lnTo>
                  <a:lnTo>
                    <a:pt x="22657" y="3472142"/>
                  </a:lnTo>
                  <a:lnTo>
                    <a:pt x="20125" y="3417459"/>
                  </a:lnTo>
                  <a:lnTo>
                    <a:pt x="16888" y="3357331"/>
                  </a:lnTo>
                  <a:lnTo>
                    <a:pt x="12984" y="3290697"/>
                  </a:lnTo>
                  <a:lnTo>
                    <a:pt x="10257" y="3236285"/>
                  </a:lnTo>
                  <a:lnTo>
                    <a:pt x="8605" y="3183306"/>
                  </a:lnTo>
                  <a:lnTo>
                    <a:pt x="7866" y="3131490"/>
                  </a:lnTo>
                  <a:lnTo>
                    <a:pt x="7874" y="3080566"/>
                  </a:lnTo>
                  <a:lnTo>
                    <a:pt x="8467" y="3030264"/>
                  </a:lnTo>
                  <a:lnTo>
                    <a:pt x="9478" y="2980314"/>
                  </a:lnTo>
                  <a:lnTo>
                    <a:pt x="10746" y="2930445"/>
                  </a:lnTo>
                  <a:lnTo>
                    <a:pt x="12104" y="2880388"/>
                  </a:lnTo>
                  <a:lnTo>
                    <a:pt x="13390" y="2829872"/>
                  </a:lnTo>
                  <a:lnTo>
                    <a:pt x="14439" y="2778627"/>
                  </a:lnTo>
                  <a:lnTo>
                    <a:pt x="15087" y="2726383"/>
                  </a:lnTo>
                  <a:lnTo>
                    <a:pt x="15170" y="2672870"/>
                  </a:lnTo>
                  <a:lnTo>
                    <a:pt x="14524" y="2617817"/>
                  </a:lnTo>
                  <a:lnTo>
                    <a:pt x="12984" y="2560955"/>
                  </a:lnTo>
                  <a:lnTo>
                    <a:pt x="11204" y="2496006"/>
                  </a:lnTo>
                  <a:lnTo>
                    <a:pt x="10479" y="2435776"/>
                  </a:lnTo>
                  <a:lnTo>
                    <a:pt x="10591" y="2379686"/>
                  </a:lnTo>
                  <a:lnTo>
                    <a:pt x="11319" y="2327157"/>
                  </a:lnTo>
                  <a:lnTo>
                    <a:pt x="12444" y="2277611"/>
                  </a:lnTo>
                  <a:lnTo>
                    <a:pt x="13746" y="2230469"/>
                  </a:lnTo>
                  <a:lnTo>
                    <a:pt x="15006" y="2185152"/>
                  </a:lnTo>
                  <a:lnTo>
                    <a:pt x="16004" y="2141083"/>
                  </a:lnTo>
                  <a:lnTo>
                    <a:pt x="16520" y="2097682"/>
                  </a:lnTo>
                  <a:lnTo>
                    <a:pt x="16335" y="2054371"/>
                  </a:lnTo>
                  <a:lnTo>
                    <a:pt x="15230" y="2010572"/>
                  </a:lnTo>
                  <a:lnTo>
                    <a:pt x="12984" y="1965706"/>
                  </a:lnTo>
                  <a:lnTo>
                    <a:pt x="9572" y="1913449"/>
                  </a:lnTo>
                  <a:lnTo>
                    <a:pt x="6400" y="1865197"/>
                  </a:lnTo>
                  <a:lnTo>
                    <a:pt x="3663" y="1819587"/>
                  </a:lnTo>
                  <a:lnTo>
                    <a:pt x="1554" y="1775258"/>
                  </a:lnTo>
                  <a:lnTo>
                    <a:pt x="268" y="1730851"/>
                  </a:lnTo>
                  <a:lnTo>
                    <a:pt x="0" y="1685003"/>
                  </a:lnTo>
                  <a:lnTo>
                    <a:pt x="942" y="1636354"/>
                  </a:lnTo>
                  <a:lnTo>
                    <a:pt x="3291" y="1583543"/>
                  </a:lnTo>
                  <a:lnTo>
                    <a:pt x="7240" y="1525209"/>
                  </a:lnTo>
                  <a:lnTo>
                    <a:pt x="12984" y="1459992"/>
                  </a:lnTo>
                  <a:lnTo>
                    <a:pt x="16856" y="1409447"/>
                  </a:lnTo>
                  <a:lnTo>
                    <a:pt x="19069" y="1356917"/>
                  </a:lnTo>
                  <a:lnTo>
                    <a:pt x="19889" y="1302963"/>
                  </a:lnTo>
                  <a:lnTo>
                    <a:pt x="19582" y="1248141"/>
                  </a:lnTo>
                  <a:lnTo>
                    <a:pt x="18414" y="1193010"/>
                  </a:lnTo>
                  <a:lnTo>
                    <a:pt x="16650" y="1138129"/>
                  </a:lnTo>
                  <a:lnTo>
                    <a:pt x="14556" y="1084056"/>
                  </a:lnTo>
                  <a:lnTo>
                    <a:pt x="12397" y="1031349"/>
                  </a:lnTo>
                  <a:lnTo>
                    <a:pt x="10441" y="980568"/>
                  </a:lnTo>
                  <a:lnTo>
                    <a:pt x="8952" y="932269"/>
                  </a:lnTo>
                  <a:lnTo>
                    <a:pt x="8196" y="887013"/>
                  </a:lnTo>
                  <a:lnTo>
                    <a:pt x="8439" y="845357"/>
                  </a:lnTo>
                  <a:lnTo>
                    <a:pt x="9946" y="807860"/>
                  </a:lnTo>
                  <a:lnTo>
                    <a:pt x="12984" y="775081"/>
                  </a:lnTo>
                  <a:lnTo>
                    <a:pt x="16513" y="745151"/>
                  </a:lnTo>
                  <a:lnTo>
                    <a:pt x="19796" y="711801"/>
                  </a:lnTo>
                  <a:lnTo>
                    <a:pt x="25387" y="635134"/>
                  </a:lnTo>
                  <a:lnTo>
                    <a:pt x="27575" y="591965"/>
                  </a:lnTo>
                  <a:lnTo>
                    <a:pt x="29279" y="545672"/>
                  </a:lnTo>
                  <a:lnTo>
                    <a:pt x="30438" y="496328"/>
                  </a:lnTo>
                  <a:lnTo>
                    <a:pt x="30995" y="444007"/>
                  </a:lnTo>
                  <a:lnTo>
                    <a:pt x="30888" y="388783"/>
                  </a:lnTo>
                  <a:lnTo>
                    <a:pt x="30058" y="330731"/>
                  </a:lnTo>
                  <a:lnTo>
                    <a:pt x="28447" y="269924"/>
                  </a:lnTo>
                  <a:lnTo>
                    <a:pt x="25993" y="206437"/>
                  </a:lnTo>
                  <a:lnTo>
                    <a:pt x="22638" y="140344"/>
                  </a:lnTo>
                  <a:lnTo>
                    <a:pt x="18321" y="71718"/>
                  </a:lnTo>
                  <a:lnTo>
                    <a:pt x="12984" y="635"/>
                  </a:lnTo>
                  <a:lnTo>
                    <a:pt x="18064" y="0"/>
                  </a:lnTo>
                  <a:lnTo>
                    <a:pt x="24922" y="0"/>
                  </a:lnTo>
                  <a:lnTo>
                    <a:pt x="31272" y="635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25863" y="469263"/>
            <a:ext cx="4744212" cy="1049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800"/>
              </a:lnSpc>
              <a:spcBef>
                <a:spcPts val="105"/>
              </a:spcBef>
            </a:pPr>
            <a:r>
              <a:rPr sz="2000" b="1" spc="-10" dirty="0" err="1">
                <a:solidFill>
                  <a:srgbClr val="C00000"/>
                </a:solidFill>
                <a:latin typeface="Calibri"/>
                <a:cs typeface="Calibri"/>
              </a:rPr>
              <a:t>Ημερομηνί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α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έναρξης</a:t>
            </a:r>
            <a:r>
              <a:rPr lang="el-GR" sz="2000" b="1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01/06/202</a:t>
            </a:r>
            <a:r>
              <a:rPr lang="el-GR" sz="2000" spc="-5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Ημερομηνία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λήξης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έργου</a:t>
            </a:r>
            <a:r>
              <a:rPr lang="el-GR" sz="2000" b="1" spc="-5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31/07/202</a:t>
            </a:r>
            <a:r>
              <a:rPr lang="el-GR" sz="2000" dirty="0">
                <a:solidFill>
                  <a:srgbClr val="C00000"/>
                </a:solidFill>
                <a:latin typeface="Calibri"/>
                <a:cs typeface="Calibri"/>
              </a:rPr>
              <a:t>6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Διάρκεια: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26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μήνες</a:t>
            </a:r>
            <a:endParaRPr sz="2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5801" y="1719875"/>
            <a:ext cx="7268918" cy="4604465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241300" indent="-228600">
              <a:spcBef>
                <a:spcPts val="46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Η </a:t>
            </a:r>
            <a:r>
              <a:rPr sz="1800" spc="-5" dirty="0" err="1">
                <a:latin typeface="Calibri"/>
                <a:cs typeface="Calibri"/>
              </a:rPr>
              <a:t>Συμφωνί</a:t>
            </a:r>
            <a:r>
              <a:rPr sz="1800" spc="-5" dirty="0">
                <a:latin typeface="Calibri"/>
                <a:cs typeface="Calibri"/>
              </a:rPr>
              <a:t>α</a:t>
            </a:r>
            <a:r>
              <a:rPr lang="el-GR" sz="1800" spc="30" dirty="0">
                <a:latin typeface="Calibri"/>
                <a:cs typeface="Calibri"/>
              </a:rPr>
              <a:t> μπαίνει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ισχύ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υπογραφή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ΙΔΕΠ</a:t>
            </a:r>
          </a:p>
          <a:p>
            <a:pPr marL="241300" marR="5080" indent="-228600"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Πρώτη</a:t>
            </a:r>
            <a:r>
              <a:rPr sz="1800" b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προκαταβολή</a:t>
            </a:r>
            <a:r>
              <a:rPr sz="1800" spc="-10" dirty="0">
                <a:latin typeface="Calibri"/>
                <a:cs typeface="Calibri"/>
              </a:rPr>
              <a:t>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80%</a:t>
            </a:r>
            <a:r>
              <a:rPr lang="el-GR" sz="1800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της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συνολικής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επιχορήγησης,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εντός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ημερών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υπογραφή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Συμφωνίας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spcBef>
                <a:spcPts val="3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Περιοδική</a:t>
            </a:r>
            <a:r>
              <a:rPr sz="1800" b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Έκθεση:</a:t>
            </a:r>
            <a:r>
              <a:rPr sz="1800" b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pc="-5" dirty="0">
                <a:latin typeface="Calibri"/>
                <a:cs typeface="Calibri"/>
              </a:rPr>
              <a:t>καλύπτει </a:t>
            </a:r>
            <a:r>
              <a:rPr spc="-5" dirty="0" err="1">
                <a:latin typeface="Calibri"/>
                <a:cs typeface="Calibri"/>
              </a:rPr>
              <a:t>μέχρι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31/07/202</a:t>
            </a:r>
            <a:r>
              <a:rPr lang="el-GR" sz="2000" spc="-5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lang="en-GB" spc="-5" dirty="0">
                <a:latin typeface="Calibri"/>
                <a:cs typeface="Calibri"/>
              </a:rPr>
              <a:t> </a:t>
            </a:r>
            <a:r>
              <a:rPr lang="el-GR" spc="-5" dirty="0">
                <a:latin typeface="Calibri"/>
                <a:cs typeface="Calibri"/>
              </a:rPr>
              <a:t>και κατατίθεται εντός 60 ημερών =&gt; </a:t>
            </a:r>
            <a:r>
              <a:rPr spc="-5" dirty="0">
                <a:latin typeface="Calibri"/>
                <a:cs typeface="Calibri"/>
              </a:rPr>
              <a:t>α</a:t>
            </a:r>
            <a:r>
              <a:rPr spc="-5" dirty="0" err="1">
                <a:latin typeface="Calibri"/>
                <a:cs typeface="Calibri"/>
              </a:rPr>
              <a:t>ίτημ</a:t>
            </a:r>
            <a:r>
              <a:rPr spc="-5" dirty="0">
                <a:latin typeface="Calibri"/>
                <a:cs typeface="Calibri"/>
              </a:rPr>
              <a:t>α για</a:t>
            </a:r>
            <a:r>
              <a:rPr lang="el-GR" spc="-5" dirty="0">
                <a:latin typeface="Calibri"/>
                <a:cs typeface="Calibri"/>
              </a:rPr>
              <a:t> επιπρόσθετη χρηματοδότηση, αν και εφόσον έχει ξοδευτεί το 70% της 1</a:t>
            </a:r>
            <a:r>
              <a:rPr lang="el-GR" spc="-5" baseline="30000" dirty="0">
                <a:latin typeface="Calibri"/>
                <a:cs typeface="Calibri"/>
              </a:rPr>
              <a:t>ης</a:t>
            </a:r>
            <a:r>
              <a:rPr lang="el-GR" spc="-5" dirty="0">
                <a:latin typeface="Calibri"/>
                <a:cs typeface="Calibri"/>
              </a:rPr>
              <a:t> δόσης =&gt; </a:t>
            </a:r>
            <a:r>
              <a:rPr lang="el-GR" b="1" spc="-5" dirty="0">
                <a:highlight>
                  <a:srgbClr val="FFFF00"/>
                </a:highlight>
                <a:latin typeface="Calibri"/>
                <a:cs typeface="Calibri"/>
              </a:rPr>
              <a:t>Υπόλοιπο 20% </a:t>
            </a:r>
          </a:p>
          <a:p>
            <a:pPr marL="241300" marR="115570" indent="-228600">
              <a:spcBef>
                <a:spcPts val="7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l-GR" sz="1800" b="1" spc="-10" dirty="0">
                <a:solidFill>
                  <a:srgbClr val="44536A"/>
                </a:solidFill>
                <a:latin typeface="Calibri"/>
                <a:cs typeface="Calibri"/>
              </a:rPr>
              <a:t>Τελική Έκθεση:</a:t>
            </a:r>
            <a:r>
              <a:rPr lang="el-GR" sz="18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</a:rPr>
              <a:t>υποβάλλεται</a:t>
            </a:r>
            <a:r>
              <a:rPr lang="el-GR" sz="1800" spc="70" dirty="0">
                <a:latin typeface="Calibri"/>
                <a:cs typeface="Calibri"/>
              </a:rPr>
              <a:t> </a:t>
            </a:r>
            <a:r>
              <a:rPr lang="el-GR" spc="70" dirty="0">
                <a:latin typeface="Calibri"/>
                <a:cs typeface="Calibri"/>
              </a:rPr>
              <a:t>εντός 60 ημερών από </a:t>
            </a:r>
            <a:r>
              <a:rPr lang="el-GR" sz="1800" spc="-5" dirty="0">
                <a:latin typeface="Calibri"/>
                <a:cs typeface="Calibri"/>
              </a:rPr>
              <a:t>τη</a:t>
            </a:r>
            <a:r>
              <a:rPr lang="el-GR" sz="1800" spc="5" dirty="0"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</a:rPr>
              <a:t>λήξη του</a:t>
            </a:r>
            <a:r>
              <a:rPr lang="el-GR" sz="1800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έργου,</a:t>
            </a:r>
            <a:r>
              <a:rPr lang="el-GR" sz="1800" spc="15" dirty="0">
                <a:latin typeface="Calibri"/>
                <a:cs typeface="Calibri"/>
              </a:rPr>
              <a:t> συνιστά </a:t>
            </a:r>
            <a:r>
              <a:rPr lang="el-GR" sz="1800" spc="-10" dirty="0">
                <a:latin typeface="Calibri"/>
                <a:cs typeface="Calibri"/>
              </a:rPr>
              <a:t>αίτημα</a:t>
            </a:r>
            <a:r>
              <a:rPr lang="el-GR" sz="1800" spc="10" dirty="0"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</a:rPr>
              <a:t>για </a:t>
            </a:r>
            <a:r>
              <a:rPr lang="el-GR" sz="1800" spc="-390" dirty="0">
                <a:latin typeface="Calibri"/>
                <a:cs typeface="Calibri"/>
              </a:rPr>
              <a:t> </a:t>
            </a:r>
            <a:r>
              <a:rPr lang="el-GR" sz="1800" spc="-15" dirty="0">
                <a:latin typeface="Calibri"/>
                <a:cs typeface="Calibri"/>
              </a:rPr>
              <a:t>την</a:t>
            </a:r>
            <a:r>
              <a:rPr lang="el-GR" sz="1800" dirty="0"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</a:rPr>
              <a:t>πληρωμή</a:t>
            </a:r>
            <a:r>
              <a:rPr lang="el-GR" sz="1800" spc="10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του</a:t>
            </a:r>
            <a:r>
              <a:rPr lang="el-GR" sz="1800" spc="5" dirty="0">
                <a:latin typeface="Calibri"/>
                <a:cs typeface="Calibri"/>
              </a:rPr>
              <a:t> εν</a:t>
            </a:r>
            <a:r>
              <a:rPr lang="el-GR" sz="1800" spc="-10" dirty="0">
                <a:latin typeface="Calibri"/>
                <a:cs typeface="Calibri"/>
              </a:rPr>
              <a:t>απομείναντος</a:t>
            </a:r>
            <a:r>
              <a:rPr lang="el-GR" sz="1800" spc="50" dirty="0">
                <a:latin typeface="Calibri"/>
                <a:cs typeface="Calibri"/>
              </a:rPr>
              <a:t> </a:t>
            </a:r>
            <a:r>
              <a:rPr lang="el-GR" sz="1800" dirty="0">
                <a:latin typeface="Calibri"/>
                <a:cs typeface="Calibri"/>
              </a:rPr>
              <a:t>κονδυλίου (εάν έχει απομείνει) </a:t>
            </a:r>
            <a:r>
              <a:rPr lang="el-GR" spc="-5" dirty="0">
                <a:latin typeface="Calibri"/>
                <a:cs typeface="Calibri"/>
              </a:rPr>
              <a:t>=&gt; </a:t>
            </a:r>
            <a:r>
              <a:rPr lang="el-GR" sz="1800" spc="-5" dirty="0">
                <a:latin typeface="Calibri"/>
                <a:cs typeface="Calibri"/>
              </a:rPr>
              <a:t>έλεγχος</a:t>
            </a:r>
            <a:r>
              <a:rPr lang="el-GR" sz="1800" spc="25" dirty="0"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</a:rPr>
              <a:t>της</a:t>
            </a:r>
            <a:r>
              <a:rPr lang="el-GR" sz="1800" dirty="0">
                <a:latin typeface="Calibri"/>
                <a:cs typeface="Calibri"/>
              </a:rPr>
              <a:t> </a:t>
            </a:r>
            <a:r>
              <a:rPr lang="el-GR" sz="1800" spc="-10" dirty="0" err="1">
                <a:latin typeface="Calibri"/>
                <a:cs typeface="Calibri"/>
              </a:rPr>
              <a:t>επιλεξιμότητας</a:t>
            </a:r>
            <a:r>
              <a:rPr lang="el-GR" sz="1800" spc="45" dirty="0">
                <a:latin typeface="Calibri"/>
                <a:cs typeface="Calibri"/>
              </a:rPr>
              <a:t> </a:t>
            </a:r>
            <a:r>
              <a:rPr lang="el-GR" sz="1800" spc="-15" dirty="0">
                <a:latin typeface="Calibri"/>
                <a:cs typeface="Calibri"/>
              </a:rPr>
              <a:t>των </a:t>
            </a:r>
            <a:r>
              <a:rPr lang="el-GR" sz="1800" spc="-10" dirty="0">
                <a:latin typeface="Calibri"/>
                <a:cs typeface="Calibri"/>
              </a:rPr>
              <a:t> αναφερόμενων</a:t>
            </a:r>
            <a:r>
              <a:rPr lang="el-GR" sz="1800" spc="40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δαπανών</a:t>
            </a:r>
            <a:endParaRPr lang="el-GR" sz="1800" dirty="0">
              <a:latin typeface="Calibri"/>
              <a:cs typeface="Calibri"/>
            </a:endParaRPr>
          </a:p>
          <a:p>
            <a:pPr marL="241300" indent="-228600">
              <a:spcBef>
                <a:spcPts val="36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l-GR" sz="1800" b="1" spc="-10" dirty="0">
                <a:solidFill>
                  <a:srgbClr val="44536A"/>
                </a:solidFill>
                <a:latin typeface="Calibri"/>
                <a:cs typeface="Calibri"/>
              </a:rPr>
              <a:t>Τελική </a:t>
            </a:r>
            <a:r>
              <a:rPr lang="el-GR" sz="1800" b="1" dirty="0">
                <a:solidFill>
                  <a:srgbClr val="44536A"/>
                </a:solidFill>
                <a:latin typeface="Calibri"/>
                <a:cs typeface="Calibri"/>
              </a:rPr>
              <a:t>Πληρωμή</a:t>
            </a:r>
            <a:r>
              <a:rPr lang="el-GR" sz="1800" b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800" b="1" spc="-20" dirty="0">
                <a:solidFill>
                  <a:srgbClr val="44536A"/>
                </a:solidFill>
                <a:latin typeface="Calibri"/>
                <a:cs typeface="Calibri"/>
              </a:rPr>
              <a:t>και</a:t>
            </a:r>
            <a:r>
              <a:rPr lang="el-GR" sz="1800" b="1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800" b="1" spc="-10" dirty="0">
                <a:solidFill>
                  <a:srgbClr val="44536A"/>
                </a:solidFill>
                <a:latin typeface="Calibri"/>
                <a:cs typeface="Calibri"/>
              </a:rPr>
              <a:t>Εκκαθάριση</a:t>
            </a:r>
            <a:r>
              <a:rPr lang="el-GR" sz="1800" b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800" b="1" spc="-5" dirty="0">
                <a:solidFill>
                  <a:srgbClr val="44536A"/>
                </a:solidFill>
                <a:latin typeface="Calibri"/>
                <a:cs typeface="Calibri"/>
              </a:rPr>
              <a:t>Λογαριασμού</a:t>
            </a:r>
            <a:r>
              <a:rPr lang="el-GR" sz="18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800" dirty="0">
                <a:latin typeface="Calibri"/>
                <a:cs typeface="Calibri"/>
              </a:rPr>
              <a:t>:</a:t>
            </a:r>
            <a:r>
              <a:rPr lang="el-GR" sz="1800" spc="10" dirty="0">
                <a:latin typeface="Calibri"/>
                <a:cs typeface="Calibri"/>
              </a:rPr>
              <a:t> το αργότερο </a:t>
            </a:r>
            <a:r>
              <a:rPr lang="el-GR" sz="1800" dirty="0">
                <a:latin typeface="Calibri"/>
                <a:cs typeface="Calibri"/>
              </a:rPr>
              <a:t>60</a:t>
            </a:r>
            <a:r>
              <a:rPr lang="el-GR" sz="1800" spc="15" dirty="0"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</a:rPr>
              <a:t>μέρες</a:t>
            </a:r>
            <a:r>
              <a:rPr lang="el-GR" sz="1800" spc="10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μετά</a:t>
            </a:r>
            <a:r>
              <a:rPr lang="el-GR" sz="1800" spc="25" dirty="0">
                <a:latin typeface="Calibri"/>
                <a:cs typeface="Calibri"/>
              </a:rPr>
              <a:t> </a:t>
            </a:r>
            <a:r>
              <a:rPr lang="el-GR" sz="1800" spc="-15" dirty="0">
                <a:latin typeface="Calibri"/>
                <a:cs typeface="Calibri"/>
              </a:rPr>
              <a:t>την </a:t>
            </a:r>
            <a:r>
              <a:rPr lang="el-GR" sz="1800" spc="-5" dirty="0">
                <a:latin typeface="Calibri"/>
                <a:cs typeface="Calibri"/>
              </a:rPr>
              <a:t>υποβολή της</a:t>
            </a:r>
            <a:r>
              <a:rPr lang="el-GR" sz="1800" spc="-15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τελικής</a:t>
            </a:r>
            <a:r>
              <a:rPr lang="el-GR" sz="1800" spc="5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Έκθεσης</a:t>
            </a:r>
            <a:endParaRPr lang="el-GR" sz="1800" dirty="0">
              <a:latin typeface="Calibri"/>
              <a:cs typeface="Calibri"/>
            </a:endParaRPr>
          </a:p>
          <a:p>
            <a:pPr marL="12700" marR="388620" algn="just">
              <a:lnSpc>
                <a:spcPct val="70000"/>
              </a:lnSpc>
              <a:spcBef>
                <a:spcPts val="1230"/>
              </a:spcBef>
            </a:pPr>
            <a:r>
              <a:rPr lang="el-GR" sz="1700" dirty="0">
                <a:latin typeface="Calibri"/>
                <a:cs typeface="Calibri"/>
              </a:rPr>
              <a:t>*</a:t>
            </a:r>
            <a:r>
              <a:rPr lang="el-GR" sz="1700" i="1" dirty="0">
                <a:solidFill>
                  <a:srgbClr val="44536A"/>
                </a:solidFill>
                <a:latin typeface="Calibri"/>
                <a:cs typeface="Calibri"/>
              </a:rPr>
              <a:t>Αν η περιοδική </a:t>
            </a:r>
            <a:r>
              <a:rPr lang="el-GR" sz="1700" i="1" spc="-10" dirty="0">
                <a:solidFill>
                  <a:srgbClr val="44536A"/>
                </a:solidFill>
                <a:latin typeface="Calibri"/>
                <a:cs typeface="Calibri"/>
              </a:rPr>
              <a:t>έκθεση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δείχνει </a:t>
            </a:r>
            <a:r>
              <a:rPr lang="el-GR" sz="1700" i="1" spc="-15" dirty="0">
                <a:solidFill>
                  <a:srgbClr val="44536A"/>
                </a:solidFill>
                <a:latin typeface="Calibri"/>
                <a:cs typeface="Calibri"/>
              </a:rPr>
              <a:t>πολύ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μικρό </a:t>
            </a:r>
            <a:r>
              <a:rPr lang="el-GR" sz="1700" i="1" spc="-10" dirty="0">
                <a:solidFill>
                  <a:srgbClr val="44536A"/>
                </a:solidFill>
                <a:latin typeface="Calibri"/>
                <a:cs typeface="Calibri"/>
              </a:rPr>
              <a:t>αριθμό </a:t>
            </a:r>
            <a:r>
              <a:rPr lang="el-GR" sz="1700" i="1" spc="-37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δραστηριοτήτων</a:t>
            </a:r>
            <a:r>
              <a:rPr lang="el-GR" sz="1700" i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15" dirty="0">
                <a:solidFill>
                  <a:srgbClr val="44536A"/>
                </a:solidFill>
                <a:latin typeface="Calibri"/>
                <a:cs typeface="Calibri"/>
              </a:rPr>
              <a:t>κινητικότητας</a:t>
            </a:r>
            <a:r>
              <a:rPr lang="el-GR" sz="1700" i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υποδεικνύοντας</a:t>
            </a:r>
            <a:r>
              <a:rPr lang="el-GR" sz="1700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ότι</a:t>
            </a:r>
            <a:r>
              <a:rPr lang="el-GR" sz="1700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dirty="0">
                <a:solidFill>
                  <a:srgbClr val="44536A"/>
                </a:solidFill>
                <a:latin typeface="Calibri"/>
                <a:cs typeface="Calibri"/>
              </a:rPr>
              <a:t>ο</a:t>
            </a:r>
            <a:r>
              <a:rPr lang="el-GR" sz="1700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δικαιούχος</a:t>
            </a:r>
            <a:r>
              <a:rPr lang="el-GR" sz="1700" i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δεν</a:t>
            </a:r>
            <a:r>
              <a:rPr lang="el-GR" sz="1700" i="1" dirty="0">
                <a:solidFill>
                  <a:srgbClr val="44536A"/>
                </a:solidFill>
                <a:latin typeface="Calibri"/>
                <a:cs typeface="Calibri"/>
              </a:rPr>
              <a:t> θα</a:t>
            </a:r>
            <a:r>
              <a:rPr lang="el-GR" sz="1700" dirty="0">
                <a:latin typeface="Calibri"/>
                <a:cs typeface="Calibri"/>
              </a:rPr>
              <a:t>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εκτελέσει</a:t>
            </a:r>
            <a:r>
              <a:rPr lang="el-GR" sz="1700" i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dirty="0">
                <a:solidFill>
                  <a:srgbClr val="44536A"/>
                </a:solidFill>
                <a:latin typeface="Calibri"/>
                <a:cs typeface="Calibri"/>
              </a:rPr>
              <a:t>πλήρως</a:t>
            </a:r>
            <a:r>
              <a:rPr lang="el-GR" sz="1700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τη </a:t>
            </a:r>
            <a:r>
              <a:rPr lang="el-GR" sz="1700" i="1" spc="-5" dirty="0" err="1">
                <a:solidFill>
                  <a:srgbClr val="44536A"/>
                </a:solidFill>
                <a:latin typeface="Calibri"/>
                <a:cs typeface="Calibri"/>
              </a:rPr>
              <a:t>χορηγηθείσα</a:t>
            </a:r>
            <a:r>
              <a:rPr lang="el-GR" sz="1700" i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10" dirty="0">
                <a:solidFill>
                  <a:srgbClr val="44536A"/>
                </a:solidFill>
                <a:latin typeface="Calibri"/>
                <a:cs typeface="Calibri"/>
              </a:rPr>
              <a:t>επιχορήγηση,</a:t>
            </a:r>
            <a:r>
              <a:rPr lang="el-GR" sz="1700" i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το</a:t>
            </a:r>
            <a:r>
              <a:rPr lang="el-GR" sz="1700" i="1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10" dirty="0">
                <a:solidFill>
                  <a:srgbClr val="44536A"/>
                </a:solidFill>
                <a:latin typeface="Calibri"/>
                <a:cs typeface="Calibri"/>
              </a:rPr>
              <a:t>συνολικό</a:t>
            </a:r>
            <a:r>
              <a:rPr lang="el-GR" sz="1700" i="1" spc="-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dirty="0">
                <a:solidFill>
                  <a:srgbClr val="44536A"/>
                </a:solidFill>
                <a:latin typeface="Calibri"/>
                <a:cs typeface="Calibri"/>
              </a:rPr>
              <a:t>μέγιστο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 ποσό</a:t>
            </a:r>
            <a:r>
              <a:rPr lang="el-GR" sz="1700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dirty="0">
                <a:solidFill>
                  <a:srgbClr val="44536A"/>
                </a:solidFill>
                <a:latin typeface="Calibri"/>
                <a:cs typeface="Calibri"/>
              </a:rPr>
              <a:t>της</a:t>
            </a:r>
            <a:r>
              <a:rPr lang="el-GR" sz="1700" dirty="0">
                <a:latin typeface="Calibri"/>
                <a:cs typeface="Calibri"/>
              </a:rPr>
              <a:t> </a:t>
            </a:r>
            <a:r>
              <a:rPr lang="el-GR" sz="1700" i="1" spc="-10" dirty="0">
                <a:solidFill>
                  <a:srgbClr val="44536A"/>
                </a:solidFill>
                <a:latin typeface="Calibri"/>
                <a:cs typeface="Calibri"/>
              </a:rPr>
              <a:t>επιχορήγησης</a:t>
            </a:r>
            <a:r>
              <a:rPr lang="el-GR" sz="1700" i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μπορεί</a:t>
            </a:r>
            <a:r>
              <a:rPr lang="el-GR" sz="1700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dirty="0">
                <a:solidFill>
                  <a:srgbClr val="44536A"/>
                </a:solidFill>
                <a:latin typeface="Calibri"/>
                <a:cs typeface="Calibri"/>
              </a:rPr>
              <a:t>να</a:t>
            </a:r>
            <a:r>
              <a:rPr lang="el-GR" sz="1700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dirty="0">
                <a:solidFill>
                  <a:srgbClr val="44536A"/>
                </a:solidFill>
                <a:latin typeface="Calibri"/>
                <a:cs typeface="Calibri"/>
              </a:rPr>
              <a:t>μειωθεί,</a:t>
            </a:r>
            <a:r>
              <a:rPr lang="el-GR" sz="1700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με</a:t>
            </a:r>
            <a:r>
              <a:rPr lang="el-GR" sz="1700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i="1" spc="-5" dirty="0">
                <a:solidFill>
                  <a:srgbClr val="44536A"/>
                </a:solidFill>
                <a:latin typeface="Calibri"/>
                <a:cs typeface="Calibri"/>
              </a:rPr>
              <a:t>τροποποίηση</a:t>
            </a:r>
            <a:endParaRPr lang="el-GR" sz="1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204" y="1118616"/>
            <a:ext cx="4619625" cy="4620895"/>
          </a:xfrm>
          <a:custGeom>
            <a:avLst/>
            <a:gdLst/>
            <a:ahLst/>
            <a:cxnLst/>
            <a:rect l="l" t="t" r="r" b="b"/>
            <a:pathLst>
              <a:path w="4619625" h="4620895">
                <a:moveTo>
                  <a:pt x="2309622" y="0"/>
                </a:moveTo>
                <a:lnTo>
                  <a:pt x="2261299" y="495"/>
                </a:lnTo>
                <a:lnTo>
                  <a:pt x="2213219" y="1976"/>
                </a:lnTo>
                <a:lnTo>
                  <a:pt x="2165390" y="4431"/>
                </a:lnTo>
                <a:lnTo>
                  <a:pt x="2117822" y="7852"/>
                </a:lnTo>
                <a:lnTo>
                  <a:pt x="2070525" y="12229"/>
                </a:lnTo>
                <a:lnTo>
                  <a:pt x="2023508" y="17553"/>
                </a:lnTo>
                <a:lnTo>
                  <a:pt x="1976782" y="23812"/>
                </a:lnTo>
                <a:lnTo>
                  <a:pt x="1930355" y="30999"/>
                </a:lnTo>
                <a:lnTo>
                  <a:pt x="1884238" y="39103"/>
                </a:lnTo>
                <a:lnTo>
                  <a:pt x="1838440" y="48115"/>
                </a:lnTo>
                <a:lnTo>
                  <a:pt x="1792970" y="58025"/>
                </a:lnTo>
                <a:lnTo>
                  <a:pt x="1747839" y="68823"/>
                </a:lnTo>
                <a:lnTo>
                  <a:pt x="1703055" y="80499"/>
                </a:lnTo>
                <a:lnTo>
                  <a:pt x="1658629" y="93045"/>
                </a:lnTo>
                <a:lnTo>
                  <a:pt x="1614571" y="106450"/>
                </a:lnTo>
                <a:lnTo>
                  <a:pt x="1570889" y="120705"/>
                </a:lnTo>
                <a:lnTo>
                  <a:pt x="1527594" y="135800"/>
                </a:lnTo>
                <a:lnTo>
                  <a:pt x="1484695" y="151725"/>
                </a:lnTo>
                <a:lnTo>
                  <a:pt x="1442202" y="168471"/>
                </a:lnTo>
                <a:lnTo>
                  <a:pt x="1400124" y="186029"/>
                </a:lnTo>
                <a:lnTo>
                  <a:pt x="1358472" y="204388"/>
                </a:lnTo>
                <a:lnTo>
                  <a:pt x="1317254" y="223538"/>
                </a:lnTo>
                <a:lnTo>
                  <a:pt x="1276481" y="243471"/>
                </a:lnTo>
                <a:lnTo>
                  <a:pt x="1236161" y="264176"/>
                </a:lnTo>
                <a:lnTo>
                  <a:pt x="1196306" y="285645"/>
                </a:lnTo>
                <a:lnTo>
                  <a:pt x="1156923" y="307866"/>
                </a:lnTo>
                <a:lnTo>
                  <a:pt x="1118024" y="330832"/>
                </a:lnTo>
                <a:lnTo>
                  <a:pt x="1079617" y="354531"/>
                </a:lnTo>
                <a:lnTo>
                  <a:pt x="1041713" y="378954"/>
                </a:lnTo>
                <a:lnTo>
                  <a:pt x="1004320" y="404092"/>
                </a:lnTo>
                <a:lnTo>
                  <a:pt x="967449" y="429935"/>
                </a:lnTo>
                <a:lnTo>
                  <a:pt x="931109" y="456474"/>
                </a:lnTo>
                <a:lnTo>
                  <a:pt x="895310" y="483698"/>
                </a:lnTo>
                <a:lnTo>
                  <a:pt x="860061" y="511598"/>
                </a:lnTo>
                <a:lnTo>
                  <a:pt x="825373" y="540165"/>
                </a:lnTo>
                <a:lnTo>
                  <a:pt x="791254" y="569388"/>
                </a:lnTo>
                <a:lnTo>
                  <a:pt x="757715" y="599259"/>
                </a:lnTo>
                <a:lnTo>
                  <a:pt x="724765" y="629767"/>
                </a:lnTo>
                <a:lnTo>
                  <a:pt x="692413" y="660903"/>
                </a:lnTo>
                <a:lnTo>
                  <a:pt x="660670" y="692657"/>
                </a:lnTo>
                <a:lnTo>
                  <a:pt x="629545" y="725019"/>
                </a:lnTo>
                <a:lnTo>
                  <a:pt x="599047" y="757981"/>
                </a:lnTo>
                <a:lnTo>
                  <a:pt x="569187" y="791531"/>
                </a:lnTo>
                <a:lnTo>
                  <a:pt x="539974" y="825662"/>
                </a:lnTo>
                <a:lnTo>
                  <a:pt x="511417" y="860362"/>
                </a:lnTo>
                <a:lnTo>
                  <a:pt x="483526" y="895622"/>
                </a:lnTo>
                <a:lnTo>
                  <a:pt x="456312" y="931433"/>
                </a:lnTo>
                <a:lnTo>
                  <a:pt x="429782" y="967785"/>
                </a:lnTo>
                <a:lnTo>
                  <a:pt x="403948" y="1004669"/>
                </a:lnTo>
                <a:lnTo>
                  <a:pt x="378819" y="1042074"/>
                </a:lnTo>
                <a:lnTo>
                  <a:pt x="354404" y="1079991"/>
                </a:lnTo>
                <a:lnTo>
                  <a:pt x="330713" y="1118410"/>
                </a:lnTo>
                <a:lnTo>
                  <a:pt x="307756" y="1157323"/>
                </a:lnTo>
                <a:lnTo>
                  <a:pt x="285542" y="1196718"/>
                </a:lnTo>
                <a:lnTo>
                  <a:pt x="264082" y="1236587"/>
                </a:lnTo>
                <a:lnTo>
                  <a:pt x="243384" y="1276919"/>
                </a:lnTo>
                <a:lnTo>
                  <a:pt x="223458" y="1317706"/>
                </a:lnTo>
                <a:lnTo>
                  <a:pt x="204314" y="1358937"/>
                </a:lnTo>
                <a:lnTo>
                  <a:pt x="185962" y="1400603"/>
                </a:lnTo>
                <a:lnTo>
                  <a:pt x="168411" y="1442695"/>
                </a:lnTo>
                <a:lnTo>
                  <a:pt x="151670" y="1485201"/>
                </a:lnTo>
                <a:lnTo>
                  <a:pt x="135751" y="1528114"/>
                </a:lnTo>
                <a:lnTo>
                  <a:pt x="120661" y="1571423"/>
                </a:lnTo>
                <a:lnTo>
                  <a:pt x="106411" y="1615119"/>
                </a:lnTo>
                <a:lnTo>
                  <a:pt x="93011" y="1659191"/>
                </a:lnTo>
                <a:lnTo>
                  <a:pt x="80470" y="1703631"/>
                </a:lnTo>
                <a:lnTo>
                  <a:pt x="68798" y="1748428"/>
                </a:lnTo>
                <a:lnTo>
                  <a:pt x="58003" y="1793574"/>
                </a:lnTo>
                <a:lnTo>
                  <a:pt x="48097" y="1839058"/>
                </a:lnTo>
                <a:lnTo>
                  <a:pt x="39089" y="1884870"/>
                </a:lnTo>
                <a:lnTo>
                  <a:pt x="30988" y="1931002"/>
                </a:lnTo>
                <a:lnTo>
                  <a:pt x="23804" y="1977443"/>
                </a:lnTo>
                <a:lnTo>
                  <a:pt x="17546" y="2024184"/>
                </a:lnTo>
                <a:lnTo>
                  <a:pt x="12225" y="2071215"/>
                </a:lnTo>
                <a:lnTo>
                  <a:pt x="7849" y="2118526"/>
                </a:lnTo>
                <a:lnTo>
                  <a:pt x="4430" y="2166108"/>
                </a:lnTo>
                <a:lnTo>
                  <a:pt x="1975" y="2213952"/>
                </a:lnTo>
                <a:lnTo>
                  <a:pt x="495" y="2262047"/>
                </a:lnTo>
                <a:lnTo>
                  <a:pt x="0" y="2310384"/>
                </a:lnTo>
                <a:lnTo>
                  <a:pt x="495" y="2358720"/>
                </a:lnTo>
                <a:lnTo>
                  <a:pt x="1975" y="2406815"/>
                </a:lnTo>
                <a:lnTo>
                  <a:pt x="4430" y="2454659"/>
                </a:lnTo>
                <a:lnTo>
                  <a:pt x="7849" y="2502241"/>
                </a:lnTo>
                <a:lnTo>
                  <a:pt x="12225" y="2549552"/>
                </a:lnTo>
                <a:lnTo>
                  <a:pt x="17546" y="2596583"/>
                </a:lnTo>
                <a:lnTo>
                  <a:pt x="23804" y="2643324"/>
                </a:lnTo>
                <a:lnTo>
                  <a:pt x="30988" y="2689765"/>
                </a:lnTo>
                <a:lnTo>
                  <a:pt x="39089" y="2735897"/>
                </a:lnTo>
                <a:lnTo>
                  <a:pt x="48097" y="2781709"/>
                </a:lnTo>
                <a:lnTo>
                  <a:pt x="58003" y="2827193"/>
                </a:lnTo>
                <a:lnTo>
                  <a:pt x="68798" y="2872339"/>
                </a:lnTo>
                <a:lnTo>
                  <a:pt x="80470" y="2917136"/>
                </a:lnTo>
                <a:lnTo>
                  <a:pt x="93011" y="2961576"/>
                </a:lnTo>
                <a:lnTo>
                  <a:pt x="106411" y="3005648"/>
                </a:lnTo>
                <a:lnTo>
                  <a:pt x="120661" y="3049344"/>
                </a:lnTo>
                <a:lnTo>
                  <a:pt x="135751" y="3092653"/>
                </a:lnTo>
                <a:lnTo>
                  <a:pt x="151670" y="3135566"/>
                </a:lnTo>
                <a:lnTo>
                  <a:pt x="168411" y="3178072"/>
                </a:lnTo>
                <a:lnTo>
                  <a:pt x="185962" y="3220164"/>
                </a:lnTo>
                <a:lnTo>
                  <a:pt x="204314" y="3261830"/>
                </a:lnTo>
                <a:lnTo>
                  <a:pt x="223458" y="3303061"/>
                </a:lnTo>
                <a:lnTo>
                  <a:pt x="243384" y="3343848"/>
                </a:lnTo>
                <a:lnTo>
                  <a:pt x="264082" y="3384180"/>
                </a:lnTo>
                <a:lnTo>
                  <a:pt x="285542" y="3424049"/>
                </a:lnTo>
                <a:lnTo>
                  <a:pt x="307756" y="3463444"/>
                </a:lnTo>
                <a:lnTo>
                  <a:pt x="330713" y="3502357"/>
                </a:lnTo>
                <a:lnTo>
                  <a:pt x="354404" y="3540776"/>
                </a:lnTo>
                <a:lnTo>
                  <a:pt x="378819" y="3578693"/>
                </a:lnTo>
                <a:lnTo>
                  <a:pt x="403948" y="3616098"/>
                </a:lnTo>
                <a:lnTo>
                  <a:pt x="429782" y="3652982"/>
                </a:lnTo>
                <a:lnTo>
                  <a:pt x="456312" y="3689334"/>
                </a:lnTo>
                <a:lnTo>
                  <a:pt x="483526" y="3725145"/>
                </a:lnTo>
                <a:lnTo>
                  <a:pt x="511417" y="3760405"/>
                </a:lnTo>
                <a:lnTo>
                  <a:pt x="539974" y="3795105"/>
                </a:lnTo>
                <a:lnTo>
                  <a:pt x="569187" y="3829236"/>
                </a:lnTo>
                <a:lnTo>
                  <a:pt x="599047" y="3862786"/>
                </a:lnTo>
                <a:lnTo>
                  <a:pt x="629545" y="3895748"/>
                </a:lnTo>
                <a:lnTo>
                  <a:pt x="660670" y="3928110"/>
                </a:lnTo>
                <a:lnTo>
                  <a:pt x="692413" y="3959864"/>
                </a:lnTo>
                <a:lnTo>
                  <a:pt x="724765" y="3991000"/>
                </a:lnTo>
                <a:lnTo>
                  <a:pt x="757715" y="4021508"/>
                </a:lnTo>
                <a:lnTo>
                  <a:pt x="791254" y="4051379"/>
                </a:lnTo>
                <a:lnTo>
                  <a:pt x="825373" y="4080602"/>
                </a:lnTo>
                <a:lnTo>
                  <a:pt x="860061" y="4109169"/>
                </a:lnTo>
                <a:lnTo>
                  <a:pt x="895310" y="4137069"/>
                </a:lnTo>
                <a:lnTo>
                  <a:pt x="931109" y="4164293"/>
                </a:lnTo>
                <a:lnTo>
                  <a:pt x="967449" y="4190832"/>
                </a:lnTo>
                <a:lnTo>
                  <a:pt x="1004320" y="4216675"/>
                </a:lnTo>
                <a:lnTo>
                  <a:pt x="1041713" y="4241813"/>
                </a:lnTo>
                <a:lnTo>
                  <a:pt x="1079617" y="4266236"/>
                </a:lnTo>
                <a:lnTo>
                  <a:pt x="1118024" y="4289935"/>
                </a:lnTo>
                <a:lnTo>
                  <a:pt x="1156923" y="4312901"/>
                </a:lnTo>
                <a:lnTo>
                  <a:pt x="1196306" y="4335122"/>
                </a:lnTo>
                <a:lnTo>
                  <a:pt x="1236161" y="4356591"/>
                </a:lnTo>
                <a:lnTo>
                  <a:pt x="1276481" y="4377296"/>
                </a:lnTo>
                <a:lnTo>
                  <a:pt x="1317254" y="4397229"/>
                </a:lnTo>
                <a:lnTo>
                  <a:pt x="1358472" y="4416379"/>
                </a:lnTo>
                <a:lnTo>
                  <a:pt x="1400124" y="4434738"/>
                </a:lnTo>
                <a:lnTo>
                  <a:pt x="1442202" y="4452296"/>
                </a:lnTo>
                <a:lnTo>
                  <a:pt x="1484695" y="4469042"/>
                </a:lnTo>
                <a:lnTo>
                  <a:pt x="1527594" y="4484967"/>
                </a:lnTo>
                <a:lnTo>
                  <a:pt x="1570889" y="4500062"/>
                </a:lnTo>
                <a:lnTo>
                  <a:pt x="1614571" y="4514317"/>
                </a:lnTo>
                <a:lnTo>
                  <a:pt x="1658629" y="4527722"/>
                </a:lnTo>
                <a:lnTo>
                  <a:pt x="1703055" y="4540268"/>
                </a:lnTo>
                <a:lnTo>
                  <a:pt x="1747839" y="4551944"/>
                </a:lnTo>
                <a:lnTo>
                  <a:pt x="1792970" y="4562742"/>
                </a:lnTo>
                <a:lnTo>
                  <a:pt x="1838440" y="4572652"/>
                </a:lnTo>
                <a:lnTo>
                  <a:pt x="1884238" y="4581664"/>
                </a:lnTo>
                <a:lnTo>
                  <a:pt x="1930355" y="4589768"/>
                </a:lnTo>
                <a:lnTo>
                  <a:pt x="1976782" y="4596955"/>
                </a:lnTo>
                <a:lnTo>
                  <a:pt x="2023508" y="4603214"/>
                </a:lnTo>
                <a:lnTo>
                  <a:pt x="2070525" y="4608538"/>
                </a:lnTo>
                <a:lnTo>
                  <a:pt x="2117822" y="4612915"/>
                </a:lnTo>
                <a:lnTo>
                  <a:pt x="2165390" y="4616336"/>
                </a:lnTo>
                <a:lnTo>
                  <a:pt x="2213219" y="4618791"/>
                </a:lnTo>
                <a:lnTo>
                  <a:pt x="2261299" y="4620272"/>
                </a:lnTo>
                <a:lnTo>
                  <a:pt x="2309622" y="4620768"/>
                </a:lnTo>
                <a:lnTo>
                  <a:pt x="2357944" y="4620272"/>
                </a:lnTo>
                <a:lnTo>
                  <a:pt x="2406024" y="4618791"/>
                </a:lnTo>
                <a:lnTo>
                  <a:pt x="2453853" y="4616336"/>
                </a:lnTo>
                <a:lnTo>
                  <a:pt x="2501421" y="4612915"/>
                </a:lnTo>
                <a:lnTo>
                  <a:pt x="2548718" y="4608538"/>
                </a:lnTo>
                <a:lnTo>
                  <a:pt x="2595735" y="4603214"/>
                </a:lnTo>
                <a:lnTo>
                  <a:pt x="2642461" y="4596955"/>
                </a:lnTo>
                <a:lnTo>
                  <a:pt x="2688888" y="4589768"/>
                </a:lnTo>
                <a:lnTo>
                  <a:pt x="2735005" y="4581664"/>
                </a:lnTo>
                <a:lnTo>
                  <a:pt x="2780803" y="4572652"/>
                </a:lnTo>
                <a:lnTo>
                  <a:pt x="2826273" y="4562742"/>
                </a:lnTo>
                <a:lnTo>
                  <a:pt x="2871404" y="4551944"/>
                </a:lnTo>
                <a:lnTo>
                  <a:pt x="2916188" y="4540268"/>
                </a:lnTo>
                <a:lnTo>
                  <a:pt x="2960614" y="4527722"/>
                </a:lnTo>
                <a:lnTo>
                  <a:pt x="3004672" y="4514317"/>
                </a:lnTo>
                <a:lnTo>
                  <a:pt x="3048354" y="4500062"/>
                </a:lnTo>
                <a:lnTo>
                  <a:pt x="3091649" y="4484967"/>
                </a:lnTo>
                <a:lnTo>
                  <a:pt x="3134548" y="4469042"/>
                </a:lnTo>
                <a:lnTo>
                  <a:pt x="3177041" y="4452296"/>
                </a:lnTo>
                <a:lnTo>
                  <a:pt x="3219119" y="4434738"/>
                </a:lnTo>
                <a:lnTo>
                  <a:pt x="3260771" y="4416379"/>
                </a:lnTo>
                <a:lnTo>
                  <a:pt x="3301989" y="4397229"/>
                </a:lnTo>
                <a:lnTo>
                  <a:pt x="3342762" y="4377296"/>
                </a:lnTo>
                <a:lnTo>
                  <a:pt x="3383082" y="4356591"/>
                </a:lnTo>
                <a:lnTo>
                  <a:pt x="3422937" y="4335122"/>
                </a:lnTo>
                <a:lnTo>
                  <a:pt x="3462320" y="4312901"/>
                </a:lnTo>
                <a:lnTo>
                  <a:pt x="3501219" y="4289935"/>
                </a:lnTo>
                <a:lnTo>
                  <a:pt x="3539626" y="4266236"/>
                </a:lnTo>
                <a:lnTo>
                  <a:pt x="3577530" y="4241813"/>
                </a:lnTo>
                <a:lnTo>
                  <a:pt x="3614923" y="4216675"/>
                </a:lnTo>
                <a:lnTo>
                  <a:pt x="3651794" y="4190832"/>
                </a:lnTo>
                <a:lnTo>
                  <a:pt x="3688134" y="4164293"/>
                </a:lnTo>
                <a:lnTo>
                  <a:pt x="3723933" y="4137069"/>
                </a:lnTo>
                <a:lnTo>
                  <a:pt x="3759182" y="4109169"/>
                </a:lnTo>
                <a:lnTo>
                  <a:pt x="3793870" y="4080602"/>
                </a:lnTo>
                <a:lnTo>
                  <a:pt x="3827989" y="4051379"/>
                </a:lnTo>
                <a:lnTo>
                  <a:pt x="3861528" y="4021508"/>
                </a:lnTo>
                <a:lnTo>
                  <a:pt x="3894478" y="3991000"/>
                </a:lnTo>
                <a:lnTo>
                  <a:pt x="3926830" y="3959864"/>
                </a:lnTo>
                <a:lnTo>
                  <a:pt x="3958573" y="3928110"/>
                </a:lnTo>
                <a:lnTo>
                  <a:pt x="3989698" y="3895748"/>
                </a:lnTo>
                <a:lnTo>
                  <a:pt x="4020196" y="3862786"/>
                </a:lnTo>
                <a:lnTo>
                  <a:pt x="4050056" y="3829236"/>
                </a:lnTo>
                <a:lnTo>
                  <a:pt x="4079269" y="3795105"/>
                </a:lnTo>
                <a:lnTo>
                  <a:pt x="4107826" y="3760405"/>
                </a:lnTo>
                <a:lnTo>
                  <a:pt x="4135717" y="3725145"/>
                </a:lnTo>
                <a:lnTo>
                  <a:pt x="4162931" y="3689334"/>
                </a:lnTo>
                <a:lnTo>
                  <a:pt x="4189461" y="3652982"/>
                </a:lnTo>
                <a:lnTo>
                  <a:pt x="4215295" y="3616098"/>
                </a:lnTo>
                <a:lnTo>
                  <a:pt x="4240424" y="3578693"/>
                </a:lnTo>
                <a:lnTo>
                  <a:pt x="4264839" y="3540776"/>
                </a:lnTo>
                <a:lnTo>
                  <a:pt x="4288530" y="3502357"/>
                </a:lnTo>
                <a:lnTo>
                  <a:pt x="4311487" y="3463444"/>
                </a:lnTo>
                <a:lnTo>
                  <a:pt x="4333701" y="3424049"/>
                </a:lnTo>
                <a:lnTo>
                  <a:pt x="4355161" y="3384180"/>
                </a:lnTo>
                <a:lnTo>
                  <a:pt x="4375859" y="3343848"/>
                </a:lnTo>
                <a:lnTo>
                  <a:pt x="4395785" y="3303061"/>
                </a:lnTo>
                <a:lnTo>
                  <a:pt x="4414929" y="3261830"/>
                </a:lnTo>
                <a:lnTo>
                  <a:pt x="4433281" y="3220164"/>
                </a:lnTo>
                <a:lnTo>
                  <a:pt x="4450832" y="3178072"/>
                </a:lnTo>
                <a:lnTo>
                  <a:pt x="4467573" y="3135566"/>
                </a:lnTo>
                <a:lnTo>
                  <a:pt x="4483492" y="3092653"/>
                </a:lnTo>
                <a:lnTo>
                  <a:pt x="4498582" y="3049344"/>
                </a:lnTo>
                <a:lnTo>
                  <a:pt x="4512832" y="3005648"/>
                </a:lnTo>
                <a:lnTo>
                  <a:pt x="4526232" y="2961576"/>
                </a:lnTo>
                <a:lnTo>
                  <a:pt x="4538773" y="2917136"/>
                </a:lnTo>
                <a:lnTo>
                  <a:pt x="4550445" y="2872339"/>
                </a:lnTo>
                <a:lnTo>
                  <a:pt x="4561240" y="2827193"/>
                </a:lnTo>
                <a:lnTo>
                  <a:pt x="4571146" y="2781709"/>
                </a:lnTo>
                <a:lnTo>
                  <a:pt x="4580154" y="2735897"/>
                </a:lnTo>
                <a:lnTo>
                  <a:pt x="4588255" y="2689765"/>
                </a:lnTo>
                <a:lnTo>
                  <a:pt x="4595439" y="2643324"/>
                </a:lnTo>
                <a:lnTo>
                  <a:pt x="4601697" y="2596583"/>
                </a:lnTo>
                <a:lnTo>
                  <a:pt x="4607018" y="2549552"/>
                </a:lnTo>
                <a:lnTo>
                  <a:pt x="4611394" y="2502241"/>
                </a:lnTo>
                <a:lnTo>
                  <a:pt x="4614813" y="2454659"/>
                </a:lnTo>
                <a:lnTo>
                  <a:pt x="4617268" y="2406815"/>
                </a:lnTo>
                <a:lnTo>
                  <a:pt x="4618748" y="2358720"/>
                </a:lnTo>
                <a:lnTo>
                  <a:pt x="4619244" y="2310384"/>
                </a:lnTo>
                <a:lnTo>
                  <a:pt x="4618748" y="2262047"/>
                </a:lnTo>
                <a:lnTo>
                  <a:pt x="4617268" y="2213952"/>
                </a:lnTo>
                <a:lnTo>
                  <a:pt x="4614813" y="2166108"/>
                </a:lnTo>
                <a:lnTo>
                  <a:pt x="4611394" y="2118526"/>
                </a:lnTo>
                <a:lnTo>
                  <a:pt x="4607018" y="2071215"/>
                </a:lnTo>
                <a:lnTo>
                  <a:pt x="4601697" y="2024184"/>
                </a:lnTo>
                <a:lnTo>
                  <a:pt x="4595439" y="1977443"/>
                </a:lnTo>
                <a:lnTo>
                  <a:pt x="4588255" y="1931002"/>
                </a:lnTo>
                <a:lnTo>
                  <a:pt x="4580154" y="1884870"/>
                </a:lnTo>
                <a:lnTo>
                  <a:pt x="4571146" y="1839058"/>
                </a:lnTo>
                <a:lnTo>
                  <a:pt x="4561240" y="1793574"/>
                </a:lnTo>
                <a:lnTo>
                  <a:pt x="4550445" y="1748428"/>
                </a:lnTo>
                <a:lnTo>
                  <a:pt x="4538773" y="1703631"/>
                </a:lnTo>
                <a:lnTo>
                  <a:pt x="4526232" y="1659191"/>
                </a:lnTo>
                <a:lnTo>
                  <a:pt x="4512832" y="1615119"/>
                </a:lnTo>
                <a:lnTo>
                  <a:pt x="4498582" y="1571423"/>
                </a:lnTo>
                <a:lnTo>
                  <a:pt x="4483492" y="1528114"/>
                </a:lnTo>
                <a:lnTo>
                  <a:pt x="4467573" y="1485201"/>
                </a:lnTo>
                <a:lnTo>
                  <a:pt x="4450832" y="1442695"/>
                </a:lnTo>
                <a:lnTo>
                  <a:pt x="4433281" y="1400603"/>
                </a:lnTo>
                <a:lnTo>
                  <a:pt x="4414929" y="1358937"/>
                </a:lnTo>
                <a:lnTo>
                  <a:pt x="4395785" y="1317706"/>
                </a:lnTo>
                <a:lnTo>
                  <a:pt x="4375859" y="1276919"/>
                </a:lnTo>
                <a:lnTo>
                  <a:pt x="4355161" y="1236587"/>
                </a:lnTo>
                <a:lnTo>
                  <a:pt x="4333701" y="1196718"/>
                </a:lnTo>
                <a:lnTo>
                  <a:pt x="4311487" y="1157323"/>
                </a:lnTo>
                <a:lnTo>
                  <a:pt x="4288530" y="1118410"/>
                </a:lnTo>
                <a:lnTo>
                  <a:pt x="4264839" y="1079991"/>
                </a:lnTo>
                <a:lnTo>
                  <a:pt x="4240424" y="1042074"/>
                </a:lnTo>
                <a:lnTo>
                  <a:pt x="4215295" y="1004669"/>
                </a:lnTo>
                <a:lnTo>
                  <a:pt x="4189461" y="967785"/>
                </a:lnTo>
                <a:lnTo>
                  <a:pt x="4162931" y="931433"/>
                </a:lnTo>
                <a:lnTo>
                  <a:pt x="4135717" y="895622"/>
                </a:lnTo>
                <a:lnTo>
                  <a:pt x="4107826" y="860362"/>
                </a:lnTo>
                <a:lnTo>
                  <a:pt x="4079269" y="825662"/>
                </a:lnTo>
                <a:lnTo>
                  <a:pt x="4050056" y="791531"/>
                </a:lnTo>
                <a:lnTo>
                  <a:pt x="4020196" y="757981"/>
                </a:lnTo>
                <a:lnTo>
                  <a:pt x="3989698" y="725019"/>
                </a:lnTo>
                <a:lnTo>
                  <a:pt x="3958573" y="692657"/>
                </a:lnTo>
                <a:lnTo>
                  <a:pt x="3926830" y="660903"/>
                </a:lnTo>
                <a:lnTo>
                  <a:pt x="3894478" y="629767"/>
                </a:lnTo>
                <a:lnTo>
                  <a:pt x="3861528" y="599259"/>
                </a:lnTo>
                <a:lnTo>
                  <a:pt x="3827989" y="569388"/>
                </a:lnTo>
                <a:lnTo>
                  <a:pt x="3793870" y="540165"/>
                </a:lnTo>
                <a:lnTo>
                  <a:pt x="3759182" y="511598"/>
                </a:lnTo>
                <a:lnTo>
                  <a:pt x="3723933" y="483698"/>
                </a:lnTo>
                <a:lnTo>
                  <a:pt x="3688134" y="456474"/>
                </a:lnTo>
                <a:lnTo>
                  <a:pt x="3651794" y="429935"/>
                </a:lnTo>
                <a:lnTo>
                  <a:pt x="3614923" y="404092"/>
                </a:lnTo>
                <a:lnTo>
                  <a:pt x="3577530" y="378954"/>
                </a:lnTo>
                <a:lnTo>
                  <a:pt x="3539626" y="354531"/>
                </a:lnTo>
                <a:lnTo>
                  <a:pt x="3501219" y="330832"/>
                </a:lnTo>
                <a:lnTo>
                  <a:pt x="3462320" y="307866"/>
                </a:lnTo>
                <a:lnTo>
                  <a:pt x="3422937" y="285645"/>
                </a:lnTo>
                <a:lnTo>
                  <a:pt x="3383082" y="264176"/>
                </a:lnTo>
                <a:lnTo>
                  <a:pt x="3342762" y="243471"/>
                </a:lnTo>
                <a:lnTo>
                  <a:pt x="3301989" y="223538"/>
                </a:lnTo>
                <a:lnTo>
                  <a:pt x="3260771" y="204388"/>
                </a:lnTo>
                <a:lnTo>
                  <a:pt x="3219119" y="186029"/>
                </a:lnTo>
                <a:lnTo>
                  <a:pt x="3177041" y="168471"/>
                </a:lnTo>
                <a:lnTo>
                  <a:pt x="3134548" y="151725"/>
                </a:lnTo>
                <a:lnTo>
                  <a:pt x="3091649" y="135800"/>
                </a:lnTo>
                <a:lnTo>
                  <a:pt x="3048354" y="120705"/>
                </a:lnTo>
                <a:lnTo>
                  <a:pt x="3004672" y="106450"/>
                </a:lnTo>
                <a:lnTo>
                  <a:pt x="2960614" y="93045"/>
                </a:lnTo>
                <a:lnTo>
                  <a:pt x="2916188" y="80499"/>
                </a:lnTo>
                <a:lnTo>
                  <a:pt x="2871404" y="68823"/>
                </a:lnTo>
                <a:lnTo>
                  <a:pt x="2826273" y="58025"/>
                </a:lnTo>
                <a:lnTo>
                  <a:pt x="2780803" y="48115"/>
                </a:lnTo>
                <a:lnTo>
                  <a:pt x="2735005" y="39103"/>
                </a:lnTo>
                <a:lnTo>
                  <a:pt x="2688888" y="30999"/>
                </a:lnTo>
                <a:lnTo>
                  <a:pt x="2642461" y="23812"/>
                </a:lnTo>
                <a:lnTo>
                  <a:pt x="2595735" y="17553"/>
                </a:lnTo>
                <a:lnTo>
                  <a:pt x="2548718" y="12229"/>
                </a:lnTo>
                <a:lnTo>
                  <a:pt x="2501421" y="7852"/>
                </a:lnTo>
                <a:lnTo>
                  <a:pt x="2453853" y="4431"/>
                </a:lnTo>
                <a:lnTo>
                  <a:pt x="2406024" y="1976"/>
                </a:lnTo>
                <a:lnTo>
                  <a:pt x="2357944" y="495"/>
                </a:lnTo>
                <a:lnTo>
                  <a:pt x="230962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8872" y="2703702"/>
            <a:ext cx="3126740" cy="1267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045" indent="-347980">
              <a:lnSpc>
                <a:spcPct val="100000"/>
              </a:lnSpc>
              <a:spcBef>
                <a:spcPts val="95"/>
              </a:spcBef>
              <a:buClr>
                <a:srgbClr val="44536A"/>
              </a:buClr>
              <a:buSzPct val="157142"/>
              <a:buFont typeface="Symbol"/>
              <a:buChar char=""/>
              <a:tabLst>
                <a:tab pos="360680" algn="l"/>
              </a:tabLst>
            </a:pPr>
            <a:r>
              <a:rPr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Φάκελος</a:t>
            </a:r>
            <a:endParaRPr sz="2800" b="1" dirty="0">
              <a:latin typeface="Calibri Light"/>
              <a:cs typeface="Calibri Light"/>
            </a:endParaRPr>
          </a:p>
          <a:p>
            <a:pPr marL="12700" marR="5080">
              <a:lnSpc>
                <a:spcPts val="3030"/>
              </a:lnSpc>
              <a:spcBef>
                <a:spcPts val="409"/>
              </a:spcBef>
            </a:pPr>
            <a:r>
              <a:rPr sz="2800" b="1" spc="-5" dirty="0">
                <a:solidFill>
                  <a:srgbClr val="44536A"/>
                </a:solidFill>
                <a:latin typeface="Calibri Light"/>
                <a:cs typeface="Calibri Light"/>
              </a:rPr>
              <a:t>Σ</a:t>
            </a:r>
            <a:r>
              <a:rPr sz="2800" b="1" spc="-30" dirty="0">
                <a:solidFill>
                  <a:srgbClr val="44536A"/>
                </a:solidFill>
                <a:latin typeface="Calibri Light"/>
                <a:cs typeface="Calibri Light"/>
              </a:rPr>
              <a:t>υ</a:t>
            </a:r>
            <a:r>
              <a:rPr sz="2800" b="1" spc="-25" dirty="0">
                <a:solidFill>
                  <a:srgbClr val="44536A"/>
                </a:solidFill>
                <a:latin typeface="Calibri Light"/>
                <a:cs typeface="Calibri Light"/>
              </a:rPr>
              <a:t>μ</a:t>
            </a:r>
            <a:r>
              <a:rPr sz="2800" b="1" spc="-35" dirty="0">
                <a:solidFill>
                  <a:srgbClr val="44536A"/>
                </a:solidFill>
                <a:latin typeface="Calibri Light"/>
                <a:cs typeface="Calibri Light"/>
              </a:rPr>
              <a:t>μ</a:t>
            </a:r>
            <a:r>
              <a:rPr sz="2800" b="1" spc="-30" dirty="0">
                <a:solidFill>
                  <a:srgbClr val="44536A"/>
                </a:solidFill>
                <a:latin typeface="Calibri Light"/>
                <a:cs typeface="Calibri Light"/>
              </a:rPr>
              <a:t>ε</a:t>
            </a:r>
            <a:r>
              <a:rPr sz="2800" b="1" spc="-10" dirty="0">
                <a:solidFill>
                  <a:srgbClr val="44536A"/>
                </a:solidFill>
                <a:latin typeface="Calibri Light"/>
                <a:cs typeface="Calibri Light"/>
              </a:rPr>
              <a:t>τ</a:t>
            </a:r>
            <a:r>
              <a:rPr sz="2800" b="1" spc="-40" dirty="0">
                <a:solidFill>
                  <a:srgbClr val="44536A"/>
                </a:solidFill>
                <a:latin typeface="Calibri Light"/>
                <a:cs typeface="Calibri Light"/>
              </a:rPr>
              <a:t>έ</a:t>
            </a:r>
            <a:r>
              <a:rPr sz="2800" b="1" spc="-25" dirty="0">
                <a:solidFill>
                  <a:srgbClr val="44536A"/>
                </a:solidFill>
                <a:latin typeface="Calibri Light"/>
                <a:cs typeface="Calibri Light"/>
              </a:rPr>
              <a:t>χ</a:t>
            </a:r>
            <a:r>
              <a:rPr sz="2800" b="1" spc="-40" dirty="0">
                <a:solidFill>
                  <a:srgbClr val="44536A"/>
                </a:solidFill>
                <a:latin typeface="Calibri Light"/>
                <a:cs typeface="Calibri Light"/>
              </a:rPr>
              <a:t>ο</a:t>
            </a:r>
            <a:r>
              <a:rPr sz="2800" b="1" spc="-30" dirty="0">
                <a:solidFill>
                  <a:srgbClr val="44536A"/>
                </a:solidFill>
                <a:latin typeface="Calibri Light"/>
                <a:cs typeface="Calibri Light"/>
              </a:rPr>
              <a:t>ν</a:t>
            </a:r>
            <a:r>
              <a:rPr sz="2800" b="1" spc="-10" dirty="0">
                <a:solidFill>
                  <a:srgbClr val="44536A"/>
                </a:solidFill>
                <a:latin typeface="Calibri Light"/>
                <a:cs typeface="Calibri Light"/>
              </a:rPr>
              <a:t>τ</a:t>
            </a:r>
            <a:r>
              <a:rPr sz="2800" b="1" spc="-35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800" b="1" spc="-25" dirty="0">
                <a:solidFill>
                  <a:srgbClr val="44536A"/>
                </a:solidFill>
                <a:latin typeface="Calibri Light"/>
                <a:cs typeface="Calibri Light"/>
              </a:rPr>
              <a:t>/ο</a:t>
            </a:r>
            <a:r>
              <a:rPr sz="2800" b="1" spc="-35" dirty="0">
                <a:solidFill>
                  <a:srgbClr val="44536A"/>
                </a:solidFill>
                <a:latin typeface="Calibri Light"/>
                <a:cs typeface="Calibri Light"/>
              </a:rPr>
              <a:t>υσα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ς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:  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Aπαραίτητ</a:t>
            </a:r>
            <a:r>
              <a:rPr lang="el-GR"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800" spc="-8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Έντυπα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94748" y="941112"/>
            <a:ext cx="2376805" cy="1490345"/>
          </a:xfrm>
          <a:custGeom>
            <a:avLst/>
            <a:gdLst/>
            <a:ahLst/>
            <a:cxnLst/>
            <a:rect l="l" t="t" r="r" b="b"/>
            <a:pathLst>
              <a:path w="2376804" h="1490345">
                <a:moveTo>
                  <a:pt x="0" y="288755"/>
                </a:moveTo>
                <a:lnTo>
                  <a:pt x="39458" y="260804"/>
                </a:lnTo>
                <a:lnTo>
                  <a:pt x="79505" y="234304"/>
                </a:lnTo>
                <a:lnTo>
                  <a:pt x="120109" y="209253"/>
                </a:lnTo>
                <a:lnTo>
                  <a:pt x="161236" y="185644"/>
                </a:lnTo>
                <a:lnTo>
                  <a:pt x="202855" y="163472"/>
                </a:lnTo>
                <a:lnTo>
                  <a:pt x="244933" y="142733"/>
                </a:lnTo>
                <a:lnTo>
                  <a:pt x="287437" y="123421"/>
                </a:lnTo>
                <a:lnTo>
                  <a:pt x="330336" y="105532"/>
                </a:lnTo>
                <a:lnTo>
                  <a:pt x="373596" y="89060"/>
                </a:lnTo>
                <a:lnTo>
                  <a:pt x="417187" y="74001"/>
                </a:lnTo>
                <a:lnTo>
                  <a:pt x="461074" y="60350"/>
                </a:lnTo>
                <a:lnTo>
                  <a:pt x="505225" y="48101"/>
                </a:lnTo>
                <a:lnTo>
                  <a:pt x="549609" y="37249"/>
                </a:lnTo>
                <a:lnTo>
                  <a:pt x="594193" y="27790"/>
                </a:lnTo>
                <a:lnTo>
                  <a:pt x="638944" y="19719"/>
                </a:lnTo>
                <a:lnTo>
                  <a:pt x="683831" y="13030"/>
                </a:lnTo>
                <a:lnTo>
                  <a:pt x="728820" y="7718"/>
                </a:lnTo>
                <a:lnTo>
                  <a:pt x="773879" y="3780"/>
                </a:lnTo>
                <a:lnTo>
                  <a:pt x="818976" y="1208"/>
                </a:lnTo>
                <a:lnTo>
                  <a:pt x="864078" y="0"/>
                </a:lnTo>
                <a:lnTo>
                  <a:pt x="909153" y="148"/>
                </a:lnTo>
                <a:lnTo>
                  <a:pt x="954169" y="1650"/>
                </a:lnTo>
                <a:lnTo>
                  <a:pt x="999093" y="4498"/>
                </a:lnTo>
                <a:lnTo>
                  <a:pt x="1043893" y="8690"/>
                </a:lnTo>
                <a:lnTo>
                  <a:pt x="1088536" y="14219"/>
                </a:lnTo>
                <a:lnTo>
                  <a:pt x="1132991" y="21080"/>
                </a:lnTo>
                <a:lnTo>
                  <a:pt x="1177223" y="29269"/>
                </a:lnTo>
                <a:lnTo>
                  <a:pt x="1221202" y="38781"/>
                </a:lnTo>
                <a:lnTo>
                  <a:pt x="1264895" y="49610"/>
                </a:lnTo>
                <a:lnTo>
                  <a:pt x="1308269" y="61752"/>
                </a:lnTo>
                <a:lnTo>
                  <a:pt x="1351292" y="75201"/>
                </a:lnTo>
                <a:lnTo>
                  <a:pt x="1393932" y="89953"/>
                </a:lnTo>
                <a:lnTo>
                  <a:pt x="1436156" y="106003"/>
                </a:lnTo>
                <a:lnTo>
                  <a:pt x="1477931" y="123345"/>
                </a:lnTo>
                <a:lnTo>
                  <a:pt x="1519226" y="141975"/>
                </a:lnTo>
                <a:lnTo>
                  <a:pt x="1560008" y="161887"/>
                </a:lnTo>
                <a:lnTo>
                  <a:pt x="1600245" y="183077"/>
                </a:lnTo>
                <a:lnTo>
                  <a:pt x="1639903" y="205539"/>
                </a:lnTo>
                <a:lnTo>
                  <a:pt x="1678951" y="229269"/>
                </a:lnTo>
                <a:lnTo>
                  <a:pt x="1717357" y="254262"/>
                </a:lnTo>
                <a:lnTo>
                  <a:pt x="1755087" y="280512"/>
                </a:lnTo>
                <a:lnTo>
                  <a:pt x="1792110" y="308014"/>
                </a:lnTo>
                <a:lnTo>
                  <a:pt x="1828393" y="336765"/>
                </a:lnTo>
                <a:lnTo>
                  <a:pt x="1863904" y="366758"/>
                </a:lnTo>
                <a:lnTo>
                  <a:pt x="1898610" y="397988"/>
                </a:lnTo>
                <a:lnTo>
                  <a:pt x="1932479" y="430451"/>
                </a:lnTo>
                <a:lnTo>
                  <a:pt x="1965479" y="464142"/>
                </a:lnTo>
                <a:lnTo>
                  <a:pt x="1997576" y="499056"/>
                </a:lnTo>
                <a:lnTo>
                  <a:pt x="2028740" y="535187"/>
                </a:lnTo>
                <a:lnTo>
                  <a:pt x="2058936" y="572530"/>
                </a:lnTo>
                <a:lnTo>
                  <a:pt x="2088133" y="611081"/>
                </a:lnTo>
                <a:lnTo>
                  <a:pt x="2116898" y="651779"/>
                </a:lnTo>
                <a:lnTo>
                  <a:pt x="2144230" y="693313"/>
                </a:lnTo>
                <a:lnTo>
                  <a:pt x="2170114" y="735645"/>
                </a:lnTo>
                <a:lnTo>
                  <a:pt x="2194539" y="778737"/>
                </a:lnTo>
                <a:lnTo>
                  <a:pt x="2217490" y="822549"/>
                </a:lnTo>
                <a:lnTo>
                  <a:pt x="2238956" y="867043"/>
                </a:lnTo>
                <a:lnTo>
                  <a:pt x="2258922" y="912180"/>
                </a:lnTo>
                <a:lnTo>
                  <a:pt x="2277376" y="957920"/>
                </a:lnTo>
                <a:lnTo>
                  <a:pt x="2294304" y="1004226"/>
                </a:lnTo>
                <a:lnTo>
                  <a:pt x="2309694" y="1051057"/>
                </a:lnTo>
                <a:lnTo>
                  <a:pt x="2323532" y="1098375"/>
                </a:lnTo>
                <a:lnTo>
                  <a:pt x="2335805" y="1146142"/>
                </a:lnTo>
                <a:lnTo>
                  <a:pt x="2346501" y="1194318"/>
                </a:lnTo>
                <a:lnTo>
                  <a:pt x="2355605" y="1242865"/>
                </a:lnTo>
                <a:lnTo>
                  <a:pt x="2363106" y="1291743"/>
                </a:lnTo>
                <a:lnTo>
                  <a:pt x="2368989" y="1340914"/>
                </a:lnTo>
                <a:lnTo>
                  <a:pt x="2373242" y="1390339"/>
                </a:lnTo>
                <a:lnTo>
                  <a:pt x="2375852" y="1439978"/>
                </a:lnTo>
                <a:lnTo>
                  <a:pt x="2376804" y="1489794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9827" y="4780788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2796" y="0"/>
                </a:moveTo>
                <a:lnTo>
                  <a:pt x="223760" y="4396"/>
                </a:lnTo>
                <a:lnTo>
                  <a:pt x="177609" y="17071"/>
                </a:lnTo>
                <a:lnTo>
                  <a:pt x="135111" y="37253"/>
                </a:lnTo>
                <a:lnTo>
                  <a:pt x="97037" y="64171"/>
                </a:lnTo>
                <a:lnTo>
                  <a:pt x="64158" y="97053"/>
                </a:lnTo>
                <a:lnTo>
                  <a:pt x="37244" y="135127"/>
                </a:lnTo>
                <a:lnTo>
                  <a:pt x="17066" y="177624"/>
                </a:lnTo>
                <a:lnTo>
                  <a:pt x="4395" y="223770"/>
                </a:lnTo>
                <a:lnTo>
                  <a:pt x="0" y="272795"/>
                </a:lnTo>
                <a:lnTo>
                  <a:pt x="4395" y="321821"/>
                </a:lnTo>
                <a:lnTo>
                  <a:pt x="17066" y="367967"/>
                </a:lnTo>
                <a:lnTo>
                  <a:pt x="37244" y="410463"/>
                </a:lnTo>
                <a:lnTo>
                  <a:pt x="64158" y="448538"/>
                </a:lnTo>
                <a:lnTo>
                  <a:pt x="97037" y="481420"/>
                </a:lnTo>
                <a:lnTo>
                  <a:pt x="135111" y="508338"/>
                </a:lnTo>
                <a:lnTo>
                  <a:pt x="177609" y="528520"/>
                </a:lnTo>
                <a:lnTo>
                  <a:pt x="223760" y="541195"/>
                </a:lnTo>
                <a:lnTo>
                  <a:pt x="272796" y="545592"/>
                </a:lnTo>
                <a:lnTo>
                  <a:pt x="321821" y="541195"/>
                </a:lnTo>
                <a:lnTo>
                  <a:pt x="367967" y="528520"/>
                </a:lnTo>
                <a:lnTo>
                  <a:pt x="410464" y="508338"/>
                </a:lnTo>
                <a:lnTo>
                  <a:pt x="448538" y="481420"/>
                </a:lnTo>
                <a:lnTo>
                  <a:pt x="481420" y="448538"/>
                </a:lnTo>
                <a:lnTo>
                  <a:pt x="508338" y="410464"/>
                </a:lnTo>
                <a:lnTo>
                  <a:pt x="528520" y="367967"/>
                </a:lnTo>
                <a:lnTo>
                  <a:pt x="541195" y="321821"/>
                </a:lnTo>
                <a:lnTo>
                  <a:pt x="545591" y="272795"/>
                </a:lnTo>
                <a:lnTo>
                  <a:pt x="541195" y="223770"/>
                </a:lnTo>
                <a:lnTo>
                  <a:pt x="528520" y="177624"/>
                </a:lnTo>
                <a:lnTo>
                  <a:pt x="508338" y="135127"/>
                </a:lnTo>
                <a:lnTo>
                  <a:pt x="481420" y="97053"/>
                </a:lnTo>
                <a:lnTo>
                  <a:pt x="448538" y="64171"/>
                </a:lnTo>
                <a:lnTo>
                  <a:pt x="410463" y="37253"/>
                </a:lnTo>
                <a:lnTo>
                  <a:pt x="367967" y="17071"/>
                </a:lnTo>
                <a:lnTo>
                  <a:pt x="321821" y="4396"/>
                </a:lnTo>
                <a:lnTo>
                  <a:pt x="27279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08497" y="152400"/>
            <a:ext cx="6583503" cy="653114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76225" marR="892810" indent="-264160">
              <a:lnSpc>
                <a:spcPts val="1939"/>
              </a:lnSpc>
              <a:spcBef>
                <a:spcPts val="345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Πρόσκληση Υποβολής Ενδιαφέροντος </a:t>
            </a:r>
            <a:r>
              <a:rPr sz="1800" spc="-15" dirty="0">
                <a:latin typeface="Calibri"/>
                <a:cs typeface="Calibri"/>
              </a:rPr>
              <a:t>ανακοινωμένη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Ίδρυμα </a:t>
            </a:r>
            <a:endParaRPr lang="el-GR" sz="1800" spc="-5" dirty="0">
              <a:latin typeface="Calibri"/>
              <a:cs typeface="Calibri"/>
            </a:endParaRPr>
          </a:p>
          <a:p>
            <a:pPr marL="276225" marR="892810" indent="-264160">
              <a:lnSpc>
                <a:spcPts val="1939"/>
              </a:lnSpc>
              <a:spcBef>
                <a:spcPts val="345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Υποβ</a:t>
            </a:r>
            <a:r>
              <a:rPr lang="el-GR" sz="1800" spc="-5" dirty="0" err="1">
                <a:latin typeface="Calibri"/>
                <a:cs typeface="Calibri"/>
              </a:rPr>
              <a:t>ολή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Ενδιαφέροντος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εκ μέρους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el-GR" sz="1800" spc="-15" dirty="0">
                <a:latin typeface="Calibri"/>
                <a:cs typeface="Calibri"/>
              </a:rPr>
              <a:t>του</a:t>
            </a:r>
            <a:endParaRPr sz="1800" dirty="0">
              <a:latin typeface="Calibri"/>
              <a:cs typeface="Calibri"/>
            </a:endParaRPr>
          </a:p>
          <a:p>
            <a:pPr marL="276225">
              <a:lnSpc>
                <a:spcPts val="2055"/>
              </a:lnSpc>
            </a:pPr>
            <a:r>
              <a:rPr lang="el-GR" sz="1800" spc="-5" dirty="0">
                <a:latin typeface="Calibri"/>
                <a:cs typeface="Calibri"/>
              </a:rPr>
              <a:t>συμμετέχοντα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Έγκριση </a:t>
            </a:r>
            <a:r>
              <a:rPr sz="1800" spc="-10" dirty="0">
                <a:latin typeface="Calibri"/>
                <a:cs typeface="Calibri"/>
              </a:rPr>
              <a:t>Συμμετέχοντα/ουσας</a:t>
            </a:r>
            <a:r>
              <a:rPr lang="en-GB" sz="1800" spc="-10" dirty="0">
                <a:latin typeface="Calibri"/>
                <a:cs typeface="Calibri"/>
              </a:rPr>
              <a:t> (nomination)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Κριτήρια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επιλογής</a:t>
            </a:r>
            <a:endParaRPr sz="1800" dirty="0">
              <a:latin typeface="Calibri"/>
              <a:cs typeface="Calibri"/>
            </a:endParaRPr>
          </a:p>
          <a:p>
            <a:pPr marL="276225" marR="851535" indent="-264160">
              <a:lnSpc>
                <a:spcPct val="90000"/>
              </a:lnSpc>
              <a:spcBef>
                <a:spcPts val="600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Εντυπα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Προγράμματος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Συμφωνία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Επιχορήγησης</a:t>
            </a:r>
            <a:r>
              <a:rPr sz="1800" spc="-25" dirty="0">
                <a:latin typeface="Calibri"/>
                <a:cs typeface="Calibri"/>
              </a:rPr>
              <a:t> και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Συμφωνία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Εκμάθησης/</a:t>
            </a:r>
            <a:r>
              <a:rPr lang="el-GR" spc="-5" dirty="0">
                <a:latin typeface="Calibri"/>
                <a:cs typeface="Calibri"/>
              </a:rPr>
              <a:t>Πρακτικής Άσκησης/</a:t>
            </a:r>
            <a:r>
              <a:rPr sz="1800" spc="-5" dirty="0">
                <a:latin typeface="Calibri"/>
                <a:cs typeface="Calibri"/>
              </a:rPr>
              <a:t>Κα</a:t>
            </a:r>
            <a:r>
              <a:rPr sz="1800" spc="-5" dirty="0" err="1">
                <a:latin typeface="Calibri"/>
                <a:cs typeface="Calibri"/>
              </a:rPr>
              <a:t>τάρτισης</a:t>
            </a:r>
            <a:r>
              <a:rPr sz="1800" spc="-5" dirty="0">
                <a:latin typeface="Calibri"/>
                <a:cs typeface="Calibri"/>
              </a:rPr>
              <a:t>/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Διδασκαλίας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καθώς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όλα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έντυπα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αφορούν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στην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αναγνώριση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της </a:t>
            </a:r>
            <a:r>
              <a:rPr sz="1800" spc="-15" dirty="0">
                <a:latin typeface="Calibri"/>
                <a:cs typeface="Calibri"/>
              </a:rPr>
              <a:t>Κινητικότητας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(Transcript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Records,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Traineeship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Certificate,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Certificate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5" dirty="0">
                <a:latin typeface="Calibri"/>
                <a:cs typeface="Calibri"/>
              </a:rPr>
              <a:t>Attendance,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Εuropass)</a:t>
            </a:r>
            <a:endParaRPr sz="1800" dirty="0">
              <a:latin typeface="Calibri"/>
              <a:cs typeface="Calibri"/>
            </a:endParaRPr>
          </a:p>
          <a:p>
            <a:pPr marL="299085" marR="861694" indent="-287020">
              <a:lnSpc>
                <a:spcPct val="100000"/>
              </a:lnSpc>
              <a:spcBef>
                <a:spcPts val="935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Αποδεικτικά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πραγματοποίησης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εμβασμάτων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τον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οργανισμό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-5" dirty="0">
                <a:latin typeface="Calibri"/>
                <a:cs typeface="Calibri"/>
              </a:rPr>
              <a:t> συμμετέχοντα/συμμετέχουσα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Αεροπορικές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κάρτες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επιβίβασης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Αποδείξεις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τιμολόγια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για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αγορά </a:t>
            </a:r>
            <a:r>
              <a:rPr sz="1800" spc="-10" dirty="0">
                <a:latin typeface="Calibri"/>
                <a:cs typeface="Calibri"/>
              </a:rPr>
              <a:t>αεροπορικού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εισιτηρίου</a:t>
            </a:r>
            <a:endParaRPr sz="18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Aπ</a:t>
            </a:r>
            <a:r>
              <a:rPr sz="1800" spc="-10" dirty="0" err="1">
                <a:latin typeface="Calibri"/>
                <a:cs typeface="Calibri"/>
              </a:rPr>
              <a:t>οδεικτικά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lang="el-GR" sz="1800" spc="15" dirty="0">
                <a:latin typeface="Calibri"/>
                <a:cs typeface="Calibri"/>
              </a:rPr>
              <a:t>που πιστοποιούν ότι ένας συμμετέχων ανήκει στις κατηγορίες ατόμων με λιγότερες ευκαιρίες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el-GR" sz="1800" spc="10" dirty="0">
                <a:latin typeface="Calibri"/>
                <a:cs typeface="Calibri"/>
              </a:rPr>
              <a:t>εάν έχει υλοποιήσει πραγματικά έξοδα, </a:t>
            </a:r>
            <a:r>
              <a:rPr lang="el-GR" sz="1800" spc="-5" dirty="0">
                <a:latin typeface="Calibri"/>
                <a:cs typeface="Calibri"/>
              </a:rPr>
              <a:t>αποδείξεις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πραγματικών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εξόδων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el-GR" sz="1800" spc="10" dirty="0">
                <a:latin typeface="Calibri"/>
                <a:cs typeface="Calibri"/>
              </a:rPr>
              <a:t>και προ-έγκριση υλοποίησής τους από την ΕΥ</a:t>
            </a: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b="1" spc="-5" dirty="0" err="1">
                <a:solidFill>
                  <a:srgbClr val="44536A"/>
                </a:solidFill>
                <a:latin typeface="Calibri"/>
                <a:cs typeface="Calibri"/>
              </a:rPr>
              <a:t>Τελική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Έκθεση</a:t>
            </a:r>
            <a:r>
              <a:rPr sz="18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5" dirty="0" err="1">
                <a:solidFill>
                  <a:srgbClr val="44536A"/>
                </a:solidFill>
                <a:latin typeface="Calibri"/>
                <a:cs typeface="Calibri"/>
              </a:rPr>
              <a:t>Συμμετέχοντ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endParaRPr lang="el-GR" sz="1800" b="1" spc="-35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600"/>
              </a:spcBef>
              <a:tabLst>
                <a:tab pos="299720" algn="l"/>
              </a:tabLst>
            </a:pPr>
            <a:r>
              <a:rPr sz="1800" spc="-5" dirty="0">
                <a:solidFill>
                  <a:srgbClr val="44536A"/>
                </a:solidFill>
                <a:latin typeface="Calibri"/>
                <a:cs typeface="Calibri"/>
              </a:rPr>
              <a:t>*</a:t>
            </a:r>
            <a:r>
              <a:rPr lang="el-GR" sz="1800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4536A"/>
                </a:solidFill>
                <a:latin typeface="Calibri"/>
                <a:cs typeface="Calibri"/>
              </a:rPr>
              <a:t>Τα</a:t>
            </a:r>
            <a:r>
              <a:rPr sz="1800" i="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800" i="1" spc="-5" dirty="0">
                <a:solidFill>
                  <a:srgbClr val="44536A"/>
                </a:solidFill>
                <a:latin typeface="Calibri"/>
                <a:cs typeface="Calibri"/>
              </a:rPr>
              <a:t>πιο πάνω, με εξαίρεση τις αποδείξεις εμβασμάτων και εξόδων,</a:t>
            </a:r>
            <a:r>
              <a:rPr sz="1800" i="1" spc="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44536A"/>
                </a:solidFill>
                <a:latin typeface="Calibri"/>
                <a:cs typeface="Calibri"/>
              </a:rPr>
              <a:t>είναι</a:t>
            </a:r>
            <a:r>
              <a:rPr sz="1800" i="1" spc="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44536A"/>
                </a:solidFill>
                <a:latin typeface="Calibri"/>
                <a:cs typeface="Calibri"/>
              </a:rPr>
              <a:t>απαραίτητα </a:t>
            </a:r>
            <a:r>
              <a:rPr sz="1800" i="1" spc="-39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44536A"/>
                </a:solidFill>
                <a:latin typeface="Calibri"/>
                <a:cs typeface="Calibri"/>
              </a:rPr>
              <a:t>ακόμη </a:t>
            </a:r>
            <a:r>
              <a:rPr sz="1800" i="1" spc="-25" dirty="0">
                <a:solidFill>
                  <a:srgbClr val="44536A"/>
                </a:solidFill>
                <a:latin typeface="Calibri"/>
                <a:cs typeface="Calibri"/>
              </a:rPr>
              <a:t>και</a:t>
            </a:r>
            <a:r>
              <a:rPr sz="1800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44536A"/>
                </a:solidFill>
                <a:latin typeface="Calibri"/>
                <a:cs typeface="Calibri"/>
              </a:rPr>
              <a:t>για</a:t>
            </a:r>
            <a:r>
              <a:rPr sz="1800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4536A"/>
                </a:solidFill>
                <a:latin typeface="Calibri"/>
                <a:cs typeface="Calibri"/>
              </a:rPr>
              <a:t>τις </a:t>
            </a:r>
            <a:r>
              <a:rPr sz="1800" i="1" spc="-10" dirty="0">
                <a:solidFill>
                  <a:srgbClr val="44536A"/>
                </a:solidFill>
                <a:latin typeface="Calibri"/>
                <a:cs typeface="Calibri"/>
              </a:rPr>
              <a:t>Zero</a:t>
            </a:r>
            <a:r>
              <a:rPr sz="1800" i="1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4536A"/>
                </a:solidFill>
                <a:latin typeface="Calibri"/>
                <a:cs typeface="Calibri"/>
              </a:rPr>
              <a:t>Grant </a:t>
            </a:r>
            <a:r>
              <a:rPr sz="1800" i="1" spc="-15" dirty="0">
                <a:solidFill>
                  <a:srgbClr val="44536A"/>
                </a:solidFill>
                <a:latin typeface="Calibri"/>
                <a:cs typeface="Calibri"/>
              </a:rPr>
              <a:t>Κινητικότητες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71368" y="6172200"/>
            <a:ext cx="2487295" cy="76200"/>
          </a:xfrm>
          <a:custGeom>
            <a:avLst/>
            <a:gdLst/>
            <a:ahLst/>
            <a:cxnLst/>
            <a:rect l="l" t="t" r="r" b="b"/>
            <a:pathLst>
              <a:path w="2487295" h="76200">
                <a:moveTo>
                  <a:pt x="2411094" y="0"/>
                </a:moveTo>
                <a:lnTo>
                  <a:pt x="2411094" y="76199"/>
                </a:lnTo>
                <a:lnTo>
                  <a:pt x="2474594" y="44449"/>
                </a:lnTo>
                <a:lnTo>
                  <a:pt x="2423794" y="44449"/>
                </a:lnTo>
                <a:lnTo>
                  <a:pt x="2423794" y="31749"/>
                </a:lnTo>
                <a:lnTo>
                  <a:pt x="2474594" y="31749"/>
                </a:lnTo>
                <a:lnTo>
                  <a:pt x="2411094" y="0"/>
                </a:lnTo>
                <a:close/>
              </a:path>
              <a:path w="2487295" h="76200">
                <a:moveTo>
                  <a:pt x="2411094" y="38519"/>
                </a:moveTo>
                <a:lnTo>
                  <a:pt x="1245107" y="38519"/>
                </a:lnTo>
                <a:lnTo>
                  <a:pt x="1247520" y="38722"/>
                </a:lnTo>
                <a:lnTo>
                  <a:pt x="1250823" y="38823"/>
                </a:lnTo>
                <a:lnTo>
                  <a:pt x="1250695" y="38823"/>
                </a:lnTo>
                <a:lnTo>
                  <a:pt x="1254760" y="39014"/>
                </a:lnTo>
                <a:lnTo>
                  <a:pt x="1259713" y="39115"/>
                </a:lnTo>
                <a:lnTo>
                  <a:pt x="1265301" y="39306"/>
                </a:lnTo>
                <a:lnTo>
                  <a:pt x="1271651" y="39395"/>
                </a:lnTo>
                <a:lnTo>
                  <a:pt x="1278889" y="39585"/>
                </a:lnTo>
                <a:lnTo>
                  <a:pt x="1326641" y="40258"/>
                </a:lnTo>
                <a:lnTo>
                  <a:pt x="1363852" y="40728"/>
                </a:lnTo>
                <a:lnTo>
                  <a:pt x="2370836" y="44449"/>
                </a:lnTo>
                <a:lnTo>
                  <a:pt x="2411094" y="44449"/>
                </a:lnTo>
                <a:lnTo>
                  <a:pt x="2411094" y="38519"/>
                </a:lnTo>
                <a:close/>
              </a:path>
              <a:path w="2487295" h="76200">
                <a:moveTo>
                  <a:pt x="2474594" y="31749"/>
                </a:moveTo>
                <a:lnTo>
                  <a:pt x="2423794" y="31749"/>
                </a:lnTo>
                <a:lnTo>
                  <a:pt x="2423794" y="44449"/>
                </a:lnTo>
                <a:lnTo>
                  <a:pt x="2474594" y="44449"/>
                </a:lnTo>
                <a:lnTo>
                  <a:pt x="2487294" y="38099"/>
                </a:lnTo>
                <a:lnTo>
                  <a:pt x="2474594" y="31749"/>
                </a:lnTo>
                <a:close/>
              </a:path>
              <a:path w="2487295" h="76200">
                <a:moveTo>
                  <a:pt x="1241937" y="37969"/>
                </a:moveTo>
                <a:lnTo>
                  <a:pt x="1242949" y="38366"/>
                </a:lnTo>
                <a:lnTo>
                  <a:pt x="1245235" y="38531"/>
                </a:lnTo>
                <a:lnTo>
                  <a:pt x="1245107" y="38519"/>
                </a:lnTo>
                <a:lnTo>
                  <a:pt x="2411094" y="38519"/>
                </a:lnTo>
                <a:lnTo>
                  <a:pt x="2411094" y="38049"/>
                </a:lnTo>
                <a:lnTo>
                  <a:pt x="1242949" y="38049"/>
                </a:lnTo>
                <a:lnTo>
                  <a:pt x="1241937" y="37969"/>
                </a:lnTo>
                <a:close/>
              </a:path>
              <a:path w="2487295" h="76200">
                <a:moveTo>
                  <a:pt x="1241043" y="37617"/>
                </a:moveTo>
                <a:lnTo>
                  <a:pt x="1241937" y="37969"/>
                </a:lnTo>
                <a:lnTo>
                  <a:pt x="1242949" y="38049"/>
                </a:lnTo>
                <a:lnTo>
                  <a:pt x="1241043" y="37617"/>
                </a:lnTo>
                <a:close/>
              </a:path>
              <a:path w="2487295" h="76200">
                <a:moveTo>
                  <a:pt x="2411094" y="37617"/>
                </a:moveTo>
                <a:lnTo>
                  <a:pt x="1241043" y="37617"/>
                </a:lnTo>
                <a:lnTo>
                  <a:pt x="1242949" y="38049"/>
                </a:lnTo>
                <a:lnTo>
                  <a:pt x="2411094" y="38049"/>
                </a:lnTo>
                <a:lnTo>
                  <a:pt x="2411094" y="37617"/>
                </a:lnTo>
                <a:close/>
              </a:path>
              <a:path w="2487295" h="76200">
                <a:moveTo>
                  <a:pt x="1241399" y="37757"/>
                </a:moveTo>
                <a:lnTo>
                  <a:pt x="1239265" y="37757"/>
                </a:lnTo>
                <a:lnTo>
                  <a:pt x="1241937" y="37969"/>
                </a:lnTo>
                <a:lnTo>
                  <a:pt x="1241399" y="37757"/>
                </a:lnTo>
                <a:close/>
              </a:path>
              <a:path w="2487295" h="76200">
                <a:moveTo>
                  <a:pt x="116458" y="19176"/>
                </a:moveTo>
                <a:lnTo>
                  <a:pt x="0" y="19176"/>
                </a:lnTo>
                <a:lnTo>
                  <a:pt x="0" y="31876"/>
                </a:lnTo>
                <a:lnTo>
                  <a:pt x="232028" y="32067"/>
                </a:lnTo>
                <a:lnTo>
                  <a:pt x="1064894" y="35204"/>
                </a:lnTo>
                <a:lnTo>
                  <a:pt x="1215770" y="37020"/>
                </a:lnTo>
                <a:lnTo>
                  <a:pt x="1227836" y="37401"/>
                </a:lnTo>
                <a:lnTo>
                  <a:pt x="1232535" y="37490"/>
                </a:lnTo>
                <a:lnTo>
                  <a:pt x="1232407" y="37490"/>
                </a:lnTo>
                <a:lnTo>
                  <a:pt x="1236472" y="37680"/>
                </a:lnTo>
                <a:lnTo>
                  <a:pt x="1239519" y="37782"/>
                </a:lnTo>
                <a:lnTo>
                  <a:pt x="1239265" y="37757"/>
                </a:lnTo>
                <a:lnTo>
                  <a:pt x="1241399" y="37757"/>
                </a:lnTo>
                <a:lnTo>
                  <a:pt x="1241043" y="37617"/>
                </a:lnTo>
                <a:lnTo>
                  <a:pt x="2411094" y="37617"/>
                </a:lnTo>
                <a:lnTo>
                  <a:pt x="2411094" y="31749"/>
                </a:lnTo>
                <a:lnTo>
                  <a:pt x="2370836" y="31749"/>
                </a:lnTo>
                <a:lnTo>
                  <a:pt x="1439037" y="28701"/>
                </a:lnTo>
                <a:lnTo>
                  <a:pt x="1315592" y="27457"/>
                </a:lnTo>
                <a:lnTo>
                  <a:pt x="1295780" y="27177"/>
                </a:lnTo>
                <a:lnTo>
                  <a:pt x="1280144" y="26898"/>
                </a:lnTo>
                <a:lnTo>
                  <a:pt x="1279143" y="26898"/>
                </a:lnTo>
                <a:lnTo>
                  <a:pt x="1271904" y="26708"/>
                </a:lnTo>
                <a:lnTo>
                  <a:pt x="1265427" y="26606"/>
                </a:lnTo>
                <a:lnTo>
                  <a:pt x="1259966" y="26415"/>
                </a:lnTo>
                <a:lnTo>
                  <a:pt x="1255633" y="26327"/>
                </a:lnTo>
                <a:lnTo>
                  <a:pt x="1255267" y="26327"/>
                </a:lnTo>
                <a:lnTo>
                  <a:pt x="1252558" y="26200"/>
                </a:lnTo>
                <a:lnTo>
                  <a:pt x="1246758" y="26200"/>
                </a:lnTo>
                <a:lnTo>
                  <a:pt x="1244853" y="25768"/>
                </a:lnTo>
                <a:lnTo>
                  <a:pt x="1245661" y="25768"/>
                </a:lnTo>
                <a:lnTo>
                  <a:pt x="1244853" y="25450"/>
                </a:lnTo>
                <a:lnTo>
                  <a:pt x="1242743" y="25298"/>
                </a:lnTo>
                <a:lnTo>
                  <a:pt x="1242567" y="25298"/>
                </a:lnTo>
                <a:lnTo>
                  <a:pt x="1240154" y="25095"/>
                </a:lnTo>
                <a:lnTo>
                  <a:pt x="1236979" y="24993"/>
                </a:lnTo>
                <a:lnTo>
                  <a:pt x="1232915" y="24803"/>
                </a:lnTo>
                <a:lnTo>
                  <a:pt x="1228089" y="24701"/>
                </a:lnTo>
                <a:lnTo>
                  <a:pt x="1216025" y="24320"/>
                </a:lnTo>
                <a:lnTo>
                  <a:pt x="1209690" y="24231"/>
                </a:lnTo>
                <a:lnTo>
                  <a:pt x="1208913" y="24231"/>
                </a:lnTo>
                <a:lnTo>
                  <a:pt x="1200785" y="24028"/>
                </a:lnTo>
                <a:lnTo>
                  <a:pt x="1191894" y="23939"/>
                </a:lnTo>
                <a:lnTo>
                  <a:pt x="1192022" y="23939"/>
                </a:lnTo>
                <a:lnTo>
                  <a:pt x="1172082" y="23647"/>
                </a:lnTo>
                <a:lnTo>
                  <a:pt x="1172210" y="23647"/>
                </a:lnTo>
                <a:lnTo>
                  <a:pt x="1031748" y="22313"/>
                </a:lnTo>
                <a:lnTo>
                  <a:pt x="232028" y="19367"/>
                </a:lnTo>
                <a:lnTo>
                  <a:pt x="116458" y="19176"/>
                </a:lnTo>
                <a:close/>
              </a:path>
              <a:path w="2487295" h="76200">
                <a:moveTo>
                  <a:pt x="1279143" y="26885"/>
                </a:moveTo>
                <a:lnTo>
                  <a:pt x="1280144" y="26898"/>
                </a:lnTo>
                <a:lnTo>
                  <a:pt x="1279143" y="26885"/>
                </a:lnTo>
                <a:close/>
              </a:path>
              <a:path w="2487295" h="76200">
                <a:moveTo>
                  <a:pt x="1255014" y="26314"/>
                </a:moveTo>
                <a:lnTo>
                  <a:pt x="1255267" y="26327"/>
                </a:lnTo>
                <a:lnTo>
                  <a:pt x="1255633" y="26327"/>
                </a:lnTo>
                <a:lnTo>
                  <a:pt x="1255014" y="26314"/>
                </a:lnTo>
                <a:close/>
              </a:path>
              <a:path w="2487295" h="76200">
                <a:moveTo>
                  <a:pt x="1244853" y="25768"/>
                </a:moveTo>
                <a:lnTo>
                  <a:pt x="1246758" y="26200"/>
                </a:lnTo>
                <a:lnTo>
                  <a:pt x="1245874" y="25852"/>
                </a:lnTo>
                <a:lnTo>
                  <a:pt x="1244853" y="25768"/>
                </a:lnTo>
                <a:close/>
              </a:path>
              <a:path w="2487295" h="76200">
                <a:moveTo>
                  <a:pt x="1245874" y="25852"/>
                </a:moveTo>
                <a:lnTo>
                  <a:pt x="1246758" y="26200"/>
                </a:lnTo>
                <a:lnTo>
                  <a:pt x="1252558" y="26200"/>
                </a:lnTo>
                <a:lnTo>
                  <a:pt x="1251203" y="26136"/>
                </a:lnTo>
                <a:lnTo>
                  <a:pt x="1248085" y="26038"/>
                </a:lnTo>
                <a:lnTo>
                  <a:pt x="1245874" y="25852"/>
                </a:lnTo>
                <a:close/>
              </a:path>
              <a:path w="2487295" h="76200">
                <a:moveTo>
                  <a:pt x="1248146" y="26038"/>
                </a:moveTo>
                <a:lnTo>
                  <a:pt x="1248410" y="26060"/>
                </a:lnTo>
                <a:lnTo>
                  <a:pt x="1248822" y="26060"/>
                </a:lnTo>
                <a:lnTo>
                  <a:pt x="1248146" y="26038"/>
                </a:lnTo>
                <a:close/>
              </a:path>
              <a:path w="2487295" h="76200">
                <a:moveTo>
                  <a:pt x="1248100" y="26034"/>
                </a:moveTo>
                <a:close/>
              </a:path>
              <a:path w="2487295" h="76200">
                <a:moveTo>
                  <a:pt x="1245661" y="25768"/>
                </a:moveTo>
                <a:lnTo>
                  <a:pt x="1244853" y="25768"/>
                </a:lnTo>
                <a:lnTo>
                  <a:pt x="1245874" y="25852"/>
                </a:lnTo>
                <a:lnTo>
                  <a:pt x="1245661" y="25768"/>
                </a:lnTo>
                <a:close/>
              </a:path>
              <a:path w="2487295" h="76200">
                <a:moveTo>
                  <a:pt x="1242567" y="25285"/>
                </a:moveTo>
                <a:lnTo>
                  <a:pt x="1242743" y="25298"/>
                </a:lnTo>
                <a:lnTo>
                  <a:pt x="1242567" y="25285"/>
                </a:lnTo>
                <a:close/>
              </a:path>
              <a:path w="2487295" h="76200">
                <a:moveTo>
                  <a:pt x="1208786" y="24218"/>
                </a:moveTo>
                <a:lnTo>
                  <a:pt x="1209690" y="24231"/>
                </a:lnTo>
                <a:lnTo>
                  <a:pt x="1208786" y="2421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3073" y="711771"/>
            <a:ext cx="58674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0" indent="-222885">
              <a:lnSpc>
                <a:spcPct val="100000"/>
              </a:lnSpc>
              <a:spcBef>
                <a:spcPts val="95"/>
              </a:spcBef>
              <a:buClr>
                <a:srgbClr val="44536A"/>
              </a:buClr>
              <a:buFont typeface="Symbol"/>
              <a:buChar char=""/>
              <a:tabLst>
                <a:tab pos="235585" algn="l"/>
              </a:tabLst>
            </a:pPr>
            <a:r>
              <a:rPr sz="2800" spc="-25" dirty="0" err="1">
                <a:solidFill>
                  <a:srgbClr val="44536A"/>
                </a:solidFill>
                <a:latin typeface="Calibri Light"/>
                <a:cs typeface="Calibri Light"/>
              </a:rPr>
              <a:t>Τήρηση</a:t>
            </a:r>
            <a:r>
              <a:rPr sz="2800" spc="-13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20" dirty="0" err="1">
                <a:solidFill>
                  <a:srgbClr val="44536A"/>
                </a:solidFill>
                <a:latin typeface="Calibri Light"/>
                <a:cs typeface="Calibri Light"/>
              </a:rPr>
              <a:t>Αρχείου</a:t>
            </a:r>
            <a:r>
              <a:rPr lang="el-GR"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 στον οργανισμό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1782007"/>
            <a:ext cx="6172200" cy="76020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780"/>
              </a:spcBef>
            </a:pPr>
            <a:r>
              <a:rPr sz="2000" spc="-15" dirty="0">
                <a:latin typeface="Calibri"/>
                <a:cs typeface="Calibri"/>
              </a:rPr>
              <a:t>Αρχείο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με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lang="el-GR" sz="2000" spc="-10" dirty="0">
                <a:latin typeface="Calibri"/>
                <a:cs typeface="Calibri"/>
              </a:rPr>
              <a:t>όλα τα </a:t>
            </a:r>
            <a:r>
              <a:rPr sz="2000" spc="-10" dirty="0" err="1">
                <a:latin typeface="Calibri"/>
                <a:cs typeface="Calibri"/>
              </a:rPr>
              <a:t>έντυ</a:t>
            </a:r>
            <a:r>
              <a:rPr sz="2000" spc="-10" dirty="0">
                <a:latin typeface="Calibri"/>
                <a:cs typeface="Calibri"/>
              </a:rPr>
              <a:t>πα</a:t>
            </a:r>
            <a:r>
              <a:rPr lang="el-GR" sz="2000" spc="-10" dirty="0">
                <a:latin typeface="Calibri"/>
                <a:cs typeface="Calibri"/>
              </a:rPr>
              <a:t>/αποδεικτικά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που αφορούν </a:t>
            </a:r>
            <a:r>
              <a:rPr sz="2000" spc="-5" dirty="0">
                <a:latin typeface="Calibri"/>
                <a:cs typeface="Calibri"/>
              </a:rPr>
              <a:t>τις </a:t>
            </a:r>
            <a:r>
              <a:rPr sz="2000" spc="-20" dirty="0">
                <a:latin typeface="Calibri"/>
                <a:cs typeface="Calibri"/>
              </a:rPr>
              <a:t>κινητικότητες</a:t>
            </a:r>
            <a:r>
              <a:rPr lang="el-GR" sz="2000" spc="-20" dirty="0">
                <a:latin typeface="Calibri"/>
                <a:cs typeface="Calibri"/>
              </a:rPr>
              <a:t>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4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σύμφωνα με </a:t>
            </a:r>
            <a:r>
              <a:rPr sz="2000" spc="-20" dirty="0">
                <a:latin typeface="Calibri"/>
                <a:cs typeface="Calibri"/>
              </a:rPr>
              <a:t>την </a:t>
            </a:r>
            <a:r>
              <a:rPr sz="2000" spc="-15" dirty="0">
                <a:latin typeface="Calibri"/>
                <a:cs typeface="Calibri"/>
              </a:rPr>
              <a:t>εκάστοτε </a:t>
            </a:r>
            <a:r>
              <a:rPr sz="2000" spc="-4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Συμφωνία </a:t>
            </a:r>
            <a:r>
              <a:rPr sz="2000" spc="-15" dirty="0">
                <a:latin typeface="Calibri"/>
                <a:cs typeface="Calibri"/>
              </a:rPr>
              <a:t>Επιχορήγησης</a:t>
            </a:r>
            <a:r>
              <a:rPr lang="el-GR" sz="2000" spc="-15" dirty="0">
                <a:latin typeface="Calibri"/>
                <a:cs typeface="Calibri"/>
              </a:rPr>
              <a:t>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τηρείται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για: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5800" y="2834353"/>
            <a:ext cx="5867400" cy="1168012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55600" marR="14604" indent="-342900">
              <a:lnSpc>
                <a:spcPct val="70000"/>
              </a:lnSpc>
              <a:spcBef>
                <a:spcPts val="780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τουλάχιστον </a:t>
            </a:r>
            <a:r>
              <a:rPr sz="2000" spc="-5" dirty="0">
                <a:latin typeface="Calibri"/>
                <a:cs typeface="Calibri"/>
              </a:rPr>
              <a:t>3 </a:t>
            </a:r>
            <a:r>
              <a:rPr sz="2000" spc="-10" dirty="0">
                <a:latin typeface="Calibri"/>
                <a:cs typeface="Calibri"/>
              </a:rPr>
              <a:t>χρόνια </a:t>
            </a:r>
            <a:r>
              <a:rPr sz="2000" spc="-4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για</a:t>
            </a:r>
            <a:r>
              <a:rPr sz="2000" spc="-10" dirty="0">
                <a:latin typeface="Calibri"/>
                <a:cs typeface="Calibri"/>
              </a:rPr>
              <a:t> σχέδια</a:t>
            </a:r>
            <a:r>
              <a:rPr sz="2000" spc="-5" dirty="0">
                <a:latin typeface="Calibri"/>
                <a:cs typeface="Calibri"/>
              </a:rPr>
              <a:t> με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χρηματοδότηση </a:t>
            </a:r>
            <a:r>
              <a:rPr sz="2000" spc="-25" dirty="0">
                <a:latin typeface="Calibri"/>
                <a:cs typeface="Calibri"/>
              </a:rPr>
              <a:t>κάτω </a:t>
            </a:r>
            <a:r>
              <a:rPr sz="2000" spc="-4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από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60 000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ΕΥΡΩ</a:t>
            </a:r>
            <a:endParaRPr sz="2000" dirty="0">
              <a:latin typeface="Calibri"/>
              <a:cs typeface="Calibri"/>
            </a:endParaRPr>
          </a:p>
          <a:p>
            <a:pPr marL="355600" marR="5080" indent="-342900">
              <a:lnSpc>
                <a:spcPct val="70000"/>
              </a:lnSpc>
              <a:spcBef>
                <a:spcPts val="1500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τουλάχιστον </a:t>
            </a:r>
            <a:r>
              <a:rPr sz="2000" spc="-5" dirty="0">
                <a:latin typeface="Calibri"/>
                <a:cs typeface="Calibri"/>
              </a:rPr>
              <a:t>5 </a:t>
            </a:r>
            <a:r>
              <a:rPr sz="2000" spc="-10" dirty="0">
                <a:latin typeface="Calibri"/>
                <a:cs typeface="Calibri"/>
              </a:rPr>
              <a:t>χρόνια </a:t>
            </a:r>
            <a:r>
              <a:rPr sz="2000" spc="-4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για</a:t>
            </a:r>
            <a:r>
              <a:rPr sz="2000" spc="-10" dirty="0">
                <a:latin typeface="Calibri"/>
                <a:cs typeface="Calibri"/>
              </a:rPr>
              <a:t> σχέδια</a:t>
            </a:r>
            <a:r>
              <a:rPr sz="2000" spc="-5" dirty="0">
                <a:latin typeface="Calibri"/>
                <a:cs typeface="Calibri"/>
              </a:rPr>
              <a:t> με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χρηματοδότηση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ίση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ή </a:t>
            </a:r>
            <a:r>
              <a:rPr sz="2000" spc="-4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περισσότερη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των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60 000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ΕΥΡΩ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09256" y="272034"/>
            <a:ext cx="1507490" cy="87947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 indent="-635" algn="ctr">
              <a:lnSpc>
                <a:spcPts val="1320"/>
              </a:lnSpc>
              <a:spcBef>
                <a:spcPts val="244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Οι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δικαιούχοι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οφείλουν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να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τηρούν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ακόλουθα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για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να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δικαιολογήσουν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τα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ποσά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που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ts val="13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δηλώθηκαν: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43618" y="1829765"/>
            <a:ext cx="1487170" cy="157607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2384" marR="24765" algn="ctr">
              <a:lnSpc>
                <a:spcPct val="91700"/>
              </a:lnSpc>
              <a:spcBef>
                <a:spcPts val="220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α) για τις πραγματικές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δαπάνες: επαρκή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αρχεία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δικαιολογητικά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για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την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απόδειξη του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κόστους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(όπως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συμβάσεις,</a:t>
            </a:r>
            <a:endParaRPr sz="1200">
              <a:latin typeface="Calibri"/>
              <a:cs typeface="Calibri"/>
            </a:endParaRPr>
          </a:p>
          <a:p>
            <a:pPr marL="12700" marR="5080" indent="1270" algn="ctr">
              <a:lnSpc>
                <a:spcPct val="91200"/>
              </a:lnSpc>
              <a:spcBef>
                <a:spcPts val="5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υπεργολαβίες,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τιμολόγια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λογιστικά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αρχεία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91068" y="1295400"/>
            <a:ext cx="3095499" cy="3008936"/>
          </a:xfrm>
          <a:custGeom>
            <a:avLst/>
            <a:gdLst/>
            <a:ahLst/>
            <a:cxnLst/>
            <a:rect l="l" t="t" r="r" b="b"/>
            <a:pathLst>
              <a:path w="2161540" h="2161540">
                <a:moveTo>
                  <a:pt x="1080516" y="0"/>
                </a:moveTo>
                <a:lnTo>
                  <a:pt x="1032384" y="1052"/>
                </a:lnTo>
                <a:lnTo>
                  <a:pt x="984791" y="4181"/>
                </a:lnTo>
                <a:lnTo>
                  <a:pt x="937781" y="9342"/>
                </a:lnTo>
                <a:lnTo>
                  <a:pt x="891399" y="16492"/>
                </a:lnTo>
                <a:lnTo>
                  <a:pt x="845688" y="25586"/>
                </a:lnTo>
                <a:lnTo>
                  <a:pt x="800691" y="36581"/>
                </a:lnTo>
                <a:lnTo>
                  <a:pt x="756454" y="49432"/>
                </a:lnTo>
                <a:lnTo>
                  <a:pt x="713019" y="64096"/>
                </a:lnTo>
                <a:lnTo>
                  <a:pt x="670431" y="80529"/>
                </a:lnTo>
                <a:lnTo>
                  <a:pt x="628733" y="98687"/>
                </a:lnTo>
                <a:lnTo>
                  <a:pt x="587970" y="118526"/>
                </a:lnTo>
                <a:lnTo>
                  <a:pt x="548186" y="140002"/>
                </a:lnTo>
                <a:lnTo>
                  <a:pt x="509424" y="163071"/>
                </a:lnTo>
                <a:lnTo>
                  <a:pt x="471728" y="187690"/>
                </a:lnTo>
                <a:lnTo>
                  <a:pt x="435142" y="213814"/>
                </a:lnTo>
                <a:lnTo>
                  <a:pt x="399710" y="241399"/>
                </a:lnTo>
                <a:lnTo>
                  <a:pt x="365476" y="270402"/>
                </a:lnTo>
                <a:lnTo>
                  <a:pt x="332484" y="300778"/>
                </a:lnTo>
                <a:lnTo>
                  <a:pt x="300778" y="332484"/>
                </a:lnTo>
                <a:lnTo>
                  <a:pt x="270402" y="365476"/>
                </a:lnTo>
                <a:lnTo>
                  <a:pt x="241399" y="399710"/>
                </a:lnTo>
                <a:lnTo>
                  <a:pt x="213814" y="435142"/>
                </a:lnTo>
                <a:lnTo>
                  <a:pt x="187690" y="471728"/>
                </a:lnTo>
                <a:lnTo>
                  <a:pt x="163071" y="509424"/>
                </a:lnTo>
                <a:lnTo>
                  <a:pt x="140002" y="548186"/>
                </a:lnTo>
                <a:lnTo>
                  <a:pt x="118526" y="587970"/>
                </a:lnTo>
                <a:lnTo>
                  <a:pt x="98687" y="628733"/>
                </a:lnTo>
                <a:lnTo>
                  <a:pt x="80529" y="670431"/>
                </a:lnTo>
                <a:lnTo>
                  <a:pt x="64096" y="713019"/>
                </a:lnTo>
                <a:lnTo>
                  <a:pt x="49432" y="756454"/>
                </a:lnTo>
                <a:lnTo>
                  <a:pt x="36581" y="800691"/>
                </a:lnTo>
                <a:lnTo>
                  <a:pt x="25586" y="845688"/>
                </a:lnTo>
                <a:lnTo>
                  <a:pt x="16492" y="891399"/>
                </a:lnTo>
                <a:lnTo>
                  <a:pt x="9342" y="937781"/>
                </a:lnTo>
                <a:lnTo>
                  <a:pt x="4181" y="984791"/>
                </a:lnTo>
                <a:lnTo>
                  <a:pt x="1052" y="1032384"/>
                </a:lnTo>
                <a:lnTo>
                  <a:pt x="0" y="1080516"/>
                </a:lnTo>
                <a:lnTo>
                  <a:pt x="1052" y="1128646"/>
                </a:lnTo>
                <a:lnTo>
                  <a:pt x="4181" y="1176236"/>
                </a:lnTo>
                <a:lnTo>
                  <a:pt x="9342" y="1223244"/>
                </a:lnTo>
                <a:lnTo>
                  <a:pt x="16492" y="1269625"/>
                </a:lnTo>
                <a:lnTo>
                  <a:pt x="25586" y="1315336"/>
                </a:lnTo>
                <a:lnTo>
                  <a:pt x="36581" y="1360331"/>
                </a:lnTo>
                <a:lnTo>
                  <a:pt x="49432" y="1404568"/>
                </a:lnTo>
                <a:lnTo>
                  <a:pt x="64096" y="1448002"/>
                </a:lnTo>
                <a:lnTo>
                  <a:pt x="80529" y="1490589"/>
                </a:lnTo>
                <a:lnTo>
                  <a:pt x="98687" y="1532286"/>
                </a:lnTo>
                <a:lnTo>
                  <a:pt x="118526" y="1573049"/>
                </a:lnTo>
                <a:lnTo>
                  <a:pt x="140002" y="1612834"/>
                </a:lnTo>
                <a:lnTo>
                  <a:pt x="163071" y="1651596"/>
                </a:lnTo>
                <a:lnTo>
                  <a:pt x="187690" y="1689292"/>
                </a:lnTo>
                <a:lnTo>
                  <a:pt x="213814" y="1725878"/>
                </a:lnTo>
                <a:lnTo>
                  <a:pt x="241399" y="1761310"/>
                </a:lnTo>
                <a:lnTo>
                  <a:pt x="270402" y="1795544"/>
                </a:lnTo>
                <a:lnTo>
                  <a:pt x="300778" y="1828536"/>
                </a:lnTo>
                <a:lnTo>
                  <a:pt x="332484" y="1860243"/>
                </a:lnTo>
                <a:lnTo>
                  <a:pt x="365476" y="1890620"/>
                </a:lnTo>
                <a:lnTo>
                  <a:pt x="399710" y="1919623"/>
                </a:lnTo>
                <a:lnTo>
                  <a:pt x="435142" y="1947209"/>
                </a:lnTo>
                <a:lnTo>
                  <a:pt x="471728" y="1973334"/>
                </a:lnTo>
                <a:lnTo>
                  <a:pt x="509424" y="1997953"/>
                </a:lnTo>
                <a:lnTo>
                  <a:pt x="548186" y="2021022"/>
                </a:lnTo>
                <a:lnTo>
                  <a:pt x="587970" y="2042499"/>
                </a:lnTo>
                <a:lnTo>
                  <a:pt x="628733" y="2062339"/>
                </a:lnTo>
                <a:lnTo>
                  <a:pt x="670431" y="2080497"/>
                </a:lnTo>
                <a:lnTo>
                  <a:pt x="713019" y="2096931"/>
                </a:lnTo>
                <a:lnTo>
                  <a:pt x="756454" y="2111595"/>
                </a:lnTo>
                <a:lnTo>
                  <a:pt x="800691" y="2124447"/>
                </a:lnTo>
                <a:lnTo>
                  <a:pt x="845688" y="2135442"/>
                </a:lnTo>
                <a:lnTo>
                  <a:pt x="891399" y="2144537"/>
                </a:lnTo>
                <a:lnTo>
                  <a:pt x="937781" y="2151687"/>
                </a:lnTo>
                <a:lnTo>
                  <a:pt x="984791" y="2156848"/>
                </a:lnTo>
                <a:lnTo>
                  <a:pt x="1032384" y="2159977"/>
                </a:lnTo>
                <a:lnTo>
                  <a:pt x="1080516" y="2161030"/>
                </a:lnTo>
                <a:lnTo>
                  <a:pt x="1128647" y="2159977"/>
                </a:lnTo>
                <a:lnTo>
                  <a:pt x="1176240" y="2156848"/>
                </a:lnTo>
                <a:lnTo>
                  <a:pt x="1223250" y="2151687"/>
                </a:lnTo>
                <a:lnTo>
                  <a:pt x="1269632" y="2144537"/>
                </a:lnTo>
                <a:lnTo>
                  <a:pt x="1315343" y="2135442"/>
                </a:lnTo>
                <a:lnTo>
                  <a:pt x="1360340" y="2124447"/>
                </a:lnTo>
                <a:lnTo>
                  <a:pt x="1404577" y="2111595"/>
                </a:lnTo>
                <a:lnTo>
                  <a:pt x="1448012" y="2096931"/>
                </a:lnTo>
                <a:lnTo>
                  <a:pt x="1490600" y="2080497"/>
                </a:lnTo>
                <a:lnTo>
                  <a:pt x="1532298" y="2062339"/>
                </a:lnTo>
                <a:lnTo>
                  <a:pt x="1573061" y="2042499"/>
                </a:lnTo>
                <a:lnTo>
                  <a:pt x="1612845" y="2021022"/>
                </a:lnTo>
                <a:lnTo>
                  <a:pt x="1651607" y="1997953"/>
                </a:lnTo>
                <a:lnTo>
                  <a:pt x="1689303" y="1973334"/>
                </a:lnTo>
                <a:lnTo>
                  <a:pt x="1725889" y="1947209"/>
                </a:lnTo>
                <a:lnTo>
                  <a:pt x="1761321" y="1919623"/>
                </a:lnTo>
                <a:lnTo>
                  <a:pt x="1795555" y="1890620"/>
                </a:lnTo>
                <a:lnTo>
                  <a:pt x="1828547" y="1860243"/>
                </a:lnTo>
                <a:lnTo>
                  <a:pt x="1860253" y="1828536"/>
                </a:lnTo>
                <a:lnTo>
                  <a:pt x="1890629" y="1795544"/>
                </a:lnTo>
                <a:lnTo>
                  <a:pt x="1919632" y="1761310"/>
                </a:lnTo>
                <a:lnTo>
                  <a:pt x="1947217" y="1725878"/>
                </a:lnTo>
                <a:lnTo>
                  <a:pt x="1973341" y="1689292"/>
                </a:lnTo>
                <a:lnTo>
                  <a:pt x="1997960" y="1651596"/>
                </a:lnTo>
                <a:lnTo>
                  <a:pt x="2021029" y="1612834"/>
                </a:lnTo>
                <a:lnTo>
                  <a:pt x="2042505" y="1573049"/>
                </a:lnTo>
                <a:lnTo>
                  <a:pt x="2062344" y="1532286"/>
                </a:lnTo>
                <a:lnTo>
                  <a:pt x="2080502" y="1490589"/>
                </a:lnTo>
                <a:lnTo>
                  <a:pt x="2096935" y="1448002"/>
                </a:lnTo>
                <a:lnTo>
                  <a:pt x="2111599" y="1404568"/>
                </a:lnTo>
                <a:lnTo>
                  <a:pt x="2124450" y="1360331"/>
                </a:lnTo>
                <a:lnTo>
                  <a:pt x="2135445" y="1315336"/>
                </a:lnTo>
                <a:lnTo>
                  <a:pt x="2144539" y="1269625"/>
                </a:lnTo>
                <a:lnTo>
                  <a:pt x="2151689" y="1223244"/>
                </a:lnTo>
                <a:lnTo>
                  <a:pt x="2156850" y="1176236"/>
                </a:lnTo>
                <a:lnTo>
                  <a:pt x="2159979" y="1128646"/>
                </a:lnTo>
                <a:lnTo>
                  <a:pt x="2161031" y="1080516"/>
                </a:lnTo>
                <a:lnTo>
                  <a:pt x="2159979" y="1032384"/>
                </a:lnTo>
                <a:lnTo>
                  <a:pt x="2156850" y="984791"/>
                </a:lnTo>
                <a:lnTo>
                  <a:pt x="2151689" y="937781"/>
                </a:lnTo>
                <a:lnTo>
                  <a:pt x="2144539" y="891399"/>
                </a:lnTo>
                <a:lnTo>
                  <a:pt x="2135445" y="845688"/>
                </a:lnTo>
                <a:lnTo>
                  <a:pt x="2124450" y="800691"/>
                </a:lnTo>
                <a:lnTo>
                  <a:pt x="2111599" y="756454"/>
                </a:lnTo>
                <a:lnTo>
                  <a:pt x="2096935" y="713019"/>
                </a:lnTo>
                <a:lnTo>
                  <a:pt x="2080502" y="670431"/>
                </a:lnTo>
                <a:lnTo>
                  <a:pt x="2062344" y="628733"/>
                </a:lnTo>
                <a:lnTo>
                  <a:pt x="2042505" y="587970"/>
                </a:lnTo>
                <a:lnTo>
                  <a:pt x="2021029" y="548186"/>
                </a:lnTo>
                <a:lnTo>
                  <a:pt x="1997960" y="509424"/>
                </a:lnTo>
                <a:lnTo>
                  <a:pt x="1973341" y="471728"/>
                </a:lnTo>
                <a:lnTo>
                  <a:pt x="1947217" y="435142"/>
                </a:lnTo>
                <a:lnTo>
                  <a:pt x="1919632" y="399710"/>
                </a:lnTo>
                <a:lnTo>
                  <a:pt x="1890629" y="365476"/>
                </a:lnTo>
                <a:lnTo>
                  <a:pt x="1860253" y="332484"/>
                </a:lnTo>
                <a:lnTo>
                  <a:pt x="1828547" y="300778"/>
                </a:lnTo>
                <a:lnTo>
                  <a:pt x="1795555" y="270402"/>
                </a:lnTo>
                <a:lnTo>
                  <a:pt x="1761321" y="241399"/>
                </a:lnTo>
                <a:lnTo>
                  <a:pt x="1725889" y="213814"/>
                </a:lnTo>
                <a:lnTo>
                  <a:pt x="1689303" y="187690"/>
                </a:lnTo>
                <a:lnTo>
                  <a:pt x="1651607" y="163071"/>
                </a:lnTo>
                <a:lnTo>
                  <a:pt x="1612845" y="140002"/>
                </a:lnTo>
                <a:lnTo>
                  <a:pt x="1573061" y="118526"/>
                </a:lnTo>
                <a:lnTo>
                  <a:pt x="1532298" y="98687"/>
                </a:lnTo>
                <a:lnTo>
                  <a:pt x="1490600" y="80529"/>
                </a:lnTo>
                <a:lnTo>
                  <a:pt x="1448012" y="64096"/>
                </a:lnTo>
                <a:lnTo>
                  <a:pt x="1404577" y="49432"/>
                </a:lnTo>
                <a:lnTo>
                  <a:pt x="1360340" y="36581"/>
                </a:lnTo>
                <a:lnTo>
                  <a:pt x="1315343" y="25586"/>
                </a:lnTo>
                <a:lnTo>
                  <a:pt x="1269632" y="16492"/>
                </a:lnTo>
                <a:lnTo>
                  <a:pt x="1223250" y="9342"/>
                </a:lnTo>
                <a:lnTo>
                  <a:pt x="1176240" y="4181"/>
                </a:lnTo>
                <a:lnTo>
                  <a:pt x="1128647" y="1052"/>
                </a:lnTo>
                <a:lnTo>
                  <a:pt x="108051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53604" y="1801826"/>
            <a:ext cx="2133599" cy="18847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80"/>
              </a:lnSpc>
              <a:spcBef>
                <a:spcPts val="100"/>
              </a:spcBef>
            </a:pPr>
            <a:r>
              <a:rPr lang="el-GR" sz="1600" i="1" spc="-5" dirty="0">
                <a:latin typeface="Calibri"/>
                <a:cs typeface="Calibri"/>
              </a:rPr>
              <a:t>Ο</a:t>
            </a:r>
            <a:r>
              <a:rPr sz="1600" i="1" spc="-5" dirty="0">
                <a:latin typeface="Calibri"/>
                <a:cs typeface="Calibri"/>
              </a:rPr>
              <a:t>ι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διαδικασίες</a:t>
            </a:r>
            <a:endParaRPr sz="1600" i="1" dirty="0">
              <a:latin typeface="Calibri"/>
              <a:cs typeface="Calibri"/>
            </a:endParaRPr>
          </a:p>
          <a:p>
            <a:pPr marL="12700" marR="5080" indent="-1270" algn="ctr">
              <a:lnSpc>
                <a:spcPts val="1320"/>
              </a:lnSpc>
              <a:spcBef>
                <a:spcPts val="80"/>
              </a:spcBef>
            </a:pPr>
            <a:r>
              <a:rPr sz="1600" i="1" spc="-10" dirty="0">
                <a:latin typeface="Calibri"/>
                <a:cs typeface="Calibri"/>
              </a:rPr>
              <a:t>εσωτερικού </a:t>
            </a:r>
            <a:r>
              <a:rPr sz="1600" i="1" spc="-5" dirty="0">
                <a:latin typeface="Calibri"/>
                <a:cs typeface="Calibri"/>
              </a:rPr>
              <a:t>ελέγχου </a:t>
            </a:r>
            <a:r>
              <a:rPr sz="1600" i="1" dirty="0">
                <a:latin typeface="Calibri"/>
                <a:cs typeface="Calibri"/>
              </a:rPr>
              <a:t> των</a:t>
            </a:r>
            <a:r>
              <a:rPr sz="1600" i="1" spc="-6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δικαιούχων</a:t>
            </a:r>
            <a:r>
              <a:rPr sz="1600" i="1" spc="-5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πρέπει </a:t>
            </a:r>
            <a:r>
              <a:rPr sz="1600" i="1" spc="-254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να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επιτρέπουν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την</a:t>
            </a:r>
            <a:endParaRPr sz="1600" i="1" dirty="0">
              <a:latin typeface="Calibri"/>
              <a:cs typeface="Calibri"/>
            </a:endParaRPr>
          </a:p>
          <a:p>
            <a:pPr marL="1270" algn="ctr">
              <a:lnSpc>
                <a:spcPts val="1230"/>
              </a:lnSpc>
            </a:pPr>
            <a:r>
              <a:rPr sz="1600" i="1" spc="-5" dirty="0">
                <a:latin typeface="Calibri"/>
                <a:cs typeface="Calibri"/>
              </a:rPr>
              <a:t>άμεση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συμφωνία</a:t>
            </a:r>
            <a:endParaRPr sz="1600" i="1" dirty="0">
              <a:latin typeface="Calibri"/>
              <a:cs typeface="Calibri"/>
            </a:endParaRPr>
          </a:p>
          <a:p>
            <a:pPr marL="13970" marR="6350" algn="ctr">
              <a:lnSpc>
                <a:spcPts val="1320"/>
              </a:lnSpc>
              <a:spcBef>
                <a:spcPts val="80"/>
              </a:spcBef>
            </a:pPr>
            <a:r>
              <a:rPr sz="1600" i="1" spc="-5" dirty="0">
                <a:latin typeface="Calibri"/>
                <a:cs typeface="Calibri"/>
              </a:rPr>
              <a:t>μεταξύ</a:t>
            </a:r>
            <a:r>
              <a:rPr sz="1600" i="1" spc="-5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των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ποσών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που </a:t>
            </a:r>
            <a:r>
              <a:rPr sz="1600" i="1" spc="-254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δηλώθηκαν </a:t>
            </a:r>
            <a:r>
              <a:rPr lang="el-GR" sz="1600" i="1" spc="-10" dirty="0">
                <a:latin typeface="Calibri"/>
                <a:cs typeface="Calibri"/>
              </a:rPr>
              <a:t>στην τελική έκθεση </a:t>
            </a:r>
            <a:r>
              <a:rPr sz="1600" i="1" spc="-15" dirty="0">
                <a:latin typeface="Calibri"/>
                <a:cs typeface="Calibri"/>
              </a:rPr>
              <a:t>και </a:t>
            </a:r>
            <a:r>
              <a:rPr sz="1600" i="1" dirty="0">
                <a:latin typeface="Calibri"/>
                <a:cs typeface="Calibri"/>
              </a:rPr>
              <a:t>των 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ποσών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που</a:t>
            </a:r>
            <a:endParaRPr sz="1600" i="1" dirty="0">
              <a:latin typeface="Calibri"/>
              <a:cs typeface="Calibri"/>
            </a:endParaRPr>
          </a:p>
          <a:p>
            <a:pPr marL="121920" marR="114935" algn="ctr">
              <a:lnSpc>
                <a:spcPts val="1320"/>
              </a:lnSpc>
              <a:spcBef>
                <a:spcPts val="5"/>
              </a:spcBef>
            </a:pPr>
            <a:r>
              <a:rPr lang="el-GR" sz="1600" i="1" spc="-45" dirty="0">
                <a:latin typeface="Calibri"/>
                <a:cs typeface="Calibri"/>
              </a:rPr>
              <a:t>αναγράφονται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spc="5" dirty="0">
                <a:latin typeface="Calibri"/>
                <a:cs typeface="Calibri"/>
              </a:rPr>
              <a:t>σ</a:t>
            </a:r>
            <a:r>
              <a:rPr sz="1600" i="1" spc="-5" dirty="0">
                <a:latin typeface="Calibri"/>
                <a:cs typeface="Calibri"/>
              </a:rPr>
              <a:t>τα  </a:t>
            </a:r>
            <a:r>
              <a:rPr sz="1600" i="1" spc="-15" dirty="0">
                <a:latin typeface="Calibri"/>
                <a:cs typeface="Calibri"/>
              </a:rPr>
              <a:t>δικαιολογητικά</a:t>
            </a:r>
            <a:endParaRPr sz="1600" i="1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90134" y="5050282"/>
            <a:ext cx="1501140" cy="1311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1265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(β)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 err="1">
                <a:solidFill>
                  <a:srgbClr val="FFFFFF"/>
                </a:solidFill>
                <a:latin typeface="Calibri"/>
                <a:cs typeface="Calibri"/>
              </a:rPr>
              <a:t>γι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μοαδιαίες</a:t>
            </a:r>
            <a:endParaRPr sz="1100" dirty="0">
              <a:latin typeface="Calibri"/>
              <a:cs typeface="Calibri"/>
            </a:endParaRPr>
          </a:p>
          <a:p>
            <a:pPr marL="12065" marR="5080" algn="ctr">
              <a:lnSpc>
                <a:spcPct val="89600"/>
              </a:lnSpc>
              <a:spcBef>
                <a:spcPts val="8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εισφορές</a:t>
            </a:r>
            <a:r>
              <a:rPr sz="1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επαρκής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αρχεία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δικαιολογητικά</a:t>
            </a:r>
            <a:endParaRPr sz="1400" dirty="0">
              <a:latin typeface="Calibri"/>
              <a:cs typeface="Calibri"/>
            </a:endParaRPr>
          </a:p>
          <a:p>
            <a:pPr marL="139065" marR="130810" indent="-1905" algn="ctr">
              <a:lnSpc>
                <a:spcPct val="91400"/>
              </a:lnSpc>
              <a:spcBef>
                <a:spcPts val="3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σύμφωνα με το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Παράρτημα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2 -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δεν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χρειάζεται</a:t>
            </a:r>
            <a:r>
              <a:rPr sz="1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να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τηρείτε</a:t>
            </a:r>
            <a:endParaRPr sz="1100" dirty="0">
              <a:latin typeface="Calibri"/>
              <a:cs typeface="Calibri"/>
            </a:endParaRPr>
          </a:p>
          <a:p>
            <a:pPr marL="18415" marR="10795" indent="-1905" algn="ctr">
              <a:lnSpc>
                <a:spcPts val="1210"/>
              </a:lnSpc>
              <a:spcBef>
                <a:spcPts val="2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συγκεκριμένα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αρχεία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με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τις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πραγματικές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δαπάνες.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24298" y="2262885"/>
            <a:ext cx="1429385" cy="7112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-3175" algn="ctr">
              <a:lnSpc>
                <a:spcPts val="1320"/>
              </a:lnSpc>
              <a:spcBef>
                <a:spcPts val="24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Τα αρχεία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τα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δικαιολογητικά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πρέπει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να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είναι διαθέσιμα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κατόπιν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αιτήματος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6189" y="2615006"/>
            <a:ext cx="2052320" cy="121602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09855" marR="5080" indent="-97790" algn="just">
              <a:lnSpc>
                <a:spcPct val="89500"/>
              </a:lnSpc>
              <a:spcBef>
                <a:spcPts val="450"/>
              </a:spcBef>
              <a:buClr>
                <a:srgbClr val="44536A"/>
              </a:buClr>
              <a:buFont typeface="Symbol"/>
              <a:buChar char=""/>
              <a:tabLst>
                <a:tab pos="236854" algn="l"/>
              </a:tabLst>
            </a:pPr>
            <a:r>
              <a:rPr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Ε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π</a:t>
            </a:r>
            <a:r>
              <a:rPr sz="2800" spc="-30" dirty="0">
                <a:solidFill>
                  <a:srgbClr val="44536A"/>
                </a:solidFill>
                <a:latin typeface="Calibri Light"/>
                <a:cs typeface="Calibri Light"/>
              </a:rPr>
              <a:t>ε</a:t>
            </a:r>
            <a:r>
              <a:rPr sz="2800" spc="-10" dirty="0">
                <a:solidFill>
                  <a:srgbClr val="44536A"/>
                </a:solidFill>
                <a:latin typeface="Calibri Light"/>
                <a:cs typeface="Calibri Light"/>
              </a:rPr>
              <a:t>ξ</a:t>
            </a:r>
            <a:r>
              <a:rPr sz="2800" spc="-40" dirty="0">
                <a:solidFill>
                  <a:srgbClr val="44536A"/>
                </a:solidFill>
                <a:latin typeface="Calibri Light"/>
                <a:cs typeface="Calibri Light"/>
              </a:rPr>
              <a:t>ε</a:t>
            </a:r>
            <a:r>
              <a:rPr sz="2800" spc="-30" dirty="0">
                <a:solidFill>
                  <a:srgbClr val="44536A"/>
                </a:solidFill>
                <a:latin typeface="Calibri Light"/>
                <a:cs typeface="Calibri Light"/>
              </a:rPr>
              <a:t>ρ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γ</a:t>
            </a:r>
            <a:r>
              <a:rPr sz="2800" spc="-35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800" spc="-50" dirty="0">
                <a:solidFill>
                  <a:srgbClr val="44536A"/>
                </a:solidFill>
                <a:latin typeface="Calibri Light"/>
                <a:cs typeface="Calibri Light"/>
              </a:rPr>
              <a:t>σ</a:t>
            </a:r>
            <a:r>
              <a:rPr sz="2800" spc="-10" dirty="0">
                <a:solidFill>
                  <a:srgbClr val="44536A"/>
                </a:solidFill>
                <a:latin typeface="Calibri Light"/>
                <a:cs typeface="Calibri Light"/>
              </a:rPr>
              <a:t>ία  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Προσωπικών </a:t>
            </a:r>
            <a:r>
              <a:rPr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 δεδομένων</a:t>
            </a:r>
            <a:endParaRPr sz="28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831" y="1006665"/>
            <a:ext cx="90805" cy="4523105"/>
            <a:chOff x="4741831" y="1006665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764" y="102793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21" y="2201852"/>
                  </a:moveTo>
                  <a:lnTo>
                    <a:pt x="22760" y="2238962"/>
                  </a:lnTo>
                  <a:lnTo>
                    <a:pt x="23733" y="2286077"/>
                  </a:lnTo>
                  <a:lnTo>
                    <a:pt x="24214" y="2334006"/>
                  </a:lnTo>
                  <a:lnTo>
                    <a:pt x="24165" y="2382950"/>
                  </a:lnTo>
                  <a:lnTo>
                    <a:pt x="23550" y="2433113"/>
                  </a:lnTo>
                  <a:lnTo>
                    <a:pt x="22332" y="2484695"/>
                  </a:lnTo>
                  <a:lnTo>
                    <a:pt x="20446" y="2538503"/>
                  </a:lnTo>
                  <a:lnTo>
                    <a:pt x="17939" y="2592927"/>
                  </a:lnTo>
                  <a:lnTo>
                    <a:pt x="14689" y="2649982"/>
                  </a:lnTo>
                  <a:lnTo>
                    <a:pt x="11908" y="2703738"/>
                  </a:lnTo>
                  <a:lnTo>
                    <a:pt x="10148" y="2757589"/>
                  </a:lnTo>
                  <a:lnTo>
                    <a:pt x="9257" y="2811302"/>
                  </a:lnTo>
                  <a:lnTo>
                    <a:pt x="9082" y="2864647"/>
                  </a:lnTo>
                  <a:lnTo>
                    <a:pt x="9472" y="2917393"/>
                  </a:lnTo>
                  <a:lnTo>
                    <a:pt x="10275" y="2969308"/>
                  </a:lnTo>
                  <a:lnTo>
                    <a:pt x="11363" y="3021203"/>
                  </a:lnTo>
                  <a:lnTo>
                    <a:pt x="13715" y="3121494"/>
                  </a:lnTo>
                  <a:lnTo>
                    <a:pt x="14574" y="3164045"/>
                  </a:lnTo>
                  <a:lnTo>
                    <a:pt x="15162" y="3208344"/>
                  </a:lnTo>
                  <a:lnTo>
                    <a:pt x="15250" y="3250426"/>
                  </a:lnTo>
                  <a:lnTo>
                    <a:pt x="14689" y="3290062"/>
                  </a:lnTo>
                  <a:lnTo>
                    <a:pt x="14270" y="3329043"/>
                  </a:lnTo>
                  <a:lnTo>
                    <a:pt x="14742" y="3369433"/>
                  </a:lnTo>
                  <a:lnTo>
                    <a:pt x="15880" y="3411312"/>
                  </a:lnTo>
                  <a:lnTo>
                    <a:pt x="17460" y="3454764"/>
                  </a:lnTo>
                  <a:lnTo>
                    <a:pt x="19260" y="3499870"/>
                  </a:lnTo>
                  <a:lnTo>
                    <a:pt x="21054" y="3546713"/>
                  </a:lnTo>
                  <a:lnTo>
                    <a:pt x="22620" y="3595374"/>
                  </a:lnTo>
                  <a:lnTo>
                    <a:pt x="23734" y="3645937"/>
                  </a:lnTo>
                  <a:lnTo>
                    <a:pt x="24172" y="3698482"/>
                  </a:lnTo>
                  <a:lnTo>
                    <a:pt x="23710" y="3753094"/>
                  </a:lnTo>
                  <a:lnTo>
                    <a:pt x="22124" y="3809852"/>
                  </a:lnTo>
                  <a:lnTo>
                    <a:pt x="19192" y="3868841"/>
                  </a:lnTo>
                  <a:lnTo>
                    <a:pt x="14689" y="3930142"/>
                  </a:lnTo>
                  <a:lnTo>
                    <a:pt x="10017" y="3999433"/>
                  </a:lnTo>
                  <a:lnTo>
                    <a:pt x="8243" y="4060629"/>
                  </a:lnTo>
                  <a:lnTo>
                    <a:pt x="8712" y="4115146"/>
                  </a:lnTo>
                  <a:lnTo>
                    <a:pt x="10769" y="4164397"/>
                  </a:lnTo>
                  <a:lnTo>
                    <a:pt x="13761" y="4209798"/>
                  </a:lnTo>
                  <a:lnTo>
                    <a:pt x="17033" y="4252763"/>
                  </a:lnTo>
                  <a:lnTo>
                    <a:pt x="19930" y="4294706"/>
                  </a:lnTo>
                  <a:lnTo>
                    <a:pt x="21799" y="4337043"/>
                  </a:lnTo>
                  <a:lnTo>
                    <a:pt x="21985" y="4381188"/>
                  </a:lnTo>
                  <a:lnTo>
                    <a:pt x="19832" y="4428555"/>
                  </a:lnTo>
                  <a:lnTo>
                    <a:pt x="14689" y="4480560"/>
                  </a:lnTo>
                  <a:lnTo>
                    <a:pt x="18880" y="4481322"/>
                  </a:lnTo>
                  <a:lnTo>
                    <a:pt x="27516" y="4479671"/>
                  </a:lnTo>
                  <a:lnTo>
                    <a:pt x="32905" y="4479671"/>
                  </a:lnTo>
                  <a:lnTo>
                    <a:pt x="29811" y="4441247"/>
                  </a:lnTo>
                  <a:lnTo>
                    <a:pt x="27538" y="4399575"/>
                  </a:lnTo>
                  <a:lnTo>
                    <a:pt x="26058" y="4355640"/>
                  </a:lnTo>
                  <a:lnTo>
                    <a:pt x="25268" y="4309540"/>
                  </a:lnTo>
                  <a:lnTo>
                    <a:pt x="25115" y="4252763"/>
                  </a:lnTo>
                  <a:lnTo>
                    <a:pt x="25371" y="4209798"/>
                  </a:lnTo>
                  <a:lnTo>
                    <a:pt x="26023" y="4159218"/>
                  </a:lnTo>
                  <a:lnTo>
                    <a:pt x="26978" y="4105427"/>
                  </a:lnTo>
                  <a:lnTo>
                    <a:pt x="28115" y="4049958"/>
                  </a:lnTo>
                  <a:lnTo>
                    <a:pt x="29333" y="3992905"/>
                  </a:lnTo>
                  <a:lnTo>
                    <a:pt x="30606" y="3930142"/>
                  </a:lnTo>
                  <a:lnTo>
                    <a:pt x="31604" y="3874443"/>
                  </a:lnTo>
                  <a:lnTo>
                    <a:pt x="32453" y="3813227"/>
                  </a:lnTo>
                  <a:lnTo>
                    <a:pt x="32977" y="3750818"/>
                  </a:lnTo>
                  <a:lnTo>
                    <a:pt x="33585" y="3689282"/>
                  </a:lnTo>
                  <a:lnTo>
                    <a:pt x="34663" y="3630418"/>
                  </a:lnTo>
                  <a:lnTo>
                    <a:pt x="36069" y="3573921"/>
                  </a:lnTo>
                  <a:lnTo>
                    <a:pt x="37664" y="3519485"/>
                  </a:lnTo>
                  <a:lnTo>
                    <a:pt x="39306" y="3466804"/>
                  </a:lnTo>
                  <a:lnTo>
                    <a:pt x="40854" y="3415572"/>
                  </a:lnTo>
                  <a:lnTo>
                    <a:pt x="42168" y="3365484"/>
                  </a:lnTo>
                  <a:lnTo>
                    <a:pt x="43107" y="3316233"/>
                  </a:lnTo>
                  <a:lnTo>
                    <a:pt x="43530" y="3267515"/>
                  </a:lnTo>
                  <a:lnTo>
                    <a:pt x="43296" y="3219023"/>
                  </a:lnTo>
                  <a:lnTo>
                    <a:pt x="42264" y="3170451"/>
                  </a:lnTo>
                  <a:lnTo>
                    <a:pt x="40294" y="3121494"/>
                  </a:lnTo>
                  <a:lnTo>
                    <a:pt x="37245" y="3071847"/>
                  </a:lnTo>
                  <a:lnTo>
                    <a:pt x="32890" y="3020162"/>
                  </a:lnTo>
                  <a:lnTo>
                    <a:pt x="28237" y="2963933"/>
                  </a:lnTo>
                  <a:lnTo>
                    <a:pt x="25321" y="2911088"/>
                  </a:lnTo>
                  <a:lnTo>
                    <a:pt x="23940" y="2861758"/>
                  </a:lnTo>
                  <a:lnTo>
                    <a:pt x="23872" y="2811302"/>
                  </a:lnTo>
                  <a:lnTo>
                    <a:pt x="24627" y="2770008"/>
                  </a:lnTo>
                  <a:lnTo>
                    <a:pt x="26119" y="2725769"/>
                  </a:lnTo>
                  <a:lnTo>
                    <a:pt x="27991" y="2681408"/>
                  </a:lnTo>
                  <a:lnTo>
                    <a:pt x="29957" y="2636016"/>
                  </a:lnTo>
                  <a:lnTo>
                    <a:pt x="31726" y="2588684"/>
                  </a:lnTo>
                  <a:lnTo>
                    <a:pt x="33018" y="2537899"/>
                  </a:lnTo>
                  <a:lnTo>
                    <a:pt x="33525" y="2484562"/>
                  </a:lnTo>
                  <a:lnTo>
                    <a:pt x="32977" y="2425954"/>
                  </a:lnTo>
                  <a:lnTo>
                    <a:pt x="31293" y="2367670"/>
                  </a:lnTo>
                  <a:lnTo>
                    <a:pt x="28814" y="2314586"/>
                  </a:lnTo>
                  <a:lnTo>
                    <a:pt x="25869" y="2265614"/>
                  </a:lnTo>
                  <a:lnTo>
                    <a:pt x="22788" y="2219668"/>
                  </a:lnTo>
                  <a:lnTo>
                    <a:pt x="21621" y="2201852"/>
                  </a:lnTo>
                  <a:close/>
                </a:path>
                <a:path w="46989" h="4481830">
                  <a:moveTo>
                    <a:pt x="32905" y="4479671"/>
                  </a:moveTo>
                  <a:lnTo>
                    <a:pt x="27516" y="4479671"/>
                  </a:lnTo>
                  <a:lnTo>
                    <a:pt x="32977" y="4480560"/>
                  </a:lnTo>
                  <a:lnTo>
                    <a:pt x="32905" y="4479671"/>
                  </a:lnTo>
                  <a:close/>
                </a:path>
                <a:path w="46989" h="4481830">
                  <a:moveTo>
                    <a:pt x="15963" y="2077352"/>
                  </a:moveTo>
                  <a:lnTo>
                    <a:pt x="16045" y="2089113"/>
                  </a:lnTo>
                  <a:lnTo>
                    <a:pt x="17546" y="2132504"/>
                  </a:lnTo>
                  <a:lnTo>
                    <a:pt x="19904" y="2175660"/>
                  </a:lnTo>
                  <a:lnTo>
                    <a:pt x="21621" y="2201852"/>
                  </a:lnTo>
                  <a:lnTo>
                    <a:pt x="21332" y="2192460"/>
                  </a:lnTo>
                  <a:lnTo>
                    <a:pt x="19486" y="2146368"/>
                  </a:lnTo>
                  <a:lnTo>
                    <a:pt x="17259" y="2100484"/>
                  </a:lnTo>
                  <a:lnTo>
                    <a:pt x="15963" y="2077352"/>
                  </a:lnTo>
                  <a:close/>
                </a:path>
                <a:path w="46989" h="4481830">
                  <a:moveTo>
                    <a:pt x="32977" y="0"/>
                  </a:moveTo>
                  <a:lnTo>
                    <a:pt x="27262" y="635"/>
                  </a:lnTo>
                  <a:lnTo>
                    <a:pt x="14710" y="635"/>
                  </a:lnTo>
                  <a:lnTo>
                    <a:pt x="16175" y="43685"/>
                  </a:lnTo>
                  <a:lnTo>
                    <a:pt x="16867" y="89662"/>
                  </a:lnTo>
                  <a:lnTo>
                    <a:pt x="16921" y="137566"/>
                  </a:lnTo>
                  <a:lnTo>
                    <a:pt x="16495" y="187033"/>
                  </a:lnTo>
                  <a:lnTo>
                    <a:pt x="15746" y="237697"/>
                  </a:lnTo>
                  <a:lnTo>
                    <a:pt x="13894" y="342155"/>
                  </a:lnTo>
                  <a:lnTo>
                    <a:pt x="13136" y="393229"/>
                  </a:lnTo>
                  <a:lnTo>
                    <a:pt x="12670" y="445037"/>
                  </a:lnTo>
                  <a:lnTo>
                    <a:pt x="12669" y="496220"/>
                  </a:lnTo>
                  <a:lnTo>
                    <a:pt x="13289" y="546412"/>
                  </a:lnTo>
                  <a:lnTo>
                    <a:pt x="14689" y="595249"/>
                  </a:lnTo>
                  <a:lnTo>
                    <a:pt x="16430" y="637958"/>
                  </a:lnTo>
                  <a:lnTo>
                    <a:pt x="20512" y="731540"/>
                  </a:lnTo>
                  <a:lnTo>
                    <a:pt x="22597" y="781719"/>
                  </a:lnTo>
                  <a:lnTo>
                    <a:pt x="24542" y="833694"/>
                  </a:lnTo>
                  <a:lnTo>
                    <a:pt x="26219" y="887117"/>
                  </a:lnTo>
                  <a:lnTo>
                    <a:pt x="27500" y="941641"/>
                  </a:lnTo>
                  <a:lnTo>
                    <a:pt x="28258" y="996920"/>
                  </a:lnTo>
                  <a:lnTo>
                    <a:pt x="28366" y="1052605"/>
                  </a:lnTo>
                  <a:lnTo>
                    <a:pt x="27696" y="1108351"/>
                  </a:lnTo>
                  <a:lnTo>
                    <a:pt x="26121" y="1163809"/>
                  </a:lnTo>
                  <a:lnTo>
                    <a:pt x="23513" y="1218633"/>
                  </a:lnTo>
                  <a:lnTo>
                    <a:pt x="19744" y="1272476"/>
                  </a:lnTo>
                  <a:lnTo>
                    <a:pt x="14689" y="1324990"/>
                  </a:lnTo>
                  <a:lnTo>
                    <a:pt x="9582" y="1377622"/>
                  </a:lnTo>
                  <a:lnTo>
                    <a:pt x="5678" y="1431780"/>
                  </a:lnTo>
                  <a:lnTo>
                    <a:pt x="2872" y="1487064"/>
                  </a:lnTo>
                  <a:lnTo>
                    <a:pt x="1059" y="1543071"/>
                  </a:lnTo>
                  <a:lnTo>
                    <a:pt x="137" y="1599401"/>
                  </a:lnTo>
                  <a:lnTo>
                    <a:pt x="0" y="1655651"/>
                  </a:lnTo>
                  <a:lnTo>
                    <a:pt x="544" y="1711420"/>
                  </a:lnTo>
                  <a:lnTo>
                    <a:pt x="1666" y="1766306"/>
                  </a:lnTo>
                  <a:lnTo>
                    <a:pt x="3261" y="1819909"/>
                  </a:lnTo>
                  <a:lnTo>
                    <a:pt x="5225" y="1871825"/>
                  </a:lnTo>
                  <a:lnTo>
                    <a:pt x="7454" y="1921655"/>
                  </a:lnTo>
                  <a:lnTo>
                    <a:pt x="9843" y="1968996"/>
                  </a:lnTo>
                  <a:lnTo>
                    <a:pt x="12290" y="2013447"/>
                  </a:lnTo>
                  <a:lnTo>
                    <a:pt x="14689" y="2054606"/>
                  </a:lnTo>
                  <a:lnTo>
                    <a:pt x="15963" y="2077352"/>
                  </a:lnTo>
                  <a:lnTo>
                    <a:pt x="16939" y="1997275"/>
                  </a:lnTo>
                  <a:lnTo>
                    <a:pt x="19994" y="1946655"/>
                  </a:lnTo>
                  <a:lnTo>
                    <a:pt x="25230" y="1891451"/>
                  </a:lnTo>
                  <a:lnTo>
                    <a:pt x="32977" y="1830577"/>
                  </a:lnTo>
                  <a:lnTo>
                    <a:pt x="39550" y="1774177"/>
                  </a:lnTo>
                  <a:lnTo>
                    <a:pt x="43860" y="1715330"/>
                  </a:lnTo>
                  <a:lnTo>
                    <a:pt x="46219" y="1654813"/>
                  </a:lnTo>
                  <a:lnTo>
                    <a:pt x="46939" y="1593402"/>
                  </a:lnTo>
                  <a:lnTo>
                    <a:pt x="46335" y="1531874"/>
                  </a:lnTo>
                  <a:lnTo>
                    <a:pt x="44720" y="1471006"/>
                  </a:lnTo>
                  <a:lnTo>
                    <a:pt x="42406" y="1411573"/>
                  </a:lnTo>
                  <a:lnTo>
                    <a:pt x="39708" y="1354352"/>
                  </a:lnTo>
                  <a:lnTo>
                    <a:pt x="36938" y="1300120"/>
                  </a:lnTo>
                  <a:lnTo>
                    <a:pt x="34409" y="1249652"/>
                  </a:lnTo>
                  <a:lnTo>
                    <a:pt x="32436" y="1203727"/>
                  </a:lnTo>
                  <a:lnTo>
                    <a:pt x="31349" y="1163809"/>
                  </a:lnTo>
                  <a:lnTo>
                    <a:pt x="31406" y="1128605"/>
                  </a:lnTo>
                  <a:lnTo>
                    <a:pt x="32977" y="1100963"/>
                  </a:lnTo>
                  <a:lnTo>
                    <a:pt x="36162" y="1066976"/>
                  </a:lnTo>
                  <a:lnTo>
                    <a:pt x="38877" y="1031580"/>
                  </a:lnTo>
                  <a:lnTo>
                    <a:pt x="41034" y="993921"/>
                  </a:lnTo>
                  <a:lnTo>
                    <a:pt x="42541" y="953145"/>
                  </a:lnTo>
                  <a:lnTo>
                    <a:pt x="43311" y="908399"/>
                  </a:lnTo>
                  <a:lnTo>
                    <a:pt x="43254" y="858829"/>
                  </a:lnTo>
                  <a:lnTo>
                    <a:pt x="42282" y="803583"/>
                  </a:lnTo>
                  <a:lnTo>
                    <a:pt x="40304" y="741806"/>
                  </a:lnTo>
                  <a:lnTo>
                    <a:pt x="37232" y="672646"/>
                  </a:lnTo>
                  <a:lnTo>
                    <a:pt x="32977" y="595249"/>
                  </a:lnTo>
                  <a:lnTo>
                    <a:pt x="29557" y="531736"/>
                  </a:lnTo>
                  <a:lnTo>
                    <a:pt x="27314" y="476349"/>
                  </a:lnTo>
                  <a:lnTo>
                    <a:pt x="26083" y="427410"/>
                  </a:lnTo>
                  <a:lnTo>
                    <a:pt x="25695" y="383238"/>
                  </a:lnTo>
                  <a:lnTo>
                    <a:pt x="25985" y="342155"/>
                  </a:lnTo>
                  <a:lnTo>
                    <a:pt x="26785" y="302482"/>
                  </a:lnTo>
                  <a:lnTo>
                    <a:pt x="27930" y="262538"/>
                  </a:lnTo>
                  <a:lnTo>
                    <a:pt x="29251" y="220646"/>
                  </a:lnTo>
                  <a:lnTo>
                    <a:pt x="30583" y="175125"/>
                  </a:lnTo>
                  <a:lnTo>
                    <a:pt x="31759" y="124296"/>
                  </a:lnTo>
                  <a:lnTo>
                    <a:pt x="32613" y="66481"/>
                  </a:lnTo>
                  <a:lnTo>
                    <a:pt x="32973" y="635"/>
                  </a:lnTo>
                  <a:lnTo>
                    <a:pt x="19261" y="635"/>
                  </a:lnTo>
                  <a:lnTo>
                    <a:pt x="14689" y="0"/>
                  </a:lnTo>
                  <a:lnTo>
                    <a:pt x="3297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469" y="1027302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72" y="635"/>
                  </a:moveTo>
                  <a:lnTo>
                    <a:pt x="29380" y="63626"/>
                  </a:lnTo>
                  <a:lnTo>
                    <a:pt x="28044" y="119595"/>
                  </a:lnTo>
                  <a:lnTo>
                    <a:pt x="27200" y="169920"/>
                  </a:lnTo>
                  <a:lnTo>
                    <a:pt x="26785" y="215975"/>
                  </a:lnTo>
                  <a:lnTo>
                    <a:pt x="26734" y="259137"/>
                  </a:lnTo>
                  <a:lnTo>
                    <a:pt x="26986" y="300783"/>
                  </a:lnTo>
                  <a:lnTo>
                    <a:pt x="27475" y="342289"/>
                  </a:lnTo>
                  <a:lnTo>
                    <a:pt x="28139" y="385031"/>
                  </a:lnTo>
                  <a:lnTo>
                    <a:pt x="28915" y="430385"/>
                  </a:lnTo>
                  <a:lnTo>
                    <a:pt x="29737" y="479727"/>
                  </a:lnTo>
                  <a:lnTo>
                    <a:pt x="30544" y="534435"/>
                  </a:lnTo>
                  <a:lnTo>
                    <a:pt x="31272" y="595884"/>
                  </a:lnTo>
                  <a:lnTo>
                    <a:pt x="32280" y="667123"/>
                  </a:lnTo>
                  <a:lnTo>
                    <a:pt x="33576" y="726031"/>
                  </a:lnTo>
                  <a:lnTo>
                    <a:pt x="34968" y="775511"/>
                  </a:lnTo>
                  <a:lnTo>
                    <a:pt x="36265" y="818463"/>
                  </a:lnTo>
                  <a:lnTo>
                    <a:pt x="37273" y="857789"/>
                  </a:lnTo>
                  <a:lnTo>
                    <a:pt x="37801" y="896392"/>
                  </a:lnTo>
                  <a:lnTo>
                    <a:pt x="37657" y="937172"/>
                  </a:lnTo>
                  <a:lnTo>
                    <a:pt x="36649" y="983032"/>
                  </a:lnTo>
                  <a:lnTo>
                    <a:pt x="34584" y="1036873"/>
                  </a:lnTo>
                  <a:lnTo>
                    <a:pt x="31272" y="1101598"/>
                  </a:lnTo>
                  <a:lnTo>
                    <a:pt x="28850" y="1162908"/>
                  </a:lnTo>
                  <a:lnTo>
                    <a:pt x="28505" y="1218318"/>
                  </a:lnTo>
                  <a:lnTo>
                    <a:pt x="29706" y="1269042"/>
                  </a:lnTo>
                  <a:lnTo>
                    <a:pt x="31921" y="1316297"/>
                  </a:lnTo>
                  <a:lnTo>
                    <a:pt x="34621" y="1361297"/>
                  </a:lnTo>
                  <a:lnTo>
                    <a:pt x="37275" y="1405258"/>
                  </a:lnTo>
                  <a:lnTo>
                    <a:pt x="39351" y="1449395"/>
                  </a:lnTo>
                  <a:lnTo>
                    <a:pt x="40320" y="1494924"/>
                  </a:lnTo>
                  <a:lnTo>
                    <a:pt x="39650" y="1543060"/>
                  </a:lnTo>
                  <a:lnTo>
                    <a:pt x="36811" y="1595019"/>
                  </a:lnTo>
                  <a:lnTo>
                    <a:pt x="31272" y="1652016"/>
                  </a:lnTo>
                  <a:lnTo>
                    <a:pt x="26146" y="1700277"/>
                  </a:lnTo>
                  <a:lnTo>
                    <a:pt x="21861" y="1750577"/>
                  </a:lnTo>
                  <a:lnTo>
                    <a:pt x="18406" y="1802432"/>
                  </a:lnTo>
                  <a:lnTo>
                    <a:pt x="15765" y="1855358"/>
                  </a:lnTo>
                  <a:lnTo>
                    <a:pt x="13927" y="1908869"/>
                  </a:lnTo>
                  <a:lnTo>
                    <a:pt x="12877" y="1962482"/>
                  </a:lnTo>
                  <a:lnTo>
                    <a:pt x="12603" y="2015712"/>
                  </a:lnTo>
                  <a:lnTo>
                    <a:pt x="13091" y="2068075"/>
                  </a:lnTo>
                  <a:lnTo>
                    <a:pt x="14327" y="2119087"/>
                  </a:lnTo>
                  <a:lnTo>
                    <a:pt x="16299" y="2168263"/>
                  </a:lnTo>
                  <a:lnTo>
                    <a:pt x="18992" y="2215120"/>
                  </a:lnTo>
                  <a:lnTo>
                    <a:pt x="22395" y="2259172"/>
                  </a:lnTo>
                  <a:lnTo>
                    <a:pt x="26492" y="2299936"/>
                  </a:lnTo>
                  <a:lnTo>
                    <a:pt x="31272" y="2336927"/>
                  </a:lnTo>
                  <a:lnTo>
                    <a:pt x="35749" y="2378866"/>
                  </a:lnTo>
                  <a:lnTo>
                    <a:pt x="37604" y="2422991"/>
                  </a:lnTo>
                  <a:lnTo>
                    <a:pt x="37380" y="2469064"/>
                  </a:lnTo>
                  <a:lnTo>
                    <a:pt x="35618" y="2516848"/>
                  </a:lnTo>
                  <a:lnTo>
                    <a:pt x="32862" y="2566105"/>
                  </a:lnTo>
                  <a:lnTo>
                    <a:pt x="29653" y="2616596"/>
                  </a:lnTo>
                  <a:lnTo>
                    <a:pt x="26534" y="2668086"/>
                  </a:lnTo>
                  <a:lnTo>
                    <a:pt x="24047" y="2720335"/>
                  </a:lnTo>
                  <a:lnTo>
                    <a:pt x="22735" y="2773106"/>
                  </a:lnTo>
                  <a:lnTo>
                    <a:pt x="23140" y="2826162"/>
                  </a:lnTo>
                  <a:lnTo>
                    <a:pt x="25805" y="2879264"/>
                  </a:lnTo>
                  <a:lnTo>
                    <a:pt x="31272" y="2932176"/>
                  </a:lnTo>
                  <a:lnTo>
                    <a:pt x="37017" y="2988972"/>
                  </a:lnTo>
                  <a:lnTo>
                    <a:pt x="39372" y="3044321"/>
                  </a:lnTo>
                  <a:lnTo>
                    <a:pt x="39083" y="3098256"/>
                  </a:lnTo>
                  <a:lnTo>
                    <a:pt x="36899" y="3150808"/>
                  </a:lnTo>
                  <a:lnTo>
                    <a:pt x="33565" y="3202011"/>
                  </a:lnTo>
                  <a:lnTo>
                    <a:pt x="29829" y="3251898"/>
                  </a:lnTo>
                  <a:lnTo>
                    <a:pt x="26439" y="3300500"/>
                  </a:lnTo>
                  <a:lnTo>
                    <a:pt x="24141" y="3347851"/>
                  </a:lnTo>
                  <a:lnTo>
                    <a:pt x="23682" y="3393983"/>
                  </a:lnTo>
                  <a:lnTo>
                    <a:pt x="25810" y="3438928"/>
                  </a:lnTo>
                  <a:lnTo>
                    <a:pt x="31272" y="3482721"/>
                  </a:lnTo>
                  <a:lnTo>
                    <a:pt x="35077" y="3508061"/>
                  </a:lnTo>
                  <a:lnTo>
                    <a:pt x="38387" y="3536512"/>
                  </a:lnTo>
                  <a:lnTo>
                    <a:pt x="43586" y="3602399"/>
                  </a:lnTo>
                  <a:lnTo>
                    <a:pt x="46994" y="3679685"/>
                  </a:lnTo>
                  <a:lnTo>
                    <a:pt x="48066" y="3722383"/>
                  </a:lnTo>
                  <a:lnTo>
                    <a:pt x="48737" y="3767670"/>
                  </a:lnTo>
                  <a:lnTo>
                    <a:pt x="49023" y="3815457"/>
                  </a:lnTo>
                  <a:lnTo>
                    <a:pt x="48941" y="3865657"/>
                  </a:lnTo>
                  <a:lnTo>
                    <a:pt x="48505" y="3918184"/>
                  </a:lnTo>
                  <a:lnTo>
                    <a:pt x="47731" y="3972949"/>
                  </a:lnTo>
                  <a:lnTo>
                    <a:pt x="46636" y="4029865"/>
                  </a:lnTo>
                  <a:lnTo>
                    <a:pt x="45234" y="4088846"/>
                  </a:lnTo>
                  <a:lnTo>
                    <a:pt x="43541" y="4149804"/>
                  </a:lnTo>
                  <a:lnTo>
                    <a:pt x="41574" y="4212651"/>
                  </a:lnTo>
                  <a:lnTo>
                    <a:pt x="39348" y="4277302"/>
                  </a:lnTo>
                  <a:lnTo>
                    <a:pt x="36878" y="4343667"/>
                  </a:lnTo>
                  <a:lnTo>
                    <a:pt x="34181" y="4411660"/>
                  </a:lnTo>
                  <a:lnTo>
                    <a:pt x="31272" y="4481195"/>
                  </a:lnTo>
                  <a:lnTo>
                    <a:pt x="23906" y="4481576"/>
                  </a:lnTo>
                  <a:lnTo>
                    <a:pt x="20477" y="4481195"/>
                  </a:lnTo>
                  <a:lnTo>
                    <a:pt x="12984" y="4481195"/>
                  </a:lnTo>
                  <a:lnTo>
                    <a:pt x="13334" y="4440781"/>
                  </a:lnTo>
                  <a:lnTo>
                    <a:pt x="12976" y="4396722"/>
                  </a:lnTo>
                  <a:lnTo>
                    <a:pt x="12089" y="4349612"/>
                  </a:lnTo>
                  <a:lnTo>
                    <a:pt x="10849" y="4300042"/>
                  </a:lnTo>
                  <a:lnTo>
                    <a:pt x="9432" y="4248606"/>
                  </a:lnTo>
                  <a:lnTo>
                    <a:pt x="8017" y="4195897"/>
                  </a:lnTo>
                  <a:lnTo>
                    <a:pt x="6778" y="4142509"/>
                  </a:lnTo>
                  <a:lnTo>
                    <a:pt x="5895" y="4089033"/>
                  </a:lnTo>
                  <a:lnTo>
                    <a:pt x="5542" y="4036064"/>
                  </a:lnTo>
                  <a:lnTo>
                    <a:pt x="5898" y="3984195"/>
                  </a:lnTo>
                  <a:lnTo>
                    <a:pt x="7139" y="3934018"/>
                  </a:lnTo>
                  <a:lnTo>
                    <a:pt x="9442" y="3886127"/>
                  </a:lnTo>
                  <a:lnTo>
                    <a:pt x="12984" y="3841115"/>
                  </a:lnTo>
                  <a:lnTo>
                    <a:pt x="17455" y="3791735"/>
                  </a:lnTo>
                  <a:lnTo>
                    <a:pt x="20919" y="3745411"/>
                  </a:lnTo>
                  <a:lnTo>
                    <a:pt x="23413" y="3701081"/>
                  </a:lnTo>
                  <a:lnTo>
                    <a:pt x="24974" y="3657682"/>
                  </a:lnTo>
                  <a:lnTo>
                    <a:pt x="25642" y="3614151"/>
                  </a:lnTo>
                  <a:lnTo>
                    <a:pt x="25453" y="3569426"/>
                  </a:lnTo>
                  <a:lnTo>
                    <a:pt x="24445" y="3522444"/>
                  </a:lnTo>
                  <a:lnTo>
                    <a:pt x="22657" y="3472142"/>
                  </a:lnTo>
                  <a:lnTo>
                    <a:pt x="20125" y="3417459"/>
                  </a:lnTo>
                  <a:lnTo>
                    <a:pt x="16888" y="3357331"/>
                  </a:lnTo>
                  <a:lnTo>
                    <a:pt x="12984" y="3290697"/>
                  </a:lnTo>
                  <a:lnTo>
                    <a:pt x="10257" y="3236285"/>
                  </a:lnTo>
                  <a:lnTo>
                    <a:pt x="8605" y="3183306"/>
                  </a:lnTo>
                  <a:lnTo>
                    <a:pt x="7866" y="3131490"/>
                  </a:lnTo>
                  <a:lnTo>
                    <a:pt x="7874" y="3080566"/>
                  </a:lnTo>
                  <a:lnTo>
                    <a:pt x="8467" y="3030264"/>
                  </a:lnTo>
                  <a:lnTo>
                    <a:pt x="9478" y="2980314"/>
                  </a:lnTo>
                  <a:lnTo>
                    <a:pt x="10746" y="2930445"/>
                  </a:lnTo>
                  <a:lnTo>
                    <a:pt x="12104" y="2880388"/>
                  </a:lnTo>
                  <a:lnTo>
                    <a:pt x="13390" y="2829872"/>
                  </a:lnTo>
                  <a:lnTo>
                    <a:pt x="14439" y="2778627"/>
                  </a:lnTo>
                  <a:lnTo>
                    <a:pt x="15087" y="2726383"/>
                  </a:lnTo>
                  <a:lnTo>
                    <a:pt x="15170" y="2672870"/>
                  </a:lnTo>
                  <a:lnTo>
                    <a:pt x="14524" y="2617817"/>
                  </a:lnTo>
                  <a:lnTo>
                    <a:pt x="12984" y="2560955"/>
                  </a:lnTo>
                  <a:lnTo>
                    <a:pt x="11204" y="2496006"/>
                  </a:lnTo>
                  <a:lnTo>
                    <a:pt x="10479" y="2435776"/>
                  </a:lnTo>
                  <a:lnTo>
                    <a:pt x="10591" y="2379686"/>
                  </a:lnTo>
                  <a:lnTo>
                    <a:pt x="11319" y="2327157"/>
                  </a:lnTo>
                  <a:lnTo>
                    <a:pt x="12444" y="2277611"/>
                  </a:lnTo>
                  <a:lnTo>
                    <a:pt x="13746" y="2230469"/>
                  </a:lnTo>
                  <a:lnTo>
                    <a:pt x="15006" y="2185152"/>
                  </a:lnTo>
                  <a:lnTo>
                    <a:pt x="16004" y="2141083"/>
                  </a:lnTo>
                  <a:lnTo>
                    <a:pt x="16520" y="2097682"/>
                  </a:lnTo>
                  <a:lnTo>
                    <a:pt x="16335" y="2054371"/>
                  </a:lnTo>
                  <a:lnTo>
                    <a:pt x="15230" y="2010572"/>
                  </a:lnTo>
                  <a:lnTo>
                    <a:pt x="12984" y="1965706"/>
                  </a:lnTo>
                  <a:lnTo>
                    <a:pt x="9572" y="1913449"/>
                  </a:lnTo>
                  <a:lnTo>
                    <a:pt x="6400" y="1865197"/>
                  </a:lnTo>
                  <a:lnTo>
                    <a:pt x="3663" y="1819587"/>
                  </a:lnTo>
                  <a:lnTo>
                    <a:pt x="1554" y="1775258"/>
                  </a:lnTo>
                  <a:lnTo>
                    <a:pt x="268" y="1730851"/>
                  </a:lnTo>
                  <a:lnTo>
                    <a:pt x="0" y="1685003"/>
                  </a:lnTo>
                  <a:lnTo>
                    <a:pt x="942" y="1636354"/>
                  </a:lnTo>
                  <a:lnTo>
                    <a:pt x="3291" y="1583543"/>
                  </a:lnTo>
                  <a:lnTo>
                    <a:pt x="7240" y="1525209"/>
                  </a:lnTo>
                  <a:lnTo>
                    <a:pt x="12984" y="1459992"/>
                  </a:lnTo>
                  <a:lnTo>
                    <a:pt x="16856" y="1409447"/>
                  </a:lnTo>
                  <a:lnTo>
                    <a:pt x="19069" y="1356917"/>
                  </a:lnTo>
                  <a:lnTo>
                    <a:pt x="19889" y="1302963"/>
                  </a:lnTo>
                  <a:lnTo>
                    <a:pt x="19582" y="1248141"/>
                  </a:lnTo>
                  <a:lnTo>
                    <a:pt x="18414" y="1193010"/>
                  </a:lnTo>
                  <a:lnTo>
                    <a:pt x="16650" y="1138129"/>
                  </a:lnTo>
                  <a:lnTo>
                    <a:pt x="14556" y="1084056"/>
                  </a:lnTo>
                  <a:lnTo>
                    <a:pt x="12397" y="1031349"/>
                  </a:lnTo>
                  <a:lnTo>
                    <a:pt x="10441" y="980568"/>
                  </a:lnTo>
                  <a:lnTo>
                    <a:pt x="8952" y="932269"/>
                  </a:lnTo>
                  <a:lnTo>
                    <a:pt x="8196" y="887013"/>
                  </a:lnTo>
                  <a:lnTo>
                    <a:pt x="8439" y="845357"/>
                  </a:lnTo>
                  <a:lnTo>
                    <a:pt x="9946" y="807860"/>
                  </a:lnTo>
                  <a:lnTo>
                    <a:pt x="12984" y="775081"/>
                  </a:lnTo>
                  <a:lnTo>
                    <a:pt x="16513" y="745151"/>
                  </a:lnTo>
                  <a:lnTo>
                    <a:pt x="19796" y="711801"/>
                  </a:lnTo>
                  <a:lnTo>
                    <a:pt x="25387" y="635134"/>
                  </a:lnTo>
                  <a:lnTo>
                    <a:pt x="27575" y="591965"/>
                  </a:lnTo>
                  <a:lnTo>
                    <a:pt x="29279" y="545672"/>
                  </a:lnTo>
                  <a:lnTo>
                    <a:pt x="30438" y="496328"/>
                  </a:lnTo>
                  <a:lnTo>
                    <a:pt x="30995" y="444007"/>
                  </a:lnTo>
                  <a:lnTo>
                    <a:pt x="30888" y="388783"/>
                  </a:lnTo>
                  <a:lnTo>
                    <a:pt x="30058" y="330731"/>
                  </a:lnTo>
                  <a:lnTo>
                    <a:pt x="28447" y="269924"/>
                  </a:lnTo>
                  <a:lnTo>
                    <a:pt x="25993" y="206437"/>
                  </a:lnTo>
                  <a:lnTo>
                    <a:pt x="22638" y="140344"/>
                  </a:lnTo>
                  <a:lnTo>
                    <a:pt x="18321" y="71718"/>
                  </a:lnTo>
                  <a:lnTo>
                    <a:pt x="12984" y="635"/>
                  </a:lnTo>
                  <a:lnTo>
                    <a:pt x="18064" y="0"/>
                  </a:lnTo>
                  <a:lnTo>
                    <a:pt x="24922" y="0"/>
                  </a:lnTo>
                  <a:lnTo>
                    <a:pt x="31272" y="635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36007" y="1685036"/>
            <a:ext cx="6521450" cy="27260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288290" indent="-228600">
              <a:lnSpc>
                <a:spcPts val="2380"/>
              </a:lnSpc>
              <a:spcBef>
                <a:spcPts val="3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Τα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δικαιούχα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ιδρύματα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αναμένεται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ότι </a:t>
            </a:r>
            <a:r>
              <a:rPr sz="2200" spc="-10" dirty="0">
                <a:latin typeface="Calibri"/>
                <a:cs typeface="Calibri"/>
              </a:rPr>
              <a:t>θα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παρέχουν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στους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συμμετέχοντες/ουσες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τη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4536A"/>
                </a:solidFill>
                <a:latin typeface="Calibri"/>
                <a:cs typeface="Calibri"/>
              </a:rPr>
              <a:t>σχετική</a:t>
            </a:r>
            <a:r>
              <a:rPr sz="2200" spc="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4536A"/>
                </a:solidFill>
                <a:latin typeface="Calibri"/>
                <a:cs typeface="Calibri"/>
              </a:rPr>
              <a:t>δήλωση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05"/>
              </a:lnSpc>
            </a:pPr>
            <a:r>
              <a:rPr sz="2200" spc="-10" dirty="0">
                <a:solidFill>
                  <a:srgbClr val="44536A"/>
                </a:solidFill>
                <a:latin typeface="Calibri"/>
                <a:cs typeface="Calibri"/>
              </a:rPr>
              <a:t>απορρήτου</a:t>
            </a:r>
            <a:r>
              <a:rPr sz="2200" spc="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για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την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επεξεργασία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των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προσωπικών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τους</a:t>
            </a:r>
            <a:endParaRPr sz="2200">
              <a:latin typeface="Calibri"/>
              <a:cs typeface="Calibri"/>
            </a:endParaRPr>
          </a:p>
          <a:p>
            <a:pPr marL="241300" marR="506095">
              <a:lnSpc>
                <a:spcPct val="90000"/>
              </a:lnSpc>
              <a:spcBef>
                <a:spcPts val="135"/>
              </a:spcBef>
            </a:pPr>
            <a:r>
              <a:rPr sz="2200" spc="-15" dirty="0">
                <a:latin typeface="Calibri"/>
                <a:cs typeface="Calibri"/>
              </a:rPr>
              <a:t>δεδομένων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πριν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αυτά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κωδικοποιηθούν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στα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ηλεκτρονικά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συστήματα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διαχείρισης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κινητικότητας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Erasmus+.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Βeneficiary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Module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EWP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Erasmus Dashboard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204" y="1118616"/>
            <a:ext cx="4619625" cy="4620895"/>
          </a:xfrm>
          <a:custGeom>
            <a:avLst/>
            <a:gdLst/>
            <a:ahLst/>
            <a:cxnLst/>
            <a:rect l="l" t="t" r="r" b="b"/>
            <a:pathLst>
              <a:path w="4619625" h="4620895">
                <a:moveTo>
                  <a:pt x="2309622" y="0"/>
                </a:moveTo>
                <a:lnTo>
                  <a:pt x="2261299" y="495"/>
                </a:lnTo>
                <a:lnTo>
                  <a:pt x="2213219" y="1976"/>
                </a:lnTo>
                <a:lnTo>
                  <a:pt x="2165390" y="4431"/>
                </a:lnTo>
                <a:lnTo>
                  <a:pt x="2117822" y="7852"/>
                </a:lnTo>
                <a:lnTo>
                  <a:pt x="2070525" y="12229"/>
                </a:lnTo>
                <a:lnTo>
                  <a:pt x="2023508" y="17553"/>
                </a:lnTo>
                <a:lnTo>
                  <a:pt x="1976782" y="23812"/>
                </a:lnTo>
                <a:lnTo>
                  <a:pt x="1930355" y="30999"/>
                </a:lnTo>
                <a:lnTo>
                  <a:pt x="1884238" y="39103"/>
                </a:lnTo>
                <a:lnTo>
                  <a:pt x="1838440" y="48115"/>
                </a:lnTo>
                <a:lnTo>
                  <a:pt x="1792970" y="58025"/>
                </a:lnTo>
                <a:lnTo>
                  <a:pt x="1747839" y="68823"/>
                </a:lnTo>
                <a:lnTo>
                  <a:pt x="1703055" y="80499"/>
                </a:lnTo>
                <a:lnTo>
                  <a:pt x="1658629" y="93045"/>
                </a:lnTo>
                <a:lnTo>
                  <a:pt x="1614571" y="106450"/>
                </a:lnTo>
                <a:lnTo>
                  <a:pt x="1570889" y="120705"/>
                </a:lnTo>
                <a:lnTo>
                  <a:pt x="1527594" y="135800"/>
                </a:lnTo>
                <a:lnTo>
                  <a:pt x="1484695" y="151725"/>
                </a:lnTo>
                <a:lnTo>
                  <a:pt x="1442202" y="168471"/>
                </a:lnTo>
                <a:lnTo>
                  <a:pt x="1400124" y="186029"/>
                </a:lnTo>
                <a:lnTo>
                  <a:pt x="1358472" y="204388"/>
                </a:lnTo>
                <a:lnTo>
                  <a:pt x="1317254" y="223538"/>
                </a:lnTo>
                <a:lnTo>
                  <a:pt x="1276481" y="243471"/>
                </a:lnTo>
                <a:lnTo>
                  <a:pt x="1236161" y="264176"/>
                </a:lnTo>
                <a:lnTo>
                  <a:pt x="1196306" y="285645"/>
                </a:lnTo>
                <a:lnTo>
                  <a:pt x="1156923" y="307866"/>
                </a:lnTo>
                <a:lnTo>
                  <a:pt x="1118024" y="330832"/>
                </a:lnTo>
                <a:lnTo>
                  <a:pt x="1079617" y="354531"/>
                </a:lnTo>
                <a:lnTo>
                  <a:pt x="1041713" y="378954"/>
                </a:lnTo>
                <a:lnTo>
                  <a:pt x="1004320" y="404092"/>
                </a:lnTo>
                <a:lnTo>
                  <a:pt x="967449" y="429935"/>
                </a:lnTo>
                <a:lnTo>
                  <a:pt x="931109" y="456474"/>
                </a:lnTo>
                <a:lnTo>
                  <a:pt x="895310" y="483698"/>
                </a:lnTo>
                <a:lnTo>
                  <a:pt x="860061" y="511598"/>
                </a:lnTo>
                <a:lnTo>
                  <a:pt x="825373" y="540165"/>
                </a:lnTo>
                <a:lnTo>
                  <a:pt x="791254" y="569388"/>
                </a:lnTo>
                <a:lnTo>
                  <a:pt x="757715" y="599259"/>
                </a:lnTo>
                <a:lnTo>
                  <a:pt x="724765" y="629767"/>
                </a:lnTo>
                <a:lnTo>
                  <a:pt x="692413" y="660903"/>
                </a:lnTo>
                <a:lnTo>
                  <a:pt x="660670" y="692657"/>
                </a:lnTo>
                <a:lnTo>
                  <a:pt x="629545" y="725019"/>
                </a:lnTo>
                <a:lnTo>
                  <a:pt x="599047" y="757981"/>
                </a:lnTo>
                <a:lnTo>
                  <a:pt x="569187" y="791531"/>
                </a:lnTo>
                <a:lnTo>
                  <a:pt x="539974" y="825662"/>
                </a:lnTo>
                <a:lnTo>
                  <a:pt x="511417" y="860362"/>
                </a:lnTo>
                <a:lnTo>
                  <a:pt x="483526" y="895622"/>
                </a:lnTo>
                <a:lnTo>
                  <a:pt x="456312" y="931433"/>
                </a:lnTo>
                <a:lnTo>
                  <a:pt x="429782" y="967785"/>
                </a:lnTo>
                <a:lnTo>
                  <a:pt x="403948" y="1004669"/>
                </a:lnTo>
                <a:lnTo>
                  <a:pt x="378819" y="1042074"/>
                </a:lnTo>
                <a:lnTo>
                  <a:pt x="354404" y="1079991"/>
                </a:lnTo>
                <a:lnTo>
                  <a:pt x="330713" y="1118410"/>
                </a:lnTo>
                <a:lnTo>
                  <a:pt x="307756" y="1157323"/>
                </a:lnTo>
                <a:lnTo>
                  <a:pt x="285542" y="1196718"/>
                </a:lnTo>
                <a:lnTo>
                  <a:pt x="264082" y="1236587"/>
                </a:lnTo>
                <a:lnTo>
                  <a:pt x="243384" y="1276919"/>
                </a:lnTo>
                <a:lnTo>
                  <a:pt x="223458" y="1317706"/>
                </a:lnTo>
                <a:lnTo>
                  <a:pt x="204314" y="1358937"/>
                </a:lnTo>
                <a:lnTo>
                  <a:pt x="185962" y="1400603"/>
                </a:lnTo>
                <a:lnTo>
                  <a:pt x="168411" y="1442695"/>
                </a:lnTo>
                <a:lnTo>
                  <a:pt x="151670" y="1485201"/>
                </a:lnTo>
                <a:lnTo>
                  <a:pt x="135751" y="1528114"/>
                </a:lnTo>
                <a:lnTo>
                  <a:pt x="120661" y="1571423"/>
                </a:lnTo>
                <a:lnTo>
                  <a:pt x="106411" y="1615119"/>
                </a:lnTo>
                <a:lnTo>
                  <a:pt x="93011" y="1659191"/>
                </a:lnTo>
                <a:lnTo>
                  <a:pt x="80470" y="1703631"/>
                </a:lnTo>
                <a:lnTo>
                  <a:pt x="68798" y="1748428"/>
                </a:lnTo>
                <a:lnTo>
                  <a:pt x="58003" y="1793574"/>
                </a:lnTo>
                <a:lnTo>
                  <a:pt x="48097" y="1839058"/>
                </a:lnTo>
                <a:lnTo>
                  <a:pt x="39089" y="1884870"/>
                </a:lnTo>
                <a:lnTo>
                  <a:pt x="30988" y="1931002"/>
                </a:lnTo>
                <a:lnTo>
                  <a:pt x="23804" y="1977443"/>
                </a:lnTo>
                <a:lnTo>
                  <a:pt x="17546" y="2024184"/>
                </a:lnTo>
                <a:lnTo>
                  <a:pt x="12225" y="2071215"/>
                </a:lnTo>
                <a:lnTo>
                  <a:pt x="7849" y="2118526"/>
                </a:lnTo>
                <a:lnTo>
                  <a:pt x="4430" y="2166108"/>
                </a:lnTo>
                <a:lnTo>
                  <a:pt x="1975" y="2213952"/>
                </a:lnTo>
                <a:lnTo>
                  <a:pt x="495" y="2262047"/>
                </a:lnTo>
                <a:lnTo>
                  <a:pt x="0" y="2310384"/>
                </a:lnTo>
                <a:lnTo>
                  <a:pt x="495" y="2358720"/>
                </a:lnTo>
                <a:lnTo>
                  <a:pt x="1975" y="2406815"/>
                </a:lnTo>
                <a:lnTo>
                  <a:pt x="4430" y="2454659"/>
                </a:lnTo>
                <a:lnTo>
                  <a:pt x="7849" y="2502241"/>
                </a:lnTo>
                <a:lnTo>
                  <a:pt x="12225" y="2549552"/>
                </a:lnTo>
                <a:lnTo>
                  <a:pt x="17546" y="2596583"/>
                </a:lnTo>
                <a:lnTo>
                  <a:pt x="23804" y="2643324"/>
                </a:lnTo>
                <a:lnTo>
                  <a:pt x="30988" y="2689765"/>
                </a:lnTo>
                <a:lnTo>
                  <a:pt x="39089" y="2735897"/>
                </a:lnTo>
                <a:lnTo>
                  <a:pt x="48097" y="2781709"/>
                </a:lnTo>
                <a:lnTo>
                  <a:pt x="58003" y="2827193"/>
                </a:lnTo>
                <a:lnTo>
                  <a:pt x="68798" y="2872339"/>
                </a:lnTo>
                <a:lnTo>
                  <a:pt x="80470" y="2917136"/>
                </a:lnTo>
                <a:lnTo>
                  <a:pt x="93011" y="2961576"/>
                </a:lnTo>
                <a:lnTo>
                  <a:pt x="106411" y="3005648"/>
                </a:lnTo>
                <a:lnTo>
                  <a:pt x="120661" y="3049344"/>
                </a:lnTo>
                <a:lnTo>
                  <a:pt x="135751" y="3092653"/>
                </a:lnTo>
                <a:lnTo>
                  <a:pt x="151670" y="3135566"/>
                </a:lnTo>
                <a:lnTo>
                  <a:pt x="168411" y="3178072"/>
                </a:lnTo>
                <a:lnTo>
                  <a:pt x="185962" y="3220164"/>
                </a:lnTo>
                <a:lnTo>
                  <a:pt x="204314" y="3261830"/>
                </a:lnTo>
                <a:lnTo>
                  <a:pt x="223458" y="3303061"/>
                </a:lnTo>
                <a:lnTo>
                  <a:pt x="243384" y="3343848"/>
                </a:lnTo>
                <a:lnTo>
                  <a:pt x="264082" y="3384180"/>
                </a:lnTo>
                <a:lnTo>
                  <a:pt x="285542" y="3424049"/>
                </a:lnTo>
                <a:lnTo>
                  <a:pt x="307756" y="3463444"/>
                </a:lnTo>
                <a:lnTo>
                  <a:pt x="330713" y="3502357"/>
                </a:lnTo>
                <a:lnTo>
                  <a:pt x="354404" y="3540776"/>
                </a:lnTo>
                <a:lnTo>
                  <a:pt x="378819" y="3578693"/>
                </a:lnTo>
                <a:lnTo>
                  <a:pt x="403948" y="3616098"/>
                </a:lnTo>
                <a:lnTo>
                  <a:pt x="429782" y="3652982"/>
                </a:lnTo>
                <a:lnTo>
                  <a:pt x="456312" y="3689334"/>
                </a:lnTo>
                <a:lnTo>
                  <a:pt x="483526" y="3725145"/>
                </a:lnTo>
                <a:lnTo>
                  <a:pt x="511417" y="3760405"/>
                </a:lnTo>
                <a:lnTo>
                  <a:pt x="539974" y="3795105"/>
                </a:lnTo>
                <a:lnTo>
                  <a:pt x="569187" y="3829236"/>
                </a:lnTo>
                <a:lnTo>
                  <a:pt x="599047" y="3862786"/>
                </a:lnTo>
                <a:lnTo>
                  <a:pt x="629545" y="3895748"/>
                </a:lnTo>
                <a:lnTo>
                  <a:pt x="660670" y="3928110"/>
                </a:lnTo>
                <a:lnTo>
                  <a:pt x="692413" y="3959864"/>
                </a:lnTo>
                <a:lnTo>
                  <a:pt x="724765" y="3991000"/>
                </a:lnTo>
                <a:lnTo>
                  <a:pt x="757715" y="4021508"/>
                </a:lnTo>
                <a:lnTo>
                  <a:pt x="791254" y="4051379"/>
                </a:lnTo>
                <a:lnTo>
                  <a:pt x="825373" y="4080602"/>
                </a:lnTo>
                <a:lnTo>
                  <a:pt x="860061" y="4109169"/>
                </a:lnTo>
                <a:lnTo>
                  <a:pt x="895310" y="4137069"/>
                </a:lnTo>
                <a:lnTo>
                  <a:pt x="931109" y="4164293"/>
                </a:lnTo>
                <a:lnTo>
                  <a:pt x="967449" y="4190832"/>
                </a:lnTo>
                <a:lnTo>
                  <a:pt x="1004320" y="4216675"/>
                </a:lnTo>
                <a:lnTo>
                  <a:pt x="1041713" y="4241813"/>
                </a:lnTo>
                <a:lnTo>
                  <a:pt x="1079617" y="4266236"/>
                </a:lnTo>
                <a:lnTo>
                  <a:pt x="1118024" y="4289935"/>
                </a:lnTo>
                <a:lnTo>
                  <a:pt x="1156923" y="4312901"/>
                </a:lnTo>
                <a:lnTo>
                  <a:pt x="1196306" y="4335122"/>
                </a:lnTo>
                <a:lnTo>
                  <a:pt x="1236161" y="4356591"/>
                </a:lnTo>
                <a:lnTo>
                  <a:pt x="1276481" y="4377296"/>
                </a:lnTo>
                <a:lnTo>
                  <a:pt x="1317254" y="4397229"/>
                </a:lnTo>
                <a:lnTo>
                  <a:pt x="1358472" y="4416379"/>
                </a:lnTo>
                <a:lnTo>
                  <a:pt x="1400124" y="4434738"/>
                </a:lnTo>
                <a:lnTo>
                  <a:pt x="1442202" y="4452296"/>
                </a:lnTo>
                <a:lnTo>
                  <a:pt x="1484695" y="4469042"/>
                </a:lnTo>
                <a:lnTo>
                  <a:pt x="1527594" y="4484967"/>
                </a:lnTo>
                <a:lnTo>
                  <a:pt x="1570889" y="4500062"/>
                </a:lnTo>
                <a:lnTo>
                  <a:pt x="1614571" y="4514317"/>
                </a:lnTo>
                <a:lnTo>
                  <a:pt x="1658629" y="4527722"/>
                </a:lnTo>
                <a:lnTo>
                  <a:pt x="1703055" y="4540268"/>
                </a:lnTo>
                <a:lnTo>
                  <a:pt x="1747839" y="4551944"/>
                </a:lnTo>
                <a:lnTo>
                  <a:pt x="1792970" y="4562742"/>
                </a:lnTo>
                <a:lnTo>
                  <a:pt x="1838440" y="4572652"/>
                </a:lnTo>
                <a:lnTo>
                  <a:pt x="1884238" y="4581664"/>
                </a:lnTo>
                <a:lnTo>
                  <a:pt x="1930355" y="4589768"/>
                </a:lnTo>
                <a:lnTo>
                  <a:pt x="1976782" y="4596955"/>
                </a:lnTo>
                <a:lnTo>
                  <a:pt x="2023508" y="4603214"/>
                </a:lnTo>
                <a:lnTo>
                  <a:pt x="2070525" y="4608538"/>
                </a:lnTo>
                <a:lnTo>
                  <a:pt x="2117822" y="4612915"/>
                </a:lnTo>
                <a:lnTo>
                  <a:pt x="2165390" y="4616336"/>
                </a:lnTo>
                <a:lnTo>
                  <a:pt x="2213219" y="4618791"/>
                </a:lnTo>
                <a:lnTo>
                  <a:pt x="2261299" y="4620272"/>
                </a:lnTo>
                <a:lnTo>
                  <a:pt x="2309622" y="4620768"/>
                </a:lnTo>
                <a:lnTo>
                  <a:pt x="2357944" y="4620272"/>
                </a:lnTo>
                <a:lnTo>
                  <a:pt x="2406024" y="4618791"/>
                </a:lnTo>
                <a:lnTo>
                  <a:pt x="2453853" y="4616336"/>
                </a:lnTo>
                <a:lnTo>
                  <a:pt x="2501421" y="4612915"/>
                </a:lnTo>
                <a:lnTo>
                  <a:pt x="2548718" y="4608538"/>
                </a:lnTo>
                <a:lnTo>
                  <a:pt x="2595735" y="4603214"/>
                </a:lnTo>
                <a:lnTo>
                  <a:pt x="2642461" y="4596955"/>
                </a:lnTo>
                <a:lnTo>
                  <a:pt x="2688888" y="4589768"/>
                </a:lnTo>
                <a:lnTo>
                  <a:pt x="2735005" y="4581664"/>
                </a:lnTo>
                <a:lnTo>
                  <a:pt x="2780803" y="4572652"/>
                </a:lnTo>
                <a:lnTo>
                  <a:pt x="2826273" y="4562742"/>
                </a:lnTo>
                <a:lnTo>
                  <a:pt x="2871404" y="4551944"/>
                </a:lnTo>
                <a:lnTo>
                  <a:pt x="2916188" y="4540268"/>
                </a:lnTo>
                <a:lnTo>
                  <a:pt x="2960614" y="4527722"/>
                </a:lnTo>
                <a:lnTo>
                  <a:pt x="3004672" y="4514317"/>
                </a:lnTo>
                <a:lnTo>
                  <a:pt x="3048354" y="4500062"/>
                </a:lnTo>
                <a:lnTo>
                  <a:pt x="3091649" y="4484967"/>
                </a:lnTo>
                <a:lnTo>
                  <a:pt x="3134548" y="4469042"/>
                </a:lnTo>
                <a:lnTo>
                  <a:pt x="3177041" y="4452296"/>
                </a:lnTo>
                <a:lnTo>
                  <a:pt x="3219119" y="4434738"/>
                </a:lnTo>
                <a:lnTo>
                  <a:pt x="3260771" y="4416379"/>
                </a:lnTo>
                <a:lnTo>
                  <a:pt x="3301989" y="4397229"/>
                </a:lnTo>
                <a:lnTo>
                  <a:pt x="3342762" y="4377296"/>
                </a:lnTo>
                <a:lnTo>
                  <a:pt x="3383082" y="4356591"/>
                </a:lnTo>
                <a:lnTo>
                  <a:pt x="3422937" y="4335122"/>
                </a:lnTo>
                <a:lnTo>
                  <a:pt x="3462320" y="4312901"/>
                </a:lnTo>
                <a:lnTo>
                  <a:pt x="3501219" y="4289935"/>
                </a:lnTo>
                <a:lnTo>
                  <a:pt x="3539626" y="4266236"/>
                </a:lnTo>
                <a:lnTo>
                  <a:pt x="3577530" y="4241813"/>
                </a:lnTo>
                <a:lnTo>
                  <a:pt x="3614923" y="4216675"/>
                </a:lnTo>
                <a:lnTo>
                  <a:pt x="3651794" y="4190832"/>
                </a:lnTo>
                <a:lnTo>
                  <a:pt x="3688134" y="4164293"/>
                </a:lnTo>
                <a:lnTo>
                  <a:pt x="3723933" y="4137069"/>
                </a:lnTo>
                <a:lnTo>
                  <a:pt x="3759182" y="4109169"/>
                </a:lnTo>
                <a:lnTo>
                  <a:pt x="3793870" y="4080602"/>
                </a:lnTo>
                <a:lnTo>
                  <a:pt x="3827989" y="4051379"/>
                </a:lnTo>
                <a:lnTo>
                  <a:pt x="3861528" y="4021508"/>
                </a:lnTo>
                <a:lnTo>
                  <a:pt x="3894478" y="3991000"/>
                </a:lnTo>
                <a:lnTo>
                  <a:pt x="3926830" y="3959864"/>
                </a:lnTo>
                <a:lnTo>
                  <a:pt x="3958573" y="3928110"/>
                </a:lnTo>
                <a:lnTo>
                  <a:pt x="3989698" y="3895748"/>
                </a:lnTo>
                <a:lnTo>
                  <a:pt x="4020196" y="3862786"/>
                </a:lnTo>
                <a:lnTo>
                  <a:pt x="4050056" y="3829236"/>
                </a:lnTo>
                <a:lnTo>
                  <a:pt x="4079269" y="3795105"/>
                </a:lnTo>
                <a:lnTo>
                  <a:pt x="4107826" y="3760405"/>
                </a:lnTo>
                <a:lnTo>
                  <a:pt x="4135717" y="3725145"/>
                </a:lnTo>
                <a:lnTo>
                  <a:pt x="4162931" y="3689334"/>
                </a:lnTo>
                <a:lnTo>
                  <a:pt x="4189461" y="3652982"/>
                </a:lnTo>
                <a:lnTo>
                  <a:pt x="4215295" y="3616098"/>
                </a:lnTo>
                <a:lnTo>
                  <a:pt x="4240424" y="3578693"/>
                </a:lnTo>
                <a:lnTo>
                  <a:pt x="4264839" y="3540776"/>
                </a:lnTo>
                <a:lnTo>
                  <a:pt x="4288530" y="3502357"/>
                </a:lnTo>
                <a:lnTo>
                  <a:pt x="4311487" y="3463444"/>
                </a:lnTo>
                <a:lnTo>
                  <a:pt x="4333701" y="3424049"/>
                </a:lnTo>
                <a:lnTo>
                  <a:pt x="4355161" y="3384180"/>
                </a:lnTo>
                <a:lnTo>
                  <a:pt x="4375859" y="3343848"/>
                </a:lnTo>
                <a:lnTo>
                  <a:pt x="4395785" y="3303061"/>
                </a:lnTo>
                <a:lnTo>
                  <a:pt x="4414929" y="3261830"/>
                </a:lnTo>
                <a:lnTo>
                  <a:pt x="4433281" y="3220164"/>
                </a:lnTo>
                <a:lnTo>
                  <a:pt x="4450832" y="3178072"/>
                </a:lnTo>
                <a:lnTo>
                  <a:pt x="4467573" y="3135566"/>
                </a:lnTo>
                <a:lnTo>
                  <a:pt x="4483492" y="3092653"/>
                </a:lnTo>
                <a:lnTo>
                  <a:pt x="4498582" y="3049344"/>
                </a:lnTo>
                <a:lnTo>
                  <a:pt x="4512832" y="3005648"/>
                </a:lnTo>
                <a:lnTo>
                  <a:pt x="4526232" y="2961576"/>
                </a:lnTo>
                <a:lnTo>
                  <a:pt x="4538773" y="2917136"/>
                </a:lnTo>
                <a:lnTo>
                  <a:pt x="4550445" y="2872339"/>
                </a:lnTo>
                <a:lnTo>
                  <a:pt x="4561240" y="2827193"/>
                </a:lnTo>
                <a:lnTo>
                  <a:pt x="4571146" y="2781709"/>
                </a:lnTo>
                <a:lnTo>
                  <a:pt x="4580154" y="2735897"/>
                </a:lnTo>
                <a:lnTo>
                  <a:pt x="4588255" y="2689765"/>
                </a:lnTo>
                <a:lnTo>
                  <a:pt x="4595439" y="2643324"/>
                </a:lnTo>
                <a:lnTo>
                  <a:pt x="4601697" y="2596583"/>
                </a:lnTo>
                <a:lnTo>
                  <a:pt x="4607018" y="2549552"/>
                </a:lnTo>
                <a:lnTo>
                  <a:pt x="4611394" y="2502241"/>
                </a:lnTo>
                <a:lnTo>
                  <a:pt x="4614813" y="2454659"/>
                </a:lnTo>
                <a:lnTo>
                  <a:pt x="4617268" y="2406815"/>
                </a:lnTo>
                <a:lnTo>
                  <a:pt x="4618748" y="2358720"/>
                </a:lnTo>
                <a:lnTo>
                  <a:pt x="4619244" y="2310384"/>
                </a:lnTo>
                <a:lnTo>
                  <a:pt x="4618748" y="2262047"/>
                </a:lnTo>
                <a:lnTo>
                  <a:pt x="4617268" y="2213952"/>
                </a:lnTo>
                <a:lnTo>
                  <a:pt x="4614813" y="2166108"/>
                </a:lnTo>
                <a:lnTo>
                  <a:pt x="4611394" y="2118526"/>
                </a:lnTo>
                <a:lnTo>
                  <a:pt x="4607018" y="2071215"/>
                </a:lnTo>
                <a:lnTo>
                  <a:pt x="4601697" y="2024184"/>
                </a:lnTo>
                <a:lnTo>
                  <a:pt x="4595439" y="1977443"/>
                </a:lnTo>
                <a:lnTo>
                  <a:pt x="4588255" y="1931002"/>
                </a:lnTo>
                <a:lnTo>
                  <a:pt x="4580154" y="1884870"/>
                </a:lnTo>
                <a:lnTo>
                  <a:pt x="4571146" y="1839058"/>
                </a:lnTo>
                <a:lnTo>
                  <a:pt x="4561240" y="1793574"/>
                </a:lnTo>
                <a:lnTo>
                  <a:pt x="4550445" y="1748428"/>
                </a:lnTo>
                <a:lnTo>
                  <a:pt x="4538773" y="1703631"/>
                </a:lnTo>
                <a:lnTo>
                  <a:pt x="4526232" y="1659191"/>
                </a:lnTo>
                <a:lnTo>
                  <a:pt x="4512832" y="1615119"/>
                </a:lnTo>
                <a:lnTo>
                  <a:pt x="4498582" y="1571423"/>
                </a:lnTo>
                <a:lnTo>
                  <a:pt x="4483492" y="1528114"/>
                </a:lnTo>
                <a:lnTo>
                  <a:pt x="4467573" y="1485201"/>
                </a:lnTo>
                <a:lnTo>
                  <a:pt x="4450832" y="1442695"/>
                </a:lnTo>
                <a:lnTo>
                  <a:pt x="4433281" y="1400603"/>
                </a:lnTo>
                <a:lnTo>
                  <a:pt x="4414929" y="1358937"/>
                </a:lnTo>
                <a:lnTo>
                  <a:pt x="4395785" y="1317706"/>
                </a:lnTo>
                <a:lnTo>
                  <a:pt x="4375859" y="1276919"/>
                </a:lnTo>
                <a:lnTo>
                  <a:pt x="4355161" y="1236587"/>
                </a:lnTo>
                <a:lnTo>
                  <a:pt x="4333701" y="1196718"/>
                </a:lnTo>
                <a:lnTo>
                  <a:pt x="4311487" y="1157323"/>
                </a:lnTo>
                <a:lnTo>
                  <a:pt x="4288530" y="1118410"/>
                </a:lnTo>
                <a:lnTo>
                  <a:pt x="4264839" y="1079991"/>
                </a:lnTo>
                <a:lnTo>
                  <a:pt x="4240424" y="1042074"/>
                </a:lnTo>
                <a:lnTo>
                  <a:pt x="4215295" y="1004669"/>
                </a:lnTo>
                <a:lnTo>
                  <a:pt x="4189461" y="967785"/>
                </a:lnTo>
                <a:lnTo>
                  <a:pt x="4162931" y="931433"/>
                </a:lnTo>
                <a:lnTo>
                  <a:pt x="4135717" y="895622"/>
                </a:lnTo>
                <a:lnTo>
                  <a:pt x="4107826" y="860362"/>
                </a:lnTo>
                <a:lnTo>
                  <a:pt x="4079269" y="825662"/>
                </a:lnTo>
                <a:lnTo>
                  <a:pt x="4050056" y="791531"/>
                </a:lnTo>
                <a:lnTo>
                  <a:pt x="4020196" y="757981"/>
                </a:lnTo>
                <a:lnTo>
                  <a:pt x="3989698" y="725019"/>
                </a:lnTo>
                <a:lnTo>
                  <a:pt x="3958573" y="692657"/>
                </a:lnTo>
                <a:lnTo>
                  <a:pt x="3926830" y="660903"/>
                </a:lnTo>
                <a:lnTo>
                  <a:pt x="3894478" y="629767"/>
                </a:lnTo>
                <a:lnTo>
                  <a:pt x="3861528" y="599259"/>
                </a:lnTo>
                <a:lnTo>
                  <a:pt x="3827989" y="569388"/>
                </a:lnTo>
                <a:lnTo>
                  <a:pt x="3793870" y="540165"/>
                </a:lnTo>
                <a:lnTo>
                  <a:pt x="3759182" y="511598"/>
                </a:lnTo>
                <a:lnTo>
                  <a:pt x="3723933" y="483698"/>
                </a:lnTo>
                <a:lnTo>
                  <a:pt x="3688134" y="456474"/>
                </a:lnTo>
                <a:lnTo>
                  <a:pt x="3651794" y="429935"/>
                </a:lnTo>
                <a:lnTo>
                  <a:pt x="3614923" y="404092"/>
                </a:lnTo>
                <a:lnTo>
                  <a:pt x="3577530" y="378954"/>
                </a:lnTo>
                <a:lnTo>
                  <a:pt x="3539626" y="354531"/>
                </a:lnTo>
                <a:lnTo>
                  <a:pt x="3501219" y="330832"/>
                </a:lnTo>
                <a:lnTo>
                  <a:pt x="3462320" y="307866"/>
                </a:lnTo>
                <a:lnTo>
                  <a:pt x="3422937" y="285645"/>
                </a:lnTo>
                <a:lnTo>
                  <a:pt x="3383082" y="264176"/>
                </a:lnTo>
                <a:lnTo>
                  <a:pt x="3342762" y="243471"/>
                </a:lnTo>
                <a:lnTo>
                  <a:pt x="3301989" y="223538"/>
                </a:lnTo>
                <a:lnTo>
                  <a:pt x="3260771" y="204388"/>
                </a:lnTo>
                <a:lnTo>
                  <a:pt x="3219119" y="186029"/>
                </a:lnTo>
                <a:lnTo>
                  <a:pt x="3177041" y="168471"/>
                </a:lnTo>
                <a:lnTo>
                  <a:pt x="3134548" y="151725"/>
                </a:lnTo>
                <a:lnTo>
                  <a:pt x="3091649" y="135800"/>
                </a:lnTo>
                <a:lnTo>
                  <a:pt x="3048354" y="120705"/>
                </a:lnTo>
                <a:lnTo>
                  <a:pt x="3004672" y="106450"/>
                </a:lnTo>
                <a:lnTo>
                  <a:pt x="2960614" y="93045"/>
                </a:lnTo>
                <a:lnTo>
                  <a:pt x="2916188" y="80499"/>
                </a:lnTo>
                <a:lnTo>
                  <a:pt x="2871404" y="68823"/>
                </a:lnTo>
                <a:lnTo>
                  <a:pt x="2826273" y="58025"/>
                </a:lnTo>
                <a:lnTo>
                  <a:pt x="2780803" y="48115"/>
                </a:lnTo>
                <a:lnTo>
                  <a:pt x="2735005" y="39103"/>
                </a:lnTo>
                <a:lnTo>
                  <a:pt x="2688888" y="30999"/>
                </a:lnTo>
                <a:lnTo>
                  <a:pt x="2642461" y="23812"/>
                </a:lnTo>
                <a:lnTo>
                  <a:pt x="2595735" y="17553"/>
                </a:lnTo>
                <a:lnTo>
                  <a:pt x="2548718" y="12229"/>
                </a:lnTo>
                <a:lnTo>
                  <a:pt x="2501421" y="7852"/>
                </a:lnTo>
                <a:lnTo>
                  <a:pt x="2453853" y="4431"/>
                </a:lnTo>
                <a:lnTo>
                  <a:pt x="2406024" y="1976"/>
                </a:lnTo>
                <a:lnTo>
                  <a:pt x="2357944" y="495"/>
                </a:lnTo>
                <a:lnTo>
                  <a:pt x="230962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0086" y="2825876"/>
            <a:ext cx="2286635" cy="1224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0" indent="-184785">
              <a:lnSpc>
                <a:spcPts val="3385"/>
              </a:lnSpc>
              <a:buClr>
                <a:srgbClr val="44536A"/>
              </a:buClr>
              <a:buSzPct val="125000"/>
              <a:buFont typeface="Symbol"/>
              <a:buChar char=""/>
              <a:tabLst>
                <a:tab pos="197485" algn="l"/>
              </a:tabLst>
            </a:pPr>
            <a:r>
              <a:rPr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Π</a:t>
            </a:r>
            <a:r>
              <a:rPr sz="2800" b="1" spc="-30" dirty="0">
                <a:solidFill>
                  <a:srgbClr val="44536A"/>
                </a:solidFill>
                <a:latin typeface="Calibri Light"/>
                <a:cs typeface="Calibri Light"/>
              </a:rPr>
              <a:t>ρ</a:t>
            </a:r>
            <a:r>
              <a:rPr sz="2800" b="1" spc="-25" dirty="0">
                <a:solidFill>
                  <a:srgbClr val="44536A"/>
                </a:solidFill>
                <a:latin typeface="Calibri Light"/>
                <a:cs typeface="Calibri Light"/>
              </a:rPr>
              <a:t>ο</a:t>
            </a:r>
            <a:r>
              <a:rPr sz="2800" b="1" spc="-35" dirty="0">
                <a:solidFill>
                  <a:srgbClr val="44536A"/>
                </a:solidFill>
                <a:latin typeface="Calibri Light"/>
                <a:cs typeface="Calibri Light"/>
              </a:rPr>
              <a:t>σ</a:t>
            </a:r>
            <a:r>
              <a:rPr sz="2800" b="1" spc="-25" dirty="0">
                <a:solidFill>
                  <a:srgbClr val="44536A"/>
                </a:solidFill>
                <a:latin typeface="Calibri Light"/>
                <a:cs typeface="Calibri Light"/>
              </a:rPr>
              <a:t>τ</a:t>
            </a:r>
            <a:r>
              <a:rPr sz="2800" b="1" spc="-35" dirty="0">
                <a:solidFill>
                  <a:srgbClr val="44536A"/>
                </a:solidFill>
                <a:latin typeface="Calibri Light"/>
                <a:cs typeface="Calibri Light"/>
              </a:rPr>
              <a:t>ασ</a:t>
            </a:r>
            <a:r>
              <a:rPr sz="2800" b="1" spc="-25" dirty="0">
                <a:solidFill>
                  <a:srgbClr val="44536A"/>
                </a:solidFill>
                <a:latin typeface="Calibri Light"/>
                <a:cs typeface="Calibri Light"/>
              </a:rPr>
              <a:t>ί</a:t>
            </a:r>
            <a:r>
              <a:rPr sz="2800" b="1" spc="-5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800" b="1" spc="-6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b="1" spc="-15" dirty="0">
                <a:solidFill>
                  <a:srgbClr val="44536A"/>
                </a:solidFill>
                <a:latin typeface="Calibri Light"/>
                <a:cs typeface="Calibri Light"/>
              </a:rPr>
              <a:t>κ</a:t>
            </a:r>
            <a:r>
              <a:rPr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800" b="1" spc="-5" dirty="0">
                <a:solidFill>
                  <a:srgbClr val="44536A"/>
                </a:solidFill>
                <a:latin typeface="Calibri Light"/>
                <a:cs typeface="Calibri Light"/>
              </a:rPr>
              <a:t>ι</a:t>
            </a:r>
            <a:endParaRPr sz="2800" b="1" dirty="0">
              <a:latin typeface="Calibri Light"/>
              <a:cs typeface="Calibri Light"/>
            </a:endParaRPr>
          </a:p>
          <a:p>
            <a:pPr marL="12700">
              <a:lnSpc>
                <a:spcPts val="2960"/>
              </a:lnSpc>
            </a:pPr>
            <a:r>
              <a:rPr sz="2800" b="1" spc="-25" dirty="0">
                <a:solidFill>
                  <a:srgbClr val="44536A"/>
                </a:solidFill>
                <a:latin typeface="Calibri Light"/>
                <a:cs typeface="Calibri Light"/>
              </a:rPr>
              <a:t>Ασφάλεια</a:t>
            </a:r>
            <a:endParaRPr sz="2800" b="1" dirty="0">
              <a:latin typeface="Calibri Light"/>
              <a:cs typeface="Calibri Light"/>
            </a:endParaRPr>
          </a:p>
          <a:p>
            <a:pPr marL="12700">
              <a:lnSpc>
                <a:spcPts val="3190"/>
              </a:lnSpc>
            </a:pPr>
            <a:r>
              <a:rPr sz="2800" b="1" spc="-25" dirty="0">
                <a:solidFill>
                  <a:srgbClr val="44536A"/>
                </a:solidFill>
                <a:latin typeface="Calibri Light"/>
                <a:cs typeface="Calibri Light"/>
              </a:rPr>
              <a:t>Συμμετεχόντων</a:t>
            </a:r>
            <a:endParaRPr sz="2800" b="1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94748" y="941112"/>
            <a:ext cx="2376805" cy="1490345"/>
          </a:xfrm>
          <a:custGeom>
            <a:avLst/>
            <a:gdLst/>
            <a:ahLst/>
            <a:cxnLst/>
            <a:rect l="l" t="t" r="r" b="b"/>
            <a:pathLst>
              <a:path w="2376804" h="1490345">
                <a:moveTo>
                  <a:pt x="0" y="288755"/>
                </a:moveTo>
                <a:lnTo>
                  <a:pt x="39458" y="260804"/>
                </a:lnTo>
                <a:lnTo>
                  <a:pt x="79505" y="234304"/>
                </a:lnTo>
                <a:lnTo>
                  <a:pt x="120109" y="209253"/>
                </a:lnTo>
                <a:lnTo>
                  <a:pt x="161236" y="185644"/>
                </a:lnTo>
                <a:lnTo>
                  <a:pt x="202855" y="163472"/>
                </a:lnTo>
                <a:lnTo>
                  <a:pt x="244933" y="142733"/>
                </a:lnTo>
                <a:lnTo>
                  <a:pt x="287437" y="123421"/>
                </a:lnTo>
                <a:lnTo>
                  <a:pt x="330336" y="105532"/>
                </a:lnTo>
                <a:lnTo>
                  <a:pt x="373596" y="89060"/>
                </a:lnTo>
                <a:lnTo>
                  <a:pt x="417187" y="74001"/>
                </a:lnTo>
                <a:lnTo>
                  <a:pt x="461074" y="60350"/>
                </a:lnTo>
                <a:lnTo>
                  <a:pt x="505225" y="48101"/>
                </a:lnTo>
                <a:lnTo>
                  <a:pt x="549609" y="37249"/>
                </a:lnTo>
                <a:lnTo>
                  <a:pt x="594193" y="27790"/>
                </a:lnTo>
                <a:lnTo>
                  <a:pt x="638944" y="19719"/>
                </a:lnTo>
                <a:lnTo>
                  <a:pt x="683831" y="13030"/>
                </a:lnTo>
                <a:lnTo>
                  <a:pt x="728820" y="7718"/>
                </a:lnTo>
                <a:lnTo>
                  <a:pt x="773879" y="3780"/>
                </a:lnTo>
                <a:lnTo>
                  <a:pt x="818976" y="1208"/>
                </a:lnTo>
                <a:lnTo>
                  <a:pt x="864078" y="0"/>
                </a:lnTo>
                <a:lnTo>
                  <a:pt x="909153" y="148"/>
                </a:lnTo>
                <a:lnTo>
                  <a:pt x="954169" y="1650"/>
                </a:lnTo>
                <a:lnTo>
                  <a:pt x="999093" y="4498"/>
                </a:lnTo>
                <a:lnTo>
                  <a:pt x="1043893" y="8690"/>
                </a:lnTo>
                <a:lnTo>
                  <a:pt x="1088536" y="14219"/>
                </a:lnTo>
                <a:lnTo>
                  <a:pt x="1132991" y="21080"/>
                </a:lnTo>
                <a:lnTo>
                  <a:pt x="1177223" y="29269"/>
                </a:lnTo>
                <a:lnTo>
                  <a:pt x="1221202" y="38781"/>
                </a:lnTo>
                <a:lnTo>
                  <a:pt x="1264895" y="49610"/>
                </a:lnTo>
                <a:lnTo>
                  <a:pt x="1308269" y="61752"/>
                </a:lnTo>
                <a:lnTo>
                  <a:pt x="1351292" y="75201"/>
                </a:lnTo>
                <a:lnTo>
                  <a:pt x="1393932" y="89953"/>
                </a:lnTo>
                <a:lnTo>
                  <a:pt x="1436156" y="106003"/>
                </a:lnTo>
                <a:lnTo>
                  <a:pt x="1477931" y="123345"/>
                </a:lnTo>
                <a:lnTo>
                  <a:pt x="1519226" y="141975"/>
                </a:lnTo>
                <a:lnTo>
                  <a:pt x="1560008" y="161887"/>
                </a:lnTo>
                <a:lnTo>
                  <a:pt x="1600245" y="183077"/>
                </a:lnTo>
                <a:lnTo>
                  <a:pt x="1639903" y="205539"/>
                </a:lnTo>
                <a:lnTo>
                  <a:pt x="1678951" y="229269"/>
                </a:lnTo>
                <a:lnTo>
                  <a:pt x="1717357" y="254262"/>
                </a:lnTo>
                <a:lnTo>
                  <a:pt x="1755087" y="280512"/>
                </a:lnTo>
                <a:lnTo>
                  <a:pt x="1792110" y="308014"/>
                </a:lnTo>
                <a:lnTo>
                  <a:pt x="1828393" y="336765"/>
                </a:lnTo>
                <a:lnTo>
                  <a:pt x="1863904" y="366758"/>
                </a:lnTo>
                <a:lnTo>
                  <a:pt x="1898610" y="397988"/>
                </a:lnTo>
                <a:lnTo>
                  <a:pt x="1932479" y="430451"/>
                </a:lnTo>
                <a:lnTo>
                  <a:pt x="1965479" y="464142"/>
                </a:lnTo>
                <a:lnTo>
                  <a:pt x="1997576" y="499056"/>
                </a:lnTo>
                <a:lnTo>
                  <a:pt x="2028740" y="535187"/>
                </a:lnTo>
                <a:lnTo>
                  <a:pt x="2058936" y="572530"/>
                </a:lnTo>
                <a:lnTo>
                  <a:pt x="2088133" y="611081"/>
                </a:lnTo>
                <a:lnTo>
                  <a:pt x="2116898" y="651779"/>
                </a:lnTo>
                <a:lnTo>
                  <a:pt x="2144230" y="693313"/>
                </a:lnTo>
                <a:lnTo>
                  <a:pt x="2170114" y="735645"/>
                </a:lnTo>
                <a:lnTo>
                  <a:pt x="2194539" y="778737"/>
                </a:lnTo>
                <a:lnTo>
                  <a:pt x="2217490" y="822549"/>
                </a:lnTo>
                <a:lnTo>
                  <a:pt x="2238956" y="867043"/>
                </a:lnTo>
                <a:lnTo>
                  <a:pt x="2258922" y="912180"/>
                </a:lnTo>
                <a:lnTo>
                  <a:pt x="2277376" y="957920"/>
                </a:lnTo>
                <a:lnTo>
                  <a:pt x="2294304" y="1004226"/>
                </a:lnTo>
                <a:lnTo>
                  <a:pt x="2309694" y="1051057"/>
                </a:lnTo>
                <a:lnTo>
                  <a:pt x="2323532" y="1098375"/>
                </a:lnTo>
                <a:lnTo>
                  <a:pt x="2335805" y="1146142"/>
                </a:lnTo>
                <a:lnTo>
                  <a:pt x="2346501" y="1194318"/>
                </a:lnTo>
                <a:lnTo>
                  <a:pt x="2355605" y="1242865"/>
                </a:lnTo>
                <a:lnTo>
                  <a:pt x="2363106" y="1291743"/>
                </a:lnTo>
                <a:lnTo>
                  <a:pt x="2368989" y="1340914"/>
                </a:lnTo>
                <a:lnTo>
                  <a:pt x="2373242" y="1390339"/>
                </a:lnTo>
                <a:lnTo>
                  <a:pt x="2375852" y="1439978"/>
                </a:lnTo>
                <a:lnTo>
                  <a:pt x="2376804" y="1489794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9827" y="4780787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2796" y="0"/>
                </a:moveTo>
                <a:lnTo>
                  <a:pt x="223760" y="4396"/>
                </a:lnTo>
                <a:lnTo>
                  <a:pt x="177609" y="17071"/>
                </a:lnTo>
                <a:lnTo>
                  <a:pt x="135111" y="37253"/>
                </a:lnTo>
                <a:lnTo>
                  <a:pt x="97037" y="64171"/>
                </a:lnTo>
                <a:lnTo>
                  <a:pt x="64158" y="97053"/>
                </a:lnTo>
                <a:lnTo>
                  <a:pt x="37244" y="135127"/>
                </a:lnTo>
                <a:lnTo>
                  <a:pt x="17066" y="177624"/>
                </a:lnTo>
                <a:lnTo>
                  <a:pt x="4395" y="223770"/>
                </a:lnTo>
                <a:lnTo>
                  <a:pt x="0" y="272795"/>
                </a:lnTo>
                <a:lnTo>
                  <a:pt x="4395" y="321821"/>
                </a:lnTo>
                <a:lnTo>
                  <a:pt x="17066" y="367967"/>
                </a:lnTo>
                <a:lnTo>
                  <a:pt x="37244" y="410463"/>
                </a:lnTo>
                <a:lnTo>
                  <a:pt x="64158" y="448538"/>
                </a:lnTo>
                <a:lnTo>
                  <a:pt x="97037" y="481420"/>
                </a:lnTo>
                <a:lnTo>
                  <a:pt x="135111" y="508338"/>
                </a:lnTo>
                <a:lnTo>
                  <a:pt x="177609" y="528520"/>
                </a:lnTo>
                <a:lnTo>
                  <a:pt x="223760" y="541195"/>
                </a:lnTo>
                <a:lnTo>
                  <a:pt x="272796" y="545592"/>
                </a:lnTo>
                <a:lnTo>
                  <a:pt x="321821" y="541195"/>
                </a:lnTo>
                <a:lnTo>
                  <a:pt x="367967" y="528520"/>
                </a:lnTo>
                <a:lnTo>
                  <a:pt x="410464" y="508338"/>
                </a:lnTo>
                <a:lnTo>
                  <a:pt x="448538" y="481420"/>
                </a:lnTo>
                <a:lnTo>
                  <a:pt x="481420" y="448538"/>
                </a:lnTo>
                <a:lnTo>
                  <a:pt x="508338" y="410464"/>
                </a:lnTo>
                <a:lnTo>
                  <a:pt x="528520" y="367967"/>
                </a:lnTo>
                <a:lnTo>
                  <a:pt x="541195" y="321821"/>
                </a:lnTo>
                <a:lnTo>
                  <a:pt x="545591" y="272795"/>
                </a:lnTo>
                <a:lnTo>
                  <a:pt x="541195" y="223770"/>
                </a:lnTo>
                <a:lnTo>
                  <a:pt x="528520" y="177624"/>
                </a:lnTo>
                <a:lnTo>
                  <a:pt x="508338" y="135127"/>
                </a:lnTo>
                <a:lnTo>
                  <a:pt x="481420" y="97053"/>
                </a:lnTo>
                <a:lnTo>
                  <a:pt x="448538" y="64171"/>
                </a:lnTo>
                <a:lnTo>
                  <a:pt x="410463" y="37253"/>
                </a:lnTo>
                <a:lnTo>
                  <a:pt x="367967" y="17071"/>
                </a:lnTo>
                <a:lnTo>
                  <a:pt x="321821" y="4396"/>
                </a:lnTo>
                <a:lnTo>
                  <a:pt x="27279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29452" y="941112"/>
            <a:ext cx="6118225" cy="488338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316230">
              <a:lnSpc>
                <a:spcPct val="80000"/>
              </a:lnSpc>
              <a:spcBef>
                <a:spcPts val="580"/>
              </a:spcBef>
            </a:pPr>
            <a:r>
              <a:rPr sz="2000" spc="-5" dirty="0">
                <a:latin typeface="Calibri"/>
                <a:cs typeface="Calibri"/>
              </a:rPr>
              <a:t>Τα ιδρύματα </a:t>
            </a:r>
            <a:r>
              <a:rPr sz="2000" spc="-10" dirty="0">
                <a:latin typeface="Calibri"/>
                <a:cs typeface="Calibri"/>
              </a:rPr>
              <a:t>έχουν </a:t>
            </a:r>
            <a:r>
              <a:rPr sz="2000" spc="-15" dirty="0">
                <a:latin typeface="Calibri"/>
                <a:cs typeface="Calibri"/>
              </a:rPr>
              <a:t>την </a:t>
            </a:r>
            <a:r>
              <a:rPr sz="2000" dirty="0">
                <a:latin typeface="Calibri"/>
                <a:cs typeface="Calibri"/>
              </a:rPr>
              <a:t>υποχρέωση να </a:t>
            </a:r>
            <a:r>
              <a:rPr lang="el-GR" sz="2000" spc="-10" dirty="0" err="1">
                <a:latin typeface="Calibri"/>
                <a:cs typeface="Calibri"/>
              </a:rPr>
              <a:t>υϊοθετούν</a:t>
            </a:r>
            <a:r>
              <a:rPr lang="el-GR"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απ</a:t>
            </a:r>
            <a:r>
              <a:rPr sz="2000" spc="-5" dirty="0" err="1">
                <a:latin typeface="Calibri"/>
                <a:cs typeface="Calibri"/>
              </a:rPr>
              <a:t>οτελεσμ</a:t>
            </a:r>
            <a:r>
              <a:rPr sz="2000" spc="-5" dirty="0">
                <a:latin typeface="Calibri"/>
                <a:cs typeface="Calibri"/>
              </a:rPr>
              <a:t>ατικές </a:t>
            </a:r>
            <a:r>
              <a:rPr sz="2000" spc="-10" dirty="0">
                <a:latin typeface="Calibri"/>
                <a:cs typeface="Calibri"/>
              </a:rPr>
              <a:t>διαδικασίες </a:t>
            </a:r>
            <a:r>
              <a:rPr sz="2000" dirty="0">
                <a:latin typeface="Calibri"/>
                <a:cs typeface="Calibri"/>
              </a:rPr>
              <a:t>για </a:t>
            </a:r>
            <a:r>
              <a:rPr sz="2000" spc="-15" dirty="0">
                <a:latin typeface="Calibri"/>
                <a:cs typeface="Calibri"/>
              </a:rPr>
              <a:t>την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παροχή </a:t>
            </a:r>
            <a:r>
              <a:rPr sz="2000" dirty="0">
                <a:latin typeface="Calibri"/>
                <a:cs typeface="Calibri"/>
              </a:rPr>
              <a:t>ασφάλειας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spc="-5" dirty="0">
                <a:latin typeface="Calibri"/>
                <a:cs typeface="Calibri"/>
              </a:rPr>
              <a:t>προστασίας </a:t>
            </a:r>
            <a:r>
              <a:rPr sz="2000" spc="-10" dirty="0">
                <a:latin typeface="Calibri"/>
                <a:cs typeface="Calibri"/>
              </a:rPr>
              <a:t>των </a:t>
            </a:r>
            <a:r>
              <a:rPr sz="2000" spc="-5" dirty="0">
                <a:latin typeface="Calibri"/>
                <a:cs typeface="Calibri"/>
              </a:rPr>
              <a:t>συμμετεχόντων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στο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έργο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(εισερχομένων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και</a:t>
            </a:r>
            <a:r>
              <a:rPr sz="2000" spc="-10" dirty="0">
                <a:latin typeface="Calibri"/>
                <a:cs typeface="Calibri"/>
              </a:rPr>
              <a:t> εξερχομένων)</a:t>
            </a:r>
            <a:endParaRPr lang="el-GR" sz="2000" spc="-10" dirty="0">
              <a:latin typeface="Calibri"/>
              <a:cs typeface="Calibri"/>
            </a:endParaRPr>
          </a:p>
          <a:p>
            <a:pPr marL="12700" marR="316230">
              <a:lnSpc>
                <a:spcPct val="80000"/>
              </a:lnSpc>
              <a:spcBef>
                <a:spcPts val="580"/>
              </a:spcBef>
            </a:pPr>
            <a:endParaRPr sz="2000" dirty="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spcBef>
                <a:spcPts val="520"/>
              </a:spcBef>
              <a:buChar char="-"/>
              <a:tabLst>
                <a:tab pos="148590" algn="l"/>
              </a:tabLst>
            </a:pPr>
            <a:r>
              <a:rPr sz="2000" spc="-10" dirty="0">
                <a:latin typeface="Calibri"/>
                <a:cs typeface="Calibri"/>
              </a:rPr>
              <a:t>είτε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παρέχοντας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ασφάλιση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τα</a:t>
            </a:r>
            <a:r>
              <a:rPr sz="2000" spc="-10" dirty="0">
                <a:latin typeface="Calibri"/>
                <a:cs typeface="Calibri"/>
              </a:rPr>
              <a:t> ίδια</a:t>
            </a:r>
            <a:endParaRPr lang="el-GR" sz="2000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520"/>
              </a:spcBef>
              <a:tabLst>
                <a:tab pos="148590" algn="l"/>
              </a:tabLst>
            </a:pPr>
            <a:endParaRPr sz="2000" dirty="0">
              <a:latin typeface="Calibri"/>
              <a:cs typeface="Calibri"/>
            </a:endParaRPr>
          </a:p>
          <a:p>
            <a:pPr marL="147955" indent="-135890">
              <a:lnSpc>
                <a:spcPts val="2160"/>
              </a:lnSpc>
              <a:spcBef>
                <a:spcPts val="525"/>
              </a:spcBef>
              <a:buChar char="-"/>
              <a:tabLst>
                <a:tab pos="148590" algn="l"/>
              </a:tabLst>
            </a:pPr>
            <a:r>
              <a:rPr sz="2000" spc="-10" dirty="0">
                <a:latin typeface="Calibri"/>
                <a:cs typeface="Calibri"/>
              </a:rPr>
              <a:t>είτε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συνάπτοντας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συμφωνία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5" dirty="0">
                <a:latin typeface="Calibri"/>
                <a:cs typeface="Calibri"/>
              </a:rPr>
              <a:t> τον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οργανισμό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υποδοχής</a:t>
            </a:r>
            <a:r>
              <a:rPr lang="el-GR" sz="2000" spc="-5" dirty="0">
                <a:latin typeface="Calibri"/>
                <a:cs typeface="Calibri"/>
              </a:rPr>
              <a:t>,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</a:pPr>
            <a:r>
              <a:rPr sz="2000" dirty="0">
                <a:latin typeface="Calibri"/>
                <a:cs typeface="Calibri"/>
              </a:rPr>
              <a:t>ώστε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τελευταίος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να</a:t>
            </a:r>
            <a:r>
              <a:rPr sz="2000" spc="-10" dirty="0">
                <a:latin typeface="Calibri"/>
                <a:cs typeface="Calibri"/>
              </a:rPr>
              <a:t> παρέχει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την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ασφάλιση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στους</a:t>
            </a:r>
          </a:p>
          <a:p>
            <a:pPr marL="12700">
              <a:lnSpc>
                <a:spcPts val="2160"/>
              </a:lnSpc>
            </a:pPr>
            <a:r>
              <a:rPr lang="el-GR" sz="2000" spc="-5" dirty="0">
                <a:latin typeface="Calibri"/>
                <a:cs typeface="Calibri"/>
              </a:rPr>
              <a:t>σ</a:t>
            </a:r>
            <a:r>
              <a:rPr sz="2000" spc="-5" dirty="0" err="1">
                <a:latin typeface="Calibri"/>
                <a:cs typeface="Calibri"/>
              </a:rPr>
              <a:t>υμμετέχοντες</a:t>
            </a:r>
            <a:endParaRPr lang="el-GR" sz="2000" spc="-5" dirty="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endParaRPr sz="2000" dirty="0">
              <a:latin typeface="Calibri"/>
              <a:cs typeface="Calibri"/>
            </a:endParaRPr>
          </a:p>
          <a:p>
            <a:pPr marL="147955" indent="-135890">
              <a:lnSpc>
                <a:spcPts val="2160"/>
              </a:lnSpc>
              <a:spcBef>
                <a:spcPts val="520"/>
              </a:spcBef>
              <a:buChar char="-"/>
              <a:tabLst>
                <a:tab pos="148590" algn="l"/>
              </a:tabLst>
            </a:pPr>
            <a:r>
              <a:rPr sz="2000" spc="-10" dirty="0">
                <a:latin typeface="Calibri"/>
                <a:cs typeface="Calibri"/>
              </a:rPr>
              <a:t>είτε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παρέχοντας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στον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συμμετέχοντα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τις </a:t>
            </a:r>
            <a:r>
              <a:rPr sz="2000" spc="-5" dirty="0">
                <a:latin typeface="Calibri"/>
                <a:cs typeface="Calibri"/>
              </a:rPr>
              <a:t>σχετικές</a:t>
            </a:r>
            <a:endParaRPr sz="2000" dirty="0">
              <a:latin typeface="Calibri"/>
              <a:cs typeface="Calibri"/>
            </a:endParaRPr>
          </a:p>
          <a:p>
            <a:pPr marL="12700" marR="205740">
              <a:lnSpc>
                <a:spcPts val="1920"/>
              </a:lnSpc>
              <a:spcBef>
                <a:spcPts val="220"/>
              </a:spcBef>
            </a:pPr>
            <a:r>
              <a:rPr sz="2000" spc="-5" dirty="0">
                <a:latin typeface="Calibri"/>
                <a:cs typeface="Calibri"/>
              </a:rPr>
              <a:t>πληροφορίες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dirty="0">
                <a:latin typeface="Calibri"/>
                <a:cs typeface="Calibri"/>
              </a:rPr>
              <a:t>υποστήριξη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για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να ασφαλιστεί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μόνος/η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του/της.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Η </a:t>
            </a:r>
            <a:r>
              <a:rPr sz="2000" spc="-5" dirty="0">
                <a:latin typeface="Calibri"/>
                <a:cs typeface="Calibri"/>
              </a:rPr>
              <a:t>ασφαλιστική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κάλυψη</a:t>
            </a:r>
            <a:r>
              <a:rPr sz="2000" dirty="0">
                <a:latin typeface="Calibri"/>
                <a:cs typeface="Calibri"/>
              </a:rPr>
              <a:t> θα </a:t>
            </a:r>
            <a:r>
              <a:rPr sz="2000" spc="-5" dirty="0">
                <a:latin typeface="Calibri"/>
                <a:cs typeface="Calibri"/>
              </a:rPr>
              <a:t>περιλαμβάνει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1695"/>
              </a:lnSpc>
            </a:pP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τουλάχιστον</a:t>
            </a:r>
            <a:r>
              <a:rPr sz="2000" b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ασφάλιση</a:t>
            </a:r>
            <a:r>
              <a:rPr sz="20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υγείας</a:t>
            </a:r>
            <a:r>
              <a:rPr sz="2000" b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καθώς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και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ασφάλιση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</a:pPr>
            <a:r>
              <a:rPr sz="2000" dirty="0">
                <a:latin typeface="Calibri"/>
                <a:cs typeface="Calibri"/>
              </a:rPr>
              <a:t>αστικής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ευθύνης </a:t>
            </a:r>
            <a:r>
              <a:rPr sz="2000" spc="-20" dirty="0">
                <a:latin typeface="Calibri"/>
                <a:cs typeface="Calibri"/>
              </a:rPr>
              <a:t>και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ατυχήματος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[υποχρεωτική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για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πρακτική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άσκηση</a:t>
            </a:r>
            <a:r>
              <a:rPr sz="2000" spc="-20" dirty="0">
                <a:latin typeface="Calibri"/>
                <a:cs typeface="Calibri"/>
              </a:rPr>
              <a:t> και </a:t>
            </a:r>
            <a:r>
              <a:rPr sz="2000" dirty="0">
                <a:latin typeface="Calibri"/>
                <a:cs typeface="Calibri"/>
              </a:rPr>
              <a:t>προαιρετική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για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άλλες </a:t>
            </a:r>
            <a:r>
              <a:rPr sz="2000" spc="-15" dirty="0">
                <a:latin typeface="Calibri"/>
                <a:cs typeface="Calibri"/>
              </a:rPr>
              <a:t>κινητικότητες]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056" y="658113"/>
            <a:ext cx="2287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854" indent="-224790">
              <a:lnSpc>
                <a:spcPct val="100000"/>
              </a:lnSpc>
              <a:spcBef>
                <a:spcPts val="95"/>
              </a:spcBef>
              <a:buClr>
                <a:srgbClr val="44536A"/>
              </a:buClr>
              <a:buFont typeface="Symbol"/>
              <a:buChar char=""/>
              <a:tabLst>
                <a:tab pos="237490" algn="l"/>
              </a:tabLst>
            </a:pPr>
            <a:r>
              <a:rPr lang="el-GR"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Τελική Έκθεση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056" y="1569846"/>
            <a:ext cx="4709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o</a:t>
            </a:r>
            <a:r>
              <a:rPr sz="1800" spc="80" dirty="0">
                <a:latin typeface="Courier New"/>
                <a:cs typeface="Courier New"/>
              </a:rPr>
              <a:t> </a:t>
            </a:r>
            <a:r>
              <a:rPr sz="1800" dirty="0">
                <a:latin typeface="Calibri"/>
                <a:cs typeface="Calibri"/>
              </a:rPr>
              <a:t>Υποβάλλεται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ηλεκτρονικά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μέσω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εργαλείου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Beneficiary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Module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056" y="2392502"/>
            <a:ext cx="4711700" cy="249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Συνοδεύεται</a:t>
            </a:r>
            <a:r>
              <a:rPr sz="1800" spc="4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από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το </a:t>
            </a:r>
            <a:r>
              <a:rPr lang="en-GB" sz="1800" spc="-10" dirty="0">
                <a:latin typeface="Calibri"/>
                <a:cs typeface="Calibri"/>
              </a:rPr>
              <a:t>Declaration on Honour </a:t>
            </a:r>
            <a:r>
              <a:rPr sz="1800" spc="-20" dirty="0">
                <a:latin typeface="Calibri"/>
                <a:cs typeface="Calibri"/>
              </a:rPr>
              <a:t>και</a:t>
            </a:r>
            <a:r>
              <a:rPr lang="en-GB" dirty="0">
                <a:latin typeface="Calibri"/>
                <a:cs typeface="Calibri"/>
              </a:rPr>
              <a:t> excel </a:t>
            </a:r>
            <a:r>
              <a:rPr lang="el-GR" dirty="0">
                <a:latin typeface="Calibri"/>
                <a:cs typeface="Calibri"/>
              </a:rPr>
              <a:t>πίνακα περιγραφής-καταγραφής των πραγματικών εξόδων αλλά και τις αντίστοιχες α</a:t>
            </a:r>
            <a:r>
              <a:rPr sz="1800" spc="-5" dirty="0">
                <a:latin typeface="Calibri"/>
                <a:cs typeface="Calibri"/>
              </a:rPr>
              <a:t>π</a:t>
            </a:r>
            <a:r>
              <a:rPr sz="1800" spc="-5" dirty="0" err="1">
                <a:latin typeface="Calibri"/>
                <a:cs typeface="Calibri"/>
              </a:rPr>
              <a:t>οδείξεις</a:t>
            </a:r>
            <a:r>
              <a:rPr lang="el-GR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γι</a:t>
            </a:r>
            <a:r>
              <a:rPr sz="1800" spc="-5" dirty="0">
                <a:latin typeface="Calibri"/>
                <a:cs typeface="Calibri"/>
              </a:rPr>
              <a:t>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τις πραγματικές δαπάνες</a:t>
            </a:r>
            <a:endParaRPr sz="1800" dirty="0">
              <a:latin typeface="Calibri"/>
              <a:cs typeface="Calibri"/>
            </a:endParaRPr>
          </a:p>
          <a:p>
            <a:pPr marL="22161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(inclusion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support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exceptional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cost,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αν</a:t>
            </a:r>
            <a:endParaRPr sz="1800" dirty="0">
              <a:latin typeface="Calibri"/>
              <a:cs typeface="Calibri"/>
            </a:endParaRPr>
          </a:p>
          <a:p>
            <a:pPr marL="22161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προκύπτει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Force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Majeure)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  <a:tab pos="1640205" algn="l"/>
                <a:tab pos="2576195" algn="l"/>
                <a:tab pos="3197860" algn="l"/>
                <a:tab pos="3585210" algn="l"/>
                <a:tab pos="4366895" algn="l"/>
              </a:tabLst>
            </a:pPr>
            <a:r>
              <a:rPr sz="1800" dirty="0">
                <a:latin typeface="Calibri"/>
                <a:cs typeface="Calibri"/>
              </a:rPr>
              <a:t>Α</a:t>
            </a:r>
            <a:r>
              <a:rPr sz="1800" spc="-30" dirty="0">
                <a:latin typeface="Calibri"/>
                <a:cs typeface="Calibri"/>
              </a:rPr>
              <a:t>ξ</a:t>
            </a:r>
            <a:r>
              <a:rPr sz="1800" spc="-5" dirty="0">
                <a:latin typeface="Calibri"/>
                <a:cs typeface="Calibri"/>
              </a:rPr>
              <a:t>ι</a:t>
            </a:r>
            <a:r>
              <a:rPr sz="1800" spc="-20" dirty="0">
                <a:latin typeface="Calibri"/>
                <a:cs typeface="Calibri"/>
              </a:rPr>
              <a:t>ολ</a:t>
            </a:r>
            <a:r>
              <a:rPr sz="1800" spc="-5" dirty="0">
                <a:latin typeface="Calibri"/>
                <a:cs typeface="Calibri"/>
              </a:rPr>
              <a:t>ογε</a:t>
            </a:r>
            <a:r>
              <a:rPr sz="1800" spc="-20" dirty="0">
                <a:latin typeface="Calibri"/>
                <a:cs typeface="Calibri"/>
              </a:rPr>
              <a:t>ί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spc="5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	πά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spc="5" dirty="0">
                <a:latin typeface="Calibri"/>
                <a:cs typeface="Calibri"/>
              </a:rPr>
              <a:t>ο</a:t>
            </a:r>
            <a:r>
              <a:rPr sz="1800" spc="-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ε	</a:t>
            </a:r>
            <a:r>
              <a:rPr sz="1800" spc="-5" dirty="0">
                <a:latin typeface="Calibri"/>
                <a:cs typeface="Calibri"/>
              </a:rPr>
              <a:t>μ</a:t>
            </a:r>
            <a:r>
              <a:rPr sz="1800" spc="5" dirty="0">
                <a:latin typeface="Calibri"/>
                <a:cs typeface="Calibri"/>
              </a:rPr>
              <a:t>ε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ά	</a:t>
            </a:r>
            <a:r>
              <a:rPr sz="1800" spc="10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η	</a:t>
            </a:r>
            <a:r>
              <a:rPr sz="1800" spc="-10" dirty="0">
                <a:latin typeface="Calibri"/>
                <a:cs typeface="Calibri"/>
              </a:rPr>
              <a:t>λ</a:t>
            </a:r>
            <a:r>
              <a:rPr sz="1800" dirty="0">
                <a:latin typeface="Calibri"/>
                <a:cs typeface="Calibri"/>
              </a:rPr>
              <a:t>ήξη	</a:t>
            </a:r>
            <a:r>
              <a:rPr sz="1800" spc="-15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ου  </a:t>
            </a:r>
            <a:r>
              <a:rPr sz="1800" spc="-10" dirty="0">
                <a:latin typeface="Calibri"/>
                <a:cs typeface="Calibri"/>
              </a:rPr>
              <a:t>σχεδίου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056" y="5054962"/>
            <a:ext cx="471297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o </a:t>
            </a:r>
            <a:r>
              <a:rPr sz="1800" spc="-5" dirty="0">
                <a:latin typeface="Calibri"/>
                <a:cs typeface="Calibri"/>
              </a:rPr>
              <a:t>Εάν λάβει </a:t>
            </a:r>
            <a:r>
              <a:rPr sz="1800" spc="-10" dirty="0">
                <a:latin typeface="Calibri"/>
                <a:cs typeface="Calibri"/>
              </a:rPr>
              <a:t>βαθμολογία </a:t>
            </a:r>
            <a:r>
              <a:rPr sz="1800" spc="-15" dirty="0">
                <a:latin typeface="Calibri"/>
                <a:cs typeface="Calibri"/>
              </a:rPr>
              <a:t>κάτω </a:t>
            </a:r>
            <a:r>
              <a:rPr lang="el-GR" spc="-15" dirty="0">
                <a:latin typeface="Calibri"/>
                <a:cs typeface="Calibri"/>
              </a:rPr>
              <a:t>του 60 (ανώτατη βαθμολογία = 100),</a:t>
            </a:r>
            <a:r>
              <a:rPr sz="1800" spc="-5" dirty="0">
                <a:latin typeface="Calibri"/>
                <a:cs typeface="Calibri"/>
              </a:rPr>
              <a:t> είναι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πιθανή </a:t>
            </a:r>
            <a:r>
              <a:rPr sz="1800" dirty="0">
                <a:latin typeface="Calibri"/>
                <a:cs typeface="Calibri"/>
              </a:rPr>
              <a:t>η μείωση </a:t>
            </a:r>
            <a:r>
              <a:rPr lang="el-GR" sz="1800" dirty="0">
                <a:latin typeface="Calibri"/>
                <a:cs typeface="Calibri"/>
              </a:rPr>
              <a:t>του τελικού επιλέξιμου ποσού </a:t>
            </a:r>
            <a:r>
              <a:rPr lang="el-GR" sz="1800" spc="-5" dirty="0">
                <a:latin typeface="Calibri"/>
                <a:cs typeface="Calibri"/>
              </a:rPr>
              <a:t>επιχορήγησης. Η μείωση που προκύπτει από χαμηλή βαθμολογία εφαρμόζεται ποσοστιαία στα επιλέξιμα οργανωτικά έξοδα (Παράρτημα 5.12)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03038" y="0"/>
            <a:ext cx="7092950" cy="6768465"/>
            <a:chOff x="5003038" y="0"/>
            <a:chExt cx="7092950" cy="6768465"/>
          </a:xfrm>
        </p:grpSpPr>
        <p:sp>
          <p:nvSpPr>
            <p:cNvPr id="7" name="object 7"/>
            <p:cNvSpPr/>
            <p:nvPr/>
          </p:nvSpPr>
          <p:spPr>
            <a:xfrm>
              <a:off x="5009388" y="5587"/>
              <a:ext cx="7086600" cy="6756400"/>
            </a:xfrm>
            <a:custGeom>
              <a:avLst/>
              <a:gdLst/>
              <a:ahLst/>
              <a:cxnLst/>
              <a:rect l="l" t="t" r="r" b="b"/>
              <a:pathLst>
                <a:path w="7086600" h="6756400">
                  <a:moveTo>
                    <a:pt x="3881740" y="6743700"/>
                  </a:moveTo>
                  <a:lnTo>
                    <a:pt x="3204859" y="6743700"/>
                  </a:lnTo>
                  <a:lnTo>
                    <a:pt x="3252689" y="6756400"/>
                  </a:lnTo>
                  <a:lnTo>
                    <a:pt x="3833910" y="6756400"/>
                  </a:lnTo>
                  <a:lnTo>
                    <a:pt x="3881740" y="6743700"/>
                  </a:lnTo>
                  <a:close/>
                </a:path>
                <a:path w="7086600" h="6756400">
                  <a:moveTo>
                    <a:pt x="3976845" y="6731000"/>
                  </a:moveTo>
                  <a:lnTo>
                    <a:pt x="3109754" y="6731000"/>
                  </a:lnTo>
                  <a:lnTo>
                    <a:pt x="3157212" y="6743700"/>
                  </a:lnTo>
                  <a:lnTo>
                    <a:pt x="3929387" y="6743700"/>
                  </a:lnTo>
                  <a:lnTo>
                    <a:pt x="3976845" y="6731000"/>
                  </a:lnTo>
                  <a:close/>
                </a:path>
                <a:path w="7086600" h="6756400">
                  <a:moveTo>
                    <a:pt x="4071181" y="6718300"/>
                  </a:moveTo>
                  <a:lnTo>
                    <a:pt x="3015418" y="6718300"/>
                  </a:lnTo>
                  <a:lnTo>
                    <a:pt x="3062488" y="6731000"/>
                  </a:lnTo>
                  <a:lnTo>
                    <a:pt x="4024111" y="6731000"/>
                  </a:lnTo>
                  <a:lnTo>
                    <a:pt x="4071181" y="6718300"/>
                  </a:lnTo>
                  <a:close/>
                </a:path>
                <a:path w="7086600" h="6756400">
                  <a:moveTo>
                    <a:pt x="4164713" y="6705600"/>
                  </a:moveTo>
                  <a:lnTo>
                    <a:pt x="2921886" y="6705600"/>
                  </a:lnTo>
                  <a:lnTo>
                    <a:pt x="2968550" y="6718300"/>
                  </a:lnTo>
                  <a:lnTo>
                    <a:pt x="4118049" y="6718300"/>
                  </a:lnTo>
                  <a:lnTo>
                    <a:pt x="4164713" y="6705600"/>
                  </a:lnTo>
                  <a:close/>
                </a:path>
                <a:path w="7086600" h="6756400">
                  <a:moveTo>
                    <a:pt x="4349231" y="6667500"/>
                  </a:moveTo>
                  <a:lnTo>
                    <a:pt x="2737368" y="6667500"/>
                  </a:lnTo>
                  <a:lnTo>
                    <a:pt x="2875432" y="6705600"/>
                  </a:lnTo>
                  <a:lnTo>
                    <a:pt x="4211167" y="6705600"/>
                  </a:lnTo>
                  <a:lnTo>
                    <a:pt x="4349231" y="6667500"/>
                  </a:lnTo>
                  <a:close/>
                </a:path>
                <a:path w="7086600" h="6756400">
                  <a:moveTo>
                    <a:pt x="4720214" y="0"/>
                  </a:moveTo>
                  <a:lnTo>
                    <a:pt x="2366385" y="0"/>
                  </a:lnTo>
                  <a:lnTo>
                    <a:pt x="2335843" y="12700"/>
                  </a:lnTo>
                  <a:lnTo>
                    <a:pt x="2249413" y="38100"/>
                  </a:lnTo>
                  <a:lnTo>
                    <a:pt x="2206605" y="63500"/>
                  </a:lnTo>
                  <a:lnTo>
                    <a:pt x="2164074" y="76200"/>
                  </a:lnTo>
                  <a:lnTo>
                    <a:pt x="2121823" y="101600"/>
                  </a:lnTo>
                  <a:lnTo>
                    <a:pt x="2038182" y="127000"/>
                  </a:lnTo>
                  <a:lnTo>
                    <a:pt x="1955717" y="177800"/>
                  </a:lnTo>
                  <a:lnTo>
                    <a:pt x="1914935" y="190500"/>
                  </a:lnTo>
                  <a:lnTo>
                    <a:pt x="1874459" y="215900"/>
                  </a:lnTo>
                  <a:lnTo>
                    <a:pt x="1834295" y="228600"/>
                  </a:lnTo>
                  <a:lnTo>
                    <a:pt x="1754914" y="279400"/>
                  </a:lnTo>
                  <a:lnTo>
                    <a:pt x="1638277" y="355599"/>
                  </a:lnTo>
                  <a:lnTo>
                    <a:pt x="1600065" y="368299"/>
                  </a:lnTo>
                  <a:lnTo>
                    <a:pt x="1562193" y="393699"/>
                  </a:lnTo>
                  <a:lnTo>
                    <a:pt x="1450659" y="469899"/>
                  </a:lnTo>
                  <a:lnTo>
                    <a:pt x="1414189" y="507999"/>
                  </a:lnTo>
                  <a:lnTo>
                    <a:pt x="1342338" y="558799"/>
                  </a:lnTo>
                  <a:lnTo>
                    <a:pt x="1271966" y="609599"/>
                  </a:lnTo>
                  <a:lnTo>
                    <a:pt x="1237345" y="647699"/>
                  </a:lnTo>
                  <a:lnTo>
                    <a:pt x="1169254" y="698499"/>
                  </a:lnTo>
                  <a:lnTo>
                    <a:pt x="1135793" y="736599"/>
                  </a:lnTo>
                  <a:lnTo>
                    <a:pt x="1070059" y="787399"/>
                  </a:lnTo>
                  <a:lnTo>
                    <a:pt x="1037796" y="825499"/>
                  </a:lnTo>
                  <a:lnTo>
                    <a:pt x="1005940" y="850899"/>
                  </a:lnTo>
                  <a:lnTo>
                    <a:pt x="974496" y="888999"/>
                  </a:lnTo>
                  <a:lnTo>
                    <a:pt x="943468" y="914399"/>
                  </a:lnTo>
                  <a:lnTo>
                    <a:pt x="912861" y="952499"/>
                  </a:lnTo>
                  <a:lnTo>
                    <a:pt x="882678" y="990599"/>
                  </a:lnTo>
                  <a:lnTo>
                    <a:pt x="852924" y="1015999"/>
                  </a:lnTo>
                  <a:lnTo>
                    <a:pt x="823603" y="1054099"/>
                  </a:lnTo>
                  <a:lnTo>
                    <a:pt x="794720" y="1092199"/>
                  </a:lnTo>
                  <a:lnTo>
                    <a:pt x="766277" y="1117599"/>
                  </a:lnTo>
                  <a:lnTo>
                    <a:pt x="738281" y="1155699"/>
                  </a:lnTo>
                  <a:lnTo>
                    <a:pt x="710734" y="1193799"/>
                  </a:lnTo>
                  <a:lnTo>
                    <a:pt x="683642" y="1231899"/>
                  </a:lnTo>
                  <a:lnTo>
                    <a:pt x="657007" y="1269999"/>
                  </a:lnTo>
                  <a:lnTo>
                    <a:pt x="630836" y="1295399"/>
                  </a:lnTo>
                  <a:lnTo>
                    <a:pt x="605131" y="1333499"/>
                  </a:lnTo>
                  <a:lnTo>
                    <a:pt x="579897" y="1371599"/>
                  </a:lnTo>
                  <a:lnTo>
                    <a:pt x="555139" y="1409699"/>
                  </a:lnTo>
                  <a:lnTo>
                    <a:pt x="530860" y="1447799"/>
                  </a:lnTo>
                  <a:lnTo>
                    <a:pt x="507064" y="1485899"/>
                  </a:lnTo>
                  <a:lnTo>
                    <a:pt x="483757" y="1523999"/>
                  </a:lnTo>
                  <a:lnTo>
                    <a:pt x="460941" y="1562099"/>
                  </a:lnTo>
                  <a:lnTo>
                    <a:pt x="438622" y="1600199"/>
                  </a:lnTo>
                  <a:lnTo>
                    <a:pt x="416804" y="1650999"/>
                  </a:lnTo>
                  <a:lnTo>
                    <a:pt x="395490" y="1689099"/>
                  </a:lnTo>
                  <a:lnTo>
                    <a:pt x="374685" y="1727199"/>
                  </a:lnTo>
                  <a:lnTo>
                    <a:pt x="354394" y="1765299"/>
                  </a:lnTo>
                  <a:lnTo>
                    <a:pt x="334620" y="1803399"/>
                  </a:lnTo>
                  <a:lnTo>
                    <a:pt x="315368" y="1841499"/>
                  </a:lnTo>
                  <a:lnTo>
                    <a:pt x="296641" y="1892299"/>
                  </a:lnTo>
                  <a:lnTo>
                    <a:pt x="278445" y="1930399"/>
                  </a:lnTo>
                  <a:lnTo>
                    <a:pt x="260783" y="1968499"/>
                  </a:lnTo>
                  <a:lnTo>
                    <a:pt x="243660" y="2019299"/>
                  </a:lnTo>
                  <a:lnTo>
                    <a:pt x="227079" y="2057399"/>
                  </a:lnTo>
                  <a:lnTo>
                    <a:pt x="211045" y="2095499"/>
                  </a:lnTo>
                  <a:lnTo>
                    <a:pt x="195563" y="2146299"/>
                  </a:lnTo>
                  <a:lnTo>
                    <a:pt x="180636" y="2184399"/>
                  </a:lnTo>
                  <a:lnTo>
                    <a:pt x="166269" y="2222499"/>
                  </a:lnTo>
                  <a:lnTo>
                    <a:pt x="152466" y="2273299"/>
                  </a:lnTo>
                  <a:lnTo>
                    <a:pt x="139230" y="2311399"/>
                  </a:lnTo>
                  <a:lnTo>
                    <a:pt x="126567" y="2362199"/>
                  </a:lnTo>
                  <a:lnTo>
                    <a:pt x="114481" y="2400299"/>
                  </a:lnTo>
                  <a:lnTo>
                    <a:pt x="102975" y="2451099"/>
                  </a:lnTo>
                  <a:lnTo>
                    <a:pt x="92055" y="2489199"/>
                  </a:lnTo>
                  <a:lnTo>
                    <a:pt x="81723" y="2539999"/>
                  </a:lnTo>
                  <a:lnTo>
                    <a:pt x="71985" y="2578099"/>
                  </a:lnTo>
                  <a:lnTo>
                    <a:pt x="62845" y="2628899"/>
                  </a:lnTo>
                  <a:lnTo>
                    <a:pt x="54307" y="2666999"/>
                  </a:lnTo>
                  <a:lnTo>
                    <a:pt x="46374" y="2717799"/>
                  </a:lnTo>
                  <a:lnTo>
                    <a:pt x="39052" y="2768599"/>
                  </a:lnTo>
                  <a:lnTo>
                    <a:pt x="32345" y="2806699"/>
                  </a:lnTo>
                  <a:lnTo>
                    <a:pt x="26256" y="2857499"/>
                  </a:lnTo>
                  <a:lnTo>
                    <a:pt x="20791" y="2908299"/>
                  </a:lnTo>
                  <a:lnTo>
                    <a:pt x="15952" y="2946399"/>
                  </a:lnTo>
                  <a:lnTo>
                    <a:pt x="11745" y="2997199"/>
                  </a:lnTo>
                  <a:lnTo>
                    <a:pt x="8174" y="3047999"/>
                  </a:lnTo>
                  <a:lnTo>
                    <a:pt x="5242" y="3098799"/>
                  </a:lnTo>
                  <a:lnTo>
                    <a:pt x="2955" y="3136899"/>
                  </a:lnTo>
                  <a:lnTo>
                    <a:pt x="1316" y="3187699"/>
                  </a:lnTo>
                  <a:lnTo>
                    <a:pt x="329" y="3238499"/>
                  </a:lnTo>
                  <a:lnTo>
                    <a:pt x="0" y="3289299"/>
                  </a:lnTo>
                  <a:lnTo>
                    <a:pt x="329" y="3327399"/>
                  </a:lnTo>
                  <a:lnTo>
                    <a:pt x="1316" y="3378199"/>
                  </a:lnTo>
                  <a:lnTo>
                    <a:pt x="2955" y="3428999"/>
                  </a:lnTo>
                  <a:lnTo>
                    <a:pt x="5242" y="3479799"/>
                  </a:lnTo>
                  <a:lnTo>
                    <a:pt x="8174" y="3517899"/>
                  </a:lnTo>
                  <a:lnTo>
                    <a:pt x="11745" y="3568699"/>
                  </a:lnTo>
                  <a:lnTo>
                    <a:pt x="15952" y="3619499"/>
                  </a:lnTo>
                  <a:lnTo>
                    <a:pt x="20791" y="3657599"/>
                  </a:lnTo>
                  <a:lnTo>
                    <a:pt x="26256" y="3708399"/>
                  </a:lnTo>
                  <a:lnTo>
                    <a:pt x="32345" y="3759199"/>
                  </a:lnTo>
                  <a:lnTo>
                    <a:pt x="39052" y="3797299"/>
                  </a:lnTo>
                  <a:lnTo>
                    <a:pt x="46374" y="3848099"/>
                  </a:lnTo>
                  <a:lnTo>
                    <a:pt x="54307" y="3898899"/>
                  </a:lnTo>
                  <a:lnTo>
                    <a:pt x="62845" y="3936999"/>
                  </a:lnTo>
                  <a:lnTo>
                    <a:pt x="71985" y="3987799"/>
                  </a:lnTo>
                  <a:lnTo>
                    <a:pt x="81723" y="4025899"/>
                  </a:lnTo>
                  <a:lnTo>
                    <a:pt x="92055" y="4076699"/>
                  </a:lnTo>
                  <a:lnTo>
                    <a:pt x="102975" y="4114799"/>
                  </a:lnTo>
                  <a:lnTo>
                    <a:pt x="114481" y="4165599"/>
                  </a:lnTo>
                  <a:lnTo>
                    <a:pt x="126567" y="4203699"/>
                  </a:lnTo>
                  <a:lnTo>
                    <a:pt x="139230" y="4254499"/>
                  </a:lnTo>
                  <a:lnTo>
                    <a:pt x="152466" y="4292599"/>
                  </a:lnTo>
                  <a:lnTo>
                    <a:pt x="166269" y="4343399"/>
                  </a:lnTo>
                  <a:lnTo>
                    <a:pt x="180636" y="4381499"/>
                  </a:lnTo>
                  <a:lnTo>
                    <a:pt x="195563" y="4432299"/>
                  </a:lnTo>
                  <a:lnTo>
                    <a:pt x="211045" y="4470399"/>
                  </a:lnTo>
                  <a:lnTo>
                    <a:pt x="227079" y="4508499"/>
                  </a:lnTo>
                  <a:lnTo>
                    <a:pt x="243660" y="4559299"/>
                  </a:lnTo>
                  <a:lnTo>
                    <a:pt x="260783" y="4597399"/>
                  </a:lnTo>
                  <a:lnTo>
                    <a:pt x="278445" y="4635499"/>
                  </a:lnTo>
                  <a:lnTo>
                    <a:pt x="296641" y="4673599"/>
                  </a:lnTo>
                  <a:lnTo>
                    <a:pt x="315368" y="4724399"/>
                  </a:lnTo>
                  <a:lnTo>
                    <a:pt x="334620" y="4762499"/>
                  </a:lnTo>
                  <a:lnTo>
                    <a:pt x="354394" y="4800599"/>
                  </a:lnTo>
                  <a:lnTo>
                    <a:pt x="374685" y="4838699"/>
                  </a:lnTo>
                  <a:lnTo>
                    <a:pt x="395490" y="4876799"/>
                  </a:lnTo>
                  <a:lnTo>
                    <a:pt x="416804" y="4927599"/>
                  </a:lnTo>
                  <a:lnTo>
                    <a:pt x="438622" y="4965699"/>
                  </a:lnTo>
                  <a:lnTo>
                    <a:pt x="460941" y="5003799"/>
                  </a:lnTo>
                  <a:lnTo>
                    <a:pt x="483757" y="5041899"/>
                  </a:lnTo>
                  <a:lnTo>
                    <a:pt x="507064" y="5079999"/>
                  </a:lnTo>
                  <a:lnTo>
                    <a:pt x="530860" y="5118099"/>
                  </a:lnTo>
                  <a:lnTo>
                    <a:pt x="555139" y="5156199"/>
                  </a:lnTo>
                  <a:lnTo>
                    <a:pt x="579897" y="5194299"/>
                  </a:lnTo>
                  <a:lnTo>
                    <a:pt x="605131" y="5232399"/>
                  </a:lnTo>
                  <a:lnTo>
                    <a:pt x="630836" y="5270499"/>
                  </a:lnTo>
                  <a:lnTo>
                    <a:pt x="657007" y="5295899"/>
                  </a:lnTo>
                  <a:lnTo>
                    <a:pt x="683642" y="5333999"/>
                  </a:lnTo>
                  <a:lnTo>
                    <a:pt x="710734" y="5372099"/>
                  </a:lnTo>
                  <a:lnTo>
                    <a:pt x="738281" y="5410199"/>
                  </a:lnTo>
                  <a:lnTo>
                    <a:pt x="766277" y="5448299"/>
                  </a:lnTo>
                  <a:lnTo>
                    <a:pt x="794720" y="5473699"/>
                  </a:lnTo>
                  <a:lnTo>
                    <a:pt x="823603" y="5511799"/>
                  </a:lnTo>
                  <a:lnTo>
                    <a:pt x="852924" y="5549899"/>
                  </a:lnTo>
                  <a:lnTo>
                    <a:pt x="882678" y="5575299"/>
                  </a:lnTo>
                  <a:lnTo>
                    <a:pt x="912861" y="5613399"/>
                  </a:lnTo>
                  <a:lnTo>
                    <a:pt x="943468" y="5651499"/>
                  </a:lnTo>
                  <a:lnTo>
                    <a:pt x="974496" y="5676899"/>
                  </a:lnTo>
                  <a:lnTo>
                    <a:pt x="1005940" y="5714999"/>
                  </a:lnTo>
                  <a:lnTo>
                    <a:pt x="1037796" y="5740399"/>
                  </a:lnTo>
                  <a:lnTo>
                    <a:pt x="1070059" y="5778499"/>
                  </a:lnTo>
                  <a:lnTo>
                    <a:pt x="1102726" y="5803899"/>
                  </a:lnTo>
                  <a:lnTo>
                    <a:pt x="1135793" y="5841999"/>
                  </a:lnTo>
                  <a:lnTo>
                    <a:pt x="1203106" y="5892799"/>
                  </a:lnTo>
                  <a:lnTo>
                    <a:pt x="1237345" y="5930899"/>
                  </a:lnTo>
                  <a:lnTo>
                    <a:pt x="1306965" y="5981699"/>
                  </a:lnTo>
                  <a:lnTo>
                    <a:pt x="1378081" y="6032499"/>
                  </a:lnTo>
                  <a:lnTo>
                    <a:pt x="1414189" y="6070599"/>
                  </a:lnTo>
                  <a:lnTo>
                    <a:pt x="1450659" y="6095999"/>
                  </a:lnTo>
                  <a:lnTo>
                    <a:pt x="1524665" y="6146799"/>
                  </a:lnTo>
                  <a:lnTo>
                    <a:pt x="1638277" y="6222999"/>
                  </a:lnTo>
                  <a:lnTo>
                    <a:pt x="1676826" y="6235699"/>
                  </a:lnTo>
                  <a:lnTo>
                    <a:pt x="1715706" y="6261099"/>
                  </a:lnTo>
                  <a:lnTo>
                    <a:pt x="1834295" y="6337299"/>
                  </a:lnTo>
                  <a:lnTo>
                    <a:pt x="1874459" y="6349999"/>
                  </a:lnTo>
                  <a:lnTo>
                    <a:pt x="1955717" y="6400799"/>
                  </a:lnTo>
                  <a:lnTo>
                    <a:pt x="1996801" y="6413499"/>
                  </a:lnTo>
                  <a:lnTo>
                    <a:pt x="2038182" y="6438899"/>
                  </a:lnTo>
                  <a:lnTo>
                    <a:pt x="2079858" y="6451599"/>
                  </a:lnTo>
                  <a:lnTo>
                    <a:pt x="2121823" y="6476999"/>
                  </a:lnTo>
                  <a:lnTo>
                    <a:pt x="2206605" y="6502399"/>
                  </a:lnTo>
                  <a:lnTo>
                    <a:pt x="2249413" y="6527800"/>
                  </a:lnTo>
                  <a:lnTo>
                    <a:pt x="2379457" y="6565900"/>
                  </a:lnTo>
                  <a:lnTo>
                    <a:pt x="2423330" y="6591300"/>
                  </a:lnTo>
                  <a:lnTo>
                    <a:pt x="2691793" y="6667500"/>
                  </a:lnTo>
                  <a:lnTo>
                    <a:pt x="4394806" y="6667500"/>
                  </a:lnTo>
                  <a:lnTo>
                    <a:pt x="4663269" y="6591300"/>
                  </a:lnTo>
                  <a:lnTo>
                    <a:pt x="4707142" y="6565900"/>
                  </a:lnTo>
                  <a:lnTo>
                    <a:pt x="4837186" y="6527800"/>
                  </a:lnTo>
                  <a:lnTo>
                    <a:pt x="4879994" y="6502399"/>
                  </a:lnTo>
                  <a:lnTo>
                    <a:pt x="4964776" y="6476999"/>
                  </a:lnTo>
                  <a:lnTo>
                    <a:pt x="5006741" y="6451599"/>
                  </a:lnTo>
                  <a:lnTo>
                    <a:pt x="5048417" y="6438899"/>
                  </a:lnTo>
                  <a:lnTo>
                    <a:pt x="5089798" y="6413499"/>
                  </a:lnTo>
                  <a:lnTo>
                    <a:pt x="5130882" y="6400799"/>
                  </a:lnTo>
                  <a:lnTo>
                    <a:pt x="5212140" y="6349999"/>
                  </a:lnTo>
                  <a:lnTo>
                    <a:pt x="5252304" y="6337299"/>
                  </a:lnTo>
                  <a:lnTo>
                    <a:pt x="5370893" y="6261099"/>
                  </a:lnTo>
                  <a:lnTo>
                    <a:pt x="5409773" y="6235699"/>
                  </a:lnTo>
                  <a:lnTo>
                    <a:pt x="5448322" y="6222999"/>
                  </a:lnTo>
                  <a:lnTo>
                    <a:pt x="5561934" y="6146799"/>
                  </a:lnTo>
                  <a:lnTo>
                    <a:pt x="5635940" y="6095999"/>
                  </a:lnTo>
                  <a:lnTo>
                    <a:pt x="5672410" y="6070599"/>
                  </a:lnTo>
                  <a:lnTo>
                    <a:pt x="5708518" y="6032499"/>
                  </a:lnTo>
                  <a:lnTo>
                    <a:pt x="5779634" y="5981699"/>
                  </a:lnTo>
                  <a:lnTo>
                    <a:pt x="5849254" y="5930899"/>
                  </a:lnTo>
                  <a:lnTo>
                    <a:pt x="5883493" y="5892799"/>
                  </a:lnTo>
                  <a:lnTo>
                    <a:pt x="5950806" y="5841999"/>
                  </a:lnTo>
                  <a:lnTo>
                    <a:pt x="5983873" y="5803899"/>
                  </a:lnTo>
                  <a:lnTo>
                    <a:pt x="6016540" y="5778499"/>
                  </a:lnTo>
                  <a:lnTo>
                    <a:pt x="6048803" y="5740399"/>
                  </a:lnTo>
                  <a:lnTo>
                    <a:pt x="6080659" y="5714999"/>
                  </a:lnTo>
                  <a:lnTo>
                    <a:pt x="6112103" y="5676899"/>
                  </a:lnTo>
                  <a:lnTo>
                    <a:pt x="6143131" y="5651499"/>
                  </a:lnTo>
                  <a:lnTo>
                    <a:pt x="6173738" y="5613399"/>
                  </a:lnTo>
                  <a:lnTo>
                    <a:pt x="6203921" y="5575299"/>
                  </a:lnTo>
                  <a:lnTo>
                    <a:pt x="6233675" y="5549899"/>
                  </a:lnTo>
                  <a:lnTo>
                    <a:pt x="6262996" y="5511799"/>
                  </a:lnTo>
                  <a:lnTo>
                    <a:pt x="6291879" y="5473699"/>
                  </a:lnTo>
                  <a:lnTo>
                    <a:pt x="6320322" y="5448299"/>
                  </a:lnTo>
                  <a:lnTo>
                    <a:pt x="6348318" y="5410199"/>
                  </a:lnTo>
                  <a:lnTo>
                    <a:pt x="6375865" y="5372099"/>
                  </a:lnTo>
                  <a:lnTo>
                    <a:pt x="6402957" y="5333999"/>
                  </a:lnTo>
                  <a:lnTo>
                    <a:pt x="6429592" y="5295899"/>
                  </a:lnTo>
                  <a:lnTo>
                    <a:pt x="6455763" y="5270499"/>
                  </a:lnTo>
                  <a:lnTo>
                    <a:pt x="6481468" y="5232399"/>
                  </a:lnTo>
                  <a:lnTo>
                    <a:pt x="6506702" y="5194299"/>
                  </a:lnTo>
                  <a:lnTo>
                    <a:pt x="6531460" y="5156199"/>
                  </a:lnTo>
                  <a:lnTo>
                    <a:pt x="6555739" y="5118099"/>
                  </a:lnTo>
                  <a:lnTo>
                    <a:pt x="6579535" y="5079999"/>
                  </a:lnTo>
                  <a:lnTo>
                    <a:pt x="6602842" y="5041899"/>
                  </a:lnTo>
                  <a:lnTo>
                    <a:pt x="6625658" y="5003799"/>
                  </a:lnTo>
                  <a:lnTo>
                    <a:pt x="6647977" y="4965699"/>
                  </a:lnTo>
                  <a:lnTo>
                    <a:pt x="6669795" y="4927599"/>
                  </a:lnTo>
                  <a:lnTo>
                    <a:pt x="6691109" y="4876799"/>
                  </a:lnTo>
                  <a:lnTo>
                    <a:pt x="6711914" y="4838699"/>
                  </a:lnTo>
                  <a:lnTo>
                    <a:pt x="6732205" y="4800599"/>
                  </a:lnTo>
                  <a:lnTo>
                    <a:pt x="6751979" y="4762499"/>
                  </a:lnTo>
                  <a:lnTo>
                    <a:pt x="6771231" y="4724399"/>
                  </a:lnTo>
                  <a:lnTo>
                    <a:pt x="6789958" y="4673599"/>
                  </a:lnTo>
                  <a:lnTo>
                    <a:pt x="6808154" y="4635499"/>
                  </a:lnTo>
                  <a:lnTo>
                    <a:pt x="6825816" y="4597399"/>
                  </a:lnTo>
                  <a:lnTo>
                    <a:pt x="6842939" y="4559299"/>
                  </a:lnTo>
                  <a:lnTo>
                    <a:pt x="6859520" y="4508499"/>
                  </a:lnTo>
                  <a:lnTo>
                    <a:pt x="6875554" y="4470399"/>
                  </a:lnTo>
                  <a:lnTo>
                    <a:pt x="6891036" y="4432299"/>
                  </a:lnTo>
                  <a:lnTo>
                    <a:pt x="6905963" y="4381499"/>
                  </a:lnTo>
                  <a:lnTo>
                    <a:pt x="6920330" y="4343399"/>
                  </a:lnTo>
                  <a:lnTo>
                    <a:pt x="6934133" y="4292599"/>
                  </a:lnTo>
                  <a:lnTo>
                    <a:pt x="6947369" y="4254499"/>
                  </a:lnTo>
                  <a:lnTo>
                    <a:pt x="6960032" y="4203699"/>
                  </a:lnTo>
                  <a:lnTo>
                    <a:pt x="6972118" y="4165599"/>
                  </a:lnTo>
                  <a:lnTo>
                    <a:pt x="6983624" y="4114799"/>
                  </a:lnTo>
                  <a:lnTo>
                    <a:pt x="6994544" y="4076699"/>
                  </a:lnTo>
                  <a:lnTo>
                    <a:pt x="7004876" y="4025899"/>
                  </a:lnTo>
                  <a:lnTo>
                    <a:pt x="7014614" y="3987799"/>
                  </a:lnTo>
                  <a:lnTo>
                    <a:pt x="7023754" y="3936999"/>
                  </a:lnTo>
                  <a:lnTo>
                    <a:pt x="7032292" y="3898899"/>
                  </a:lnTo>
                  <a:lnTo>
                    <a:pt x="7040225" y="3848099"/>
                  </a:lnTo>
                  <a:lnTo>
                    <a:pt x="7047547" y="3797299"/>
                  </a:lnTo>
                  <a:lnTo>
                    <a:pt x="7054254" y="3759199"/>
                  </a:lnTo>
                  <a:lnTo>
                    <a:pt x="7060343" y="3708399"/>
                  </a:lnTo>
                  <a:lnTo>
                    <a:pt x="7065808" y="3657599"/>
                  </a:lnTo>
                  <a:lnTo>
                    <a:pt x="7070647" y="3619499"/>
                  </a:lnTo>
                  <a:lnTo>
                    <a:pt x="7074854" y="3568699"/>
                  </a:lnTo>
                  <a:lnTo>
                    <a:pt x="7078425" y="3517899"/>
                  </a:lnTo>
                  <a:lnTo>
                    <a:pt x="7081357" y="3479799"/>
                  </a:lnTo>
                  <a:lnTo>
                    <a:pt x="7083644" y="3428999"/>
                  </a:lnTo>
                  <a:lnTo>
                    <a:pt x="7085283" y="3378199"/>
                  </a:lnTo>
                  <a:lnTo>
                    <a:pt x="7086270" y="3327399"/>
                  </a:lnTo>
                  <a:lnTo>
                    <a:pt x="7086600" y="3289299"/>
                  </a:lnTo>
                  <a:lnTo>
                    <a:pt x="7086270" y="3238499"/>
                  </a:lnTo>
                  <a:lnTo>
                    <a:pt x="7085283" y="3187699"/>
                  </a:lnTo>
                  <a:lnTo>
                    <a:pt x="7083644" y="3136899"/>
                  </a:lnTo>
                  <a:lnTo>
                    <a:pt x="7081357" y="3098799"/>
                  </a:lnTo>
                  <a:lnTo>
                    <a:pt x="7078425" y="3047999"/>
                  </a:lnTo>
                  <a:lnTo>
                    <a:pt x="7074854" y="2997199"/>
                  </a:lnTo>
                  <a:lnTo>
                    <a:pt x="7070647" y="2946399"/>
                  </a:lnTo>
                  <a:lnTo>
                    <a:pt x="7065808" y="2908299"/>
                  </a:lnTo>
                  <a:lnTo>
                    <a:pt x="7060343" y="2857499"/>
                  </a:lnTo>
                  <a:lnTo>
                    <a:pt x="7054254" y="2806699"/>
                  </a:lnTo>
                  <a:lnTo>
                    <a:pt x="7047547" y="2768599"/>
                  </a:lnTo>
                  <a:lnTo>
                    <a:pt x="7040225" y="2717799"/>
                  </a:lnTo>
                  <a:lnTo>
                    <a:pt x="7032292" y="2666999"/>
                  </a:lnTo>
                  <a:lnTo>
                    <a:pt x="7023754" y="2628899"/>
                  </a:lnTo>
                  <a:lnTo>
                    <a:pt x="7014614" y="2578099"/>
                  </a:lnTo>
                  <a:lnTo>
                    <a:pt x="7004876" y="2539999"/>
                  </a:lnTo>
                  <a:lnTo>
                    <a:pt x="6994544" y="2489199"/>
                  </a:lnTo>
                  <a:lnTo>
                    <a:pt x="6983624" y="2451099"/>
                  </a:lnTo>
                  <a:lnTo>
                    <a:pt x="6972118" y="2400299"/>
                  </a:lnTo>
                  <a:lnTo>
                    <a:pt x="6960032" y="2362199"/>
                  </a:lnTo>
                  <a:lnTo>
                    <a:pt x="6947369" y="2311399"/>
                  </a:lnTo>
                  <a:lnTo>
                    <a:pt x="6934133" y="2273299"/>
                  </a:lnTo>
                  <a:lnTo>
                    <a:pt x="6920330" y="2222499"/>
                  </a:lnTo>
                  <a:lnTo>
                    <a:pt x="6905963" y="2184399"/>
                  </a:lnTo>
                  <a:lnTo>
                    <a:pt x="6891036" y="2146299"/>
                  </a:lnTo>
                  <a:lnTo>
                    <a:pt x="6875554" y="2095499"/>
                  </a:lnTo>
                  <a:lnTo>
                    <a:pt x="6859520" y="2057399"/>
                  </a:lnTo>
                  <a:lnTo>
                    <a:pt x="6842939" y="2019299"/>
                  </a:lnTo>
                  <a:lnTo>
                    <a:pt x="6825816" y="1968499"/>
                  </a:lnTo>
                  <a:lnTo>
                    <a:pt x="6808154" y="1930399"/>
                  </a:lnTo>
                  <a:lnTo>
                    <a:pt x="6789958" y="1892299"/>
                  </a:lnTo>
                  <a:lnTo>
                    <a:pt x="6771231" y="1841499"/>
                  </a:lnTo>
                  <a:lnTo>
                    <a:pt x="6751979" y="1803399"/>
                  </a:lnTo>
                  <a:lnTo>
                    <a:pt x="6732205" y="1765299"/>
                  </a:lnTo>
                  <a:lnTo>
                    <a:pt x="6711914" y="1727199"/>
                  </a:lnTo>
                  <a:lnTo>
                    <a:pt x="6691109" y="1689099"/>
                  </a:lnTo>
                  <a:lnTo>
                    <a:pt x="6669795" y="1650999"/>
                  </a:lnTo>
                  <a:lnTo>
                    <a:pt x="6647977" y="1600199"/>
                  </a:lnTo>
                  <a:lnTo>
                    <a:pt x="6625658" y="1562099"/>
                  </a:lnTo>
                  <a:lnTo>
                    <a:pt x="6602842" y="1523999"/>
                  </a:lnTo>
                  <a:lnTo>
                    <a:pt x="6579535" y="1485899"/>
                  </a:lnTo>
                  <a:lnTo>
                    <a:pt x="6555739" y="1447799"/>
                  </a:lnTo>
                  <a:lnTo>
                    <a:pt x="6531460" y="1409699"/>
                  </a:lnTo>
                  <a:lnTo>
                    <a:pt x="6506702" y="1371599"/>
                  </a:lnTo>
                  <a:lnTo>
                    <a:pt x="6481468" y="1333499"/>
                  </a:lnTo>
                  <a:lnTo>
                    <a:pt x="6455763" y="1295399"/>
                  </a:lnTo>
                  <a:lnTo>
                    <a:pt x="6429592" y="1269999"/>
                  </a:lnTo>
                  <a:lnTo>
                    <a:pt x="6402957" y="1231899"/>
                  </a:lnTo>
                  <a:lnTo>
                    <a:pt x="6375865" y="1193799"/>
                  </a:lnTo>
                  <a:lnTo>
                    <a:pt x="6348318" y="1155699"/>
                  </a:lnTo>
                  <a:lnTo>
                    <a:pt x="6320322" y="1117599"/>
                  </a:lnTo>
                  <a:lnTo>
                    <a:pt x="6291879" y="1092199"/>
                  </a:lnTo>
                  <a:lnTo>
                    <a:pt x="6262996" y="1054099"/>
                  </a:lnTo>
                  <a:lnTo>
                    <a:pt x="6233675" y="1015999"/>
                  </a:lnTo>
                  <a:lnTo>
                    <a:pt x="6203921" y="990599"/>
                  </a:lnTo>
                  <a:lnTo>
                    <a:pt x="6173738" y="952499"/>
                  </a:lnTo>
                  <a:lnTo>
                    <a:pt x="6143131" y="914399"/>
                  </a:lnTo>
                  <a:lnTo>
                    <a:pt x="6112103" y="888999"/>
                  </a:lnTo>
                  <a:lnTo>
                    <a:pt x="6080659" y="850899"/>
                  </a:lnTo>
                  <a:lnTo>
                    <a:pt x="6048803" y="825499"/>
                  </a:lnTo>
                  <a:lnTo>
                    <a:pt x="6016540" y="787399"/>
                  </a:lnTo>
                  <a:lnTo>
                    <a:pt x="5950806" y="736599"/>
                  </a:lnTo>
                  <a:lnTo>
                    <a:pt x="5917345" y="698499"/>
                  </a:lnTo>
                  <a:lnTo>
                    <a:pt x="5849254" y="647699"/>
                  </a:lnTo>
                  <a:lnTo>
                    <a:pt x="5814633" y="609599"/>
                  </a:lnTo>
                  <a:lnTo>
                    <a:pt x="5744261" y="558799"/>
                  </a:lnTo>
                  <a:lnTo>
                    <a:pt x="5672410" y="507999"/>
                  </a:lnTo>
                  <a:lnTo>
                    <a:pt x="5635940" y="469899"/>
                  </a:lnTo>
                  <a:lnTo>
                    <a:pt x="5524406" y="393699"/>
                  </a:lnTo>
                  <a:lnTo>
                    <a:pt x="5486534" y="368299"/>
                  </a:lnTo>
                  <a:lnTo>
                    <a:pt x="5448322" y="355599"/>
                  </a:lnTo>
                  <a:lnTo>
                    <a:pt x="5331685" y="279400"/>
                  </a:lnTo>
                  <a:lnTo>
                    <a:pt x="5252304" y="228600"/>
                  </a:lnTo>
                  <a:lnTo>
                    <a:pt x="5212140" y="215900"/>
                  </a:lnTo>
                  <a:lnTo>
                    <a:pt x="5171664" y="190500"/>
                  </a:lnTo>
                  <a:lnTo>
                    <a:pt x="5130882" y="177800"/>
                  </a:lnTo>
                  <a:lnTo>
                    <a:pt x="5048417" y="127000"/>
                  </a:lnTo>
                  <a:lnTo>
                    <a:pt x="4964776" y="101600"/>
                  </a:lnTo>
                  <a:lnTo>
                    <a:pt x="4922525" y="76200"/>
                  </a:lnTo>
                  <a:lnTo>
                    <a:pt x="4879994" y="63500"/>
                  </a:lnTo>
                  <a:lnTo>
                    <a:pt x="4837186" y="38100"/>
                  </a:lnTo>
                  <a:lnTo>
                    <a:pt x="4750756" y="12700"/>
                  </a:lnTo>
                  <a:lnTo>
                    <a:pt x="472021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09388" y="0"/>
              <a:ext cx="2366645" cy="3282950"/>
            </a:xfrm>
            <a:custGeom>
              <a:avLst/>
              <a:gdLst/>
              <a:ahLst/>
              <a:cxnLst/>
              <a:rect l="l" t="t" r="r" b="b"/>
              <a:pathLst>
                <a:path w="2366645" h="3282950">
                  <a:moveTo>
                    <a:pt x="0" y="3282696"/>
                  </a:moveTo>
                  <a:lnTo>
                    <a:pt x="329" y="3234734"/>
                  </a:lnTo>
                  <a:lnTo>
                    <a:pt x="1316" y="3186929"/>
                  </a:lnTo>
                  <a:lnTo>
                    <a:pt x="2955" y="3139283"/>
                  </a:lnTo>
                  <a:lnTo>
                    <a:pt x="5242" y="3091801"/>
                  </a:lnTo>
                  <a:lnTo>
                    <a:pt x="8174" y="3044488"/>
                  </a:lnTo>
                  <a:lnTo>
                    <a:pt x="11745" y="2997346"/>
                  </a:lnTo>
                  <a:lnTo>
                    <a:pt x="15952" y="2950381"/>
                  </a:lnTo>
                  <a:lnTo>
                    <a:pt x="20791" y="2903597"/>
                  </a:lnTo>
                  <a:lnTo>
                    <a:pt x="26256" y="2856997"/>
                  </a:lnTo>
                  <a:lnTo>
                    <a:pt x="32345" y="2810587"/>
                  </a:lnTo>
                  <a:lnTo>
                    <a:pt x="39052" y="2764369"/>
                  </a:lnTo>
                  <a:lnTo>
                    <a:pt x="46374" y="2718348"/>
                  </a:lnTo>
                  <a:lnTo>
                    <a:pt x="54307" y="2672529"/>
                  </a:lnTo>
                  <a:lnTo>
                    <a:pt x="62845" y="2626915"/>
                  </a:lnTo>
                  <a:lnTo>
                    <a:pt x="71985" y="2581511"/>
                  </a:lnTo>
                  <a:lnTo>
                    <a:pt x="81723" y="2536321"/>
                  </a:lnTo>
                  <a:lnTo>
                    <a:pt x="92055" y="2491348"/>
                  </a:lnTo>
                  <a:lnTo>
                    <a:pt x="102975" y="2446598"/>
                  </a:lnTo>
                  <a:lnTo>
                    <a:pt x="114481" y="2402073"/>
                  </a:lnTo>
                  <a:lnTo>
                    <a:pt x="126567" y="2357779"/>
                  </a:lnTo>
                  <a:lnTo>
                    <a:pt x="139230" y="2313720"/>
                  </a:lnTo>
                  <a:lnTo>
                    <a:pt x="152466" y="2269899"/>
                  </a:lnTo>
                  <a:lnTo>
                    <a:pt x="166269" y="2226321"/>
                  </a:lnTo>
                  <a:lnTo>
                    <a:pt x="180636" y="2182989"/>
                  </a:lnTo>
                  <a:lnTo>
                    <a:pt x="195563" y="2139909"/>
                  </a:lnTo>
                  <a:lnTo>
                    <a:pt x="211045" y="2097084"/>
                  </a:lnTo>
                  <a:lnTo>
                    <a:pt x="227079" y="2054518"/>
                  </a:lnTo>
                  <a:lnTo>
                    <a:pt x="243660" y="2012216"/>
                  </a:lnTo>
                  <a:lnTo>
                    <a:pt x="260783" y="1970182"/>
                  </a:lnTo>
                  <a:lnTo>
                    <a:pt x="278445" y="1928419"/>
                  </a:lnTo>
                  <a:lnTo>
                    <a:pt x="296641" y="1886932"/>
                  </a:lnTo>
                  <a:lnTo>
                    <a:pt x="315368" y="1845726"/>
                  </a:lnTo>
                  <a:lnTo>
                    <a:pt x="334620" y="1804803"/>
                  </a:lnTo>
                  <a:lnTo>
                    <a:pt x="354394" y="1764169"/>
                  </a:lnTo>
                  <a:lnTo>
                    <a:pt x="374685" y="1723827"/>
                  </a:lnTo>
                  <a:lnTo>
                    <a:pt x="395490" y="1683783"/>
                  </a:lnTo>
                  <a:lnTo>
                    <a:pt x="416804" y="1644038"/>
                  </a:lnTo>
                  <a:lnTo>
                    <a:pt x="438622" y="1604599"/>
                  </a:lnTo>
                  <a:lnTo>
                    <a:pt x="460941" y="1565469"/>
                  </a:lnTo>
                  <a:lnTo>
                    <a:pt x="483757" y="1526652"/>
                  </a:lnTo>
                  <a:lnTo>
                    <a:pt x="507064" y="1488153"/>
                  </a:lnTo>
                  <a:lnTo>
                    <a:pt x="530860" y="1449975"/>
                  </a:lnTo>
                  <a:lnTo>
                    <a:pt x="555139" y="1412123"/>
                  </a:lnTo>
                  <a:lnTo>
                    <a:pt x="579897" y="1374601"/>
                  </a:lnTo>
                  <a:lnTo>
                    <a:pt x="605131" y="1337412"/>
                  </a:lnTo>
                  <a:lnTo>
                    <a:pt x="630836" y="1300562"/>
                  </a:lnTo>
                  <a:lnTo>
                    <a:pt x="657007" y="1264054"/>
                  </a:lnTo>
                  <a:lnTo>
                    <a:pt x="683642" y="1227892"/>
                  </a:lnTo>
                  <a:lnTo>
                    <a:pt x="710734" y="1192081"/>
                  </a:lnTo>
                  <a:lnTo>
                    <a:pt x="738281" y="1156625"/>
                  </a:lnTo>
                  <a:lnTo>
                    <a:pt x="766277" y="1121528"/>
                  </a:lnTo>
                  <a:lnTo>
                    <a:pt x="794720" y="1086793"/>
                  </a:lnTo>
                  <a:lnTo>
                    <a:pt x="823603" y="1052426"/>
                  </a:lnTo>
                  <a:lnTo>
                    <a:pt x="852924" y="1018430"/>
                  </a:lnTo>
                  <a:lnTo>
                    <a:pt x="882678" y="984809"/>
                  </a:lnTo>
                  <a:lnTo>
                    <a:pt x="912861" y="951568"/>
                  </a:lnTo>
                  <a:lnTo>
                    <a:pt x="943468" y="918711"/>
                  </a:lnTo>
                  <a:lnTo>
                    <a:pt x="974496" y="886242"/>
                  </a:lnTo>
                  <a:lnTo>
                    <a:pt x="1005940" y="854164"/>
                  </a:lnTo>
                  <a:lnTo>
                    <a:pt x="1037796" y="822483"/>
                  </a:lnTo>
                  <a:lnTo>
                    <a:pt x="1070059" y="791202"/>
                  </a:lnTo>
                  <a:lnTo>
                    <a:pt x="1102726" y="760326"/>
                  </a:lnTo>
                  <a:lnTo>
                    <a:pt x="1135793" y="729858"/>
                  </a:lnTo>
                  <a:lnTo>
                    <a:pt x="1169254" y="699803"/>
                  </a:lnTo>
                  <a:lnTo>
                    <a:pt x="1203106" y="670165"/>
                  </a:lnTo>
                  <a:lnTo>
                    <a:pt x="1237345" y="640948"/>
                  </a:lnTo>
                  <a:lnTo>
                    <a:pt x="1271966" y="612156"/>
                  </a:lnTo>
                  <a:lnTo>
                    <a:pt x="1306965" y="583793"/>
                  </a:lnTo>
                  <a:lnTo>
                    <a:pt x="1342338" y="555864"/>
                  </a:lnTo>
                  <a:lnTo>
                    <a:pt x="1378081" y="528373"/>
                  </a:lnTo>
                  <a:lnTo>
                    <a:pt x="1414189" y="501323"/>
                  </a:lnTo>
                  <a:lnTo>
                    <a:pt x="1450659" y="474719"/>
                  </a:lnTo>
                  <a:lnTo>
                    <a:pt x="1487485" y="448566"/>
                  </a:lnTo>
                  <a:lnTo>
                    <a:pt x="1524665" y="422866"/>
                  </a:lnTo>
                  <a:lnTo>
                    <a:pt x="1562193" y="397625"/>
                  </a:lnTo>
                  <a:lnTo>
                    <a:pt x="1600065" y="372846"/>
                  </a:lnTo>
                  <a:lnTo>
                    <a:pt x="1638277" y="348534"/>
                  </a:lnTo>
                  <a:lnTo>
                    <a:pt x="1676826" y="324693"/>
                  </a:lnTo>
                  <a:lnTo>
                    <a:pt x="1715706" y="301327"/>
                  </a:lnTo>
                  <a:lnTo>
                    <a:pt x="1754914" y="278440"/>
                  </a:lnTo>
                  <a:lnTo>
                    <a:pt x="1794445" y="256036"/>
                  </a:lnTo>
                  <a:lnTo>
                    <a:pt x="1834295" y="234120"/>
                  </a:lnTo>
                  <a:lnTo>
                    <a:pt x="1874459" y="212695"/>
                  </a:lnTo>
                  <a:lnTo>
                    <a:pt x="1914935" y="191765"/>
                  </a:lnTo>
                  <a:lnTo>
                    <a:pt x="1955717" y="171336"/>
                  </a:lnTo>
                  <a:lnTo>
                    <a:pt x="1996801" y="151410"/>
                  </a:lnTo>
                  <a:lnTo>
                    <a:pt x="2038182" y="131993"/>
                  </a:lnTo>
                  <a:lnTo>
                    <a:pt x="2079858" y="113088"/>
                  </a:lnTo>
                  <a:lnTo>
                    <a:pt x="2121823" y="94699"/>
                  </a:lnTo>
                  <a:lnTo>
                    <a:pt x="2164074" y="76831"/>
                  </a:lnTo>
                  <a:lnTo>
                    <a:pt x="2206605" y="59487"/>
                  </a:lnTo>
                  <a:lnTo>
                    <a:pt x="2249413" y="42672"/>
                  </a:lnTo>
                  <a:lnTo>
                    <a:pt x="2292494" y="26391"/>
                  </a:lnTo>
                  <a:lnTo>
                    <a:pt x="2335843" y="10646"/>
                  </a:lnTo>
                  <a:lnTo>
                    <a:pt x="2366385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058280" y="1133297"/>
            <a:ext cx="4685665" cy="80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07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τελικό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ποσό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επιχορήγησης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καθορίζεται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βάσει</a:t>
            </a:r>
            <a:endParaRPr sz="1800">
              <a:latin typeface="Calibri"/>
              <a:cs typeface="Calibri"/>
            </a:endParaRPr>
          </a:p>
          <a:p>
            <a:pPr marL="184785" marR="1273175">
              <a:lnSpc>
                <a:spcPts val="1980"/>
              </a:lnSpc>
              <a:spcBef>
                <a:spcPts val="13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επιλέξιμων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κινητικοτήτων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που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πραγματοποιήθηκαν.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58280" y="2222119"/>
            <a:ext cx="4871720" cy="55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07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ποσό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αυτό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δεν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μπορεί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να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ξεπερνά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το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ποσό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που</a:t>
            </a:r>
            <a:endParaRPr sz="1800">
              <a:latin typeface="Calibri"/>
              <a:cs typeface="Calibri"/>
            </a:endParaRPr>
          </a:p>
          <a:p>
            <a:pPr marL="184785">
              <a:lnSpc>
                <a:spcPts val="207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αναγράφεται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στη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Συμφωνία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Επιχορήγησης.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58280" y="3060572"/>
            <a:ext cx="4836795" cy="8032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84785" marR="5080" indent="-172720" algn="just">
              <a:lnSpc>
                <a:spcPts val="1980"/>
              </a:lnSpc>
              <a:spcBef>
                <a:spcPts val="315"/>
              </a:spcBef>
              <a:buChar char="•"/>
              <a:tabLst>
                <a:tab pos="1854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Ενδεχόμενη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μείωση της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τελικής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πληρωμής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λόγω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μη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επιλέξιμων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κινητικοτήτων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ή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μη υποβολής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των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απαραίτητων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εγγράφων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πραγματικά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έξοδα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58280" y="4149090"/>
            <a:ext cx="4841240" cy="1055161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84785" marR="5080" indent="-172720">
              <a:lnSpc>
                <a:spcPct val="91600"/>
              </a:lnSpc>
              <a:spcBef>
                <a:spcPts val="280"/>
              </a:spcBef>
              <a:buClr>
                <a:srgbClr val="FFFFFF"/>
              </a:buClr>
              <a:buFont typeface="Calibri"/>
              <a:buChar char="•"/>
              <a:tabLst>
                <a:tab pos="236854" algn="l"/>
              </a:tabLst>
            </a:pPr>
            <a:r>
              <a:rPr lang="el-GR" sz="1800" dirty="0">
                <a:solidFill>
                  <a:srgbClr val="FFFFFF"/>
                </a:solidFill>
                <a:latin typeface="Calibri"/>
                <a:cs typeface="Calibri"/>
              </a:rPr>
              <a:t>Είναι πιθανόν να προκύψει επιστροφή ποσού προς το ΙΔΕΠ, στην περίπτωση που το ποσό που έχει δοθεί ως προχρηματοδότηση δεν έχει ξοδευτεί στην ολότητά του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(recovery)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3159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8856" y="1780032"/>
            <a:ext cx="4637405" cy="4754245"/>
            <a:chOff x="6848856" y="1780032"/>
            <a:chExt cx="4637405" cy="47542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8856" y="1780032"/>
              <a:ext cx="4504944" cy="4495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530461" y="4922266"/>
              <a:ext cx="1892300" cy="1548130"/>
            </a:xfrm>
            <a:custGeom>
              <a:avLst/>
              <a:gdLst/>
              <a:ahLst/>
              <a:cxnLst/>
              <a:rect l="l" t="t" r="r" b="b"/>
              <a:pathLst>
                <a:path w="1892300" h="1548129">
                  <a:moveTo>
                    <a:pt x="0" y="1547926"/>
                  </a:moveTo>
                  <a:lnTo>
                    <a:pt x="48600" y="1541562"/>
                  </a:lnTo>
                  <a:lnTo>
                    <a:pt x="96900" y="1534184"/>
                  </a:lnTo>
                  <a:lnTo>
                    <a:pt x="144888" y="1525801"/>
                  </a:lnTo>
                  <a:lnTo>
                    <a:pt x="192551" y="1516423"/>
                  </a:lnTo>
                  <a:lnTo>
                    <a:pt x="239877" y="1506060"/>
                  </a:lnTo>
                  <a:lnTo>
                    <a:pt x="286853" y="1494723"/>
                  </a:lnTo>
                  <a:lnTo>
                    <a:pt x="333468" y="1482421"/>
                  </a:lnTo>
                  <a:lnTo>
                    <a:pt x="379710" y="1469165"/>
                  </a:lnTo>
                  <a:lnTo>
                    <a:pt x="425565" y="1454964"/>
                  </a:lnTo>
                  <a:lnTo>
                    <a:pt x="471023" y="1439828"/>
                  </a:lnTo>
                  <a:lnTo>
                    <a:pt x="516070" y="1423767"/>
                  </a:lnTo>
                  <a:lnTo>
                    <a:pt x="560695" y="1406791"/>
                  </a:lnTo>
                  <a:lnTo>
                    <a:pt x="604886" y="1388911"/>
                  </a:lnTo>
                  <a:lnTo>
                    <a:pt x="648629" y="1370136"/>
                  </a:lnTo>
                  <a:lnTo>
                    <a:pt x="691914" y="1350476"/>
                  </a:lnTo>
                  <a:lnTo>
                    <a:pt x="734727" y="1329941"/>
                  </a:lnTo>
                  <a:lnTo>
                    <a:pt x="777057" y="1308541"/>
                  </a:lnTo>
                  <a:lnTo>
                    <a:pt x="818891" y="1286287"/>
                  </a:lnTo>
                  <a:lnTo>
                    <a:pt x="860217" y="1263187"/>
                  </a:lnTo>
                  <a:lnTo>
                    <a:pt x="901023" y="1239253"/>
                  </a:lnTo>
                  <a:lnTo>
                    <a:pt x="941298" y="1214493"/>
                  </a:lnTo>
                  <a:lnTo>
                    <a:pt x="981027" y="1188919"/>
                  </a:lnTo>
                  <a:lnTo>
                    <a:pt x="1020200" y="1162540"/>
                  </a:lnTo>
                  <a:lnTo>
                    <a:pt x="1058805" y="1135366"/>
                  </a:lnTo>
                  <a:lnTo>
                    <a:pt x="1096828" y="1107407"/>
                  </a:lnTo>
                  <a:lnTo>
                    <a:pt x="1134258" y="1078673"/>
                  </a:lnTo>
                  <a:lnTo>
                    <a:pt x="1171082" y="1049173"/>
                  </a:lnTo>
                  <a:lnTo>
                    <a:pt x="1207289" y="1018919"/>
                  </a:lnTo>
                  <a:lnTo>
                    <a:pt x="1242866" y="987920"/>
                  </a:lnTo>
                  <a:lnTo>
                    <a:pt x="1277802" y="956186"/>
                  </a:lnTo>
                  <a:lnTo>
                    <a:pt x="1312082" y="923726"/>
                  </a:lnTo>
                  <a:lnTo>
                    <a:pt x="1345697" y="890552"/>
                  </a:lnTo>
                  <a:lnTo>
                    <a:pt x="1378633" y="856672"/>
                  </a:lnTo>
                  <a:lnTo>
                    <a:pt x="1410878" y="822097"/>
                  </a:lnTo>
                  <a:lnTo>
                    <a:pt x="1442420" y="786838"/>
                  </a:lnTo>
                  <a:lnTo>
                    <a:pt x="1473247" y="750903"/>
                  </a:lnTo>
                  <a:lnTo>
                    <a:pt x="1503346" y="714302"/>
                  </a:lnTo>
                  <a:lnTo>
                    <a:pt x="1532706" y="677047"/>
                  </a:lnTo>
                  <a:lnTo>
                    <a:pt x="1561314" y="639146"/>
                  </a:lnTo>
                  <a:lnTo>
                    <a:pt x="1589157" y="600610"/>
                  </a:lnTo>
                  <a:lnTo>
                    <a:pt x="1616225" y="561449"/>
                  </a:lnTo>
                  <a:lnTo>
                    <a:pt x="1642504" y="521673"/>
                  </a:lnTo>
                  <a:lnTo>
                    <a:pt x="1667983" y="481291"/>
                  </a:lnTo>
                  <a:lnTo>
                    <a:pt x="1692649" y="440314"/>
                  </a:lnTo>
                  <a:lnTo>
                    <a:pt x="1716490" y="398752"/>
                  </a:lnTo>
                  <a:lnTo>
                    <a:pt x="1739493" y="356614"/>
                  </a:lnTo>
                  <a:lnTo>
                    <a:pt x="1761648" y="313911"/>
                  </a:lnTo>
                  <a:lnTo>
                    <a:pt x="1782940" y="270653"/>
                  </a:lnTo>
                  <a:lnTo>
                    <a:pt x="1803359" y="226849"/>
                  </a:lnTo>
                  <a:lnTo>
                    <a:pt x="1822892" y="182510"/>
                  </a:lnTo>
                  <a:lnTo>
                    <a:pt x="1841526" y="137646"/>
                  </a:lnTo>
                  <a:lnTo>
                    <a:pt x="1859250" y="92266"/>
                  </a:lnTo>
                  <a:lnTo>
                    <a:pt x="1876052" y="46380"/>
                  </a:lnTo>
                  <a:lnTo>
                    <a:pt x="1891919" y="0"/>
                  </a:lnTo>
                </a:path>
              </a:pathLst>
            </a:custGeom>
            <a:ln w="126999">
              <a:solidFill>
                <a:srgbClr val="FFC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00716" y="1969008"/>
              <a:ext cx="668020" cy="649605"/>
            </a:xfrm>
            <a:custGeom>
              <a:avLst/>
              <a:gdLst/>
              <a:ahLst/>
              <a:cxnLst/>
              <a:rect l="l" t="t" r="r" b="b"/>
              <a:pathLst>
                <a:path w="668020" h="649605">
                  <a:moveTo>
                    <a:pt x="333755" y="0"/>
                  </a:moveTo>
                  <a:lnTo>
                    <a:pt x="284447" y="3518"/>
                  </a:lnTo>
                  <a:lnTo>
                    <a:pt x="237381" y="13740"/>
                  </a:lnTo>
                  <a:lnTo>
                    <a:pt x="193075" y="30162"/>
                  </a:lnTo>
                  <a:lnTo>
                    <a:pt x="152045" y="52285"/>
                  </a:lnTo>
                  <a:lnTo>
                    <a:pt x="114808" y="79606"/>
                  </a:lnTo>
                  <a:lnTo>
                    <a:pt x="81882" y="111624"/>
                  </a:lnTo>
                  <a:lnTo>
                    <a:pt x="53783" y="147837"/>
                  </a:lnTo>
                  <a:lnTo>
                    <a:pt x="31028" y="187743"/>
                  </a:lnTo>
                  <a:lnTo>
                    <a:pt x="14135" y="230843"/>
                  </a:lnTo>
                  <a:lnTo>
                    <a:pt x="3619" y="276632"/>
                  </a:lnTo>
                  <a:lnTo>
                    <a:pt x="0" y="324612"/>
                  </a:lnTo>
                  <a:lnTo>
                    <a:pt x="3619" y="372591"/>
                  </a:lnTo>
                  <a:lnTo>
                    <a:pt x="14135" y="418380"/>
                  </a:lnTo>
                  <a:lnTo>
                    <a:pt x="31028" y="461480"/>
                  </a:lnTo>
                  <a:lnTo>
                    <a:pt x="53783" y="501386"/>
                  </a:lnTo>
                  <a:lnTo>
                    <a:pt x="81882" y="537599"/>
                  </a:lnTo>
                  <a:lnTo>
                    <a:pt x="114808" y="569617"/>
                  </a:lnTo>
                  <a:lnTo>
                    <a:pt x="152045" y="596938"/>
                  </a:lnTo>
                  <a:lnTo>
                    <a:pt x="193075" y="619061"/>
                  </a:lnTo>
                  <a:lnTo>
                    <a:pt x="237381" y="635483"/>
                  </a:lnTo>
                  <a:lnTo>
                    <a:pt x="284447" y="645705"/>
                  </a:lnTo>
                  <a:lnTo>
                    <a:pt x="333755" y="649224"/>
                  </a:lnTo>
                  <a:lnTo>
                    <a:pt x="383064" y="645705"/>
                  </a:lnTo>
                  <a:lnTo>
                    <a:pt x="430130" y="635483"/>
                  </a:lnTo>
                  <a:lnTo>
                    <a:pt x="474436" y="619061"/>
                  </a:lnTo>
                  <a:lnTo>
                    <a:pt x="515466" y="596938"/>
                  </a:lnTo>
                  <a:lnTo>
                    <a:pt x="552703" y="569617"/>
                  </a:lnTo>
                  <a:lnTo>
                    <a:pt x="585629" y="537599"/>
                  </a:lnTo>
                  <a:lnTo>
                    <a:pt x="613728" y="501386"/>
                  </a:lnTo>
                  <a:lnTo>
                    <a:pt x="636483" y="461480"/>
                  </a:lnTo>
                  <a:lnTo>
                    <a:pt x="653376" y="418380"/>
                  </a:lnTo>
                  <a:lnTo>
                    <a:pt x="663892" y="372591"/>
                  </a:lnTo>
                  <a:lnTo>
                    <a:pt x="667511" y="324612"/>
                  </a:lnTo>
                  <a:lnTo>
                    <a:pt x="663892" y="276632"/>
                  </a:lnTo>
                  <a:lnTo>
                    <a:pt x="653376" y="230843"/>
                  </a:lnTo>
                  <a:lnTo>
                    <a:pt x="636483" y="187743"/>
                  </a:lnTo>
                  <a:lnTo>
                    <a:pt x="613728" y="147837"/>
                  </a:lnTo>
                  <a:lnTo>
                    <a:pt x="585629" y="111624"/>
                  </a:lnTo>
                  <a:lnTo>
                    <a:pt x="552703" y="79606"/>
                  </a:lnTo>
                  <a:lnTo>
                    <a:pt x="515466" y="52285"/>
                  </a:lnTo>
                  <a:lnTo>
                    <a:pt x="474436" y="30162"/>
                  </a:lnTo>
                  <a:lnTo>
                    <a:pt x="430130" y="13740"/>
                  </a:lnTo>
                  <a:lnTo>
                    <a:pt x="383064" y="3518"/>
                  </a:lnTo>
                  <a:lnTo>
                    <a:pt x="33375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38200" y="2055876"/>
            <a:ext cx="5393690" cy="1914525"/>
          </a:xfrm>
          <a:custGeom>
            <a:avLst/>
            <a:gdLst/>
            <a:ahLst/>
            <a:cxnLst/>
            <a:rect l="l" t="t" r="r" b="b"/>
            <a:pathLst>
              <a:path w="5393690" h="1914525">
                <a:moveTo>
                  <a:pt x="5074412" y="0"/>
                </a:moveTo>
                <a:lnTo>
                  <a:pt x="319024" y="0"/>
                </a:lnTo>
                <a:lnTo>
                  <a:pt x="271882" y="3460"/>
                </a:lnTo>
                <a:lnTo>
                  <a:pt x="226887" y="13510"/>
                </a:lnTo>
                <a:lnTo>
                  <a:pt x="184533" y="29657"/>
                </a:lnTo>
                <a:lnTo>
                  <a:pt x="145314" y="51407"/>
                </a:lnTo>
                <a:lnTo>
                  <a:pt x="109722" y="78265"/>
                </a:lnTo>
                <a:lnTo>
                  <a:pt x="78252" y="109738"/>
                </a:lnTo>
                <a:lnTo>
                  <a:pt x="51397" y="145331"/>
                </a:lnTo>
                <a:lnTo>
                  <a:pt x="29651" y="184550"/>
                </a:lnTo>
                <a:lnTo>
                  <a:pt x="13507" y="226901"/>
                </a:lnTo>
                <a:lnTo>
                  <a:pt x="3459" y="271890"/>
                </a:lnTo>
                <a:lnTo>
                  <a:pt x="0" y="319024"/>
                </a:lnTo>
                <a:lnTo>
                  <a:pt x="0" y="1595120"/>
                </a:lnTo>
                <a:lnTo>
                  <a:pt x="3459" y="1642253"/>
                </a:lnTo>
                <a:lnTo>
                  <a:pt x="13507" y="1687242"/>
                </a:lnTo>
                <a:lnTo>
                  <a:pt x="29651" y="1729593"/>
                </a:lnTo>
                <a:lnTo>
                  <a:pt x="51397" y="1768812"/>
                </a:lnTo>
                <a:lnTo>
                  <a:pt x="78252" y="1804405"/>
                </a:lnTo>
                <a:lnTo>
                  <a:pt x="109722" y="1835878"/>
                </a:lnTo>
                <a:lnTo>
                  <a:pt x="145314" y="1862736"/>
                </a:lnTo>
                <a:lnTo>
                  <a:pt x="184533" y="1884486"/>
                </a:lnTo>
                <a:lnTo>
                  <a:pt x="226887" y="1900633"/>
                </a:lnTo>
                <a:lnTo>
                  <a:pt x="271882" y="1910683"/>
                </a:lnTo>
                <a:lnTo>
                  <a:pt x="319024" y="1914144"/>
                </a:lnTo>
                <a:lnTo>
                  <a:pt x="5074412" y="1914144"/>
                </a:lnTo>
                <a:lnTo>
                  <a:pt x="5121545" y="1910683"/>
                </a:lnTo>
                <a:lnTo>
                  <a:pt x="5166534" y="1900633"/>
                </a:lnTo>
                <a:lnTo>
                  <a:pt x="5208885" y="1884486"/>
                </a:lnTo>
                <a:lnTo>
                  <a:pt x="5248104" y="1862736"/>
                </a:lnTo>
                <a:lnTo>
                  <a:pt x="5283697" y="1835878"/>
                </a:lnTo>
                <a:lnTo>
                  <a:pt x="5315170" y="1804405"/>
                </a:lnTo>
                <a:lnTo>
                  <a:pt x="5342028" y="1768812"/>
                </a:lnTo>
                <a:lnTo>
                  <a:pt x="5363778" y="1729593"/>
                </a:lnTo>
                <a:lnTo>
                  <a:pt x="5379925" y="1687242"/>
                </a:lnTo>
                <a:lnTo>
                  <a:pt x="5389975" y="1642253"/>
                </a:lnTo>
                <a:lnTo>
                  <a:pt x="5393436" y="1595120"/>
                </a:lnTo>
                <a:lnTo>
                  <a:pt x="5393436" y="319024"/>
                </a:lnTo>
                <a:lnTo>
                  <a:pt x="5389975" y="271890"/>
                </a:lnTo>
                <a:lnTo>
                  <a:pt x="5379925" y="226901"/>
                </a:lnTo>
                <a:lnTo>
                  <a:pt x="5363778" y="184550"/>
                </a:lnTo>
                <a:lnTo>
                  <a:pt x="5342028" y="145331"/>
                </a:lnTo>
                <a:lnTo>
                  <a:pt x="5315170" y="109738"/>
                </a:lnTo>
                <a:lnTo>
                  <a:pt x="5283697" y="78265"/>
                </a:lnTo>
                <a:lnTo>
                  <a:pt x="5248104" y="51407"/>
                </a:lnTo>
                <a:lnTo>
                  <a:pt x="5208885" y="29657"/>
                </a:lnTo>
                <a:lnTo>
                  <a:pt x="5166534" y="13510"/>
                </a:lnTo>
                <a:lnTo>
                  <a:pt x="5121545" y="3460"/>
                </a:lnTo>
                <a:lnTo>
                  <a:pt x="507441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8200" y="4032503"/>
            <a:ext cx="5393690" cy="1914525"/>
          </a:xfrm>
          <a:custGeom>
            <a:avLst/>
            <a:gdLst/>
            <a:ahLst/>
            <a:cxnLst/>
            <a:rect l="l" t="t" r="r" b="b"/>
            <a:pathLst>
              <a:path w="5393690" h="1914525">
                <a:moveTo>
                  <a:pt x="5074412" y="0"/>
                </a:moveTo>
                <a:lnTo>
                  <a:pt x="319024" y="0"/>
                </a:lnTo>
                <a:lnTo>
                  <a:pt x="271882" y="3460"/>
                </a:lnTo>
                <a:lnTo>
                  <a:pt x="226887" y="13510"/>
                </a:lnTo>
                <a:lnTo>
                  <a:pt x="184533" y="29657"/>
                </a:lnTo>
                <a:lnTo>
                  <a:pt x="145314" y="51407"/>
                </a:lnTo>
                <a:lnTo>
                  <a:pt x="109722" y="78265"/>
                </a:lnTo>
                <a:lnTo>
                  <a:pt x="78252" y="109738"/>
                </a:lnTo>
                <a:lnTo>
                  <a:pt x="51397" y="145331"/>
                </a:lnTo>
                <a:lnTo>
                  <a:pt x="29651" y="184550"/>
                </a:lnTo>
                <a:lnTo>
                  <a:pt x="13507" y="226901"/>
                </a:lnTo>
                <a:lnTo>
                  <a:pt x="3459" y="271890"/>
                </a:lnTo>
                <a:lnTo>
                  <a:pt x="0" y="319024"/>
                </a:lnTo>
                <a:lnTo>
                  <a:pt x="0" y="1595120"/>
                </a:lnTo>
                <a:lnTo>
                  <a:pt x="3459" y="1642261"/>
                </a:lnTo>
                <a:lnTo>
                  <a:pt x="13507" y="1687256"/>
                </a:lnTo>
                <a:lnTo>
                  <a:pt x="29651" y="1729610"/>
                </a:lnTo>
                <a:lnTo>
                  <a:pt x="51397" y="1768829"/>
                </a:lnTo>
                <a:lnTo>
                  <a:pt x="78252" y="1804421"/>
                </a:lnTo>
                <a:lnTo>
                  <a:pt x="109722" y="1835891"/>
                </a:lnTo>
                <a:lnTo>
                  <a:pt x="145314" y="1862746"/>
                </a:lnTo>
                <a:lnTo>
                  <a:pt x="184533" y="1884492"/>
                </a:lnTo>
                <a:lnTo>
                  <a:pt x="226887" y="1900636"/>
                </a:lnTo>
                <a:lnTo>
                  <a:pt x="271882" y="1910684"/>
                </a:lnTo>
                <a:lnTo>
                  <a:pt x="319024" y="1914144"/>
                </a:lnTo>
                <a:lnTo>
                  <a:pt x="5074412" y="1914144"/>
                </a:lnTo>
                <a:lnTo>
                  <a:pt x="5121545" y="1910684"/>
                </a:lnTo>
                <a:lnTo>
                  <a:pt x="5166534" y="1900636"/>
                </a:lnTo>
                <a:lnTo>
                  <a:pt x="5208885" y="1884492"/>
                </a:lnTo>
                <a:lnTo>
                  <a:pt x="5248104" y="1862746"/>
                </a:lnTo>
                <a:lnTo>
                  <a:pt x="5283697" y="1835891"/>
                </a:lnTo>
                <a:lnTo>
                  <a:pt x="5315170" y="1804421"/>
                </a:lnTo>
                <a:lnTo>
                  <a:pt x="5342028" y="1768829"/>
                </a:lnTo>
                <a:lnTo>
                  <a:pt x="5363778" y="1729610"/>
                </a:lnTo>
                <a:lnTo>
                  <a:pt x="5379925" y="1687256"/>
                </a:lnTo>
                <a:lnTo>
                  <a:pt x="5389975" y="1642261"/>
                </a:lnTo>
                <a:lnTo>
                  <a:pt x="5393436" y="1595120"/>
                </a:lnTo>
                <a:lnTo>
                  <a:pt x="5393436" y="319024"/>
                </a:lnTo>
                <a:lnTo>
                  <a:pt x="5389975" y="271890"/>
                </a:lnTo>
                <a:lnTo>
                  <a:pt x="5379925" y="226901"/>
                </a:lnTo>
                <a:lnTo>
                  <a:pt x="5363778" y="184550"/>
                </a:lnTo>
                <a:lnTo>
                  <a:pt x="5342028" y="145331"/>
                </a:lnTo>
                <a:lnTo>
                  <a:pt x="5315170" y="109738"/>
                </a:lnTo>
                <a:lnTo>
                  <a:pt x="5283697" y="78265"/>
                </a:lnTo>
                <a:lnTo>
                  <a:pt x="5248104" y="51407"/>
                </a:lnTo>
                <a:lnTo>
                  <a:pt x="5208885" y="29657"/>
                </a:lnTo>
                <a:lnTo>
                  <a:pt x="5166534" y="13510"/>
                </a:lnTo>
                <a:lnTo>
                  <a:pt x="5121545" y="3460"/>
                </a:lnTo>
                <a:lnTo>
                  <a:pt x="5074412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9240" y="381000"/>
            <a:ext cx="6010656" cy="55978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ts val="3579"/>
              </a:lnSpc>
              <a:spcBef>
                <a:spcPts val="95"/>
              </a:spcBef>
              <a:buClr>
                <a:srgbClr val="44536A"/>
              </a:buClr>
              <a:buSzPct val="128571"/>
              <a:buFont typeface="Symbol"/>
              <a:buChar char=""/>
              <a:tabLst>
                <a:tab pos="296545" algn="l"/>
              </a:tabLst>
            </a:pPr>
            <a:r>
              <a:rPr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Eρ</a:t>
            </a:r>
            <a:r>
              <a:rPr sz="3100" spc="-20" dirty="0">
                <a:solidFill>
                  <a:srgbClr val="44536A"/>
                </a:solidFill>
                <a:latin typeface="Calibri Light"/>
                <a:cs typeface="Calibri Light"/>
              </a:rPr>
              <a:t>γαλείο</a:t>
            </a:r>
            <a:r>
              <a:rPr sz="3100" spc="-12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3100" spc="-25" dirty="0">
                <a:solidFill>
                  <a:srgbClr val="44536A"/>
                </a:solidFill>
                <a:latin typeface="Calibri Light"/>
                <a:cs typeface="Calibri Light"/>
              </a:rPr>
              <a:t>Διαχείρισης</a:t>
            </a:r>
            <a:endParaRPr sz="3100" dirty="0">
              <a:latin typeface="Calibri Light"/>
              <a:cs typeface="Calibri Light"/>
            </a:endParaRPr>
          </a:p>
          <a:p>
            <a:pPr marL="12700">
              <a:lnSpc>
                <a:spcPts val="3579"/>
              </a:lnSpc>
            </a:pPr>
            <a:r>
              <a:rPr sz="3100" spc="-25" dirty="0">
                <a:solidFill>
                  <a:srgbClr val="44536A"/>
                </a:solidFill>
                <a:latin typeface="Calibri Light"/>
                <a:cs typeface="Calibri Light"/>
              </a:rPr>
              <a:t>Beneficiary</a:t>
            </a:r>
            <a:r>
              <a:rPr sz="3100" spc="-10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3100" spc="-25" dirty="0">
                <a:solidFill>
                  <a:srgbClr val="44536A"/>
                </a:solidFill>
                <a:latin typeface="Calibri Light"/>
                <a:cs typeface="Calibri Light"/>
              </a:rPr>
              <a:t>Module</a:t>
            </a:r>
            <a:endParaRPr sz="3100" dirty="0">
              <a:latin typeface="Calibri Light"/>
              <a:cs typeface="Calibri Light"/>
            </a:endParaRPr>
          </a:p>
          <a:p>
            <a:pPr marL="164465" marR="871219">
              <a:lnSpc>
                <a:spcPts val="2420"/>
              </a:lnSpc>
              <a:spcBef>
                <a:spcPts val="2415"/>
              </a:spcBef>
            </a:pPr>
            <a:endParaRPr lang="el-GR" sz="2200" spc="-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64465" marR="871219">
              <a:lnSpc>
                <a:spcPts val="2420"/>
              </a:lnSpc>
              <a:spcBef>
                <a:spcPts val="2415"/>
              </a:spcBef>
            </a:pPr>
            <a:r>
              <a:rPr sz="2200" spc="-5" dirty="0" err="1">
                <a:solidFill>
                  <a:srgbClr val="FFFFFF"/>
                </a:solidFill>
                <a:latin typeface="Calibri"/>
                <a:cs typeface="Calibri"/>
              </a:rPr>
              <a:t>Κάθε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Ίδρυμα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θα πρέπει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να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2200" spc="-10" dirty="0">
                <a:solidFill>
                  <a:srgbClr val="FFFFFF"/>
                </a:solidFill>
                <a:latin typeface="Calibri"/>
                <a:cs typeface="Calibri"/>
              </a:rPr>
              <a:t>ενημερώνει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2200" dirty="0">
                <a:solidFill>
                  <a:srgbClr val="FFFFFF"/>
                </a:solidFill>
                <a:latin typeface="Calibri"/>
                <a:cs typeface="Calibri"/>
              </a:rPr>
              <a:t>το </a:t>
            </a:r>
            <a:r>
              <a:rPr sz="2200" spc="-10" dirty="0" err="1">
                <a:solidFill>
                  <a:srgbClr val="FFFFFF"/>
                </a:solidFill>
                <a:latin typeface="Calibri"/>
                <a:cs typeface="Calibri"/>
              </a:rPr>
              <a:t>εργ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αλείο</a:t>
            </a:r>
            <a:r>
              <a:rPr lang="el-GR" sz="2200" dirty="0">
                <a:latin typeface="Calibri"/>
                <a:cs typeface="Calibri"/>
              </a:rPr>
              <a:t> </a:t>
            </a:r>
            <a:r>
              <a:rPr sz="2200" spc="-10" dirty="0" err="1">
                <a:solidFill>
                  <a:srgbClr val="FFFFFF"/>
                </a:solidFill>
                <a:latin typeface="Calibri"/>
                <a:cs typeface="Calibri"/>
              </a:rPr>
              <a:t>δι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αχείρισης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Erasmus+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(Beneficiary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Module)</a:t>
            </a:r>
            <a:r>
              <a:rPr lang="el-GR" sz="2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2200" spc="-5" dirty="0">
                <a:solidFill>
                  <a:srgbClr val="FFFFFF"/>
                </a:solidFill>
                <a:latin typeface="Calibri"/>
                <a:cs typeface="Calibri"/>
              </a:rPr>
              <a:t>σε τακτά χρονικά διαστήματα (καταχώρηση κινητικοτήτων πριν την έναρξή τους)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/>
              <a:cs typeface="Calibri"/>
            </a:endParaRPr>
          </a:p>
          <a:p>
            <a:pPr marL="164465" marR="267970">
              <a:lnSpc>
                <a:spcPct val="91500"/>
              </a:lnSpc>
            </a:pPr>
            <a:r>
              <a:rPr sz="2200" spc="-5" dirty="0" err="1">
                <a:solidFill>
                  <a:srgbClr val="FFFFFF"/>
                </a:solidFill>
                <a:latin typeface="Calibri"/>
                <a:cs typeface="Calibri"/>
              </a:rPr>
              <a:t>Τουλάχιστον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μία φορά το μήνα</a:t>
            </a:r>
            <a:r>
              <a:rPr lang="el-GR" sz="2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κατά τη  διάρκεια του έργου</a:t>
            </a:r>
            <a:r>
              <a:rPr lang="el-GR" sz="2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ο δικαιούχος πρέπει  να κωδικοποιεί τυχόν νέες πληροφορίες  σχετικά με τους συμμετέχοντες και</a:t>
            </a:r>
            <a:r>
              <a:rPr lang="el-GR" sz="2200" spc="-5" dirty="0">
                <a:solidFill>
                  <a:srgbClr val="FFFFFF"/>
                </a:solidFill>
                <a:latin typeface="Calibri"/>
                <a:cs typeface="Calibri"/>
              </a:rPr>
              <a:t> τις</a:t>
            </a:r>
            <a:endParaRPr sz="2200" spc="-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64465">
              <a:lnSpc>
                <a:spcPts val="2425"/>
              </a:lnSpc>
            </a:pPr>
            <a:r>
              <a:rPr lang="el-GR" sz="2200" spc="-5" dirty="0">
                <a:solidFill>
                  <a:srgbClr val="FFFFFF"/>
                </a:solidFill>
                <a:latin typeface="Calibri"/>
                <a:cs typeface="Calibri"/>
              </a:rPr>
              <a:t>δ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ρα</a:t>
            </a:r>
            <a:r>
              <a:rPr sz="2200" spc="-5" dirty="0" err="1">
                <a:solidFill>
                  <a:srgbClr val="FFFFFF"/>
                </a:solidFill>
                <a:latin typeface="Calibri"/>
                <a:cs typeface="Calibri"/>
              </a:rPr>
              <a:t>στηριότητ</a:t>
            </a:r>
            <a:r>
              <a:rPr lang="el-GR" sz="2200" spc="-5" dirty="0">
                <a:solidFill>
                  <a:srgbClr val="FFFFFF"/>
                </a:solidFill>
                <a:latin typeface="Calibri"/>
                <a:cs typeface="Calibri"/>
              </a:rPr>
              <a:t>έ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ς </a:t>
            </a:r>
            <a:r>
              <a:rPr lang="el-GR" sz="2200" spc="-5" dirty="0">
                <a:solidFill>
                  <a:srgbClr val="FFFFFF"/>
                </a:solidFill>
                <a:latin typeface="Calibri"/>
                <a:cs typeface="Calibri"/>
              </a:rPr>
              <a:t>τους </a:t>
            </a:r>
            <a:r>
              <a:rPr sz="2200" spc="-5" dirty="0" err="1">
                <a:solidFill>
                  <a:srgbClr val="FFFFFF"/>
                </a:solidFill>
                <a:latin typeface="Calibri"/>
                <a:cs typeface="Calibri"/>
              </a:rPr>
              <a:t>στο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 err="1">
                <a:solidFill>
                  <a:srgbClr val="FFFFFF"/>
                </a:solidFill>
                <a:latin typeface="Calibri"/>
                <a:cs typeface="Calibri"/>
              </a:rPr>
              <a:t>εργ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αλείο </a:t>
            </a:r>
            <a:endParaRPr lang="el-GR" sz="2200" spc="-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64465">
              <a:lnSpc>
                <a:spcPts val="2425"/>
              </a:lnSpc>
            </a:pPr>
            <a:r>
              <a:rPr sz="2200" spc="-5" dirty="0" err="1">
                <a:solidFill>
                  <a:srgbClr val="FFFFFF"/>
                </a:solidFill>
                <a:latin typeface="Calibri"/>
                <a:cs typeface="Calibri"/>
              </a:rPr>
              <a:t>δι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αχείρισης</a:t>
            </a:r>
          </a:p>
        </p:txBody>
      </p:sp>
    </p:spTree>
    <p:extLst>
      <p:ext uri="{BB962C8B-B14F-4D97-AF65-F5344CB8AC3E}">
        <p14:creationId xmlns:p14="http://schemas.microsoft.com/office/powerpoint/2010/main" val="28093799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3607" y="249607"/>
            <a:ext cx="5692393" cy="83548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616585">
              <a:lnSpc>
                <a:spcPts val="3100"/>
              </a:lnSpc>
              <a:spcBef>
                <a:spcPts val="415"/>
              </a:spcBef>
              <a:buClr>
                <a:srgbClr val="44536A"/>
              </a:buClr>
              <a:buSzPct val="114285"/>
              <a:buFont typeface="Symbol"/>
              <a:buChar char=""/>
              <a:tabLst>
                <a:tab pos="267335" algn="l"/>
              </a:tabLst>
            </a:pPr>
            <a:r>
              <a:rPr sz="2800" spc="-80" dirty="0">
                <a:solidFill>
                  <a:srgbClr val="44536A"/>
                </a:solidFill>
                <a:latin typeface="Calibri Light"/>
                <a:cs typeface="Calibri Light"/>
              </a:rPr>
              <a:t>P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a</a:t>
            </a:r>
            <a:r>
              <a:rPr sz="2800" spc="-15" dirty="0">
                <a:solidFill>
                  <a:srgbClr val="44536A"/>
                </a:solidFill>
                <a:latin typeface="Calibri Light"/>
                <a:cs typeface="Calibri Light"/>
              </a:rPr>
              <a:t>r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t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i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c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i</a:t>
            </a:r>
            <a:r>
              <a:rPr sz="2800" spc="-50" dirty="0">
                <a:solidFill>
                  <a:srgbClr val="44536A"/>
                </a:solidFill>
                <a:latin typeface="Calibri Light"/>
                <a:cs typeface="Calibri Light"/>
              </a:rPr>
              <a:t>p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a</a:t>
            </a:r>
            <a:r>
              <a:rPr sz="2800" spc="-65" dirty="0">
                <a:solidFill>
                  <a:srgbClr val="44536A"/>
                </a:solidFill>
                <a:latin typeface="Calibri Light"/>
                <a:cs typeface="Calibri Light"/>
              </a:rPr>
              <a:t>n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t</a:t>
            </a:r>
            <a:r>
              <a:rPr sz="2800" spc="-6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S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u</a:t>
            </a:r>
            <a:r>
              <a:rPr sz="2800" spc="15" dirty="0">
                <a:solidFill>
                  <a:srgbClr val="44536A"/>
                </a:solidFill>
                <a:latin typeface="Calibri Light"/>
                <a:cs typeface="Calibri Light"/>
              </a:rPr>
              <a:t>r</a:t>
            </a:r>
            <a:r>
              <a:rPr sz="2800" spc="-45" dirty="0">
                <a:solidFill>
                  <a:srgbClr val="44536A"/>
                </a:solidFill>
                <a:latin typeface="Calibri Light"/>
                <a:cs typeface="Calibri Light"/>
              </a:rPr>
              <a:t>v</a:t>
            </a:r>
            <a:r>
              <a:rPr sz="2800" spc="-30" dirty="0">
                <a:solidFill>
                  <a:srgbClr val="44536A"/>
                </a:solidFill>
                <a:latin typeface="Calibri Light"/>
                <a:cs typeface="Calibri Light"/>
              </a:rPr>
              <a:t>e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y </a:t>
            </a: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Report/</a:t>
            </a:r>
            <a:r>
              <a:rPr sz="2800" spc="-7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lang="el-GR"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Έ</a:t>
            </a:r>
            <a:r>
              <a:rPr sz="2800" spc="-20" dirty="0" err="1">
                <a:solidFill>
                  <a:srgbClr val="44536A"/>
                </a:solidFill>
                <a:latin typeface="Calibri Light"/>
                <a:cs typeface="Calibri Light"/>
              </a:rPr>
              <a:t>κθεση</a:t>
            </a:r>
            <a:endParaRPr sz="2800" dirty="0">
              <a:latin typeface="Calibri Light"/>
              <a:cs typeface="Calibri Light"/>
            </a:endParaRPr>
          </a:p>
          <a:p>
            <a:pPr marL="12700">
              <a:lnSpc>
                <a:spcPts val="2960"/>
              </a:lnSpc>
            </a:pPr>
            <a:r>
              <a:rPr sz="2800" spc="-20" dirty="0" err="1">
                <a:solidFill>
                  <a:srgbClr val="44536A"/>
                </a:solidFill>
                <a:latin typeface="Calibri Light"/>
                <a:cs typeface="Calibri Light"/>
              </a:rPr>
              <a:t>Συμμετέχοντ</a:t>
            </a:r>
            <a:r>
              <a:rPr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800" spc="-11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09276" y="0"/>
            <a:ext cx="1134110" cy="478790"/>
          </a:xfrm>
          <a:custGeom>
            <a:avLst/>
            <a:gdLst/>
            <a:ahLst/>
            <a:cxnLst/>
            <a:rect l="l" t="t" r="r" b="b"/>
            <a:pathLst>
              <a:path w="1134109" h="478790">
                <a:moveTo>
                  <a:pt x="1133855" y="0"/>
                </a:moveTo>
                <a:lnTo>
                  <a:pt x="0" y="0"/>
                </a:lnTo>
                <a:lnTo>
                  <a:pt x="1650" y="16891"/>
                </a:lnTo>
                <a:lnTo>
                  <a:pt x="12982" y="62669"/>
                </a:lnTo>
                <a:lnTo>
                  <a:pt x="27864" y="106933"/>
                </a:lnTo>
                <a:lnTo>
                  <a:pt x="46135" y="149518"/>
                </a:lnTo>
                <a:lnTo>
                  <a:pt x="67632" y="190264"/>
                </a:lnTo>
                <a:lnTo>
                  <a:pt x="92192" y="229006"/>
                </a:lnTo>
                <a:lnTo>
                  <a:pt x="119655" y="265584"/>
                </a:lnTo>
                <a:lnTo>
                  <a:pt x="149858" y="299833"/>
                </a:lnTo>
                <a:lnTo>
                  <a:pt x="182639" y="331592"/>
                </a:lnTo>
                <a:lnTo>
                  <a:pt x="217835" y="360699"/>
                </a:lnTo>
                <a:lnTo>
                  <a:pt x="255286" y="386989"/>
                </a:lnTo>
                <a:lnTo>
                  <a:pt x="294827" y="410302"/>
                </a:lnTo>
                <a:lnTo>
                  <a:pt x="336299" y="430474"/>
                </a:lnTo>
                <a:lnTo>
                  <a:pt x="379538" y="447342"/>
                </a:lnTo>
                <a:lnTo>
                  <a:pt x="424382" y="460746"/>
                </a:lnTo>
                <a:lnTo>
                  <a:pt x="470670" y="470521"/>
                </a:lnTo>
                <a:lnTo>
                  <a:pt x="518239" y="476505"/>
                </a:lnTo>
                <a:lnTo>
                  <a:pt x="566927" y="478536"/>
                </a:lnTo>
                <a:lnTo>
                  <a:pt x="615616" y="476505"/>
                </a:lnTo>
                <a:lnTo>
                  <a:pt x="663185" y="470521"/>
                </a:lnTo>
                <a:lnTo>
                  <a:pt x="709473" y="460746"/>
                </a:lnTo>
                <a:lnTo>
                  <a:pt x="754317" y="447342"/>
                </a:lnTo>
                <a:lnTo>
                  <a:pt x="797556" y="430474"/>
                </a:lnTo>
                <a:lnTo>
                  <a:pt x="839028" y="410302"/>
                </a:lnTo>
                <a:lnTo>
                  <a:pt x="878569" y="386989"/>
                </a:lnTo>
                <a:lnTo>
                  <a:pt x="916020" y="360699"/>
                </a:lnTo>
                <a:lnTo>
                  <a:pt x="951216" y="331592"/>
                </a:lnTo>
                <a:lnTo>
                  <a:pt x="983997" y="299833"/>
                </a:lnTo>
                <a:lnTo>
                  <a:pt x="1014200" y="265584"/>
                </a:lnTo>
                <a:lnTo>
                  <a:pt x="1041663" y="229006"/>
                </a:lnTo>
                <a:lnTo>
                  <a:pt x="1066223" y="190264"/>
                </a:lnTo>
                <a:lnTo>
                  <a:pt x="1087720" y="149518"/>
                </a:lnTo>
                <a:lnTo>
                  <a:pt x="1105991" y="106933"/>
                </a:lnTo>
                <a:lnTo>
                  <a:pt x="1120873" y="62669"/>
                </a:lnTo>
                <a:lnTo>
                  <a:pt x="1132204" y="16891"/>
                </a:lnTo>
                <a:lnTo>
                  <a:pt x="113385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4985" y="1753870"/>
            <a:ext cx="6160770" cy="463960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257810" indent="51435">
              <a:lnSpc>
                <a:spcPct val="90000"/>
              </a:lnSpc>
              <a:spcBef>
                <a:spcPts val="315"/>
              </a:spcBef>
            </a:pPr>
            <a:r>
              <a:rPr sz="1800" spc="-5" dirty="0">
                <a:latin typeface="Calibri"/>
                <a:cs typeface="Calibri"/>
              </a:rPr>
              <a:t>Ο/Η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συμμετέχων/ουσα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θα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el-GR" sz="1800" spc="10" dirty="0">
                <a:latin typeface="Calibri"/>
                <a:cs typeface="Calibri"/>
              </a:rPr>
              <a:t>πρέπει να </a:t>
            </a:r>
            <a:r>
              <a:rPr sz="1800" spc="-5" dirty="0" err="1">
                <a:latin typeface="Calibri"/>
                <a:cs typeface="Calibri"/>
              </a:rPr>
              <a:t>συμ</a:t>
            </a:r>
            <a:r>
              <a:rPr sz="1800" spc="-5" dirty="0">
                <a:latin typeface="Calibri"/>
                <a:cs typeface="Calibri"/>
              </a:rPr>
              <a:t>πληρώσει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lang="el-GR" spc="20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υποβάλει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έκθεση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σχετικά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εμπειρία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κινητικότητάς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(μέσω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διαδικτυακού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εργαλείου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EUSurvey)</a:t>
            </a:r>
            <a:r>
              <a:rPr lang="el-GR" sz="1800" spc="-5" dirty="0">
                <a:latin typeface="Calibri"/>
                <a:cs typeface="Calibri"/>
              </a:rPr>
              <a:t>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εντός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 </a:t>
            </a:r>
            <a:r>
              <a:rPr sz="1800" spc="-10" dirty="0">
                <a:latin typeface="Calibri"/>
                <a:cs typeface="Calibri"/>
              </a:rPr>
              <a:t>ημερών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 </a:t>
            </a:r>
            <a:r>
              <a:rPr sz="1800" spc="-10" dirty="0">
                <a:latin typeface="Calibri"/>
                <a:cs typeface="Calibri"/>
              </a:rPr>
              <a:t> ολοκλήρωση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της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 err="1">
                <a:latin typeface="Calibri"/>
                <a:cs typeface="Calibri"/>
              </a:rPr>
              <a:t>κινητικότητάς</a:t>
            </a:r>
            <a:r>
              <a:rPr lang="el-GR" sz="1800" spc="-20" dirty="0">
                <a:latin typeface="Calibri"/>
                <a:cs typeface="Calibri"/>
              </a:rPr>
              <a:t> (παραλαβή πρόσκλησης)</a:t>
            </a:r>
          </a:p>
          <a:p>
            <a:pPr marL="12700" marR="257810" indent="51435">
              <a:lnSpc>
                <a:spcPct val="90000"/>
              </a:lnSpc>
              <a:spcBef>
                <a:spcPts val="315"/>
              </a:spcBef>
            </a:pP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994"/>
              </a:spcBef>
            </a:pPr>
            <a:r>
              <a:rPr sz="1800" b="1" i="1" spc="-5" dirty="0" err="1">
                <a:solidFill>
                  <a:srgbClr val="44536A"/>
                </a:solidFill>
                <a:latin typeface="Calibri"/>
                <a:cs typeface="Calibri"/>
              </a:rPr>
              <a:t>Οι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συμμετέχοντες</a:t>
            </a:r>
            <a:r>
              <a:rPr sz="1800" b="1" i="1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που αποτυγχάνουν</a:t>
            </a:r>
            <a:r>
              <a:rPr sz="1800" b="1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να</a:t>
            </a:r>
            <a:r>
              <a:rPr sz="1800" b="1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συμπληρώσουν</a:t>
            </a:r>
            <a:r>
              <a:rPr sz="1800" b="1" i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solidFill>
                  <a:srgbClr val="44536A"/>
                </a:solidFill>
                <a:latin typeface="Calibri"/>
                <a:cs typeface="Calibri"/>
              </a:rPr>
              <a:t>και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να </a:t>
            </a:r>
            <a:r>
              <a:rPr sz="1800" b="1" i="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υποβάλουν</a:t>
            </a:r>
            <a:r>
              <a:rPr sz="1800" b="1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την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 ηλεκτρονική αναφορά</a:t>
            </a:r>
            <a:r>
              <a:rPr sz="1800" b="1" i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συμμετοχής</a:t>
            </a:r>
            <a:r>
              <a:rPr sz="1800" b="1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4536A"/>
                </a:solidFill>
                <a:latin typeface="Calibri"/>
                <a:cs typeface="Calibri"/>
              </a:rPr>
              <a:t>ενδέχεται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 να </a:t>
            </a:r>
            <a:r>
              <a:rPr sz="1800" b="1" i="1" spc="-39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χρειαστεί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να </a:t>
            </a:r>
            <a:r>
              <a:rPr lang="el-GR" sz="1800" b="1" i="1" dirty="0">
                <a:solidFill>
                  <a:srgbClr val="44536A"/>
                </a:solidFill>
                <a:latin typeface="Calibri"/>
                <a:cs typeface="Calibri"/>
              </a:rPr>
              <a:t>επιστρέψουν στον οργανισμό τους</a:t>
            </a:r>
            <a:r>
              <a:rPr sz="1800" b="1" i="1" dirty="0">
                <a:solidFill>
                  <a:srgbClr val="44536A"/>
                </a:solidFill>
                <a:latin typeface="Calibri"/>
                <a:cs typeface="Calibri"/>
              </a:rPr>
              <a:t> εν μέρε</a:t>
            </a:r>
            <a:r>
              <a:rPr sz="1800" dirty="0">
                <a:solidFill>
                  <a:srgbClr val="44536A"/>
                </a:solidFill>
                <a:latin typeface="Calibri"/>
                <a:cs typeface="Calibri"/>
              </a:rPr>
              <a:t>ι </a:t>
            </a: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ή </a:t>
            </a:r>
            <a:r>
              <a:rPr sz="1800" b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πλήρως</a:t>
            </a:r>
            <a:r>
              <a:rPr sz="18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την 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οικονομική</a:t>
            </a:r>
            <a:r>
              <a:rPr sz="1800" b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υποστήριξη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που</a:t>
            </a:r>
            <a:r>
              <a:rPr sz="18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5" dirty="0" err="1">
                <a:solidFill>
                  <a:srgbClr val="44536A"/>
                </a:solidFill>
                <a:latin typeface="Calibri"/>
                <a:cs typeface="Calibri"/>
              </a:rPr>
              <a:t>έλ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αβαν.</a:t>
            </a:r>
            <a:endParaRPr lang="el-GR" sz="1800" b="1" spc="-5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994"/>
              </a:spcBef>
            </a:pPr>
            <a:endParaRPr lang="el-GR" b="1" spc="-5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994"/>
              </a:spcBef>
            </a:pPr>
            <a:r>
              <a:rPr lang="el-GR" sz="1800" b="1" spc="-5" dirty="0">
                <a:solidFill>
                  <a:srgbClr val="44536A"/>
                </a:solidFill>
                <a:latin typeface="Calibri"/>
                <a:cs typeface="Calibri"/>
              </a:rPr>
              <a:t>Το αναμενόμενο ποσοστό υποβολής των εκθέσεων </a:t>
            </a:r>
            <a:r>
              <a:rPr lang="el-GR" b="1" spc="-5" dirty="0">
                <a:solidFill>
                  <a:srgbClr val="44536A"/>
                </a:solidFill>
                <a:latin typeface="Calibri"/>
                <a:cs typeface="Calibri"/>
              </a:rPr>
              <a:t>σ</a:t>
            </a:r>
            <a:r>
              <a:rPr lang="el-GR" sz="1800" b="1" spc="-5" dirty="0">
                <a:solidFill>
                  <a:srgbClr val="44536A"/>
                </a:solidFill>
                <a:latin typeface="Calibri"/>
                <a:cs typeface="Calibri"/>
              </a:rPr>
              <a:t>υμμετεχόντων είναι 100%. Σε περίπτωση που το ποσοστό αυτό δεν επιτευχθεί, η Εθνική Υπηρεσία διατηρεί το δικαίωμα να απορρίψει την τελική έκθεση του δικαιούχου οργανισμού και να ζητήσει εκ νέου υποβολή της, αφού υποβληθούν οι αναμενόμενες εκθέσεις συμμετεχόντων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22185" y="2625089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406146"/>
                </a:moveTo>
                <a:lnTo>
                  <a:pt x="2732" y="358785"/>
                </a:lnTo>
                <a:lnTo>
                  <a:pt x="10727" y="313028"/>
                </a:lnTo>
                <a:lnTo>
                  <a:pt x="23680" y="269180"/>
                </a:lnTo>
                <a:lnTo>
                  <a:pt x="41285" y="227544"/>
                </a:lnTo>
                <a:lnTo>
                  <a:pt x="63238" y="188427"/>
                </a:lnTo>
                <a:lnTo>
                  <a:pt x="89233" y="152133"/>
                </a:lnTo>
                <a:lnTo>
                  <a:pt x="118967" y="118967"/>
                </a:lnTo>
                <a:lnTo>
                  <a:pt x="152133" y="89233"/>
                </a:lnTo>
                <a:lnTo>
                  <a:pt x="188427" y="63238"/>
                </a:lnTo>
                <a:lnTo>
                  <a:pt x="227544" y="41285"/>
                </a:lnTo>
                <a:lnTo>
                  <a:pt x="269180" y="23680"/>
                </a:lnTo>
                <a:lnTo>
                  <a:pt x="313028" y="10727"/>
                </a:lnTo>
                <a:lnTo>
                  <a:pt x="358785" y="2732"/>
                </a:lnTo>
                <a:lnTo>
                  <a:pt x="406146" y="0"/>
                </a:lnTo>
                <a:lnTo>
                  <a:pt x="453506" y="2732"/>
                </a:lnTo>
                <a:lnTo>
                  <a:pt x="499263" y="10727"/>
                </a:lnTo>
                <a:lnTo>
                  <a:pt x="543111" y="23680"/>
                </a:lnTo>
                <a:lnTo>
                  <a:pt x="584747" y="41285"/>
                </a:lnTo>
                <a:lnTo>
                  <a:pt x="623864" y="63238"/>
                </a:lnTo>
                <a:lnTo>
                  <a:pt x="660158" y="89233"/>
                </a:lnTo>
                <a:lnTo>
                  <a:pt x="693324" y="118967"/>
                </a:lnTo>
                <a:lnTo>
                  <a:pt x="723058" y="152133"/>
                </a:lnTo>
                <a:lnTo>
                  <a:pt x="749053" y="188427"/>
                </a:lnTo>
                <a:lnTo>
                  <a:pt x="771006" y="227544"/>
                </a:lnTo>
                <a:lnTo>
                  <a:pt x="788611" y="269180"/>
                </a:lnTo>
                <a:lnTo>
                  <a:pt x="801564" y="313028"/>
                </a:lnTo>
                <a:lnTo>
                  <a:pt x="809559" y="358785"/>
                </a:lnTo>
                <a:lnTo>
                  <a:pt x="812292" y="406146"/>
                </a:lnTo>
                <a:lnTo>
                  <a:pt x="809559" y="453506"/>
                </a:lnTo>
                <a:lnTo>
                  <a:pt x="801564" y="499263"/>
                </a:lnTo>
                <a:lnTo>
                  <a:pt x="788611" y="543111"/>
                </a:lnTo>
                <a:lnTo>
                  <a:pt x="771006" y="584747"/>
                </a:lnTo>
                <a:lnTo>
                  <a:pt x="749053" y="623864"/>
                </a:lnTo>
                <a:lnTo>
                  <a:pt x="723058" y="660158"/>
                </a:lnTo>
                <a:lnTo>
                  <a:pt x="693324" y="693324"/>
                </a:lnTo>
                <a:lnTo>
                  <a:pt x="660158" y="723058"/>
                </a:lnTo>
                <a:lnTo>
                  <a:pt x="623864" y="749053"/>
                </a:lnTo>
                <a:lnTo>
                  <a:pt x="584747" y="771006"/>
                </a:lnTo>
                <a:lnTo>
                  <a:pt x="543111" y="788611"/>
                </a:lnTo>
                <a:lnTo>
                  <a:pt x="499263" y="801564"/>
                </a:lnTo>
                <a:lnTo>
                  <a:pt x="453506" y="809559"/>
                </a:lnTo>
                <a:lnTo>
                  <a:pt x="406146" y="812292"/>
                </a:lnTo>
                <a:lnTo>
                  <a:pt x="358785" y="809559"/>
                </a:lnTo>
                <a:lnTo>
                  <a:pt x="313028" y="801564"/>
                </a:lnTo>
                <a:lnTo>
                  <a:pt x="269180" y="788611"/>
                </a:lnTo>
                <a:lnTo>
                  <a:pt x="227544" y="771006"/>
                </a:lnTo>
                <a:lnTo>
                  <a:pt x="188427" y="749053"/>
                </a:lnTo>
                <a:lnTo>
                  <a:pt x="152133" y="723058"/>
                </a:lnTo>
                <a:lnTo>
                  <a:pt x="118967" y="693324"/>
                </a:lnTo>
                <a:lnTo>
                  <a:pt x="89233" y="660158"/>
                </a:lnTo>
                <a:lnTo>
                  <a:pt x="63238" y="623864"/>
                </a:lnTo>
                <a:lnTo>
                  <a:pt x="41285" y="584747"/>
                </a:lnTo>
                <a:lnTo>
                  <a:pt x="23680" y="543111"/>
                </a:lnTo>
                <a:lnTo>
                  <a:pt x="10727" y="499263"/>
                </a:lnTo>
                <a:lnTo>
                  <a:pt x="2732" y="453506"/>
                </a:lnTo>
                <a:lnTo>
                  <a:pt x="0" y="406146"/>
                </a:lnTo>
                <a:close/>
              </a:path>
            </a:pathLst>
          </a:custGeom>
          <a:ln w="1270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821423" y="0"/>
            <a:ext cx="3285490" cy="3606165"/>
            <a:chOff x="6821423" y="0"/>
            <a:chExt cx="3285490" cy="3606165"/>
          </a:xfrm>
        </p:grpSpPr>
        <p:sp>
          <p:nvSpPr>
            <p:cNvPr id="7" name="object 7"/>
            <p:cNvSpPr/>
            <p:nvPr/>
          </p:nvSpPr>
          <p:spPr>
            <a:xfrm>
              <a:off x="8912351" y="1219200"/>
              <a:ext cx="1194435" cy="2386965"/>
            </a:xfrm>
            <a:custGeom>
              <a:avLst/>
              <a:gdLst/>
              <a:ahLst/>
              <a:cxnLst/>
              <a:rect l="l" t="t" r="r" b="b"/>
              <a:pathLst>
                <a:path w="1194434" h="2386965">
                  <a:moveTo>
                    <a:pt x="1194053" y="0"/>
                  </a:moveTo>
                  <a:lnTo>
                    <a:pt x="1146026" y="947"/>
                  </a:lnTo>
                  <a:lnTo>
                    <a:pt x="1098479" y="3766"/>
                  </a:lnTo>
                  <a:lnTo>
                    <a:pt x="1051450" y="8421"/>
                  </a:lnTo>
                  <a:lnTo>
                    <a:pt x="1004975" y="14875"/>
                  </a:lnTo>
                  <a:lnTo>
                    <a:pt x="959087" y="23095"/>
                  </a:lnTo>
                  <a:lnTo>
                    <a:pt x="913825" y="33043"/>
                  </a:lnTo>
                  <a:lnTo>
                    <a:pt x="869222" y="44684"/>
                  </a:lnTo>
                  <a:lnTo>
                    <a:pt x="825314" y="57982"/>
                  </a:lnTo>
                  <a:lnTo>
                    <a:pt x="782139" y="72902"/>
                  </a:lnTo>
                  <a:lnTo>
                    <a:pt x="739730" y="89409"/>
                  </a:lnTo>
                  <a:lnTo>
                    <a:pt x="698123" y="107466"/>
                  </a:lnTo>
                  <a:lnTo>
                    <a:pt x="657355" y="127037"/>
                  </a:lnTo>
                  <a:lnTo>
                    <a:pt x="617461" y="148088"/>
                  </a:lnTo>
                  <a:lnTo>
                    <a:pt x="578476" y="170583"/>
                  </a:lnTo>
                  <a:lnTo>
                    <a:pt x="540437" y="194485"/>
                  </a:lnTo>
                  <a:lnTo>
                    <a:pt x="503378" y="219759"/>
                  </a:lnTo>
                  <a:lnTo>
                    <a:pt x="467337" y="246370"/>
                  </a:lnTo>
                  <a:lnTo>
                    <a:pt x="432347" y="274282"/>
                  </a:lnTo>
                  <a:lnTo>
                    <a:pt x="398445" y="303459"/>
                  </a:lnTo>
                  <a:lnTo>
                    <a:pt x="365667" y="333866"/>
                  </a:lnTo>
                  <a:lnTo>
                    <a:pt x="334047" y="365467"/>
                  </a:lnTo>
                  <a:lnTo>
                    <a:pt x="303623" y="398226"/>
                  </a:lnTo>
                  <a:lnTo>
                    <a:pt x="274429" y="432107"/>
                  </a:lnTo>
                  <a:lnTo>
                    <a:pt x="246501" y="467075"/>
                  </a:lnTo>
                  <a:lnTo>
                    <a:pt x="219875" y="503095"/>
                  </a:lnTo>
                  <a:lnTo>
                    <a:pt x="194587" y="540131"/>
                  </a:lnTo>
                  <a:lnTo>
                    <a:pt x="170672" y="578146"/>
                  </a:lnTo>
                  <a:lnTo>
                    <a:pt x="148165" y="617106"/>
                  </a:lnTo>
                  <a:lnTo>
                    <a:pt x="127103" y="656974"/>
                  </a:lnTo>
                  <a:lnTo>
                    <a:pt x="107521" y="697715"/>
                  </a:lnTo>
                  <a:lnTo>
                    <a:pt x="89454" y="739294"/>
                  </a:lnTo>
                  <a:lnTo>
                    <a:pt x="72939" y="781674"/>
                  </a:lnTo>
                  <a:lnTo>
                    <a:pt x="58011" y="824821"/>
                  </a:lnTo>
                  <a:lnTo>
                    <a:pt x="44706" y="868698"/>
                  </a:lnTo>
                  <a:lnTo>
                    <a:pt x="33059" y="913269"/>
                  </a:lnTo>
                  <a:lnTo>
                    <a:pt x="23106" y="958500"/>
                  </a:lnTo>
                  <a:lnTo>
                    <a:pt x="14883" y="1004354"/>
                  </a:lnTo>
                  <a:lnTo>
                    <a:pt x="8425" y="1050796"/>
                  </a:lnTo>
                  <a:lnTo>
                    <a:pt x="3768" y="1097790"/>
                  </a:lnTo>
                  <a:lnTo>
                    <a:pt x="948" y="1145300"/>
                  </a:lnTo>
                  <a:lnTo>
                    <a:pt x="0" y="1193291"/>
                  </a:lnTo>
                  <a:lnTo>
                    <a:pt x="948" y="1241283"/>
                  </a:lnTo>
                  <a:lnTo>
                    <a:pt x="3768" y="1288793"/>
                  </a:lnTo>
                  <a:lnTo>
                    <a:pt x="8425" y="1335787"/>
                  </a:lnTo>
                  <a:lnTo>
                    <a:pt x="14883" y="1382229"/>
                  </a:lnTo>
                  <a:lnTo>
                    <a:pt x="23106" y="1428083"/>
                  </a:lnTo>
                  <a:lnTo>
                    <a:pt x="33059" y="1473314"/>
                  </a:lnTo>
                  <a:lnTo>
                    <a:pt x="44706" y="1517885"/>
                  </a:lnTo>
                  <a:lnTo>
                    <a:pt x="58011" y="1561762"/>
                  </a:lnTo>
                  <a:lnTo>
                    <a:pt x="72939" y="1604909"/>
                  </a:lnTo>
                  <a:lnTo>
                    <a:pt x="89454" y="1647289"/>
                  </a:lnTo>
                  <a:lnTo>
                    <a:pt x="107521" y="1688868"/>
                  </a:lnTo>
                  <a:lnTo>
                    <a:pt x="127103" y="1729609"/>
                  </a:lnTo>
                  <a:lnTo>
                    <a:pt x="148165" y="1769477"/>
                  </a:lnTo>
                  <a:lnTo>
                    <a:pt x="170672" y="1808437"/>
                  </a:lnTo>
                  <a:lnTo>
                    <a:pt x="194587" y="1846452"/>
                  </a:lnTo>
                  <a:lnTo>
                    <a:pt x="219875" y="1883488"/>
                  </a:lnTo>
                  <a:lnTo>
                    <a:pt x="246501" y="1919508"/>
                  </a:lnTo>
                  <a:lnTo>
                    <a:pt x="274429" y="1954476"/>
                  </a:lnTo>
                  <a:lnTo>
                    <a:pt x="303623" y="1988357"/>
                  </a:lnTo>
                  <a:lnTo>
                    <a:pt x="334047" y="2021116"/>
                  </a:lnTo>
                  <a:lnTo>
                    <a:pt x="365667" y="2052717"/>
                  </a:lnTo>
                  <a:lnTo>
                    <a:pt x="398445" y="2083124"/>
                  </a:lnTo>
                  <a:lnTo>
                    <a:pt x="432347" y="2112301"/>
                  </a:lnTo>
                  <a:lnTo>
                    <a:pt x="467337" y="2140213"/>
                  </a:lnTo>
                  <a:lnTo>
                    <a:pt x="503378" y="2166824"/>
                  </a:lnTo>
                  <a:lnTo>
                    <a:pt x="540437" y="2192098"/>
                  </a:lnTo>
                  <a:lnTo>
                    <a:pt x="578476" y="2216000"/>
                  </a:lnTo>
                  <a:lnTo>
                    <a:pt x="617461" y="2238495"/>
                  </a:lnTo>
                  <a:lnTo>
                    <a:pt x="657355" y="2259546"/>
                  </a:lnTo>
                  <a:lnTo>
                    <a:pt x="698123" y="2279117"/>
                  </a:lnTo>
                  <a:lnTo>
                    <a:pt x="739730" y="2297174"/>
                  </a:lnTo>
                  <a:lnTo>
                    <a:pt x="782139" y="2313681"/>
                  </a:lnTo>
                  <a:lnTo>
                    <a:pt x="825314" y="2328601"/>
                  </a:lnTo>
                  <a:lnTo>
                    <a:pt x="869222" y="2341899"/>
                  </a:lnTo>
                  <a:lnTo>
                    <a:pt x="913825" y="2353540"/>
                  </a:lnTo>
                  <a:lnTo>
                    <a:pt x="959087" y="2363488"/>
                  </a:lnTo>
                  <a:lnTo>
                    <a:pt x="1004975" y="2371708"/>
                  </a:lnTo>
                  <a:lnTo>
                    <a:pt x="1051450" y="2378162"/>
                  </a:lnTo>
                  <a:lnTo>
                    <a:pt x="1098479" y="2382817"/>
                  </a:lnTo>
                  <a:lnTo>
                    <a:pt x="1146026" y="2385636"/>
                  </a:lnTo>
                  <a:lnTo>
                    <a:pt x="1194053" y="2386584"/>
                  </a:lnTo>
                  <a:lnTo>
                    <a:pt x="1194053" y="1789938"/>
                  </a:lnTo>
                  <a:lnTo>
                    <a:pt x="1145056" y="1787960"/>
                  </a:lnTo>
                  <a:lnTo>
                    <a:pt x="1097149" y="1782130"/>
                  </a:lnTo>
                  <a:lnTo>
                    <a:pt x="1050487" y="1772600"/>
                  </a:lnTo>
                  <a:lnTo>
                    <a:pt x="1005224" y="1759525"/>
                  </a:lnTo>
                  <a:lnTo>
                    <a:pt x="961513" y="1743057"/>
                  </a:lnTo>
                  <a:lnTo>
                    <a:pt x="919507" y="1723350"/>
                  </a:lnTo>
                  <a:lnTo>
                    <a:pt x="879362" y="1700557"/>
                  </a:lnTo>
                  <a:lnTo>
                    <a:pt x="841229" y="1674833"/>
                  </a:lnTo>
                  <a:lnTo>
                    <a:pt x="805264" y="1646330"/>
                  </a:lnTo>
                  <a:lnTo>
                    <a:pt x="771620" y="1615201"/>
                  </a:lnTo>
                  <a:lnTo>
                    <a:pt x="740450" y="1581601"/>
                  </a:lnTo>
                  <a:lnTo>
                    <a:pt x="711909" y="1545683"/>
                  </a:lnTo>
                  <a:lnTo>
                    <a:pt x="686149" y="1507600"/>
                  </a:lnTo>
                  <a:lnTo>
                    <a:pt x="663326" y="1467505"/>
                  </a:lnTo>
                  <a:lnTo>
                    <a:pt x="643592" y="1425553"/>
                  </a:lnTo>
                  <a:lnTo>
                    <a:pt x="627101" y="1381896"/>
                  </a:lnTo>
                  <a:lnTo>
                    <a:pt x="614007" y="1336688"/>
                  </a:lnTo>
                  <a:lnTo>
                    <a:pt x="604464" y="1290082"/>
                  </a:lnTo>
                  <a:lnTo>
                    <a:pt x="598626" y="1242232"/>
                  </a:lnTo>
                  <a:lnTo>
                    <a:pt x="596646" y="1193291"/>
                  </a:lnTo>
                  <a:lnTo>
                    <a:pt x="598626" y="1144351"/>
                  </a:lnTo>
                  <a:lnTo>
                    <a:pt x="604464" y="1096501"/>
                  </a:lnTo>
                  <a:lnTo>
                    <a:pt x="614007" y="1049895"/>
                  </a:lnTo>
                  <a:lnTo>
                    <a:pt x="627101" y="1004687"/>
                  </a:lnTo>
                  <a:lnTo>
                    <a:pt x="643592" y="961030"/>
                  </a:lnTo>
                  <a:lnTo>
                    <a:pt x="663326" y="919078"/>
                  </a:lnTo>
                  <a:lnTo>
                    <a:pt x="686149" y="878983"/>
                  </a:lnTo>
                  <a:lnTo>
                    <a:pt x="711909" y="840900"/>
                  </a:lnTo>
                  <a:lnTo>
                    <a:pt x="740450" y="804982"/>
                  </a:lnTo>
                  <a:lnTo>
                    <a:pt x="771620" y="771382"/>
                  </a:lnTo>
                  <a:lnTo>
                    <a:pt x="805264" y="740253"/>
                  </a:lnTo>
                  <a:lnTo>
                    <a:pt x="841229" y="711750"/>
                  </a:lnTo>
                  <a:lnTo>
                    <a:pt x="879362" y="686026"/>
                  </a:lnTo>
                  <a:lnTo>
                    <a:pt x="919507" y="663233"/>
                  </a:lnTo>
                  <a:lnTo>
                    <a:pt x="961513" y="643526"/>
                  </a:lnTo>
                  <a:lnTo>
                    <a:pt x="1005224" y="627058"/>
                  </a:lnTo>
                  <a:lnTo>
                    <a:pt x="1050487" y="613983"/>
                  </a:lnTo>
                  <a:lnTo>
                    <a:pt x="1097149" y="604453"/>
                  </a:lnTo>
                  <a:lnTo>
                    <a:pt x="1145056" y="598623"/>
                  </a:lnTo>
                  <a:lnTo>
                    <a:pt x="1194053" y="596646"/>
                  </a:lnTo>
                  <a:lnTo>
                    <a:pt x="119405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21423" y="0"/>
              <a:ext cx="2314575" cy="1551940"/>
            </a:xfrm>
            <a:custGeom>
              <a:avLst/>
              <a:gdLst/>
              <a:ahLst/>
              <a:cxnLst/>
              <a:rect l="l" t="t" r="r" b="b"/>
              <a:pathLst>
                <a:path w="2314575" h="1551940">
                  <a:moveTo>
                    <a:pt x="1999233" y="0"/>
                  </a:moveTo>
                  <a:lnTo>
                    <a:pt x="1722247" y="0"/>
                  </a:lnTo>
                  <a:lnTo>
                    <a:pt x="2107056" y="222757"/>
                  </a:lnTo>
                  <a:lnTo>
                    <a:pt x="138683" y="1361821"/>
                  </a:lnTo>
                  <a:lnTo>
                    <a:pt x="138683" y="0"/>
                  </a:lnTo>
                  <a:lnTo>
                    <a:pt x="0" y="0"/>
                  </a:lnTo>
                  <a:lnTo>
                    <a:pt x="0" y="1482089"/>
                  </a:lnTo>
                  <a:lnTo>
                    <a:pt x="5441" y="1509051"/>
                  </a:lnTo>
                  <a:lnTo>
                    <a:pt x="20288" y="1531096"/>
                  </a:lnTo>
                  <a:lnTo>
                    <a:pt x="42326" y="1545972"/>
                  </a:lnTo>
                  <a:lnTo>
                    <a:pt x="69342" y="1551432"/>
                  </a:lnTo>
                  <a:lnTo>
                    <a:pt x="78420" y="1550840"/>
                  </a:lnTo>
                  <a:lnTo>
                    <a:pt x="2280284" y="282828"/>
                  </a:lnTo>
                  <a:lnTo>
                    <a:pt x="2314467" y="231320"/>
                  </a:lnTo>
                  <a:lnTo>
                    <a:pt x="2312606" y="204771"/>
                  </a:lnTo>
                  <a:lnTo>
                    <a:pt x="2300934" y="180865"/>
                  </a:lnTo>
                  <a:lnTo>
                    <a:pt x="2280284" y="162686"/>
                  </a:lnTo>
                  <a:lnTo>
                    <a:pt x="1999233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1661393" y="1332738"/>
            <a:ext cx="127000" cy="1597660"/>
          </a:xfrm>
          <a:custGeom>
            <a:avLst/>
            <a:gdLst/>
            <a:ahLst/>
            <a:cxnLst/>
            <a:rect l="l" t="t" r="r" b="b"/>
            <a:pathLst>
              <a:path w="127000" h="1597660">
                <a:moveTo>
                  <a:pt x="0" y="1597660"/>
                </a:moveTo>
                <a:lnTo>
                  <a:pt x="127000" y="1597660"/>
                </a:lnTo>
                <a:lnTo>
                  <a:pt x="127000" y="0"/>
                </a:lnTo>
                <a:lnTo>
                  <a:pt x="0" y="0"/>
                </a:lnTo>
                <a:lnTo>
                  <a:pt x="0" y="159766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04804" y="4111752"/>
            <a:ext cx="1187450" cy="1772920"/>
          </a:xfrm>
          <a:custGeom>
            <a:avLst/>
            <a:gdLst/>
            <a:ahLst/>
            <a:cxnLst/>
            <a:rect l="l" t="t" r="r" b="b"/>
            <a:pathLst>
              <a:path w="1187450" h="1772920">
                <a:moveTo>
                  <a:pt x="1187196" y="0"/>
                </a:moveTo>
                <a:lnTo>
                  <a:pt x="61975" y="0"/>
                </a:lnTo>
                <a:lnTo>
                  <a:pt x="37826" y="4861"/>
                </a:lnTo>
                <a:lnTo>
                  <a:pt x="18129" y="18129"/>
                </a:lnTo>
                <a:lnTo>
                  <a:pt x="4861" y="37826"/>
                </a:lnTo>
                <a:lnTo>
                  <a:pt x="0" y="61975"/>
                </a:lnTo>
                <a:lnTo>
                  <a:pt x="0" y="1710474"/>
                </a:lnTo>
                <a:lnTo>
                  <a:pt x="4861" y="1734585"/>
                </a:lnTo>
                <a:lnTo>
                  <a:pt x="18129" y="1754273"/>
                </a:lnTo>
                <a:lnTo>
                  <a:pt x="37826" y="1767545"/>
                </a:lnTo>
                <a:lnTo>
                  <a:pt x="61975" y="1772412"/>
                </a:lnTo>
                <a:lnTo>
                  <a:pt x="1187196" y="1772412"/>
                </a:lnTo>
                <a:lnTo>
                  <a:pt x="1187196" y="1648536"/>
                </a:lnTo>
                <a:lnTo>
                  <a:pt x="123951" y="1648536"/>
                </a:lnTo>
                <a:lnTo>
                  <a:pt x="123951" y="123825"/>
                </a:lnTo>
                <a:lnTo>
                  <a:pt x="1187196" y="123825"/>
                </a:lnTo>
                <a:lnTo>
                  <a:pt x="118719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821423" y="4081360"/>
            <a:ext cx="3380740" cy="2776855"/>
            <a:chOff x="6821423" y="4081360"/>
            <a:chExt cx="3380740" cy="2776855"/>
          </a:xfrm>
        </p:grpSpPr>
        <p:sp>
          <p:nvSpPr>
            <p:cNvPr id="12" name="object 12"/>
            <p:cNvSpPr/>
            <p:nvPr/>
          </p:nvSpPr>
          <p:spPr>
            <a:xfrm>
              <a:off x="7769986" y="4144860"/>
              <a:ext cx="2369185" cy="1683385"/>
            </a:xfrm>
            <a:custGeom>
              <a:avLst/>
              <a:gdLst/>
              <a:ahLst/>
              <a:cxnLst/>
              <a:rect l="l" t="t" r="r" b="b"/>
              <a:pathLst>
                <a:path w="2369184" h="1683385">
                  <a:moveTo>
                    <a:pt x="0" y="32042"/>
                  </a:moveTo>
                  <a:lnTo>
                    <a:pt x="47543" y="24123"/>
                  </a:lnTo>
                  <a:lnTo>
                    <a:pt x="95011" y="17343"/>
                  </a:lnTo>
                  <a:lnTo>
                    <a:pt x="142390" y="11690"/>
                  </a:lnTo>
                  <a:lnTo>
                    <a:pt x="189665" y="7155"/>
                  </a:lnTo>
                  <a:lnTo>
                    <a:pt x="236823" y="3729"/>
                  </a:lnTo>
                  <a:lnTo>
                    <a:pt x="283849" y="1401"/>
                  </a:lnTo>
                  <a:lnTo>
                    <a:pt x="330729" y="161"/>
                  </a:lnTo>
                  <a:lnTo>
                    <a:pt x="377449" y="0"/>
                  </a:lnTo>
                  <a:lnTo>
                    <a:pt x="423994" y="907"/>
                  </a:lnTo>
                  <a:lnTo>
                    <a:pt x="470350" y="2872"/>
                  </a:lnTo>
                  <a:lnTo>
                    <a:pt x="516503" y="5887"/>
                  </a:lnTo>
                  <a:lnTo>
                    <a:pt x="562440" y="9940"/>
                  </a:lnTo>
                  <a:lnTo>
                    <a:pt x="608144" y="15023"/>
                  </a:lnTo>
                  <a:lnTo>
                    <a:pt x="653603" y="21124"/>
                  </a:lnTo>
                  <a:lnTo>
                    <a:pt x="698803" y="28234"/>
                  </a:lnTo>
                  <a:lnTo>
                    <a:pt x="743728" y="36343"/>
                  </a:lnTo>
                  <a:lnTo>
                    <a:pt x="788365" y="45442"/>
                  </a:lnTo>
                  <a:lnTo>
                    <a:pt x="832700" y="55520"/>
                  </a:lnTo>
                  <a:lnTo>
                    <a:pt x="876717" y="66568"/>
                  </a:lnTo>
                  <a:lnTo>
                    <a:pt x="920404" y="78575"/>
                  </a:lnTo>
                  <a:lnTo>
                    <a:pt x="963746" y="91531"/>
                  </a:lnTo>
                  <a:lnTo>
                    <a:pt x="1006729" y="105427"/>
                  </a:lnTo>
                  <a:lnTo>
                    <a:pt x="1049338" y="120254"/>
                  </a:lnTo>
                  <a:lnTo>
                    <a:pt x="1091559" y="135999"/>
                  </a:lnTo>
                  <a:lnTo>
                    <a:pt x="1133378" y="152655"/>
                  </a:lnTo>
                  <a:lnTo>
                    <a:pt x="1174781" y="170211"/>
                  </a:lnTo>
                  <a:lnTo>
                    <a:pt x="1215754" y="188657"/>
                  </a:lnTo>
                  <a:lnTo>
                    <a:pt x="1256281" y="207984"/>
                  </a:lnTo>
                  <a:lnTo>
                    <a:pt x="1296351" y="228180"/>
                  </a:lnTo>
                  <a:lnTo>
                    <a:pt x="1335947" y="249237"/>
                  </a:lnTo>
                  <a:lnTo>
                    <a:pt x="1375055" y="271145"/>
                  </a:lnTo>
                  <a:lnTo>
                    <a:pt x="1413663" y="293893"/>
                  </a:lnTo>
                  <a:lnTo>
                    <a:pt x="1451754" y="317472"/>
                  </a:lnTo>
                  <a:lnTo>
                    <a:pt x="1489316" y="341872"/>
                  </a:lnTo>
                  <a:lnTo>
                    <a:pt x="1526333" y="367082"/>
                  </a:lnTo>
                  <a:lnTo>
                    <a:pt x="1562792" y="393093"/>
                  </a:lnTo>
                  <a:lnTo>
                    <a:pt x="1598679" y="419896"/>
                  </a:lnTo>
                  <a:lnTo>
                    <a:pt x="1633978" y="447480"/>
                  </a:lnTo>
                  <a:lnTo>
                    <a:pt x="1668677" y="475834"/>
                  </a:lnTo>
                  <a:lnTo>
                    <a:pt x="1702761" y="504950"/>
                  </a:lnTo>
                  <a:lnTo>
                    <a:pt x="1736215" y="534818"/>
                  </a:lnTo>
                  <a:lnTo>
                    <a:pt x="1769025" y="565427"/>
                  </a:lnTo>
                  <a:lnTo>
                    <a:pt x="1801178" y="596767"/>
                  </a:lnTo>
                  <a:lnTo>
                    <a:pt x="1832658" y="628830"/>
                  </a:lnTo>
                  <a:lnTo>
                    <a:pt x="1863452" y="661604"/>
                  </a:lnTo>
                  <a:lnTo>
                    <a:pt x="1893546" y="695079"/>
                  </a:lnTo>
                  <a:lnTo>
                    <a:pt x="1922925" y="729247"/>
                  </a:lnTo>
                  <a:lnTo>
                    <a:pt x="1951575" y="764097"/>
                  </a:lnTo>
                  <a:lnTo>
                    <a:pt x="1979482" y="799619"/>
                  </a:lnTo>
                  <a:lnTo>
                    <a:pt x="2006631" y="835803"/>
                  </a:lnTo>
                  <a:lnTo>
                    <a:pt x="2033009" y="872639"/>
                  </a:lnTo>
                  <a:lnTo>
                    <a:pt x="2058601" y="910118"/>
                  </a:lnTo>
                  <a:lnTo>
                    <a:pt x="2083393" y="948229"/>
                  </a:lnTo>
                  <a:lnTo>
                    <a:pt x="2107370" y="986963"/>
                  </a:lnTo>
                  <a:lnTo>
                    <a:pt x="2130520" y="1026309"/>
                  </a:lnTo>
                  <a:lnTo>
                    <a:pt x="2152826" y="1066258"/>
                  </a:lnTo>
                  <a:lnTo>
                    <a:pt x="2174276" y="1106800"/>
                  </a:lnTo>
                  <a:lnTo>
                    <a:pt x="2194855" y="1147925"/>
                  </a:lnTo>
                  <a:lnTo>
                    <a:pt x="2214548" y="1189623"/>
                  </a:lnTo>
                  <a:lnTo>
                    <a:pt x="2233342" y="1231884"/>
                  </a:lnTo>
                  <a:lnTo>
                    <a:pt x="2251221" y="1274698"/>
                  </a:lnTo>
                  <a:lnTo>
                    <a:pt x="2268173" y="1318055"/>
                  </a:lnTo>
                  <a:lnTo>
                    <a:pt x="2284183" y="1361946"/>
                  </a:lnTo>
                  <a:lnTo>
                    <a:pt x="2299237" y="1406360"/>
                  </a:lnTo>
                  <a:lnTo>
                    <a:pt x="2313319" y="1451288"/>
                  </a:lnTo>
                  <a:lnTo>
                    <a:pt x="2326417" y="1496720"/>
                  </a:lnTo>
                  <a:lnTo>
                    <a:pt x="2338516" y="1542645"/>
                  </a:lnTo>
                  <a:lnTo>
                    <a:pt x="2349602" y="1589054"/>
                  </a:lnTo>
                  <a:lnTo>
                    <a:pt x="2359660" y="1635936"/>
                  </a:lnTo>
                  <a:lnTo>
                    <a:pt x="2368677" y="1683283"/>
                  </a:lnTo>
                </a:path>
              </a:pathLst>
            </a:custGeom>
            <a:ln w="127000">
              <a:solidFill>
                <a:srgbClr val="FFC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21423" y="4962143"/>
              <a:ext cx="2642870" cy="1896110"/>
            </a:xfrm>
            <a:custGeom>
              <a:avLst/>
              <a:gdLst/>
              <a:ahLst/>
              <a:cxnLst/>
              <a:rect l="l" t="t" r="r" b="b"/>
              <a:pathLst>
                <a:path w="2642870" h="1896109">
                  <a:moveTo>
                    <a:pt x="1321307" y="0"/>
                  </a:moveTo>
                  <a:lnTo>
                    <a:pt x="1272868" y="871"/>
                  </a:lnTo>
                  <a:lnTo>
                    <a:pt x="1224867" y="3467"/>
                  </a:lnTo>
                  <a:lnTo>
                    <a:pt x="1177336" y="7758"/>
                  </a:lnTo>
                  <a:lnTo>
                    <a:pt x="1130303" y="13712"/>
                  </a:lnTo>
                  <a:lnTo>
                    <a:pt x="1083800" y="21301"/>
                  </a:lnTo>
                  <a:lnTo>
                    <a:pt x="1037855" y="30494"/>
                  </a:lnTo>
                  <a:lnTo>
                    <a:pt x="992498" y="41262"/>
                  </a:lnTo>
                  <a:lnTo>
                    <a:pt x="947760" y="53575"/>
                  </a:lnTo>
                  <a:lnTo>
                    <a:pt x="903671" y="67403"/>
                  </a:lnTo>
                  <a:lnTo>
                    <a:pt x="860259" y="82715"/>
                  </a:lnTo>
                  <a:lnTo>
                    <a:pt x="817555" y="99483"/>
                  </a:lnTo>
                  <a:lnTo>
                    <a:pt x="775589" y="117676"/>
                  </a:lnTo>
                  <a:lnTo>
                    <a:pt x="734391" y="137265"/>
                  </a:lnTo>
                  <a:lnTo>
                    <a:pt x="693990" y="158218"/>
                  </a:lnTo>
                  <a:lnTo>
                    <a:pt x="654416" y="180508"/>
                  </a:lnTo>
                  <a:lnTo>
                    <a:pt x="615700" y="204103"/>
                  </a:lnTo>
                  <a:lnTo>
                    <a:pt x="577871" y="228974"/>
                  </a:lnTo>
                  <a:lnTo>
                    <a:pt x="540959" y="255091"/>
                  </a:lnTo>
                  <a:lnTo>
                    <a:pt x="504993" y="282424"/>
                  </a:lnTo>
                  <a:lnTo>
                    <a:pt x="470004" y="310943"/>
                  </a:lnTo>
                  <a:lnTo>
                    <a:pt x="436022" y="340619"/>
                  </a:lnTo>
                  <a:lnTo>
                    <a:pt x="403075" y="371421"/>
                  </a:lnTo>
                  <a:lnTo>
                    <a:pt x="371195" y="403320"/>
                  </a:lnTo>
                  <a:lnTo>
                    <a:pt x="340411" y="436285"/>
                  </a:lnTo>
                  <a:lnTo>
                    <a:pt x="310753" y="470287"/>
                  </a:lnTo>
                  <a:lnTo>
                    <a:pt x="282251" y="505296"/>
                  </a:lnTo>
                  <a:lnTo>
                    <a:pt x="254934" y="541282"/>
                  </a:lnTo>
                  <a:lnTo>
                    <a:pt x="228833" y="578215"/>
                  </a:lnTo>
                  <a:lnTo>
                    <a:pt x="203977" y="616066"/>
                  </a:lnTo>
                  <a:lnTo>
                    <a:pt x="180396" y="654804"/>
                  </a:lnTo>
                  <a:lnTo>
                    <a:pt x="158120" y="694399"/>
                  </a:lnTo>
                  <a:lnTo>
                    <a:pt x="137179" y="734823"/>
                  </a:lnTo>
                  <a:lnTo>
                    <a:pt x="117603" y="776043"/>
                  </a:lnTo>
                  <a:lnTo>
                    <a:pt x="99421" y="818032"/>
                  </a:lnTo>
                  <a:lnTo>
                    <a:pt x="82663" y="860759"/>
                  </a:lnTo>
                  <a:lnTo>
                    <a:pt x="67360" y="904194"/>
                  </a:lnTo>
                  <a:lnTo>
                    <a:pt x="53541" y="948307"/>
                  </a:lnTo>
                  <a:lnTo>
                    <a:pt x="41236" y="993069"/>
                  </a:lnTo>
                  <a:lnTo>
                    <a:pt x="30475" y="1038449"/>
                  </a:lnTo>
                  <a:lnTo>
                    <a:pt x="21287" y="1084417"/>
                  </a:lnTo>
                  <a:lnTo>
                    <a:pt x="13703" y="1130945"/>
                  </a:lnTo>
                  <a:lnTo>
                    <a:pt x="7753" y="1178001"/>
                  </a:lnTo>
                  <a:lnTo>
                    <a:pt x="3465" y="1225556"/>
                  </a:lnTo>
                  <a:lnTo>
                    <a:pt x="871" y="1273581"/>
                  </a:lnTo>
                  <a:lnTo>
                    <a:pt x="0" y="1322044"/>
                  </a:lnTo>
                  <a:lnTo>
                    <a:pt x="1101" y="1376539"/>
                  </a:lnTo>
                  <a:lnTo>
                    <a:pt x="4378" y="1430472"/>
                  </a:lnTo>
                  <a:lnTo>
                    <a:pt x="9789" y="1483801"/>
                  </a:lnTo>
                  <a:lnTo>
                    <a:pt x="17292" y="1536485"/>
                  </a:lnTo>
                  <a:lnTo>
                    <a:pt x="26844" y="1588479"/>
                  </a:lnTo>
                  <a:lnTo>
                    <a:pt x="38404" y="1639743"/>
                  </a:lnTo>
                  <a:lnTo>
                    <a:pt x="51930" y="1690233"/>
                  </a:lnTo>
                  <a:lnTo>
                    <a:pt x="67381" y="1739908"/>
                  </a:lnTo>
                  <a:lnTo>
                    <a:pt x="84713" y="1788724"/>
                  </a:lnTo>
                  <a:lnTo>
                    <a:pt x="103885" y="1836639"/>
                  </a:lnTo>
                  <a:lnTo>
                    <a:pt x="132333" y="1895855"/>
                  </a:lnTo>
                  <a:lnTo>
                    <a:pt x="2510281" y="1895855"/>
                  </a:lnTo>
                  <a:lnTo>
                    <a:pt x="2538729" y="1836639"/>
                  </a:lnTo>
                  <a:lnTo>
                    <a:pt x="2557902" y="1788724"/>
                  </a:lnTo>
                  <a:lnTo>
                    <a:pt x="2575234" y="1739908"/>
                  </a:lnTo>
                  <a:lnTo>
                    <a:pt x="2590685" y="1690233"/>
                  </a:lnTo>
                  <a:lnTo>
                    <a:pt x="2604211" y="1639743"/>
                  </a:lnTo>
                  <a:lnTo>
                    <a:pt x="2615771" y="1588479"/>
                  </a:lnTo>
                  <a:lnTo>
                    <a:pt x="2625323" y="1536485"/>
                  </a:lnTo>
                  <a:lnTo>
                    <a:pt x="2632826" y="1483801"/>
                  </a:lnTo>
                  <a:lnTo>
                    <a:pt x="2638237" y="1430472"/>
                  </a:lnTo>
                  <a:lnTo>
                    <a:pt x="2641514" y="1376539"/>
                  </a:lnTo>
                  <a:lnTo>
                    <a:pt x="2642616" y="1322044"/>
                  </a:lnTo>
                  <a:lnTo>
                    <a:pt x="2641744" y="1273581"/>
                  </a:lnTo>
                  <a:lnTo>
                    <a:pt x="2639150" y="1225556"/>
                  </a:lnTo>
                  <a:lnTo>
                    <a:pt x="2634862" y="1178001"/>
                  </a:lnTo>
                  <a:lnTo>
                    <a:pt x="2628912" y="1130945"/>
                  </a:lnTo>
                  <a:lnTo>
                    <a:pt x="2621328" y="1084417"/>
                  </a:lnTo>
                  <a:lnTo>
                    <a:pt x="2612140" y="1038449"/>
                  </a:lnTo>
                  <a:lnTo>
                    <a:pt x="2601379" y="993069"/>
                  </a:lnTo>
                  <a:lnTo>
                    <a:pt x="2589074" y="948307"/>
                  </a:lnTo>
                  <a:lnTo>
                    <a:pt x="2575255" y="904194"/>
                  </a:lnTo>
                  <a:lnTo>
                    <a:pt x="2559952" y="860759"/>
                  </a:lnTo>
                  <a:lnTo>
                    <a:pt x="2543194" y="818032"/>
                  </a:lnTo>
                  <a:lnTo>
                    <a:pt x="2525012" y="776043"/>
                  </a:lnTo>
                  <a:lnTo>
                    <a:pt x="2505436" y="734823"/>
                  </a:lnTo>
                  <a:lnTo>
                    <a:pt x="2484495" y="694399"/>
                  </a:lnTo>
                  <a:lnTo>
                    <a:pt x="2462219" y="654804"/>
                  </a:lnTo>
                  <a:lnTo>
                    <a:pt x="2438638" y="616066"/>
                  </a:lnTo>
                  <a:lnTo>
                    <a:pt x="2413782" y="578215"/>
                  </a:lnTo>
                  <a:lnTo>
                    <a:pt x="2387681" y="541282"/>
                  </a:lnTo>
                  <a:lnTo>
                    <a:pt x="2360364" y="505296"/>
                  </a:lnTo>
                  <a:lnTo>
                    <a:pt x="2331862" y="470287"/>
                  </a:lnTo>
                  <a:lnTo>
                    <a:pt x="2302204" y="436285"/>
                  </a:lnTo>
                  <a:lnTo>
                    <a:pt x="2271420" y="403320"/>
                  </a:lnTo>
                  <a:lnTo>
                    <a:pt x="2239540" y="371421"/>
                  </a:lnTo>
                  <a:lnTo>
                    <a:pt x="2206593" y="340619"/>
                  </a:lnTo>
                  <a:lnTo>
                    <a:pt x="2172611" y="310943"/>
                  </a:lnTo>
                  <a:lnTo>
                    <a:pt x="2137622" y="282424"/>
                  </a:lnTo>
                  <a:lnTo>
                    <a:pt x="2101656" y="255091"/>
                  </a:lnTo>
                  <a:lnTo>
                    <a:pt x="2064744" y="228974"/>
                  </a:lnTo>
                  <a:lnTo>
                    <a:pt x="2026915" y="204103"/>
                  </a:lnTo>
                  <a:lnTo>
                    <a:pt x="1988199" y="180508"/>
                  </a:lnTo>
                  <a:lnTo>
                    <a:pt x="1948625" y="158218"/>
                  </a:lnTo>
                  <a:lnTo>
                    <a:pt x="1908224" y="137265"/>
                  </a:lnTo>
                  <a:lnTo>
                    <a:pt x="1867026" y="117676"/>
                  </a:lnTo>
                  <a:lnTo>
                    <a:pt x="1825060" y="99483"/>
                  </a:lnTo>
                  <a:lnTo>
                    <a:pt x="1782356" y="82715"/>
                  </a:lnTo>
                  <a:lnTo>
                    <a:pt x="1738944" y="67403"/>
                  </a:lnTo>
                  <a:lnTo>
                    <a:pt x="1694855" y="53575"/>
                  </a:lnTo>
                  <a:lnTo>
                    <a:pt x="1650117" y="41262"/>
                  </a:lnTo>
                  <a:lnTo>
                    <a:pt x="1604760" y="30494"/>
                  </a:lnTo>
                  <a:lnTo>
                    <a:pt x="1558815" y="21301"/>
                  </a:lnTo>
                  <a:lnTo>
                    <a:pt x="1512312" y="13712"/>
                  </a:lnTo>
                  <a:lnTo>
                    <a:pt x="1465279" y="7758"/>
                  </a:lnTo>
                  <a:lnTo>
                    <a:pt x="1417748" y="3467"/>
                  </a:lnTo>
                  <a:lnTo>
                    <a:pt x="1369747" y="871"/>
                  </a:lnTo>
                  <a:lnTo>
                    <a:pt x="132130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887028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66870" cy="6858000"/>
          </a:xfrm>
          <a:custGeom>
            <a:avLst/>
            <a:gdLst/>
            <a:ahLst/>
            <a:cxnLst/>
            <a:rect l="l" t="t" r="r" b="b"/>
            <a:pathLst>
              <a:path w="4166870" h="6858000">
                <a:moveTo>
                  <a:pt x="2259203" y="0"/>
                </a:moveTo>
                <a:lnTo>
                  <a:pt x="0" y="0"/>
                </a:lnTo>
                <a:lnTo>
                  <a:pt x="0" y="6857999"/>
                </a:lnTo>
                <a:lnTo>
                  <a:pt x="2259203" y="6857999"/>
                </a:lnTo>
                <a:lnTo>
                  <a:pt x="2387473" y="6775778"/>
                </a:lnTo>
                <a:lnTo>
                  <a:pt x="2427059" y="6748686"/>
                </a:lnTo>
                <a:lnTo>
                  <a:pt x="2466306" y="6721137"/>
                </a:lnTo>
                <a:lnTo>
                  <a:pt x="2505209" y="6693136"/>
                </a:lnTo>
                <a:lnTo>
                  <a:pt x="2543765" y="6664686"/>
                </a:lnTo>
                <a:lnTo>
                  <a:pt x="2581969" y="6635792"/>
                </a:lnTo>
                <a:lnTo>
                  <a:pt x="2619817" y="6606457"/>
                </a:lnTo>
                <a:lnTo>
                  <a:pt x="2657307" y="6576685"/>
                </a:lnTo>
                <a:lnTo>
                  <a:pt x="2694433" y="6546479"/>
                </a:lnTo>
                <a:lnTo>
                  <a:pt x="2731193" y="6515844"/>
                </a:lnTo>
                <a:lnTo>
                  <a:pt x="2767582" y="6484784"/>
                </a:lnTo>
                <a:lnTo>
                  <a:pt x="2803597" y="6453301"/>
                </a:lnTo>
                <a:lnTo>
                  <a:pt x="2839233" y="6421401"/>
                </a:lnTo>
                <a:lnTo>
                  <a:pt x="2874488" y="6389086"/>
                </a:lnTo>
                <a:lnTo>
                  <a:pt x="2909356" y="6356362"/>
                </a:lnTo>
                <a:lnTo>
                  <a:pt x="2943835" y="6323230"/>
                </a:lnTo>
                <a:lnTo>
                  <a:pt x="2977921" y="6289696"/>
                </a:lnTo>
                <a:lnTo>
                  <a:pt x="3011609" y="6255763"/>
                </a:lnTo>
                <a:lnTo>
                  <a:pt x="3044896" y="6221435"/>
                </a:lnTo>
                <a:lnTo>
                  <a:pt x="3077778" y="6186716"/>
                </a:lnTo>
                <a:lnTo>
                  <a:pt x="3110252" y="6151609"/>
                </a:lnTo>
                <a:lnTo>
                  <a:pt x="3142313" y="6116118"/>
                </a:lnTo>
                <a:lnTo>
                  <a:pt x="3173957" y="6080248"/>
                </a:lnTo>
                <a:lnTo>
                  <a:pt x="3205181" y="6044002"/>
                </a:lnTo>
                <a:lnTo>
                  <a:pt x="3235982" y="6007384"/>
                </a:lnTo>
                <a:lnTo>
                  <a:pt x="3266354" y="5970397"/>
                </a:lnTo>
                <a:lnTo>
                  <a:pt x="3296295" y="5933046"/>
                </a:lnTo>
                <a:lnTo>
                  <a:pt x="3325800" y="5895333"/>
                </a:lnTo>
                <a:lnTo>
                  <a:pt x="3354866" y="5857265"/>
                </a:lnTo>
                <a:lnTo>
                  <a:pt x="3383489" y="5818842"/>
                </a:lnTo>
                <a:lnTo>
                  <a:pt x="3411665" y="5780071"/>
                </a:lnTo>
                <a:lnTo>
                  <a:pt x="3439390" y="5740954"/>
                </a:lnTo>
                <a:lnTo>
                  <a:pt x="3466661" y="5701496"/>
                </a:lnTo>
                <a:lnTo>
                  <a:pt x="3493474" y="5661700"/>
                </a:lnTo>
                <a:lnTo>
                  <a:pt x="3519824" y="5621569"/>
                </a:lnTo>
                <a:lnTo>
                  <a:pt x="3545708" y="5581109"/>
                </a:lnTo>
                <a:lnTo>
                  <a:pt x="3571122" y="5540322"/>
                </a:lnTo>
                <a:lnTo>
                  <a:pt x="3596063" y="5499213"/>
                </a:lnTo>
                <a:lnTo>
                  <a:pt x="3620526" y="5457784"/>
                </a:lnTo>
                <a:lnTo>
                  <a:pt x="3644508" y="5416041"/>
                </a:lnTo>
                <a:lnTo>
                  <a:pt x="3668005" y="5373987"/>
                </a:lnTo>
                <a:lnTo>
                  <a:pt x="3691013" y="5331626"/>
                </a:lnTo>
                <a:lnTo>
                  <a:pt x="3713528" y="5288961"/>
                </a:lnTo>
                <a:lnTo>
                  <a:pt x="3735547" y="5245996"/>
                </a:lnTo>
                <a:lnTo>
                  <a:pt x="3757066" y="5202736"/>
                </a:lnTo>
                <a:lnTo>
                  <a:pt x="3778080" y="5159183"/>
                </a:lnTo>
                <a:lnTo>
                  <a:pt x="3798586" y="5115342"/>
                </a:lnTo>
                <a:lnTo>
                  <a:pt x="3818580" y="5071217"/>
                </a:lnTo>
                <a:lnTo>
                  <a:pt x="3838059" y="5026811"/>
                </a:lnTo>
                <a:lnTo>
                  <a:pt x="3857019" y="4982129"/>
                </a:lnTo>
                <a:lnTo>
                  <a:pt x="3875455" y="4937174"/>
                </a:lnTo>
                <a:lnTo>
                  <a:pt x="3893364" y="4891949"/>
                </a:lnTo>
                <a:lnTo>
                  <a:pt x="3910742" y="4846459"/>
                </a:lnTo>
                <a:lnTo>
                  <a:pt x="3927585" y="4800708"/>
                </a:lnTo>
                <a:lnTo>
                  <a:pt x="3943890" y="4754699"/>
                </a:lnTo>
                <a:lnTo>
                  <a:pt x="3959653" y="4708436"/>
                </a:lnTo>
                <a:lnTo>
                  <a:pt x="3974869" y="4661923"/>
                </a:lnTo>
                <a:lnTo>
                  <a:pt x="3989536" y="4615164"/>
                </a:lnTo>
                <a:lnTo>
                  <a:pt x="4003649" y="4568162"/>
                </a:lnTo>
                <a:lnTo>
                  <a:pt x="4017204" y="4520922"/>
                </a:lnTo>
                <a:lnTo>
                  <a:pt x="4030197" y="4473447"/>
                </a:lnTo>
                <a:lnTo>
                  <a:pt x="4042626" y="4425741"/>
                </a:lnTo>
                <a:lnTo>
                  <a:pt x="4054485" y="4377808"/>
                </a:lnTo>
                <a:lnTo>
                  <a:pt x="4065772" y="4329652"/>
                </a:lnTo>
                <a:lnTo>
                  <a:pt x="4076481" y="4281276"/>
                </a:lnTo>
                <a:lnTo>
                  <a:pt x="4086611" y="4232684"/>
                </a:lnTo>
                <a:lnTo>
                  <a:pt x="4096156" y="4183881"/>
                </a:lnTo>
                <a:lnTo>
                  <a:pt x="4105112" y="4134870"/>
                </a:lnTo>
                <a:lnTo>
                  <a:pt x="4113477" y="4085654"/>
                </a:lnTo>
                <a:lnTo>
                  <a:pt x="4121246" y="4036238"/>
                </a:lnTo>
                <a:lnTo>
                  <a:pt x="4128416" y="3986625"/>
                </a:lnTo>
                <a:lnTo>
                  <a:pt x="4134982" y="3936819"/>
                </a:lnTo>
                <a:lnTo>
                  <a:pt x="4140941" y="3886825"/>
                </a:lnTo>
                <a:lnTo>
                  <a:pt x="4146289" y="3836645"/>
                </a:lnTo>
                <a:lnTo>
                  <a:pt x="4151022" y="3786284"/>
                </a:lnTo>
                <a:lnTo>
                  <a:pt x="4155136" y="3735745"/>
                </a:lnTo>
                <a:lnTo>
                  <a:pt x="4158628" y="3685033"/>
                </a:lnTo>
                <a:lnTo>
                  <a:pt x="4161493" y="3634151"/>
                </a:lnTo>
                <a:lnTo>
                  <a:pt x="4163728" y="3583103"/>
                </a:lnTo>
                <a:lnTo>
                  <a:pt x="4165330" y="3531892"/>
                </a:lnTo>
                <a:lnTo>
                  <a:pt x="4166293" y="3480523"/>
                </a:lnTo>
                <a:lnTo>
                  <a:pt x="4166616" y="3429000"/>
                </a:lnTo>
                <a:lnTo>
                  <a:pt x="4166293" y="3377476"/>
                </a:lnTo>
                <a:lnTo>
                  <a:pt x="4165330" y="3326107"/>
                </a:lnTo>
                <a:lnTo>
                  <a:pt x="4163728" y="3274897"/>
                </a:lnTo>
                <a:lnTo>
                  <a:pt x="4161493" y="3223849"/>
                </a:lnTo>
                <a:lnTo>
                  <a:pt x="4158628" y="3172967"/>
                </a:lnTo>
                <a:lnTo>
                  <a:pt x="4155136" y="3122255"/>
                </a:lnTo>
                <a:lnTo>
                  <a:pt x="4151022" y="3071716"/>
                </a:lnTo>
                <a:lnTo>
                  <a:pt x="4146289" y="3021356"/>
                </a:lnTo>
                <a:lnTo>
                  <a:pt x="4140941" y="2971176"/>
                </a:lnTo>
                <a:lnTo>
                  <a:pt x="4134982" y="2921182"/>
                </a:lnTo>
                <a:lnTo>
                  <a:pt x="4128416" y="2871377"/>
                </a:lnTo>
                <a:lnTo>
                  <a:pt x="4121246" y="2821765"/>
                </a:lnTo>
                <a:lnTo>
                  <a:pt x="4113477" y="2772349"/>
                </a:lnTo>
                <a:lnTo>
                  <a:pt x="4105112" y="2723134"/>
                </a:lnTo>
                <a:lnTo>
                  <a:pt x="4096156" y="2674123"/>
                </a:lnTo>
                <a:lnTo>
                  <a:pt x="4086611" y="2625320"/>
                </a:lnTo>
                <a:lnTo>
                  <a:pt x="4076481" y="2576729"/>
                </a:lnTo>
                <a:lnTo>
                  <a:pt x="4065772" y="2528354"/>
                </a:lnTo>
                <a:lnTo>
                  <a:pt x="4054485" y="2480198"/>
                </a:lnTo>
                <a:lnTo>
                  <a:pt x="4042626" y="2432266"/>
                </a:lnTo>
                <a:lnTo>
                  <a:pt x="4030197" y="2384560"/>
                </a:lnTo>
                <a:lnTo>
                  <a:pt x="4017204" y="2337086"/>
                </a:lnTo>
                <a:lnTo>
                  <a:pt x="4003649" y="2289846"/>
                </a:lnTo>
                <a:lnTo>
                  <a:pt x="3989536" y="2242846"/>
                </a:lnTo>
                <a:lnTo>
                  <a:pt x="3974869" y="2196087"/>
                </a:lnTo>
                <a:lnTo>
                  <a:pt x="3959653" y="2149575"/>
                </a:lnTo>
                <a:lnTo>
                  <a:pt x="3943890" y="2103312"/>
                </a:lnTo>
                <a:lnTo>
                  <a:pt x="3927585" y="2057304"/>
                </a:lnTo>
                <a:lnTo>
                  <a:pt x="3910742" y="2011553"/>
                </a:lnTo>
                <a:lnTo>
                  <a:pt x="3893364" y="1966064"/>
                </a:lnTo>
                <a:lnTo>
                  <a:pt x="3875455" y="1920840"/>
                </a:lnTo>
                <a:lnTo>
                  <a:pt x="3857019" y="1875885"/>
                </a:lnTo>
                <a:lnTo>
                  <a:pt x="3838059" y="1831203"/>
                </a:lnTo>
                <a:lnTo>
                  <a:pt x="3818580" y="1786797"/>
                </a:lnTo>
                <a:lnTo>
                  <a:pt x="3798586" y="1742673"/>
                </a:lnTo>
                <a:lnTo>
                  <a:pt x="3778080" y="1698832"/>
                </a:lnTo>
                <a:lnTo>
                  <a:pt x="3757066" y="1655280"/>
                </a:lnTo>
                <a:lnTo>
                  <a:pt x="3735547" y="1612020"/>
                </a:lnTo>
                <a:lnTo>
                  <a:pt x="3713528" y="1569055"/>
                </a:lnTo>
                <a:lnTo>
                  <a:pt x="3691013" y="1526391"/>
                </a:lnTo>
                <a:lnTo>
                  <a:pt x="3668005" y="1484029"/>
                </a:lnTo>
                <a:lnTo>
                  <a:pt x="3644508" y="1441975"/>
                </a:lnTo>
                <a:lnTo>
                  <a:pt x="3620526" y="1400232"/>
                </a:lnTo>
                <a:lnTo>
                  <a:pt x="3596063" y="1358804"/>
                </a:lnTo>
                <a:lnTo>
                  <a:pt x="3571122" y="1317694"/>
                </a:lnTo>
                <a:lnTo>
                  <a:pt x="3545708" y="1276907"/>
                </a:lnTo>
                <a:lnTo>
                  <a:pt x="3519824" y="1236446"/>
                </a:lnTo>
                <a:lnTo>
                  <a:pt x="3493474" y="1196316"/>
                </a:lnTo>
                <a:lnTo>
                  <a:pt x="3466661" y="1156519"/>
                </a:lnTo>
                <a:lnTo>
                  <a:pt x="3439390" y="1117060"/>
                </a:lnTo>
                <a:lnTo>
                  <a:pt x="3411665" y="1077943"/>
                </a:lnTo>
                <a:lnTo>
                  <a:pt x="3383489" y="1039171"/>
                </a:lnTo>
                <a:lnTo>
                  <a:pt x="3354866" y="1000748"/>
                </a:lnTo>
                <a:lnTo>
                  <a:pt x="3325800" y="962678"/>
                </a:lnTo>
                <a:lnTo>
                  <a:pt x="3296295" y="924965"/>
                </a:lnTo>
                <a:lnTo>
                  <a:pt x="3266354" y="887613"/>
                </a:lnTo>
                <a:lnTo>
                  <a:pt x="3235982" y="850625"/>
                </a:lnTo>
                <a:lnTo>
                  <a:pt x="3205181" y="814006"/>
                </a:lnTo>
                <a:lnTo>
                  <a:pt x="3173957" y="777758"/>
                </a:lnTo>
                <a:lnTo>
                  <a:pt x="3142313" y="741886"/>
                </a:lnTo>
                <a:lnTo>
                  <a:pt x="3110252" y="706395"/>
                </a:lnTo>
                <a:lnTo>
                  <a:pt x="3077778" y="671286"/>
                </a:lnTo>
                <a:lnTo>
                  <a:pt x="3044896" y="636565"/>
                </a:lnTo>
                <a:lnTo>
                  <a:pt x="3011609" y="602235"/>
                </a:lnTo>
                <a:lnTo>
                  <a:pt x="2977921" y="568300"/>
                </a:lnTo>
                <a:lnTo>
                  <a:pt x="2943835" y="534764"/>
                </a:lnTo>
                <a:lnTo>
                  <a:pt x="2909356" y="501631"/>
                </a:lnTo>
                <a:lnTo>
                  <a:pt x="2874488" y="468903"/>
                </a:lnTo>
                <a:lnTo>
                  <a:pt x="2839233" y="436586"/>
                </a:lnTo>
                <a:lnTo>
                  <a:pt x="2803597" y="404684"/>
                </a:lnTo>
                <a:lnTo>
                  <a:pt x="2767582" y="373198"/>
                </a:lnTo>
                <a:lnTo>
                  <a:pt x="2731193" y="342135"/>
                </a:lnTo>
                <a:lnTo>
                  <a:pt x="2694433" y="311497"/>
                </a:lnTo>
                <a:lnTo>
                  <a:pt x="2657307" y="281288"/>
                </a:lnTo>
                <a:lnTo>
                  <a:pt x="2619817" y="251513"/>
                </a:lnTo>
                <a:lnTo>
                  <a:pt x="2581969" y="222174"/>
                </a:lnTo>
                <a:lnTo>
                  <a:pt x="2543765" y="193276"/>
                </a:lnTo>
                <a:lnTo>
                  <a:pt x="2505209" y="164823"/>
                </a:lnTo>
                <a:lnTo>
                  <a:pt x="2466306" y="136818"/>
                </a:lnTo>
                <a:lnTo>
                  <a:pt x="2427059" y="109265"/>
                </a:lnTo>
                <a:lnTo>
                  <a:pt x="2387473" y="82169"/>
                </a:lnTo>
                <a:lnTo>
                  <a:pt x="22592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827" y="2248280"/>
            <a:ext cx="91566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3220" indent="-350520">
              <a:lnSpc>
                <a:spcPct val="100000"/>
              </a:lnSpc>
              <a:spcBef>
                <a:spcPts val="95"/>
              </a:spcBef>
              <a:buClr>
                <a:srgbClr val="44536A"/>
              </a:buClr>
              <a:buSzPct val="157142"/>
              <a:buFont typeface="Symbol"/>
              <a:buChar char=""/>
              <a:tabLst>
                <a:tab pos="363220" algn="l"/>
              </a:tabLst>
            </a:pPr>
            <a:r>
              <a:rPr sz="2800" b="1" spc="-25" dirty="0">
                <a:solidFill>
                  <a:srgbClr val="44536A"/>
                </a:solidFill>
                <a:latin typeface="Calibri Light"/>
                <a:cs typeface="Calibri Light"/>
              </a:rPr>
              <a:t>O</a:t>
            </a:r>
            <a:r>
              <a:rPr sz="2800" b="1" spc="-5" dirty="0">
                <a:solidFill>
                  <a:srgbClr val="44536A"/>
                </a:solidFill>
                <a:latin typeface="Calibri Light"/>
                <a:cs typeface="Calibri Light"/>
              </a:rPr>
              <a:t>LS</a:t>
            </a:r>
            <a:endParaRPr sz="2800" b="1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92818" y="4498085"/>
            <a:ext cx="2042160" cy="2042160"/>
          </a:xfrm>
          <a:custGeom>
            <a:avLst/>
            <a:gdLst/>
            <a:ahLst/>
            <a:cxnLst/>
            <a:rect l="l" t="t" r="r" b="b"/>
            <a:pathLst>
              <a:path w="2042159" h="2042159">
                <a:moveTo>
                  <a:pt x="0" y="2042159"/>
                </a:moveTo>
                <a:lnTo>
                  <a:pt x="48205" y="2041602"/>
                </a:lnTo>
                <a:lnTo>
                  <a:pt x="96136" y="2039937"/>
                </a:lnTo>
                <a:lnTo>
                  <a:pt x="143781" y="2037177"/>
                </a:lnTo>
                <a:lnTo>
                  <a:pt x="191128" y="2033334"/>
                </a:lnTo>
                <a:lnTo>
                  <a:pt x="238165" y="2028420"/>
                </a:lnTo>
                <a:lnTo>
                  <a:pt x="284878" y="2022449"/>
                </a:lnTo>
                <a:lnTo>
                  <a:pt x="331257" y="2015431"/>
                </a:lnTo>
                <a:lnTo>
                  <a:pt x="377288" y="2007379"/>
                </a:lnTo>
                <a:lnTo>
                  <a:pt x="422959" y="1998307"/>
                </a:lnTo>
                <a:lnTo>
                  <a:pt x="468258" y="1988224"/>
                </a:lnTo>
                <a:lnTo>
                  <a:pt x="513174" y="1977145"/>
                </a:lnTo>
                <a:lnTo>
                  <a:pt x="557693" y="1965081"/>
                </a:lnTo>
                <a:lnTo>
                  <a:pt x="601803" y="1952045"/>
                </a:lnTo>
                <a:lnTo>
                  <a:pt x="645493" y="1938048"/>
                </a:lnTo>
                <a:lnTo>
                  <a:pt x="688749" y="1923104"/>
                </a:lnTo>
                <a:lnTo>
                  <a:pt x="731560" y="1907224"/>
                </a:lnTo>
                <a:lnTo>
                  <a:pt x="773913" y="1890420"/>
                </a:lnTo>
                <a:lnTo>
                  <a:pt x="815796" y="1872705"/>
                </a:lnTo>
                <a:lnTo>
                  <a:pt x="857198" y="1854092"/>
                </a:lnTo>
                <a:lnTo>
                  <a:pt x="898104" y="1834591"/>
                </a:lnTo>
                <a:lnTo>
                  <a:pt x="938504" y="1814216"/>
                </a:lnTo>
                <a:lnTo>
                  <a:pt x="978385" y="1792979"/>
                </a:lnTo>
                <a:lnTo>
                  <a:pt x="1017735" y="1770893"/>
                </a:lnTo>
                <a:lnTo>
                  <a:pt x="1056541" y="1747968"/>
                </a:lnTo>
                <a:lnTo>
                  <a:pt x="1094792" y="1724219"/>
                </a:lnTo>
                <a:lnTo>
                  <a:pt x="1132475" y="1699656"/>
                </a:lnTo>
                <a:lnTo>
                  <a:pt x="1169577" y="1674292"/>
                </a:lnTo>
                <a:lnTo>
                  <a:pt x="1206087" y="1648140"/>
                </a:lnTo>
                <a:lnTo>
                  <a:pt x="1241992" y="1621211"/>
                </a:lnTo>
                <a:lnTo>
                  <a:pt x="1277280" y="1593518"/>
                </a:lnTo>
                <a:lnTo>
                  <a:pt x="1311939" y="1565074"/>
                </a:lnTo>
                <a:lnTo>
                  <a:pt x="1345957" y="1535890"/>
                </a:lnTo>
                <a:lnTo>
                  <a:pt x="1379320" y="1505978"/>
                </a:lnTo>
                <a:lnTo>
                  <a:pt x="1412018" y="1475352"/>
                </a:lnTo>
                <a:lnTo>
                  <a:pt x="1444037" y="1444023"/>
                </a:lnTo>
                <a:lnTo>
                  <a:pt x="1475366" y="1412003"/>
                </a:lnTo>
                <a:lnTo>
                  <a:pt x="1505992" y="1379305"/>
                </a:lnTo>
                <a:lnTo>
                  <a:pt x="1535903" y="1345941"/>
                </a:lnTo>
                <a:lnTo>
                  <a:pt x="1565086" y="1311924"/>
                </a:lnTo>
                <a:lnTo>
                  <a:pt x="1593530" y="1277264"/>
                </a:lnTo>
                <a:lnTo>
                  <a:pt x="1621223" y="1241976"/>
                </a:lnTo>
                <a:lnTo>
                  <a:pt x="1648151" y="1206071"/>
                </a:lnTo>
                <a:lnTo>
                  <a:pt x="1674302" y="1169560"/>
                </a:lnTo>
                <a:lnTo>
                  <a:pt x="1699666" y="1132458"/>
                </a:lnTo>
                <a:lnTo>
                  <a:pt x="1724228" y="1094775"/>
                </a:lnTo>
                <a:lnTo>
                  <a:pt x="1747977" y="1056524"/>
                </a:lnTo>
                <a:lnTo>
                  <a:pt x="1770901" y="1017718"/>
                </a:lnTo>
                <a:lnTo>
                  <a:pt x="1792987" y="978368"/>
                </a:lnTo>
                <a:lnTo>
                  <a:pt x="1814224" y="938487"/>
                </a:lnTo>
                <a:lnTo>
                  <a:pt x="1834598" y="898088"/>
                </a:lnTo>
                <a:lnTo>
                  <a:pt x="1854098" y="857181"/>
                </a:lnTo>
                <a:lnTo>
                  <a:pt x="1872711" y="815780"/>
                </a:lnTo>
                <a:lnTo>
                  <a:pt x="1890425" y="773897"/>
                </a:lnTo>
                <a:lnTo>
                  <a:pt x="1907228" y="731544"/>
                </a:lnTo>
                <a:lnTo>
                  <a:pt x="1923108" y="688734"/>
                </a:lnTo>
                <a:lnTo>
                  <a:pt x="1938052" y="645478"/>
                </a:lnTo>
                <a:lnTo>
                  <a:pt x="1952048" y="601789"/>
                </a:lnTo>
                <a:lnTo>
                  <a:pt x="1965084" y="557679"/>
                </a:lnTo>
                <a:lnTo>
                  <a:pt x="1977148" y="513161"/>
                </a:lnTo>
                <a:lnTo>
                  <a:pt x="1988226" y="468247"/>
                </a:lnTo>
                <a:lnTo>
                  <a:pt x="1998308" y="422948"/>
                </a:lnTo>
                <a:lnTo>
                  <a:pt x="2007381" y="377277"/>
                </a:lnTo>
                <a:lnTo>
                  <a:pt x="2015432" y="331247"/>
                </a:lnTo>
                <a:lnTo>
                  <a:pt x="2022449" y="284870"/>
                </a:lnTo>
                <a:lnTo>
                  <a:pt x="2028421" y="238158"/>
                </a:lnTo>
                <a:lnTo>
                  <a:pt x="2033334" y="191122"/>
                </a:lnTo>
                <a:lnTo>
                  <a:pt x="2037177" y="143777"/>
                </a:lnTo>
                <a:lnTo>
                  <a:pt x="2039937" y="96133"/>
                </a:lnTo>
                <a:lnTo>
                  <a:pt x="2041602" y="48203"/>
                </a:lnTo>
                <a:lnTo>
                  <a:pt x="2042159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63188" y="362133"/>
            <a:ext cx="5947410" cy="581274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dirty="0">
                <a:latin typeface="Calibri"/>
                <a:cs typeface="Calibri"/>
              </a:rPr>
              <a:t>Ο </a:t>
            </a:r>
            <a:r>
              <a:rPr sz="2000" spc="-15" dirty="0">
                <a:latin typeface="Calibri"/>
                <a:cs typeface="Calibri"/>
              </a:rPr>
              <a:t>δικαιούχος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οργανισμός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δεσμεύεται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να: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760"/>
              </a:spcBef>
            </a:pPr>
            <a:r>
              <a:rPr sz="2000" dirty="0">
                <a:latin typeface="Calibri"/>
                <a:cs typeface="Calibri"/>
              </a:rPr>
              <a:t>Να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lang="el-GR" sz="2000" spc="-15" dirty="0">
                <a:latin typeface="Calibri"/>
                <a:cs typeface="Calibri"/>
              </a:rPr>
              <a:t>ενημερώνει </a:t>
            </a:r>
            <a:r>
              <a:rPr sz="2000" spc="-10" dirty="0" err="1">
                <a:latin typeface="Calibri"/>
                <a:cs typeface="Calibri"/>
              </a:rPr>
              <a:t>όλους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τους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επιλέξιμους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  <a:spcBef>
                <a:spcPts val="155"/>
              </a:spcBef>
            </a:pPr>
            <a:r>
              <a:rPr lang="el-GR" sz="2000" spc="-5" dirty="0">
                <a:latin typeface="Calibri"/>
                <a:cs typeface="Calibri"/>
              </a:rPr>
              <a:t>σ</a:t>
            </a:r>
            <a:r>
              <a:rPr sz="2000" spc="-5" dirty="0" err="1">
                <a:latin typeface="Calibri"/>
                <a:cs typeface="Calibri"/>
              </a:rPr>
              <a:t>υμμετέχοντες</a:t>
            </a:r>
            <a:r>
              <a:rPr lang="el-GR" sz="2000" spc="-5" dirty="0">
                <a:latin typeface="Calibri"/>
                <a:cs typeface="Calibri"/>
              </a:rPr>
              <a:t>,</a:t>
            </a:r>
            <a:r>
              <a:rPr sz="2000" spc="-5" dirty="0">
                <a:latin typeface="Calibri"/>
                <a:cs typeface="Calibri"/>
              </a:rPr>
              <a:t> το </a:t>
            </a:r>
            <a:r>
              <a:rPr sz="2000" spc="-5" dirty="0" err="1">
                <a:latin typeface="Calibri"/>
                <a:cs typeface="Calibri"/>
              </a:rPr>
              <a:t>συντομότερο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δυν</a:t>
            </a:r>
            <a:r>
              <a:rPr sz="2000" spc="-5" dirty="0">
                <a:latin typeface="Calibri"/>
                <a:cs typeface="Calibri"/>
              </a:rPr>
              <a:t>ατό</a:t>
            </a:r>
            <a:r>
              <a:rPr lang="el-GR" sz="2000" spc="-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μετά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την </a:t>
            </a:r>
            <a:r>
              <a:rPr sz="2000" spc="-5" dirty="0">
                <a:latin typeface="Calibri"/>
                <a:cs typeface="Calibri"/>
              </a:rPr>
              <a:t>επ</a:t>
            </a:r>
            <a:r>
              <a:rPr sz="2000" spc="-5" dirty="0" err="1">
                <a:latin typeface="Calibri"/>
                <a:cs typeface="Calibri"/>
              </a:rPr>
              <a:t>ιλογή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τους</a:t>
            </a:r>
            <a:r>
              <a:rPr lang="el-GR" sz="2000" spc="-5" dirty="0">
                <a:latin typeface="Calibri"/>
                <a:cs typeface="Calibri"/>
              </a:rPr>
              <a:t>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lang="el-GR" sz="2000" spc="-5" dirty="0">
                <a:latin typeface="Calibri"/>
                <a:cs typeface="Calibri"/>
              </a:rPr>
              <a:t>για τη δυνατότητα να </a:t>
            </a:r>
            <a:r>
              <a:rPr lang="el-GR" sz="2000" dirty="0">
                <a:latin typeface="Calibri"/>
                <a:cs typeface="Calibri"/>
              </a:rPr>
              <a:t>υποβληθούν σε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γλωσσικό </a:t>
            </a:r>
            <a:r>
              <a:rPr sz="2000" spc="-5" dirty="0">
                <a:latin typeface="Calibri"/>
                <a:cs typeface="Calibri"/>
              </a:rPr>
              <a:t>τεστ </a:t>
            </a:r>
            <a:r>
              <a:rPr sz="2000" spc="-10" dirty="0">
                <a:latin typeface="Calibri"/>
                <a:cs typeface="Calibri"/>
              </a:rPr>
              <a:t>(γλωσσική αξιολόγηση)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α</a:t>
            </a:r>
            <a:r>
              <a:rPr sz="2000" spc="-10" dirty="0" err="1">
                <a:latin typeface="Calibri"/>
                <a:cs typeface="Calibri"/>
              </a:rPr>
              <a:t>λλά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και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lang="el-GR" sz="2000" spc="-10" dirty="0">
                <a:latin typeface="Calibri"/>
                <a:cs typeface="Calibri"/>
              </a:rPr>
              <a:t>να παρακολουθήσουν τα </a:t>
            </a:r>
            <a:r>
              <a:rPr sz="2000" spc="-5" dirty="0">
                <a:latin typeface="Calibri"/>
                <a:cs typeface="Calibri"/>
              </a:rPr>
              <a:t>μα</a:t>
            </a:r>
            <a:r>
              <a:rPr sz="2000" spc="-5" dirty="0" err="1">
                <a:latin typeface="Calibri"/>
                <a:cs typeface="Calibri"/>
              </a:rPr>
              <a:t>θήμ</a:t>
            </a:r>
            <a:r>
              <a:rPr sz="2000" spc="-5" dirty="0">
                <a:latin typeface="Calibri"/>
                <a:cs typeface="Calibri"/>
              </a:rPr>
              <a:t>ατα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που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πραγματοποιούνται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μέσα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από</a:t>
            </a:r>
            <a:r>
              <a:rPr sz="2000" spc="-15" dirty="0">
                <a:latin typeface="Calibri"/>
                <a:cs typeface="Calibri"/>
              </a:rPr>
              <a:t> την</a:t>
            </a:r>
            <a:r>
              <a:rPr lang="el-GR"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πλα</a:t>
            </a:r>
            <a:r>
              <a:rPr sz="2000" spc="-10" dirty="0" err="1">
                <a:latin typeface="Calibri"/>
                <a:cs typeface="Calibri"/>
              </a:rPr>
              <a:t>τφόρμ</a:t>
            </a:r>
            <a:r>
              <a:rPr sz="2000" spc="-10" dirty="0">
                <a:latin typeface="Calibri"/>
                <a:cs typeface="Calibri"/>
              </a:rPr>
              <a:t>α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  <a:hlinkClick r:id="rId2"/>
              </a:rPr>
              <a:t>EU</a:t>
            </a:r>
            <a:r>
              <a:rPr sz="2000" spc="-25" dirty="0">
                <a:latin typeface="Calibri"/>
                <a:cs typeface="Calibri"/>
                <a:hlinkClick r:id="rId2"/>
              </a:rPr>
              <a:t> </a:t>
            </a:r>
            <a:r>
              <a:rPr sz="2000" spc="-5" dirty="0">
                <a:latin typeface="Calibri"/>
                <a:cs typeface="Calibri"/>
                <a:hlinkClick r:id="rId2"/>
              </a:rPr>
              <a:t>Academy</a:t>
            </a:r>
            <a:endParaRPr lang="el-GR" sz="2000" dirty="0">
              <a:latin typeface="Calibri"/>
              <a:cs typeface="Calibri"/>
            </a:endParaRPr>
          </a:p>
          <a:p>
            <a:pPr marL="12700" marR="601345">
              <a:lnSpc>
                <a:spcPts val="2160"/>
              </a:lnSpc>
              <a:spcBef>
                <a:spcPts val="1040"/>
              </a:spcBef>
            </a:pPr>
            <a:r>
              <a:rPr lang="el-GR" sz="2000" u="sng" dirty="0">
                <a:latin typeface="Calibri"/>
                <a:cs typeface="Calibri"/>
              </a:rPr>
              <a:t>θ</a:t>
            </a:r>
            <a:r>
              <a:rPr sz="2000" u="sng" dirty="0">
                <a:latin typeface="Calibri"/>
                <a:cs typeface="Calibri"/>
              </a:rPr>
              <a:t>α </a:t>
            </a:r>
            <a:r>
              <a:rPr sz="2000" u="sng" spc="-5" dirty="0">
                <a:latin typeface="Calibri"/>
                <a:cs typeface="Calibri"/>
              </a:rPr>
              <a:t>πρέπει </a:t>
            </a:r>
            <a:r>
              <a:rPr sz="2000" u="sng" dirty="0">
                <a:latin typeface="Calibri"/>
                <a:cs typeface="Calibri"/>
              </a:rPr>
              <a:t>να αναφέρει </a:t>
            </a:r>
            <a:r>
              <a:rPr sz="2000" u="sng" spc="-5" dirty="0">
                <a:latin typeface="Calibri"/>
                <a:cs typeface="Calibri"/>
              </a:rPr>
              <a:t>τον </a:t>
            </a:r>
            <a:r>
              <a:rPr sz="2000" u="sng" dirty="0">
                <a:latin typeface="Calibri"/>
                <a:cs typeface="Calibri"/>
              </a:rPr>
              <a:t> </a:t>
            </a:r>
            <a:r>
              <a:rPr sz="2000" u="sng" spc="-5" dirty="0">
                <a:latin typeface="Calibri"/>
                <a:cs typeface="Calibri"/>
              </a:rPr>
              <a:t>αριθμό </a:t>
            </a:r>
            <a:r>
              <a:rPr sz="2000" u="sng" spc="-10" dirty="0">
                <a:latin typeface="Calibri"/>
                <a:cs typeface="Calibri"/>
              </a:rPr>
              <a:t>των </a:t>
            </a:r>
            <a:r>
              <a:rPr sz="2000" u="sng" spc="-5" dirty="0">
                <a:latin typeface="Calibri"/>
                <a:cs typeface="Calibri"/>
              </a:rPr>
              <a:t>χρησιμοποιούμενων </a:t>
            </a:r>
            <a:r>
              <a:rPr sz="2000" u="sng" spc="-15" dirty="0">
                <a:latin typeface="Calibri"/>
                <a:cs typeface="Calibri"/>
              </a:rPr>
              <a:t>γλωσσικών </a:t>
            </a:r>
            <a:r>
              <a:rPr sz="2000" u="sng" spc="-10" dirty="0">
                <a:latin typeface="Calibri"/>
                <a:cs typeface="Calibri"/>
              </a:rPr>
              <a:t>αξιολογήσεων</a:t>
            </a:r>
            <a:r>
              <a:rPr sz="2000" u="sng" spc="-45" dirty="0">
                <a:latin typeface="Calibri"/>
                <a:cs typeface="Calibri"/>
              </a:rPr>
              <a:t> </a:t>
            </a:r>
            <a:r>
              <a:rPr sz="2000" u="sng" spc="-20" dirty="0">
                <a:latin typeface="Calibri"/>
                <a:cs typeface="Calibri"/>
              </a:rPr>
              <a:t>και</a:t>
            </a:r>
            <a:r>
              <a:rPr sz="2000" u="sng" dirty="0">
                <a:latin typeface="Calibri"/>
                <a:cs typeface="Calibri"/>
              </a:rPr>
              <a:t> </a:t>
            </a:r>
            <a:r>
              <a:rPr sz="2000" u="sng" spc="-10" dirty="0">
                <a:latin typeface="Calibri"/>
                <a:cs typeface="Calibri"/>
              </a:rPr>
              <a:t>μαθημάτων</a:t>
            </a:r>
            <a:r>
              <a:rPr sz="2000" u="sng" spc="-15" dirty="0">
                <a:latin typeface="Calibri"/>
                <a:cs typeface="Calibri"/>
              </a:rPr>
              <a:t> </a:t>
            </a:r>
            <a:r>
              <a:rPr sz="2000" u="sng" spc="-5" dirty="0">
                <a:latin typeface="Calibri"/>
                <a:cs typeface="Calibri"/>
              </a:rPr>
              <a:t>στην</a:t>
            </a:r>
            <a:r>
              <a:rPr sz="2000" u="sng" spc="-15" dirty="0">
                <a:latin typeface="Calibri"/>
                <a:cs typeface="Calibri"/>
              </a:rPr>
              <a:t> </a:t>
            </a:r>
            <a:r>
              <a:rPr sz="2000" u="sng" spc="-5" dirty="0">
                <a:latin typeface="Calibri"/>
                <a:cs typeface="Calibri"/>
              </a:rPr>
              <a:t>τελική</a:t>
            </a:r>
            <a:r>
              <a:rPr sz="2000" u="sng" spc="-15" dirty="0">
                <a:latin typeface="Calibri"/>
                <a:cs typeface="Calibri"/>
              </a:rPr>
              <a:t> </a:t>
            </a:r>
            <a:r>
              <a:rPr lang="el-GR" sz="2000" u="sng" spc="-15" dirty="0">
                <a:latin typeface="Calibri"/>
                <a:cs typeface="Calibri"/>
              </a:rPr>
              <a:t>του </a:t>
            </a:r>
            <a:r>
              <a:rPr sz="2000" u="sng" spc="-10" dirty="0" err="1">
                <a:latin typeface="Calibri"/>
                <a:cs typeface="Calibri"/>
              </a:rPr>
              <a:t>έκθεση</a:t>
            </a:r>
            <a:endParaRPr lang="el-GR" sz="2000" i="1" u="sng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725"/>
              </a:spcBef>
            </a:pPr>
            <a:r>
              <a:rPr sz="2000" i="1" dirty="0">
                <a:solidFill>
                  <a:srgbClr val="44536A"/>
                </a:solidFill>
                <a:latin typeface="Calibri"/>
                <a:cs typeface="Calibri"/>
              </a:rPr>
              <a:t>Η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 Ευρ.Επιτροπή</a:t>
            </a:r>
            <a:r>
              <a:rPr sz="2000" i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44536A"/>
                </a:solidFill>
                <a:latin typeface="Calibri"/>
                <a:cs typeface="Calibri"/>
              </a:rPr>
              <a:t>έλαβε</a:t>
            </a:r>
            <a:r>
              <a:rPr sz="2000" i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44536A"/>
                </a:solidFill>
                <a:latin typeface="Calibri"/>
                <a:cs typeface="Calibri"/>
              </a:rPr>
              <a:t>την</a:t>
            </a:r>
            <a:r>
              <a:rPr sz="2000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απόφαση</a:t>
            </a:r>
            <a:r>
              <a:rPr sz="2000" i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4536A"/>
                </a:solidFill>
                <a:latin typeface="Calibri"/>
                <a:cs typeface="Calibri"/>
              </a:rPr>
              <a:t>να</a:t>
            </a:r>
            <a:r>
              <a:rPr sz="2000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άρει</a:t>
            </a:r>
            <a:r>
              <a:rPr sz="2000" i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44536A"/>
                </a:solidFill>
                <a:latin typeface="Calibri"/>
                <a:cs typeface="Calibri"/>
              </a:rPr>
              <a:t>την</a:t>
            </a:r>
            <a:endParaRPr sz="2000" dirty="0">
              <a:latin typeface="Calibri"/>
              <a:cs typeface="Calibri"/>
            </a:endParaRPr>
          </a:p>
          <a:p>
            <a:pPr marL="12700" marR="422275">
              <a:lnSpc>
                <a:spcPts val="2160"/>
              </a:lnSpc>
              <a:spcBef>
                <a:spcPts val="155"/>
              </a:spcBef>
            </a:pPr>
            <a:r>
              <a:rPr sz="2000" i="1" dirty="0">
                <a:solidFill>
                  <a:srgbClr val="44536A"/>
                </a:solidFill>
                <a:latin typeface="Calibri"/>
                <a:cs typeface="Calibri"/>
              </a:rPr>
              <a:t>υποχρέωση της </a:t>
            </a:r>
            <a:r>
              <a:rPr sz="2000" i="1" spc="-15" dirty="0">
                <a:solidFill>
                  <a:srgbClr val="44536A"/>
                </a:solidFill>
                <a:latin typeface="Calibri"/>
                <a:cs typeface="Calibri"/>
              </a:rPr>
              <a:t>γλωσσικής </a:t>
            </a:r>
            <a:r>
              <a:rPr sz="2000" i="1" spc="-10" dirty="0">
                <a:solidFill>
                  <a:srgbClr val="44536A"/>
                </a:solidFill>
                <a:latin typeface="Calibri"/>
                <a:cs typeface="Calibri"/>
              </a:rPr>
              <a:t>αξιολόγησης 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OLS </a:t>
            </a:r>
            <a:r>
              <a:rPr sz="2000" i="1" spc="-10" dirty="0">
                <a:solidFill>
                  <a:srgbClr val="44536A"/>
                </a:solidFill>
                <a:latin typeface="Calibri"/>
                <a:cs typeface="Calibri"/>
              </a:rPr>
              <a:t>πριν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44536A"/>
                </a:solidFill>
                <a:latin typeface="Calibri"/>
                <a:cs typeface="Calibri"/>
              </a:rPr>
              <a:t>την </a:t>
            </a:r>
            <a:r>
              <a:rPr sz="2000" i="1" spc="-4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4536A"/>
                </a:solidFill>
                <a:latin typeface="Calibri"/>
                <a:cs typeface="Calibri"/>
              </a:rPr>
              <a:t>έναρξη</a:t>
            </a:r>
            <a:r>
              <a:rPr sz="2000" i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έκαστης</a:t>
            </a:r>
            <a:r>
              <a:rPr sz="2000" i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44536A"/>
                </a:solidFill>
                <a:latin typeface="Calibri"/>
                <a:cs typeface="Calibri"/>
              </a:rPr>
              <a:t>κινητικότητας,</a:t>
            </a:r>
            <a:r>
              <a:rPr sz="2000" i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των</a:t>
            </a:r>
            <a:r>
              <a:rPr sz="2000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συμμετεχόντων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010"/>
              </a:lnSpc>
            </a:pPr>
            <a:r>
              <a:rPr sz="2000" i="1" spc="-10" dirty="0">
                <a:solidFill>
                  <a:srgbClr val="44536A"/>
                </a:solidFill>
                <a:latin typeface="Calibri"/>
                <a:cs typeface="Calibri"/>
              </a:rPr>
              <a:t>φοιτητών/τριών</a:t>
            </a:r>
            <a:r>
              <a:rPr sz="2000" i="1" spc="-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20" dirty="0">
                <a:solidFill>
                  <a:srgbClr val="44536A"/>
                </a:solidFill>
                <a:latin typeface="Calibri"/>
                <a:cs typeface="Calibri"/>
              </a:rPr>
              <a:t>και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 νέων</a:t>
            </a:r>
            <a:r>
              <a:rPr sz="2000" i="1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44536A"/>
                </a:solidFill>
                <a:latin typeface="Calibri"/>
                <a:cs typeface="Calibri"/>
              </a:rPr>
              <a:t>αποφοίτων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 στην</a:t>
            </a:r>
            <a:r>
              <a:rPr sz="2000" i="1" spc="-10" dirty="0">
                <a:solidFill>
                  <a:srgbClr val="44536A"/>
                </a:solidFill>
                <a:latin typeface="Calibri"/>
                <a:cs typeface="Calibri"/>
              </a:rPr>
              <a:t> τριτοβάθμια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εκπαίδευση</a:t>
            </a:r>
            <a:r>
              <a:rPr sz="2000" i="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για</a:t>
            </a:r>
            <a:r>
              <a:rPr sz="2000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4536A"/>
                </a:solidFill>
                <a:latin typeface="Calibri"/>
                <a:cs typeface="Calibri"/>
              </a:rPr>
              <a:t>τις</a:t>
            </a:r>
            <a:r>
              <a:rPr sz="2000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4536A"/>
                </a:solidFill>
                <a:latin typeface="Calibri"/>
                <a:cs typeface="Calibri"/>
              </a:rPr>
              <a:t>Προσκλήσεις</a:t>
            </a:r>
            <a:r>
              <a:rPr sz="2000" i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4536A"/>
                </a:solidFill>
                <a:latin typeface="Calibri"/>
                <a:cs typeface="Calibri"/>
              </a:rPr>
              <a:t>2021,</a:t>
            </a:r>
            <a:r>
              <a:rPr sz="2000" i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4536A"/>
                </a:solidFill>
                <a:latin typeface="Calibri"/>
                <a:cs typeface="Calibri"/>
              </a:rPr>
              <a:t>2022</a:t>
            </a:r>
            <a:r>
              <a:rPr lang="en-GB" sz="2000" i="1" spc="-25" dirty="0">
                <a:solidFill>
                  <a:srgbClr val="44536A"/>
                </a:solidFill>
                <a:latin typeface="Calibri"/>
                <a:cs typeface="Calibri"/>
              </a:rPr>
              <a:t>, </a:t>
            </a:r>
            <a:r>
              <a:rPr sz="2000" i="1" spc="5" dirty="0">
                <a:solidFill>
                  <a:srgbClr val="44536A"/>
                </a:solidFill>
                <a:latin typeface="Calibri"/>
                <a:cs typeface="Calibri"/>
              </a:rPr>
              <a:t>2023</a:t>
            </a:r>
            <a:r>
              <a:rPr lang="el-GR" sz="2000" i="1" spc="5" dirty="0">
                <a:solidFill>
                  <a:srgbClr val="44536A"/>
                </a:solidFill>
                <a:latin typeface="Calibri"/>
                <a:cs typeface="Calibri"/>
              </a:rPr>
              <a:t>, 2024</a:t>
            </a:r>
            <a:r>
              <a:rPr sz="2000" i="1" spc="5" dirty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12700" marR="742315">
              <a:lnSpc>
                <a:spcPct val="131600"/>
              </a:lnSpc>
              <a:spcBef>
                <a:spcPts val="10"/>
              </a:spcBef>
            </a:pPr>
            <a:endParaRPr lang="el-GR" sz="2000" i="1" dirty="0">
              <a:latin typeface="Calibri"/>
              <a:cs typeface="Calibri"/>
            </a:endParaRPr>
          </a:p>
          <a:p>
            <a:pPr marL="12700" marR="742315">
              <a:lnSpc>
                <a:spcPct val="131600"/>
              </a:lnSpc>
              <a:spcBef>
                <a:spcPts val="10"/>
              </a:spcBef>
            </a:pPr>
            <a:r>
              <a:rPr sz="2000" i="1" dirty="0" err="1">
                <a:latin typeface="Calibri"/>
                <a:cs typeface="Calibri"/>
              </a:rPr>
              <a:t>Σημ</a:t>
            </a:r>
            <a:r>
              <a:rPr sz="2000" i="1" dirty="0">
                <a:latin typeface="Calibri"/>
                <a:cs typeface="Calibri"/>
              </a:rPr>
              <a:t>αντική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η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προώθηση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της</a:t>
            </a:r>
            <a:r>
              <a:rPr sz="2000" i="1" spc="-15" dirty="0">
                <a:latin typeface="Calibri"/>
                <a:cs typeface="Calibri"/>
              </a:rPr>
              <a:t> γλωσσικής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εκμάθησης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097779"/>
            <a:ext cx="5626607" cy="17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6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80532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6825" y="1488135"/>
            <a:ext cx="3650615" cy="2910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195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</a:rPr>
              <a:t>Συμφωνία</a:t>
            </a:r>
            <a:endParaRPr sz="5400"/>
          </a:p>
          <a:p>
            <a:pPr marL="12700" marR="5080">
              <a:lnSpc>
                <a:spcPct val="90000"/>
              </a:lnSpc>
              <a:spcBef>
                <a:spcPts val="315"/>
              </a:spcBef>
            </a:pPr>
            <a:r>
              <a:rPr sz="5000" dirty="0">
                <a:solidFill>
                  <a:srgbClr val="FFFFFF"/>
                </a:solidFill>
              </a:rPr>
              <a:t>Επιχορήγησης  και </a:t>
            </a:r>
            <a:r>
              <a:rPr sz="5000" spc="5" dirty="0">
                <a:solidFill>
                  <a:srgbClr val="FFFFFF"/>
                </a:solidFill>
              </a:rPr>
              <a:t> </a:t>
            </a:r>
            <a:r>
              <a:rPr sz="5000" spc="-5" dirty="0">
                <a:solidFill>
                  <a:srgbClr val="FFFFFF"/>
                </a:solidFill>
              </a:rPr>
              <a:t>Παραρτήματα</a:t>
            </a:r>
            <a:endParaRPr sz="5000"/>
          </a:p>
        </p:txBody>
      </p:sp>
      <p:grpSp>
        <p:nvGrpSpPr>
          <p:cNvPr id="4" name="object 4"/>
          <p:cNvGrpSpPr/>
          <p:nvPr/>
        </p:nvGrpSpPr>
        <p:grpSpPr>
          <a:xfrm>
            <a:off x="614172" y="554736"/>
            <a:ext cx="574675" cy="1076325"/>
            <a:chOff x="614172" y="554736"/>
            <a:chExt cx="574675" cy="10763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" y="554736"/>
              <a:ext cx="172212" cy="170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944" y="836676"/>
              <a:ext cx="112775" cy="1127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172" y="1472183"/>
              <a:ext cx="156972" cy="15849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73509" y="3598417"/>
            <a:ext cx="25400" cy="3259578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66870" cy="6858000"/>
          </a:xfrm>
          <a:custGeom>
            <a:avLst/>
            <a:gdLst/>
            <a:ahLst/>
            <a:cxnLst/>
            <a:rect l="l" t="t" r="r" b="b"/>
            <a:pathLst>
              <a:path w="4166870" h="6858000">
                <a:moveTo>
                  <a:pt x="2259203" y="0"/>
                </a:moveTo>
                <a:lnTo>
                  <a:pt x="0" y="0"/>
                </a:lnTo>
                <a:lnTo>
                  <a:pt x="0" y="6857999"/>
                </a:lnTo>
                <a:lnTo>
                  <a:pt x="2259203" y="6857999"/>
                </a:lnTo>
                <a:lnTo>
                  <a:pt x="2387473" y="6775778"/>
                </a:lnTo>
                <a:lnTo>
                  <a:pt x="2427059" y="6748686"/>
                </a:lnTo>
                <a:lnTo>
                  <a:pt x="2466306" y="6721137"/>
                </a:lnTo>
                <a:lnTo>
                  <a:pt x="2505209" y="6693136"/>
                </a:lnTo>
                <a:lnTo>
                  <a:pt x="2543765" y="6664686"/>
                </a:lnTo>
                <a:lnTo>
                  <a:pt x="2581969" y="6635792"/>
                </a:lnTo>
                <a:lnTo>
                  <a:pt x="2619817" y="6606457"/>
                </a:lnTo>
                <a:lnTo>
                  <a:pt x="2657307" y="6576685"/>
                </a:lnTo>
                <a:lnTo>
                  <a:pt x="2694433" y="6546479"/>
                </a:lnTo>
                <a:lnTo>
                  <a:pt x="2731193" y="6515844"/>
                </a:lnTo>
                <a:lnTo>
                  <a:pt x="2767582" y="6484784"/>
                </a:lnTo>
                <a:lnTo>
                  <a:pt x="2803597" y="6453301"/>
                </a:lnTo>
                <a:lnTo>
                  <a:pt x="2839233" y="6421401"/>
                </a:lnTo>
                <a:lnTo>
                  <a:pt x="2874488" y="6389086"/>
                </a:lnTo>
                <a:lnTo>
                  <a:pt x="2909356" y="6356362"/>
                </a:lnTo>
                <a:lnTo>
                  <a:pt x="2943835" y="6323230"/>
                </a:lnTo>
                <a:lnTo>
                  <a:pt x="2977921" y="6289696"/>
                </a:lnTo>
                <a:lnTo>
                  <a:pt x="3011609" y="6255763"/>
                </a:lnTo>
                <a:lnTo>
                  <a:pt x="3044896" y="6221435"/>
                </a:lnTo>
                <a:lnTo>
                  <a:pt x="3077778" y="6186716"/>
                </a:lnTo>
                <a:lnTo>
                  <a:pt x="3110252" y="6151609"/>
                </a:lnTo>
                <a:lnTo>
                  <a:pt x="3142313" y="6116118"/>
                </a:lnTo>
                <a:lnTo>
                  <a:pt x="3173957" y="6080248"/>
                </a:lnTo>
                <a:lnTo>
                  <a:pt x="3205181" y="6044002"/>
                </a:lnTo>
                <a:lnTo>
                  <a:pt x="3235982" y="6007384"/>
                </a:lnTo>
                <a:lnTo>
                  <a:pt x="3266354" y="5970397"/>
                </a:lnTo>
                <a:lnTo>
                  <a:pt x="3296295" y="5933046"/>
                </a:lnTo>
                <a:lnTo>
                  <a:pt x="3325800" y="5895333"/>
                </a:lnTo>
                <a:lnTo>
                  <a:pt x="3354866" y="5857265"/>
                </a:lnTo>
                <a:lnTo>
                  <a:pt x="3383489" y="5818842"/>
                </a:lnTo>
                <a:lnTo>
                  <a:pt x="3411665" y="5780071"/>
                </a:lnTo>
                <a:lnTo>
                  <a:pt x="3439390" y="5740954"/>
                </a:lnTo>
                <a:lnTo>
                  <a:pt x="3466661" y="5701496"/>
                </a:lnTo>
                <a:lnTo>
                  <a:pt x="3493474" y="5661700"/>
                </a:lnTo>
                <a:lnTo>
                  <a:pt x="3519824" y="5621569"/>
                </a:lnTo>
                <a:lnTo>
                  <a:pt x="3545708" y="5581109"/>
                </a:lnTo>
                <a:lnTo>
                  <a:pt x="3571122" y="5540322"/>
                </a:lnTo>
                <a:lnTo>
                  <a:pt x="3596063" y="5499213"/>
                </a:lnTo>
                <a:lnTo>
                  <a:pt x="3620526" y="5457784"/>
                </a:lnTo>
                <a:lnTo>
                  <a:pt x="3644508" y="5416041"/>
                </a:lnTo>
                <a:lnTo>
                  <a:pt x="3668005" y="5373987"/>
                </a:lnTo>
                <a:lnTo>
                  <a:pt x="3691013" y="5331626"/>
                </a:lnTo>
                <a:lnTo>
                  <a:pt x="3713528" y="5288961"/>
                </a:lnTo>
                <a:lnTo>
                  <a:pt x="3735547" y="5245996"/>
                </a:lnTo>
                <a:lnTo>
                  <a:pt x="3757066" y="5202736"/>
                </a:lnTo>
                <a:lnTo>
                  <a:pt x="3778080" y="5159183"/>
                </a:lnTo>
                <a:lnTo>
                  <a:pt x="3798586" y="5115342"/>
                </a:lnTo>
                <a:lnTo>
                  <a:pt x="3818580" y="5071217"/>
                </a:lnTo>
                <a:lnTo>
                  <a:pt x="3838059" y="5026811"/>
                </a:lnTo>
                <a:lnTo>
                  <a:pt x="3857019" y="4982129"/>
                </a:lnTo>
                <a:lnTo>
                  <a:pt x="3875455" y="4937174"/>
                </a:lnTo>
                <a:lnTo>
                  <a:pt x="3893364" y="4891949"/>
                </a:lnTo>
                <a:lnTo>
                  <a:pt x="3910742" y="4846459"/>
                </a:lnTo>
                <a:lnTo>
                  <a:pt x="3927585" y="4800708"/>
                </a:lnTo>
                <a:lnTo>
                  <a:pt x="3943890" y="4754699"/>
                </a:lnTo>
                <a:lnTo>
                  <a:pt x="3959653" y="4708436"/>
                </a:lnTo>
                <a:lnTo>
                  <a:pt x="3974869" y="4661923"/>
                </a:lnTo>
                <a:lnTo>
                  <a:pt x="3989536" y="4615164"/>
                </a:lnTo>
                <a:lnTo>
                  <a:pt x="4003649" y="4568162"/>
                </a:lnTo>
                <a:lnTo>
                  <a:pt x="4017204" y="4520922"/>
                </a:lnTo>
                <a:lnTo>
                  <a:pt x="4030197" y="4473447"/>
                </a:lnTo>
                <a:lnTo>
                  <a:pt x="4042626" y="4425741"/>
                </a:lnTo>
                <a:lnTo>
                  <a:pt x="4054485" y="4377808"/>
                </a:lnTo>
                <a:lnTo>
                  <a:pt x="4065772" y="4329652"/>
                </a:lnTo>
                <a:lnTo>
                  <a:pt x="4076481" y="4281276"/>
                </a:lnTo>
                <a:lnTo>
                  <a:pt x="4086611" y="4232684"/>
                </a:lnTo>
                <a:lnTo>
                  <a:pt x="4096156" y="4183881"/>
                </a:lnTo>
                <a:lnTo>
                  <a:pt x="4105112" y="4134870"/>
                </a:lnTo>
                <a:lnTo>
                  <a:pt x="4113477" y="4085654"/>
                </a:lnTo>
                <a:lnTo>
                  <a:pt x="4121246" y="4036238"/>
                </a:lnTo>
                <a:lnTo>
                  <a:pt x="4128416" y="3986625"/>
                </a:lnTo>
                <a:lnTo>
                  <a:pt x="4134982" y="3936819"/>
                </a:lnTo>
                <a:lnTo>
                  <a:pt x="4140941" y="3886825"/>
                </a:lnTo>
                <a:lnTo>
                  <a:pt x="4146289" y="3836645"/>
                </a:lnTo>
                <a:lnTo>
                  <a:pt x="4151022" y="3786284"/>
                </a:lnTo>
                <a:lnTo>
                  <a:pt x="4155136" y="3735745"/>
                </a:lnTo>
                <a:lnTo>
                  <a:pt x="4158628" y="3685033"/>
                </a:lnTo>
                <a:lnTo>
                  <a:pt x="4161493" y="3634151"/>
                </a:lnTo>
                <a:lnTo>
                  <a:pt x="4163728" y="3583103"/>
                </a:lnTo>
                <a:lnTo>
                  <a:pt x="4165330" y="3531892"/>
                </a:lnTo>
                <a:lnTo>
                  <a:pt x="4166293" y="3480523"/>
                </a:lnTo>
                <a:lnTo>
                  <a:pt x="4166616" y="3429000"/>
                </a:lnTo>
                <a:lnTo>
                  <a:pt x="4166293" y="3377476"/>
                </a:lnTo>
                <a:lnTo>
                  <a:pt x="4165330" y="3326107"/>
                </a:lnTo>
                <a:lnTo>
                  <a:pt x="4163728" y="3274897"/>
                </a:lnTo>
                <a:lnTo>
                  <a:pt x="4161493" y="3223849"/>
                </a:lnTo>
                <a:lnTo>
                  <a:pt x="4158628" y="3172967"/>
                </a:lnTo>
                <a:lnTo>
                  <a:pt x="4155136" y="3122255"/>
                </a:lnTo>
                <a:lnTo>
                  <a:pt x="4151022" y="3071716"/>
                </a:lnTo>
                <a:lnTo>
                  <a:pt x="4146289" y="3021356"/>
                </a:lnTo>
                <a:lnTo>
                  <a:pt x="4140941" y="2971176"/>
                </a:lnTo>
                <a:lnTo>
                  <a:pt x="4134982" y="2921182"/>
                </a:lnTo>
                <a:lnTo>
                  <a:pt x="4128416" y="2871377"/>
                </a:lnTo>
                <a:lnTo>
                  <a:pt x="4121246" y="2821765"/>
                </a:lnTo>
                <a:lnTo>
                  <a:pt x="4113477" y="2772349"/>
                </a:lnTo>
                <a:lnTo>
                  <a:pt x="4105112" y="2723134"/>
                </a:lnTo>
                <a:lnTo>
                  <a:pt x="4096156" y="2674123"/>
                </a:lnTo>
                <a:lnTo>
                  <a:pt x="4086611" y="2625320"/>
                </a:lnTo>
                <a:lnTo>
                  <a:pt x="4076481" y="2576729"/>
                </a:lnTo>
                <a:lnTo>
                  <a:pt x="4065772" y="2528354"/>
                </a:lnTo>
                <a:lnTo>
                  <a:pt x="4054485" y="2480198"/>
                </a:lnTo>
                <a:lnTo>
                  <a:pt x="4042626" y="2432266"/>
                </a:lnTo>
                <a:lnTo>
                  <a:pt x="4030197" y="2384560"/>
                </a:lnTo>
                <a:lnTo>
                  <a:pt x="4017204" y="2337086"/>
                </a:lnTo>
                <a:lnTo>
                  <a:pt x="4003649" y="2289846"/>
                </a:lnTo>
                <a:lnTo>
                  <a:pt x="3989536" y="2242846"/>
                </a:lnTo>
                <a:lnTo>
                  <a:pt x="3974869" y="2196087"/>
                </a:lnTo>
                <a:lnTo>
                  <a:pt x="3959653" y="2149575"/>
                </a:lnTo>
                <a:lnTo>
                  <a:pt x="3943890" y="2103312"/>
                </a:lnTo>
                <a:lnTo>
                  <a:pt x="3927585" y="2057304"/>
                </a:lnTo>
                <a:lnTo>
                  <a:pt x="3910742" y="2011553"/>
                </a:lnTo>
                <a:lnTo>
                  <a:pt x="3893364" y="1966064"/>
                </a:lnTo>
                <a:lnTo>
                  <a:pt x="3875455" y="1920840"/>
                </a:lnTo>
                <a:lnTo>
                  <a:pt x="3857019" y="1875885"/>
                </a:lnTo>
                <a:lnTo>
                  <a:pt x="3838059" y="1831203"/>
                </a:lnTo>
                <a:lnTo>
                  <a:pt x="3818580" y="1786797"/>
                </a:lnTo>
                <a:lnTo>
                  <a:pt x="3798586" y="1742673"/>
                </a:lnTo>
                <a:lnTo>
                  <a:pt x="3778080" y="1698832"/>
                </a:lnTo>
                <a:lnTo>
                  <a:pt x="3757066" y="1655280"/>
                </a:lnTo>
                <a:lnTo>
                  <a:pt x="3735547" y="1612020"/>
                </a:lnTo>
                <a:lnTo>
                  <a:pt x="3713528" y="1569055"/>
                </a:lnTo>
                <a:lnTo>
                  <a:pt x="3691013" y="1526391"/>
                </a:lnTo>
                <a:lnTo>
                  <a:pt x="3668005" y="1484029"/>
                </a:lnTo>
                <a:lnTo>
                  <a:pt x="3644508" y="1441975"/>
                </a:lnTo>
                <a:lnTo>
                  <a:pt x="3620526" y="1400232"/>
                </a:lnTo>
                <a:lnTo>
                  <a:pt x="3596063" y="1358804"/>
                </a:lnTo>
                <a:lnTo>
                  <a:pt x="3571122" y="1317694"/>
                </a:lnTo>
                <a:lnTo>
                  <a:pt x="3545708" y="1276907"/>
                </a:lnTo>
                <a:lnTo>
                  <a:pt x="3519824" y="1236446"/>
                </a:lnTo>
                <a:lnTo>
                  <a:pt x="3493474" y="1196316"/>
                </a:lnTo>
                <a:lnTo>
                  <a:pt x="3466661" y="1156519"/>
                </a:lnTo>
                <a:lnTo>
                  <a:pt x="3439390" y="1117060"/>
                </a:lnTo>
                <a:lnTo>
                  <a:pt x="3411665" y="1077943"/>
                </a:lnTo>
                <a:lnTo>
                  <a:pt x="3383489" y="1039171"/>
                </a:lnTo>
                <a:lnTo>
                  <a:pt x="3354866" y="1000748"/>
                </a:lnTo>
                <a:lnTo>
                  <a:pt x="3325800" y="962678"/>
                </a:lnTo>
                <a:lnTo>
                  <a:pt x="3296295" y="924965"/>
                </a:lnTo>
                <a:lnTo>
                  <a:pt x="3266354" y="887613"/>
                </a:lnTo>
                <a:lnTo>
                  <a:pt x="3235982" y="850625"/>
                </a:lnTo>
                <a:lnTo>
                  <a:pt x="3205181" y="814006"/>
                </a:lnTo>
                <a:lnTo>
                  <a:pt x="3173957" y="777758"/>
                </a:lnTo>
                <a:lnTo>
                  <a:pt x="3142313" y="741886"/>
                </a:lnTo>
                <a:lnTo>
                  <a:pt x="3110252" y="706395"/>
                </a:lnTo>
                <a:lnTo>
                  <a:pt x="3077778" y="671286"/>
                </a:lnTo>
                <a:lnTo>
                  <a:pt x="3044896" y="636565"/>
                </a:lnTo>
                <a:lnTo>
                  <a:pt x="3011609" y="602235"/>
                </a:lnTo>
                <a:lnTo>
                  <a:pt x="2977921" y="568300"/>
                </a:lnTo>
                <a:lnTo>
                  <a:pt x="2943835" y="534764"/>
                </a:lnTo>
                <a:lnTo>
                  <a:pt x="2909356" y="501631"/>
                </a:lnTo>
                <a:lnTo>
                  <a:pt x="2874488" y="468903"/>
                </a:lnTo>
                <a:lnTo>
                  <a:pt x="2839233" y="436586"/>
                </a:lnTo>
                <a:lnTo>
                  <a:pt x="2803597" y="404684"/>
                </a:lnTo>
                <a:lnTo>
                  <a:pt x="2767582" y="373198"/>
                </a:lnTo>
                <a:lnTo>
                  <a:pt x="2731193" y="342135"/>
                </a:lnTo>
                <a:lnTo>
                  <a:pt x="2694433" y="311497"/>
                </a:lnTo>
                <a:lnTo>
                  <a:pt x="2657307" y="281288"/>
                </a:lnTo>
                <a:lnTo>
                  <a:pt x="2619817" y="251513"/>
                </a:lnTo>
                <a:lnTo>
                  <a:pt x="2581969" y="222174"/>
                </a:lnTo>
                <a:lnTo>
                  <a:pt x="2543765" y="193276"/>
                </a:lnTo>
                <a:lnTo>
                  <a:pt x="2505209" y="164823"/>
                </a:lnTo>
                <a:lnTo>
                  <a:pt x="2466306" y="136818"/>
                </a:lnTo>
                <a:lnTo>
                  <a:pt x="2427059" y="109265"/>
                </a:lnTo>
                <a:lnTo>
                  <a:pt x="2387473" y="82169"/>
                </a:lnTo>
                <a:lnTo>
                  <a:pt x="22592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8459" y="2414727"/>
            <a:ext cx="1835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4536A"/>
                </a:solidFill>
                <a:latin typeface="Symbol"/>
                <a:cs typeface="Symbol"/>
              </a:rPr>
              <a:t></a:t>
            </a:r>
            <a:endParaRPr sz="36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459" y="3006598"/>
            <a:ext cx="2920365" cy="12458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>
              <a:lnSpc>
                <a:spcPct val="93000"/>
              </a:lnSpc>
              <a:spcBef>
                <a:spcPts val="330"/>
              </a:spcBef>
            </a:pPr>
            <a:r>
              <a:rPr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Αντίκτυπος σχεδίου </a:t>
            </a:r>
            <a:r>
              <a:rPr sz="2800" b="1" spc="-1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Επικοινωνία </a:t>
            </a:r>
            <a:r>
              <a:rPr sz="2800" b="1" spc="-10" dirty="0">
                <a:solidFill>
                  <a:srgbClr val="44536A"/>
                </a:solidFill>
                <a:latin typeface="Calibri Light"/>
                <a:cs typeface="Calibri Light"/>
              </a:rPr>
              <a:t>και </a:t>
            </a:r>
            <a:r>
              <a:rPr sz="2800" b="1" spc="-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Διάδοση</a:t>
            </a:r>
            <a:r>
              <a:rPr sz="2800" b="1" spc="-10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b="1" spc="-15" dirty="0">
                <a:solidFill>
                  <a:srgbClr val="44536A"/>
                </a:solidFill>
                <a:latin typeface="Calibri Light"/>
                <a:cs typeface="Calibri Light"/>
              </a:rPr>
              <a:t>της</a:t>
            </a:r>
            <a:r>
              <a:rPr sz="2800" b="1" spc="-8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Δράσης</a:t>
            </a:r>
            <a:endParaRPr sz="2800" b="1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92818" y="4498085"/>
            <a:ext cx="2042160" cy="2042160"/>
          </a:xfrm>
          <a:custGeom>
            <a:avLst/>
            <a:gdLst/>
            <a:ahLst/>
            <a:cxnLst/>
            <a:rect l="l" t="t" r="r" b="b"/>
            <a:pathLst>
              <a:path w="2042159" h="2042159">
                <a:moveTo>
                  <a:pt x="0" y="2042159"/>
                </a:moveTo>
                <a:lnTo>
                  <a:pt x="48205" y="2041602"/>
                </a:lnTo>
                <a:lnTo>
                  <a:pt x="96136" y="2039937"/>
                </a:lnTo>
                <a:lnTo>
                  <a:pt x="143781" y="2037177"/>
                </a:lnTo>
                <a:lnTo>
                  <a:pt x="191128" y="2033334"/>
                </a:lnTo>
                <a:lnTo>
                  <a:pt x="238165" y="2028420"/>
                </a:lnTo>
                <a:lnTo>
                  <a:pt x="284878" y="2022449"/>
                </a:lnTo>
                <a:lnTo>
                  <a:pt x="331257" y="2015431"/>
                </a:lnTo>
                <a:lnTo>
                  <a:pt x="377288" y="2007379"/>
                </a:lnTo>
                <a:lnTo>
                  <a:pt x="422959" y="1998307"/>
                </a:lnTo>
                <a:lnTo>
                  <a:pt x="468258" y="1988224"/>
                </a:lnTo>
                <a:lnTo>
                  <a:pt x="513174" y="1977145"/>
                </a:lnTo>
                <a:lnTo>
                  <a:pt x="557693" y="1965081"/>
                </a:lnTo>
                <a:lnTo>
                  <a:pt x="601803" y="1952045"/>
                </a:lnTo>
                <a:lnTo>
                  <a:pt x="645493" y="1938048"/>
                </a:lnTo>
                <a:lnTo>
                  <a:pt x="688749" y="1923104"/>
                </a:lnTo>
                <a:lnTo>
                  <a:pt x="731560" y="1907224"/>
                </a:lnTo>
                <a:lnTo>
                  <a:pt x="773913" y="1890420"/>
                </a:lnTo>
                <a:lnTo>
                  <a:pt x="815796" y="1872705"/>
                </a:lnTo>
                <a:lnTo>
                  <a:pt x="857198" y="1854092"/>
                </a:lnTo>
                <a:lnTo>
                  <a:pt x="898104" y="1834591"/>
                </a:lnTo>
                <a:lnTo>
                  <a:pt x="938504" y="1814216"/>
                </a:lnTo>
                <a:lnTo>
                  <a:pt x="978385" y="1792979"/>
                </a:lnTo>
                <a:lnTo>
                  <a:pt x="1017735" y="1770893"/>
                </a:lnTo>
                <a:lnTo>
                  <a:pt x="1056541" y="1747968"/>
                </a:lnTo>
                <a:lnTo>
                  <a:pt x="1094792" y="1724219"/>
                </a:lnTo>
                <a:lnTo>
                  <a:pt x="1132475" y="1699656"/>
                </a:lnTo>
                <a:lnTo>
                  <a:pt x="1169577" y="1674292"/>
                </a:lnTo>
                <a:lnTo>
                  <a:pt x="1206087" y="1648140"/>
                </a:lnTo>
                <a:lnTo>
                  <a:pt x="1241992" y="1621211"/>
                </a:lnTo>
                <a:lnTo>
                  <a:pt x="1277280" y="1593518"/>
                </a:lnTo>
                <a:lnTo>
                  <a:pt x="1311939" y="1565074"/>
                </a:lnTo>
                <a:lnTo>
                  <a:pt x="1345957" y="1535890"/>
                </a:lnTo>
                <a:lnTo>
                  <a:pt x="1379320" y="1505978"/>
                </a:lnTo>
                <a:lnTo>
                  <a:pt x="1412018" y="1475352"/>
                </a:lnTo>
                <a:lnTo>
                  <a:pt x="1444037" y="1444023"/>
                </a:lnTo>
                <a:lnTo>
                  <a:pt x="1475366" y="1412003"/>
                </a:lnTo>
                <a:lnTo>
                  <a:pt x="1505992" y="1379305"/>
                </a:lnTo>
                <a:lnTo>
                  <a:pt x="1535903" y="1345941"/>
                </a:lnTo>
                <a:lnTo>
                  <a:pt x="1565086" y="1311924"/>
                </a:lnTo>
                <a:lnTo>
                  <a:pt x="1593530" y="1277264"/>
                </a:lnTo>
                <a:lnTo>
                  <a:pt x="1621223" y="1241976"/>
                </a:lnTo>
                <a:lnTo>
                  <a:pt x="1648151" y="1206071"/>
                </a:lnTo>
                <a:lnTo>
                  <a:pt x="1674302" y="1169560"/>
                </a:lnTo>
                <a:lnTo>
                  <a:pt x="1699666" y="1132458"/>
                </a:lnTo>
                <a:lnTo>
                  <a:pt x="1724228" y="1094775"/>
                </a:lnTo>
                <a:lnTo>
                  <a:pt x="1747977" y="1056524"/>
                </a:lnTo>
                <a:lnTo>
                  <a:pt x="1770901" y="1017718"/>
                </a:lnTo>
                <a:lnTo>
                  <a:pt x="1792987" y="978368"/>
                </a:lnTo>
                <a:lnTo>
                  <a:pt x="1814224" y="938487"/>
                </a:lnTo>
                <a:lnTo>
                  <a:pt x="1834598" y="898088"/>
                </a:lnTo>
                <a:lnTo>
                  <a:pt x="1854098" y="857181"/>
                </a:lnTo>
                <a:lnTo>
                  <a:pt x="1872711" y="815780"/>
                </a:lnTo>
                <a:lnTo>
                  <a:pt x="1890425" y="773897"/>
                </a:lnTo>
                <a:lnTo>
                  <a:pt x="1907228" y="731544"/>
                </a:lnTo>
                <a:lnTo>
                  <a:pt x="1923108" y="688734"/>
                </a:lnTo>
                <a:lnTo>
                  <a:pt x="1938052" y="645478"/>
                </a:lnTo>
                <a:lnTo>
                  <a:pt x="1952048" y="601789"/>
                </a:lnTo>
                <a:lnTo>
                  <a:pt x="1965084" y="557679"/>
                </a:lnTo>
                <a:lnTo>
                  <a:pt x="1977148" y="513161"/>
                </a:lnTo>
                <a:lnTo>
                  <a:pt x="1988226" y="468247"/>
                </a:lnTo>
                <a:lnTo>
                  <a:pt x="1998308" y="422948"/>
                </a:lnTo>
                <a:lnTo>
                  <a:pt x="2007381" y="377277"/>
                </a:lnTo>
                <a:lnTo>
                  <a:pt x="2015432" y="331247"/>
                </a:lnTo>
                <a:lnTo>
                  <a:pt x="2022449" y="284870"/>
                </a:lnTo>
                <a:lnTo>
                  <a:pt x="2028421" y="238158"/>
                </a:lnTo>
                <a:lnTo>
                  <a:pt x="2033334" y="191122"/>
                </a:lnTo>
                <a:lnTo>
                  <a:pt x="2037177" y="143777"/>
                </a:lnTo>
                <a:lnTo>
                  <a:pt x="2039937" y="96133"/>
                </a:lnTo>
                <a:lnTo>
                  <a:pt x="2041602" y="48203"/>
                </a:lnTo>
                <a:lnTo>
                  <a:pt x="2042159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75784" y="625602"/>
            <a:ext cx="7488555" cy="583146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97815" marR="5080" indent="-285750">
              <a:lnSpc>
                <a:spcPts val="1939"/>
              </a:lnSpc>
              <a:spcBef>
                <a:spcPts val="345"/>
              </a:spcBef>
              <a:buFont typeface="Courier New" panose="02070309020205020404" pitchFamily="49" charset="0"/>
              <a:buChar char="o"/>
              <a:tabLst>
                <a:tab pos="219075" algn="l"/>
              </a:tabLst>
            </a:pPr>
            <a:r>
              <a:rPr sz="1800" spc="-5" dirty="0">
                <a:latin typeface="Calibri"/>
                <a:cs typeface="Calibri"/>
              </a:rPr>
              <a:t>Τα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δικαιούχα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ιδρύματα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αναμένεται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προωθούν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δράση</a:t>
            </a:r>
            <a:r>
              <a:rPr sz="1800" spc="-10" dirty="0">
                <a:latin typeface="Calibri"/>
                <a:cs typeface="Calibri"/>
              </a:rPr>
              <a:t> παρέχοντας </a:t>
            </a:r>
            <a:r>
              <a:rPr sz="1800" spc="-5" dirty="0">
                <a:latin typeface="Calibri"/>
                <a:cs typeface="Calibri"/>
              </a:rPr>
              <a:t> στοχευμένες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πληροφορίες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πολλαπλά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ακροατήρια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(συμπεριλαμβανομένων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των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μέσων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ενημέρωσης)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στρατηγικό,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συνεκτικό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αποτελεσματικό</a:t>
            </a:r>
            <a:r>
              <a:rPr lang="el-GR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τρό</a:t>
            </a:r>
            <a:r>
              <a:rPr sz="1800" spc="-5" dirty="0">
                <a:latin typeface="Calibri"/>
                <a:cs typeface="Calibri"/>
              </a:rPr>
              <a:t>πο</a:t>
            </a:r>
            <a:r>
              <a:rPr lang="el-GR" sz="1800" spc="-5" dirty="0"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Erasmus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Impact</a:t>
            </a:r>
            <a:r>
              <a:rPr sz="18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Tool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Calibri"/>
              <a:cs typeface="Calibri"/>
            </a:endParaRPr>
          </a:p>
          <a:p>
            <a:pPr marL="297815" marR="556260" indent="-285750">
              <a:lnSpc>
                <a:spcPts val="1939"/>
              </a:lnSpc>
              <a:buFont typeface="Courier New" panose="02070309020205020404" pitchFamily="49" charset="0"/>
              <a:buChar char="o"/>
              <a:tabLst>
                <a:tab pos="219075" algn="l"/>
              </a:tabLst>
            </a:pPr>
            <a:r>
              <a:rPr sz="1800" spc="-10" dirty="0">
                <a:latin typeface="Calibri"/>
                <a:cs typeface="Calibri"/>
              </a:rPr>
              <a:t>Πριν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συμμετοχή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μια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δραστηριότητα </a:t>
            </a:r>
            <a:r>
              <a:rPr sz="1800" spc="-15" dirty="0">
                <a:latin typeface="Calibri"/>
                <a:cs typeface="Calibri"/>
              </a:rPr>
              <a:t>επικοινωνίας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διάδοσης</a:t>
            </a:r>
            <a:r>
              <a:rPr lang="el-GR" sz="1800" spc="-10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lang="el-GR" sz="1800" dirty="0">
                <a:latin typeface="Calibri"/>
                <a:cs typeface="Calibri"/>
              </a:rPr>
              <a:t>η οποία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αναμένεται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έχει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σημαντικό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αντίκτυπο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μέσα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ενημέρωσης,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οι</a:t>
            </a:r>
            <a:r>
              <a:rPr lang="el-GR" dirty="0">
                <a:latin typeface="Calibri"/>
                <a:cs typeface="Calibri"/>
              </a:rPr>
              <a:t> </a:t>
            </a:r>
            <a:r>
              <a:rPr sz="1800" b="1" i="1" spc="-10" dirty="0" err="1">
                <a:solidFill>
                  <a:srgbClr val="44536A"/>
                </a:solidFill>
                <a:latin typeface="Calibri"/>
                <a:cs typeface="Calibri"/>
              </a:rPr>
              <a:t>δικ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αιούχοι</a:t>
            </a:r>
            <a:r>
              <a:rPr sz="1800" b="1" i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800" b="1" i="1" spc="-5" dirty="0">
                <a:solidFill>
                  <a:srgbClr val="44536A"/>
                </a:solidFill>
                <a:latin typeface="Calibri"/>
                <a:cs typeface="Calibri"/>
              </a:rPr>
              <a:t>ενθαρρύνονται</a:t>
            </a:r>
            <a:r>
              <a:rPr sz="1800" b="1" i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800" b="1" i="1" spc="-5" dirty="0">
                <a:solidFill>
                  <a:srgbClr val="44536A"/>
                </a:solidFill>
                <a:latin typeface="Calibri"/>
                <a:cs typeface="Calibri"/>
              </a:rPr>
              <a:t>να ενημερώνουν </a:t>
            </a:r>
            <a:r>
              <a:rPr sz="1800" b="1" i="1" dirty="0" err="1">
                <a:solidFill>
                  <a:srgbClr val="44536A"/>
                </a:solidFill>
                <a:latin typeface="Calibri"/>
                <a:cs typeface="Calibri"/>
              </a:rPr>
              <a:t>τη</a:t>
            </a:r>
            <a:r>
              <a:rPr sz="1800" b="1" i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44536A"/>
                </a:solidFill>
                <a:latin typeface="Calibri"/>
                <a:cs typeface="Calibri"/>
              </a:rPr>
              <a:t>χορηγούσα</a:t>
            </a:r>
            <a:r>
              <a:rPr sz="1800" b="1" i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4536A"/>
                </a:solidFill>
                <a:latin typeface="Calibri"/>
                <a:cs typeface="Calibri"/>
              </a:rPr>
              <a:t>αρχή</a:t>
            </a:r>
            <a:endParaRPr lang="el-GR" b="1" i="1" spc="-5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297815" marR="556260" indent="-285750">
              <a:lnSpc>
                <a:spcPts val="1939"/>
              </a:lnSpc>
              <a:buFont typeface="Courier New" panose="02070309020205020404" pitchFamily="49" charset="0"/>
              <a:buChar char="o"/>
              <a:tabLst>
                <a:tab pos="219075" algn="l"/>
              </a:tabLst>
            </a:pPr>
            <a:endParaRPr lang="el-GR" sz="1800" b="1" i="1" spc="-5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297815" marR="556260" indent="-285750">
              <a:lnSpc>
                <a:spcPts val="1939"/>
              </a:lnSpc>
              <a:buFont typeface="Courier New" panose="02070309020205020404" pitchFamily="49" charset="0"/>
              <a:buChar char="o"/>
              <a:tabLst>
                <a:tab pos="219075" algn="l"/>
              </a:tabLst>
            </a:pPr>
            <a:r>
              <a:rPr lang="el-GR" sz="1800" dirty="0">
                <a:latin typeface="Calibri"/>
                <a:cs typeface="Calibri"/>
              </a:rPr>
              <a:t>Ο</a:t>
            </a:r>
            <a:r>
              <a:rPr lang="el-GR" sz="1800" spc="-5" dirty="0">
                <a:latin typeface="Calibri"/>
                <a:cs typeface="Calibri"/>
              </a:rPr>
              <a:t> συντονιστής</a:t>
            </a:r>
            <a:r>
              <a:rPr lang="el-GR" sz="1800" spc="35" dirty="0"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</a:rPr>
              <a:t>μπορεί</a:t>
            </a:r>
            <a:r>
              <a:rPr lang="el-GR" sz="1800" spc="35" dirty="0">
                <a:latin typeface="Calibri"/>
                <a:cs typeface="Calibri"/>
              </a:rPr>
              <a:t> </a:t>
            </a:r>
            <a:r>
              <a:rPr lang="el-GR" sz="1800" dirty="0">
                <a:latin typeface="Calibri"/>
                <a:cs typeface="Calibri"/>
              </a:rPr>
              <a:t>να</a:t>
            </a:r>
            <a:r>
              <a:rPr lang="el-GR" sz="1800" spc="10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διαθέσει</a:t>
            </a:r>
            <a:r>
              <a:rPr lang="el-GR" sz="1800" spc="35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τα</a:t>
            </a:r>
            <a:r>
              <a:rPr lang="el-GR" sz="1800" spc="25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αποτελέσματα</a:t>
            </a:r>
            <a:r>
              <a:rPr lang="el-GR" sz="1800" spc="70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του</a:t>
            </a:r>
            <a:r>
              <a:rPr lang="el-GR" sz="1800" spc="10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έργου</a:t>
            </a:r>
            <a:r>
              <a:rPr lang="el-GR" sz="1800" spc="10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του</a:t>
            </a:r>
            <a:r>
              <a:rPr lang="el-GR" sz="1800" spc="10" dirty="0">
                <a:latin typeface="Calibri"/>
                <a:cs typeface="Calibri"/>
              </a:rPr>
              <a:t> </a:t>
            </a:r>
            <a:r>
              <a:rPr lang="el-GR" spc="10" dirty="0">
                <a:latin typeface="Calibri"/>
                <a:cs typeface="Calibri"/>
              </a:rPr>
              <a:t>στην Πλατφόρμα</a:t>
            </a:r>
            <a:r>
              <a:rPr lang="el-GR" sz="1800" dirty="0">
                <a:latin typeface="Calibri"/>
                <a:cs typeface="Calibri"/>
              </a:rPr>
              <a:t> </a:t>
            </a:r>
            <a:r>
              <a:rPr lang="el-GR" sz="1800" spc="-390" dirty="0">
                <a:latin typeface="Calibri"/>
                <a:cs typeface="Calibri"/>
              </a:rPr>
              <a:t> </a:t>
            </a:r>
            <a:r>
              <a:rPr lang="el-GR" sz="1800" spc="-10" dirty="0" err="1">
                <a:latin typeface="Calibri"/>
                <a:cs typeface="Calibri"/>
              </a:rPr>
              <a:t>Erasmus</a:t>
            </a:r>
            <a:r>
              <a:rPr lang="el-GR" sz="1800" spc="-10" dirty="0">
                <a:latin typeface="Calibri"/>
                <a:cs typeface="Calibri"/>
              </a:rPr>
              <a:t>+</a:t>
            </a:r>
            <a:r>
              <a:rPr lang="el-GR" sz="1800" spc="-15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Project</a:t>
            </a:r>
            <a:r>
              <a:rPr lang="el-GR" sz="1800" spc="-5" dirty="0">
                <a:latin typeface="Calibri"/>
                <a:cs typeface="Calibri"/>
              </a:rPr>
              <a:t> </a:t>
            </a:r>
            <a:r>
              <a:rPr lang="el-GR" sz="1800" spc="-10" dirty="0" err="1">
                <a:latin typeface="Calibri"/>
                <a:cs typeface="Calibri"/>
              </a:rPr>
              <a:t>Results</a:t>
            </a:r>
            <a:r>
              <a:rPr lang="el-GR" sz="1800" spc="15" dirty="0">
                <a:latin typeface="Calibri"/>
                <a:cs typeface="Calibri"/>
              </a:rPr>
              <a:t> </a:t>
            </a:r>
            <a:r>
              <a:rPr lang="el-GR" sz="1800" spc="-10" dirty="0" err="1">
                <a:latin typeface="Calibri"/>
                <a:cs typeface="Calibri"/>
              </a:rPr>
              <a:t>Platform</a:t>
            </a:r>
            <a:r>
              <a:rPr lang="el-GR" sz="1800" spc="-10" dirty="0"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</a:rPr>
              <a:t> </a:t>
            </a:r>
            <a:r>
              <a:rPr lang="el-GR" sz="1800" spc="-10" dirty="0">
                <a:latin typeface="Calibri"/>
                <a:cs typeface="Calibri"/>
              </a:rPr>
              <a:t>(</a:t>
            </a:r>
            <a:r>
              <a:rPr lang="el-GR"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http://ec.europa.eu/programmes/erasmus-plus/projects</a:t>
            </a:r>
            <a:r>
              <a:rPr lang="el-GR" sz="1800" spc="-10" dirty="0">
                <a:latin typeface="Calibri"/>
                <a:cs typeface="Calibri"/>
              </a:rPr>
              <a:t>)</a:t>
            </a:r>
            <a:endParaRPr lang="el-GR" spc="-10" dirty="0">
              <a:latin typeface="Calibri"/>
              <a:cs typeface="Calibri"/>
            </a:endParaRPr>
          </a:p>
          <a:p>
            <a:pPr marL="297815" marR="556260" indent="-285750">
              <a:lnSpc>
                <a:spcPts val="1939"/>
              </a:lnSpc>
              <a:buFont typeface="Courier New" panose="02070309020205020404" pitchFamily="49" charset="0"/>
              <a:buChar char="o"/>
              <a:tabLst>
                <a:tab pos="219075" algn="l"/>
              </a:tabLst>
            </a:pPr>
            <a:endParaRPr lang="el-GR" sz="1800" spc="-10" dirty="0">
              <a:latin typeface="Calibri"/>
              <a:cs typeface="Calibri"/>
            </a:endParaRPr>
          </a:p>
          <a:p>
            <a:pPr marL="297815" marR="556260" indent="-285750">
              <a:lnSpc>
                <a:spcPts val="1939"/>
              </a:lnSpc>
              <a:buFont typeface="Courier New" panose="02070309020205020404" pitchFamily="49" charset="0"/>
              <a:buChar char="o"/>
              <a:tabLst>
                <a:tab pos="219075" algn="l"/>
              </a:tabLst>
            </a:pPr>
            <a:r>
              <a:rPr sz="1800" dirty="0" err="1">
                <a:latin typeface="Calibri"/>
                <a:cs typeface="Calibri"/>
              </a:rPr>
              <a:t>Σε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lang="el-GR" spc="-5" dirty="0">
                <a:latin typeface="Calibri"/>
                <a:cs typeface="Calibri"/>
              </a:rPr>
              <a:t>κάθε υλικό/εκδήλωση διάδοσης/επικοινωνίας που αφορά στο Σχέδιο, </a:t>
            </a:r>
            <a:r>
              <a:rPr lang="el-GR" sz="1800" spc="-5" dirty="0">
                <a:latin typeface="Calibri"/>
                <a:cs typeface="Calibri"/>
              </a:rPr>
              <a:t>αναμένεται </a:t>
            </a:r>
            <a:r>
              <a:rPr lang="el-GR" sz="1800" spc="-20" dirty="0">
                <a:latin typeface="Calibri"/>
                <a:cs typeface="Calibri"/>
              </a:rPr>
              <a:t>η προβολή της Ευρωπαϊκής συγχρηματοδότησης</a:t>
            </a:r>
            <a:endParaRPr lang="el-GR" dirty="0">
              <a:latin typeface="Calibri"/>
              <a:cs typeface="Calibri"/>
            </a:endParaRPr>
          </a:p>
          <a:p>
            <a:pPr marL="297815" marR="556260" indent="-285750">
              <a:lnSpc>
                <a:spcPts val="1939"/>
              </a:lnSpc>
              <a:buFont typeface="Courier New" panose="02070309020205020404" pitchFamily="49" charset="0"/>
              <a:buChar char="o"/>
              <a:tabLst>
                <a:tab pos="219075" algn="l"/>
              </a:tabLst>
            </a:pPr>
            <a:endParaRPr lang="el-GR" sz="1800" spc="-5" dirty="0">
              <a:latin typeface="Calibri"/>
              <a:cs typeface="Calibri"/>
            </a:endParaRPr>
          </a:p>
          <a:p>
            <a:pPr marL="297815" marR="556260" indent="-285750">
              <a:lnSpc>
                <a:spcPts val="1939"/>
              </a:lnSpc>
              <a:buFont typeface="Courier New" panose="02070309020205020404" pitchFamily="49" charset="0"/>
              <a:buChar char="o"/>
              <a:tabLst>
                <a:tab pos="219075" algn="l"/>
              </a:tabLst>
            </a:pPr>
            <a:r>
              <a:rPr sz="1800" spc="-5" dirty="0" err="1">
                <a:latin typeface="Calibri"/>
                <a:cs typeface="Calibri"/>
              </a:rPr>
              <a:t>Οι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οδηγίες </a:t>
            </a:r>
            <a:r>
              <a:rPr sz="1800" spc="-5" dirty="0">
                <a:latin typeface="Calibri"/>
                <a:cs typeface="Calibri"/>
              </a:rPr>
              <a:t>για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οπτική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ταυτότητα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lang="el-GR" sz="1800" spc="25" dirty="0">
                <a:latin typeface="Calibri"/>
                <a:cs typeface="Calibri"/>
              </a:rPr>
              <a:t>της προβολής της Ευρωπαϊκής επιχορήγησης </a:t>
            </a:r>
            <a:r>
              <a:rPr sz="1800" spc="-10" dirty="0" err="1">
                <a:latin typeface="Calibri"/>
                <a:cs typeface="Calibri"/>
              </a:rPr>
              <a:t>είν</a:t>
            </a:r>
            <a:r>
              <a:rPr sz="1800" spc="-10" dirty="0">
                <a:latin typeface="Calibri"/>
                <a:cs typeface="Calibri"/>
              </a:rPr>
              <a:t>αι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διαθέσιμες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στη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διεύθυνση: </a:t>
            </a:r>
            <a:r>
              <a:rPr sz="1800" spc="-39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lang="en-GB"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https://commission.europa.eu/funding-tenders/managing-your-project/communicating-and-raising-eu-visibility_en</a:t>
            </a:r>
            <a:endParaRPr lang="el-GR" sz="1800" u="heavy" spc="-10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Calibri"/>
              <a:cs typeface="Calibri"/>
            </a:endParaRPr>
          </a:p>
          <a:p>
            <a:pPr marL="12065" marR="556260">
              <a:lnSpc>
                <a:spcPts val="1939"/>
              </a:lnSpc>
              <a:tabLst>
                <a:tab pos="219075" algn="l"/>
              </a:tabLst>
            </a:pPr>
            <a:endParaRPr lang="el-GR" sz="1800" u="heavy" spc="-10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Calibri"/>
              <a:cs typeface="Calibri"/>
            </a:endParaRPr>
          </a:p>
          <a:p>
            <a:pPr marL="12065" marR="556260">
              <a:lnSpc>
                <a:spcPts val="1939"/>
              </a:lnSpc>
              <a:tabLst>
                <a:tab pos="219075" algn="l"/>
              </a:tabLst>
            </a:pPr>
            <a:r>
              <a:rPr lang="el-GR" dirty="0">
                <a:sym typeface="Wingdings" panose="05000000000000000000" pitchFamily="2" charset="2"/>
              </a:rPr>
              <a:t> Απαιτούνται το Έμβλημα (</a:t>
            </a:r>
            <a:r>
              <a:rPr lang="en-GB" dirty="0">
                <a:sym typeface="Wingdings" panose="05000000000000000000" pitchFamily="2" charset="2"/>
              </a:rPr>
              <a:t>EU flag), </a:t>
            </a:r>
            <a:r>
              <a:rPr lang="el-GR" dirty="0">
                <a:sym typeface="Wingdings" panose="05000000000000000000" pitchFamily="2" charset="2"/>
              </a:rPr>
              <a:t>το </a:t>
            </a:r>
            <a:r>
              <a:rPr lang="en-GB" dirty="0">
                <a:sym typeface="Wingdings" panose="05000000000000000000" pitchFamily="2" charset="2"/>
              </a:rPr>
              <a:t>Funding Statement (Co-funded by the EU) </a:t>
            </a:r>
            <a:r>
              <a:rPr lang="el-GR" dirty="0">
                <a:sym typeface="Wingdings" panose="05000000000000000000" pitchFamily="2" charset="2"/>
              </a:rPr>
              <a:t>και το </a:t>
            </a:r>
            <a:r>
              <a:rPr lang="en-GB" dirty="0">
                <a:sym typeface="Wingdings" panose="05000000000000000000" pitchFamily="2" charset="2"/>
              </a:rPr>
              <a:t>Disclaimer (</a:t>
            </a:r>
            <a:r>
              <a:rPr lang="el-GR" dirty="0">
                <a:sym typeface="Wingdings" panose="05000000000000000000" pitchFamily="2" charset="2"/>
              </a:rPr>
              <a:t>Δήλωση Αποποίησης Ευθύνης)</a:t>
            </a:r>
            <a:endParaRPr lang="en-GB" dirty="0"/>
          </a:p>
          <a:p>
            <a:pPr marL="297815" marR="556260" indent="-285750">
              <a:lnSpc>
                <a:spcPts val="1939"/>
              </a:lnSpc>
              <a:buFont typeface="Courier New" panose="02070309020205020404" pitchFamily="49" charset="0"/>
              <a:buChar char="o"/>
              <a:tabLst>
                <a:tab pos="219075" algn="l"/>
              </a:tabLst>
            </a:pPr>
            <a:endParaRPr sz="13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44608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66870" cy="6858000"/>
          </a:xfrm>
          <a:custGeom>
            <a:avLst/>
            <a:gdLst/>
            <a:ahLst/>
            <a:cxnLst/>
            <a:rect l="l" t="t" r="r" b="b"/>
            <a:pathLst>
              <a:path w="4166870" h="6858000">
                <a:moveTo>
                  <a:pt x="4166616" y="0"/>
                </a:moveTo>
                <a:lnTo>
                  <a:pt x="0" y="0"/>
                </a:lnTo>
                <a:lnTo>
                  <a:pt x="0" y="6858000"/>
                </a:lnTo>
                <a:lnTo>
                  <a:pt x="4166616" y="6858000"/>
                </a:lnTo>
                <a:lnTo>
                  <a:pt x="416661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3282" y="3243452"/>
            <a:ext cx="1393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5595" indent="-303530">
              <a:lnSpc>
                <a:spcPct val="100000"/>
              </a:lnSpc>
              <a:spcBef>
                <a:spcPts val="95"/>
              </a:spcBef>
              <a:buClr>
                <a:srgbClr val="44536A"/>
              </a:buClr>
              <a:buSzPct val="157142"/>
              <a:buFont typeface="Symbol"/>
              <a:buChar char=""/>
              <a:tabLst>
                <a:tab pos="316230" algn="l"/>
              </a:tabLst>
            </a:pPr>
            <a:r>
              <a:rPr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Έλεγχοι</a:t>
            </a:r>
            <a:endParaRPr sz="2800" b="1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92818" y="4498085"/>
            <a:ext cx="2042160" cy="2042160"/>
          </a:xfrm>
          <a:custGeom>
            <a:avLst/>
            <a:gdLst/>
            <a:ahLst/>
            <a:cxnLst/>
            <a:rect l="l" t="t" r="r" b="b"/>
            <a:pathLst>
              <a:path w="2042159" h="2042159">
                <a:moveTo>
                  <a:pt x="0" y="2042159"/>
                </a:moveTo>
                <a:lnTo>
                  <a:pt x="48205" y="2041602"/>
                </a:lnTo>
                <a:lnTo>
                  <a:pt x="96136" y="2039937"/>
                </a:lnTo>
                <a:lnTo>
                  <a:pt x="143781" y="2037177"/>
                </a:lnTo>
                <a:lnTo>
                  <a:pt x="191128" y="2033334"/>
                </a:lnTo>
                <a:lnTo>
                  <a:pt x="238165" y="2028420"/>
                </a:lnTo>
                <a:lnTo>
                  <a:pt x="284878" y="2022449"/>
                </a:lnTo>
                <a:lnTo>
                  <a:pt x="331257" y="2015431"/>
                </a:lnTo>
                <a:lnTo>
                  <a:pt x="377288" y="2007379"/>
                </a:lnTo>
                <a:lnTo>
                  <a:pt x="422959" y="1998307"/>
                </a:lnTo>
                <a:lnTo>
                  <a:pt x="468258" y="1988224"/>
                </a:lnTo>
                <a:lnTo>
                  <a:pt x="513174" y="1977145"/>
                </a:lnTo>
                <a:lnTo>
                  <a:pt x="557693" y="1965081"/>
                </a:lnTo>
                <a:lnTo>
                  <a:pt x="601803" y="1952045"/>
                </a:lnTo>
                <a:lnTo>
                  <a:pt x="645493" y="1938048"/>
                </a:lnTo>
                <a:lnTo>
                  <a:pt x="688749" y="1923104"/>
                </a:lnTo>
                <a:lnTo>
                  <a:pt x="731560" y="1907224"/>
                </a:lnTo>
                <a:lnTo>
                  <a:pt x="773913" y="1890420"/>
                </a:lnTo>
                <a:lnTo>
                  <a:pt x="815796" y="1872705"/>
                </a:lnTo>
                <a:lnTo>
                  <a:pt x="857198" y="1854092"/>
                </a:lnTo>
                <a:lnTo>
                  <a:pt x="898104" y="1834591"/>
                </a:lnTo>
                <a:lnTo>
                  <a:pt x="938504" y="1814216"/>
                </a:lnTo>
                <a:lnTo>
                  <a:pt x="978385" y="1792979"/>
                </a:lnTo>
                <a:lnTo>
                  <a:pt x="1017735" y="1770893"/>
                </a:lnTo>
                <a:lnTo>
                  <a:pt x="1056541" y="1747968"/>
                </a:lnTo>
                <a:lnTo>
                  <a:pt x="1094792" y="1724219"/>
                </a:lnTo>
                <a:lnTo>
                  <a:pt x="1132475" y="1699656"/>
                </a:lnTo>
                <a:lnTo>
                  <a:pt x="1169577" y="1674292"/>
                </a:lnTo>
                <a:lnTo>
                  <a:pt x="1206087" y="1648140"/>
                </a:lnTo>
                <a:lnTo>
                  <a:pt x="1241992" y="1621211"/>
                </a:lnTo>
                <a:lnTo>
                  <a:pt x="1277280" y="1593518"/>
                </a:lnTo>
                <a:lnTo>
                  <a:pt x="1311939" y="1565074"/>
                </a:lnTo>
                <a:lnTo>
                  <a:pt x="1345957" y="1535890"/>
                </a:lnTo>
                <a:lnTo>
                  <a:pt x="1379320" y="1505978"/>
                </a:lnTo>
                <a:lnTo>
                  <a:pt x="1412018" y="1475352"/>
                </a:lnTo>
                <a:lnTo>
                  <a:pt x="1444037" y="1444023"/>
                </a:lnTo>
                <a:lnTo>
                  <a:pt x="1475366" y="1412003"/>
                </a:lnTo>
                <a:lnTo>
                  <a:pt x="1505992" y="1379305"/>
                </a:lnTo>
                <a:lnTo>
                  <a:pt x="1535903" y="1345941"/>
                </a:lnTo>
                <a:lnTo>
                  <a:pt x="1565086" y="1311924"/>
                </a:lnTo>
                <a:lnTo>
                  <a:pt x="1593530" y="1277264"/>
                </a:lnTo>
                <a:lnTo>
                  <a:pt x="1621223" y="1241976"/>
                </a:lnTo>
                <a:lnTo>
                  <a:pt x="1648151" y="1206071"/>
                </a:lnTo>
                <a:lnTo>
                  <a:pt x="1674302" y="1169560"/>
                </a:lnTo>
                <a:lnTo>
                  <a:pt x="1699666" y="1132458"/>
                </a:lnTo>
                <a:lnTo>
                  <a:pt x="1724228" y="1094775"/>
                </a:lnTo>
                <a:lnTo>
                  <a:pt x="1747977" y="1056524"/>
                </a:lnTo>
                <a:lnTo>
                  <a:pt x="1770901" y="1017718"/>
                </a:lnTo>
                <a:lnTo>
                  <a:pt x="1792987" y="978368"/>
                </a:lnTo>
                <a:lnTo>
                  <a:pt x="1814224" y="938487"/>
                </a:lnTo>
                <a:lnTo>
                  <a:pt x="1834598" y="898088"/>
                </a:lnTo>
                <a:lnTo>
                  <a:pt x="1854098" y="857181"/>
                </a:lnTo>
                <a:lnTo>
                  <a:pt x="1872711" y="815780"/>
                </a:lnTo>
                <a:lnTo>
                  <a:pt x="1890425" y="773897"/>
                </a:lnTo>
                <a:lnTo>
                  <a:pt x="1907228" y="731544"/>
                </a:lnTo>
                <a:lnTo>
                  <a:pt x="1923108" y="688734"/>
                </a:lnTo>
                <a:lnTo>
                  <a:pt x="1938052" y="645478"/>
                </a:lnTo>
                <a:lnTo>
                  <a:pt x="1952048" y="601789"/>
                </a:lnTo>
                <a:lnTo>
                  <a:pt x="1965084" y="557679"/>
                </a:lnTo>
                <a:lnTo>
                  <a:pt x="1977148" y="513161"/>
                </a:lnTo>
                <a:lnTo>
                  <a:pt x="1988226" y="468247"/>
                </a:lnTo>
                <a:lnTo>
                  <a:pt x="1998308" y="422948"/>
                </a:lnTo>
                <a:lnTo>
                  <a:pt x="2007381" y="377277"/>
                </a:lnTo>
                <a:lnTo>
                  <a:pt x="2015432" y="331247"/>
                </a:lnTo>
                <a:lnTo>
                  <a:pt x="2022449" y="284870"/>
                </a:lnTo>
                <a:lnTo>
                  <a:pt x="2028421" y="238158"/>
                </a:lnTo>
                <a:lnTo>
                  <a:pt x="2033334" y="191122"/>
                </a:lnTo>
                <a:lnTo>
                  <a:pt x="2037177" y="143777"/>
                </a:lnTo>
                <a:lnTo>
                  <a:pt x="2039937" y="96133"/>
                </a:lnTo>
                <a:lnTo>
                  <a:pt x="2041602" y="48203"/>
                </a:lnTo>
                <a:lnTo>
                  <a:pt x="2042159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26660" y="973073"/>
            <a:ext cx="7209155" cy="48763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50545" algn="just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Calibri"/>
                <a:cs typeface="Calibri"/>
              </a:rPr>
              <a:t>Η </a:t>
            </a:r>
            <a:r>
              <a:rPr sz="1800" spc="-5" dirty="0">
                <a:latin typeface="Calibri"/>
                <a:cs typeface="Calibri"/>
              </a:rPr>
              <a:t>ΕΥ μπ</a:t>
            </a:r>
            <a:r>
              <a:rPr sz="1800" spc="-5" dirty="0" err="1">
                <a:latin typeface="Calibri"/>
                <a:cs typeface="Calibri"/>
              </a:rPr>
              <a:t>ορεί</a:t>
            </a:r>
            <a:r>
              <a:rPr lang="el-GR" sz="1800" spc="-5" dirty="0">
                <a:latin typeface="Calibri"/>
                <a:cs typeface="Calibri"/>
              </a:rPr>
              <a:t>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κατά </a:t>
            </a:r>
            <a:r>
              <a:rPr sz="1800" spc="-5" dirty="0">
                <a:latin typeface="Calibri"/>
                <a:cs typeface="Calibri"/>
              </a:rPr>
              <a:t>τη </a:t>
            </a:r>
            <a:r>
              <a:rPr sz="1800" spc="-10" dirty="0">
                <a:latin typeface="Calibri"/>
                <a:cs typeface="Calibri"/>
              </a:rPr>
              <a:t>διάρκεια </a:t>
            </a:r>
            <a:r>
              <a:rPr sz="1800" spc="-5" dirty="0">
                <a:latin typeface="Calibri"/>
                <a:cs typeface="Calibri"/>
              </a:rPr>
              <a:t>της δράσης </a:t>
            </a:r>
            <a:r>
              <a:rPr sz="1800" dirty="0">
                <a:latin typeface="Calibri"/>
                <a:cs typeface="Calibri"/>
              </a:rPr>
              <a:t>ή </a:t>
            </a:r>
            <a:r>
              <a:rPr sz="1800" spc="-10" dirty="0">
                <a:latin typeface="Calibri"/>
                <a:cs typeface="Calibri"/>
              </a:rPr>
              <a:t>μετά </a:t>
            </a:r>
            <a:r>
              <a:rPr sz="1800" spc="-5" dirty="0">
                <a:latin typeface="Calibri"/>
                <a:cs typeface="Calibri"/>
              </a:rPr>
              <a:t>τη λήξη </a:t>
            </a:r>
            <a:r>
              <a:rPr sz="1800" spc="-10" dirty="0">
                <a:latin typeface="Calibri"/>
                <a:cs typeface="Calibri"/>
              </a:rPr>
              <a:t>του έργου</a:t>
            </a:r>
            <a:r>
              <a:rPr lang="el-GR" sz="1800" spc="-10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ελέγξει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lang="el-GR" sz="1800" spc="-5" dirty="0">
                <a:latin typeface="Calibri"/>
                <a:cs typeface="Calibri"/>
              </a:rPr>
              <a:t>την ορθή </a:t>
            </a:r>
            <a:r>
              <a:rPr sz="1800" spc="-15" dirty="0" err="1">
                <a:latin typeface="Calibri"/>
                <a:cs typeface="Calibri"/>
              </a:rPr>
              <a:t>υλο</a:t>
            </a:r>
            <a:r>
              <a:rPr sz="1800" spc="-15" dirty="0">
                <a:latin typeface="Calibri"/>
                <a:cs typeface="Calibri"/>
              </a:rPr>
              <a:t>ποίησ</a:t>
            </a:r>
            <a:r>
              <a:rPr lang="el-GR" sz="1800" spc="-15" dirty="0">
                <a:latin typeface="Calibri"/>
                <a:cs typeface="Calibri"/>
              </a:rPr>
              <a:t>ή του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 </a:t>
            </a:r>
            <a:r>
              <a:rPr lang="el-GR" sz="1800" spc="-25" dirty="0">
                <a:latin typeface="Calibri"/>
                <a:cs typeface="Calibri"/>
              </a:rPr>
              <a:t>τη </a:t>
            </a:r>
            <a:r>
              <a:rPr sz="1800" spc="-10" dirty="0" err="1">
                <a:latin typeface="Calibri"/>
                <a:cs typeface="Calibri"/>
              </a:rPr>
              <a:t>συμμόρφωσ</a:t>
            </a:r>
            <a:r>
              <a:rPr lang="el-GR" sz="1800" spc="-10" dirty="0">
                <a:latin typeface="Calibri"/>
                <a:cs typeface="Calibri"/>
              </a:rPr>
              <a:t>ή του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 τις υποχρεώσεις </a:t>
            </a:r>
            <a:r>
              <a:rPr sz="1800" dirty="0">
                <a:latin typeface="Calibri"/>
                <a:cs typeface="Calibri"/>
              </a:rPr>
              <a:t>που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απορρέουν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μέσα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Συμφωνία.</a:t>
            </a:r>
            <a:endParaRPr sz="18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775"/>
              </a:spcBef>
            </a:pP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On-the-spot</a:t>
            </a:r>
            <a:r>
              <a:rPr sz="18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check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during</a:t>
            </a:r>
            <a:r>
              <a:rPr sz="1800" b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&amp;</a:t>
            </a:r>
            <a:r>
              <a:rPr sz="1800" b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after</a:t>
            </a:r>
            <a:r>
              <a:rPr sz="1800" b="1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 project 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implementation:</a:t>
            </a:r>
            <a:endParaRPr sz="1800" dirty="0">
              <a:latin typeface="Calibri"/>
              <a:cs typeface="Calibri"/>
            </a:endParaRPr>
          </a:p>
          <a:p>
            <a:pPr marL="12700" marR="312420">
              <a:lnSpc>
                <a:spcPts val="1939"/>
              </a:lnSpc>
              <a:spcBef>
                <a:spcPts val="1030"/>
              </a:spcBef>
            </a:pPr>
            <a:r>
              <a:rPr sz="1800" spc="-10" dirty="0" err="1">
                <a:latin typeface="Calibri"/>
                <a:cs typeface="Calibri"/>
              </a:rPr>
              <a:t>Διενεργούντ</a:t>
            </a:r>
            <a:r>
              <a:rPr sz="1800" spc="-10" dirty="0">
                <a:latin typeface="Calibri"/>
                <a:cs typeface="Calibri"/>
              </a:rPr>
              <a:t>αι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lang="el-GR" spc="55" dirty="0">
                <a:latin typeface="Calibri"/>
                <a:cs typeface="Calibri"/>
              </a:rPr>
              <a:t>για κάποια μόνο σχέδια, </a:t>
            </a:r>
            <a:r>
              <a:rPr sz="1800" spc="-25" dirty="0">
                <a:latin typeface="Calibri"/>
                <a:cs typeface="Calibri"/>
              </a:rPr>
              <a:t>κα</a:t>
            </a:r>
            <a:r>
              <a:rPr sz="1800" spc="-25" dirty="0" err="1">
                <a:latin typeface="Calibri"/>
                <a:cs typeface="Calibri"/>
              </a:rPr>
              <a:t>τά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διάρκεια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υλοποίησης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του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έργου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μετά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τέλος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el-GR" sz="1800" spc="10" dirty="0">
                <a:latin typeface="Calibri"/>
                <a:cs typeface="Calibri"/>
              </a:rPr>
              <a:t>αντίστοιχα, </a:t>
            </a:r>
            <a:r>
              <a:rPr sz="1800" dirty="0" err="1">
                <a:latin typeface="Calibri"/>
                <a:cs typeface="Calibri"/>
              </a:rPr>
              <a:t>ώστε</a:t>
            </a:r>
            <a:r>
              <a:rPr sz="1800" dirty="0">
                <a:latin typeface="Calibri"/>
                <a:cs typeface="Calibri"/>
              </a:rPr>
              <a:t> η </a:t>
            </a:r>
            <a:r>
              <a:rPr sz="1800" spc="-5" dirty="0">
                <a:latin typeface="Calibri"/>
                <a:cs typeface="Calibri"/>
              </a:rPr>
              <a:t>EY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επα</a:t>
            </a:r>
            <a:r>
              <a:rPr sz="1800" spc="-10" dirty="0" err="1">
                <a:latin typeface="Calibri"/>
                <a:cs typeface="Calibri"/>
              </a:rPr>
              <a:t>ληθεύ</a:t>
            </a:r>
            <a:r>
              <a:rPr lang="el-GR" sz="1800" spc="-10" dirty="0">
                <a:latin typeface="Calibri"/>
                <a:cs typeface="Calibri"/>
              </a:rPr>
              <a:t>σ</a:t>
            </a:r>
            <a:r>
              <a:rPr sz="1800" spc="-10" dirty="0" err="1">
                <a:latin typeface="Calibri"/>
                <a:cs typeface="Calibri"/>
              </a:rPr>
              <a:t>ει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 err="1">
                <a:latin typeface="Calibri"/>
                <a:cs typeface="Calibri"/>
              </a:rPr>
              <a:t>την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πραγματοποίηση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 </a:t>
            </a:r>
            <a:r>
              <a:rPr sz="1800" spc="-10" dirty="0">
                <a:latin typeface="Calibri"/>
                <a:cs typeface="Calibri"/>
              </a:rPr>
              <a:t> επιλεξιμότητα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όλων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των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δραστηριοτήτων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Final</a:t>
            </a:r>
            <a:r>
              <a:rPr sz="1800" b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report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check:</a:t>
            </a:r>
            <a:r>
              <a:rPr sz="1800" b="1" spc="-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Έλεγχος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τελικής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έκθεσης</a:t>
            </a:r>
            <a:r>
              <a:rPr lang="el-GR" sz="1800" spc="-10" dirty="0">
                <a:latin typeface="Calibri"/>
                <a:cs typeface="Calibri"/>
              </a:rPr>
              <a:t> για καθορισμό του τελικού ποσού επιχορήγησης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i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(αφορά </a:t>
            </a:r>
            <a:r>
              <a:rPr sz="1800" i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όλα</a:t>
            </a:r>
            <a:r>
              <a:rPr sz="1800" i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1800" i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τα </a:t>
            </a:r>
            <a:r>
              <a:rPr lang="el-GR" sz="1800" i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σχέδια</a:t>
            </a:r>
            <a:r>
              <a:rPr sz="1800" i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)</a:t>
            </a:r>
            <a:r>
              <a:rPr lang="el-GR" sz="1800" i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    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1040"/>
              </a:spcBef>
            </a:pP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Desk</a:t>
            </a:r>
            <a:r>
              <a:rPr sz="1800" b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check:</a:t>
            </a:r>
            <a:r>
              <a:rPr sz="18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Έλεγχος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υπ</a:t>
            </a:r>
            <a:r>
              <a:rPr sz="1800" spc="-10" dirty="0" err="1">
                <a:latin typeface="Calibri"/>
                <a:cs typeface="Calibri"/>
              </a:rPr>
              <a:t>οστηρικτικών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</a:t>
            </a:r>
            <a:r>
              <a:rPr sz="1800" spc="-10" dirty="0" err="1">
                <a:latin typeface="Calibri"/>
                <a:cs typeface="Calibri"/>
              </a:rPr>
              <a:t>ρχείων</a:t>
            </a:r>
            <a:r>
              <a:rPr lang="el-GR" sz="1800" spc="-10" dirty="0">
                <a:latin typeface="Calibri"/>
                <a:cs typeface="Calibri"/>
              </a:rPr>
              <a:t>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διεξάγετ</a:t>
            </a:r>
            <a:r>
              <a:rPr sz="1800" spc="-10" dirty="0">
                <a:latin typeface="Calibri"/>
                <a:cs typeface="Calibri"/>
              </a:rPr>
              <a:t>αι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μετά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υποβολή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</a:t>
            </a:r>
            <a:r>
              <a:rPr lang="el-GR" sz="1800" spc="-5" dirty="0">
                <a:latin typeface="Calibri"/>
                <a:cs typeface="Calibri"/>
              </a:rPr>
              <a:t> τελικής έκθεσης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 </a:t>
            </a:r>
            <a:r>
              <a:rPr sz="1800" spc="-15" dirty="0">
                <a:latin typeface="Calibri"/>
                <a:cs typeface="Calibri"/>
              </a:rPr>
              <a:t>δικαιούχος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πρέπει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lang="el-GR"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υποβ</a:t>
            </a:r>
            <a:r>
              <a:rPr sz="1800" spc="-5" dirty="0" err="1">
                <a:latin typeface="Calibri"/>
                <a:cs typeface="Calibri"/>
              </a:rPr>
              <a:t>άλει</a:t>
            </a:r>
            <a:r>
              <a:rPr lang="el-GR" spc="-5" dirty="0">
                <a:latin typeface="Calibri"/>
                <a:cs typeface="Calibri"/>
              </a:rPr>
              <a:t> τα επιπλέον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20" dirty="0" err="1">
                <a:latin typeface="Calibri"/>
                <a:cs typeface="Calibri"/>
              </a:rPr>
              <a:t>δικ</a:t>
            </a:r>
            <a:r>
              <a:rPr sz="1800" spc="-20" dirty="0">
                <a:latin typeface="Calibri"/>
                <a:cs typeface="Calibri"/>
              </a:rPr>
              <a:t>αιολογητικά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θα</a:t>
            </a:r>
            <a:r>
              <a:rPr lang="el-GR" sz="1800" dirty="0">
                <a:latin typeface="Calibri"/>
                <a:cs typeface="Calibri"/>
              </a:rPr>
              <a:t> του </a:t>
            </a:r>
            <a:r>
              <a:rPr sz="1800" spc="-10" dirty="0" err="1">
                <a:latin typeface="Calibri"/>
                <a:cs typeface="Calibri"/>
              </a:rPr>
              <a:t>ζητηθούν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το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ΙΔΕΠ</a:t>
            </a:r>
            <a:r>
              <a:rPr lang="el-GR" sz="1800" dirty="0">
                <a:latin typeface="Calibri"/>
                <a:cs typeface="Calibri"/>
              </a:rPr>
              <a:t>, ανά κατηγορία προϋπολογισμού</a:t>
            </a:r>
            <a:endParaRPr sz="1800" dirty="0">
              <a:latin typeface="Calibri"/>
              <a:cs typeface="Calibri"/>
            </a:endParaRPr>
          </a:p>
          <a:p>
            <a:pPr marL="12700" marR="48895">
              <a:lnSpc>
                <a:spcPts val="1939"/>
              </a:lnSpc>
              <a:spcBef>
                <a:spcPts val="1030"/>
              </a:spcBef>
            </a:pP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Monitoring</a:t>
            </a:r>
            <a:r>
              <a:rPr sz="1800" b="1" spc="-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visits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μπορεί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διενεργεί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επισκέψεις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παρακολούθησης </a:t>
            </a:r>
            <a:r>
              <a:rPr sz="1800" spc="-10" dirty="0">
                <a:latin typeface="Calibri"/>
                <a:cs typeface="Calibri"/>
              </a:rPr>
              <a:t> (φυσικές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διαδικτυακές),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οι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οποίες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έχουν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στόχο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κυρίως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υποστήριξη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παροχή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συμβουλών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στους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δικαιούχους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09276" y="0"/>
            <a:ext cx="1134110" cy="478790"/>
          </a:xfrm>
          <a:custGeom>
            <a:avLst/>
            <a:gdLst/>
            <a:ahLst/>
            <a:cxnLst/>
            <a:rect l="l" t="t" r="r" b="b"/>
            <a:pathLst>
              <a:path w="1134109" h="478790">
                <a:moveTo>
                  <a:pt x="1133855" y="0"/>
                </a:moveTo>
                <a:lnTo>
                  <a:pt x="0" y="0"/>
                </a:lnTo>
                <a:lnTo>
                  <a:pt x="1650" y="16891"/>
                </a:lnTo>
                <a:lnTo>
                  <a:pt x="12982" y="62669"/>
                </a:lnTo>
                <a:lnTo>
                  <a:pt x="27864" y="106933"/>
                </a:lnTo>
                <a:lnTo>
                  <a:pt x="46135" y="149518"/>
                </a:lnTo>
                <a:lnTo>
                  <a:pt x="67632" y="190264"/>
                </a:lnTo>
                <a:lnTo>
                  <a:pt x="92192" y="229006"/>
                </a:lnTo>
                <a:lnTo>
                  <a:pt x="119655" y="265584"/>
                </a:lnTo>
                <a:lnTo>
                  <a:pt x="149858" y="299833"/>
                </a:lnTo>
                <a:lnTo>
                  <a:pt x="182639" y="331592"/>
                </a:lnTo>
                <a:lnTo>
                  <a:pt x="217835" y="360699"/>
                </a:lnTo>
                <a:lnTo>
                  <a:pt x="255286" y="386989"/>
                </a:lnTo>
                <a:lnTo>
                  <a:pt x="294827" y="410302"/>
                </a:lnTo>
                <a:lnTo>
                  <a:pt x="336299" y="430474"/>
                </a:lnTo>
                <a:lnTo>
                  <a:pt x="379538" y="447342"/>
                </a:lnTo>
                <a:lnTo>
                  <a:pt x="424382" y="460746"/>
                </a:lnTo>
                <a:lnTo>
                  <a:pt x="470670" y="470521"/>
                </a:lnTo>
                <a:lnTo>
                  <a:pt x="518239" y="476505"/>
                </a:lnTo>
                <a:lnTo>
                  <a:pt x="566927" y="478536"/>
                </a:lnTo>
                <a:lnTo>
                  <a:pt x="615616" y="476505"/>
                </a:lnTo>
                <a:lnTo>
                  <a:pt x="663185" y="470521"/>
                </a:lnTo>
                <a:lnTo>
                  <a:pt x="709473" y="460746"/>
                </a:lnTo>
                <a:lnTo>
                  <a:pt x="754317" y="447342"/>
                </a:lnTo>
                <a:lnTo>
                  <a:pt x="797556" y="430474"/>
                </a:lnTo>
                <a:lnTo>
                  <a:pt x="839028" y="410302"/>
                </a:lnTo>
                <a:lnTo>
                  <a:pt x="878569" y="386989"/>
                </a:lnTo>
                <a:lnTo>
                  <a:pt x="916020" y="360699"/>
                </a:lnTo>
                <a:lnTo>
                  <a:pt x="951216" y="331592"/>
                </a:lnTo>
                <a:lnTo>
                  <a:pt x="983997" y="299833"/>
                </a:lnTo>
                <a:lnTo>
                  <a:pt x="1014200" y="265584"/>
                </a:lnTo>
                <a:lnTo>
                  <a:pt x="1041663" y="229006"/>
                </a:lnTo>
                <a:lnTo>
                  <a:pt x="1066223" y="190264"/>
                </a:lnTo>
                <a:lnTo>
                  <a:pt x="1087720" y="149518"/>
                </a:lnTo>
                <a:lnTo>
                  <a:pt x="1105991" y="106933"/>
                </a:lnTo>
                <a:lnTo>
                  <a:pt x="1120873" y="62669"/>
                </a:lnTo>
                <a:lnTo>
                  <a:pt x="1132204" y="16891"/>
                </a:lnTo>
                <a:lnTo>
                  <a:pt x="113385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7022" y="4226052"/>
            <a:ext cx="2041525" cy="2041525"/>
          </a:xfrm>
          <a:custGeom>
            <a:avLst/>
            <a:gdLst/>
            <a:ahLst/>
            <a:cxnLst/>
            <a:rect l="l" t="t" r="r" b="b"/>
            <a:pathLst>
              <a:path w="2041525" h="2041525">
                <a:moveTo>
                  <a:pt x="0" y="0"/>
                </a:moveTo>
                <a:lnTo>
                  <a:pt x="557" y="48183"/>
                </a:lnTo>
                <a:lnTo>
                  <a:pt x="2222" y="96093"/>
                </a:lnTo>
                <a:lnTo>
                  <a:pt x="4981" y="143717"/>
                </a:lnTo>
                <a:lnTo>
                  <a:pt x="8822" y="191044"/>
                </a:lnTo>
                <a:lnTo>
                  <a:pt x="13734" y="238060"/>
                </a:lnTo>
                <a:lnTo>
                  <a:pt x="19704" y="284753"/>
                </a:lnTo>
                <a:lnTo>
                  <a:pt x="26719" y="331112"/>
                </a:lnTo>
                <a:lnTo>
                  <a:pt x="34768" y="377123"/>
                </a:lnTo>
                <a:lnTo>
                  <a:pt x="43838" y="422776"/>
                </a:lnTo>
                <a:lnTo>
                  <a:pt x="53917" y="468056"/>
                </a:lnTo>
                <a:lnTo>
                  <a:pt x="64993" y="512953"/>
                </a:lnTo>
                <a:lnTo>
                  <a:pt x="77053" y="557454"/>
                </a:lnTo>
                <a:lnTo>
                  <a:pt x="90085" y="601547"/>
                </a:lnTo>
                <a:lnTo>
                  <a:pt x="104077" y="645218"/>
                </a:lnTo>
                <a:lnTo>
                  <a:pt x="119016" y="688457"/>
                </a:lnTo>
                <a:lnTo>
                  <a:pt x="134891" y="731251"/>
                </a:lnTo>
                <a:lnTo>
                  <a:pt x="151689" y="773588"/>
                </a:lnTo>
                <a:lnTo>
                  <a:pt x="169398" y="815455"/>
                </a:lnTo>
                <a:lnTo>
                  <a:pt x="188005" y="856840"/>
                </a:lnTo>
                <a:lnTo>
                  <a:pt x="207499" y="897731"/>
                </a:lnTo>
                <a:lnTo>
                  <a:pt x="227867" y="938116"/>
                </a:lnTo>
                <a:lnTo>
                  <a:pt x="249097" y="977982"/>
                </a:lnTo>
                <a:lnTo>
                  <a:pt x="271176" y="1017317"/>
                </a:lnTo>
                <a:lnTo>
                  <a:pt x="294092" y="1056108"/>
                </a:lnTo>
                <a:lnTo>
                  <a:pt x="317834" y="1094345"/>
                </a:lnTo>
                <a:lnTo>
                  <a:pt x="342388" y="1132014"/>
                </a:lnTo>
                <a:lnTo>
                  <a:pt x="367743" y="1169103"/>
                </a:lnTo>
                <a:lnTo>
                  <a:pt x="393886" y="1205599"/>
                </a:lnTo>
                <a:lnTo>
                  <a:pt x="420806" y="1241492"/>
                </a:lnTo>
                <a:lnTo>
                  <a:pt x="448489" y="1276767"/>
                </a:lnTo>
                <a:lnTo>
                  <a:pt x="476923" y="1311414"/>
                </a:lnTo>
                <a:lnTo>
                  <a:pt x="506097" y="1345419"/>
                </a:lnTo>
                <a:lnTo>
                  <a:pt x="535998" y="1378771"/>
                </a:lnTo>
                <a:lnTo>
                  <a:pt x="566613" y="1411457"/>
                </a:lnTo>
                <a:lnTo>
                  <a:pt x="597931" y="1443466"/>
                </a:lnTo>
                <a:lnTo>
                  <a:pt x="629940" y="1474784"/>
                </a:lnTo>
                <a:lnTo>
                  <a:pt x="662626" y="1505399"/>
                </a:lnTo>
                <a:lnTo>
                  <a:pt x="695978" y="1535300"/>
                </a:lnTo>
                <a:lnTo>
                  <a:pt x="729983" y="1564474"/>
                </a:lnTo>
                <a:lnTo>
                  <a:pt x="764630" y="1592908"/>
                </a:lnTo>
                <a:lnTo>
                  <a:pt x="799905" y="1620591"/>
                </a:lnTo>
                <a:lnTo>
                  <a:pt x="835798" y="1647511"/>
                </a:lnTo>
                <a:lnTo>
                  <a:pt x="872294" y="1673654"/>
                </a:lnTo>
                <a:lnTo>
                  <a:pt x="909383" y="1699009"/>
                </a:lnTo>
                <a:lnTo>
                  <a:pt x="947052" y="1723563"/>
                </a:lnTo>
                <a:lnTo>
                  <a:pt x="985289" y="1747305"/>
                </a:lnTo>
                <a:lnTo>
                  <a:pt x="1024080" y="1770221"/>
                </a:lnTo>
                <a:lnTo>
                  <a:pt x="1063415" y="1792300"/>
                </a:lnTo>
                <a:lnTo>
                  <a:pt x="1103281" y="1813530"/>
                </a:lnTo>
                <a:lnTo>
                  <a:pt x="1143666" y="1833898"/>
                </a:lnTo>
                <a:lnTo>
                  <a:pt x="1184557" y="1853392"/>
                </a:lnTo>
                <a:lnTo>
                  <a:pt x="1225942" y="1871999"/>
                </a:lnTo>
                <a:lnTo>
                  <a:pt x="1267809" y="1889708"/>
                </a:lnTo>
                <a:lnTo>
                  <a:pt x="1310146" y="1906506"/>
                </a:lnTo>
                <a:lnTo>
                  <a:pt x="1352940" y="1922381"/>
                </a:lnTo>
                <a:lnTo>
                  <a:pt x="1396179" y="1937320"/>
                </a:lnTo>
                <a:lnTo>
                  <a:pt x="1439850" y="1951312"/>
                </a:lnTo>
                <a:lnTo>
                  <a:pt x="1483943" y="1964344"/>
                </a:lnTo>
                <a:lnTo>
                  <a:pt x="1528444" y="1976404"/>
                </a:lnTo>
                <a:lnTo>
                  <a:pt x="1573341" y="1987480"/>
                </a:lnTo>
                <a:lnTo>
                  <a:pt x="1618621" y="1997559"/>
                </a:lnTo>
                <a:lnTo>
                  <a:pt x="1664274" y="2006629"/>
                </a:lnTo>
                <a:lnTo>
                  <a:pt x="1710285" y="2014678"/>
                </a:lnTo>
                <a:lnTo>
                  <a:pt x="1756644" y="2021693"/>
                </a:lnTo>
                <a:lnTo>
                  <a:pt x="1803337" y="2027663"/>
                </a:lnTo>
                <a:lnTo>
                  <a:pt x="1850353" y="2032575"/>
                </a:lnTo>
                <a:lnTo>
                  <a:pt x="1897680" y="2036416"/>
                </a:lnTo>
                <a:lnTo>
                  <a:pt x="1945304" y="2039175"/>
                </a:lnTo>
                <a:lnTo>
                  <a:pt x="1993214" y="2040840"/>
                </a:lnTo>
                <a:lnTo>
                  <a:pt x="2041398" y="2041398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3663" y="1895982"/>
            <a:ext cx="10347325" cy="61234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spc="-5" dirty="0">
                <a:latin typeface="Calibri"/>
                <a:cs typeface="Calibri"/>
              </a:rPr>
              <a:t>Επιτόπιος έλεγχος </a:t>
            </a:r>
            <a:r>
              <a:rPr sz="2000" b="1" dirty="0">
                <a:latin typeface="Calibri"/>
                <a:cs typeface="Calibri"/>
              </a:rPr>
              <a:t>που </a:t>
            </a:r>
            <a:r>
              <a:rPr sz="2000" b="1" spc="-5" dirty="0">
                <a:latin typeface="Calibri"/>
                <a:cs typeface="Calibri"/>
              </a:rPr>
              <a:t>πραγματοποιείται μετά </a:t>
            </a:r>
            <a:r>
              <a:rPr sz="2000" b="1" spc="-10" dirty="0">
                <a:latin typeface="Calibri"/>
                <a:cs typeface="Calibri"/>
              </a:rPr>
              <a:t>την </a:t>
            </a:r>
            <a:r>
              <a:rPr sz="2000" b="1" spc="-5" dirty="0">
                <a:latin typeface="Calibri"/>
                <a:cs typeface="Calibri"/>
              </a:rPr>
              <a:t>ολοκλήρωση του έργου </a:t>
            </a:r>
            <a:r>
              <a:rPr sz="2000" b="1" spc="-20" dirty="0">
                <a:latin typeface="Calibri"/>
                <a:cs typeface="Calibri"/>
              </a:rPr>
              <a:t>και </a:t>
            </a:r>
            <a:r>
              <a:rPr sz="2000" b="1" dirty="0">
                <a:latin typeface="Calibri"/>
                <a:cs typeface="Calibri"/>
              </a:rPr>
              <a:t>συνήθως</a:t>
            </a:r>
            <a:r>
              <a:rPr lang="el-GR" sz="2000" b="1" dirty="0">
                <a:latin typeface="Calibri"/>
                <a:cs typeface="Calibri"/>
              </a:rPr>
              <a:t>,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μετά </a:t>
            </a:r>
            <a:r>
              <a:rPr sz="2000" b="1" spc="-10" dirty="0">
                <a:latin typeface="Calibri"/>
                <a:cs typeface="Calibri"/>
              </a:rPr>
              <a:t>την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επαλήθευση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της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τελικής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έκθεσης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ΝΑ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Validation)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663" y="2786253"/>
            <a:ext cx="10644505" cy="324511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800" dirty="0">
                <a:latin typeface="Calibri"/>
                <a:cs typeface="Calibri"/>
              </a:rPr>
              <a:t>Ο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έλεγχος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συστημάτων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πραγματοποιείται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για</a:t>
            </a:r>
            <a:r>
              <a:rPr sz="1800" dirty="0">
                <a:latin typeface="Calibri"/>
                <a:cs typeface="Calibri"/>
              </a:rPr>
              <a:t> να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καθοριστεί:</a:t>
            </a:r>
            <a:endParaRPr sz="1800" dirty="0">
              <a:latin typeface="Calibri"/>
              <a:cs typeface="Calibri"/>
            </a:endParaRPr>
          </a:p>
          <a:p>
            <a:pPr marL="12700" marR="89535">
              <a:lnSpc>
                <a:spcPts val="1939"/>
              </a:lnSpc>
              <a:spcBef>
                <a:spcPts val="630"/>
              </a:spcBef>
              <a:buChar char="-"/>
              <a:tabLst>
                <a:tab pos="134620" algn="l"/>
              </a:tabLst>
            </a:pPr>
            <a:r>
              <a:rPr sz="1800" dirty="0">
                <a:latin typeface="Calibri"/>
                <a:cs typeface="Calibri"/>
              </a:rPr>
              <a:t>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συμμόρφωση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οργανισμού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τις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δεσμεύσεις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αναλήφθηκαν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ως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αποτέλεσμα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διαπίστευσής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Χάρτη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Erasmus</a:t>
            </a:r>
            <a:endParaRPr sz="1800" dirty="0">
              <a:latin typeface="Calibri"/>
              <a:cs typeface="Calibri"/>
            </a:endParaRPr>
          </a:p>
          <a:p>
            <a:pPr marL="134620" indent="-121920">
              <a:lnSpc>
                <a:spcPts val="2055"/>
              </a:lnSpc>
              <a:spcBef>
                <a:spcPts val="360"/>
              </a:spcBef>
              <a:buChar char="-"/>
              <a:tabLst>
                <a:tab pos="134620" algn="l"/>
              </a:tabLst>
            </a:pPr>
            <a:r>
              <a:rPr sz="1800" dirty="0">
                <a:latin typeface="Calibri"/>
                <a:cs typeface="Calibri"/>
              </a:rPr>
              <a:t>H </a:t>
            </a:r>
            <a:r>
              <a:rPr sz="1800" spc="-10" dirty="0">
                <a:latin typeface="Calibri"/>
                <a:cs typeface="Calibri"/>
              </a:rPr>
              <a:t>συμμόρφωση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οργανισμού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πρότυπα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εφαρμογής,</a:t>
            </a:r>
            <a:r>
              <a:rPr sz="1800" spc="-5" dirty="0">
                <a:latin typeface="Calibri"/>
                <a:cs typeface="Calibri"/>
              </a:rPr>
              <a:t> όρους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προϋποθέσεις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 Συμφωνίας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</a:pPr>
            <a:r>
              <a:rPr sz="1800" spc="-10" dirty="0">
                <a:latin typeface="Calibri"/>
                <a:cs typeface="Calibri"/>
              </a:rPr>
              <a:t>Επιχορήγησης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630"/>
              </a:spcBef>
              <a:buChar char="-"/>
              <a:tabLst>
                <a:tab pos="134620" algn="l"/>
              </a:tabLst>
            </a:pPr>
            <a:r>
              <a:rPr sz="1800" dirty="0">
                <a:latin typeface="Calibri"/>
                <a:cs typeface="Calibri"/>
              </a:rPr>
              <a:t>Η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επαλήθευση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επιλεξιμότητας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όλων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των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δραστηριοτήτων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έργου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των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συμμετεχόντων</a:t>
            </a:r>
            <a:r>
              <a:rPr lang="el-GR" sz="1800" spc="-10" dirty="0">
                <a:latin typeface="Calibri"/>
                <a:cs typeface="Calibri"/>
              </a:rPr>
              <a:t> σε αυτό,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όλα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μέσα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τεκμηρίωσης</a:t>
            </a:r>
            <a:r>
              <a:rPr lang="el-GR" sz="1800" spc="-5" dirty="0">
                <a:latin typeface="Calibri"/>
                <a:cs typeface="Calibri"/>
              </a:rPr>
              <a:t> (συμπεριλαμβανομένων φωτογραφικών και μαγνητοσκοπημένων αρχείων)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προκειμένου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αποκλειστεί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διπλή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χρηματοδότηση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 </a:t>
            </a:r>
            <a:r>
              <a:rPr sz="1800" spc="-5" dirty="0">
                <a:latin typeface="Calibri"/>
                <a:cs typeface="Calibri"/>
              </a:rPr>
              <a:t>άλλες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παρατυπίες</a:t>
            </a:r>
            <a:endParaRPr sz="1800" dirty="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spcBef>
                <a:spcPts val="360"/>
              </a:spcBef>
              <a:buChar char="-"/>
              <a:tabLst>
                <a:tab pos="134620" algn="l"/>
              </a:tabLst>
            </a:pPr>
            <a:r>
              <a:rPr sz="1800" spc="-10" dirty="0">
                <a:latin typeface="Calibri"/>
                <a:cs typeface="Calibri"/>
              </a:rPr>
              <a:t>Ελεγχος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της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διαχείρισης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εγγράφων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τήρηση</a:t>
            </a:r>
            <a:r>
              <a:rPr sz="1800" spc="-10" dirty="0">
                <a:latin typeface="Calibri"/>
                <a:cs typeface="Calibri"/>
              </a:rPr>
              <a:t> αρχείου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(φυσικού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ή/και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ηλεκτρονικού)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*</a:t>
            </a:r>
            <a:r>
              <a:rPr sz="1700" b="1" i="1" dirty="0">
                <a:latin typeface="Calibri"/>
                <a:cs typeface="Calibri"/>
              </a:rPr>
              <a:t>Η</a:t>
            </a:r>
            <a:r>
              <a:rPr sz="1700" b="1" i="1" spc="5" dirty="0">
                <a:latin typeface="Calibri"/>
                <a:cs typeface="Calibri"/>
              </a:rPr>
              <a:t> </a:t>
            </a:r>
            <a:r>
              <a:rPr sz="1700" b="1" i="1" spc="-5" dirty="0">
                <a:latin typeface="Calibri"/>
                <a:cs typeface="Calibri"/>
              </a:rPr>
              <a:t>Ευρωπαϊκή Επιτροπή διατηρεί</a:t>
            </a:r>
            <a:r>
              <a:rPr sz="1700" b="1" i="1" spc="-30" dirty="0">
                <a:latin typeface="Calibri"/>
                <a:cs typeface="Calibri"/>
              </a:rPr>
              <a:t> </a:t>
            </a:r>
            <a:r>
              <a:rPr sz="1700" b="1" i="1" dirty="0">
                <a:latin typeface="Calibri"/>
                <a:cs typeface="Calibri"/>
              </a:rPr>
              <a:t>το</a:t>
            </a:r>
            <a:r>
              <a:rPr sz="1700" b="1" i="1" spc="10" dirty="0">
                <a:latin typeface="Calibri"/>
                <a:cs typeface="Calibri"/>
              </a:rPr>
              <a:t> </a:t>
            </a:r>
            <a:r>
              <a:rPr sz="1700" b="1" i="1" spc="-10" dirty="0">
                <a:latin typeface="Calibri"/>
                <a:cs typeface="Calibri"/>
              </a:rPr>
              <a:t>δικαίωμα</a:t>
            </a:r>
            <a:r>
              <a:rPr sz="1700" b="1" i="1" spc="-40" dirty="0">
                <a:latin typeface="Calibri"/>
                <a:cs typeface="Calibri"/>
              </a:rPr>
              <a:t> </a:t>
            </a:r>
            <a:r>
              <a:rPr sz="1700" b="1" i="1" spc="-5" dirty="0">
                <a:latin typeface="Calibri"/>
                <a:cs typeface="Calibri"/>
              </a:rPr>
              <a:t>να </a:t>
            </a:r>
            <a:r>
              <a:rPr sz="1700" b="1" i="1" dirty="0">
                <a:latin typeface="Calibri"/>
                <a:cs typeface="Calibri"/>
              </a:rPr>
              <a:t>ελέγχει</a:t>
            </a:r>
            <a:r>
              <a:rPr sz="1700" b="1" i="1" spc="5" dirty="0">
                <a:latin typeface="Calibri"/>
                <a:cs typeface="Calibri"/>
              </a:rPr>
              <a:t> </a:t>
            </a:r>
            <a:r>
              <a:rPr sz="1700" b="1" i="1" spc="-20" dirty="0">
                <a:latin typeface="Calibri"/>
                <a:cs typeface="Calibri"/>
              </a:rPr>
              <a:t>και</a:t>
            </a:r>
            <a:r>
              <a:rPr sz="1700" b="1" i="1" spc="-5" dirty="0">
                <a:latin typeface="Calibri"/>
                <a:cs typeface="Calibri"/>
              </a:rPr>
              <a:t> να </a:t>
            </a:r>
            <a:r>
              <a:rPr sz="1700" b="1" i="1" spc="-10" dirty="0">
                <a:latin typeface="Calibri"/>
                <a:cs typeface="Calibri"/>
              </a:rPr>
              <a:t>επανεξετάζει</a:t>
            </a:r>
            <a:r>
              <a:rPr sz="1700" b="1" i="1" spc="-25" dirty="0">
                <a:latin typeface="Calibri"/>
                <a:cs typeface="Calibri"/>
              </a:rPr>
              <a:t> </a:t>
            </a:r>
            <a:r>
              <a:rPr sz="1700" b="1" i="1" spc="-5" dirty="0">
                <a:latin typeface="Calibri"/>
                <a:cs typeface="Calibri"/>
              </a:rPr>
              <a:t>όπως</a:t>
            </a:r>
            <a:r>
              <a:rPr sz="1700" b="1" i="1" spc="5" dirty="0">
                <a:latin typeface="Calibri"/>
                <a:cs typeface="Calibri"/>
              </a:rPr>
              <a:t> </a:t>
            </a:r>
            <a:r>
              <a:rPr sz="1700" b="1" i="1" spc="-20" dirty="0">
                <a:latin typeface="Calibri"/>
                <a:cs typeface="Calibri"/>
              </a:rPr>
              <a:t>και</a:t>
            </a:r>
            <a:r>
              <a:rPr sz="1700" b="1" i="1" spc="-5" dirty="0">
                <a:latin typeface="Calibri"/>
                <a:cs typeface="Calibri"/>
              </a:rPr>
              <a:t> </a:t>
            </a:r>
            <a:r>
              <a:rPr sz="1700" b="1" i="1" dirty="0">
                <a:latin typeface="Calibri"/>
                <a:cs typeface="Calibri"/>
              </a:rPr>
              <a:t>η</a:t>
            </a:r>
            <a:r>
              <a:rPr sz="1700" b="1" i="1" spc="10" dirty="0">
                <a:latin typeface="Calibri"/>
                <a:cs typeface="Calibri"/>
              </a:rPr>
              <a:t> </a:t>
            </a:r>
            <a:r>
              <a:rPr sz="1700" b="1" i="1" spc="-10" dirty="0">
                <a:latin typeface="Calibri"/>
                <a:cs typeface="Calibri"/>
              </a:rPr>
              <a:t>χορηγούσα</a:t>
            </a:r>
            <a:r>
              <a:rPr sz="1700" b="1" i="1" spc="5" dirty="0">
                <a:latin typeface="Calibri"/>
                <a:cs typeface="Calibri"/>
              </a:rPr>
              <a:t> </a:t>
            </a:r>
            <a:r>
              <a:rPr sz="1700" b="1" i="1" spc="-5" dirty="0">
                <a:latin typeface="Calibri"/>
                <a:cs typeface="Calibri"/>
              </a:rPr>
              <a:t>αρχή</a:t>
            </a:r>
            <a:endParaRPr sz="17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287" y="1095755"/>
            <a:ext cx="5041392" cy="316992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80532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66825" y="1524711"/>
            <a:ext cx="3112135" cy="355289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705"/>
              </a:spcBef>
            </a:pPr>
            <a:r>
              <a:rPr sz="5000" spc="-5" dirty="0" err="1">
                <a:solidFill>
                  <a:srgbClr val="FFFFFF"/>
                </a:solidFill>
                <a:latin typeface="Calibri Light"/>
                <a:cs typeface="Calibri Light"/>
              </a:rPr>
              <a:t>Δι</a:t>
            </a:r>
            <a:r>
              <a:rPr sz="5000" spc="-5" dirty="0">
                <a:solidFill>
                  <a:srgbClr val="FFFFFF"/>
                </a:solidFill>
                <a:latin typeface="Calibri Light"/>
                <a:cs typeface="Calibri Light"/>
              </a:rPr>
              <a:t>αχείριση </a:t>
            </a:r>
            <a:r>
              <a:rPr sz="5000" dirty="0">
                <a:solidFill>
                  <a:srgbClr val="FFFFFF"/>
                </a:solidFill>
                <a:latin typeface="Calibri Light"/>
                <a:cs typeface="Calibri Light"/>
              </a:rPr>
              <a:t> Σχεδίου</a:t>
            </a:r>
            <a:r>
              <a:rPr lang="en-GB" sz="50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el-GR" sz="5000" dirty="0">
                <a:solidFill>
                  <a:srgbClr val="FFFFFF"/>
                </a:solidFill>
                <a:latin typeface="Calibri Light"/>
                <a:cs typeface="Calibri Light"/>
              </a:rPr>
              <a:t>στη Βάση του Χάρτη </a:t>
            </a:r>
            <a:r>
              <a:rPr lang="en-GB" sz="5000" dirty="0">
                <a:solidFill>
                  <a:srgbClr val="FFFFFF"/>
                </a:solidFill>
                <a:latin typeface="Calibri Light"/>
                <a:cs typeface="Calibri Light"/>
              </a:rPr>
              <a:t>Erasmus</a:t>
            </a:r>
            <a:endParaRPr sz="5000" dirty="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4172" y="554736"/>
            <a:ext cx="574675" cy="1076325"/>
            <a:chOff x="614172" y="554736"/>
            <a:chExt cx="574675" cy="10763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" y="554736"/>
              <a:ext cx="172212" cy="170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944" y="836676"/>
              <a:ext cx="112775" cy="1127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172" y="1472183"/>
              <a:ext cx="156972" cy="15849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73509" y="3598417"/>
            <a:ext cx="25400" cy="3259578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204" y="1118616"/>
            <a:ext cx="4619625" cy="4620895"/>
          </a:xfrm>
          <a:custGeom>
            <a:avLst/>
            <a:gdLst/>
            <a:ahLst/>
            <a:cxnLst/>
            <a:rect l="l" t="t" r="r" b="b"/>
            <a:pathLst>
              <a:path w="4619625" h="4620895">
                <a:moveTo>
                  <a:pt x="2309622" y="0"/>
                </a:moveTo>
                <a:lnTo>
                  <a:pt x="2261299" y="495"/>
                </a:lnTo>
                <a:lnTo>
                  <a:pt x="2213219" y="1976"/>
                </a:lnTo>
                <a:lnTo>
                  <a:pt x="2165390" y="4431"/>
                </a:lnTo>
                <a:lnTo>
                  <a:pt x="2117822" y="7852"/>
                </a:lnTo>
                <a:lnTo>
                  <a:pt x="2070525" y="12229"/>
                </a:lnTo>
                <a:lnTo>
                  <a:pt x="2023508" y="17553"/>
                </a:lnTo>
                <a:lnTo>
                  <a:pt x="1976782" y="23812"/>
                </a:lnTo>
                <a:lnTo>
                  <a:pt x="1930355" y="30999"/>
                </a:lnTo>
                <a:lnTo>
                  <a:pt x="1884238" y="39103"/>
                </a:lnTo>
                <a:lnTo>
                  <a:pt x="1838440" y="48115"/>
                </a:lnTo>
                <a:lnTo>
                  <a:pt x="1792970" y="58025"/>
                </a:lnTo>
                <a:lnTo>
                  <a:pt x="1747839" y="68823"/>
                </a:lnTo>
                <a:lnTo>
                  <a:pt x="1703055" y="80499"/>
                </a:lnTo>
                <a:lnTo>
                  <a:pt x="1658629" y="93045"/>
                </a:lnTo>
                <a:lnTo>
                  <a:pt x="1614571" y="106450"/>
                </a:lnTo>
                <a:lnTo>
                  <a:pt x="1570889" y="120705"/>
                </a:lnTo>
                <a:lnTo>
                  <a:pt x="1527594" y="135800"/>
                </a:lnTo>
                <a:lnTo>
                  <a:pt x="1484695" y="151725"/>
                </a:lnTo>
                <a:lnTo>
                  <a:pt x="1442202" y="168471"/>
                </a:lnTo>
                <a:lnTo>
                  <a:pt x="1400124" y="186029"/>
                </a:lnTo>
                <a:lnTo>
                  <a:pt x="1358472" y="204388"/>
                </a:lnTo>
                <a:lnTo>
                  <a:pt x="1317254" y="223538"/>
                </a:lnTo>
                <a:lnTo>
                  <a:pt x="1276481" y="243471"/>
                </a:lnTo>
                <a:lnTo>
                  <a:pt x="1236161" y="264176"/>
                </a:lnTo>
                <a:lnTo>
                  <a:pt x="1196306" y="285645"/>
                </a:lnTo>
                <a:lnTo>
                  <a:pt x="1156923" y="307866"/>
                </a:lnTo>
                <a:lnTo>
                  <a:pt x="1118024" y="330832"/>
                </a:lnTo>
                <a:lnTo>
                  <a:pt x="1079617" y="354531"/>
                </a:lnTo>
                <a:lnTo>
                  <a:pt x="1041713" y="378954"/>
                </a:lnTo>
                <a:lnTo>
                  <a:pt x="1004320" y="404092"/>
                </a:lnTo>
                <a:lnTo>
                  <a:pt x="967449" y="429935"/>
                </a:lnTo>
                <a:lnTo>
                  <a:pt x="931109" y="456474"/>
                </a:lnTo>
                <a:lnTo>
                  <a:pt x="895310" y="483698"/>
                </a:lnTo>
                <a:lnTo>
                  <a:pt x="860061" y="511598"/>
                </a:lnTo>
                <a:lnTo>
                  <a:pt x="825373" y="540165"/>
                </a:lnTo>
                <a:lnTo>
                  <a:pt x="791254" y="569388"/>
                </a:lnTo>
                <a:lnTo>
                  <a:pt x="757715" y="599259"/>
                </a:lnTo>
                <a:lnTo>
                  <a:pt x="724765" y="629767"/>
                </a:lnTo>
                <a:lnTo>
                  <a:pt x="692413" y="660903"/>
                </a:lnTo>
                <a:lnTo>
                  <a:pt x="660670" y="692657"/>
                </a:lnTo>
                <a:lnTo>
                  <a:pt x="629545" y="725019"/>
                </a:lnTo>
                <a:lnTo>
                  <a:pt x="599047" y="757981"/>
                </a:lnTo>
                <a:lnTo>
                  <a:pt x="569187" y="791531"/>
                </a:lnTo>
                <a:lnTo>
                  <a:pt x="539974" y="825662"/>
                </a:lnTo>
                <a:lnTo>
                  <a:pt x="511417" y="860362"/>
                </a:lnTo>
                <a:lnTo>
                  <a:pt x="483526" y="895622"/>
                </a:lnTo>
                <a:lnTo>
                  <a:pt x="456312" y="931433"/>
                </a:lnTo>
                <a:lnTo>
                  <a:pt x="429782" y="967785"/>
                </a:lnTo>
                <a:lnTo>
                  <a:pt x="403948" y="1004669"/>
                </a:lnTo>
                <a:lnTo>
                  <a:pt x="378819" y="1042074"/>
                </a:lnTo>
                <a:lnTo>
                  <a:pt x="354404" y="1079991"/>
                </a:lnTo>
                <a:lnTo>
                  <a:pt x="330713" y="1118410"/>
                </a:lnTo>
                <a:lnTo>
                  <a:pt x="307756" y="1157323"/>
                </a:lnTo>
                <a:lnTo>
                  <a:pt x="285542" y="1196718"/>
                </a:lnTo>
                <a:lnTo>
                  <a:pt x="264082" y="1236587"/>
                </a:lnTo>
                <a:lnTo>
                  <a:pt x="243384" y="1276919"/>
                </a:lnTo>
                <a:lnTo>
                  <a:pt x="223458" y="1317706"/>
                </a:lnTo>
                <a:lnTo>
                  <a:pt x="204314" y="1358937"/>
                </a:lnTo>
                <a:lnTo>
                  <a:pt x="185962" y="1400603"/>
                </a:lnTo>
                <a:lnTo>
                  <a:pt x="168411" y="1442695"/>
                </a:lnTo>
                <a:lnTo>
                  <a:pt x="151670" y="1485201"/>
                </a:lnTo>
                <a:lnTo>
                  <a:pt x="135751" y="1528114"/>
                </a:lnTo>
                <a:lnTo>
                  <a:pt x="120661" y="1571423"/>
                </a:lnTo>
                <a:lnTo>
                  <a:pt x="106411" y="1615119"/>
                </a:lnTo>
                <a:lnTo>
                  <a:pt x="93011" y="1659191"/>
                </a:lnTo>
                <a:lnTo>
                  <a:pt x="80470" y="1703631"/>
                </a:lnTo>
                <a:lnTo>
                  <a:pt x="68798" y="1748428"/>
                </a:lnTo>
                <a:lnTo>
                  <a:pt x="58003" y="1793574"/>
                </a:lnTo>
                <a:lnTo>
                  <a:pt x="48097" y="1839058"/>
                </a:lnTo>
                <a:lnTo>
                  <a:pt x="39089" y="1884870"/>
                </a:lnTo>
                <a:lnTo>
                  <a:pt x="30988" y="1931002"/>
                </a:lnTo>
                <a:lnTo>
                  <a:pt x="23804" y="1977443"/>
                </a:lnTo>
                <a:lnTo>
                  <a:pt x="17546" y="2024184"/>
                </a:lnTo>
                <a:lnTo>
                  <a:pt x="12225" y="2071215"/>
                </a:lnTo>
                <a:lnTo>
                  <a:pt x="7849" y="2118526"/>
                </a:lnTo>
                <a:lnTo>
                  <a:pt x="4430" y="2166108"/>
                </a:lnTo>
                <a:lnTo>
                  <a:pt x="1975" y="2213952"/>
                </a:lnTo>
                <a:lnTo>
                  <a:pt x="495" y="2262047"/>
                </a:lnTo>
                <a:lnTo>
                  <a:pt x="0" y="2310384"/>
                </a:lnTo>
                <a:lnTo>
                  <a:pt x="495" y="2358720"/>
                </a:lnTo>
                <a:lnTo>
                  <a:pt x="1975" y="2406815"/>
                </a:lnTo>
                <a:lnTo>
                  <a:pt x="4430" y="2454659"/>
                </a:lnTo>
                <a:lnTo>
                  <a:pt x="7849" y="2502241"/>
                </a:lnTo>
                <a:lnTo>
                  <a:pt x="12225" y="2549552"/>
                </a:lnTo>
                <a:lnTo>
                  <a:pt x="17546" y="2596583"/>
                </a:lnTo>
                <a:lnTo>
                  <a:pt x="23804" y="2643324"/>
                </a:lnTo>
                <a:lnTo>
                  <a:pt x="30988" y="2689765"/>
                </a:lnTo>
                <a:lnTo>
                  <a:pt x="39089" y="2735897"/>
                </a:lnTo>
                <a:lnTo>
                  <a:pt x="48097" y="2781709"/>
                </a:lnTo>
                <a:lnTo>
                  <a:pt x="58003" y="2827193"/>
                </a:lnTo>
                <a:lnTo>
                  <a:pt x="68798" y="2872339"/>
                </a:lnTo>
                <a:lnTo>
                  <a:pt x="80470" y="2917136"/>
                </a:lnTo>
                <a:lnTo>
                  <a:pt x="93011" y="2961576"/>
                </a:lnTo>
                <a:lnTo>
                  <a:pt x="106411" y="3005648"/>
                </a:lnTo>
                <a:lnTo>
                  <a:pt x="120661" y="3049344"/>
                </a:lnTo>
                <a:lnTo>
                  <a:pt x="135751" y="3092653"/>
                </a:lnTo>
                <a:lnTo>
                  <a:pt x="151670" y="3135566"/>
                </a:lnTo>
                <a:lnTo>
                  <a:pt x="168411" y="3178072"/>
                </a:lnTo>
                <a:lnTo>
                  <a:pt x="185962" y="3220164"/>
                </a:lnTo>
                <a:lnTo>
                  <a:pt x="204314" y="3261830"/>
                </a:lnTo>
                <a:lnTo>
                  <a:pt x="223458" y="3303061"/>
                </a:lnTo>
                <a:lnTo>
                  <a:pt x="243384" y="3343848"/>
                </a:lnTo>
                <a:lnTo>
                  <a:pt x="264082" y="3384180"/>
                </a:lnTo>
                <a:lnTo>
                  <a:pt x="285542" y="3424049"/>
                </a:lnTo>
                <a:lnTo>
                  <a:pt x="307756" y="3463444"/>
                </a:lnTo>
                <a:lnTo>
                  <a:pt x="330713" y="3502357"/>
                </a:lnTo>
                <a:lnTo>
                  <a:pt x="354404" y="3540776"/>
                </a:lnTo>
                <a:lnTo>
                  <a:pt x="378819" y="3578693"/>
                </a:lnTo>
                <a:lnTo>
                  <a:pt x="403948" y="3616098"/>
                </a:lnTo>
                <a:lnTo>
                  <a:pt x="429782" y="3652982"/>
                </a:lnTo>
                <a:lnTo>
                  <a:pt x="456312" y="3689334"/>
                </a:lnTo>
                <a:lnTo>
                  <a:pt x="483526" y="3725145"/>
                </a:lnTo>
                <a:lnTo>
                  <a:pt x="511417" y="3760405"/>
                </a:lnTo>
                <a:lnTo>
                  <a:pt x="539974" y="3795105"/>
                </a:lnTo>
                <a:lnTo>
                  <a:pt x="569187" y="3829236"/>
                </a:lnTo>
                <a:lnTo>
                  <a:pt x="599047" y="3862786"/>
                </a:lnTo>
                <a:lnTo>
                  <a:pt x="629545" y="3895748"/>
                </a:lnTo>
                <a:lnTo>
                  <a:pt x="660670" y="3928110"/>
                </a:lnTo>
                <a:lnTo>
                  <a:pt x="692413" y="3959864"/>
                </a:lnTo>
                <a:lnTo>
                  <a:pt x="724765" y="3991000"/>
                </a:lnTo>
                <a:lnTo>
                  <a:pt x="757715" y="4021508"/>
                </a:lnTo>
                <a:lnTo>
                  <a:pt x="791254" y="4051379"/>
                </a:lnTo>
                <a:lnTo>
                  <a:pt x="825373" y="4080602"/>
                </a:lnTo>
                <a:lnTo>
                  <a:pt x="860061" y="4109169"/>
                </a:lnTo>
                <a:lnTo>
                  <a:pt x="895310" y="4137069"/>
                </a:lnTo>
                <a:lnTo>
                  <a:pt x="931109" y="4164293"/>
                </a:lnTo>
                <a:lnTo>
                  <a:pt x="967449" y="4190832"/>
                </a:lnTo>
                <a:lnTo>
                  <a:pt x="1004320" y="4216675"/>
                </a:lnTo>
                <a:lnTo>
                  <a:pt x="1041713" y="4241813"/>
                </a:lnTo>
                <a:lnTo>
                  <a:pt x="1079617" y="4266236"/>
                </a:lnTo>
                <a:lnTo>
                  <a:pt x="1118024" y="4289935"/>
                </a:lnTo>
                <a:lnTo>
                  <a:pt x="1156923" y="4312901"/>
                </a:lnTo>
                <a:lnTo>
                  <a:pt x="1196306" y="4335122"/>
                </a:lnTo>
                <a:lnTo>
                  <a:pt x="1236161" y="4356591"/>
                </a:lnTo>
                <a:lnTo>
                  <a:pt x="1276481" y="4377296"/>
                </a:lnTo>
                <a:lnTo>
                  <a:pt x="1317254" y="4397229"/>
                </a:lnTo>
                <a:lnTo>
                  <a:pt x="1358472" y="4416379"/>
                </a:lnTo>
                <a:lnTo>
                  <a:pt x="1400124" y="4434738"/>
                </a:lnTo>
                <a:lnTo>
                  <a:pt x="1442202" y="4452296"/>
                </a:lnTo>
                <a:lnTo>
                  <a:pt x="1484695" y="4469042"/>
                </a:lnTo>
                <a:lnTo>
                  <a:pt x="1527594" y="4484967"/>
                </a:lnTo>
                <a:lnTo>
                  <a:pt x="1570889" y="4500062"/>
                </a:lnTo>
                <a:lnTo>
                  <a:pt x="1614571" y="4514317"/>
                </a:lnTo>
                <a:lnTo>
                  <a:pt x="1658629" y="4527722"/>
                </a:lnTo>
                <a:lnTo>
                  <a:pt x="1703055" y="4540268"/>
                </a:lnTo>
                <a:lnTo>
                  <a:pt x="1747839" y="4551944"/>
                </a:lnTo>
                <a:lnTo>
                  <a:pt x="1792970" y="4562742"/>
                </a:lnTo>
                <a:lnTo>
                  <a:pt x="1838440" y="4572652"/>
                </a:lnTo>
                <a:lnTo>
                  <a:pt x="1884238" y="4581664"/>
                </a:lnTo>
                <a:lnTo>
                  <a:pt x="1930355" y="4589768"/>
                </a:lnTo>
                <a:lnTo>
                  <a:pt x="1976782" y="4596955"/>
                </a:lnTo>
                <a:lnTo>
                  <a:pt x="2023508" y="4603214"/>
                </a:lnTo>
                <a:lnTo>
                  <a:pt x="2070525" y="4608538"/>
                </a:lnTo>
                <a:lnTo>
                  <a:pt x="2117822" y="4612915"/>
                </a:lnTo>
                <a:lnTo>
                  <a:pt x="2165390" y="4616336"/>
                </a:lnTo>
                <a:lnTo>
                  <a:pt x="2213219" y="4618791"/>
                </a:lnTo>
                <a:lnTo>
                  <a:pt x="2261299" y="4620272"/>
                </a:lnTo>
                <a:lnTo>
                  <a:pt x="2309622" y="4620768"/>
                </a:lnTo>
                <a:lnTo>
                  <a:pt x="2357944" y="4620272"/>
                </a:lnTo>
                <a:lnTo>
                  <a:pt x="2406024" y="4618791"/>
                </a:lnTo>
                <a:lnTo>
                  <a:pt x="2453853" y="4616336"/>
                </a:lnTo>
                <a:lnTo>
                  <a:pt x="2501421" y="4612915"/>
                </a:lnTo>
                <a:lnTo>
                  <a:pt x="2548718" y="4608538"/>
                </a:lnTo>
                <a:lnTo>
                  <a:pt x="2595735" y="4603214"/>
                </a:lnTo>
                <a:lnTo>
                  <a:pt x="2642461" y="4596955"/>
                </a:lnTo>
                <a:lnTo>
                  <a:pt x="2688888" y="4589768"/>
                </a:lnTo>
                <a:lnTo>
                  <a:pt x="2735005" y="4581664"/>
                </a:lnTo>
                <a:lnTo>
                  <a:pt x="2780803" y="4572652"/>
                </a:lnTo>
                <a:lnTo>
                  <a:pt x="2826273" y="4562742"/>
                </a:lnTo>
                <a:lnTo>
                  <a:pt x="2871404" y="4551944"/>
                </a:lnTo>
                <a:lnTo>
                  <a:pt x="2916188" y="4540268"/>
                </a:lnTo>
                <a:lnTo>
                  <a:pt x="2960614" y="4527722"/>
                </a:lnTo>
                <a:lnTo>
                  <a:pt x="3004672" y="4514317"/>
                </a:lnTo>
                <a:lnTo>
                  <a:pt x="3048354" y="4500062"/>
                </a:lnTo>
                <a:lnTo>
                  <a:pt x="3091649" y="4484967"/>
                </a:lnTo>
                <a:lnTo>
                  <a:pt x="3134548" y="4469042"/>
                </a:lnTo>
                <a:lnTo>
                  <a:pt x="3177041" y="4452296"/>
                </a:lnTo>
                <a:lnTo>
                  <a:pt x="3219119" y="4434738"/>
                </a:lnTo>
                <a:lnTo>
                  <a:pt x="3260771" y="4416379"/>
                </a:lnTo>
                <a:lnTo>
                  <a:pt x="3301989" y="4397229"/>
                </a:lnTo>
                <a:lnTo>
                  <a:pt x="3342762" y="4377296"/>
                </a:lnTo>
                <a:lnTo>
                  <a:pt x="3383082" y="4356591"/>
                </a:lnTo>
                <a:lnTo>
                  <a:pt x="3422937" y="4335122"/>
                </a:lnTo>
                <a:lnTo>
                  <a:pt x="3462320" y="4312901"/>
                </a:lnTo>
                <a:lnTo>
                  <a:pt x="3501219" y="4289935"/>
                </a:lnTo>
                <a:lnTo>
                  <a:pt x="3539626" y="4266236"/>
                </a:lnTo>
                <a:lnTo>
                  <a:pt x="3577530" y="4241813"/>
                </a:lnTo>
                <a:lnTo>
                  <a:pt x="3614923" y="4216675"/>
                </a:lnTo>
                <a:lnTo>
                  <a:pt x="3651794" y="4190832"/>
                </a:lnTo>
                <a:lnTo>
                  <a:pt x="3688134" y="4164293"/>
                </a:lnTo>
                <a:lnTo>
                  <a:pt x="3723933" y="4137069"/>
                </a:lnTo>
                <a:lnTo>
                  <a:pt x="3759182" y="4109169"/>
                </a:lnTo>
                <a:lnTo>
                  <a:pt x="3793870" y="4080602"/>
                </a:lnTo>
                <a:lnTo>
                  <a:pt x="3827989" y="4051379"/>
                </a:lnTo>
                <a:lnTo>
                  <a:pt x="3861528" y="4021508"/>
                </a:lnTo>
                <a:lnTo>
                  <a:pt x="3894478" y="3991000"/>
                </a:lnTo>
                <a:lnTo>
                  <a:pt x="3926830" y="3959864"/>
                </a:lnTo>
                <a:lnTo>
                  <a:pt x="3958573" y="3928110"/>
                </a:lnTo>
                <a:lnTo>
                  <a:pt x="3989698" y="3895748"/>
                </a:lnTo>
                <a:lnTo>
                  <a:pt x="4020196" y="3862786"/>
                </a:lnTo>
                <a:lnTo>
                  <a:pt x="4050056" y="3829236"/>
                </a:lnTo>
                <a:lnTo>
                  <a:pt x="4079269" y="3795105"/>
                </a:lnTo>
                <a:lnTo>
                  <a:pt x="4107826" y="3760405"/>
                </a:lnTo>
                <a:lnTo>
                  <a:pt x="4135717" y="3725145"/>
                </a:lnTo>
                <a:lnTo>
                  <a:pt x="4162931" y="3689334"/>
                </a:lnTo>
                <a:lnTo>
                  <a:pt x="4189461" y="3652982"/>
                </a:lnTo>
                <a:lnTo>
                  <a:pt x="4215295" y="3616098"/>
                </a:lnTo>
                <a:lnTo>
                  <a:pt x="4240424" y="3578693"/>
                </a:lnTo>
                <a:lnTo>
                  <a:pt x="4264839" y="3540776"/>
                </a:lnTo>
                <a:lnTo>
                  <a:pt x="4288530" y="3502357"/>
                </a:lnTo>
                <a:lnTo>
                  <a:pt x="4311487" y="3463444"/>
                </a:lnTo>
                <a:lnTo>
                  <a:pt x="4333701" y="3424049"/>
                </a:lnTo>
                <a:lnTo>
                  <a:pt x="4355161" y="3384180"/>
                </a:lnTo>
                <a:lnTo>
                  <a:pt x="4375859" y="3343848"/>
                </a:lnTo>
                <a:lnTo>
                  <a:pt x="4395785" y="3303061"/>
                </a:lnTo>
                <a:lnTo>
                  <a:pt x="4414929" y="3261830"/>
                </a:lnTo>
                <a:lnTo>
                  <a:pt x="4433281" y="3220164"/>
                </a:lnTo>
                <a:lnTo>
                  <a:pt x="4450832" y="3178072"/>
                </a:lnTo>
                <a:lnTo>
                  <a:pt x="4467573" y="3135566"/>
                </a:lnTo>
                <a:lnTo>
                  <a:pt x="4483492" y="3092653"/>
                </a:lnTo>
                <a:lnTo>
                  <a:pt x="4498582" y="3049344"/>
                </a:lnTo>
                <a:lnTo>
                  <a:pt x="4512832" y="3005648"/>
                </a:lnTo>
                <a:lnTo>
                  <a:pt x="4526232" y="2961576"/>
                </a:lnTo>
                <a:lnTo>
                  <a:pt x="4538773" y="2917136"/>
                </a:lnTo>
                <a:lnTo>
                  <a:pt x="4550445" y="2872339"/>
                </a:lnTo>
                <a:lnTo>
                  <a:pt x="4561240" y="2827193"/>
                </a:lnTo>
                <a:lnTo>
                  <a:pt x="4571146" y="2781709"/>
                </a:lnTo>
                <a:lnTo>
                  <a:pt x="4580154" y="2735897"/>
                </a:lnTo>
                <a:lnTo>
                  <a:pt x="4588255" y="2689765"/>
                </a:lnTo>
                <a:lnTo>
                  <a:pt x="4595439" y="2643324"/>
                </a:lnTo>
                <a:lnTo>
                  <a:pt x="4601697" y="2596583"/>
                </a:lnTo>
                <a:lnTo>
                  <a:pt x="4607018" y="2549552"/>
                </a:lnTo>
                <a:lnTo>
                  <a:pt x="4611394" y="2502241"/>
                </a:lnTo>
                <a:lnTo>
                  <a:pt x="4614813" y="2454659"/>
                </a:lnTo>
                <a:lnTo>
                  <a:pt x="4617268" y="2406815"/>
                </a:lnTo>
                <a:lnTo>
                  <a:pt x="4618748" y="2358720"/>
                </a:lnTo>
                <a:lnTo>
                  <a:pt x="4619244" y="2310384"/>
                </a:lnTo>
                <a:lnTo>
                  <a:pt x="4618748" y="2262047"/>
                </a:lnTo>
                <a:lnTo>
                  <a:pt x="4617268" y="2213952"/>
                </a:lnTo>
                <a:lnTo>
                  <a:pt x="4614813" y="2166108"/>
                </a:lnTo>
                <a:lnTo>
                  <a:pt x="4611394" y="2118526"/>
                </a:lnTo>
                <a:lnTo>
                  <a:pt x="4607018" y="2071215"/>
                </a:lnTo>
                <a:lnTo>
                  <a:pt x="4601697" y="2024184"/>
                </a:lnTo>
                <a:lnTo>
                  <a:pt x="4595439" y="1977443"/>
                </a:lnTo>
                <a:lnTo>
                  <a:pt x="4588255" y="1931002"/>
                </a:lnTo>
                <a:lnTo>
                  <a:pt x="4580154" y="1884870"/>
                </a:lnTo>
                <a:lnTo>
                  <a:pt x="4571146" y="1839058"/>
                </a:lnTo>
                <a:lnTo>
                  <a:pt x="4561240" y="1793574"/>
                </a:lnTo>
                <a:lnTo>
                  <a:pt x="4550445" y="1748428"/>
                </a:lnTo>
                <a:lnTo>
                  <a:pt x="4538773" y="1703631"/>
                </a:lnTo>
                <a:lnTo>
                  <a:pt x="4526232" y="1659191"/>
                </a:lnTo>
                <a:lnTo>
                  <a:pt x="4512832" y="1615119"/>
                </a:lnTo>
                <a:lnTo>
                  <a:pt x="4498582" y="1571423"/>
                </a:lnTo>
                <a:lnTo>
                  <a:pt x="4483492" y="1528114"/>
                </a:lnTo>
                <a:lnTo>
                  <a:pt x="4467573" y="1485201"/>
                </a:lnTo>
                <a:lnTo>
                  <a:pt x="4450832" y="1442695"/>
                </a:lnTo>
                <a:lnTo>
                  <a:pt x="4433281" y="1400603"/>
                </a:lnTo>
                <a:lnTo>
                  <a:pt x="4414929" y="1358937"/>
                </a:lnTo>
                <a:lnTo>
                  <a:pt x="4395785" y="1317706"/>
                </a:lnTo>
                <a:lnTo>
                  <a:pt x="4375859" y="1276919"/>
                </a:lnTo>
                <a:lnTo>
                  <a:pt x="4355161" y="1236587"/>
                </a:lnTo>
                <a:lnTo>
                  <a:pt x="4333701" y="1196718"/>
                </a:lnTo>
                <a:lnTo>
                  <a:pt x="4311487" y="1157323"/>
                </a:lnTo>
                <a:lnTo>
                  <a:pt x="4288530" y="1118410"/>
                </a:lnTo>
                <a:lnTo>
                  <a:pt x="4264839" y="1079991"/>
                </a:lnTo>
                <a:lnTo>
                  <a:pt x="4240424" y="1042074"/>
                </a:lnTo>
                <a:lnTo>
                  <a:pt x="4215295" y="1004669"/>
                </a:lnTo>
                <a:lnTo>
                  <a:pt x="4189461" y="967785"/>
                </a:lnTo>
                <a:lnTo>
                  <a:pt x="4162931" y="931433"/>
                </a:lnTo>
                <a:lnTo>
                  <a:pt x="4135717" y="895622"/>
                </a:lnTo>
                <a:lnTo>
                  <a:pt x="4107826" y="860362"/>
                </a:lnTo>
                <a:lnTo>
                  <a:pt x="4079269" y="825662"/>
                </a:lnTo>
                <a:lnTo>
                  <a:pt x="4050056" y="791531"/>
                </a:lnTo>
                <a:lnTo>
                  <a:pt x="4020196" y="757981"/>
                </a:lnTo>
                <a:lnTo>
                  <a:pt x="3989698" y="725019"/>
                </a:lnTo>
                <a:lnTo>
                  <a:pt x="3958573" y="692657"/>
                </a:lnTo>
                <a:lnTo>
                  <a:pt x="3926830" y="660903"/>
                </a:lnTo>
                <a:lnTo>
                  <a:pt x="3894478" y="629767"/>
                </a:lnTo>
                <a:lnTo>
                  <a:pt x="3861528" y="599259"/>
                </a:lnTo>
                <a:lnTo>
                  <a:pt x="3827989" y="569388"/>
                </a:lnTo>
                <a:lnTo>
                  <a:pt x="3793870" y="540165"/>
                </a:lnTo>
                <a:lnTo>
                  <a:pt x="3759182" y="511598"/>
                </a:lnTo>
                <a:lnTo>
                  <a:pt x="3723933" y="483698"/>
                </a:lnTo>
                <a:lnTo>
                  <a:pt x="3688134" y="456474"/>
                </a:lnTo>
                <a:lnTo>
                  <a:pt x="3651794" y="429935"/>
                </a:lnTo>
                <a:lnTo>
                  <a:pt x="3614923" y="404092"/>
                </a:lnTo>
                <a:lnTo>
                  <a:pt x="3577530" y="378954"/>
                </a:lnTo>
                <a:lnTo>
                  <a:pt x="3539626" y="354531"/>
                </a:lnTo>
                <a:lnTo>
                  <a:pt x="3501219" y="330832"/>
                </a:lnTo>
                <a:lnTo>
                  <a:pt x="3462320" y="307866"/>
                </a:lnTo>
                <a:lnTo>
                  <a:pt x="3422937" y="285645"/>
                </a:lnTo>
                <a:lnTo>
                  <a:pt x="3383082" y="264176"/>
                </a:lnTo>
                <a:lnTo>
                  <a:pt x="3342762" y="243471"/>
                </a:lnTo>
                <a:lnTo>
                  <a:pt x="3301989" y="223538"/>
                </a:lnTo>
                <a:lnTo>
                  <a:pt x="3260771" y="204388"/>
                </a:lnTo>
                <a:lnTo>
                  <a:pt x="3219119" y="186029"/>
                </a:lnTo>
                <a:lnTo>
                  <a:pt x="3177041" y="168471"/>
                </a:lnTo>
                <a:lnTo>
                  <a:pt x="3134548" y="151725"/>
                </a:lnTo>
                <a:lnTo>
                  <a:pt x="3091649" y="135800"/>
                </a:lnTo>
                <a:lnTo>
                  <a:pt x="3048354" y="120705"/>
                </a:lnTo>
                <a:lnTo>
                  <a:pt x="3004672" y="106450"/>
                </a:lnTo>
                <a:lnTo>
                  <a:pt x="2960614" y="93045"/>
                </a:lnTo>
                <a:lnTo>
                  <a:pt x="2916188" y="80499"/>
                </a:lnTo>
                <a:lnTo>
                  <a:pt x="2871404" y="68823"/>
                </a:lnTo>
                <a:lnTo>
                  <a:pt x="2826273" y="58025"/>
                </a:lnTo>
                <a:lnTo>
                  <a:pt x="2780803" y="48115"/>
                </a:lnTo>
                <a:lnTo>
                  <a:pt x="2735005" y="39103"/>
                </a:lnTo>
                <a:lnTo>
                  <a:pt x="2688888" y="30999"/>
                </a:lnTo>
                <a:lnTo>
                  <a:pt x="2642461" y="23812"/>
                </a:lnTo>
                <a:lnTo>
                  <a:pt x="2595735" y="17553"/>
                </a:lnTo>
                <a:lnTo>
                  <a:pt x="2548718" y="12229"/>
                </a:lnTo>
                <a:lnTo>
                  <a:pt x="2501421" y="7852"/>
                </a:lnTo>
                <a:lnTo>
                  <a:pt x="2453853" y="4431"/>
                </a:lnTo>
                <a:lnTo>
                  <a:pt x="2406024" y="1976"/>
                </a:lnTo>
                <a:lnTo>
                  <a:pt x="2357944" y="495"/>
                </a:lnTo>
                <a:lnTo>
                  <a:pt x="230962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06575" y="1765724"/>
            <a:ext cx="2196465" cy="291618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3190"/>
              </a:lnSpc>
              <a:spcBef>
                <a:spcPts val="340"/>
              </a:spcBef>
              <a:buClr>
                <a:srgbClr val="44536A"/>
              </a:buClr>
              <a:buSzPct val="128571"/>
              <a:buFont typeface="Symbol"/>
              <a:buChar char=""/>
              <a:tabLst>
                <a:tab pos="296545" algn="l"/>
              </a:tabLst>
            </a:pPr>
            <a:r>
              <a:rPr lang="el-GR"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Βασικές Δεσμεύσεις Ιδρυμάτων που προκύπτουν από την υπογραφή του </a:t>
            </a:r>
            <a:r>
              <a:rPr lang="en-GB"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ECHE</a:t>
            </a:r>
            <a:endParaRPr sz="2800" b="1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94748" y="941112"/>
            <a:ext cx="2376805" cy="1490345"/>
          </a:xfrm>
          <a:custGeom>
            <a:avLst/>
            <a:gdLst/>
            <a:ahLst/>
            <a:cxnLst/>
            <a:rect l="l" t="t" r="r" b="b"/>
            <a:pathLst>
              <a:path w="2376804" h="1490345">
                <a:moveTo>
                  <a:pt x="0" y="288755"/>
                </a:moveTo>
                <a:lnTo>
                  <a:pt x="39458" y="260804"/>
                </a:lnTo>
                <a:lnTo>
                  <a:pt x="79505" y="234304"/>
                </a:lnTo>
                <a:lnTo>
                  <a:pt x="120109" y="209253"/>
                </a:lnTo>
                <a:lnTo>
                  <a:pt x="161236" y="185644"/>
                </a:lnTo>
                <a:lnTo>
                  <a:pt x="202855" y="163472"/>
                </a:lnTo>
                <a:lnTo>
                  <a:pt x="244933" y="142733"/>
                </a:lnTo>
                <a:lnTo>
                  <a:pt x="287437" y="123421"/>
                </a:lnTo>
                <a:lnTo>
                  <a:pt x="330336" y="105532"/>
                </a:lnTo>
                <a:lnTo>
                  <a:pt x="373596" y="89060"/>
                </a:lnTo>
                <a:lnTo>
                  <a:pt x="417187" y="74001"/>
                </a:lnTo>
                <a:lnTo>
                  <a:pt x="461074" y="60350"/>
                </a:lnTo>
                <a:lnTo>
                  <a:pt x="505225" y="48101"/>
                </a:lnTo>
                <a:lnTo>
                  <a:pt x="549609" y="37249"/>
                </a:lnTo>
                <a:lnTo>
                  <a:pt x="594193" y="27790"/>
                </a:lnTo>
                <a:lnTo>
                  <a:pt x="638944" y="19719"/>
                </a:lnTo>
                <a:lnTo>
                  <a:pt x="683831" y="13030"/>
                </a:lnTo>
                <a:lnTo>
                  <a:pt x="728820" y="7718"/>
                </a:lnTo>
                <a:lnTo>
                  <a:pt x="773879" y="3780"/>
                </a:lnTo>
                <a:lnTo>
                  <a:pt x="818976" y="1208"/>
                </a:lnTo>
                <a:lnTo>
                  <a:pt x="864078" y="0"/>
                </a:lnTo>
                <a:lnTo>
                  <a:pt x="909153" y="148"/>
                </a:lnTo>
                <a:lnTo>
                  <a:pt x="954169" y="1650"/>
                </a:lnTo>
                <a:lnTo>
                  <a:pt x="999093" y="4498"/>
                </a:lnTo>
                <a:lnTo>
                  <a:pt x="1043893" y="8690"/>
                </a:lnTo>
                <a:lnTo>
                  <a:pt x="1088536" y="14219"/>
                </a:lnTo>
                <a:lnTo>
                  <a:pt x="1132991" y="21080"/>
                </a:lnTo>
                <a:lnTo>
                  <a:pt x="1177223" y="29269"/>
                </a:lnTo>
                <a:lnTo>
                  <a:pt x="1221202" y="38781"/>
                </a:lnTo>
                <a:lnTo>
                  <a:pt x="1264895" y="49610"/>
                </a:lnTo>
                <a:lnTo>
                  <a:pt x="1308269" y="61752"/>
                </a:lnTo>
                <a:lnTo>
                  <a:pt x="1351292" y="75201"/>
                </a:lnTo>
                <a:lnTo>
                  <a:pt x="1393932" y="89953"/>
                </a:lnTo>
                <a:lnTo>
                  <a:pt x="1436156" y="106003"/>
                </a:lnTo>
                <a:lnTo>
                  <a:pt x="1477931" y="123345"/>
                </a:lnTo>
                <a:lnTo>
                  <a:pt x="1519226" y="141975"/>
                </a:lnTo>
                <a:lnTo>
                  <a:pt x="1560008" y="161887"/>
                </a:lnTo>
                <a:lnTo>
                  <a:pt x="1600245" y="183077"/>
                </a:lnTo>
                <a:lnTo>
                  <a:pt x="1639903" y="205539"/>
                </a:lnTo>
                <a:lnTo>
                  <a:pt x="1678951" y="229269"/>
                </a:lnTo>
                <a:lnTo>
                  <a:pt x="1717357" y="254262"/>
                </a:lnTo>
                <a:lnTo>
                  <a:pt x="1755087" y="280512"/>
                </a:lnTo>
                <a:lnTo>
                  <a:pt x="1792110" y="308014"/>
                </a:lnTo>
                <a:lnTo>
                  <a:pt x="1828393" y="336765"/>
                </a:lnTo>
                <a:lnTo>
                  <a:pt x="1863904" y="366758"/>
                </a:lnTo>
                <a:lnTo>
                  <a:pt x="1898610" y="397988"/>
                </a:lnTo>
                <a:lnTo>
                  <a:pt x="1932479" y="430451"/>
                </a:lnTo>
                <a:lnTo>
                  <a:pt x="1965479" y="464142"/>
                </a:lnTo>
                <a:lnTo>
                  <a:pt x="1997576" y="499056"/>
                </a:lnTo>
                <a:lnTo>
                  <a:pt x="2028740" y="535187"/>
                </a:lnTo>
                <a:lnTo>
                  <a:pt x="2058936" y="572530"/>
                </a:lnTo>
                <a:lnTo>
                  <a:pt x="2088133" y="611081"/>
                </a:lnTo>
                <a:lnTo>
                  <a:pt x="2116898" y="651779"/>
                </a:lnTo>
                <a:lnTo>
                  <a:pt x="2144230" y="693313"/>
                </a:lnTo>
                <a:lnTo>
                  <a:pt x="2170114" y="735645"/>
                </a:lnTo>
                <a:lnTo>
                  <a:pt x="2194539" y="778737"/>
                </a:lnTo>
                <a:lnTo>
                  <a:pt x="2217490" y="822549"/>
                </a:lnTo>
                <a:lnTo>
                  <a:pt x="2238956" y="867043"/>
                </a:lnTo>
                <a:lnTo>
                  <a:pt x="2258922" y="912180"/>
                </a:lnTo>
                <a:lnTo>
                  <a:pt x="2277376" y="957920"/>
                </a:lnTo>
                <a:lnTo>
                  <a:pt x="2294304" y="1004226"/>
                </a:lnTo>
                <a:lnTo>
                  <a:pt x="2309694" y="1051057"/>
                </a:lnTo>
                <a:lnTo>
                  <a:pt x="2323532" y="1098375"/>
                </a:lnTo>
                <a:lnTo>
                  <a:pt x="2335805" y="1146142"/>
                </a:lnTo>
                <a:lnTo>
                  <a:pt x="2346501" y="1194318"/>
                </a:lnTo>
                <a:lnTo>
                  <a:pt x="2355605" y="1242865"/>
                </a:lnTo>
                <a:lnTo>
                  <a:pt x="2363106" y="1291743"/>
                </a:lnTo>
                <a:lnTo>
                  <a:pt x="2368989" y="1340914"/>
                </a:lnTo>
                <a:lnTo>
                  <a:pt x="2373242" y="1390339"/>
                </a:lnTo>
                <a:lnTo>
                  <a:pt x="2375852" y="1439978"/>
                </a:lnTo>
                <a:lnTo>
                  <a:pt x="2376804" y="1489794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9827" y="4780788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2796" y="0"/>
                </a:moveTo>
                <a:lnTo>
                  <a:pt x="223760" y="4396"/>
                </a:lnTo>
                <a:lnTo>
                  <a:pt x="177609" y="17071"/>
                </a:lnTo>
                <a:lnTo>
                  <a:pt x="135111" y="37253"/>
                </a:lnTo>
                <a:lnTo>
                  <a:pt x="97037" y="64171"/>
                </a:lnTo>
                <a:lnTo>
                  <a:pt x="64158" y="97053"/>
                </a:lnTo>
                <a:lnTo>
                  <a:pt x="37244" y="135127"/>
                </a:lnTo>
                <a:lnTo>
                  <a:pt x="17066" y="177624"/>
                </a:lnTo>
                <a:lnTo>
                  <a:pt x="4395" y="223770"/>
                </a:lnTo>
                <a:lnTo>
                  <a:pt x="0" y="272795"/>
                </a:lnTo>
                <a:lnTo>
                  <a:pt x="4395" y="321821"/>
                </a:lnTo>
                <a:lnTo>
                  <a:pt x="17066" y="367967"/>
                </a:lnTo>
                <a:lnTo>
                  <a:pt x="37244" y="410463"/>
                </a:lnTo>
                <a:lnTo>
                  <a:pt x="64158" y="448538"/>
                </a:lnTo>
                <a:lnTo>
                  <a:pt x="97037" y="481420"/>
                </a:lnTo>
                <a:lnTo>
                  <a:pt x="135111" y="508338"/>
                </a:lnTo>
                <a:lnTo>
                  <a:pt x="177609" y="528520"/>
                </a:lnTo>
                <a:lnTo>
                  <a:pt x="223760" y="541195"/>
                </a:lnTo>
                <a:lnTo>
                  <a:pt x="272796" y="545592"/>
                </a:lnTo>
                <a:lnTo>
                  <a:pt x="321821" y="541195"/>
                </a:lnTo>
                <a:lnTo>
                  <a:pt x="367967" y="528520"/>
                </a:lnTo>
                <a:lnTo>
                  <a:pt x="410464" y="508338"/>
                </a:lnTo>
                <a:lnTo>
                  <a:pt x="448538" y="481420"/>
                </a:lnTo>
                <a:lnTo>
                  <a:pt x="481420" y="448538"/>
                </a:lnTo>
                <a:lnTo>
                  <a:pt x="508338" y="410464"/>
                </a:lnTo>
                <a:lnTo>
                  <a:pt x="528520" y="367967"/>
                </a:lnTo>
                <a:lnTo>
                  <a:pt x="541195" y="321821"/>
                </a:lnTo>
                <a:lnTo>
                  <a:pt x="545591" y="272795"/>
                </a:lnTo>
                <a:lnTo>
                  <a:pt x="541195" y="223770"/>
                </a:lnTo>
                <a:lnTo>
                  <a:pt x="528520" y="177624"/>
                </a:lnTo>
                <a:lnTo>
                  <a:pt x="508338" y="135127"/>
                </a:lnTo>
                <a:lnTo>
                  <a:pt x="481420" y="97053"/>
                </a:lnTo>
                <a:lnTo>
                  <a:pt x="448538" y="64171"/>
                </a:lnTo>
                <a:lnTo>
                  <a:pt x="410463" y="37253"/>
                </a:lnTo>
                <a:lnTo>
                  <a:pt x="367967" y="17071"/>
                </a:lnTo>
                <a:lnTo>
                  <a:pt x="321821" y="4396"/>
                </a:lnTo>
                <a:lnTo>
                  <a:pt x="27279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72836" y="328929"/>
            <a:ext cx="602856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l-GR" b="1" i="1" spc="-5" dirty="0">
                <a:solidFill>
                  <a:srgbClr val="44536A"/>
                </a:solidFill>
                <a:latin typeface="Calibri"/>
                <a:cs typeface="Calibri"/>
              </a:rPr>
              <a:t>Με την υπογραφή του </a:t>
            </a:r>
            <a:r>
              <a:rPr lang="en-GB" b="1" i="1" spc="-5" dirty="0">
                <a:solidFill>
                  <a:srgbClr val="44536A"/>
                </a:solidFill>
                <a:latin typeface="Calibri"/>
                <a:cs typeface="Calibri"/>
              </a:rPr>
              <a:t>ECHE, </a:t>
            </a:r>
            <a:r>
              <a:rPr lang="el-GR" b="1" i="1" spc="-5" dirty="0">
                <a:solidFill>
                  <a:srgbClr val="44536A"/>
                </a:solidFill>
                <a:latin typeface="Calibri"/>
                <a:cs typeface="Calibri"/>
              </a:rPr>
              <a:t>κάθε ΙΤΕ δεσμεύεται να</a:t>
            </a:r>
            <a:r>
              <a:rPr sz="1800" spc="-10" dirty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272CC-40C4-9688-BB83-DFEFA82E5B51}"/>
              </a:ext>
            </a:extLst>
          </p:cNvPr>
          <p:cNvSpPr txBox="1"/>
          <p:nvPr/>
        </p:nvSpPr>
        <p:spPr>
          <a:xfrm>
            <a:off x="5559304" y="838200"/>
            <a:ext cx="639775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Συμμορφώνεται πλήρως προς τις αρχές της μη-διάκρισης, της διαφάνειας και της συμπερίληψης, όπως περιγράφονται στον Οδηγό του Προγράμματος </a:t>
            </a:r>
            <a:r>
              <a:rPr lang="en-GB" dirty="0"/>
              <a:t>Erasmus+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Διασφαλίζει πλήρη αυτόματη αναγνώριση των πιστωτικών μονάδων που αποκτούνται από τους φοιτητές κατά τις σπουδές/κατάρτιση στο εξωτερικό, συμπεριλαμβανομένων αυτών που προκύπτουν από το διαδικτυακό κομμάτι της κινητικότητας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Διασφαλίζει την αναγνώριση της κινητικότητας του προσωπικού</a:t>
            </a:r>
            <a:r>
              <a:rPr lang="el-GR" dirty="0">
                <a:sym typeface="Wingdings" panose="05000000000000000000" pitchFamily="2" charset="2"/>
              </a:rPr>
              <a:t> Σ</a:t>
            </a:r>
            <a:r>
              <a:rPr lang="el-GR" dirty="0"/>
              <a:t>τα πλαίσια της αξιολόγησης  της επαγγελματικής ανάπτυξης, με τη μορφή προαγωγής ή μείωσης των ωρών  διδασκαλίας.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Μεριμνά για την ποιότητα των κινητικοτήτων, κατά τον σχεδιασμό και την υλοποίηση του σχεδίου (π.χ. γλωσσική, πολιτισμική και άλλη προετοιμασία συμμετεχόντων)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Εφαρμόζει τις οριζόντιες προτεραιότητες του </a:t>
            </a:r>
            <a:r>
              <a:rPr lang="en-GB" dirty="0"/>
              <a:t>Erasmus+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endParaRPr lang="el-GR" dirty="0">
              <a:sym typeface="Wingdings" panose="05000000000000000000" pitchFamily="2" charset="2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*</a:t>
            </a:r>
            <a:r>
              <a:rPr lang="el-GR" dirty="0">
                <a:sym typeface="Wingdings" panose="05000000000000000000" pitchFamily="2" charset="2"/>
              </a:rPr>
              <a:t>Έμφαση πρέπει να δίνεται στη ψηφιακή διαχείριση των κινητικοτήτων του, στη βάση των τεχνικών προτύπων του </a:t>
            </a:r>
            <a:r>
              <a:rPr lang="en-GB" dirty="0">
                <a:sym typeface="Wingdings" panose="05000000000000000000" pitchFamily="2" charset="2"/>
              </a:rPr>
              <a:t>European Student Card Initiative </a:t>
            </a:r>
            <a:r>
              <a:rPr lang="en-GB" dirty="0">
                <a:solidFill>
                  <a:srgbClr val="50A2BC"/>
                </a:solidFill>
                <a:sym typeface="Wingdings" panose="05000000000000000000" pitchFamily="2" charset="2"/>
              </a:rPr>
              <a:t>(</a:t>
            </a:r>
            <a:r>
              <a:rPr lang="en-GB" i="1" dirty="0">
                <a:solidFill>
                  <a:srgbClr val="50A2BC"/>
                </a:solidFill>
                <a:sym typeface="Wingdings" panose="05000000000000000000" pitchFamily="2" charset="2"/>
              </a:rPr>
              <a:t>European Student Card </a:t>
            </a:r>
            <a:r>
              <a:rPr lang="en-GB" b="1" dirty="0">
                <a:sym typeface="Wingdings" panose="05000000000000000000" pitchFamily="2" charset="2"/>
              </a:rPr>
              <a:t>+</a:t>
            </a:r>
            <a:r>
              <a:rPr lang="en-GB" b="1" i="1" dirty="0">
                <a:sym typeface="Wingdings" panose="05000000000000000000" pitchFamily="2" charset="2"/>
              </a:rPr>
              <a:t> </a:t>
            </a:r>
            <a:r>
              <a:rPr lang="en-GB" i="1" dirty="0">
                <a:solidFill>
                  <a:srgbClr val="50A2BC"/>
                </a:solidFill>
                <a:sym typeface="Wingdings" panose="05000000000000000000" pitchFamily="2" charset="2"/>
              </a:rPr>
              <a:t>Erasmus without Paper </a:t>
            </a:r>
            <a:r>
              <a:rPr lang="en-GB" b="1" dirty="0">
                <a:sym typeface="Wingdings" panose="05000000000000000000" pitchFamily="2" charset="2"/>
              </a:rPr>
              <a:t>+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i="1" dirty="0">
                <a:solidFill>
                  <a:srgbClr val="50A2BC"/>
                </a:solidFill>
                <a:sym typeface="Wingdings" panose="05000000000000000000" pitchFamily="2" charset="2"/>
              </a:rPr>
              <a:t>Erasmus+ Mobile App)</a:t>
            </a:r>
            <a:endParaRPr lang="el-GR" i="1" dirty="0">
              <a:solidFill>
                <a:srgbClr val="50A2BC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358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204" y="1118616"/>
            <a:ext cx="4619625" cy="4620895"/>
          </a:xfrm>
          <a:custGeom>
            <a:avLst/>
            <a:gdLst/>
            <a:ahLst/>
            <a:cxnLst/>
            <a:rect l="l" t="t" r="r" b="b"/>
            <a:pathLst>
              <a:path w="4619625" h="4620895">
                <a:moveTo>
                  <a:pt x="2309622" y="0"/>
                </a:moveTo>
                <a:lnTo>
                  <a:pt x="2261299" y="495"/>
                </a:lnTo>
                <a:lnTo>
                  <a:pt x="2213219" y="1976"/>
                </a:lnTo>
                <a:lnTo>
                  <a:pt x="2165390" y="4431"/>
                </a:lnTo>
                <a:lnTo>
                  <a:pt x="2117822" y="7852"/>
                </a:lnTo>
                <a:lnTo>
                  <a:pt x="2070525" y="12229"/>
                </a:lnTo>
                <a:lnTo>
                  <a:pt x="2023508" y="17553"/>
                </a:lnTo>
                <a:lnTo>
                  <a:pt x="1976782" y="23812"/>
                </a:lnTo>
                <a:lnTo>
                  <a:pt x="1930355" y="30999"/>
                </a:lnTo>
                <a:lnTo>
                  <a:pt x="1884238" y="39103"/>
                </a:lnTo>
                <a:lnTo>
                  <a:pt x="1838440" y="48115"/>
                </a:lnTo>
                <a:lnTo>
                  <a:pt x="1792970" y="58025"/>
                </a:lnTo>
                <a:lnTo>
                  <a:pt x="1747839" y="68823"/>
                </a:lnTo>
                <a:lnTo>
                  <a:pt x="1703055" y="80499"/>
                </a:lnTo>
                <a:lnTo>
                  <a:pt x="1658629" y="93045"/>
                </a:lnTo>
                <a:lnTo>
                  <a:pt x="1614571" y="106450"/>
                </a:lnTo>
                <a:lnTo>
                  <a:pt x="1570889" y="120705"/>
                </a:lnTo>
                <a:lnTo>
                  <a:pt x="1527594" y="135800"/>
                </a:lnTo>
                <a:lnTo>
                  <a:pt x="1484695" y="151725"/>
                </a:lnTo>
                <a:lnTo>
                  <a:pt x="1442202" y="168471"/>
                </a:lnTo>
                <a:lnTo>
                  <a:pt x="1400124" y="186029"/>
                </a:lnTo>
                <a:lnTo>
                  <a:pt x="1358472" y="204388"/>
                </a:lnTo>
                <a:lnTo>
                  <a:pt x="1317254" y="223538"/>
                </a:lnTo>
                <a:lnTo>
                  <a:pt x="1276481" y="243471"/>
                </a:lnTo>
                <a:lnTo>
                  <a:pt x="1236161" y="264176"/>
                </a:lnTo>
                <a:lnTo>
                  <a:pt x="1196306" y="285645"/>
                </a:lnTo>
                <a:lnTo>
                  <a:pt x="1156923" y="307866"/>
                </a:lnTo>
                <a:lnTo>
                  <a:pt x="1118024" y="330832"/>
                </a:lnTo>
                <a:lnTo>
                  <a:pt x="1079617" y="354531"/>
                </a:lnTo>
                <a:lnTo>
                  <a:pt x="1041713" y="378954"/>
                </a:lnTo>
                <a:lnTo>
                  <a:pt x="1004320" y="404092"/>
                </a:lnTo>
                <a:lnTo>
                  <a:pt x="967449" y="429935"/>
                </a:lnTo>
                <a:lnTo>
                  <a:pt x="931109" y="456474"/>
                </a:lnTo>
                <a:lnTo>
                  <a:pt x="895310" y="483698"/>
                </a:lnTo>
                <a:lnTo>
                  <a:pt x="860061" y="511598"/>
                </a:lnTo>
                <a:lnTo>
                  <a:pt x="825373" y="540165"/>
                </a:lnTo>
                <a:lnTo>
                  <a:pt x="791254" y="569388"/>
                </a:lnTo>
                <a:lnTo>
                  <a:pt x="757715" y="599259"/>
                </a:lnTo>
                <a:lnTo>
                  <a:pt x="724765" y="629767"/>
                </a:lnTo>
                <a:lnTo>
                  <a:pt x="692413" y="660903"/>
                </a:lnTo>
                <a:lnTo>
                  <a:pt x="660670" y="692657"/>
                </a:lnTo>
                <a:lnTo>
                  <a:pt x="629545" y="725019"/>
                </a:lnTo>
                <a:lnTo>
                  <a:pt x="599047" y="757981"/>
                </a:lnTo>
                <a:lnTo>
                  <a:pt x="569187" y="791531"/>
                </a:lnTo>
                <a:lnTo>
                  <a:pt x="539974" y="825662"/>
                </a:lnTo>
                <a:lnTo>
                  <a:pt x="511417" y="860362"/>
                </a:lnTo>
                <a:lnTo>
                  <a:pt x="483526" y="895622"/>
                </a:lnTo>
                <a:lnTo>
                  <a:pt x="456312" y="931433"/>
                </a:lnTo>
                <a:lnTo>
                  <a:pt x="429782" y="967785"/>
                </a:lnTo>
                <a:lnTo>
                  <a:pt x="403948" y="1004669"/>
                </a:lnTo>
                <a:lnTo>
                  <a:pt x="378819" y="1042074"/>
                </a:lnTo>
                <a:lnTo>
                  <a:pt x="354404" y="1079991"/>
                </a:lnTo>
                <a:lnTo>
                  <a:pt x="330713" y="1118410"/>
                </a:lnTo>
                <a:lnTo>
                  <a:pt x="307756" y="1157323"/>
                </a:lnTo>
                <a:lnTo>
                  <a:pt x="285542" y="1196718"/>
                </a:lnTo>
                <a:lnTo>
                  <a:pt x="264082" y="1236587"/>
                </a:lnTo>
                <a:lnTo>
                  <a:pt x="243384" y="1276919"/>
                </a:lnTo>
                <a:lnTo>
                  <a:pt x="223458" y="1317706"/>
                </a:lnTo>
                <a:lnTo>
                  <a:pt x="204314" y="1358937"/>
                </a:lnTo>
                <a:lnTo>
                  <a:pt x="185962" y="1400603"/>
                </a:lnTo>
                <a:lnTo>
                  <a:pt x="168411" y="1442695"/>
                </a:lnTo>
                <a:lnTo>
                  <a:pt x="151670" y="1485201"/>
                </a:lnTo>
                <a:lnTo>
                  <a:pt x="135751" y="1528114"/>
                </a:lnTo>
                <a:lnTo>
                  <a:pt x="120661" y="1571423"/>
                </a:lnTo>
                <a:lnTo>
                  <a:pt x="106411" y="1615119"/>
                </a:lnTo>
                <a:lnTo>
                  <a:pt x="93011" y="1659191"/>
                </a:lnTo>
                <a:lnTo>
                  <a:pt x="80470" y="1703631"/>
                </a:lnTo>
                <a:lnTo>
                  <a:pt x="68798" y="1748428"/>
                </a:lnTo>
                <a:lnTo>
                  <a:pt x="58003" y="1793574"/>
                </a:lnTo>
                <a:lnTo>
                  <a:pt x="48097" y="1839058"/>
                </a:lnTo>
                <a:lnTo>
                  <a:pt x="39089" y="1884870"/>
                </a:lnTo>
                <a:lnTo>
                  <a:pt x="30988" y="1931002"/>
                </a:lnTo>
                <a:lnTo>
                  <a:pt x="23804" y="1977443"/>
                </a:lnTo>
                <a:lnTo>
                  <a:pt x="17546" y="2024184"/>
                </a:lnTo>
                <a:lnTo>
                  <a:pt x="12225" y="2071215"/>
                </a:lnTo>
                <a:lnTo>
                  <a:pt x="7849" y="2118526"/>
                </a:lnTo>
                <a:lnTo>
                  <a:pt x="4430" y="2166108"/>
                </a:lnTo>
                <a:lnTo>
                  <a:pt x="1975" y="2213952"/>
                </a:lnTo>
                <a:lnTo>
                  <a:pt x="495" y="2262047"/>
                </a:lnTo>
                <a:lnTo>
                  <a:pt x="0" y="2310384"/>
                </a:lnTo>
                <a:lnTo>
                  <a:pt x="495" y="2358720"/>
                </a:lnTo>
                <a:lnTo>
                  <a:pt x="1975" y="2406815"/>
                </a:lnTo>
                <a:lnTo>
                  <a:pt x="4430" y="2454659"/>
                </a:lnTo>
                <a:lnTo>
                  <a:pt x="7849" y="2502241"/>
                </a:lnTo>
                <a:lnTo>
                  <a:pt x="12225" y="2549552"/>
                </a:lnTo>
                <a:lnTo>
                  <a:pt x="17546" y="2596583"/>
                </a:lnTo>
                <a:lnTo>
                  <a:pt x="23804" y="2643324"/>
                </a:lnTo>
                <a:lnTo>
                  <a:pt x="30988" y="2689765"/>
                </a:lnTo>
                <a:lnTo>
                  <a:pt x="39089" y="2735897"/>
                </a:lnTo>
                <a:lnTo>
                  <a:pt x="48097" y="2781709"/>
                </a:lnTo>
                <a:lnTo>
                  <a:pt x="58003" y="2827193"/>
                </a:lnTo>
                <a:lnTo>
                  <a:pt x="68798" y="2872339"/>
                </a:lnTo>
                <a:lnTo>
                  <a:pt x="80470" y="2917136"/>
                </a:lnTo>
                <a:lnTo>
                  <a:pt x="93011" y="2961576"/>
                </a:lnTo>
                <a:lnTo>
                  <a:pt x="106411" y="3005648"/>
                </a:lnTo>
                <a:lnTo>
                  <a:pt x="120661" y="3049344"/>
                </a:lnTo>
                <a:lnTo>
                  <a:pt x="135751" y="3092653"/>
                </a:lnTo>
                <a:lnTo>
                  <a:pt x="151670" y="3135566"/>
                </a:lnTo>
                <a:lnTo>
                  <a:pt x="168411" y="3178072"/>
                </a:lnTo>
                <a:lnTo>
                  <a:pt x="185962" y="3220164"/>
                </a:lnTo>
                <a:lnTo>
                  <a:pt x="204314" y="3261830"/>
                </a:lnTo>
                <a:lnTo>
                  <a:pt x="223458" y="3303061"/>
                </a:lnTo>
                <a:lnTo>
                  <a:pt x="243384" y="3343848"/>
                </a:lnTo>
                <a:lnTo>
                  <a:pt x="264082" y="3384180"/>
                </a:lnTo>
                <a:lnTo>
                  <a:pt x="285542" y="3424049"/>
                </a:lnTo>
                <a:lnTo>
                  <a:pt x="307756" y="3463444"/>
                </a:lnTo>
                <a:lnTo>
                  <a:pt x="330713" y="3502357"/>
                </a:lnTo>
                <a:lnTo>
                  <a:pt x="354404" y="3540776"/>
                </a:lnTo>
                <a:lnTo>
                  <a:pt x="378819" y="3578693"/>
                </a:lnTo>
                <a:lnTo>
                  <a:pt x="403948" y="3616098"/>
                </a:lnTo>
                <a:lnTo>
                  <a:pt x="429782" y="3652982"/>
                </a:lnTo>
                <a:lnTo>
                  <a:pt x="456312" y="3689334"/>
                </a:lnTo>
                <a:lnTo>
                  <a:pt x="483526" y="3725145"/>
                </a:lnTo>
                <a:lnTo>
                  <a:pt x="511417" y="3760405"/>
                </a:lnTo>
                <a:lnTo>
                  <a:pt x="539974" y="3795105"/>
                </a:lnTo>
                <a:lnTo>
                  <a:pt x="569187" y="3829236"/>
                </a:lnTo>
                <a:lnTo>
                  <a:pt x="599047" y="3862786"/>
                </a:lnTo>
                <a:lnTo>
                  <a:pt x="629545" y="3895748"/>
                </a:lnTo>
                <a:lnTo>
                  <a:pt x="660670" y="3928110"/>
                </a:lnTo>
                <a:lnTo>
                  <a:pt x="692413" y="3959864"/>
                </a:lnTo>
                <a:lnTo>
                  <a:pt x="724765" y="3991000"/>
                </a:lnTo>
                <a:lnTo>
                  <a:pt x="757715" y="4021508"/>
                </a:lnTo>
                <a:lnTo>
                  <a:pt x="791254" y="4051379"/>
                </a:lnTo>
                <a:lnTo>
                  <a:pt x="825373" y="4080602"/>
                </a:lnTo>
                <a:lnTo>
                  <a:pt x="860061" y="4109169"/>
                </a:lnTo>
                <a:lnTo>
                  <a:pt x="895310" y="4137069"/>
                </a:lnTo>
                <a:lnTo>
                  <a:pt x="931109" y="4164293"/>
                </a:lnTo>
                <a:lnTo>
                  <a:pt x="967449" y="4190832"/>
                </a:lnTo>
                <a:lnTo>
                  <a:pt x="1004320" y="4216675"/>
                </a:lnTo>
                <a:lnTo>
                  <a:pt x="1041713" y="4241813"/>
                </a:lnTo>
                <a:lnTo>
                  <a:pt x="1079617" y="4266236"/>
                </a:lnTo>
                <a:lnTo>
                  <a:pt x="1118024" y="4289935"/>
                </a:lnTo>
                <a:lnTo>
                  <a:pt x="1156923" y="4312901"/>
                </a:lnTo>
                <a:lnTo>
                  <a:pt x="1196306" y="4335122"/>
                </a:lnTo>
                <a:lnTo>
                  <a:pt x="1236161" y="4356591"/>
                </a:lnTo>
                <a:lnTo>
                  <a:pt x="1276481" y="4377296"/>
                </a:lnTo>
                <a:lnTo>
                  <a:pt x="1317254" y="4397229"/>
                </a:lnTo>
                <a:lnTo>
                  <a:pt x="1358472" y="4416379"/>
                </a:lnTo>
                <a:lnTo>
                  <a:pt x="1400124" y="4434738"/>
                </a:lnTo>
                <a:lnTo>
                  <a:pt x="1442202" y="4452296"/>
                </a:lnTo>
                <a:lnTo>
                  <a:pt x="1484695" y="4469042"/>
                </a:lnTo>
                <a:lnTo>
                  <a:pt x="1527594" y="4484967"/>
                </a:lnTo>
                <a:lnTo>
                  <a:pt x="1570889" y="4500062"/>
                </a:lnTo>
                <a:lnTo>
                  <a:pt x="1614571" y="4514317"/>
                </a:lnTo>
                <a:lnTo>
                  <a:pt x="1658629" y="4527722"/>
                </a:lnTo>
                <a:lnTo>
                  <a:pt x="1703055" y="4540268"/>
                </a:lnTo>
                <a:lnTo>
                  <a:pt x="1747839" y="4551944"/>
                </a:lnTo>
                <a:lnTo>
                  <a:pt x="1792970" y="4562742"/>
                </a:lnTo>
                <a:lnTo>
                  <a:pt x="1838440" y="4572652"/>
                </a:lnTo>
                <a:lnTo>
                  <a:pt x="1884238" y="4581664"/>
                </a:lnTo>
                <a:lnTo>
                  <a:pt x="1930355" y="4589768"/>
                </a:lnTo>
                <a:lnTo>
                  <a:pt x="1976782" y="4596955"/>
                </a:lnTo>
                <a:lnTo>
                  <a:pt x="2023508" y="4603214"/>
                </a:lnTo>
                <a:lnTo>
                  <a:pt x="2070525" y="4608538"/>
                </a:lnTo>
                <a:lnTo>
                  <a:pt x="2117822" y="4612915"/>
                </a:lnTo>
                <a:lnTo>
                  <a:pt x="2165390" y="4616336"/>
                </a:lnTo>
                <a:lnTo>
                  <a:pt x="2213219" y="4618791"/>
                </a:lnTo>
                <a:lnTo>
                  <a:pt x="2261299" y="4620272"/>
                </a:lnTo>
                <a:lnTo>
                  <a:pt x="2309622" y="4620768"/>
                </a:lnTo>
                <a:lnTo>
                  <a:pt x="2357944" y="4620272"/>
                </a:lnTo>
                <a:lnTo>
                  <a:pt x="2406024" y="4618791"/>
                </a:lnTo>
                <a:lnTo>
                  <a:pt x="2453853" y="4616336"/>
                </a:lnTo>
                <a:lnTo>
                  <a:pt x="2501421" y="4612915"/>
                </a:lnTo>
                <a:lnTo>
                  <a:pt x="2548718" y="4608538"/>
                </a:lnTo>
                <a:lnTo>
                  <a:pt x="2595735" y="4603214"/>
                </a:lnTo>
                <a:lnTo>
                  <a:pt x="2642461" y="4596955"/>
                </a:lnTo>
                <a:lnTo>
                  <a:pt x="2688888" y="4589768"/>
                </a:lnTo>
                <a:lnTo>
                  <a:pt x="2735005" y="4581664"/>
                </a:lnTo>
                <a:lnTo>
                  <a:pt x="2780803" y="4572652"/>
                </a:lnTo>
                <a:lnTo>
                  <a:pt x="2826273" y="4562742"/>
                </a:lnTo>
                <a:lnTo>
                  <a:pt x="2871404" y="4551944"/>
                </a:lnTo>
                <a:lnTo>
                  <a:pt x="2916188" y="4540268"/>
                </a:lnTo>
                <a:lnTo>
                  <a:pt x="2960614" y="4527722"/>
                </a:lnTo>
                <a:lnTo>
                  <a:pt x="3004672" y="4514317"/>
                </a:lnTo>
                <a:lnTo>
                  <a:pt x="3048354" y="4500062"/>
                </a:lnTo>
                <a:lnTo>
                  <a:pt x="3091649" y="4484967"/>
                </a:lnTo>
                <a:lnTo>
                  <a:pt x="3134548" y="4469042"/>
                </a:lnTo>
                <a:lnTo>
                  <a:pt x="3177041" y="4452296"/>
                </a:lnTo>
                <a:lnTo>
                  <a:pt x="3219119" y="4434738"/>
                </a:lnTo>
                <a:lnTo>
                  <a:pt x="3260771" y="4416379"/>
                </a:lnTo>
                <a:lnTo>
                  <a:pt x="3301989" y="4397229"/>
                </a:lnTo>
                <a:lnTo>
                  <a:pt x="3342762" y="4377296"/>
                </a:lnTo>
                <a:lnTo>
                  <a:pt x="3383082" y="4356591"/>
                </a:lnTo>
                <a:lnTo>
                  <a:pt x="3422937" y="4335122"/>
                </a:lnTo>
                <a:lnTo>
                  <a:pt x="3462320" y="4312901"/>
                </a:lnTo>
                <a:lnTo>
                  <a:pt x="3501219" y="4289935"/>
                </a:lnTo>
                <a:lnTo>
                  <a:pt x="3539626" y="4266236"/>
                </a:lnTo>
                <a:lnTo>
                  <a:pt x="3577530" y="4241813"/>
                </a:lnTo>
                <a:lnTo>
                  <a:pt x="3614923" y="4216675"/>
                </a:lnTo>
                <a:lnTo>
                  <a:pt x="3651794" y="4190832"/>
                </a:lnTo>
                <a:lnTo>
                  <a:pt x="3688134" y="4164293"/>
                </a:lnTo>
                <a:lnTo>
                  <a:pt x="3723933" y="4137069"/>
                </a:lnTo>
                <a:lnTo>
                  <a:pt x="3759182" y="4109169"/>
                </a:lnTo>
                <a:lnTo>
                  <a:pt x="3793870" y="4080602"/>
                </a:lnTo>
                <a:lnTo>
                  <a:pt x="3827989" y="4051379"/>
                </a:lnTo>
                <a:lnTo>
                  <a:pt x="3861528" y="4021508"/>
                </a:lnTo>
                <a:lnTo>
                  <a:pt x="3894478" y="3991000"/>
                </a:lnTo>
                <a:lnTo>
                  <a:pt x="3926830" y="3959864"/>
                </a:lnTo>
                <a:lnTo>
                  <a:pt x="3958573" y="3928110"/>
                </a:lnTo>
                <a:lnTo>
                  <a:pt x="3989698" y="3895748"/>
                </a:lnTo>
                <a:lnTo>
                  <a:pt x="4020196" y="3862786"/>
                </a:lnTo>
                <a:lnTo>
                  <a:pt x="4050056" y="3829236"/>
                </a:lnTo>
                <a:lnTo>
                  <a:pt x="4079269" y="3795105"/>
                </a:lnTo>
                <a:lnTo>
                  <a:pt x="4107826" y="3760405"/>
                </a:lnTo>
                <a:lnTo>
                  <a:pt x="4135717" y="3725145"/>
                </a:lnTo>
                <a:lnTo>
                  <a:pt x="4162931" y="3689334"/>
                </a:lnTo>
                <a:lnTo>
                  <a:pt x="4189461" y="3652982"/>
                </a:lnTo>
                <a:lnTo>
                  <a:pt x="4215295" y="3616098"/>
                </a:lnTo>
                <a:lnTo>
                  <a:pt x="4240424" y="3578693"/>
                </a:lnTo>
                <a:lnTo>
                  <a:pt x="4264839" y="3540776"/>
                </a:lnTo>
                <a:lnTo>
                  <a:pt x="4288530" y="3502357"/>
                </a:lnTo>
                <a:lnTo>
                  <a:pt x="4311487" y="3463444"/>
                </a:lnTo>
                <a:lnTo>
                  <a:pt x="4333701" y="3424049"/>
                </a:lnTo>
                <a:lnTo>
                  <a:pt x="4355161" y="3384180"/>
                </a:lnTo>
                <a:lnTo>
                  <a:pt x="4375859" y="3343848"/>
                </a:lnTo>
                <a:lnTo>
                  <a:pt x="4395785" y="3303061"/>
                </a:lnTo>
                <a:lnTo>
                  <a:pt x="4414929" y="3261830"/>
                </a:lnTo>
                <a:lnTo>
                  <a:pt x="4433281" y="3220164"/>
                </a:lnTo>
                <a:lnTo>
                  <a:pt x="4450832" y="3178072"/>
                </a:lnTo>
                <a:lnTo>
                  <a:pt x="4467573" y="3135566"/>
                </a:lnTo>
                <a:lnTo>
                  <a:pt x="4483492" y="3092653"/>
                </a:lnTo>
                <a:lnTo>
                  <a:pt x="4498582" y="3049344"/>
                </a:lnTo>
                <a:lnTo>
                  <a:pt x="4512832" y="3005648"/>
                </a:lnTo>
                <a:lnTo>
                  <a:pt x="4526232" y="2961576"/>
                </a:lnTo>
                <a:lnTo>
                  <a:pt x="4538773" y="2917136"/>
                </a:lnTo>
                <a:lnTo>
                  <a:pt x="4550445" y="2872339"/>
                </a:lnTo>
                <a:lnTo>
                  <a:pt x="4561240" y="2827193"/>
                </a:lnTo>
                <a:lnTo>
                  <a:pt x="4571146" y="2781709"/>
                </a:lnTo>
                <a:lnTo>
                  <a:pt x="4580154" y="2735897"/>
                </a:lnTo>
                <a:lnTo>
                  <a:pt x="4588255" y="2689765"/>
                </a:lnTo>
                <a:lnTo>
                  <a:pt x="4595439" y="2643324"/>
                </a:lnTo>
                <a:lnTo>
                  <a:pt x="4601697" y="2596583"/>
                </a:lnTo>
                <a:lnTo>
                  <a:pt x="4607018" y="2549552"/>
                </a:lnTo>
                <a:lnTo>
                  <a:pt x="4611394" y="2502241"/>
                </a:lnTo>
                <a:lnTo>
                  <a:pt x="4614813" y="2454659"/>
                </a:lnTo>
                <a:lnTo>
                  <a:pt x="4617268" y="2406815"/>
                </a:lnTo>
                <a:lnTo>
                  <a:pt x="4618748" y="2358720"/>
                </a:lnTo>
                <a:lnTo>
                  <a:pt x="4619244" y="2310384"/>
                </a:lnTo>
                <a:lnTo>
                  <a:pt x="4618748" y="2262047"/>
                </a:lnTo>
                <a:lnTo>
                  <a:pt x="4617268" y="2213952"/>
                </a:lnTo>
                <a:lnTo>
                  <a:pt x="4614813" y="2166108"/>
                </a:lnTo>
                <a:lnTo>
                  <a:pt x="4611394" y="2118526"/>
                </a:lnTo>
                <a:lnTo>
                  <a:pt x="4607018" y="2071215"/>
                </a:lnTo>
                <a:lnTo>
                  <a:pt x="4601697" y="2024184"/>
                </a:lnTo>
                <a:lnTo>
                  <a:pt x="4595439" y="1977443"/>
                </a:lnTo>
                <a:lnTo>
                  <a:pt x="4588255" y="1931002"/>
                </a:lnTo>
                <a:lnTo>
                  <a:pt x="4580154" y="1884870"/>
                </a:lnTo>
                <a:lnTo>
                  <a:pt x="4571146" y="1839058"/>
                </a:lnTo>
                <a:lnTo>
                  <a:pt x="4561240" y="1793574"/>
                </a:lnTo>
                <a:lnTo>
                  <a:pt x="4550445" y="1748428"/>
                </a:lnTo>
                <a:lnTo>
                  <a:pt x="4538773" y="1703631"/>
                </a:lnTo>
                <a:lnTo>
                  <a:pt x="4526232" y="1659191"/>
                </a:lnTo>
                <a:lnTo>
                  <a:pt x="4512832" y="1615119"/>
                </a:lnTo>
                <a:lnTo>
                  <a:pt x="4498582" y="1571423"/>
                </a:lnTo>
                <a:lnTo>
                  <a:pt x="4483492" y="1528114"/>
                </a:lnTo>
                <a:lnTo>
                  <a:pt x="4467573" y="1485201"/>
                </a:lnTo>
                <a:lnTo>
                  <a:pt x="4450832" y="1442695"/>
                </a:lnTo>
                <a:lnTo>
                  <a:pt x="4433281" y="1400603"/>
                </a:lnTo>
                <a:lnTo>
                  <a:pt x="4414929" y="1358937"/>
                </a:lnTo>
                <a:lnTo>
                  <a:pt x="4395785" y="1317706"/>
                </a:lnTo>
                <a:lnTo>
                  <a:pt x="4375859" y="1276919"/>
                </a:lnTo>
                <a:lnTo>
                  <a:pt x="4355161" y="1236587"/>
                </a:lnTo>
                <a:lnTo>
                  <a:pt x="4333701" y="1196718"/>
                </a:lnTo>
                <a:lnTo>
                  <a:pt x="4311487" y="1157323"/>
                </a:lnTo>
                <a:lnTo>
                  <a:pt x="4288530" y="1118410"/>
                </a:lnTo>
                <a:lnTo>
                  <a:pt x="4264839" y="1079991"/>
                </a:lnTo>
                <a:lnTo>
                  <a:pt x="4240424" y="1042074"/>
                </a:lnTo>
                <a:lnTo>
                  <a:pt x="4215295" y="1004669"/>
                </a:lnTo>
                <a:lnTo>
                  <a:pt x="4189461" y="967785"/>
                </a:lnTo>
                <a:lnTo>
                  <a:pt x="4162931" y="931433"/>
                </a:lnTo>
                <a:lnTo>
                  <a:pt x="4135717" y="895622"/>
                </a:lnTo>
                <a:lnTo>
                  <a:pt x="4107826" y="860362"/>
                </a:lnTo>
                <a:lnTo>
                  <a:pt x="4079269" y="825662"/>
                </a:lnTo>
                <a:lnTo>
                  <a:pt x="4050056" y="791531"/>
                </a:lnTo>
                <a:lnTo>
                  <a:pt x="4020196" y="757981"/>
                </a:lnTo>
                <a:lnTo>
                  <a:pt x="3989698" y="725019"/>
                </a:lnTo>
                <a:lnTo>
                  <a:pt x="3958573" y="692657"/>
                </a:lnTo>
                <a:lnTo>
                  <a:pt x="3926830" y="660903"/>
                </a:lnTo>
                <a:lnTo>
                  <a:pt x="3894478" y="629767"/>
                </a:lnTo>
                <a:lnTo>
                  <a:pt x="3861528" y="599259"/>
                </a:lnTo>
                <a:lnTo>
                  <a:pt x="3827989" y="569388"/>
                </a:lnTo>
                <a:lnTo>
                  <a:pt x="3793870" y="540165"/>
                </a:lnTo>
                <a:lnTo>
                  <a:pt x="3759182" y="511598"/>
                </a:lnTo>
                <a:lnTo>
                  <a:pt x="3723933" y="483698"/>
                </a:lnTo>
                <a:lnTo>
                  <a:pt x="3688134" y="456474"/>
                </a:lnTo>
                <a:lnTo>
                  <a:pt x="3651794" y="429935"/>
                </a:lnTo>
                <a:lnTo>
                  <a:pt x="3614923" y="404092"/>
                </a:lnTo>
                <a:lnTo>
                  <a:pt x="3577530" y="378954"/>
                </a:lnTo>
                <a:lnTo>
                  <a:pt x="3539626" y="354531"/>
                </a:lnTo>
                <a:lnTo>
                  <a:pt x="3501219" y="330832"/>
                </a:lnTo>
                <a:lnTo>
                  <a:pt x="3462320" y="307866"/>
                </a:lnTo>
                <a:lnTo>
                  <a:pt x="3422937" y="285645"/>
                </a:lnTo>
                <a:lnTo>
                  <a:pt x="3383082" y="264176"/>
                </a:lnTo>
                <a:lnTo>
                  <a:pt x="3342762" y="243471"/>
                </a:lnTo>
                <a:lnTo>
                  <a:pt x="3301989" y="223538"/>
                </a:lnTo>
                <a:lnTo>
                  <a:pt x="3260771" y="204388"/>
                </a:lnTo>
                <a:lnTo>
                  <a:pt x="3219119" y="186029"/>
                </a:lnTo>
                <a:lnTo>
                  <a:pt x="3177041" y="168471"/>
                </a:lnTo>
                <a:lnTo>
                  <a:pt x="3134548" y="151725"/>
                </a:lnTo>
                <a:lnTo>
                  <a:pt x="3091649" y="135800"/>
                </a:lnTo>
                <a:lnTo>
                  <a:pt x="3048354" y="120705"/>
                </a:lnTo>
                <a:lnTo>
                  <a:pt x="3004672" y="106450"/>
                </a:lnTo>
                <a:lnTo>
                  <a:pt x="2960614" y="93045"/>
                </a:lnTo>
                <a:lnTo>
                  <a:pt x="2916188" y="80499"/>
                </a:lnTo>
                <a:lnTo>
                  <a:pt x="2871404" y="68823"/>
                </a:lnTo>
                <a:lnTo>
                  <a:pt x="2826273" y="58025"/>
                </a:lnTo>
                <a:lnTo>
                  <a:pt x="2780803" y="48115"/>
                </a:lnTo>
                <a:lnTo>
                  <a:pt x="2735005" y="39103"/>
                </a:lnTo>
                <a:lnTo>
                  <a:pt x="2688888" y="30999"/>
                </a:lnTo>
                <a:lnTo>
                  <a:pt x="2642461" y="23812"/>
                </a:lnTo>
                <a:lnTo>
                  <a:pt x="2595735" y="17553"/>
                </a:lnTo>
                <a:lnTo>
                  <a:pt x="2548718" y="12229"/>
                </a:lnTo>
                <a:lnTo>
                  <a:pt x="2501421" y="7852"/>
                </a:lnTo>
                <a:lnTo>
                  <a:pt x="2453853" y="4431"/>
                </a:lnTo>
                <a:lnTo>
                  <a:pt x="2406024" y="1976"/>
                </a:lnTo>
                <a:lnTo>
                  <a:pt x="2357944" y="495"/>
                </a:lnTo>
                <a:lnTo>
                  <a:pt x="2309622" y="0"/>
                </a:lnTo>
                <a:close/>
              </a:path>
            </a:pathLst>
          </a:custGeom>
          <a:solidFill>
            <a:srgbClr val="50A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28800" y="2791646"/>
            <a:ext cx="2460625" cy="127470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3190"/>
              </a:lnSpc>
              <a:spcBef>
                <a:spcPts val="340"/>
              </a:spcBef>
              <a:buClr>
                <a:srgbClr val="44536A"/>
              </a:buClr>
              <a:buSzPct val="128571"/>
              <a:buFont typeface="Symbol"/>
              <a:buChar char=""/>
              <a:tabLst>
                <a:tab pos="296545" algn="l"/>
              </a:tabLst>
            </a:pPr>
            <a:r>
              <a:rPr lang="el-GR"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Αναγνώριση Μαθησιακών Αποτελεσμάτων </a:t>
            </a:r>
            <a:endParaRPr sz="2800" b="1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94748" y="941112"/>
            <a:ext cx="2376805" cy="1490345"/>
          </a:xfrm>
          <a:custGeom>
            <a:avLst/>
            <a:gdLst/>
            <a:ahLst/>
            <a:cxnLst/>
            <a:rect l="l" t="t" r="r" b="b"/>
            <a:pathLst>
              <a:path w="2376804" h="1490345">
                <a:moveTo>
                  <a:pt x="0" y="288755"/>
                </a:moveTo>
                <a:lnTo>
                  <a:pt x="39458" y="260804"/>
                </a:lnTo>
                <a:lnTo>
                  <a:pt x="79505" y="234304"/>
                </a:lnTo>
                <a:lnTo>
                  <a:pt x="120109" y="209253"/>
                </a:lnTo>
                <a:lnTo>
                  <a:pt x="161236" y="185644"/>
                </a:lnTo>
                <a:lnTo>
                  <a:pt x="202855" y="163472"/>
                </a:lnTo>
                <a:lnTo>
                  <a:pt x="244933" y="142733"/>
                </a:lnTo>
                <a:lnTo>
                  <a:pt x="287437" y="123421"/>
                </a:lnTo>
                <a:lnTo>
                  <a:pt x="330336" y="105532"/>
                </a:lnTo>
                <a:lnTo>
                  <a:pt x="373596" y="89060"/>
                </a:lnTo>
                <a:lnTo>
                  <a:pt x="417187" y="74001"/>
                </a:lnTo>
                <a:lnTo>
                  <a:pt x="461074" y="60350"/>
                </a:lnTo>
                <a:lnTo>
                  <a:pt x="505225" y="48101"/>
                </a:lnTo>
                <a:lnTo>
                  <a:pt x="549609" y="37249"/>
                </a:lnTo>
                <a:lnTo>
                  <a:pt x="594193" y="27790"/>
                </a:lnTo>
                <a:lnTo>
                  <a:pt x="638944" y="19719"/>
                </a:lnTo>
                <a:lnTo>
                  <a:pt x="683831" y="13030"/>
                </a:lnTo>
                <a:lnTo>
                  <a:pt x="728820" y="7718"/>
                </a:lnTo>
                <a:lnTo>
                  <a:pt x="773879" y="3780"/>
                </a:lnTo>
                <a:lnTo>
                  <a:pt x="818976" y="1208"/>
                </a:lnTo>
                <a:lnTo>
                  <a:pt x="864078" y="0"/>
                </a:lnTo>
                <a:lnTo>
                  <a:pt x="909153" y="148"/>
                </a:lnTo>
                <a:lnTo>
                  <a:pt x="954169" y="1650"/>
                </a:lnTo>
                <a:lnTo>
                  <a:pt x="999093" y="4498"/>
                </a:lnTo>
                <a:lnTo>
                  <a:pt x="1043893" y="8690"/>
                </a:lnTo>
                <a:lnTo>
                  <a:pt x="1088536" y="14219"/>
                </a:lnTo>
                <a:lnTo>
                  <a:pt x="1132991" y="21080"/>
                </a:lnTo>
                <a:lnTo>
                  <a:pt x="1177223" y="29269"/>
                </a:lnTo>
                <a:lnTo>
                  <a:pt x="1221202" y="38781"/>
                </a:lnTo>
                <a:lnTo>
                  <a:pt x="1264895" y="49610"/>
                </a:lnTo>
                <a:lnTo>
                  <a:pt x="1308269" y="61752"/>
                </a:lnTo>
                <a:lnTo>
                  <a:pt x="1351292" y="75201"/>
                </a:lnTo>
                <a:lnTo>
                  <a:pt x="1393932" y="89953"/>
                </a:lnTo>
                <a:lnTo>
                  <a:pt x="1436156" y="106003"/>
                </a:lnTo>
                <a:lnTo>
                  <a:pt x="1477931" y="123345"/>
                </a:lnTo>
                <a:lnTo>
                  <a:pt x="1519226" y="141975"/>
                </a:lnTo>
                <a:lnTo>
                  <a:pt x="1560008" y="161887"/>
                </a:lnTo>
                <a:lnTo>
                  <a:pt x="1600245" y="183077"/>
                </a:lnTo>
                <a:lnTo>
                  <a:pt x="1639903" y="205539"/>
                </a:lnTo>
                <a:lnTo>
                  <a:pt x="1678951" y="229269"/>
                </a:lnTo>
                <a:lnTo>
                  <a:pt x="1717357" y="254262"/>
                </a:lnTo>
                <a:lnTo>
                  <a:pt x="1755087" y="280512"/>
                </a:lnTo>
                <a:lnTo>
                  <a:pt x="1792110" y="308014"/>
                </a:lnTo>
                <a:lnTo>
                  <a:pt x="1828393" y="336765"/>
                </a:lnTo>
                <a:lnTo>
                  <a:pt x="1863904" y="366758"/>
                </a:lnTo>
                <a:lnTo>
                  <a:pt x="1898610" y="397988"/>
                </a:lnTo>
                <a:lnTo>
                  <a:pt x="1932479" y="430451"/>
                </a:lnTo>
                <a:lnTo>
                  <a:pt x="1965479" y="464142"/>
                </a:lnTo>
                <a:lnTo>
                  <a:pt x="1997576" y="499056"/>
                </a:lnTo>
                <a:lnTo>
                  <a:pt x="2028740" y="535187"/>
                </a:lnTo>
                <a:lnTo>
                  <a:pt x="2058936" y="572530"/>
                </a:lnTo>
                <a:lnTo>
                  <a:pt x="2088133" y="611081"/>
                </a:lnTo>
                <a:lnTo>
                  <a:pt x="2116898" y="651779"/>
                </a:lnTo>
                <a:lnTo>
                  <a:pt x="2144230" y="693313"/>
                </a:lnTo>
                <a:lnTo>
                  <a:pt x="2170114" y="735645"/>
                </a:lnTo>
                <a:lnTo>
                  <a:pt x="2194539" y="778737"/>
                </a:lnTo>
                <a:lnTo>
                  <a:pt x="2217490" y="822549"/>
                </a:lnTo>
                <a:lnTo>
                  <a:pt x="2238956" y="867043"/>
                </a:lnTo>
                <a:lnTo>
                  <a:pt x="2258922" y="912180"/>
                </a:lnTo>
                <a:lnTo>
                  <a:pt x="2277376" y="957920"/>
                </a:lnTo>
                <a:lnTo>
                  <a:pt x="2294304" y="1004226"/>
                </a:lnTo>
                <a:lnTo>
                  <a:pt x="2309694" y="1051057"/>
                </a:lnTo>
                <a:lnTo>
                  <a:pt x="2323532" y="1098375"/>
                </a:lnTo>
                <a:lnTo>
                  <a:pt x="2335805" y="1146142"/>
                </a:lnTo>
                <a:lnTo>
                  <a:pt x="2346501" y="1194318"/>
                </a:lnTo>
                <a:lnTo>
                  <a:pt x="2355605" y="1242865"/>
                </a:lnTo>
                <a:lnTo>
                  <a:pt x="2363106" y="1291743"/>
                </a:lnTo>
                <a:lnTo>
                  <a:pt x="2368989" y="1340914"/>
                </a:lnTo>
                <a:lnTo>
                  <a:pt x="2373242" y="1390339"/>
                </a:lnTo>
                <a:lnTo>
                  <a:pt x="2375852" y="1439978"/>
                </a:lnTo>
                <a:lnTo>
                  <a:pt x="2376804" y="1489794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9827" y="4780788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2796" y="0"/>
                </a:moveTo>
                <a:lnTo>
                  <a:pt x="223760" y="4396"/>
                </a:lnTo>
                <a:lnTo>
                  <a:pt x="177609" y="17071"/>
                </a:lnTo>
                <a:lnTo>
                  <a:pt x="135111" y="37253"/>
                </a:lnTo>
                <a:lnTo>
                  <a:pt x="97037" y="64171"/>
                </a:lnTo>
                <a:lnTo>
                  <a:pt x="64158" y="97053"/>
                </a:lnTo>
                <a:lnTo>
                  <a:pt x="37244" y="135127"/>
                </a:lnTo>
                <a:lnTo>
                  <a:pt x="17066" y="177624"/>
                </a:lnTo>
                <a:lnTo>
                  <a:pt x="4395" y="223770"/>
                </a:lnTo>
                <a:lnTo>
                  <a:pt x="0" y="272795"/>
                </a:lnTo>
                <a:lnTo>
                  <a:pt x="4395" y="321821"/>
                </a:lnTo>
                <a:lnTo>
                  <a:pt x="17066" y="367967"/>
                </a:lnTo>
                <a:lnTo>
                  <a:pt x="37244" y="410463"/>
                </a:lnTo>
                <a:lnTo>
                  <a:pt x="64158" y="448538"/>
                </a:lnTo>
                <a:lnTo>
                  <a:pt x="97037" y="481420"/>
                </a:lnTo>
                <a:lnTo>
                  <a:pt x="135111" y="508338"/>
                </a:lnTo>
                <a:lnTo>
                  <a:pt x="177609" y="528520"/>
                </a:lnTo>
                <a:lnTo>
                  <a:pt x="223760" y="541195"/>
                </a:lnTo>
                <a:lnTo>
                  <a:pt x="272796" y="545592"/>
                </a:lnTo>
                <a:lnTo>
                  <a:pt x="321821" y="541195"/>
                </a:lnTo>
                <a:lnTo>
                  <a:pt x="367967" y="528520"/>
                </a:lnTo>
                <a:lnTo>
                  <a:pt x="410464" y="508338"/>
                </a:lnTo>
                <a:lnTo>
                  <a:pt x="448538" y="481420"/>
                </a:lnTo>
                <a:lnTo>
                  <a:pt x="481420" y="448538"/>
                </a:lnTo>
                <a:lnTo>
                  <a:pt x="508338" y="410464"/>
                </a:lnTo>
                <a:lnTo>
                  <a:pt x="528520" y="367967"/>
                </a:lnTo>
                <a:lnTo>
                  <a:pt x="541195" y="321821"/>
                </a:lnTo>
                <a:lnTo>
                  <a:pt x="545591" y="272795"/>
                </a:lnTo>
                <a:lnTo>
                  <a:pt x="541195" y="223770"/>
                </a:lnTo>
                <a:lnTo>
                  <a:pt x="528520" y="177624"/>
                </a:lnTo>
                <a:lnTo>
                  <a:pt x="508338" y="135127"/>
                </a:lnTo>
                <a:lnTo>
                  <a:pt x="481420" y="97053"/>
                </a:lnTo>
                <a:lnTo>
                  <a:pt x="448538" y="64171"/>
                </a:lnTo>
                <a:lnTo>
                  <a:pt x="410463" y="37253"/>
                </a:lnTo>
                <a:lnTo>
                  <a:pt x="367967" y="17071"/>
                </a:lnTo>
                <a:lnTo>
                  <a:pt x="321821" y="4396"/>
                </a:lnTo>
                <a:lnTo>
                  <a:pt x="27279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57800" y="228600"/>
            <a:ext cx="602856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l-GR" b="1" i="1" spc="-5" dirty="0">
                <a:solidFill>
                  <a:srgbClr val="44536A"/>
                </a:solidFill>
                <a:latin typeface="Calibri"/>
                <a:cs typeface="Calibri"/>
              </a:rPr>
              <a:t>Αναγνώριση μαθησιακών αποτελεσμάτων φοιτητών που αποκτούνται κατά τις σπουδές/κατάρτιση στο εξωτερικό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272CC-40C4-9688-BB83-DFEFA82E5B51}"/>
              </a:ext>
            </a:extLst>
          </p:cNvPr>
          <p:cNvSpPr txBox="1"/>
          <p:nvPr/>
        </p:nvSpPr>
        <p:spPr>
          <a:xfrm>
            <a:off x="5629021" y="990600"/>
            <a:ext cx="6028563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b="1" dirty="0"/>
              <a:t>Για ένα πλήρες ακαδημαϊκό έτος, ο φοιτητής αναμένεται να αποκτήσει συνολικά 60 </a:t>
            </a:r>
            <a:r>
              <a:rPr lang="en-GB" sz="1600" b="1" dirty="0"/>
              <a:t>ECTS </a:t>
            </a:r>
            <a:r>
              <a:rPr lang="el-GR" sz="1600" b="1" dirty="0"/>
              <a:t>ή και περισσότερες </a:t>
            </a:r>
            <a:r>
              <a:rPr lang="el-GR" sz="1600" dirty="0">
                <a:sym typeface="Wingdings" panose="05000000000000000000" pitchFamily="2" charset="2"/>
              </a:rPr>
              <a:t> Η απόκτηση μικρότερου αριθμού μονάδων ενδέχεται να οδηγήσει σε παράταση της συνολικής περιόδου σπουδών του φοιτητή ή σε επιπλέον φόρτο εργασίας κατά τη συνέχεια των σπουδών του</a:t>
            </a:r>
            <a:endParaRPr lang="en-GB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dirty="0"/>
              <a:t>Οι ακόλουθες ενέργειες είναι </a:t>
            </a:r>
            <a:r>
              <a:rPr lang="el-GR" sz="1600" b="1" dirty="0"/>
              <a:t>απαραίτητες για την προετοιμασία και την καταχώρηση κινητικοτήτων </a:t>
            </a:r>
            <a:r>
              <a:rPr lang="el-GR" sz="1600" dirty="0"/>
              <a:t>(στα συστήματα του ΙΤΕ), </a:t>
            </a:r>
            <a:r>
              <a:rPr lang="el-GR" sz="1600" b="1" dirty="0"/>
              <a:t>με τη χρήση των </a:t>
            </a:r>
            <a:r>
              <a:rPr lang="en-GB" sz="1600" b="1" dirty="0"/>
              <a:t>ECTS</a:t>
            </a:r>
            <a:r>
              <a:rPr lang="el-GR" sz="1600" b="1" dirty="0"/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1500" dirty="0">
                <a:sym typeface="Wingdings" panose="05000000000000000000" pitchFamily="2" charset="2"/>
              </a:rPr>
              <a:t>Δημοσιοποίηση στην ιστοσελίδα κάθε ΙΤΕ ενός </a:t>
            </a:r>
            <a:r>
              <a:rPr lang="el-GR" sz="1500" i="1" u="sng" dirty="0" err="1">
                <a:sym typeface="Wingdings" panose="05000000000000000000" pitchFamily="2" charset="2"/>
              </a:rPr>
              <a:t>επικαιροποιημένου</a:t>
            </a:r>
            <a:r>
              <a:rPr lang="el-GR" sz="1500" i="1" u="sng" dirty="0">
                <a:sym typeface="Wingdings" panose="05000000000000000000" pitchFamily="2" charset="2"/>
              </a:rPr>
              <a:t> και αναλυτικού καταλόγου προγραμμάτων σπουδών </a:t>
            </a:r>
            <a:r>
              <a:rPr lang="el-GR" sz="1500" i="1" dirty="0">
                <a:sym typeface="Wingdings" panose="05000000000000000000" pitchFamily="2" charset="2"/>
              </a:rPr>
              <a:t>(με τις αντίστοιχες πιστωτικές μονάδες για κάθε πρόγραμμα σπουδών)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1500" dirty="0">
                <a:sym typeface="Wingdings" panose="05000000000000000000" pitchFamily="2" charset="2"/>
              </a:rPr>
              <a:t>Υπογραφή </a:t>
            </a:r>
            <a:r>
              <a:rPr lang="en-GB" sz="1500" i="1" u="sng" dirty="0">
                <a:sym typeface="Wingdings" panose="05000000000000000000" pitchFamily="2" charset="2"/>
              </a:rPr>
              <a:t>learning agreement</a:t>
            </a:r>
            <a:r>
              <a:rPr lang="el-GR" sz="1500" dirty="0">
                <a:sym typeface="Wingdings" panose="05000000000000000000" pitchFamily="2" charset="2"/>
              </a:rPr>
              <a:t>,</a:t>
            </a:r>
            <a:r>
              <a:rPr lang="en-GB" sz="1500" dirty="0">
                <a:sym typeface="Wingdings" panose="05000000000000000000" pitchFamily="2" charset="2"/>
              </a:rPr>
              <a:t> </a:t>
            </a:r>
            <a:r>
              <a:rPr lang="el-GR" sz="1500" dirty="0">
                <a:sym typeface="Wingdings" panose="05000000000000000000" pitchFamily="2" charset="2"/>
              </a:rPr>
              <a:t>τόσο στις περιπτώσεις κινητικότητας για σπουδές όσο και στις περιπτώσεις κινητικότητας για πρακτική άσκηση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1500" dirty="0">
                <a:sym typeface="Wingdings" panose="05000000000000000000" pitchFamily="2" charset="2"/>
              </a:rPr>
              <a:t>Έκδοση ατομικού </a:t>
            </a:r>
            <a:r>
              <a:rPr lang="en-GB" sz="1500" i="1" u="sng" dirty="0">
                <a:sym typeface="Wingdings" panose="05000000000000000000" pitchFamily="2" charset="2"/>
              </a:rPr>
              <a:t>Transcript of Records</a:t>
            </a:r>
            <a:r>
              <a:rPr lang="el-GR" sz="1500" dirty="0">
                <a:sym typeface="Wingdings" panose="05000000000000000000" pitchFamily="2" charset="2"/>
              </a:rPr>
              <a:t> (ή </a:t>
            </a:r>
            <a:r>
              <a:rPr lang="en-GB" sz="1500" dirty="0">
                <a:sym typeface="Wingdings" panose="05000000000000000000" pitchFamily="2" charset="2"/>
              </a:rPr>
              <a:t>Traineeship Certificate, </a:t>
            </a:r>
            <a:r>
              <a:rPr lang="el-GR" sz="1500" dirty="0">
                <a:sym typeface="Wingdings" panose="05000000000000000000" pitchFamily="2" charset="2"/>
              </a:rPr>
              <a:t>για πρακτική άσκηση), που να περιλαμβάνει τον αριθμό των πιστωτικών μονάδων που αποκτήθηκαν και τις βαθμολογίες που εξασφάλισε ο φοιτητής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1500" dirty="0">
                <a:sym typeface="Wingdings" panose="05000000000000000000" pitchFamily="2" charset="2"/>
              </a:rPr>
              <a:t>Έκδοση </a:t>
            </a:r>
            <a:r>
              <a:rPr lang="en-GB" sz="1500" i="1" u="sng" dirty="0">
                <a:sym typeface="Wingdings" panose="05000000000000000000" pitchFamily="2" charset="2"/>
              </a:rPr>
              <a:t>Diploma Supplement </a:t>
            </a:r>
            <a:r>
              <a:rPr lang="el-GR" sz="1500" i="1" u="sng" dirty="0">
                <a:sym typeface="Wingdings" panose="05000000000000000000" pitchFamily="2" charset="2"/>
              </a:rPr>
              <a:t>ή </a:t>
            </a:r>
            <a:r>
              <a:rPr lang="en-GB" sz="1500" i="1" u="sng" dirty="0" err="1">
                <a:sym typeface="Wingdings" panose="05000000000000000000" pitchFamily="2" charset="2"/>
              </a:rPr>
              <a:t>Europass</a:t>
            </a:r>
            <a:r>
              <a:rPr lang="en-GB" sz="1500" i="1" u="sng" dirty="0">
                <a:sym typeface="Wingdings" panose="05000000000000000000" pitchFamily="2" charset="2"/>
              </a:rPr>
              <a:t> Certificate Supplement</a:t>
            </a:r>
            <a:r>
              <a:rPr lang="en-GB" sz="1500" dirty="0">
                <a:sym typeface="Wingdings" panose="05000000000000000000" pitchFamily="2" charset="2"/>
              </a:rPr>
              <a:t> (</a:t>
            </a:r>
            <a:r>
              <a:rPr lang="el-GR" sz="1500" dirty="0">
                <a:sym typeface="Wingdings" panose="05000000000000000000" pitchFamily="2" charset="2"/>
              </a:rPr>
              <a:t>για όσους πραγματοποιούν πρακτική άσκηση, μετά την αποφοίτησή τους)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1500" i="1" u="sng" dirty="0" err="1">
                <a:sym typeface="Wingdings" panose="05000000000000000000" pitchFamily="2" charset="2"/>
              </a:rPr>
              <a:t>Υϊοθέτηση</a:t>
            </a:r>
            <a:r>
              <a:rPr lang="el-GR" sz="1500" i="1" u="sng" dirty="0">
                <a:sym typeface="Wingdings" panose="05000000000000000000" pitchFamily="2" charset="2"/>
              </a:rPr>
              <a:t> ενός πολύ συγκεκριμένου πλαισίου αναγνώρισης και δημοσιοποίησή το</a:t>
            </a:r>
            <a:r>
              <a:rPr lang="el-GR" sz="1500" dirty="0">
                <a:sym typeface="Wingdings" panose="05000000000000000000" pitchFamily="2" charset="2"/>
              </a:rPr>
              <a:t>υ στην ιστοσελίδα του Ιδρύματος 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6419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239" y="1118552"/>
            <a:ext cx="4619625" cy="4620895"/>
          </a:xfrm>
          <a:custGeom>
            <a:avLst/>
            <a:gdLst/>
            <a:ahLst/>
            <a:cxnLst/>
            <a:rect l="l" t="t" r="r" b="b"/>
            <a:pathLst>
              <a:path w="4619625" h="4620895">
                <a:moveTo>
                  <a:pt x="2309622" y="0"/>
                </a:moveTo>
                <a:lnTo>
                  <a:pt x="2261299" y="495"/>
                </a:lnTo>
                <a:lnTo>
                  <a:pt x="2213219" y="1976"/>
                </a:lnTo>
                <a:lnTo>
                  <a:pt x="2165390" y="4431"/>
                </a:lnTo>
                <a:lnTo>
                  <a:pt x="2117822" y="7852"/>
                </a:lnTo>
                <a:lnTo>
                  <a:pt x="2070525" y="12229"/>
                </a:lnTo>
                <a:lnTo>
                  <a:pt x="2023508" y="17553"/>
                </a:lnTo>
                <a:lnTo>
                  <a:pt x="1976782" y="23812"/>
                </a:lnTo>
                <a:lnTo>
                  <a:pt x="1930355" y="30999"/>
                </a:lnTo>
                <a:lnTo>
                  <a:pt x="1884238" y="39103"/>
                </a:lnTo>
                <a:lnTo>
                  <a:pt x="1838440" y="48115"/>
                </a:lnTo>
                <a:lnTo>
                  <a:pt x="1792970" y="58025"/>
                </a:lnTo>
                <a:lnTo>
                  <a:pt x="1747839" y="68823"/>
                </a:lnTo>
                <a:lnTo>
                  <a:pt x="1703055" y="80499"/>
                </a:lnTo>
                <a:lnTo>
                  <a:pt x="1658629" y="93045"/>
                </a:lnTo>
                <a:lnTo>
                  <a:pt x="1614571" y="106450"/>
                </a:lnTo>
                <a:lnTo>
                  <a:pt x="1570889" y="120705"/>
                </a:lnTo>
                <a:lnTo>
                  <a:pt x="1527594" y="135800"/>
                </a:lnTo>
                <a:lnTo>
                  <a:pt x="1484695" y="151725"/>
                </a:lnTo>
                <a:lnTo>
                  <a:pt x="1442202" y="168471"/>
                </a:lnTo>
                <a:lnTo>
                  <a:pt x="1400124" y="186029"/>
                </a:lnTo>
                <a:lnTo>
                  <a:pt x="1358472" y="204388"/>
                </a:lnTo>
                <a:lnTo>
                  <a:pt x="1317254" y="223538"/>
                </a:lnTo>
                <a:lnTo>
                  <a:pt x="1276481" y="243471"/>
                </a:lnTo>
                <a:lnTo>
                  <a:pt x="1236161" y="264176"/>
                </a:lnTo>
                <a:lnTo>
                  <a:pt x="1196306" y="285645"/>
                </a:lnTo>
                <a:lnTo>
                  <a:pt x="1156923" y="307866"/>
                </a:lnTo>
                <a:lnTo>
                  <a:pt x="1118024" y="330832"/>
                </a:lnTo>
                <a:lnTo>
                  <a:pt x="1079617" y="354531"/>
                </a:lnTo>
                <a:lnTo>
                  <a:pt x="1041713" y="378954"/>
                </a:lnTo>
                <a:lnTo>
                  <a:pt x="1004320" y="404092"/>
                </a:lnTo>
                <a:lnTo>
                  <a:pt x="967449" y="429935"/>
                </a:lnTo>
                <a:lnTo>
                  <a:pt x="931109" y="456474"/>
                </a:lnTo>
                <a:lnTo>
                  <a:pt x="895310" y="483698"/>
                </a:lnTo>
                <a:lnTo>
                  <a:pt x="860061" y="511598"/>
                </a:lnTo>
                <a:lnTo>
                  <a:pt x="825373" y="540165"/>
                </a:lnTo>
                <a:lnTo>
                  <a:pt x="791254" y="569388"/>
                </a:lnTo>
                <a:lnTo>
                  <a:pt x="757715" y="599259"/>
                </a:lnTo>
                <a:lnTo>
                  <a:pt x="724765" y="629767"/>
                </a:lnTo>
                <a:lnTo>
                  <a:pt x="692413" y="660903"/>
                </a:lnTo>
                <a:lnTo>
                  <a:pt x="660670" y="692657"/>
                </a:lnTo>
                <a:lnTo>
                  <a:pt x="629545" y="725019"/>
                </a:lnTo>
                <a:lnTo>
                  <a:pt x="599047" y="757981"/>
                </a:lnTo>
                <a:lnTo>
                  <a:pt x="569187" y="791531"/>
                </a:lnTo>
                <a:lnTo>
                  <a:pt x="539974" y="825662"/>
                </a:lnTo>
                <a:lnTo>
                  <a:pt x="511417" y="860362"/>
                </a:lnTo>
                <a:lnTo>
                  <a:pt x="483526" y="895622"/>
                </a:lnTo>
                <a:lnTo>
                  <a:pt x="456312" y="931433"/>
                </a:lnTo>
                <a:lnTo>
                  <a:pt x="429782" y="967785"/>
                </a:lnTo>
                <a:lnTo>
                  <a:pt x="403948" y="1004669"/>
                </a:lnTo>
                <a:lnTo>
                  <a:pt x="378819" y="1042074"/>
                </a:lnTo>
                <a:lnTo>
                  <a:pt x="354404" y="1079991"/>
                </a:lnTo>
                <a:lnTo>
                  <a:pt x="330713" y="1118410"/>
                </a:lnTo>
                <a:lnTo>
                  <a:pt x="307756" y="1157323"/>
                </a:lnTo>
                <a:lnTo>
                  <a:pt x="285542" y="1196718"/>
                </a:lnTo>
                <a:lnTo>
                  <a:pt x="264082" y="1236587"/>
                </a:lnTo>
                <a:lnTo>
                  <a:pt x="243384" y="1276919"/>
                </a:lnTo>
                <a:lnTo>
                  <a:pt x="223458" y="1317706"/>
                </a:lnTo>
                <a:lnTo>
                  <a:pt x="204314" y="1358937"/>
                </a:lnTo>
                <a:lnTo>
                  <a:pt x="185962" y="1400603"/>
                </a:lnTo>
                <a:lnTo>
                  <a:pt x="168411" y="1442695"/>
                </a:lnTo>
                <a:lnTo>
                  <a:pt x="151670" y="1485201"/>
                </a:lnTo>
                <a:lnTo>
                  <a:pt x="135751" y="1528114"/>
                </a:lnTo>
                <a:lnTo>
                  <a:pt x="120661" y="1571423"/>
                </a:lnTo>
                <a:lnTo>
                  <a:pt x="106411" y="1615119"/>
                </a:lnTo>
                <a:lnTo>
                  <a:pt x="93011" y="1659191"/>
                </a:lnTo>
                <a:lnTo>
                  <a:pt x="80470" y="1703631"/>
                </a:lnTo>
                <a:lnTo>
                  <a:pt x="68798" y="1748428"/>
                </a:lnTo>
                <a:lnTo>
                  <a:pt x="58003" y="1793574"/>
                </a:lnTo>
                <a:lnTo>
                  <a:pt x="48097" y="1839058"/>
                </a:lnTo>
                <a:lnTo>
                  <a:pt x="39089" y="1884870"/>
                </a:lnTo>
                <a:lnTo>
                  <a:pt x="30988" y="1931002"/>
                </a:lnTo>
                <a:lnTo>
                  <a:pt x="23804" y="1977443"/>
                </a:lnTo>
                <a:lnTo>
                  <a:pt x="17546" y="2024184"/>
                </a:lnTo>
                <a:lnTo>
                  <a:pt x="12225" y="2071215"/>
                </a:lnTo>
                <a:lnTo>
                  <a:pt x="7849" y="2118526"/>
                </a:lnTo>
                <a:lnTo>
                  <a:pt x="4430" y="2166108"/>
                </a:lnTo>
                <a:lnTo>
                  <a:pt x="1975" y="2213952"/>
                </a:lnTo>
                <a:lnTo>
                  <a:pt x="495" y="2262047"/>
                </a:lnTo>
                <a:lnTo>
                  <a:pt x="0" y="2310384"/>
                </a:lnTo>
                <a:lnTo>
                  <a:pt x="495" y="2358720"/>
                </a:lnTo>
                <a:lnTo>
                  <a:pt x="1975" y="2406815"/>
                </a:lnTo>
                <a:lnTo>
                  <a:pt x="4430" y="2454659"/>
                </a:lnTo>
                <a:lnTo>
                  <a:pt x="7849" y="2502241"/>
                </a:lnTo>
                <a:lnTo>
                  <a:pt x="12225" y="2549552"/>
                </a:lnTo>
                <a:lnTo>
                  <a:pt x="17546" y="2596583"/>
                </a:lnTo>
                <a:lnTo>
                  <a:pt x="23804" y="2643324"/>
                </a:lnTo>
                <a:lnTo>
                  <a:pt x="30988" y="2689765"/>
                </a:lnTo>
                <a:lnTo>
                  <a:pt x="39089" y="2735897"/>
                </a:lnTo>
                <a:lnTo>
                  <a:pt x="48097" y="2781709"/>
                </a:lnTo>
                <a:lnTo>
                  <a:pt x="58003" y="2827193"/>
                </a:lnTo>
                <a:lnTo>
                  <a:pt x="68798" y="2872339"/>
                </a:lnTo>
                <a:lnTo>
                  <a:pt x="80470" y="2917136"/>
                </a:lnTo>
                <a:lnTo>
                  <a:pt x="93011" y="2961576"/>
                </a:lnTo>
                <a:lnTo>
                  <a:pt x="106411" y="3005648"/>
                </a:lnTo>
                <a:lnTo>
                  <a:pt x="120661" y="3049344"/>
                </a:lnTo>
                <a:lnTo>
                  <a:pt x="135751" y="3092653"/>
                </a:lnTo>
                <a:lnTo>
                  <a:pt x="151670" y="3135566"/>
                </a:lnTo>
                <a:lnTo>
                  <a:pt x="168411" y="3178072"/>
                </a:lnTo>
                <a:lnTo>
                  <a:pt x="185962" y="3220164"/>
                </a:lnTo>
                <a:lnTo>
                  <a:pt x="204314" y="3261830"/>
                </a:lnTo>
                <a:lnTo>
                  <a:pt x="223458" y="3303061"/>
                </a:lnTo>
                <a:lnTo>
                  <a:pt x="243384" y="3343848"/>
                </a:lnTo>
                <a:lnTo>
                  <a:pt x="264082" y="3384180"/>
                </a:lnTo>
                <a:lnTo>
                  <a:pt x="285542" y="3424049"/>
                </a:lnTo>
                <a:lnTo>
                  <a:pt x="307756" y="3463444"/>
                </a:lnTo>
                <a:lnTo>
                  <a:pt x="330713" y="3502357"/>
                </a:lnTo>
                <a:lnTo>
                  <a:pt x="354404" y="3540776"/>
                </a:lnTo>
                <a:lnTo>
                  <a:pt x="378819" y="3578693"/>
                </a:lnTo>
                <a:lnTo>
                  <a:pt x="403948" y="3616098"/>
                </a:lnTo>
                <a:lnTo>
                  <a:pt x="429782" y="3652982"/>
                </a:lnTo>
                <a:lnTo>
                  <a:pt x="456312" y="3689334"/>
                </a:lnTo>
                <a:lnTo>
                  <a:pt x="483526" y="3725145"/>
                </a:lnTo>
                <a:lnTo>
                  <a:pt x="511417" y="3760405"/>
                </a:lnTo>
                <a:lnTo>
                  <a:pt x="539974" y="3795105"/>
                </a:lnTo>
                <a:lnTo>
                  <a:pt x="569187" y="3829236"/>
                </a:lnTo>
                <a:lnTo>
                  <a:pt x="599047" y="3862786"/>
                </a:lnTo>
                <a:lnTo>
                  <a:pt x="629545" y="3895748"/>
                </a:lnTo>
                <a:lnTo>
                  <a:pt x="660670" y="3928110"/>
                </a:lnTo>
                <a:lnTo>
                  <a:pt x="692413" y="3959864"/>
                </a:lnTo>
                <a:lnTo>
                  <a:pt x="724765" y="3991000"/>
                </a:lnTo>
                <a:lnTo>
                  <a:pt x="757715" y="4021508"/>
                </a:lnTo>
                <a:lnTo>
                  <a:pt x="791254" y="4051379"/>
                </a:lnTo>
                <a:lnTo>
                  <a:pt x="825373" y="4080602"/>
                </a:lnTo>
                <a:lnTo>
                  <a:pt x="860061" y="4109169"/>
                </a:lnTo>
                <a:lnTo>
                  <a:pt x="895310" y="4137069"/>
                </a:lnTo>
                <a:lnTo>
                  <a:pt x="931109" y="4164293"/>
                </a:lnTo>
                <a:lnTo>
                  <a:pt x="967449" y="4190832"/>
                </a:lnTo>
                <a:lnTo>
                  <a:pt x="1004320" y="4216675"/>
                </a:lnTo>
                <a:lnTo>
                  <a:pt x="1041713" y="4241813"/>
                </a:lnTo>
                <a:lnTo>
                  <a:pt x="1079617" y="4266236"/>
                </a:lnTo>
                <a:lnTo>
                  <a:pt x="1118024" y="4289935"/>
                </a:lnTo>
                <a:lnTo>
                  <a:pt x="1156923" y="4312901"/>
                </a:lnTo>
                <a:lnTo>
                  <a:pt x="1196306" y="4335122"/>
                </a:lnTo>
                <a:lnTo>
                  <a:pt x="1236161" y="4356591"/>
                </a:lnTo>
                <a:lnTo>
                  <a:pt x="1276481" y="4377296"/>
                </a:lnTo>
                <a:lnTo>
                  <a:pt x="1317254" y="4397229"/>
                </a:lnTo>
                <a:lnTo>
                  <a:pt x="1358472" y="4416379"/>
                </a:lnTo>
                <a:lnTo>
                  <a:pt x="1400124" y="4434738"/>
                </a:lnTo>
                <a:lnTo>
                  <a:pt x="1442202" y="4452296"/>
                </a:lnTo>
                <a:lnTo>
                  <a:pt x="1484695" y="4469042"/>
                </a:lnTo>
                <a:lnTo>
                  <a:pt x="1527594" y="4484967"/>
                </a:lnTo>
                <a:lnTo>
                  <a:pt x="1570889" y="4500062"/>
                </a:lnTo>
                <a:lnTo>
                  <a:pt x="1614571" y="4514317"/>
                </a:lnTo>
                <a:lnTo>
                  <a:pt x="1658629" y="4527722"/>
                </a:lnTo>
                <a:lnTo>
                  <a:pt x="1703055" y="4540268"/>
                </a:lnTo>
                <a:lnTo>
                  <a:pt x="1747839" y="4551944"/>
                </a:lnTo>
                <a:lnTo>
                  <a:pt x="1792970" y="4562742"/>
                </a:lnTo>
                <a:lnTo>
                  <a:pt x="1838440" y="4572652"/>
                </a:lnTo>
                <a:lnTo>
                  <a:pt x="1884238" y="4581664"/>
                </a:lnTo>
                <a:lnTo>
                  <a:pt x="1930355" y="4589768"/>
                </a:lnTo>
                <a:lnTo>
                  <a:pt x="1976782" y="4596955"/>
                </a:lnTo>
                <a:lnTo>
                  <a:pt x="2023508" y="4603214"/>
                </a:lnTo>
                <a:lnTo>
                  <a:pt x="2070525" y="4608538"/>
                </a:lnTo>
                <a:lnTo>
                  <a:pt x="2117822" y="4612915"/>
                </a:lnTo>
                <a:lnTo>
                  <a:pt x="2165390" y="4616336"/>
                </a:lnTo>
                <a:lnTo>
                  <a:pt x="2213219" y="4618791"/>
                </a:lnTo>
                <a:lnTo>
                  <a:pt x="2261299" y="4620272"/>
                </a:lnTo>
                <a:lnTo>
                  <a:pt x="2309622" y="4620768"/>
                </a:lnTo>
                <a:lnTo>
                  <a:pt x="2357944" y="4620272"/>
                </a:lnTo>
                <a:lnTo>
                  <a:pt x="2406024" y="4618791"/>
                </a:lnTo>
                <a:lnTo>
                  <a:pt x="2453853" y="4616336"/>
                </a:lnTo>
                <a:lnTo>
                  <a:pt x="2501421" y="4612915"/>
                </a:lnTo>
                <a:lnTo>
                  <a:pt x="2548718" y="4608538"/>
                </a:lnTo>
                <a:lnTo>
                  <a:pt x="2595735" y="4603214"/>
                </a:lnTo>
                <a:lnTo>
                  <a:pt x="2642461" y="4596955"/>
                </a:lnTo>
                <a:lnTo>
                  <a:pt x="2688888" y="4589768"/>
                </a:lnTo>
                <a:lnTo>
                  <a:pt x="2735005" y="4581664"/>
                </a:lnTo>
                <a:lnTo>
                  <a:pt x="2780803" y="4572652"/>
                </a:lnTo>
                <a:lnTo>
                  <a:pt x="2826273" y="4562742"/>
                </a:lnTo>
                <a:lnTo>
                  <a:pt x="2871404" y="4551944"/>
                </a:lnTo>
                <a:lnTo>
                  <a:pt x="2916188" y="4540268"/>
                </a:lnTo>
                <a:lnTo>
                  <a:pt x="2960614" y="4527722"/>
                </a:lnTo>
                <a:lnTo>
                  <a:pt x="3004672" y="4514317"/>
                </a:lnTo>
                <a:lnTo>
                  <a:pt x="3048354" y="4500062"/>
                </a:lnTo>
                <a:lnTo>
                  <a:pt x="3091649" y="4484967"/>
                </a:lnTo>
                <a:lnTo>
                  <a:pt x="3134548" y="4469042"/>
                </a:lnTo>
                <a:lnTo>
                  <a:pt x="3177041" y="4452296"/>
                </a:lnTo>
                <a:lnTo>
                  <a:pt x="3219119" y="4434738"/>
                </a:lnTo>
                <a:lnTo>
                  <a:pt x="3260771" y="4416379"/>
                </a:lnTo>
                <a:lnTo>
                  <a:pt x="3301989" y="4397229"/>
                </a:lnTo>
                <a:lnTo>
                  <a:pt x="3342762" y="4377296"/>
                </a:lnTo>
                <a:lnTo>
                  <a:pt x="3383082" y="4356591"/>
                </a:lnTo>
                <a:lnTo>
                  <a:pt x="3422937" y="4335122"/>
                </a:lnTo>
                <a:lnTo>
                  <a:pt x="3462320" y="4312901"/>
                </a:lnTo>
                <a:lnTo>
                  <a:pt x="3501219" y="4289935"/>
                </a:lnTo>
                <a:lnTo>
                  <a:pt x="3539626" y="4266236"/>
                </a:lnTo>
                <a:lnTo>
                  <a:pt x="3577530" y="4241813"/>
                </a:lnTo>
                <a:lnTo>
                  <a:pt x="3614923" y="4216675"/>
                </a:lnTo>
                <a:lnTo>
                  <a:pt x="3651794" y="4190832"/>
                </a:lnTo>
                <a:lnTo>
                  <a:pt x="3688134" y="4164293"/>
                </a:lnTo>
                <a:lnTo>
                  <a:pt x="3723933" y="4137069"/>
                </a:lnTo>
                <a:lnTo>
                  <a:pt x="3759182" y="4109169"/>
                </a:lnTo>
                <a:lnTo>
                  <a:pt x="3793870" y="4080602"/>
                </a:lnTo>
                <a:lnTo>
                  <a:pt x="3827989" y="4051379"/>
                </a:lnTo>
                <a:lnTo>
                  <a:pt x="3861528" y="4021508"/>
                </a:lnTo>
                <a:lnTo>
                  <a:pt x="3894478" y="3991000"/>
                </a:lnTo>
                <a:lnTo>
                  <a:pt x="3926830" y="3959864"/>
                </a:lnTo>
                <a:lnTo>
                  <a:pt x="3958573" y="3928110"/>
                </a:lnTo>
                <a:lnTo>
                  <a:pt x="3989698" y="3895748"/>
                </a:lnTo>
                <a:lnTo>
                  <a:pt x="4020196" y="3862786"/>
                </a:lnTo>
                <a:lnTo>
                  <a:pt x="4050056" y="3829236"/>
                </a:lnTo>
                <a:lnTo>
                  <a:pt x="4079269" y="3795105"/>
                </a:lnTo>
                <a:lnTo>
                  <a:pt x="4107826" y="3760405"/>
                </a:lnTo>
                <a:lnTo>
                  <a:pt x="4135717" y="3725145"/>
                </a:lnTo>
                <a:lnTo>
                  <a:pt x="4162931" y="3689334"/>
                </a:lnTo>
                <a:lnTo>
                  <a:pt x="4189461" y="3652982"/>
                </a:lnTo>
                <a:lnTo>
                  <a:pt x="4215295" y="3616098"/>
                </a:lnTo>
                <a:lnTo>
                  <a:pt x="4240424" y="3578693"/>
                </a:lnTo>
                <a:lnTo>
                  <a:pt x="4264839" y="3540776"/>
                </a:lnTo>
                <a:lnTo>
                  <a:pt x="4288530" y="3502357"/>
                </a:lnTo>
                <a:lnTo>
                  <a:pt x="4311487" y="3463444"/>
                </a:lnTo>
                <a:lnTo>
                  <a:pt x="4333701" y="3424049"/>
                </a:lnTo>
                <a:lnTo>
                  <a:pt x="4355161" y="3384180"/>
                </a:lnTo>
                <a:lnTo>
                  <a:pt x="4375859" y="3343848"/>
                </a:lnTo>
                <a:lnTo>
                  <a:pt x="4395785" y="3303061"/>
                </a:lnTo>
                <a:lnTo>
                  <a:pt x="4414929" y="3261830"/>
                </a:lnTo>
                <a:lnTo>
                  <a:pt x="4433281" y="3220164"/>
                </a:lnTo>
                <a:lnTo>
                  <a:pt x="4450832" y="3178072"/>
                </a:lnTo>
                <a:lnTo>
                  <a:pt x="4467573" y="3135566"/>
                </a:lnTo>
                <a:lnTo>
                  <a:pt x="4483492" y="3092653"/>
                </a:lnTo>
                <a:lnTo>
                  <a:pt x="4498582" y="3049344"/>
                </a:lnTo>
                <a:lnTo>
                  <a:pt x="4512832" y="3005648"/>
                </a:lnTo>
                <a:lnTo>
                  <a:pt x="4526232" y="2961576"/>
                </a:lnTo>
                <a:lnTo>
                  <a:pt x="4538773" y="2917136"/>
                </a:lnTo>
                <a:lnTo>
                  <a:pt x="4550445" y="2872339"/>
                </a:lnTo>
                <a:lnTo>
                  <a:pt x="4561240" y="2827193"/>
                </a:lnTo>
                <a:lnTo>
                  <a:pt x="4571146" y="2781709"/>
                </a:lnTo>
                <a:lnTo>
                  <a:pt x="4580154" y="2735897"/>
                </a:lnTo>
                <a:lnTo>
                  <a:pt x="4588255" y="2689765"/>
                </a:lnTo>
                <a:lnTo>
                  <a:pt x="4595439" y="2643324"/>
                </a:lnTo>
                <a:lnTo>
                  <a:pt x="4601697" y="2596583"/>
                </a:lnTo>
                <a:lnTo>
                  <a:pt x="4607018" y="2549552"/>
                </a:lnTo>
                <a:lnTo>
                  <a:pt x="4611394" y="2502241"/>
                </a:lnTo>
                <a:lnTo>
                  <a:pt x="4614813" y="2454659"/>
                </a:lnTo>
                <a:lnTo>
                  <a:pt x="4617268" y="2406815"/>
                </a:lnTo>
                <a:lnTo>
                  <a:pt x="4618748" y="2358720"/>
                </a:lnTo>
                <a:lnTo>
                  <a:pt x="4619244" y="2310384"/>
                </a:lnTo>
                <a:lnTo>
                  <a:pt x="4618748" y="2262047"/>
                </a:lnTo>
                <a:lnTo>
                  <a:pt x="4617268" y="2213952"/>
                </a:lnTo>
                <a:lnTo>
                  <a:pt x="4614813" y="2166108"/>
                </a:lnTo>
                <a:lnTo>
                  <a:pt x="4611394" y="2118526"/>
                </a:lnTo>
                <a:lnTo>
                  <a:pt x="4607018" y="2071215"/>
                </a:lnTo>
                <a:lnTo>
                  <a:pt x="4601697" y="2024184"/>
                </a:lnTo>
                <a:lnTo>
                  <a:pt x="4595439" y="1977443"/>
                </a:lnTo>
                <a:lnTo>
                  <a:pt x="4588255" y="1931002"/>
                </a:lnTo>
                <a:lnTo>
                  <a:pt x="4580154" y="1884870"/>
                </a:lnTo>
                <a:lnTo>
                  <a:pt x="4571146" y="1839058"/>
                </a:lnTo>
                <a:lnTo>
                  <a:pt x="4561240" y="1793574"/>
                </a:lnTo>
                <a:lnTo>
                  <a:pt x="4550445" y="1748428"/>
                </a:lnTo>
                <a:lnTo>
                  <a:pt x="4538773" y="1703631"/>
                </a:lnTo>
                <a:lnTo>
                  <a:pt x="4526232" y="1659191"/>
                </a:lnTo>
                <a:lnTo>
                  <a:pt x="4512832" y="1615119"/>
                </a:lnTo>
                <a:lnTo>
                  <a:pt x="4498582" y="1571423"/>
                </a:lnTo>
                <a:lnTo>
                  <a:pt x="4483492" y="1528114"/>
                </a:lnTo>
                <a:lnTo>
                  <a:pt x="4467573" y="1485201"/>
                </a:lnTo>
                <a:lnTo>
                  <a:pt x="4450832" y="1442695"/>
                </a:lnTo>
                <a:lnTo>
                  <a:pt x="4433281" y="1400603"/>
                </a:lnTo>
                <a:lnTo>
                  <a:pt x="4414929" y="1358937"/>
                </a:lnTo>
                <a:lnTo>
                  <a:pt x="4395785" y="1317706"/>
                </a:lnTo>
                <a:lnTo>
                  <a:pt x="4375859" y="1276919"/>
                </a:lnTo>
                <a:lnTo>
                  <a:pt x="4355161" y="1236587"/>
                </a:lnTo>
                <a:lnTo>
                  <a:pt x="4333701" y="1196718"/>
                </a:lnTo>
                <a:lnTo>
                  <a:pt x="4311487" y="1157323"/>
                </a:lnTo>
                <a:lnTo>
                  <a:pt x="4288530" y="1118410"/>
                </a:lnTo>
                <a:lnTo>
                  <a:pt x="4264839" y="1079991"/>
                </a:lnTo>
                <a:lnTo>
                  <a:pt x="4240424" y="1042074"/>
                </a:lnTo>
                <a:lnTo>
                  <a:pt x="4215295" y="1004669"/>
                </a:lnTo>
                <a:lnTo>
                  <a:pt x="4189461" y="967785"/>
                </a:lnTo>
                <a:lnTo>
                  <a:pt x="4162931" y="931433"/>
                </a:lnTo>
                <a:lnTo>
                  <a:pt x="4135717" y="895622"/>
                </a:lnTo>
                <a:lnTo>
                  <a:pt x="4107826" y="860362"/>
                </a:lnTo>
                <a:lnTo>
                  <a:pt x="4079269" y="825662"/>
                </a:lnTo>
                <a:lnTo>
                  <a:pt x="4050056" y="791531"/>
                </a:lnTo>
                <a:lnTo>
                  <a:pt x="4020196" y="757981"/>
                </a:lnTo>
                <a:lnTo>
                  <a:pt x="3989698" y="725019"/>
                </a:lnTo>
                <a:lnTo>
                  <a:pt x="3958573" y="692657"/>
                </a:lnTo>
                <a:lnTo>
                  <a:pt x="3926830" y="660903"/>
                </a:lnTo>
                <a:lnTo>
                  <a:pt x="3894478" y="629767"/>
                </a:lnTo>
                <a:lnTo>
                  <a:pt x="3861528" y="599259"/>
                </a:lnTo>
                <a:lnTo>
                  <a:pt x="3827989" y="569388"/>
                </a:lnTo>
                <a:lnTo>
                  <a:pt x="3793870" y="540165"/>
                </a:lnTo>
                <a:lnTo>
                  <a:pt x="3759182" y="511598"/>
                </a:lnTo>
                <a:lnTo>
                  <a:pt x="3723933" y="483698"/>
                </a:lnTo>
                <a:lnTo>
                  <a:pt x="3688134" y="456474"/>
                </a:lnTo>
                <a:lnTo>
                  <a:pt x="3651794" y="429935"/>
                </a:lnTo>
                <a:lnTo>
                  <a:pt x="3614923" y="404092"/>
                </a:lnTo>
                <a:lnTo>
                  <a:pt x="3577530" y="378954"/>
                </a:lnTo>
                <a:lnTo>
                  <a:pt x="3539626" y="354531"/>
                </a:lnTo>
                <a:lnTo>
                  <a:pt x="3501219" y="330832"/>
                </a:lnTo>
                <a:lnTo>
                  <a:pt x="3462320" y="307866"/>
                </a:lnTo>
                <a:lnTo>
                  <a:pt x="3422937" y="285645"/>
                </a:lnTo>
                <a:lnTo>
                  <a:pt x="3383082" y="264176"/>
                </a:lnTo>
                <a:lnTo>
                  <a:pt x="3342762" y="243471"/>
                </a:lnTo>
                <a:lnTo>
                  <a:pt x="3301989" y="223538"/>
                </a:lnTo>
                <a:lnTo>
                  <a:pt x="3260771" y="204388"/>
                </a:lnTo>
                <a:lnTo>
                  <a:pt x="3219119" y="186029"/>
                </a:lnTo>
                <a:lnTo>
                  <a:pt x="3177041" y="168471"/>
                </a:lnTo>
                <a:lnTo>
                  <a:pt x="3134548" y="151725"/>
                </a:lnTo>
                <a:lnTo>
                  <a:pt x="3091649" y="135800"/>
                </a:lnTo>
                <a:lnTo>
                  <a:pt x="3048354" y="120705"/>
                </a:lnTo>
                <a:lnTo>
                  <a:pt x="3004672" y="106450"/>
                </a:lnTo>
                <a:lnTo>
                  <a:pt x="2960614" y="93045"/>
                </a:lnTo>
                <a:lnTo>
                  <a:pt x="2916188" y="80499"/>
                </a:lnTo>
                <a:lnTo>
                  <a:pt x="2871404" y="68823"/>
                </a:lnTo>
                <a:lnTo>
                  <a:pt x="2826273" y="58025"/>
                </a:lnTo>
                <a:lnTo>
                  <a:pt x="2780803" y="48115"/>
                </a:lnTo>
                <a:lnTo>
                  <a:pt x="2735005" y="39103"/>
                </a:lnTo>
                <a:lnTo>
                  <a:pt x="2688888" y="30999"/>
                </a:lnTo>
                <a:lnTo>
                  <a:pt x="2642461" y="23812"/>
                </a:lnTo>
                <a:lnTo>
                  <a:pt x="2595735" y="17553"/>
                </a:lnTo>
                <a:lnTo>
                  <a:pt x="2548718" y="12229"/>
                </a:lnTo>
                <a:lnTo>
                  <a:pt x="2501421" y="7852"/>
                </a:lnTo>
                <a:lnTo>
                  <a:pt x="2453853" y="4431"/>
                </a:lnTo>
                <a:lnTo>
                  <a:pt x="2406024" y="1976"/>
                </a:lnTo>
                <a:lnTo>
                  <a:pt x="2357944" y="495"/>
                </a:lnTo>
                <a:lnTo>
                  <a:pt x="2309622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2021" y="2176092"/>
            <a:ext cx="2384425" cy="250581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3190"/>
              </a:lnSpc>
              <a:spcBef>
                <a:spcPts val="340"/>
              </a:spcBef>
              <a:buClr>
                <a:srgbClr val="44536A"/>
              </a:buClr>
              <a:buSzPct val="128571"/>
              <a:buFont typeface="Symbol"/>
              <a:buChar char=""/>
              <a:tabLst>
                <a:tab pos="296545" algn="l"/>
              </a:tabLst>
            </a:pPr>
            <a:r>
              <a:rPr lang="el-GR"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Πληροφόρηση που αναμένεται να υπάρχει στην ιστοσελίδα του ΙΤΕ</a:t>
            </a:r>
            <a:r>
              <a:rPr lang="en-GB"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lang="el-GR"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σχετικά με το </a:t>
            </a:r>
            <a:r>
              <a:rPr lang="en-GB" sz="2800" b="1" spc="-20" dirty="0">
                <a:solidFill>
                  <a:srgbClr val="44536A"/>
                </a:solidFill>
                <a:latin typeface="Calibri Light"/>
                <a:cs typeface="Calibri Light"/>
              </a:rPr>
              <a:t>Erasmus</a:t>
            </a:r>
            <a:endParaRPr sz="2800" b="1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94748" y="941112"/>
            <a:ext cx="2376805" cy="1490345"/>
          </a:xfrm>
          <a:custGeom>
            <a:avLst/>
            <a:gdLst/>
            <a:ahLst/>
            <a:cxnLst/>
            <a:rect l="l" t="t" r="r" b="b"/>
            <a:pathLst>
              <a:path w="2376804" h="1490345">
                <a:moveTo>
                  <a:pt x="0" y="288755"/>
                </a:moveTo>
                <a:lnTo>
                  <a:pt x="39458" y="260804"/>
                </a:lnTo>
                <a:lnTo>
                  <a:pt x="79505" y="234304"/>
                </a:lnTo>
                <a:lnTo>
                  <a:pt x="120109" y="209253"/>
                </a:lnTo>
                <a:lnTo>
                  <a:pt x="161236" y="185644"/>
                </a:lnTo>
                <a:lnTo>
                  <a:pt x="202855" y="163472"/>
                </a:lnTo>
                <a:lnTo>
                  <a:pt x="244933" y="142733"/>
                </a:lnTo>
                <a:lnTo>
                  <a:pt x="287437" y="123421"/>
                </a:lnTo>
                <a:lnTo>
                  <a:pt x="330336" y="105532"/>
                </a:lnTo>
                <a:lnTo>
                  <a:pt x="373596" y="89060"/>
                </a:lnTo>
                <a:lnTo>
                  <a:pt x="417187" y="74001"/>
                </a:lnTo>
                <a:lnTo>
                  <a:pt x="461074" y="60350"/>
                </a:lnTo>
                <a:lnTo>
                  <a:pt x="505225" y="48101"/>
                </a:lnTo>
                <a:lnTo>
                  <a:pt x="549609" y="37249"/>
                </a:lnTo>
                <a:lnTo>
                  <a:pt x="594193" y="27790"/>
                </a:lnTo>
                <a:lnTo>
                  <a:pt x="638944" y="19719"/>
                </a:lnTo>
                <a:lnTo>
                  <a:pt x="683831" y="13030"/>
                </a:lnTo>
                <a:lnTo>
                  <a:pt x="728820" y="7718"/>
                </a:lnTo>
                <a:lnTo>
                  <a:pt x="773879" y="3780"/>
                </a:lnTo>
                <a:lnTo>
                  <a:pt x="818976" y="1208"/>
                </a:lnTo>
                <a:lnTo>
                  <a:pt x="864078" y="0"/>
                </a:lnTo>
                <a:lnTo>
                  <a:pt x="909153" y="148"/>
                </a:lnTo>
                <a:lnTo>
                  <a:pt x="954169" y="1650"/>
                </a:lnTo>
                <a:lnTo>
                  <a:pt x="999093" y="4498"/>
                </a:lnTo>
                <a:lnTo>
                  <a:pt x="1043893" y="8690"/>
                </a:lnTo>
                <a:lnTo>
                  <a:pt x="1088536" y="14219"/>
                </a:lnTo>
                <a:lnTo>
                  <a:pt x="1132991" y="21080"/>
                </a:lnTo>
                <a:lnTo>
                  <a:pt x="1177223" y="29269"/>
                </a:lnTo>
                <a:lnTo>
                  <a:pt x="1221202" y="38781"/>
                </a:lnTo>
                <a:lnTo>
                  <a:pt x="1264895" y="49610"/>
                </a:lnTo>
                <a:lnTo>
                  <a:pt x="1308269" y="61752"/>
                </a:lnTo>
                <a:lnTo>
                  <a:pt x="1351292" y="75201"/>
                </a:lnTo>
                <a:lnTo>
                  <a:pt x="1393932" y="89953"/>
                </a:lnTo>
                <a:lnTo>
                  <a:pt x="1436156" y="106003"/>
                </a:lnTo>
                <a:lnTo>
                  <a:pt x="1477931" y="123345"/>
                </a:lnTo>
                <a:lnTo>
                  <a:pt x="1519226" y="141975"/>
                </a:lnTo>
                <a:lnTo>
                  <a:pt x="1560008" y="161887"/>
                </a:lnTo>
                <a:lnTo>
                  <a:pt x="1600245" y="183077"/>
                </a:lnTo>
                <a:lnTo>
                  <a:pt x="1639903" y="205539"/>
                </a:lnTo>
                <a:lnTo>
                  <a:pt x="1678951" y="229269"/>
                </a:lnTo>
                <a:lnTo>
                  <a:pt x="1717357" y="254262"/>
                </a:lnTo>
                <a:lnTo>
                  <a:pt x="1755087" y="280512"/>
                </a:lnTo>
                <a:lnTo>
                  <a:pt x="1792110" y="308014"/>
                </a:lnTo>
                <a:lnTo>
                  <a:pt x="1828393" y="336765"/>
                </a:lnTo>
                <a:lnTo>
                  <a:pt x="1863904" y="366758"/>
                </a:lnTo>
                <a:lnTo>
                  <a:pt x="1898610" y="397988"/>
                </a:lnTo>
                <a:lnTo>
                  <a:pt x="1932479" y="430451"/>
                </a:lnTo>
                <a:lnTo>
                  <a:pt x="1965479" y="464142"/>
                </a:lnTo>
                <a:lnTo>
                  <a:pt x="1997576" y="499056"/>
                </a:lnTo>
                <a:lnTo>
                  <a:pt x="2028740" y="535187"/>
                </a:lnTo>
                <a:lnTo>
                  <a:pt x="2058936" y="572530"/>
                </a:lnTo>
                <a:lnTo>
                  <a:pt x="2088133" y="611081"/>
                </a:lnTo>
                <a:lnTo>
                  <a:pt x="2116898" y="651779"/>
                </a:lnTo>
                <a:lnTo>
                  <a:pt x="2144230" y="693313"/>
                </a:lnTo>
                <a:lnTo>
                  <a:pt x="2170114" y="735645"/>
                </a:lnTo>
                <a:lnTo>
                  <a:pt x="2194539" y="778737"/>
                </a:lnTo>
                <a:lnTo>
                  <a:pt x="2217490" y="822549"/>
                </a:lnTo>
                <a:lnTo>
                  <a:pt x="2238956" y="867043"/>
                </a:lnTo>
                <a:lnTo>
                  <a:pt x="2258922" y="912180"/>
                </a:lnTo>
                <a:lnTo>
                  <a:pt x="2277376" y="957920"/>
                </a:lnTo>
                <a:lnTo>
                  <a:pt x="2294304" y="1004226"/>
                </a:lnTo>
                <a:lnTo>
                  <a:pt x="2309694" y="1051057"/>
                </a:lnTo>
                <a:lnTo>
                  <a:pt x="2323532" y="1098375"/>
                </a:lnTo>
                <a:lnTo>
                  <a:pt x="2335805" y="1146142"/>
                </a:lnTo>
                <a:lnTo>
                  <a:pt x="2346501" y="1194318"/>
                </a:lnTo>
                <a:lnTo>
                  <a:pt x="2355605" y="1242865"/>
                </a:lnTo>
                <a:lnTo>
                  <a:pt x="2363106" y="1291743"/>
                </a:lnTo>
                <a:lnTo>
                  <a:pt x="2368989" y="1340914"/>
                </a:lnTo>
                <a:lnTo>
                  <a:pt x="2373242" y="1390339"/>
                </a:lnTo>
                <a:lnTo>
                  <a:pt x="2375852" y="1439978"/>
                </a:lnTo>
                <a:lnTo>
                  <a:pt x="2376804" y="1489794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9827" y="4780788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2796" y="0"/>
                </a:moveTo>
                <a:lnTo>
                  <a:pt x="223760" y="4396"/>
                </a:lnTo>
                <a:lnTo>
                  <a:pt x="177609" y="17071"/>
                </a:lnTo>
                <a:lnTo>
                  <a:pt x="135111" y="37253"/>
                </a:lnTo>
                <a:lnTo>
                  <a:pt x="97037" y="64171"/>
                </a:lnTo>
                <a:lnTo>
                  <a:pt x="64158" y="97053"/>
                </a:lnTo>
                <a:lnTo>
                  <a:pt x="37244" y="135127"/>
                </a:lnTo>
                <a:lnTo>
                  <a:pt x="17066" y="177624"/>
                </a:lnTo>
                <a:lnTo>
                  <a:pt x="4395" y="223770"/>
                </a:lnTo>
                <a:lnTo>
                  <a:pt x="0" y="272795"/>
                </a:lnTo>
                <a:lnTo>
                  <a:pt x="4395" y="321821"/>
                </a:lnTo>
                <a:lnTo>
                  <a:pt x="17066" y="367967"/>
                </a:lnTo>
                <a:lnTo>
                  <a:pt x="37244" y="410463"/>
                </a:lnTo>
                <a:lnTo>
                  <a:pt x="64158" y="448538"/>
                </a:lnTo>
                <a:lnTo>
                  <a:pt x="97037" y="481420"/>
                </a:lnTo>
                <a:lnTo>
                  <a:pt x="135111" y="508338"/>
                </a:lnTo>
                <a:lnTo>
                  <a:pt x="177609" y="528520"/>
                </a:lnTo>
                <a:lnTo>
                  <a:pt x="223760" y="541195"/>
                </a:lnTo>
                <a:lnTo>
                  <a:pt x="272796" y="545592"/>
                </a:lnTo>
                <a:lnTo>
                  <a:pt x="321821" y="541195"/>
                </a:lnTo>
                <a:lnTo>
                  <a:pt x="367967" y="528520"/>
                </a:lnTo>
                <a:lnTo>
                  <a:pt x="410464" y="508338"/>
                </a:lnTo>
                <a:lnTo>
                  <a:pt x="448538" y="481420"/>
                </a:lnTo>
                <a:lnTo>
                  <a:pt x="481420" y="448538"/>
                </a:lnTo>
                <a:lnTo>
                  <a:pt x="508338" y="410464"/>
                </a:lnTo>
                <a:lnTo>
                  <a:pt x="528520" y="367967"/>
                </a:lnTo>
                <a:lnTo>
                  <a:pt x="541195" y="321821"/>
                </a:lnTo>
                <a:lnTo>
                  <a:pt x="545591" y="272795"/>
                </a:lnTo>
                <a:lnTo>
                  <a:pt x="541195" y="223770"/>
                </a:lnTo>
                <a:lnTo>
                  <a:pt x="528520" y="177624"/>
                </a:lnTo>
                <a:lnTo>
                  <a:pt x="508338" y="135127"/>
                </a:lnTo>
                <a:lnTo>
                  <a:pt x="481420" y="97053"/>
                </a:lnTo>
                <a:lnTo>
                  <a:pt x="448538" y="64171"/>
                </a:lnTo>
                <a:lnTo>
                  <a:pt x="410463" y="37253"/>
                </a:lnTo>
                <a:lnTo>
                  <a:pt x="367967" y="17071"/>
                </a:lnTo>
                <a:lnTo>
                  <a:pt x="321821" y="4396"/>
                </a:lnTo>
                <a:lnTo>
                  <a:pt x="27279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272CC-40C4-9688-BB83-DFEFA82E5B51}"/>
              </a:ext>
            </a:extLst>
          </p:cNvPr>
          <p:cNvSpPr txBox="1"/>
          <p:nvPr/>
        </p:nvSpPr>
        <p:spPr>
          <a:xfrm>
            <a:off x="5529452" y="941112"/>
            <a:ext cx="6324600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dirty="0"/>
              <a:t>Παρουσίαση της ομάδας διαχείρισης </a:t>
            </a:r>
            <a:r>
              <a:rPr lang="el-GR" sz="1600" dirty="0" err="1"/>
              <a:t>Erasmu</a:t>
            </a:r>
            <a:r>
              <a:rPr lang="en-GB" sz="1600" dirty="0"/>
              <a:t>s </a:t>
            </a:r>
            <a:r>
              <a:rPr lang="el-GR" sz="1600" dirty="0"/>
              <a:t>και περιγραφή της δομής της, συμπεριλαμβανομένων των επικεφαλής και των μελών της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dirty="0"/>
              <a:t>Περιγραφή των διαδικασιών για την επιλογή φοιτητών, καθηγητών και προσωπικού που θα συμμετάσχουν στο πρόγραμμα </a:t>
            </a:r>
            <a:r>
              <a:rPr lang="el-GR" sz="1600" dirty="0" err="1"/>
              <a:t>Erasmus</a:t>
            </a:r>
            <a:endParaRPr lang="el-G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dirty="0"/>
              <a:t>Παροχή πληροφοριών σχετικά με τις υποστηρικτικές υπηρεσίες που προσφέρονται στους συμμετέχοντες (ειδικά στους συμμετέχοντες με λιγότερες ευκαιρίες)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dirty="0"/>
              <a:t>Περιγραφή των επιλέξιμων δραστηριοτήτων, στα πλαίσια του Προγράμματος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dirty="0"/>
              <a:t>Επεξήγηση του τρόπου χρηματοδότησης των κινητικοτήτων και πίνακες με τα ποσά-τις ισχύουσες τιμές ανά Πρόσκληση (συμπεριλαμβανομένων των επιτρεπόμενων </a:t>
            </a:r>
            <a:r>
              <a:rPr lang="en-GB" sz="1600" dirty="0"/>
              <a:t>top-ups)</a:t>
            </a:r>
            <a:endParaRPr lang="el-G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Templates </a:t>
            </a:r>
            <a:r>
              <a:rPr lang="el-GR" sz="1600" dirty="0"/>
              <a:t>απαιτούμενων εντύπων ανά είδος κινητικότητας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spc="-5" dirty="0">
                <a:latin typeface="Calibri"/>
                <a:cs typeface="Calibri"/>
              </a:rPr>
              <a:t>Ενημέρωση</a:t>
            </a:r>
            <a:r>
              <a:rPr lang="el-GR" sz="1600" spc="-1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για</a:t>
            </a:r>
            <a:r>
              <a:rPr lang="el-GR" sz="1600" spc="15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τις</a:t>
            </a:r>
            <a:r>
              <a:rPr lang="el-GR" sz="160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συνεργασίες</a:t>
            </a:r>
            <a:r>
              <a:rPr lang="el-GR" sz="1600" dirty="0">
                <a:latin typeface="Calibri"/>
                <a:cs typeface="Calibri"/>
              </a:rPr>
              <a:t> </a:t>
            </a:r>
            <a:r>
              <a:rPr lang="el-GR" sz="1600" spc="-20" dirty="0">
                <a:latin typeface="Calibri"/>
                <a:cs typeface="Calibri"/>
              </a:rPr>
              <a:t>και</a:t>
            </a:r>
            <a:r>
              <a:rPr lang="el-GR" sz="1600" spc="-10" dirty="0">
                <a:latin typeface="Calibri"/>
                <a:cs typeface="Calibri"/>
              </a:rPr>
              <a:t> τα</a:t>
            </a:r>
            <a:r>
              <a:rPr lang="el-GR" sz="1600" spc="15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δίκτυα</a:t>
            </a:r>
            <a:r>
              <a:rPr lang="el-GR" sz="1600" spc="15" dirty="0">
                <a:latin typeface="Calibri"/>
                <a:cs typeface="Calibri"/>
              </a:rPr>
              <a:t> </a:t>
            </a:r>
            <a:r>
              <a:rPr lang="el-GR" sz="1600" dirty="0">
                <a:latin typeface="Calibri"/>
                <a:cs typeface="Calibri"/>
              </a:rPr>
              <a:t>που</a:t>
            </a:r>
            <a:r>
              <a:rPr lang="el-GR" sz="1600" spc="-30" dirty="0">
                <a:latin typeface="Calibri"/>
                <a:cs typeface="Calibri"/>
              </a:rPr>
              <a:t> </a:t>
            </a:r>
            <a:r>
              <a:rPr lang="el-GR" sz="1600" spc="-10" dirty="0">
                <a:latin typeface="Calibri"/>
                <a:cs typeface="Calibri"/>
              </a:rPr>
              <a:t>το</a:t>
            </a:r>
            <a:r>
              <a:rPr lang="el-GR" sz="160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Γραφείο</a:t>
            </a:r>
            <a:r>
              <a:rPr lang="el-GR" sz="1600" spc="10" dirty="0">
                <a:latin typeface="Calibri"/>
                <a:cs typeface="Calibri"/>
              </a:rPr>
              <a:t>  </a:t>
            </a:r>
            <a:r>
              <a:rPr lang="el-GR" sz="1600" spc="-5" dirty="0" err="1">
                <a:latin typeface="Calibri"/>
                <a:cs typeface="Calibri"/>
              </a:rPr>
              <a:t>Erasmus</a:t>
            </a:r>
            <a:r>
              <a:rPr lang="el-GR" sz="1600" spc="-5" dirty="0">
                <a:latin typeface="Calibri"/>
                <a:cs typeface="Calibri"/>
              </a:rPr>
              <a:t>/IRO</a:t>
            </a:r>
            <a:r>
              <a:rPr lang="el-GR" sz="1600" spc="-20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έχει</a:t>
            </a:r>
            <a:r>
              <a:rPr lang="el-GR" sz="1600" spc="5" dirty="0">
                <a:latin typeface="Calibri"/>
                <a:cs typeface="Calibri"/>
              </a:rPr>
              <a:t> </a:t>
            </a:r>
            <a:r>
              <a:rPr lang="el-GR" sz="1600" spc="-5" dirty="0">
                <a:latin typeface="Calibri"/>
                <a:cs typeface="Calibri"/>
              </a:rPr>
              <a:t>αναπτύξει </a:t>
            </a:r>
            <a:r>
              <a:rPr lang="el-GR" sz="1600" dirty="0">
                <a:latin typeface="Calibri"/>
                <a:cs typeface="Calibri"/>
              </a:rPr>
              <a:t> με</a:t>
            </a:r>
            <a:r>
              <a:rPr lang="el-GR" sz="1600" spc="-5" dirty="0">
                <a:latin typeface="Calibri"/>
                <a:cs typeface="Calibri"/>
              </a:rPr>
              <a:t> άλλα</a:t>
            </a:r>
            <a:r>
              <a:rPr lang="el-GR" sz="1600" spc="-10" dirty="0">
                <a:latin typeface="Calibri"/>
                <a:cs typeface="Calibri"/>
              </a:rPr>
              <a:t> εκπαιδευτικά</a:t>
            </a:r>
            <a:r>
              <a:rPr lang="el-GR" sz="1600" spc="5" dirty="0">
                <a:latin typeface="Calibri"/>
                <a:cs typeface="Calibri"/>
              </a:rPr>
              <a:t> </a:t>
            </a:r>
            <a:r>
              <a:rPr lang="el-GR" sz="1600" spc="-10" dirty="0">
                <a:latin typeface="Calibri"/>
                <a:cs typeface="Calibri"/>
              </a:rPr>
              <a:t>ιδρύματα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spc="-10" dirty="0">
                <a:latin typeface="Calibri"/>
                <a:cs typeface="Calibri"/>
              </a:rPr>
              <a:t>Κοινοποίηση των </a:t>
            </a:r>
            <a:r>
              <a:rPr lang="el-GR" sz="1600" spc="-10" dirty="0" err="1">
                <a:latin typeface="Calibri"/>
                <a:cs typeface="Calibri"/>
              </a:rPr>
              <a:t>success</a:t>
            </a:r>
            <a:r>
              <a:rPr lang="el-GR" sz="1600" spc="-10" dirty="0">
                <a:latin typeface="Calibri"/>
                <a:cs typeface="Calibri"/>
              </a:rPr>
              <a:t> </a:t>
            </a:r>
            <a:r>
              <a:rPr lang="el-GR" sz="1600" spc="-10" dirty="0" err="1">
                <a:latin typeface="Calibri"/>
                <a:cs typeface="Calibri"/>
              </a:rPr>
              <a:t>stories</a:t>
            </a:r>
            <a:r>
              <a:rPr lang="el-GR" sz="1600" spc="-10" dirty="0">
                <a:latin typeface="Calibri"/>
                <a:cs typeface="Calibri"/>
              </a:rPr>
              <a:t> αλλά και ανατροφοδότηση αναφορικά με τις προκλήσεις  που αντιμετωπίζονται κατά την υλοποίηση κινητικοτήτων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spc="-10" dirty="0">
                <a:latin typeface="Calibri"/>
                <a:cs typeface="Calibri"/>
              </a:rPr>
              <a:t>Στοιχεία επικοινωνίας και ώρες γραφείου </a:t>
            </a:r>
            <a:r>
              <a:rPr lang="en-GB" sz="1600" spc="-10" dirty="0">
                <a:latin typeface="Calibri"/>
                <a:cs typeface="Calibri"/>
              </a:rPr>
              <a:t>Erasmus</a:t>
            </a:r>
            <a:endParaRPr lang="el-GR" sz="1600" spc="-10" dirty="0">
              <a:latin typeface="Calibri"/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spc="-10" dirty="0">
                <a:latin typeface="Calibri"/>
                <a:cs typeface="Calibri"/>
              </a:rPr>
              <a:t>Ενημέρωση για το </a:t>
            </a:r>
            <a:r>
              <a:rPr lang="en-GB" sz="1600" spc="-10" dirty="0">
                <a:latin typeface="Calibri"/>
                <a:cs typeface="Calibri"/>
              </a:rPr>
              <a:t>Erasmus Student Card </a:t>
            </a:r>
            <a:r>
              <a:rPr lang="el-GR" sz="1600" spc="-10" dirty="0">
                <a:latin typeface="Calibri"/>
                <a:cs typeface="Calibri"/>
              </a:rPr>
              <a:t>και το </a:t>
            </a:r>
            <a:r>
              <a:rPr lang="en-GB" sz="1600" spc="-10" dirty="0">
                <a:latin typeface="Calibri"/>
                <a:cs typeface="Calibri"/>
              </a:rPr>
              <a:t>Erasmus+ Mobile App</a:t>
            </a:r>
            <a:endParaRPr lang="el-GR" sz="1600" spc="-10" dirty="0">
              <a:latin typeface="Calibri"/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600" spc="-10" dirty="0" err="1">
                <a:latin typeface="Calibri"/>
                <a:cs typeface="Calibri"/>
              </a:rPr>
              <a:t>Επικαιροποιημένη</a:t>
            </a:r>
            <a:r>
              <a:rPr lang="el-GR" sz="1600" spc="-10" dirty="0">
                <a:latin typeface="Calibri"/>
                <a:cs typeface="Calibri"/>
              </a:rPr>
              <a:t> πληροφόρηση σχετικά με τη χρήση</a:t>
            </a:r>
            <a:r>
              <a:rPr lang="en-GB" sz="1600" spc="-10" dirty="0">
                <a:latin typeface="Calibri"/>
                <a:cs typeface="Calibri"/>
              </a:rPr>
              <a:t>, </a:t>
            </a:r>
            <a:r>
              <a:rPr lang="el-GR" sz="1600" spc="-10" dirty="0">
                <a:latin typeface="Calibri"/>
                <a:cs typeface="Calibri"/>
              </a:rPr>
              <a:t>τον τρόπο λειτουργίας και</a:t>
            </a:r>
            <a:r>
              <a:rPr lang="en-GB" sz="1600" spc="-10" dirty="0">
                <a:latin typeface="Calibri"/>
                <a:cs typeface="Calibri"/>
              </a:rPr>
              <a:t> </a:t>
            </a:r>
            <a:r>
              <a:rPr lang="el-GR" sz="1600" spc="-10" dirty="0">
                <a:latin typeface="Calibri"/>
                <a:cs typeface="Calibri"/>
              </a:rPr>
              <a:t>τη μεταφορά των </a:t>
            </a:r>
            <a:r>
              <a:rPr lang="en-GB" sz="1600" spc="-10" dirty="0">
                <a:latin typeface="Calibri"/>
                <a:cs typeface="Calibri"/>
              </a:rPr>
              <a:t>ECTS </a:t>
            </a:r>
            <a:r>
              <a:rPr lang="el-GR" sz="1600" spc="-10" dirty="0">
                <a:latin typeface="Calibri"/>
                <a:cs typeface="Calibri"/>
              </a:rPr>
              <a:t>(διαδικασίες αναγνώρισης)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600" spc="-10" dirty="0">
              <a:latin typeface="Calibri"/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600" spc="-10" dirty="0">
              <a:latin typeface="Calibri"/>
              <a:cs typeface="Calibri"/>
            </a:endParaRPr>
          </a:p>
          <a:p>
            <a:pPr marL="358775" indent="-358775">
              <a:buFont typeface="Courier New" panose="02070309020205020404" pitchFamily="49" charset="0"/>
              <a:buChar char="o"/>
            </a:pPr>
            <a:endParaRPr lang="el-GR" sz="1600" spc="-10" dirty="0">
              <a:latin typeface="Calibri"/>
              <a:cs typeface="Calibri"/>
            </a:endParaRPr>
          </a:p>
          <a:p>
            <a:endParaRPr lang="el-G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4851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8616" y="2554463"/>
            <a:ext cx="3519170" cy="90805"/>
            <a:chOff x="618616" y="2554463"/>
            <a:chExt cx="3519170" cy="90805"/>
          </a:xfrm>
        </p:grpSpPr>
        <p:sp>
          <p:nvSpPr>
            <p:cNvPr id="3" name="object 3"/>
            <p:cNvSpPr/>
            <p:nvPr/>
          </p:nvSpPr>
          <p:spPr>
            <a:xfrm>
              <a:off x="640143" y="2578655"/>
              <a:ext cx="3475990" cy="42545"/>
            </a:xfrm>
            <a:custGeom>
              <a:avLst/>
              <a:gdLst/>
              <a:ahLst/>
              <a:cxnLst/>
              <a:rect l="l" t="t" r="r" b="b"/>
              <a:pathLst>
                <a:path w="3475990" h="42544">
                  <a:moveTo>
                    <a:pt x="279523" y="0"/>
                  </a:moveTo>
                  <a:lnTo>
                    <a:pt x="233089" y="80"/>
                  </a:lnTo>
                  <a:lnTo>
                    <a:pt x="187724" y="742"/>
                  </a:lnTo>
                  <a:lnTo>
                    <a:pt x="142616" y="2018"/>
                  </a:lnTo>
                  <a:lnTo>
                    <a:pt x="96951" y="3940"/>
                  </a:lnTo>
                  <a:lnTo>
                    <a:pt x="49916" y="6542"/>
                  </a:lnTo>
                  <a:lnTo>
                    <a:pt x="698" y="9858"/>
                  </a:lnTo>
                  <a:lnTo>
                    <a:pt x="0" y="13668"/>
                  </a:lnTo>
                  <a:lnTo>
                    <a:pt x="889" y="24209"/>
                  </a:lnTo>
                  <a:lnTo>
                    <a:pt x="698" y="28146"/>
                  </a:lnTo>
                  <a:lnTo>
                    <a:pt x="112775" y="30245"/>
                  </a:lnTo>
                  <a:lnTo>
                    <a:pt x="222563" y="31412"/>
                  </a:lnTo>
                  <a:lnTo>
                    <a:pt x="329870" y="31785"/>
                  </a:lnTo>
                  <a:lnTo>
                    <a:pt x="434504" y="31505"/>
                  </a:lnTo>
                  <a:lnTo>
                    <a:pt x="586021" y="30167"/>
                  </a:lnTo>
                  <a:lnTo>
                    <a:pt x="774220" y="27354"/>
                  </a:lnTo>
                  <a:lnTo>
                    <a:pt x="1000025" y="22166"/>
                  </a:lnTo>
                  <a:lnTo>
                    <a:pt x="1097088" y="20730"/>
                  </a:lnTo>
                  <a:lnTo>
                    <a:pt x="1147818" y="20410"/>
                  </a:lnTo>
                  <a:lnTo>
                    <a:pt x="1200265" y="20441"/>
                  </a:lnTo>
                  <a:lnTo>
                    <a:pt x="1254617" y="20889"/>
                  </a:lnTo>
                  <a:lnTo>
                    <a:pt x="1311064" y="21818"/>
                  </a:lnTo>
                  <a:lnTo>
                    <a:pt x="1369793" y="23294"/>
                  </a:lnTo>
                  <a:lnTo>
                    <a:pt x="1430993" y="25382"/>
                  </a:lnTo>
                  <a:lnTo>
                    <a:pt x="1494853" y="28146"/>
                  </a:lnTo>
                  <a:lnTo>
                    <a:pt x="1567804" y="30745"/>
                  </a:lnTo>
                  <a:lnTo>
                    <a:pt x="1636275" y="31576"/>
                  </a:lnTo>
                  <a:lnTo>
                    <a:pt x="1700481" y="31002"/>
                  </a:lnTo>
                  <a:lnTo>
                    <a:pt x="1760634" y="29388"/>
                  </a:lnTo>
                  <a:lnTo>
                    <a:pt x="1816950" y="27098"/>
                  </a:lnTo>
                  <a:lnTo>
                    <a:pt x="1918925" y="21948"/>
                  </a:lnTo>
                  <a:lnTo>
                    <a:pt x="1965012" y="19815"/>
                  </a:lnTo>
                  <a:lnTo>
                    <a:pt x="2008117" y="18463"/>
                  </a:lnTo>
                  <a:lnTo>
                    <a:pt x="2048454" y="18256"/>
                  </a:lnTo>
                  <a:lnTo>
                    <a:pt x="2086237" y="19558"/>
                  </a:lnTo>
                  <a:lnTo>
                    <a:pt x="2121681" y="22733"/>
                  </a:lnTo>
                  <a:lnTo>
                    <a:pt x="2154999" y="28146"/>
                  </a:lnTo>
                  <a:lnTo>
                    <a:pt x="2188382" y="33908"/>
                  </a:lnTo>
                  <a:lnTo>
                    <a:pt x="2223998" y="38016"/>
                  </a:lnTo>
                  <a:lnTo>
                    <a:pt x="2262029" y="40658"/>
                  </a:lnTo>
                  <a:lnTo>
                    <a:pt x="2302659" y="42024"/>
                  </a:lnTo>
                  <a:lnTo>
                    <a:pt x="2346069" y="42304"/>
                  </a:lnTo>
                  <a:lnTo>
                    <a:pt x="2392440" y="41686"/>
                  </a:lnTo>
                  <a:lnTo>
                    <a:pt x="2441956" y="40360"/>
                  </a:lnTo>
                  <a:lnTo>
                    <a:pt x="2675101" y="31767"/>
                  </a:lnTo>
                  <a:lnTo>
                    <a:pt x="2743068" y="29742"/>
                  </a:lnTo>
                  <a:lnTo>
                    <a:pt x="2815272" y="28146"/>
                  </a:lnTo>
                  <a:lnTo>
                    <a:pt x="2887289" y="27080"/>
                  </a:lnTo>
                  <a:lnTo>
                    <a:pt x="2954806" y="26471"/>
                  </a:lnTo>
                  <a:lnTo>
                    <a:pt x="3018085" y="26242"/>
                  </a:lnTo>
                  <a:lnTo>
                    <a:pt x="3132978" y="26620"/>
                  </a:lnTo>
                  <a:lnTo>
                    <a:pt x="3323435" y="28595"/>
                  </a:lnTo>
                  <a:lnTo>
                    <a:pt x="3403188" y="28978"/>
                  </a:lnTo>
                  <a:lnTo>
                    <a:pt x="3440113" y="28751"/>
                  </a:lnTo>
                  <a:lnTo>
                    <a:pt x="3475418" y="28146"/>
                  </a:lnTo>
                  <a:lnTo>
                    <a:pt x="3475418" y="9858"/>
                  </a:lnTo>
                  <a:lnTo>
                    <a:pt x="3404514" y="8128"/>
                  </a:lnTo>
                  <a:lnTo>
                    <a:pt x="3336145" y="6919"/>
                  </a:lnTo>
                  <a:lnTo>
                    <a:pt x="3270293" y="6171"/>
                  </a:lnTo>
                  <a:lnTo>
                    <a:pt x="3206940" y="5826"/>
                  </a:lnTo>
                  <a:lnTo>
                    <a:pt x="3146066" y="5824"/>
                  </a:lnTo>
                  <a:lnTo>
                    <a:pt x="3087654" y="6104"/>
                  </a:lnTo>
                  <a:lnTo>
                    <a:pt x="2978140" y="7276"/>
                  </a:lnTo>
                  <a:lnTo>
                    <a:pt x="2746128" y="10987"/>
                  </a:lnTo>
                  <a:lnTo>
                    <a:pt x="2669644" y="11534"/>
                  </a:lnTo>
                  <a:lnTo>
                    <a:pt x="2634825" y="11367"/>
                  </a:lnTo>
                  <a:lnTo>
                    <a:pt x="2602263" y="10829"/>
                  </a:lnTo>
                  <a:lnTo>
                    <a:pt x="2526290" y="8606"/>
                  </a:lnTo>
                  <a:lnTo>
                    <a:pt x="2477421" y="8323"/>
                  </a:lnTo>
                  <a:lnTo>
                    <a:pt x="2426104" y="8786"/>
                  </a:lnTo>
                  <a:lnTo>
                    <a:pt x="2373110" y="9773"/>
                  </a:lnTo>
                  <a:lnTo>
                    <a:pt x="2211769" y="13655"/>
                  </a:lnTo>
                  <a:lnTo>
                    <a:pt x="2159773" y="14515"/>
                  </a:lnTo>
                  <a:lnTo>
                    <a:pt x="2109954" y="14787"/>
                  </a:lnTo>
                  <a:lnTo>
                    <a:pt x="2063082" y="14250"/>
                  </a:lnTo>
                  <a:lnTo>
                    <a:pt x="2019928" y="12681"/>
                  </a:lnTo>
                  <a:lnTo>
                    <a:pt x="1981263" y="9858"/>
                  </a:lnTo>
                  <a:lnTo>
                    <a:pt x="1944881" y="6800"/>
                  </a:lnTo>
                  <a:lnTo>
                    <a:pt x="1907691" y="4610"/>
                  </a:lnTo>
                  <a:lnTo>
                    <a:pt x="1869235" y="3196"/>
                  </a:lnTo>
                  <a:lnTo>
                    <a:pt x="1829056" y="2464"/>
                  </a:lnTo>
                  <a:lnTo>
                    <a:pt x="1786695" y="2318"/>
                  </a:lnTo>
                  <a:lnTo>
                    <a:pt x="1741693" y="2667"/>
                  </a:lnTo>
                  <a:lnTo>
                    <a:pt x="1693594" y="3414"/>
                  </a:lnTo>
                  <a:lnTo>
                    <a:pt x="1461049" y="8522"/>
                  </a:lnTo>
                  <a:lnTo>
                    <a:pt x="1127126" y="14684"/>
                  </a:lnTo>
                  <a:lnTo>
                    <a:pt x="1031767" y="15908"/>
                  </a:lnTo>
                  <a:lnTo>
                    <a:pt x="937248" y="16314"/>
                  </a:lnTo>
                  <a:lnTo>
                    <a:pt x="889286" y="16123"/>
                  </a:lnTo>
                  <a:lnTo>
                    <a:pt x="840312" y="15625"/>
                  </a:lnTo>
                  <a:lnTo>
                    <a:pt x="789918" y="14783"/>
                  </a:lnTo>
                  <a:lnTo>
                    <a:pt x="737698" y="13565"/>
                  </a:lnTo>
                  <a:lnTo>
                    <a:pt x="683243" y="11935"/>
                  </a:lnTo>
                  <a:lnTo>
                    <a:pt x="556213" y="7149"/>
                  </a:lnTo>
                  <a:lnTo>
                    <a:pt x="433381" y="2911"/>
                  </a:lnTo>
                  <a:lnTo>
                    <a:pt x="378856" y="1448"/>
                  </a:lnTo>
                  <a:lnTo>
                    <a:pt x="327841" y="466"/>
                  </a:lnTo>
                  <a:lnTo>
                    <a:pt x="27952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841" y="2576688"/>
              <a:ext cx="3474720" cy="46355"/>
            </a:xfrm>
            <a:custGeom>
              <a:avLst/>
              <a:gdLst/>
              <a:ahLst/>
              <a:cxnLst/>
              <a:rect l="l" t="t" r="r" b="b"/>
              <a:pathLst>
                <a:path w="3474720" h="46355">
                  <a:moveTo>
                    <a:pt x="0" y="11825"/>
                  </a:moveTo>
                  <a:lnTo>
                    <a:pt x="48767" y="9503"/>
                  </a:lnTo>
                  <a:lnTo>
                    <a:pt x="98699" y="8619"/>
                  </a:lnTo>
                  <a:lnTo>
                    <a:pt x="149538" y="8901"/>
                  </a:lnTo>
                  <a:lnTo>
                    <a:pt x="201028" y="10081"/>
                  </a:lnTo>
                  <a:lnTo>
                    <a:pt x="252909" y="11887"/>
                  </a:lnTo>
                  <a:lnTo>
                    <a:pt x="304924" y="14051"/>
                  </a:lnTo>
                  <a:lnTo>
                    <a:pt x="356816" y="16301"/>
                  </a:lnTo>
                  <a:lnTo>
                    <a:pt x="408326" y="18369"/>
                  </a:lnTo>
                  <a:lnTo>
                    <a:pt x="459197" y="19985"/>
                  </a:lnTo>
                  <a:lnTo>
                    <a:pt x="509171" y="20878"/>
                  </a:lnTo>
                  <a:lnTo>
                    <a:pt x="557991" y="20778"/>
                  </a:lnTo>
                  <a:lnTo>
                    <a:pt x="605398" y="19416"/>
                  </a:lnTo>
                  <a:lnTo>
                    <a:pt x="651135" y="16521"/>
                  </a:lnTo>
                  <a:lnTo>
                    <a:pt x="694944" y="11825"/>
                  </a:lnTo>
                  <a:lnTo>
                    <a:pt x="741605" y="7011"/>
                  </a:lnTo>
                  <a:lnTo>
                    <a:pt x="789420" y="4541"/>
                  </a:lnTo>
                  <a:lnTo>
                    <a:pt x="838260" y="3995"/>
                  </a:lnTo>
                  <a:lnTo>
                    <a:pt x="887999" y="4951"/>
                  </a:lnTo>
                  <a:lnTo>
                    <a:pt x="938510" y="6990"/>
                  </a:lnTo>
                  <a:lnTo>
                    <a:pt x="989665" y="9691"/>
                  </a:lnTo>
                  <a:lnTo>
                    <a:pt x="1041336" y="12633"/>
                  </a:lnTo>
                  <a:lnTo>
                    <a:pt x="1093397" y="15397"/>
                  </a:lnTo>
                  <a:lnTo>
                    <a:pt x="1145720" y="17562"/>
                  </a:lnTo>
                  <a:lnTo>
                    <a:pt x="1198179" y="18708"/>
                  </a:lnTo>
                  <a:lnTo>
                    <a:pt x="1250644" y="18413"/>
                  </a:lnTo>
                  <a:lnTo>
                    <a:pt x="1302990" y="16259"/>
                  </a:lnTo>
                  <a:lnTo>
                    <a:pt x="1355089" y="11825"/>
                  </a:lnTo>
                  <a:lnTo>
                    <a:pt x="1407284" y="7392"/>
                  </a:lnTo>
                  <a:lnTo>
                    <a:pt x="1459837" y="5243"/>
                  </a:lnTo>
                  <a:lnTo>
                    <a:pt x="1512585" y="4957"/>
                  </a:lnTo>
                  <a:lnTo>
                    <a:pt x="1565368" y="6112"/>
                  </a:lnTo>
                  <a:lnTo>
                    <a:pt x="1618024" y="8287"/>
                  </a:lnTo>
                  <a:lnTo>
                    <a:pt x="1670392" y="11060"/>
                  </a:lnTo>
                  <a:lnTo>
                    <a:pt x="1722311" y="14010"/>
                  </a:lnTo>
                  <a:lnTo>
                    <a:pt x="1773620" y="16715"/>
                  </a:lnTo>
                  <a:lnTo>
                    <a:pt x="1824157" y="18754"/>
                  </a:lnTo>
                  <a:lnTo>
                    <a:pt x="1873761" y="19706"/>
                  </a:lnTo>
                  <a:lnTo>
                    <a:pt x="1922271" y="19150"/>
                  </a:lnTo>
                  <a:lnTo>
                    <a:pt x="1969525" y="16663"/>
                  </a:lnTo>
                  <a:lnTo>
                    <a:pt x="2015363" y="11825"/>
                  </a:lnTo>
                  <a:lnTo>
                    <a:pt x="2054409" y="7180"/>
                  </a:lnTo>
                  <a:lnTo>
                    <a:pt x="2093696" y="3818"/>
                  </a:lnTo>
                  <a:lnTo>
                    <a:pt x="2133559" y="1596"/>
                  </a:lnTo>
                  <a:lnTo>
                    <a:pt x="2174336" y="370"/>
                  </a:lnTo>
                  <a:lnTo>
                    <a:pt x="2216366" y="0"/>
                  </a:lnTo>
                  <a:lnTo>
                    <a:pt x="2259985" y="340"/>
                  </a:lnTo>
                  <a:lnTo>
                    <a:pt x="2305531" y="1248"/>
                  </a:lnTo>
                  <a:lnTo>
                    <a:pt x="2353341" y="2582"/>
                  </a:lnTo>
                  <a:lnTo>
                    <a:pt x="2403754" y="4199"/>
                  </a:lnTo>
                  <a:lnTo>
                    <a:pt x="2457106" y="5954"/>
                  </a:lnTo>
                  <a:lnTo>
                    <a:pt x="2513736" y="7707"/>
                  </a:lnTo>
                  <a:lnTo>
                    <a:pt x="2573980" y="9313"/>
                  </a:lnTo>
                  <a:lnTo>
                    <a:pt x="2638176" y="10630"/>
                  </a:lnTo>
                  <a:lnTo>
                    <a:pt x="2706662" y="11515"/>
                  </a:lnTo>
                  <a:lnTo>
                    <a:pt x="2779775" y="11825"/>
                  </a:lnTo>
                  <a:lnTo>
                    <a:pt x="2857022" y="11579"/>
                  </a:lnTo>
                  <a:lnTo>
                    <a:pt x="2927339" y="10965"/>
                  </a:lnTo>
                  <a:lnTo>
                    <a:pt x="2991397" y="10083"/>
                  </a:lnTo>
                  <a:lnTo>
                    <a:pt x="3049866" y="9037"/>
                  </a:lnTo>
                  <a:lnTo>
                    <a:pt x="3103417" y="7926"/>
                  </a:lnTo>
                  <a:lnTo>
                    <a:pt x="3152720" y="6853"/>
                  </a:lnTo>
                  <a:lnTo>
                    <a:pt x="3198447" y="5919"/>
                  </a:lnTo>
                  <a:lnTo>
                    <a:pt x="3241268" y="5227"/>
                  </a:lnTo>
                  <a:lnTo>
                    <a:pt x="3281853" y="4877"/>
                  </a:lnTo>
                  <a:lnTo>
                    <a:pt x="3320873" y="4971"/>
                  </a:lnTo>
                  <a:lnTo>
                    <a:pt x="3358999" y="5611"/>
                  </a:lnTo>
                  <a:lnTo>
                    <a:pt x="3396902" y="6899"/>
                  </a:lnTo>
                  <a:lnTo>
                    <a:pt x="3435252" y="8937"/>
                  </a:lnTo>
                  <a:lnTo>
                    <a:pt x="3474720" y="11825"/>
                  </a:lnTo>
                  <a:lnTo>
                    <a:pt x="3474339" y="19318"/>
                  </a:lnTo>
                  <a:lnTo>
                    <a:pt x="3474212" y="21604"/>
                  </a:lnTo>
                  <a:lnTo>
                    <a:pt x="3474720" y="30113"/>
                  </a:lnTo>
                  <a:lnTo>
                    <a:pt x="3422449" y="31914"/>
                  </a:lnTo>
                  <a:lnTo>
                    <a:pt x="3369084" y="32519"/>
                  </a:lnTo>
                  <a:lnTo>
                    <a:pt x="3314999" y="32156"/>
                  </a:lnTo>
                  <a:lnTo>
                    <a:pt x="3260569" y="31057"/>
                  </a:lnTo>
                  <a:lnTo>
                    <a:pt x="3206169" y="29450"/>
                  </a:lnTo>
                  <a:lnTo>
                    <a:pt x="3152174" y="27567"/>
                  </a:lnTo>
                  <a:lnTo>
                    <a:pt x="3098958" y="25636"/>
                  </a:lnTo>
                  <a:lnTo>
                    <a:pt x="3046898" y="23888"/>
                  </a:lnTo>
                  <a:lnTo>
                    <a:pt x="2996367" y="22552"/>
                  </a:lnTo>
                  <a:lnTo>
                    <a:pt x="2947740" y="21859"/>
                  </a:lnTo>
                  <a:lnTo>
                    <a:pt x="2901393" y="22039"/>
                  </a:lnTo>
                  <a:lnTo>
                    <a:pt x="2857699" y="23321"/>
                  </a:lnTo>
                  <a:lnTo>
                    <a:pt x="2817035" y="25936"/>
                  </a:lnTo>
                  <a:lnTo>
                    <a:pt x="2779775" y="30113"/>
                  </a:lnTo>
                  <a:lnTo>
                    <a:pt x="2736294" y="35133"/>
                  </a:lnTo>
                  <a:lnTo>
                    <a:pt x="2689067" y="38579"/>
                  </a:lnTo>
                  <a:lnTo>
                    <a:pt x="2638905" y="40650"/>
                  </a:lnTo>
                  <a:lnTo>
                    <a:pt x="2586618" y="41543"/>
                  </a:lnTo>
                  <a:lnTo>
                    <a:pt x="2533017" y="41457"/>
                  </a:lnTo>
                  <a:lnTo>
                    <a:pt x="2478913" y="40590"/>
                  </a:lnTo>
                  <a:lnTo>
                    <a:pt x="2425115" y="39142"/>
                  </a:lnTo>
                  <a:lnTo>
                    <a:pt x="2372435" y="37309"/>
                  </a:lnTo>
                  <a:lnTo>
                    <a:pt x="2321683" y="35292"/>
                  </a:lnTo>
                  <a:lnTo>
                    <a:pt x="2273669" y="33288"/>
                  </a:lnTo>
                  <a:lnTo>
                    <a:pt x="2229204" y="31495"/>
                  </a:lnTo>
                  <a:lnTo>
                    <a:pt x="2189099" y="30113"/>
                  </a:lnTo>
                  <a:lnTo>
                    <a:pt x="2153067" y="28858"/>
                  </a:lnTo>
                  <a:lnTo>
                    <a:pt x="2114553" y="27247"/>
                  </a:lnTo>
                  <a:lnTo>
                    <a:pt x="2073562" y="25436"/>
                  </a:lnTo>
                  <a:lnTo>
                    <a:pt x="2030101" y="23576"/>
                  </a:lnTo>
                  <a:lnTo>
                    <a:pt x="1984176" y="21823"/>
                  </a:lnTo>
                  <a:lnTo>
                    <a:pt x="1935794" y="20331"/>
                  </a:lnTo>
                  <a:lnTo>
                    <a:pt x="1884960" y="19253"/>
                  </a:lnTo>
                  <a:lnTo>
                    <a:pt x="1831681" y="18743"/>
                  </a:lnTo>
                  <a:lnTo>
                    <a:pt x="1775963" y="18956"/>
                  </a:lnTo>
                  <a:lnTo>
                    <a:pt x="1717812" y="20046"/>
                  </a:lnTo>
                  <a:lnTo>
                    <a:pt x="1657234" y="22166"/>
                  </a:lnTo>
                  <a:lnTo>
                    <a:pt x="1594237" y="25470"/>
                  </a:lnTo>
                  <a:lnTo>
                    <a:pt x="1528826" y="30113"/>
                  </a:lnTo>
                  <a:lnTo>
                    <a:pt x="1463818" y="34993"/>
                  </a:lnTo>
                  <a:lnTo>
                    <a:pt x="1401848" y="38930"/>
                  </a:lnTo>
                  <a:lnTo>
                    <a:pt x="1342733" y="41959"/>
                  </a:lnTo>
                  <a:lnTo>
                    <a:pt x="1286293" y="44116"/>
                  </a:lnTo>
                  <a:lnTo>
                    <a:pt x="1232346" y="45436"/>
                  </a:lnTo>
                  <a:lnTo>
                    <a:pt x="1180708" y="45954"/>
                  </a:lnTo>
                  <a:lnTo>
                    <a:pt x="1131200" y="45707"/>
                  </a:lnTo>
                  <a:lnTo>
                    <a:pt x="1083639" y="44728"/>
                  </a:lnTo>
                  <a:lnTo>
                    <a:pt x="1037843" y="43054"/>
                  </a:lnTo>
                  <a:lnTo>
                    <a:pt x="993631" y="40721"/>
                  </a:lnTo>
                  <a:lnTo>
                    <a:pt x="950821" y="37762"/>
                  </a:lnTo>
                  <a:lnTo>
                    <a:pt x="909231" y="34214"/>
                  </a:lnTo>
                  <a:lnTo>
                    <a:pt x="868680" y="30113"/>
                  </a:lnTo>
                  <a:lnTo>
                    <a:pt x="835136" y="27415"/>
                  </a:lnTo>
                  <a:lnTo>
                    <a:pt x="796245" y="25890"/>
                  </a:lnTo>
                  <a:lnTo>
                    <a:pt x="752636" y="25370"/>
                  </a:lnTo>
                  <a:lnTo>
                    <a:pt x="704941" y="25689"/>
                  </a:lnTo>
                  <a:lnTo>
                    <a:pt x="653789" y="26679"/>
                  </a:lnTo>
                  <a:lnTo>
                    <a:pt x="599813" y="28173"/>
                  </a:lnTo>
                  <a:lnTo>
                    <a:pt x="543643" y="30004"/>
                  </a:lnTo>
                  <a:lnTo>
                    <a:pt x="485908" y="32005"/>
                  </a:lnTo>
                  <a:lnTo>
                    <a:pt x="427241" y="34010"/>
                  </a:lnTo>
                  <a:lnTo>
                    <a:pt x="368271" y="35850"/>
                  </a:lnTo>
                  <a:lnTo>
                    <a:pt x="309630" y="37360"/>
                  </a:lnTo>
                  <a:lnTo>
                    <a:pt x="251948" y="38372"/>
                  </a:lnTo>
                  <a:lnTo>
                    <a:pt x="195856" y="38718"/>
                  </a:lnTo>
                  <a:lnTo>
                    <a:pt x="141984" y="38232"/>
                  </a:lnTo>
                  <a:lnTo>
                    <a:pt x="90964" y="36748"/>
                  </a:lnTo>
                  <a:lnTo>
                    <a:pt x="43425" y="34097"/>
                  </a:lnTo>
                  <a:lnTo>
                    <a:pt x="0" y="30113"/>
                  </a:lnTo>
                  <a:lnTo>
                    <a:pt x="63" y="23509"/>
                  </a:lnTo>
                  <a:lnTo>
                    <a:pt x="63" y="15635"/>
                  </a:lnTo>
                  <a:lnTo>
                    <a:pt x="0" y="11825"/>
                  </a:lnTo>
                  <a:close/>
                </a:path>
              </a:pathLst>
            </a:custGeom>
            <a:ln w="4444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18819" y="1369313"/>
            <a:ext cx="5377181" cy="424218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789305">
              <a:lnSpc>
                <a:spcPts val="3190"/>
              </a:lnSpc>
              <a:spcBef>
                <a:spcPts val="340"/>
              </a:spcBef>
              <a:buClr>
                <a:srgbClr val="44536A"/>
              </a:buClr>
              <a:buSzPct val="128571"/>
              <a:buFont typeface="Symbol"/>
              <a:buChar char=""/>
              <a:tabLst>
                <a:tab pos="296545" algn="l"/>
              </a:tabLst>
            </a:pPr>
            <a:r>
              <a:rPr sz="2800" spc="-10" dirty="0">
                <a:solidFill>
                  <a:srgbClr val="44536A"/>
                </a:solidFill>
                <a:latin typeface="Calibri Light"/>
                <a:cs typeface="Calibri Light"/>
              </a:rPr>
              <a:t>Κατά</a:t>
            </a:r>
            <a:r>
              <a:rPr sz="2800" spc="-9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τη</a:t>
            </a:r>
            <a:r>
              <a:rPr sz="2800" spc="-7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Διάρκεια</a:t>
            </a:r>
            <a:r>
              <a:rPr sz="2800" spc="-9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44536A"/>
                </a:solidFill>
                <a:latin typeface="Calibri Light"/>
                <a:cs typeface="Calibri Light"/>
              </a:rPr>
              <a:t>της </a:t>
            </a:r>
            <a:r>
              <a:rPr sz="2800" spc="-62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Κινητικότητας</a:t>
            </a:r>
            <a:endParaRPr sz="28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800" dirty="0">
              <a:latin typeface="Calibri Light"/>
              <a:cs typeface="Calibri Light"/>
            </a:endParaRPr>
          </a:p>
          <a:p>
            <a:pPr marL="12065" marR="168910">
              <a:lnSpc>
                <a:spcPct val="80100"/>
              </a:lnSpc>
              <a:spcBef>
                <a:spcPts val="1975"/>
              </a:spcBef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Υποστήριξη </a:t>
            </a:r>
            <a:r>
              <a:rPr sz="2200" spc="-15" dirty="0" err="1">
                <a:latin typeface="Calibri"/>
                <a:cs typeface="Calibri"/>
              </a:rPr>
              <a:t>των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συμμετεχόντω</a:t>
            </a:r>
            <a:r>
              <a:rPr lang="el-GR" sz="2200" spc="-10" dirty="0">
                <a:latin typeface="Calibri"/>
                <a:cs typeface="Calibri"/>
              </a:rPr>
              <a:t>ν</a:t>
            </a:r>
          </a:p>
          <a:p>
            <a:pPr marL="11112" marR="168910">
              <a:lnSpc>
                <a:spcPct val="80100"/>
              </a:lnSpc>
              <a:spcBef>
                <a:spcPts val="1975"/>
              </a:spcBef>
              <a:tabLst>
                <a:tab pos="241300" algn="l"/>
              </a:tabLst>
            </a:pPr>
            <a:r>
              <a:rPr sz="2200" spc="-10" dirty="0" err="1">
                <a:latin typeface="Calibri"/>
                <a:cs typeface="Calibri"/>
              </a:rPr>
              <a:t>Αλλ</a:t>
            </a:r>
            <a:r>
              <a:rPr sz="2200" spc="-10" dirty="0">
                <a:latin typeface="Calibri"/>
                <a:cs typeface="Calibri"/>
              </a:rPr>
              <a:t>αγές</a:t>
            </a:r>
            <a:r>
              <a:rPr lang="el-GR" sz="2200" spc="-10" dirty="0">
                <a:latin typeface="Calibri"/>
                <a:cs typeface="Calibri"/>
              </a:rPr>
              <a:t>/</a:t>
            </a:r>
            <a:r>
              <a:rPr sz="2200" spc="-5" dirty="0" err="1">
                <a:latin typeface="Calibri"/>
                <a:cs typeface="Calibri"/>
              </a:rPr>
              <a:t>τρο</a:t>
            </a:r>
            <a:r>
              <a:rPr sz="2200" spc="-5" dirty="0">
                <a:latin typeface="Calibri"/>
                <a:cs typeface="Calibri"/>
              </a:rPr>
              <a:t>ποποιήσεις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στα</a:t>
            </a:r>
            <a:r>
              <a:rPr lang="el-GR" sz="220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έντυ</a:t>
            </a:r>
            <a:r>
              <a:rPr sz="2200" spc="-10" dirty="0">
                <a:latin typeface="Calibri"/>
                <a:cs typeface="Calibri"/>
              </a:rPr>
              <a:t>πα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Συμφωνίας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lang="el-GR" sz="2200" spc="15" dirty="0">
                <a:latin typeface="Calibri"/>
                <a:cs typeface="Calibri"/>
              </a:rPr>
              <a:t>(όπου είναι απαραίτητο)</a:t>
            </a:r>
          </a:p>
          <a:p>
            <a:pPr marL="240665">
              <a:lnSpc>
                <a:spcPts val="2110"/>
              </a:lnSpc>
            </a:pPr>
            <a:endParaRPr lang="el-GR" sz="2200" spc="15" dirty="0">
              <a:latin typeface="Calibri"/>
              <a:cs typeface="Calibri"/>
            </a:endParaRPr>
          </a:p>
          <a:p>
            <a:pPr>
              <a:lnSpc>
                <a:spcPts val="2110"/>
              </a:lnSpc>
            </a:pPr>
            <a:r>
              <a:rPr sz="2200" spc="-10" dirty="0">
                <a:latin typeface="Calibri"/>
                <a:cs typeface="Calibri"/>
              </a:rPr>
              <a:t>Καταβ</a:t>
            </a:r>
            <a:r>
              <a:rPr sz="2200" spc="-10" dirty="0" err="1">
                <a:latin typeface="Calibri"/>
                <a:cs typeface="Calibri"/>
              </a:rPr>
              <a:t>ολή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5" dirty="0" err="1">
                <a:latin typeface="Calibri"/>
                <a:cs typeface="Calibri"/>
              </a:rPr>
              <a:t>των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lang="el-GR" sz="2200" spc="-10" dirty="0">
                <a:latin typeface="Calibri"/>
                <a:cs typeface="Calibri"/>
              </a:rPr>
              <a:t>δ</a:t>
            </a:r>
            <a:r>
              <a:rPr sz="2200" spc="-10" dirty="0" err="1">
                <a:latin typeface="Calibri"/>
                <a:cs typeface="Calibri"/>
              </a:rPr>
              <a:t>όσεων</a:t>
            </a:r>
            <a:r>
              <a:rPr lang="el-GR" sz="2200" spc="-10" dirty="0">
                <a:latin typeface="Calibri"/>
                <a:cs typeface="Calibri"/>
              </a:rPr>
              <a:t>,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σύμφωνα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με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το</a:t>
            </a:r>
            <a:r>
              <a:rPr sz="2200" spc="-10" dirty="0">
                <a:latin typeface="Calibri"/>
                <a:cs typeface="Calibri"/>
              </a:rPr>
              <a:t> Υπογεγραμμένο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Έντυπο </a:t>
            </a:r>
            <a:r>
              <a:rPr sz="2200" spc="-20" dirty="0">
                <a:latin typeface="Calibri"/>
                <a:cs typeface="Calibri"/>
              </a:rPr>
              <a:t>Grant</a:t>
            </a:r>
            <a:r>
              <a:rPr sz="2200" spc="-10" dirty="0">
                <a:latin typeface="Calibri"/>
                <a:cs typeface="Calibri"/>
              </a:rPr>
              <a:t> Agreement</a:t>
            </a:r>
            <a:endParaRPr lang="el-GR" sz="2200" spc="-10" dirty="0">
              <a:latin typeface="Calibri"/>
              <a:cs typeface="Calibri"/>
            </a:endParaRPr>
          </a:p>
          <a:p>
            <a:pPr marL="263525" indent="-263525">
              <a:lnSpc>
                <a:spcPts val="2110"/>
              </a:lnSpc>
              <a:buFont typeface="Courier New" panose="02070309020205020404" pitchFamily="49" charset="0"/>
              <a:buChar char="o"/>
            </a:pPr>
            <a:endParaRPr lang="el-GR" sz="2200" spc="-10" dirty="0">
              <a:latin typeface="Calibri"/>
              <a:cs typeface="Calibri"/>
            </a:endParaRPr>
          </a:p>
          <a:p>
            <a:pPr>
              <a:lnSpc>
                <a:spcPts val="2110"/>
              </a:lnSpc>
            </a:pPr>
            <a:r>
              <a:rPr lang="el-GR" sz="2200" spc="-10" dirty="0">
                <a:latin typeface="Calibri"/>
                <a:cs typeface="Calibri"/>
              </a:rPr>
              <a:t>Διάχυση</a:t>
            </a:r>
            <a:r>
              <a:rPr lang="el-GR" sz="2200" spc="10" dirty="0">
                <a:latin typeface="Calibri"/>
                <a:cs typeface="Calibri"/>
              </a:rPr>
              <a:t> </a:t>
            </a:r>
            <a:r>
              <a:rPr lang="el-GR" sz="2200" spc="-15" dirty="0">
                <a:latin typeface="Calibri"/>
                <a:cs typeface="Calibri"/>
              </a:rPr>
              <a:t>των</a:t>
            </a:r>
            <a:r>
              <a:rPr lang="el-GR" sz="2200" spc="10" dirty="0">
                <a:latin typeface="Calibri"/>
                <a:cs typeface="Calibri"/>
              </a:rPr>
              <a:t> </a:t>
            </a:r>
            <a:r>
              <a:rPr lang="el-GR" sz="2200" spc="-10" dirty="0">
                <a:latin typeface="Calibri"/>
                <a:cs typeface="Calibri"/>
              </a:rPr>
              <a:t>εμπειριών</a:t>
            </a:r>
            <a:r>
              <a:rPr lang="el-GR" sz="2200" spc="30" dirty="0">
                <a:latin typeface="Calibri"/>
                <a:cs typeface="Calibri"/>
              </a:rPr>
              <a:t> </a:t>
            </a:r>
            <a:r>
              <a:rPr lang="el-GR" sz="2200" spc="-5" dirty="0">
                <a:latin typeface="Calibri"/>
                <a:cs typeface="Calibri"/>
              </a:rPr>
              <a:t>σε</a:t>
            </a:r>
            <a:r>
              <a:rPr lang="el-GR" sz="2200" spc="5" dirty="0">
                <a:latin typeface="Calibri"/>
                <a:cs typeface="Calibri"/>
              </a:rPr>
              <a:t> </a:t>
            </a:r>
            <a:r>
              <a:rPr lang="el-GR" sz="2200" spc="-5" dirty="0">
                <a:latin typeface="Calibri"/>
                <a:cs typeface="Calibri"/>
              </a:rPr>
              <a:t>ΜΚΔ</a:t>
            </a:r>
            <a:endParaRPr lang="el-GR" sz="2200" dirty="0">
              <a:latin typeface="Calibri"/>
              <a:cs typeface="Calibri"/>
            </a:endParaRPr>
          </a:p>
          <a:p>
            <a:pPr>
              <a:lnSpc>
                <a:spcPts val="2110"/>
              </a:lnSpc>
            </a:pPr>
            <a:endParaRPr sz="22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5990" y="662940"/>
            <a:ext cx="5522962" cy="5506161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8" y="2807588"/>
            <a:ext cx="2393315" cy="8312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500"/>
              </a:spcBef>
              <a:buClr>
                <a:srgbClr val="44536A"/>
              </a:buClr>
              <a:buFont typeface="Symbol"/>
              <a:buChar char=""/>
              <a:tabLst>
                <a:tab pos="235585" algn="l"/>
              </a:tabLst>
            </a:pP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Με</a:t>
            </a:r>
            <a:r>
              <a:rPr sz="2800" spc="-6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τη</a:t>
            </a:r>
            <a:r>
              <a:rPr sz="2800" spc="-7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44536A"/>
                </a:solidFill>
                <a:latin typeface="Calibri Light"/>
                <a:cs typeface="Calibri Light"/>
              </a:rPr>
              <a:t>λήξη</a:t>
            </a:r>
            <a:r>
              <a:rPr sz="2800" spc="-8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44536A"/>
                </a:solidFill>
                <a:latin typeface="Calibri Light"/>
                <a:cs typeface="Calibri Light"/>
              </a:rPr>
              <a:t>της </a:t>
            </a:r>
            <a:r>
              <a:rPr sz="2800" spc="-62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Κινητικότητάς</a:t>
            </a:r>
            <a:endParaRPr sz="28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831" y="1006665"/>
            <a:ext cx="90805" cy="4523105"/>
            <a:chOff x="4741831" y="1006665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764" y="102793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21" y="2201852"/>
                  </a:moveTo>
                  <a:lnTo>
                    <a:pt x="22760" y="2238962"/>
                  </a:lnTo>
                  <a:lnTo>
                    <a:pt x="23733" y="2286077"/>
                  </a:lnTo>
                  <a:lnTo>
                    <a:pt x="24214" y="2334006"/>
                  </a:lnTo>
                  <a:lnTo>
                    <a:pt x="24165" y="2382950"/>
                  </a:lnTo>
                  <a:lnTo>
                    <a:pt x="23550" y="2433113"/>
                  </a:lnTo>
                  <a:lnTo>
                    <a:pt x="22332" y="2484695"/>
                  </a:lnTo>
                  <a:lnTo>
                    <a:pt x="20446" y="2538503"/>
                  </a:lnTo>
                  <a:lnTo>
                    <a:pt x="17939" y="2592927"/>
                  </a:lnTo>
                  <a:lnTo>
                    <a:pt x="14689" y="2649982"/>
                  </a:lnTo>
                  <a:lnTo>
                    <a:pt x="11908" y="2703738"/>
                  </a:lnTo>
                  <a:lnTo>
                    <a:pt x="10148" y="2757589"/>
                  </a:lnTo>
                  <a:lnTo>
                    <a:pt x="9257" y="2811302"/>
                  </a:lnTo>
                  <a:lnTo>
                    <a:pt x="9082" y="2864647"/>
                  </a:lnTo>
                  <a:lnTo>
                    <a:pt x="9472" y="2917393"/>
                  </a:lnTo>
                  <a:lnTo>
                    <a:pt x="10275" y="2969308"/>
                  </a:lnTo>
                  <a:lnTo>
                    <a:pt x="11363" y="3021203"/>
                  </a:lnTo>
                  <a:lnTo>
                    <a:pt x="13715" y="3121494"/>
                  </a:lnTo>
                  <a:lnTo>
                    <a:pt x="14574" y="3164045"/>
                  </a:lnTo>
                  <a:lnTo>
                    <a:pt x="15162" y="3208344"/>
                  </a:lnTo>
                  <a:lnTo>
                    <a:pt x="15250" y="3250426"/>
                  </a:lnTo>
                  <a:lnTo>
                    <a:pt x="14689" y="3290062"/>
                  </a:lnTo>
                  <a:lnTo>
                    <a:pt x="14270" y="3329043"/>
                  </a:lnTo>
                  <a:lnTo>
                    <a:pt x="14742" y="3369433"/>
                  </a:lnTo>
                  <a:lnTo>
                    <a:pt x="15880" y="3411312"/>
                  </a:lnTo>
                  <a:lnTo>
                    <a:pt x="17460" y="3454764"/>
                  </a:lnTo>
                  <a:lnTo>
                    <a:pt x="19260" y="3499870"/>
                  </a:lnTo>
                  <a:lnTo>
                    <a:pt x="21054" y="3546713"/>
                  </a:lnTo>
                  <a:lnTo>
                    <a:pt x="22620" y="3595374"/>
                  </a:lnTo>
                  <a:lnTo>
                    <a:pt x="23734" y="3645937"/>
                  </a:lnTo>
                  <a:lnTo>
                    <a:pt x="24172" y="3698482"/>
                  </a:lnTo>
                  <a:lnTo>
                    <a:pt x="23710" y="3753094"/>
                  </a:lnTo>
                  <a:lnTo>
                    <a:pt x="22124" y="3809852"/>
                  </a:lnTo>
                  <a:lnTo>
                    <a:pt x="19192" y="3868841"/>
                  </a:lnTo>
                  <a:lnTo>
                    <a:pt x="14689" y="3930142"/>
                  </a:lnTo>
                  <a:lnTo>
                    <a:pt x="10017" y="3999433"/>
                  </a:lnTo>
                  <a:lnTo>
                    <a:pt x="8243" y="4060629"/>
                  </a:lnTo>
                  <a:lnTo>
                    <a:pt x="8712" y="4115146"/>
                  </a:lnTo>
                  <a:lnTo>
                    <a:pt x="10769" y="4164397"/>
                  </a:lnTo>
                  <a:lnTo>
                    <a:pt x="13761" y="4209798"/>
                  </a:lnTo>
                  <a:lnTo>
                    <a:pt x="17033" y="4252763"/>
                  </a:lnTo>
                  <a:lnTo>
                    <a:pt x="19930" y="4294706"/>
                  </a:lnTo>
                  <a:lnTo>
                    <a:pt x="21799" y="4337043"/>
                  </a:lnTo>
                  <a:lnTo>
                    <a:pt x="21985" y="4381188"/>
                  </a:lnTo>
                  <a:lnTo>
                    <a:pt x="19832" y="4428555"/>
                  </a:lnTo>
                  <a:lnTo>
                    <a:pt x="14689" y="4480560"/>
                  </a:lnTo>
                  <a:lnTo>
                    <a:pt x="18880" y="4481322"/>
                  </a:lnTo>
                  <a:lnTo>
                    <a:pt x="27516" y="4479671"/>
                  </a:lnTo>
                  <a:lnTo>
                    <a:pt x="32905" y="4479671"/>
                  </a:lnTo>
                  <a:lnTo>
                    <a:pt x="29811" y="4441247"/>
                  </a:lnTo>
                  <a:lnTo>
                    <a:pt x="27538" y="4399575"/>
                  </a:lnTo>
                  <a:lnTo>
                    <a:pt x="26058" y="4355640"/>
                  </a:lnTo>
                  <a:lnTo>
                    <a:pt x="25268" y="4309540"/>
                  </a:lnTo>
                  <a:lnTo>
                    <a:pt x="25115" y="4252763"/>
                  </a:lnTo>
                  <a:lnTo>
                    <a:pt x="25371" y="4209798"/>
                  </a:lnTo>
                  <a:lnTo>
                    <a:pt x="26023" y="4159218"/>
                  </a:lnTo>
                  <a:lnTo>
                    <a:pt x="26978" y="4105427"/>
                  </a:lnTo>
                  <a:lnTo>
                    <a:pt x="28115" y="4049958"/>
                  </a:lnTo>
                  <a:lnTo>
                    <a:pt x="29333" y="3992905"/>
                  </a:lnTo>
                  <a:lnTo>
                    <a:pt x="30606" y="3930142"/>
                  </a:lnTo>
                  <a:lnTo>
                    <a:pt x="31604" y="3874443"/>
                  </a:lnTo>
                  <a:lnTo>
                    <a:pt x="32453" y="3813227"/>
                  </a:lnTo>
                  <a:lnTo>
                    <a:pt x="32977" y="3750818"/>
                  </a:lnTo>
                  <a:lnTo>
                    <a:pt x="33585" y="3689282"/>
                  </a:lnTo>
                  <a:lnTo>
                    <a:pt x="34663" y="3630418"/>
                  </a:lnTo>
                  <a:lnTo>
                    <a:pt x="36069" y="3573921"/>
                  </a:lnTo>
                  <a:lnTo>
                    <a:pt x="37664" y="3519485"/>
                  </a:lnTo>
                  <a:lnTo>
                    <a:pt x="39306" y="3466804"/>
                  </a:lnTo>
                  <a:lnTo>
                    <a:pt x="40854" y="3415572"/>
                  </a:lnTo>
                  <a:lnTo>
                    <a:pt x="42168" y="3365484"/>
                  </a:lnTo>
                  <a:lnTo>
                    <a:pt x="43107" y="3316233"/>
                  </a:lnTo>
                  <a:lnTo>
                    <a:pt x="43530" y="3267515"/>
                  </a:lnTo>
                  <a:lnTo>
                    <a:pt x="43296" y="3219023"/>
                  </a:lnTo>
                  <a:lnTo>
                    <a:pt x="42264" y="3170451"/>
                  </a:lnTo>
                  <a:lnTo>
                    <a:pt x="40294" y="3121494"/>
                  </a:lnTo>
                  <a:lnTo>
                    <a:pt x="37245" y="3071847"/>
                  </a:lnTo>
                  <a:lnTo>
                    <a:pt x="32890" y="3020162"/>
                  </a:lnTo>
                  <a:lnTo>
                    <a:pt x="28237" y="2963933"/>
                  </a:lnTo>
                  <a:lnTo>
                    <a:pt x="25321" y="2911088"/>
                  </a:lnTo>
                  <a:lnTo>
                    <a:pt x="23940" y="2861758"/>
                  </a:lnTo>
                  <a:lnTo>
                    <a:pt x="23872" y="2811302"/>
                  </a:lnTo>
                  <a:lnTo>
                    <a:pt x="24627" y="2770008"/>
                  </a:lnTo>
                  <a:lnTo>
                    <a:pt x="26119" y="2725769"/>
                  </a:lnTo>
                  <a:lnTo>
                    <a:pt x="27991" y="2681408"/>
                  </a:lnTo>
                  <a:lnTo>
                    <a:pt x="29957" y="2636016"/>
                  </a:lnTo>
                  <a:lnTo>
                    <a:pt x="31726" y="2588684"/>
                  </a:lnTo>
                  <a:lnTo>
                    <a:pt x="33018" y="2537899"/>
                  </a:lnTo>
                  <a:lnTo>
                    <a:pt x="33525" y="2484562"/>
                  </a:lnTo>
                  <a:lnTo>
                    <a:pt x="32977" y="2425954"/>
                  </a:lnTo>
                  <a:lnTo>
                    <a:pt x="31293" y="2367670"/>
                  </a:lnTo>
                  <a:lnTo>
                    <a:pt x="28814" y="2314586"/>
                  </a:lnTo>
                  <a:lnTo>
                    <a:pt x="25869" y="2265614"/>
                  </a:lnTo>
                  <a:lnTo>
                    <a:pt x="22788" y="2219668"/>
                  </a:lnTo>
                  <a:lnTo>
                    <a:pt x="21621" y="2201852"/>
                  </a:lnTo>
                  <a:close/>
                </a:path>
                <a:path w="46989" h="4481830">
                  <a:moveTo>
                    <a:pt x="32905" y="4479671"/>
                  </a:moveTo>
                  <a:lnTo>
                    <a:pt x="27516" y="4479671"/>
                  </a:lnTo>
                  <a:lnTo>
                    <a:pt x="32977" y="4480560"/>
                  </a:lnTo>
                  <a:lnTo>
                    <a:pt x="32905" y="4479671"/>
                  </a:lnTo>
                  <a:close/>
                </a:path>
                <a:path w="46989" h="4481830">
                  <a:moveTo>
                    <a:pt x="15963" y="2077352"/>
                  </a:moveTo>
                  <a:lnTo>
                    <a:pt x="16045" y="2089113"/>
                  </a:lnTo>
                  <a:lnTo>
                    <a:pt x="17546" y="2132504"/>
                  </a:lnTo>
                  <a:lnTo>
                    <a:pt x="19904" y="2175660"/>
                  </a:lnTo>
                  <a:lnTo>
                    <a:pt x="21621" y="2201852"/>
                  </a:lnTo>
                  <a:lnTo>
                    <a:pt x="21332" y="2192460"/>
                  </a:lnTo>
                  <a:lnTo>
                    <a:pt x="19486" y="2146368"/>
                  </a:lnTo>
                  <a:lnTo>
                    <a:pt x="17259" y="2100484"/>
                  </a:lnTo>
                  <a:lnTo>
                    <a:pt x="15963" y="2077352"/>
                  </a:lnTo>
                  <a:close/>
                </a:path>
                <a:path w="46989" h="4481830">
                  <a:moveTo>
                    <a:pt x="32977" y="0"/>
                  </a:moveTo>
                  <a:lnTo>
                    <a:pt x="27262" y="635"/>
                  </a:lnTo>
                  <a:lnTo>
                    <a:pt x="14710" y="635"/>
                  </a:lnTo>
                  <a:lnTo>
                    <a:pt x="16175" y="43685"/>
                  </a:lnTo>
                  <a:lnTo>
                    <a:pt x="16867" y="89662"/>
                  </a:lnTo>
                  <a:lnTo>
                    <a:pt x="16921" y="137566"/>
                  </a:lnTo>
                  <a:lnTo>
                    <a:pt x="16495" y="187033"/>
                  </a:lnTo>
                  <a:lnTo>
                    <a:pt x="15746" y="237697"/>
                  </a:lnTo>
                  <a:lnTo>
                    <a:pt x="13894" y="342155"/>
                  </a:lnTo>
                  <a:lnTo>
                    <a:pt x="13136" y="393229"/>
                  </a:lnTo>
                  <a:lnTo>
                    <a:pt x="12670" y="445037"/>
                  </a:lnTo>
                  <a:lnTo>
                    <a:pt x="12669" y="496220"/>
                  </a:lnTo>
                  <a:lnTo>
                    <a:pt x="13289" y="546412"/>
                  </a:lnTo>
                  <a:lnTo>
                    <a:pt x="14689" y="595249"/>
                  </a:lnTo>
                  <a:lnTo>
                    <a:pt x="16430" y="637958"/>
                  </a:lnTo>
                  <a:lnTo>
                    <a:pt x="20512" y="731540"/>
                  </a:lnTo>
                  <a:lnTo>
                    <a:pt x="22597" y="781719"/>
                  </a:lnTo>
                  <a:lnTo>
                    <a:pt x="24542" y="833694"/>
                  </a:lnTo>
                  <a:lnTo>
                    <a:pt x="26219" y="887117"/>
                  </a:lnTo>
                  <a:lnTo>
                    <a:pt x="27500" y="941641"/>
                  </a:lnTo>
                  <a:lnTo>
                    <a:pt x="28258" y="996920"/>
                  </a:lnTo>
                  <a:lnTo>
                    <a:pt x="28366" y="1052605"/>
                  </a:lnTo>
                  <a:lnTo>
                    <a:pt x="27696" y="1108351"/>
                  </a:lnTo>
                  <a:lnTo>
                    <a:pt x="26121" y="1163809"/>
                  </a:lnTo>
                  <a:lnTo>
                    <a:pt x="23513" y="1218633"/>
                  </a:lnTo>
                  <a:lnTo>
                    <a:pt x="19744" y="1272476"/>
                  </a:lnTo>
                  <a:lnTo>
                    <a:pt x="14689" y="1324990"/>
                  </a:lnTo>
                  <a:lnTo>
                    <a:pt x="9582" y="1377622"/>
                  </a:lnTo>
                  <a:lnTo>
                    <a:pt x="5678" y="1431780"/>
                  </a:lnTo>
                  <a:lnTo>
                    <a:pt x="2872" y="1487064"/>
                  </a:lnTo>
                  <a:lnTo>
                    <a:pt x="1059" y="1543071"/>
                  </a:lnTo>
                  <a:lnTo>
                    <a:pt x="137" y="1599401"/>
                  </a:lnTo>
                  <a:lnTo>
                    <a:pt x="0" y="1655651"/>
                  </a:lnTo>
                  <a:lnTo>
                    <a:pt x="544" y="1711420"/>
                  </a:lnTo>
                  <a:lnTo>
                    <a:pt x="1666" y="1766306"/>
                  </a:lnTo>
                  <a:lnTo>
                    <a:pt x="3261" y="1819909"/>
                  </a:lnTo>
                  <a:lnTo>
                    <a:pt x="5225" y="1871825"/>
                  </a:lnTo>
                  <a:lnTo>
                    <a:pt x="7454" y="1921655"/>
                  </a:lnTo>
                  <a:lnTo>
                    <a:pt x="9843" y="1968996"/>
                  </a:lnTo>
                  <a:lnTo>
                    <a:pt x="12290" y="2013447"/>
                  </a:lnTo>
                  <a:lnTo>
                    <a:pt x="14689" y="2054606"/>
                  </a:lnTo>
                  <a:lnTo>
                    <a:pt x="15963" y="2077352"/>
                  </a:lnTo>
                  <a:lnTo>
                    <a:pt x="16939" y="1997275"/>
                  </a:lnTo>
                  <a:lnTo>
                    <a:pt x="19994" y="1946655"/>
                  </a:lnTo>
                  <a:lnTo>
                    <a:pt x="25230" y="1891451"/>
                  </a:lnTo>
                  <a:lnTo>
                    <a:pt x="32977" y="1830577"/>
                  </a:lnTo>
                  <a:lnTo>
                    <a:pt x="39550" y="1774177"/>
                  </a:lnTo>
                  <a:lnTo>
                    <a:pt x="43860" y="1715330"/>
                  </a:lnTo>
                  <a:lnTo>
                    <a:pt x="46219" y="1654813"/>
                  </a:lnTo>
                  <a:lnTo>
                    <a:pt x="46939" y="1593402"/>
                  </a:lnTo>
                  <a:lnTo>
                    <a:pt x="46335" y="1531874"/>
                  </a:lnTo>
                  <a:lnTo>
                    <a:pt x="44720" y="1471006"/>
                  </a:lnTo>
                  <a:lnTo>
                    <a:pt x="42406" y="1411573"/>
                  </a:lnTo>
                  <a:lnTo>
                    <a:pt x="39708" y="1354352"/>
                  </a:lnTo>
                  <a:lnTo>
                    <a:pt x="36938" y="1300120"/>
                  </a:lnTo>
                  <a:lnTo>
                    <a:pt x="34409" y="1249652"/>
                  </a:lnTo>
                  <a:lnTo>
                    <a:pt x="32436" y="1203727"/>
                  </a:lnTo>
                  <a:lnTo>
                    <a:pt x="31349" y="1163809"/>
                  </a:lnTo>
                  <a:lnTo>
                    <a:pt x="31406" y="1128605"/>
                  </a:lnTo>
                  <a:lnTo>
                    <a:pt x="32977" y="1100963"/>
                  </a:lnTo>
                  <a:lnTo>
                    <a:pt x="36162" y="1066976"/>
                  </a:lnTo>
                  <a:lnTo>
                    <a:pt x="38877" y="1031580"/>
                  </a:lnTo>
                  <a:lnTo>
                    <a:pt x="41034" y="993921"/>
                  </a:lnTo>
                  <a:lnTo>
                    <a:pt x="42541" y="953145"/>
                  </a:lnTo>
                  <a:lnTo>
                    <a:pt x="43311" y="908399"/>
                  </a:lnTo>
                  <a:lnTo>
                    <a:pt x="43254" y="858829"/>
                  </a:lnTo>
                  <a:lnTo>
                    <a:pt x="42282" y="803583"/>
                  </a:lnTo>
                  <a:lnTo>
                    <a:pt x="40304" y="741806"/>
                  </a:lnTo>
                  <a:lnTo>
                    <a:pt x="37232" y="672646"/>
                  </a:lnTo>
                  <a:lnTo>
                    <a:pt x="32977" y="595249"/>
                  </a:lnTo>
                  <a:lnTo>
                    <a:pt x="29557" y="531736"/>
                  </a:lnTo>
                  <a:lnTo>
                    <a:pt x="27314" y="476349"/>
                  </a:lnTo>
                  <a:lnTo>
                    <a:pt x="26083" y="427410"/>
                  </a:lnTo>
                  <a:lnTo>
                    <a:pt x="25695" y="383238"/>
                  </a:lnTo>
                  <a:lnTo>
                    <a:pt x="25985" y="342155"/>
                  </a:lnTo>
                  <a:lnTo>
                    <a:pt x="26785" y="302482"/>
                  </a:lnTo>
                  <a:lnTo>
                    <a:pt x="27930" y="262538"/>
                  </a:lnTo>
                  <a:lnTo>
                    <a:pt x="29251" y="220646"/>
                  </a:lnTo>
                  <a:lnTo>
                    <a:pt x="30583" y="175125"/>
                  </a:lnTo>
                  <a:lnTo>
                    <a:pt x="31759" y="124296"/>
                  </a:lnTo>
                  <a:lnTo>
                    <a:pt x="32613" y="66481"/>
                  </a:lnTo>
                  <a:lnTo>
                    <a:pt x="32973" y="635"/>
                  </a:lnTo>
                  <a:lnTo>
                    <a:pt x="19261" y="635"/>
                  </a:lnTo>
                  <a:lnTo>
                    <a:pt x="14689" y="0"/>
                  </a:lnTo>
                  <a:lnTo>
                    <a:pt x="3297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469" y="1027302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72" y="635"/>
                  </a:moveTo>
                  <a:lnTo>
                    <a:pt x="29380" y="63626"/>
                  </a:lnTo>
                  <a:lnTo>
                    <a:pt x="28044" y="119595"/>
                  </a:lnTo>
                  <a:lnTo>
                    <a:pt x="27200" y="169920"/>
                  </a:lnTo>
                  <a:lnTo>
                    <a:pt x="26785" y="215975"/>
                  </a:lnTo>
                  <a:lnTo>
                    <a:pt x="26734" y="259137"/>
                  </a:lnTo>
                  <a:lnTo>
                    <a:pt x="26986" y="300783"/>
                  </a:lnTo>
                  <a:lnTo>
                    <a:pt x="27475" y="342289"/>
                  </a:lnTo>
                  <a:lnTo>
                    <a:pt x="28139" y="385031"/>
                  </a:lnTo>
                  <a:lnTo>
                    <a:pt x="28915" y="430385"/>
                  </a:lnTo>
                  <a:lnTo>
                    <a:pt x="29737" y="479727"/>
                  </a:lnTo>
                  <a:lnTo>
                    <a:pt x="30544" y="534435"/>
                  </a:lnTo>
                  <a:lnTo>
                    <a:pt x="31272" y="595884"/>
                  </a:lnTo>
                  <a:lnTo>
                    <a:pt x="32280" y="667123"/>
                  </a:lnTo>
                  <a:lnTo>
                    <a:pt x="33576" y="726031"/>
                  </a:lnTo>
                  <a:lnTo>
                    <a:pt x="34968" y="775511"/>
                  </a:lnTo>
                  <a:lnTo>
                    <a:pt x="36265" y="818463"/>
                  </a:lnTo>
                  <a:lnTo>
                    <a:pt x="37273" y="857789"/>
                  </a:lnTo>
                  <a:lnTo>
                    <a:pt x="37801" y="896392"/>
                  </a:lnTo>
                  <a:lnTo>
                    <a:pt x="37657" y="937172"/>
                  </a:lnTo>
                  <a:lnTo>
                    <a:pt x="36649" y="983032"/>
                  </a:lnTo>
                  <a:lnTo>
                    <a:pt x="34584" y="1036873"/>
                  </a:lnTo>
                  <a:lnTo>
                    <a:pt x="31272" y="1101598"/>
                  </a:lnTo>
                  <a:lnTo>
                    <a:pt x="28850" y="1162908"/>
                  </a:lnTo>
                  <a:lnTo>
                    <a:pt x="28505" y="1218318"/>
                  </a:lnTo>
                  <a:lnTo>
                    <a:pt x="29706" y="1269042"/>
                  </a:lnTo>
                  <a:lnTo>
                    <a:pt x="31921" y="1316297"/>
                  </a:lnTo>
                  <a:lnTo>
                    <a:pt x="34621" y="1361297"/>
                  </a:lnTo>
                  <a:lnTo>
                    <a:pt x="37275" y="1405258"/>
                  </a:lnTo>
                  <a:lnTo>
                    <a:pt x="39351" y="1449395"/>
                  </a:lnTo>
                  <a:lnTo>
                    <a:pt x="40320" y="1494924"/>
                  </a:lnTo>
                  <a:lnTo>
                    <a:pt x="39650" y="1543060"/>
                  </a:lnTo>
                  <a:lnTo>
                    <a:pt x="36811" y="1595019"/>
                  </a:lnTo>
                  <a:lnTo>
                    <a:pt x="31272" y="1652016"/>
                  </a:lnTo>
                  <a:lnTo>
                    <a:pt x="26146" y="1700277"/>
                  </a:lnTo>
                  <a:lnTo>
                    <a:pt x="21861" y="1750577"/>
                  </a:lnTo>
                  <a:lnTo>
                    <a:pt x="18406" y="1802432"/>
                  </a:lnTo>
                  <a:lnTo>
                    <a:pt x="15765" y="1855358"/>
                  </a:lnTo>
                  <a:lnTo>
                    <a:pt x="13927" y="1908869"/>
                  </a:lnTo>
                  <a:lnTo>
                    <a:pt x="12877" y="1962482"/>
                  </a:lnTo>
                  <a:lnTo>
                    <a:pt x="12603" y="2015712"/>
                  </a:lnTo>
                  <a:lnTo>
                    <a:pt x="13091" y="2068075"/>
                  </a:lnTo>
                  <a:lnTo>
                    <a:pt x="14327" y="2119087"/>
                  </a:lnTo>
                  <a:lnTo>
                    <a:pt x="16299" y="2168263"/>
                  </a:lnTo>
                  <a:lnTo>
                    <a:pt x="18992" y="2215120"/>
                  </a:lnTo>
                  <a:lnTo>
                    <a:pt x="22395" y="2259172"/>
                  </a:lnTo>
                  <a:lnTo>
                    <a:pt x="26492" y="2299936"/>
                  </a:lnTo>
                  <a:lnTo>
                    <a:pt x="31272" y="2336927"/>
                  </a:lnTo>
                  <a:lnTo>
                    <a:pt x="35749" y="2378866"/>
                  </a:lnTo>
                  <a:lnTo>
                    <a:pt x="37604" y="2422991"/>
                  </a:lnTo>
                  <a:lnTo>
                    <a:pt x="37380" y="2469064"/>
                  </a:lnTo>
                  <a:lnTo>
                    <a:pt x="35618" y="2516848"/>
                  </a:lnTo>
                  <a:lnTo>
                    <a:pt x="32862" y="2566105"/>
                  </a:lnTo>
                  <a:lnTo>
                    <a:pt x="29653" y="2616596"/>
                  </a:lnTo>
                  <a:lnTo>
                    <a:pt x="26534" y="2668086"/>
                  </a:lnTo>
                  <a:lnTo>
                    <a:pt x="24047" y="2720335"/>
                  </a:lnTo>
                  <a:lnTo>
                    <a:pt x="22735" y="2773106"/>
                  </a:lnTo>
                  <a:lnTo>
                    <a:pt x="23140" y="2826162"/>
                  </a:lnTo>
                  <a:lnTo>
                    <a:pt x="25805" y="2879264"/>
                  </a:lnTo>
                  <a:lnTo>
                    <a:pt x="31272" y="2932176"/>
                  </a:lnTo>
                  <a:lnTo>
                    <a:pt x="37017" y="2988972"/>
                  </a:lnTo>
                  <a:lnTo>
                    <a:pt x="39372" y="3044321"/>
                  </a:lnTo>
                  <a:lnTo>
                    <a:pt x="39083" y="3098256"/>
                  </a:lnTo>
                  <a:lnTo>
                    <a:pt x="36899" y="3150808"/>
                  </a:lnTo>
                  <a:lnTo>
                    <a:pt x="33565" y="3202011"/>
                  </a:lnTo>
                  <a:lnTo>
                    <a:pt x="29829" y="3251898"/>
                  </a:lnTo>
                  <a:lnTo>
                    <a:pt x="26439" y="3300500"/>
                  </a:lnTo>
                  <a:lnTo>
                    <a:pt x="24141" y="3347851"/>
                  </a:lnTo>
                  <a:lnTo>
                    <a:pt x="23682" y="3393983"/>
                  </a:lnTo>
                  <a:lnTo>
                    <a:pt x="25810" y="3438928"/>
                  </a:lnTo>
                  <a:lnTo>
                    <a:pt x="31272" y="3482721"/>
                  </a:lnTo>
                  <a:lnTo>
                    <a:pt x="35077" y="3508061"/>
                  </a:lnTo>
                  <a:lnTo>
                    <a:pt x="38387" y="3536512"/>
                  </a:lnTo>
                  <a:lnTo>
                    <a:pt x="43586" y="3602399"/>
                  </a:lnTo>
                  <a:lnTo>
                    <a:pt x="46994" y="3679685"/>
                  </a:lnTo>
                  <a:lnTo>
                    <a:pt x="48066" y="3722383"/>
                  </a:lnTo>
                  <a:lnTo>
                    <a:pt x="48737" y="3767670"/>
                  </a:lnTo>
                  <a:lnTo>
                    <a:pt x="49023" y="3815457"/>
                  </a:lnTo>
                  <a:lnTo>
                    <a:pt x="48941" y="3865657"/>
                  </a:lnTo>
                  <a:lnTo>
                    <a:pt x="48505" y="3918184"/>
                  </a:lnTo>
                  <a:lnTo>
                    <a:pt x="47731" y="3972949"/>
                  </a:lnTo>
                  <a:lnTo>
                    <a:pt x="46636" y="4029865"/>
                  </a:lnTo>
                  <a:lnTo>
                    <a:pt x="45234" y="4088846"/>
                  </a:lnTo>
                  <a:lnTo>
                    <a:pt x="43541" y="4149804"/>
                  </a:lnTo>
                  <a:lnTo>
                    <a:pt x="41574" y="4212651"/>
                  </a:lnTo>
                  <a:lnTo>
                    <a:pt x="39348" y="4277302"/>
                  </a:lnTo>
                  <a:lnTo>
                    <a:pt x="36878" y="4343667"/>
                  </a:lnTo>
                  <a:lnTo>
                    <a:pt x="34181" y="4411660"/>
                  </a:lnTo>
                  <a:lnTo>
                    <a:pt x="31272" y="4481195"/>
                  </a:lnTo>
                  <a:lnTo>
                    <a:pt x="23906" y="4481576"/>
                  </a:lnTo>
                  <a:lnTo>
                    <a:pt x="20477" y="4481195"/>
                  </a:lnTo>
                  <a:lnTo>
                    <a:pt x="12984" y="4481195"/>
                  </a:lnTo>
                  <a:lnTo>
                    <a:pt x="13334" y="4440781"/>
                  </a:lnTo>
                  <a:lnTo>
                    <a:pt x="12976" y="4396722"/>
                  </a:lnTo>
                  <a:lnTo>
                    <a:pt x="12089" y="4349612"/>
                  </a:lnTo>
                  <a:lnTo>
                    <a:pt x="10849" y="4300042"/>
                  </a:lnTo>
                  <a:lnTo>
                    <a:pt x="9432" y="4248606"/>
                  </a:lnTo>
                  <a:lnTo>
                    <a:pt x="8017" y="4195897"/>
                  </a:lnTo>
                  <a:lnTo>
                    <a:pt x="6778" y="4142509"/>
                  </a:lnTo>
                  <a:lnTo>
                    <a:pt x="5895" y="4089033"/>
                  </a:lnTo>
                  <a:lnTo>
                    <a:pt x="5542" y="4036064"/>
                  </a:lnTo>
                  <a:lnTo>
                    <a:pt x="5898" y="3984195"/>
                  </a:lnTo>
                  <a:lnTo>
                    <a:pt x="7139" y="3934018"/>
                  </a:lnTo>
                  <a:lnTo>
                    <a:pt x="9442" y="3886127"/>
                  </a:lnTo>
                  <a:lnTo>
                    <a:pt x="12984" y="3841115"/>
                  </a:lnTo>
                  <a:lnTo>
                    <a:pt x="17455" y="3791735"/>
                  </a:lnTo>
                  <a:lnTo>
                    <a:pt x="20919" y="3745411"/>
                  </a:lnTo>
                  <a:lnTo>
                    <a:pt x="23413" y="3701081"/>
                  </a:lnTo>
                  <a:lnTo>
                    <a:pt x="24974" y="3657682"/>
                  </a:lnTo>
                  <a:lnTo>
                    <a:pt x="25642" y="3614151"/>
                  </a:lnTo>
                  <a:lnTo>
                    <a:pt x="25453" y="3569426"/>
                  </a:lnTo>
                  <a:lnTo>
                    <a:pt x="24445" y="3522444"/>
                  </a:lnTo>
                  <a:lnTo>
                    <a:pt x="22657" y="3472142"/>
                  </a:lnTo>
                  <a:lnTo>
                    <a:pt x="20125" y="3417459"/>
                  </a:lnTo>
                  <a:lnTo>
                    <a:pt x="16888" y="3357331"/>
                  </a:lnTo>
                  <a:lnTo>
                    <a:pt x="12984" y="3290697"/>
                  </a:lnTo>
                  <a:lnTo>
                    <a:pt x="10257" y="3236285"/>
                  </a:lnTo>
                  <a:lnTo>
                    <a:pt x="8605" y="3183306"/>
                  </a:lnTo>
                  <a:lnTo>
                    <a:pt x="7866" y="3131490"/>
                  </a:lnTo>
                  <a:lnTo>
                    <a:pt x="7874" y="3080566"/>
                  </a:lnTo>
                  <a:lnTo>
                    <a:pt x="8467" y="3030264"/>
                  </a:lnTo>
                  <a:lnTo>
                    <a:pt x="9478" y="2980314"/>
                  </a:lnTo>
                  <a:lnTo>
                    <a:pt x="10746" y="2930445"/>
                  </a:lnTo>
                  <a:lnTo>
                    <a:pt x="12104" y="2880388"/>
                  </a:lnTo>
                  <a:lnTo>
                    <a:pt x="13390" y="2829872"/>
                  </a:lnTo>
                  <a:lnTo>
                    <a:pt x="14439" y="2778627"/>
                  </a:lnTo>
                  <a:lnTo>
                    <a:pt x="15087" y="2726383"/>
                  </a:lnTo>
                  <a:lnTo>
                    <a:pt x="15170" y="2672870"/>
                  </a:lnTo>
                  <a:lnTo>
                    <a:pt x="14524" y="2617817"/>
                  </a:lnTo>
                  <a:lnTo>
                    <a:pt x="12984" y="2560955"/>
                  </a:lnTo>
                  <a:lnTo>
                    <a:pt x="11204" y="2496006"/>
                  </a:lnTo>
                  <a:lnTo>
                    <a:pt x="10479" y="2435776"/>
                  </a:lnTo>
                  <a:lnTo>
                    <a:pt x="10591" y="2379686"/>
                  </a:lnTo>
                  <a:lnTo>
                    <a:pt x="11319" y="2327157"/>
                  </a:lnTo>
                  <a:lnTo>
                    <a:pt x="12444" y="2277611"/>
                  </a:lnTo>
                  <a:lnTo>
                    <a:pt x="13746" y="2230469"/>
                  </a:lnTo>
                  <a:lnTo>
                    <a:pt x="15006" y="2185152"/>
                  </a:lnTo>
                  <a:lnTo>
                    <a:pt x="16004" y="2141083"/>
                  </a:lnTo>
                  <a:lnTo>
                    <a:pt x="16520" y="2097682"/>
                  </a:lnTo>
                  <a:lnTo>
                    <a:pt x="16335" y="2054371"/>
                  </a:lnTo>
                  <a:lnTo>
                    <a:pt x="15230" y="2010572"/>
                  </a:lnTo>
                  <a:lnTo>
                    <a:pt x="12984" y="1965706"/>
                  </a:lnTo>
                  <a:lnTo>
                    <a:pt x="9572" y="1913449"/>
                  </a:lnTo>
                  <a:lnTo>
                    <a:pt x="6400" y="1865197"/>
                  </a:lnTo>
                  <a:lnTo>
                    <a:pt x="3663" y="1819587"/>
                  </a:lnTo>
                  <a:lnTo>
                    <a:pt x="1554" y="1775258"/>
                  </a:lnTo>
                  <a:lnTo>
                    <a:pt x="268" y="1730851"/>
                  </a:lnTo>
                  <a:lnTo>
                    <a:pt x="0" y="1685003"/>
                  </a:lnTo>
                  <a:lnTo>
                    <a:pt x="942" y="1636354"/>
                  </a:lnTo>
                  <a:lnTo>
                    <a:pt x="3291" y="1583543"/>
                  </a:lnTo>
                  <a:lnTo>
                    <a:pt x="7240" y="1525209"/>
                  </a:lnTo>
                  <a:lnTo>
                    <a:pt x="12984" y="1459992"/>
                  </a:lnTo>
                  <a:lnTo>
                    <a:pt x="16856" y="1409447"/>
                  </a:lnTo>
                  <a:lnTo>
                    <a:pt x="19069" y="1356917"/>
                  </a:lnTo>
                  <a:lnTo>
                    <a:pt x="19889" y="1302963"/>
                  </a:lnTo>
                  <a:lnTo>
                    <a:pt x="19582" y="1248141"/>
                  </a:lnTo>
                  <a:lnTo>
                    <a:pt x="18414" y="1193010"/>
                  </a:lnTo>
                  <a:lnTo>
                    <a:pt x="16650" y="1138129"/>
                  </a:lnTo>
                  <a:lnTo>
                    <a:pt x="14556" y="1084056"/>
                  </a:lnTo>
                  <a:lnTo>
                    <a:pt x="12397" y="1031349"/>
                  </a:lnTo>
                  <a:lnTo>
                    <a:pt x="10441" y="980568"/>
                  </a:lnTo>
                  <a:lnTo>
                    <a:pt x="8952" y="932269"/>
                  </a:lnTo>
                  <a:lnTo>
                    <a:pt x="8196" y="887013"/>
                  </a:lnTo>
                  <a:lnTo>
                    <a:pt x="8439" y="845357"/>
                  </a:lnTo>
                  <a:lnTo>
                    <a:pt x="9946" y="807860"/>
                  </a:lnTo>
                  <a:lnTo>
                    <a:pt x="12984" y="775081"/>
                  </a:lnTo>
                  <a:lnTo>
                    <a:pt x="16513" y="745151"/>
                  </a:lnTo>
                  <a:lnTo>
                    <a:pt x="19796" y="711801"/>
                  </a:lnTo>
                  <a:lnTo>
                    <a:pt x="25387" y="635134"/>
                  </a:lnTo>
                  <a:lnTo>
                    <a:pt x="27575" y="591965"/>
                  </a:lnTo>
                  <a:lnTo>
                    <a:pt x="29279" y="545672"/>
                  </a:lnTo>
                  <a:lnTo>
                    <a:pt x="30438" y="496328"/>
                  </a:lnTo>
                  <a:lnTo>
                    <a:pt x="30995" y="444007"/>
                  </a:lnTo>
                  <a:lnTo>
                    <a:pt x="30888" y="388783"/>
                  </a:lnTo>
                  <a:lnTo>
                    <a:pt x="30058" y="330731"/>
                  </a:lnTo>
                  <a:lnTo>
                    <a:pt x="28447" y="269924"/>
                  </a:lnTo>
                  <a:lnTo>
                    <a:pt x="25993" y="206437"/>
                  </a:lnTo>
                  <a:lnTo>
                    <a:pt x="22638" y="140344"/>
                  </a:lnTo>
                  <a:lnTo>
                    <a:pt x="18321" y="71718"/>
                  </a:lnTo>
                  <a:lnTo>
                    <a:pt x="12984" y="635"/>
                  </a:lnTo>
                  <a:lnTo>
                    <a:pt x="18064" y="0"/>
                  </a:lnTo>
                  <a:lnTo>
                    <a:pt x="24922" y="0"/>
                  </a:lnTo>
                  <a:lnTo>
                    <a:pt x="31272" y="635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05400" y="1203851"/>
            <a:ext cx="6534784" cy="430528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80"/>
              </a:spcBef>
              <a:buFont typeface="Courier New"/>
              <a:buChar char="o"/>
              <a:tabLst>
                <a:tab pos="241935" algn="l"/>
              </a:tabLst>
            </a:pPr>
            <a:r>
              <a:rPr sz="1700" spc="-5" dirty="0">
                <a:latin typeface="Calibri"/>
                <a:cs typeface="Calibri"/>
              </a:rPr>
              <a:t>Υποβολή </a:t>
            </a:r>
            <a:r>
              <a:rPr sz="1700" dirty="0">
                <a:latin typeface="Calibri"/>
                <a:cs typeface="Calibri"/>
              </a:rPr>
              <a:t>στο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Γραφείο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Erasmus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όλων</a:t>
            </a:r>
            <a:r>
              <a:rPr sz="1700" spc="-10" dirty="0">
                <a:latin typeface="Calibri"/>
                <a:cs typeface="Calibri"/>
              </a:rPr>
              <a:t> των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απαραίτητων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εντύπων</a:t>
            </a:r>
            <a:endParaRPr sz="1700" dirty="0">
              <a:latin typeface="Calibri"/>
              <a:cs typeface="Calibri"/>
            </a:endParaRPr>
          </a:p>
          <a:p>
            <a:pPr marL="241300" marR="207645" indent="-229235">
              <a:lnSpc>
                <a:spcPct val="70000"/>
              </a:lnSpc>
              <a:spcBef>
                <a:spcPts val="1000"/>
              </a:spcBef>
              <a:buFont typeface="Courier New"/>
              <a:buChar char="o"/>
              <a:tabLst>
                <a:tab pos="241935" algn="l"/>
              </a:tabLst>
            </a:pPr>
            <a:r>
              <a:rPr sz="1700" spc="-5" dirty="0">
                <a:latin typeface="Calibri"/>
                <a:cs typeface="Calibri"/>
              </a:rPr>
              <a:t>Αυτόματη </a:t>
            </a:r>
            <a:r>
              <a:rPr sz="1700" dirty="0">
                <a:latin typeface="Calibri"/>
                <a:cs typeface="Calibri"/>
              </a:rPr>
              <a:t>Αναγνώριση </a:t>
            </a:r>
            <a:r>
              <a:rPr sz="1700" spc="-5" dirty="0">
                <a:latin typeface="Calibri"/>
                <a:cs typeface="Calibri"/>
              </a:rPr>
              <a:t>(χωρίς περαιτέρω </a:t>
            </a:r>
            <a:r>
              <a:rPr sz="1700" spc="-15" dirty="0">
                <a:latin typeface="Calibri"/>
                <a:cs typeface="Calibri"/>
              </a:rPr>
              <a:t>διαδικασίες </a:t>
            </a:r>
            <a:r>
              <a:rPr sz="1700" spc="-5" dirty="0">
                <a:latin typeface="Calibri"/>
                <a:cs typeface="Calibri"/>
              </a:rPr>
              <a:t>από τη </a:t>
            </a:r>
            <a:r>
              <a:rPr sz="1700" dirty="0">
                <a:latin typeface="Calibri"/>
                <a:cs typeface="Calibri"/>
              </a:rPr>
              <a:t>πλευρά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του συμμετέχοντα)της </a:t>
            </a:r>
            <a:r>
              <a:rPr sz="1700" dirty="0">
                <a:latin typeface="Calibri"/>
                <a:cs typeface="Calibri"/>
              </a:rPr>
              <a:t>Περιόδου </a:t>
            </a:r>
            <a:r>
              <a:rPr sz="1700" spc="-15" dirty="0">
                <a:latin typeface="Calibri"/>
                <a:cs typeface="Calibri"/>
              </a:rPr>
              <a:t>Κινητικότητας</a:t>
            </a:r>
            <a:r>
              <a:rPr lang="el-GR" sz="1700" spc="-15" dirty="0">
                <a:latin typeface="Calibri"/>
                <a:cs typeface="Calibri"/>
              </a:rPr>
              <a:t>:</a:t>
            </a:r>
            <a:endParaRPr sz="1700" dirty="0">
              <a:latin typeface="Calibri"/>
              <a:cs typeface="Calibri"/>
            </a:endParaRPr>
          </a:p>
          <a:p>
            <a:pPr marL="12700" marR="475615">
              <a:lnSpc>
                <a:spcPct val="70000"/>
              </a:lnSpc>
              <a:spcBef>
                <a:spcPts val="994"/>
              </a:spcBef>
              <a:tabLst>
                <a:tab pos="128905" algn="l"/>
              </a:tabLst>
            </a:pPr>
            <a:r>
              <a:rPr sz="1700" spc="-15" dirty="0">
                <a:latin typeface="Calibri"/>
                <a:cs typeface="Calibri"/>
              </a:rPr>
              <a:t>Transcript </a:t>
            </a:r>
            <a:r>
              <a:rPr sz="1700" spc="-5" dirty="0">
                <a:latin typeface="Calibri"/>
                <a:cs typeface="Calibri"/>
              </a:rPr>
              <a:t>of </a:t>
            </a:r>
            <a:r>
              <a:rPr sz="1700" spc="-10" dirty="0">
                <a:latin typeface="Calibri"/>
                <a:cs typeface="Calibri"/>
              </a:rPr>
              <a:t>Records </a:t>
            </a:r>
            <a:r>
              <a:rPr sz="1700" spc="-5" dirty="0">
                <a:latin typeface="Calibri"/>
                <a:cs typeface="Calibri"/>
              </a:rPr>
              <a:t>(Σπουδές </a:t>
            </a:r>
            <a:r>
              <a:rPr sz="1700" spc="-20" dirty="0">
                <a:latin typeface="Calibri"/>
                <a:cs typeface="Calibri"/>
              </a:rPr>
              <a:t>και </a:t>
            </a:r>
            <a:r>
              <a:rPr sz="1700" spc="-5" dirty="0">
                <a:latin typeface="Calibri"/>
                <a:cs typeface="Calibri"/>
              </a:rPr>
              <a:t>BIPs)</a:t>
            </a:r>
            <a:r>
              <a:rPr lang="el-GR" sz="1700" spc="-5" dirty="0">
                <a:latin typeface="Calibri"/>
                <a:cs typeface="Calibri"/>
              </a:rPr>
              <a:t>,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Έκδοση </a:t>
            </a:r>
            <a:r>
              <a:rPr sz="1700" spc="-5" dirty="0">
                <a:latin typeface="Calibri"/>
                <a:cs typeface="Calibri"/>
              </a:rPr>
              <a:t>του </a:t>
            </a:r>
            <a:r>
              <a:rPr sz="1700" spc="-10" dirty="0">
                <a:latin typeface="Calibri"/>
                <a:cs typeface="Calibri"/>
              </a:rPr>
              <a:t>παραρτήματος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Διπλώματος</a:t>
            </a:r>
            <a:endParaRPr sz="1700" dirty="0">
              <a:latin typeface="Calibri"/>
              <a:cs typeface="Calibri"/>
            </a:endParaRPr>
          </a:p>
          <a:p>
            <a:pPr marL="12700" marR="673735">
              <a:lnSpc>
                <a:spcPct val="70000"/>
              </a:lnSpc>
              <a:spcBef>
                <a:spcPts val="1010"/>
              </a:spcBef>
              <a:tabLst>
                <a:tab pos="128905" algn="l"/>
              </a:tabLst>
            </a:pPr>
            <a:r>
              <a:rPr sz="1700" spc="-15" dirty="0">
                <a:latin typeface="Calibri"/>
                <a:cs typeface="Calibri"/>
              </a:rPr>
              <a:t>Traineeship </a:t>
            </a:r>
            <a:r>
              <a:rPr sz="1700" spc="-5" dirty="0">
                <a:latin typeface="Calibri"/>
                <a:cs typeface="Calibri"/>
              </a:rPr>
              <a:t>Certificate </a:t>
            </a:r>
            <a:r>
              <a:rPr sz="1700" dirty="0">
                <a:latin typeface="Calibri"/>
                <a:cs typeface="Calibri"/>
              </a:rPr>
              <a:t>( </a:t>
            </a:r>
            <a:r>
              <a:rPr sz="1700" spc="-5" dirty="0">
                <a:latin typeface="Calibri"/>
                <a:cs typeface="Calibri"/>
              </a:rPr>
              <a:t>After </a:t>
            </a:r>
            <a:r>
              <a:rPr sz="1700" dirty="0">
                <a:latin typeface="Calibri"/>
                <a:cs typeface="Calibri"/>
              </a:rPr>
              <a:t>the Mobility)</a:t>
            </a:r>
            <a:r>
              <a:rPr lang="el-GR" sz="1700" dirty="0">
                <a:latin typeface="Calibri"/>
                <a:cs typeface="Calibri"/>
              </a:rPr>
              <a:t> </a:t>
            </a:r>
            <a:r>
              <a:rPr lang="el-GR" sz="1700" dirty="0">
                <a:latin typeface="Calibri"/>
                <a:cs typeface="Calibri"/>
                <a:sym typeface="Wingdings" panose="05000000000000000000" pitchFamily="2" charset="2"/>
              </a:rPr>
              <a:t>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για </a:t>
            </a:r>
            <a:r>
              <a:rPr sz="1700" spc="-15" dirty="0">
                <a:latin typeface="Calibri"/>
                <a:cs typeface="Calibri"/>
              </a:rPr>
              <a:t>Κινητικότητες </a:t>
            </a:r>
            <a:r>
              <a:rPr sz="1700" spc="-5" dirty="0">
                <a:latin typeface="Calibri"/>
                <a:cs typeface="Calibri"/>
              </a:rPr>
              <a:t>που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αφορούν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τοποθέτηση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  <a:tabLst>
                <a:tab pos="128905" algn="l"/>
              </a:tabLst>
            </a:pPr>
            <a:r>
              <a:rPr sz="1700" spc="-5" dirty="0">
                <a:latin typeface="Calibri"/>
                <a:cs typeface="Calibri"/>
              </a:rPr>
              <a:t>Certificate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Attendance </a:t>
            </a:r>
            <a:r>
              <a:rPr sz="1700" spc="-5" dirty="0">
                <a:latin typeface="Calibri"/>
                <a:cs typeface="Calibri"/>
              </a:rPr>
              <a:t>για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κινητικότητα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Προσωπικού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128905" algn="l"/>
              </a:tabLst>
            </a:pPr>
            <a:r>
              <a:rPr sz="1700" spc="-10" dirty="0">
                <a:latin typeface="Calibri"/>
                <a:cs typeface="Calibri"/>
              </a:rPr>
              <a:t>Έκδοση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 err="1">
                <a:latin typeface="Calibri"/>
                <a:cs typeface="Calibri"/>
              </a:rPr>
              <a:t>του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 err="1">
                <a:latin typeface="Calibri"/>
                <a:cs typeface="Calibri"/>
              </a:rPr>
              <a:t>Europass</a:t>
            </a:r>
            <a:r>
              <a:rPr lang="el-GR" sz="1700" spc="-5" dirty="0">
                <a:latin typeface="Calibri"/>
                <a:cs typeface="Calibri"/>
              </a:rPr>
              <a:t> </a:t>
            </a:r>
            <a:r>
              <a:rPr lang="en-GB" sz="1700" spc="-5" dirty="0">
                <a:latin typeface="Calibri"/>
                <a:cs typeface="Calibri"/>
              </a:rPr>
              <a:t>Certificate Supplement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για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Νέους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Απόφοιτους-</a:t>
            </a:r>
            <a:endParaRPr sz="17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95"/>
              </a:spcBef>
              <a:buFont typeface="Courier New"/>
              <a:buChar char="o"/>
              <a:tabLst>
                <a:tab pos="241935" algn="l"/>
              </a:tabLst>
            </a:pPr>
            <a:r>
              <a:rPr sz="1700" spc="-5" dirty="0">
                <a:latin typeface="Calibri"/>
                <a:cs typeface="Calibri"/>
              </a:rPr>
              <a:t>Μέριμνα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για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την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υποβολή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της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Έκθεσης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Συμμετέχοντα</a:t>
            </a:r>
            <a:endParaRPr sz="17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85"/>
              </a:spcBef>
              <a:buFont typeface="Courier New"/>
              <a:buChar char="o"/>
              <a:tabLst>
                <a:tab pos="241935" algn="l"/>
              </a:tabLst>
            </a:pPr>
            <a:r>
              <a:rPr sz="1700" spc="-5" dirty="0">
                <a:latin typeface="Calibri"/>
                <a:cs typeface="Calibri"/>
              </a:rPr>
              <a:t>Επαλήθευση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των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εντύπων </a:t>
            </a:r>
            <a:r>
              <a:rPr sz="1700" spc="-20" dirty="0">
                <a:latin typeface="Calibri"/>
                <a:cs typeface="Calibri"/>
              </a:rPr>
              <a:t>και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πληρωμή </a:t>
            </a:r>
            <a:r>
              <a:rPr sz="1700" spc="-5" dirty="0">
                <a:latin typeface="Calibri"/>
                <a:cs typeface="Calibri"/>
              </a:rPr>
              <a:t>της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τελικής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δόσης</a:t>
            </a:r>
            <a:endParaRPr sz="1700" dirty="0">
              <a:latin typeface="Calibri"/>
              <a:cs typeface="Calibri"/>
            </a:endParaRPr>
          </a:p>
          <a:p>
            <a:pPr marL="12065">
              <a:lnSpc>
                <a:spcPts val="1735"/>
              </a:lnSpc>
              <a:spcBef>
                <a:spcPts val="385"/>
              </a:spcBef>
              <a:tabLst>
                <a:tab pos="241935" algn="l"/>
              </a:tabLst>
            </a:pPr>
            <a:endParaRPr lang="en-GB" sz="1700" b="1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12065">
              <a:lnSpc>
                <a:spcPts val="1735"/>
              </a:lnSpc>
              <a:spcBef>
                <a:spcPts val="385"/>
              </a:spcBef>
              <a:tabLst>
                <a:tab pos="241935" algn="l"/>
              </a:tabLst>
            </a:pPr>
            <a:endParaRPr lang="en-GB" sz="1700" b="1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12065">
              <a:lnSpc>
                <a:spcPts val="1735"/>
              </a:lnSpc>
              <a:spcBef>
                <a:spcPts val="385"/>
              </a:spcBef>
              <a:tabLst>
                <a:tab pos="241935" algn="l"/>
              </a:tabLst>
            </a:pPr>
            <a:r>
              <a:rPr lang="el-GR" sz="1700" b="1" spc="-5" dirty="0">
                <a:solidFill>
                  <a:srgbClr val="44536A"/>
                </a:solidFill>
                <a:latin typeface="Calibri"/>
                <a:cs typeface="Calibri"/>
              </a:rPr>
              <a:t>Σε κάθε ΙΤΕ πρέπει ν</a:t>
            </a:r>
            <a:r>
              <a:rPr sz="1700" b="1" spc="-5" dirty="0">
                <a:solidFill>
                  <a:srgbClr val="44536A"/>
                </a:solidFill>
                <a:latin typeface="Calibri"/>
                <a:cs typeface="Calibri"/>
              </a:rPr>
              <a:t>α</a:t>
            </a:r>
            <a:r>
              <a:rPr lang="el-GR" sz="1700" b="1" spc="-5" dirty="0">
                <a:solidFill>
                  <a:srgbClr val="44536A"/>
                </a:solidFill>
                <a:latin typeface="Calibri"/>
                <a:cs typeface="Calibri"/>
              </a:rPr>
              <a:t> υπάρχουν οι υποδομές</a:t>
            </a:r>
            <a:r>
              <a:rPr sz="1700" b="1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700" b="1" spc="-5" dirty="0" err="1">
                <a:solidFill>
                  <a:srgbClr val="44536A"/>
                </a:solidFill>
                <a:latin typeface="Calibri"/>
                <a:cs typeface="Calibri"/>
              </a:rPr>
              <a:t>γι</a:t>
            </a:r>
            <a:r>
              <a:rPr sz="1700" b="1" spc="-5" dirty="0">
                <a:solidFill>
                  <a:srgbClr val="44536A"/>
                </a:solidFill>
                <a:latin typeface="Calibri"/>
                <a:cs typeface="Calibri"/>
              </a:rPr>
              <a:t>α</a:t>
            </a:r>
            <a:r>
              <a:rPr sz="1700" b="1" dirty="0">
                <a:solidFill>
                  <a:srgbClr val="44536A"/>
                </a:solidFill>
                <a:latin typeface="Calibri"/>
                <a:cs typeface="Calibri"/>
              </a:rPr>
              <a:t> δομημένη</a:t>
            </a:r>
            <a:r>
              <a:rPr lang="el-GR" sz="1700" b="1" dirty="0">
                <a:solidFill>
                  <a:srgbClr val="44536A"/>
                </a:solidFill>
                <a:latin typeface="Calibri"/>
                <a:cs typeface="Calibri"/>
              </a:rPr>
              <a:t> συλλογή και προβολή</a:t>
            </a:r>
            <a:r>
              <a:rPr sz="17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b="1" spc="-15" dirty="0">
                <a:solidFill>
                  <a:srgbClr val="44536A"/>
                </a:solidFill>
                <a:latin typeface="Calibri"/>
                <a:cs typeface="Calibri"/>
              </a:rPr>
              <a:t>των </a:t>
            </a:r>
            <a:r>
              <a:rPr sz="1700" b="1" spc="-10" dirty="0" err="1">
                <a:solidFill>
                  <a:srgbClr val="44536A"/>
                </a:solidFill>
                <a:latin typeface="Calibri"/>
                <a:cs typeface="Calibri"/>
              </a:rPr>
              <a:t>θετικών</a:t>
            </a:r>
            <a:r>
              <a:rPr sz="1700" b="1" spc="-15" dirty="0">
                <a:solidFill>
                  <a:srgbClr val="44536A"/>
                </a:solidFill>
                <a:latin typeface="Calibri"/>
                <a:cs typeface="Calibri"/>
              </a:rPr>
              <a:t> και</a:t>
            </a:r>
            <a:r>
              <a:rPr lang="el-GR" sz="17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44536A"/>
                </a:solidFill>
                <a:latin typeface="Calibri"/>
                <a:cs typeface="Calibri"/>
              </a:rPr>
              <a:t>α</a:t>
            </a:r>
            <a:r>
              <a:rPr sz="1700" b="1" spc="-10" dirty="0" err="1">
                <a:solidFill>
                  <a:srgbClr val="44536A"/>
                </a:solidFill>
                <a:latin typeface="Calibri"/>
                <a:cs typeface="Calibri"/>
              </a:rPr>
              <a:t>ρνητικών</a:t>
            </a:r>
            <a:r>
              <a:rPr sz="1700" b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700" b="1" dirty="0" err="1">
                <a:solidFill>
                  <a:srgbClr val="44536A"/>
                </a:solidFill>
                <a:latin typeface="Calibri"/>
                <a:cs typeface="Calibri"/>
              </a:rPr>
              <a:t>εμ</a:t>
            </a:r>
            <a:r>
              <a:rPr sz="1700" b="1" dirty="0">
                <a:solidFill>
                  <a:srgbClr val="44536A"/>
                </a:solidFill>
                <a:latin typeface="Calibri"/>
                <a:cs typeface="Calibri"/>
              </a:rPr>
              <a:t>πειριών</a:t>
            </a:r>
            <a:r>
              <a:rPr lang="el-GR" sz="1700" b="1" dirty="0">
                <a:solidFill>
                  <a:srgbClr val="44536A"/>
                </a:solidFill>
                <a:latin typeface="Calibri"/>
                <a:cs typeface="Calibri"/>
              </a:rPr>
              <a:t> των εξερχόμενων συμμετεχόντων</a:t>
            </a:r>
            <a:endParaRPr sz="1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204" y="1118616"/>
            <a:ext cx="4619625" cy="4620895"/>
          </a:xfrm>
          <a:custGeom>
            <a:avLst/>
            <a:gdLst/>
            <a:ahLst/>
            <a:cxnLst/>
            <a:rect l="l" t="t" r="r" b="b"/>
            <a:pathLst>
              <a:path w="4619625" h="4620895">
                <a:moveTo>
                  <a:pt x="2309622" y="0"/>
                </a:moveTo>
                <a:lnTo>
                  <a:pt x="2261299" y="495"/>
                </a:lnTo>
                <a:lnTo>
                  <a:pt x="2213219" y="1976"/>
                </a:lnTo>
                <a:lnTo>
                  <a:pt x="2165390" y="4431"/>
                </a:lnTo>
                <a:lnTo>
                  <a:pt x="2117822" y="7852"/>
                </a:lnTo>
                <a:lnTo>
                  <a:pt x="2070525" y="12229"/>
                </a:lnTo>
                <a:lnTo>
                  <a:pt x="2023508" y="17553"/>
                </a:lnTo>
                <a:lnTo>
                  <a:pt x="1976782" y="23812"/>
                </a:lnTo>
                <a:lnTo>
                  <a:pt x="1930355" y="30999"/>
                </a:lnTo>
                <a:lnTo>
                  <a:pt x="1884238" y="39103"/>
                </a:lnTo>
                <a:lnTo>
                  <a:pt x="1838440" y="48115"/>
                </a:lnTo>
                <a:lnTo>
                  <a:pt x="1792970" y="58025"/>
                </a:lnTo>
                <a:lnTo>
                  <a:pt x="1747839" y="68823"/>
                </a:lnTo>
                <a:lnTo>
                  <a:pt x="1703055" y="80499"/>
                </a:lnTo>
                <a:lnTo>
                  <a:pt x="1658629" y="93045"/>
                </a:lnTo>
                <a:lnTo>
                  <a:pt x="1614571" y="106450"/>
                </a:lnTo>
                <a:lnTo>
                  <a:pt x="1570889" y="120705"/>
                </a:lnTo>
                <a:lnTo>
                  <a:pt x="1527594" y="135800"/>
                </a:lnTo>
                <a:lnTo>
                  <a:pt x="1484695" y="151725"/>
                </a:lnTo>
                <a:lnTo>
                  <a:pt x="1442202" y="168471"/>
                </a:lnTo>
                <a:lnTo>
                  <a:pt x="1400124" y="186029"/>
                </a:lnTo>
                <a:lnTo>
                  <a:pt x="1358472" y="204388"/>
                </a:lnTo>
                <a:lnTo>
                  <a:pt x="1317254" y="223538"/>
                </a:lnTo>
                <a:lnTo>
                  <a:pt x="1276481" y="243471"/>
                </a:lnTo>
                <a:lnTo>
                  <a:pt x="1236161" y="264176"/>
                </a:lnTo>
                <a:lnTo>
                  <a:pt x="1196306" y="285645"/>
                </a:lnTo>
                <a:lnTo>
                  <a:pt x="1156923" y="307866"/>
                </a:lnTo>
                <a:lnTo>
                  <a:pt x="1118024" y="330832"/>
                </a:lnTo>
                <a:lnTo>
                  <a:pt x="1079617" y="354531"/>
                </a:lnTo>
                <a:lnTo>
                  <a:pt x="1041713" y="378954"/>
                </a:lnTo>
                <a:lnTo>
                  <a:pt x="1004320" y="404092"/>
                </a:lnTo>
                <a:lnTo>
                  <a:pt x="967449" y="429935"/>
                </a:lnTo>
                <a:lnTo>
                  <a:pt x="931109" y="456474"/>
                </a:lnTo>
                <a:lnTo>
                  <a:pt x="895310" y="483698"/>
                </a:lnTo>
                <a:lnTo>
                  <a:pt x="860061" y="511598"/>
                </a:lnTo>
                <a:lnTo>
                  <a:pt x="825373" y="540165"/>
                </a:lnTo>
                <a:lnTo>
                  <a:pt x="791254" y="569388"/>
                </a:lnTo>
                <a:lnTo>
                  <a:pt x="757715" y="599259"/>
                </a:lnTo>
                <a:lnTo>
                  <a:pt x="724765" y="629767"/>
                </a:lnTo>
                <a:lnTo>
                  <a:pt x="692413" y="660903"/>
                </a:lnTo>
                <a:lnTo>
                  <a:pt x="660670" y="692657"/>
                </a:lnTo>
                <a:lnTo>
                  <a:pt x="629545" y="725019"/>
                </a:lnTo>
                <a:lnTo>
                  <a:pt x="599047" y="757981"/>
                </a:lnTo>
                <a:lnTo>
                  <a:pt x="569187" y="791531"/>
                </a:lnTo>
                <a:lnTo>
                  <a:pt x="539974" y="825662"/>
                </a:lnTo>
                <a:lnTo>
                  <a:pt x="511417" y="860362"/>
                </a:lnTo>
                <a:lnTo>
                  <a:pt x="483526" y="895622"/>
                </a:lnTo>
                <a:lnTo>
                  <a:pt x="456312" y="931433"/>
                </a:lnTo>
                <a:lnTo>
                  <a:pt x="429782" y="967785"/>
                </a:lnTo>
                <a:lnTo>
                  <a:pt x="403948" y="1004669"/>
                </a:lnTo>
                <a:lnTo>
                  <a:pt x="378819" y="1042074"/>
                </a:lnTo>
                <a:lnTo>
                  <a:pt x="354404" y="1079991"/>
                </a:lnTo>
                <a:lnTo>
                  <a:pt x="330713" y="1118410"/>
                </a:lnTo>
                <a:lnTo>
                  <a:pt x="307756" y="1157323"/>
                </a:lnTo>
                <a:lnTo>
                  <a:pt x="285542" y="1196718"/>
                </a:lnTo>
                <a:lnTo>
                  <a:pt x="264082" y="1236587"/>
                </a:lnTo>
                <a:lnTo>
                  <a:pt x="243384" y="1276919"/>
                </a:lnTo>
                <a:lnTo>
                  <a:pt x="223458" y="1317706"/>
                </a:lnTo>
                <a:lnTo>
                  <a:pt x="204314" y="1358937"/>
                </a:lnTo>
                <a:lnTo>
                  <a:pt x="185962" y="1400603"/>
                </a:lnTo>
                <a:lnTo>
                  <a:pt x="168411" y="1442695"/>
                </a:lnTo>
                <a:lnTo>
                  <a:pt x="151670" y="1485201"/>
                </a:lnTo>
                <a:lnTo>
                  <a:pt x="135751" y="1528114"/>
                </a:lnTo>
                <a:lnTo>
                  <a:pt x="120661" y="1571423"/>
                </a:lnTo>
                <a:lnTo>
                  <a:pt x="106411" y="1615119"/>
                </a:lnTo>
                <a:lnTo>
                  <a:pt x="93011" y="1659191"/>
                </a:lnTo>
                <a:lnTo>
                  <a:pt x="80470" y="1703631"/>
                </a:lnTo>
                <a:lnTo>
                  <a:pt x="68798" y="1748428"/>
                </a:lnTo>
                <a:lnTo>
                  <a:pt x="58003" y="1793574"/>
                </a:lnTo>
                <a:lnTo>
                  <a:pt x="48097" y="1839058"/>
                </a:lnTo>
                <a:lnTo>
                  <a:pt x="39089" y="1884870"/>
                </a:lnTo>
                <a:lnTo>
                  <a:pt x="30988" y="1931002"/>
                </a:lnTo>
                <a:lnTo>
                  <a:pt x="23804" y="1977443"/>
                </a:lnTo>
                <a:lnTo>
                  <a:pt x="17546" y="2024184"/>
                </a:lnTo>
                <a:lnTo>
                  <a:pt x="12225" y="2071215"/>
                </a:lnTo>
                <a:lnTo>
                  <a:pt x="7849" y="2118526"/>
                </a:lnTo>
                <a:lnTo>
                  <a:pt x="4430" y="2166108"/>
                </a:lnTo>
                <a:lnTo>
                  <a:pt x="1975" y="2213952"/>
                </a:lnTo>
                <a:lnTo>
                  <a:pt x="495" y="2262047"/>
                </a:lnTo>
                <a:lnTo>
                  <a:pt x="0" y="2310384"/>
                </a:lnTo>
                <a:lnTo>
                  <a:pt x="495" y="2358720"/>
                </a:lnTo>
                <a:lnTo>
                  <a:pt x="1975" y="2406815"/>
                </a:lnTo>
                <a:lnTo>
                  <a:pt x="4430" y="2454659"/>
                </a:lnTo>
                <a:lnTo>
                  <a:pt x="7849" y="2502241"/>
                </a:lnTo>
                <a:lnTo>
                  <a:pt x="12225" y="2549552"/>
                </a:lnTo>
                <a:lnTo>
                  <a:pt x="17546" y="2596583"/>
                </a:lnTo>
                <a:lnTo>
                  <a:pt x="23804" y="2643324"/>
                </a:lnTo>
                <a:lnTo>
                  <a:pt x="30988" y="2689765"/>
                </a:lnTo>
                <a:lnTo>
                  <a:pt x="39089" y="2735897"/>
                </a:lnTo>
                <a:lnTo>
                  <a:pt x="48097" y="2781709"/>
                </a:lnTo>
                <a:lnTo>
                  <a:pt x="58003" y="2827193"/>
                </a:lnTo>
                <a:lnTo>
                  <a:pt x="68798" y="2872339"/>
                </a:lnTo>
                <a:lnTo>
                  <a:pt x="80470" y="2917136"/>
                </a:lnTo>
                <a:lnTo>
                  <a:pt x="93011" y="2961576"/>
                </a:lnTo>
                <a:lnTo>
                  <a:pt x="106411" y="3005648"/>
                </a:lnTo>
                <a:lnTo>
                  <a:pt x="120661" y="3049344"/>
                </a:lnTo>
                <a:lnTo>
                  <a:pt x="135751" y="3092653"/>
                </a:lnTo>
                <a:lnTo>
                  <a:pt x="151670" y="3135566"/>
                </a:lnTo>
                <a:lnTo>
                  <a:pt x="168411" y="3178072"/>
                </a:lnTo>
                <a:lnTo>
                  <a:pt x="185962" y="3220164"/>
                </a:lnTo>
                <a:lnTo>
                  <a:pt x="204314" y="3261830"/>
                </a:lnTo>
                <a:lnTo>
                  <a:pt x="223458" y="3303061"/>
                </a:lnTo>
                <a:lnTo>
                  <a:pt x="243384" y="3343848"/>
                </a:lnTo>
                <a:lnTo>
                  <a:pt x="264082" y="3384180"/>
                </a:lnTo>
                <a:lnTo>
                  <a:pt x="285542" y="3424049"/>
                </a:lnTo>
                <a:lnTo>
                  <a:pt x="307756" y="3463444"/>
                </a:lnTo>
                <a:lnTo>
                  <a:pt x="330713" y="3502357"/>
                </a:lnTo>
                <a:lnTo>
                  <a:pt x="354404" y="3540776"/>
                </a:lnTo>
                <a:lnTo>
                  <a:pt x="378819" y="3578693"/>
                </a:lnTo>
                <a:lnTo>
                  <a:pt x="403948" y="3616098"/>
                </a:lnTo>
                <a:lnTo>
                  <a:pt x="429782" y="3652982"/>
                </a:lnTo>
                <a:lnTo>
                  <a:pt x="456312" y="3689334"/>
                </a:lnTo>
                <a:lnTo>
                  <a:pt x="483526" y="3725145"/>
                </a:lnTo>
                <a:lnTo>
                  <a:pt x="511417" y="3760405"/>
                </a:lnTo>
                <a:lnTo>
                  <a:pt x="539974" y="3795105"/>
                </a:lnTo>
                <a:lnTo>
                  <a:pt x="569187" y="3829236"/>
                </a:lnTo>
                <a:lnTo>
                  <a:pt x="599047" y="3862786"/>
                </a:lnTo>
                <a:lnTo>
                  <a:pt x="629545" y="3895748"/>
                </a:lnTo>
                <a:lnTo>
                  <a:pt x="660670" y="3928110"/>
                </a:lnTo>
                <a:lnTo>
                  <a:pt x="692413" y="3959864"/>
                </a:lnTo>
                <a:lnTo>
                  <a:pt x="724765" y="3991000"/>
                </a:lnTo>
                <a:lnTo>
                  <a:pt x="757715" y="4021508"/>
                </a:lnTo>
                <a:lnTo>
                  <a:pt x="791254" y="4051379"/>
                </a:lnTo>
                <a:lnTo>
                  <a:pt x="825373" y="4080602"/>
                </a:lnTo>
                <a:lnTo>
                  <a:pt x="860061" y="4109169"/>
                </a:lnTo>
                <a:lnTo>
                  <a:pt x="895310" y="4137069"/>
                </a:lnTo>
                <a:lnTo>
                  <a:pt x="931109" y="4164293"/>
                </a:lnTo>
                <a:lnTo>
                  <a:pt x="967449" y="4190832"/>
                </a:lnTo>
                <a:lnTo>
                  <a:pt x="1004320" y="4216675"/>
                </a:lnTo>
                <a:lnTo>
                  <a:pt x="1041713" y="4241813"/>
                </a:lnTo>
                <a:lnTo>
                  <a:pt x="1079617" y="4266236"/>
                </a:lnTo>
                <a:lnTo>
                  <a:pt x="1118024" y="4289935"/>
                </a:lnTo>
                <a:lnTo>
                  <a:pt x="1156923" y="4312901"/>
                </a:lnTo>
                <a:lnTo>
                  <a:pt x="1196306" y="4335122"/>
                </a:lnTo>
                <a:lnTo>
                  <a:pt x="1236161" y="4356591"/>
                </a:lnTo>
                <a:lnTo>
                  <a:pt x="1276481" y="4377296"/>
                </a:lnTo>
                <a:lnTo>
                  <a:pt x="1317254" y="4397229"/>
                </a:lnTo>
                <a:lnTo>
                  <a:pt x="1358472" y="4416379"/>
                </a:lnTo>
                <a:lnTo>
                  <a:pt x="1400124" y="4434738"/>
                </a:lnTo>
                <a:lnTo>
                  <a:pt x="1442202" y="4452296"/>
                </a:lnTo>
                <a:lnTo>
                  <a:pt x="1484695" y="4469042"/>
                </a:lnTo>
                <a:lnTo>
                  <a:pt x="1527594" y="4484967"/>
                </a:lnTo>
                <a:lnTo>
                  <a:pt x="1570889" y="4500062"/>
                </a:lnTo>
                <a:lnTo>
                  <a:pt x="1614571" y="4514317"/>
                </a:lnTo>
                <a:lnTo>
                  <a:pt x="1658629" y="4527722"/>
                </a:lnTo>
                <a:lnTo>
                  <a:pt x="1703055" y="4540268"/>
                </a:lnTo>
                <a:lnTo>
                  <a:pt x="1747839" y="4551944"/>
                </a:lnTo>
                <a:lnTo>
                  <a:pt x="1792970" y="4562742"/>
                </a:lnTo>
                <a:lnTo>
                  <a:pt x="1838440" y="4572652"/>
                </a:lnTo>
                <a:lnTo>
                  <a:pt x="1884238" y="4581664"/>
                </a:lnTo>
                <a:lnTo>
                  <a:pt x="1930355" y="4589768"/>
                </a:lnTo>
                <a:lnTo>
                  <a:pt x="1976782" y="4596955"/>
                </a:lnTo>
                <a:lnTo>
                  <a:pt x="2023508" y="4603214"/>
                </a:lnTo>
                <a:lnTo>
                  <a:pt x="2070525" y="4608538"/>
                </a:lnTo>
                <a:lnTo>
                  <a:pt x="2117822" y="4612915"/>
                </a:lnTo>
                <a:lnTo>
                  <a:pt x="2165390" y="4616336"/>
                </a:lnTo>
                <a:lnTo>
                  <a:pt x="2213219" y="4618791"/>
                </a:lnTo>
                <a:lnTo>
                  <a:pt x="2261299" y="4620272"/>
                </a:lnTo>
                <a:lnTo>
                  <a:pt x="2309622" y="4620768"/>
                </a:lnTo>
                <a:lnTo>
                  <a:pt x="2357944" y="4620272"/>
                </a:lnTo>
                <a:lnTo>
                  <a:pt x="2406024" y="4618791"/>
                </a:lnTo>
                <a:lnTo>
                  <a:pt x="2453853" y="4616336"/>
                </a:lnTo>
                <a:lnTo>
                  <a:pt x="2501421" y="4612915"/>
                </a:lnTo>
                <a:lnTo>
                  <a:pt x="2548718" y="4608538"/>
                </a:lnTo>
                <a:lnTo>
                  <a:pt x="2595735" y="4603214"/>
                </a:lnTo>
                <a:lnTo>
                  <a:pt x="2642461" y="4596955"/>
                </a:lnTo>
                <a:lnTo>
                  <a:pt x="2688888" y="4589768"/>
                </a:lnTo>
                <a:lnTo>
                  <a:pt x="2735005" y="4581664"/>
                </a:lnTo>
                <a:lnTo>
                  <a:pt x="2780803" y="4572652"/>
                </a:lnTo>
                <a:lnTo>
                  <a:pt x="2826273" y="4562742"/>
                </a:lnTo>
                <a:lnTo>
                  <a:pt x="2871404" y="4551944"/>
                </a:lnTo>
                <a:lnTo>
                  <a:pt x="2916188" y="4540268"/>
                </a:lnTo>
                <a:lnTo>
                  <a:pt x="2960614" y="4527722"/>
                </a:lnTo>
                <a:lnTo>
                  <a:pt x="3004672" y="4514317"/>
                </a:lnTo>
                <a:lnTo>
                  <a:pt x="3048354" y="4500062"/>
                </a:lnTo>
                <a:lnTo>
                  <a:pt x="3091649" y="4484967"/>
                </a:lnTo>
                <a:lnTo>
                  <a:pt x="3134548" y="4469042"/>
                </a:lnTo>
                <a:lnTo>
                  <a:pt x="3177041" y="4452296"/>
                </a:lnTo>
                <a:lnTo>
                  <a:pt x="3219119" y="4434738"/>
                </a:lnTo>
                <a:lnTo>
                  <a:pt x="3260771" y="4416379"/>
                </a:lnTo>
                <a:lnTo>
                  <a:pt x="3301989" y="4397229"/>
                </a:lnTo>
                <a:lnTo>
                  <a:pt x="3342762" y="4377296"/>
                </a:lnTo>
                <a:lnTo>
                  <a:pt x="3383082" y="4356591"/>
                </a:lnTo>
                <a:lnTo>
                  <a:pt x="3422937" y="4335122"/>
                </a:lnTo>
                <a:lnTo>
                  <a:pt x="3462320" y="4312901"/>
                </a:lnTo>
                <a:lnTo>
                  <a:pt x="3501219" y="4289935"/>
                </a:lnTo>
                <a:lnTo>
                  <a:pt x="3539626" y="4266236"/>
                </a:lnTo>
                <a:lnTo>
                  <a:pt x="3577530" y="4241813"/>
                </a:lnTo>
                <a:lnTo>
                  <a:pt x="3614923" y="4216675"/>
                </a:lnTo>
                <a:lnTo>
                  <a:pt x="3651794" y="4190832"/>
                </a:lnTo>
                <a:lnTo>
                  <a:pt x="3688134" y="4164293"/>
                </a:lnTo>
                <a:lnTo>
                  <a:pt x="3723933" y="4137069"/>
                </a:lnTo>
                <a:lnTo>
                  <a:pt x="3759182" y="4109169"/>
                </a:lnTo>
                <a:lnTo>
                  <a:pt x="3793870" y="4080602"/>
                </a:lnTo>
                <a:lnTo>
                  <a:pt x="3827989" y="4051379"/>
                </a:lnTo>
                <a:lnTo>
                  <a:pt x="3861528" y="4021508"/>
                </a:lnTo>
                <a:lnTo>
                  <a:pt x="3894478" y="3991000"/>
                </a:lnTo>
                <a:lnTo>
                  <a:pt x="3926830" y="3959864"/>
                </a:lnTo>
                <a:lnTo>
                  <a:pt x="3958573" y="3928110"/>
                </a:lnTo>
                <a:lnTo>
                  <a:pt x="3989698" y="3895748"/>
                </a:lnTo>
                <a:lnTo>
                  <a:pt x="4020196" y="3862786"/>
                </a:lnTo>
                <a:lnTo>
                  <a:pt x="4050056" y="3829236"/>
                </a:lnTo>
                <a:lnTo>
                  <a:pt x="4079269" y="3795105"/>
                </a:lnTo>
                <a:lnTo>
                  <a:pt x="4107826" y="3760405"/>
                </a:lnTo>
                <a:lnTo>
                  <a:pt x="4135717" y="3725145"/>
                </a:lnTo>
                <a:lnTo>
                  <a:pt x="4162931" y="3689334"/>
                </a:lnTo>
                <a:lnTo>
                  <a:pt x="4189461" y="3652982"/>
                </a:lnTo>
                <a:lnTo>
                  <a:pt x="4215295" y="3616098"/>
                </a:lnTo>
                <a:lnTo>
                  <a:pt x="4240424" y="3578693"/>
                </a:lnTo>
                <a:lnTo>
                  <a:pt x="4264839" y="3540776"/>
                </a:lnTo>
                <a:lnTo>
                  <a:pt x="4288530" y="3502357"/>
                </a:lnTo>
                <a:lnTo>
                  <a:pt x="4311487" y="3463444"/>
                </a:lnTo>
                <a:lnTo>
                  <a:pt x="4333701" y="3424049"/>
                </a:lnTo>
                <a:lnTo>
                  <a:pt x="4355161" y="3384180"/>
                </a:lnTo>
                <a:lnTo>
                  <a:pt x="4375859" y="3343848"/>
                </a:lnTo>
                <a:lnTo>
                  <a:pt x="4395785" y="3303061"/>
                </a:lnTo>
                <a:lnTo>
                  <a:pt x="4414929" y="3261830"/>
                </a:lnTo>
                <a:lnTo>
                  <a:pt x="4433281" y="3220164"/>
                </a:lnTo>
                <a:lnTo>
                  <a:pt x="4450832" y="3178072"/>
                </a:lnTo>
                <a:lnTo>
                  <a:pt x="4467573" y="3135566"/>
                </a:lnTo>
                <a:lnTo>
                  <a:pt x="4483492" y="3092653"/>
                </a:lnTo>
                <a:lnTo>
                  <a:pt x="4498582" y="3049344"/>
                </a:lnTo>
                <a:lnTo>
                  <a:pt x="4512832" y="3005648"/>
                </a:lnTo>
                <a:lnTo>
                  <a:pt x="4526232" y="2961576"/>
                </a:lnTo>
                <a:lnTo>
                  <a:pt x="4538773" y="2917136"/>
                </a:lnTo>
                <a:lnTo>
                  <a:pt x="4550445" y="2872339"/>
                </a:lnTo>
                <a:lnTo>
                  <a:pt x="4561240" y="2827193"/>
                </a:lnTo>
                <a:lnTo>
                  <a:pt x="4571146" y="2781709"/>
                </a:lnTo>
                <a:lnTo>
                  <a:pt x="4580154" y="2735897"/>
                </a:lnTo>
                <a:lnTo>
                  <a:pt x="4588255" y="2689765"/>
                </a:lnTo>
                <a:lnTo>
                  <a:pt x="4595439" y="2643324"/>
                </a:lnTo>
                <a:lnTo>
                  <a:pt x="4601697" y="2596583"/>
                </a:lnTo>
                <a:lnTo>
                  <a:pt x="4607018" y="2549552"/>
                </a:lnTo>
                <a:lnTo>
                  <a:pt x="4611394" y="2502241"/>
                </a:lnTo>
                <a:lnTo>
                  <a:pt x="4614813" y="2454659"/>
                </a:lnTo>
                <a:lnTo>
                  <a:pt x="4617268" y="2406815"/>
                </a:lnTo>
                <a:lnTo>
                  <a:pt x="4618748" y="2358720"/>
                </a:lnTo>
                <a:lnTo>
                  <a:pt x="4619244" y="2310384"/>
                </a:lnTo>
                <a:lnTo>
                  <a:pt x="4618748" y="2262047"/>
                </a:lnTo>
                <a:lnTo>
                  <a:pt x="4617268" y="2213952"/>
                </a:lnTo>
                <a:lnTo>
                  <a:pt x="4614813" y="2166108"/>
                </a:lnTo>
                <a:lnTo>
                  <a:pt x="4611394" y="2118526"/>
                </a:lnTo>
                <a:lnTo>
                  <a:pt x="4607018" y="2071215"/>
                </a:lnTo>
                <a:lnTo>
                  <a:pt x="4601697" y="2024184"/>
                </a:lnTo>
                <a:lnTo>
                  <a:pt x="4595439" y="1977443"/>
                </a:lnTo>
                <a:lnTo>
                  <a:pt x="4588255" y="1931002"/>
                </a:lnTo>
                <a:lnTo>
                  <a:pt x="4580154" y="1884870"/>
                </a:lnTo>
                <a:lnTo>
                  <a:pt x="4571146" y="1839058"/>
                </a:lnTo>
                <a:lnTo>
                  <a:pt x="4561240" y="1793574"/>
                </a:lnTo>
                <a:lnTo>
                  <a:pt x="4550445" y="1748428"/>
                </a:lnTo>
                <a:lnTo>
                  <a:pt x="4538773" y="1703631"/>
                </a:lnTo>
                <a:lnTo>
                  <a:pt x="4526232" y="1659191"/>
                </a:lnTo>
                <a:lnTo>
                  <a:pt x="4512832" y="1615119"/>
                </a:lnTo>
                <a:lnTo>
                  <a:pt x="4498582" y="1571423"/>
                </a:lnTo>
                <a:lnTo>
                  <a:pt x="4483492" y="1528114"/>
                </a:lnTo>
                <a:lnTo>
                  <a:pt x="4467573" y="1485201"/>
                </a:lnTo>
                <a:lnTo>
                  <a:pt x="4450832" y="1442695"/>
                </a:lnTo>
                <a:lnTo>
                  <a:pt x="4433281" y="1400603"/>
                </a:lnTo>
                <a:lnTo>
                  <a:pt x="4414929" y="1358937"/>
                </a:lnTo>
                <a:lnTo>
                  <a:pt x="4395785" y="1317706"/>
                </a:lnTo>
                <a:lnTo>
                  <a:pt x="4375859" y="1276919"/>
                </a:lnTo>
                <a:lnTo>
                  <a:pt x="4355161" y="1236587"/>
                </a:lnTo>
                <a:lnTo>
                  <a:pt x="4333701" y="1196718"/>
                </a:lnTo>
                <a:lnTo>
                  <a:pt x="4311487" y="1157323"/>
                </a:lnTo>
                <a:lnTo>
                  <a:pt x="4288530" y="1118410"/>
                </a:lnTo>
                <a:lnTo>
                  <a:pt x="4264839" y="1079991"/>
                </a:lnTo>
                <a:lnTo>
                  <a:pt x="4240424" y="1042074"/>
                </a:lnTo>
                <a:lnTo>
                  <a:pt x="4215295" y="1004669"/>
                </a:lnTo>
                <a:lnTo>
                  <a:pt x="4189461" y="967785"/>
                </a:lnTo>
                <a:lnTo>
                  <a:pt x="4162931" y="931433"/>
                </a:lnTo>
                <a:lnTo>
                  <a:pt x="4135717" y="895622"/>
                </a:lnTo>
                <a:lnTo>
                  <a:pt x="4107826" y="860362"/>
                </a:lnTo>
                <a:lnTo>
                  <a:pt x="4079269" y="825662"/>
                </a:lnTo>
                <a:lnTo>
                  <a:pt x="4050056" y="791531"/>
                </a:lnTo>
                <a:lnTo>
                  <a:pt x="4020196" y="757981"/>
                </a:lnTo>
                <a:lnTo>
                  <a:pt x="3989698" y="725019"/>
                </a:lnTo>
                <a:lnTo>
                  <a:pt x="3958573" y="692657"/>
                </a:lnTo>
                <a:lnTo>
                  <a:pt x="3926830" y="660903"/>
                </a:lnTo>
                <a:lnTo>
                  <a:pt x="3894478" y="629767"/>
                </a:lnTo>
                <a:lnTo>
                  <a:pt x="3861528" y="599259"/>
                </a:lnTo>
                <a:lnTo>
                  <a:pt x="3827989" y="569388"/>
                </a:lnTo>
                <a:lnTo>
                  <a:pt x="3793870" y="540165"/>
                </a:lnTo>
                <a:lnTo>
                  <a:pt x="3759182" y="511598"/>
                </a:lnTo>
                <a:lnTo>
                  <a:pt x="3723933" y="483698"/>
                </a:lnTo>
                <a:lnTo>
                  <a:pt x="3688134" y="456474"/>
                </a:lnTo>
                <a:lnTo>
                  <a:pt x="3651794" y="429935"/>
                </a:lnTo>
                <a:lnTo>
                  <a:pt x="3614923" y="404092"/>
                </a:lnTo>
                <a:lnTo>
                  <a:pt x="3577530" y="378954"/>
                </a:lnTo>
                <a:lnTo>
                  <a:pt x="3539626" y="354531"/>
                </a:lnTo>
                <a:lnTo>
                  <a:pt x="3501219" y="330832"/>
                </a:lnTo>
                <a:lnTo>
                  <a:pt x="3462320" y="307866"/>
                </a:lnTo>
                <a:lnTo>
                  <a:pt x="3422937" y="285645"/>
                </a:lnTo>
                <a:lnTo>
                  <a:pt x="3383082" y="264176"/>
                </a:lnTo>
                <a:lnTo>
                  <a:pt x="3342762" y="243471"/>
                </a:lnTo>
                <a:lnTo>
                  <a:pt x="3301989" y="223538"/>
                </a:lnTo>
                <a:lnTo>
                  <a:pt x="3260771" y="204388"/>
                </a:lnTo>
                <a:lnTo>
                  <a:pt x="3219119" y="186029"/>
                </a:lnTo>
                <a:lnTo>
                  <a:pt x="3177041" y="168471"/>
                </a:lnTo>
                <a:lnTo>
                  <a:pt x="3134548" y="151725"/>
                </a:lnTo>
                <a:lnTo>
                  <a:pt x="3091649" y="135800"/>
                </a:lnTo>
                <a:lnTo>
                  <a:pt x="3048354" y="120705"/>
                </a:lnTo>
                <a:lnTo>
                  <a:pt x="3004672" y="106450"/>
                </a:lnTo>
                <a:lnTo>
                  <a:pt x="2960614" y="93045"/>
                </a:lnTo>
                <a:lnTo>
                  <a:pt x="2916188" y="80499"/>
                </a:lnTo>
                <a:lnTo>
                  <a:pt x="2871404" y="68823"/>
                </a:lnTo>
                <a:lnTo>
                  <a:pt x="2826273" y="58025"/>
                </a:lnTo>
                <a:lnTo>
                  <a:pt x="2780803" y="48115"/>
                </a:lnTo>
                <a:lnTo>
                  <a:pt x="2735005" y="39103"/>
                </a:lnTo>
                <a:lnTo>
                  <a:pt x="2688888" y="30999"/>
                </a:lnTo>
                <a:lnTo>
                  <a:pt x="2642461" y="23812"/>
                </a:lnTo>
                <a:lnTo>
                  <a:pt x="2595735" y="17553"/>
                </a:lnTo>
                <a:lnTo>
                  <a:pt x="2548718" y="12229"/>
                </a:lnTo>
                <a:lnTo>
                  <a:pt x="2501421" y="7852"/>
                </a:lnTo>
                <a:lnTo>
                  <a:pt x="2453853" y="4431"/>
                </a:lnTo>
                <a:lnTo>
                  <a:pt x="2406024" y="1976"/>
                </a:lnTo>
                <a:lnTo>
                  <a:pt x="2357944" y="495"/>
                </a:lnTo>
                <a:lnTo>
                  <a:pt x="230962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0086" y="3017900"/>
            <a:ext cx="2454275" cy="84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0" indent="-184785">
              <a:lnSpc>
                <a:spcPts val="3385"/>
              </a:lnSpc>
              <a:buClr>
                <a:srgbClr val="44536A"/>
              </a:buClr>
              <a:buSzPct val="125000"/>
              <a:buFont typeface="Symbol"/>
              <a:buChar char=""/>
              <a:tabLst>
                <a:tab pos="197485" algn="l"/>
              </a:tabLst>
            </a:pP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Aναστολή/</a:t>
            </a:r>
            <a:endParaRPr sz="2800">
              <a:latin typeface="Calibri Light"/>
              <a:cs typeface="Calibri Light"/>
            </a:endParaRPr>
          </a:p>
          <a:p>
            <a:pPr marL="12700">
              <a:lnSpc>
                <a:spcPts val="3130"/>
              </a:lnSpc>
            </a:pPr>
            <a:r>
              <a:rPr sz="2800" spc="-25" dirty="0">
                <a:solidFill>
                  <a:srgbClr val="44536A"/>
                </a:solidFill>
                <a:latin typeface="Calibri Light"/>
                <a:cs typeface="Calibri Light"/>
              </a:rPr>
              <a:t>Απόσ</a:t>
            </a:r>
            <a:r>
              <a:rPr sz="2800" spc="-35" dirty="0">
                <a:solidFill>
                  <a:srgbClr val="44536A"/>
                </a:solidFill>
                <a:latin typeface="Calibri Light"/>
                <a:cs typeface="Calibri Light"/>
              </a:rPr>
              <a:t>υ</a:t>
            </a:r>
            <a:r>
              <a:rPr sz="2800" spc="-40" dirty="0">
                <a:solidFill>
                  <a:srgbClr val="44536A"/>
                </a:solidFill>
                <a:latin typeface="Calibri Light"/>
                <a:cs typeface="Calibri Light"/>
              </a:rPr>
              <a:t>ρ</a:t>
            </a:r>
            <a:r>
              <a:rPr sz="2800" spc="-35" dirty="0">
                <a:solidFill>
                  <a:srgbClr val="44536A"/>
                </a:solidFill>
                <a:latin typeface="Calibri Light"/>
                <a:cs typeface="Calibri Light"/>
              </a:rPr>
              <a:t>σ</a:t>
            </a:r>
            <a:r>
              <a:rPr sz="2800" spc="-5" dirty="0">
                <a:solidFill>
                  <a:srgbClr val="44536A"/>
                </a:solidFill>
                <a:latin typeface="Calibri Light"/>
                <a:cs typeface="Calibri Light"/>
              </a:rPr>
              <a:t>η</a:t>
            </a:r>
            <a:r>
              <a:rPr sz="2800" spc="-7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44536A"/>
                </a:solidFill>
                <a:latin typeface="Calibri Light"/>
                <a:cs typeface="Calibri Light"/>
              </a:rPr>
              <a:t>Χ</a:t>
            </a:r>
            <a:r>
              <a:rPr sz="2800" spc="-20" dirty="0">
                <a:solidFill>
                  <a:srgbClr val="44536A"/>
                </a:solidFill>
                <a:latin typeface="Calibri Light"/>
                <a:cs typeface="Calibri Light"/>
              </a:rPr>
              <a:t>ά</a:t>
            </a:r>
            <a:r>
              <a:rPr sz="2800" spc="-30" dirty="0">
                <a:solidFill>
                  <a:srgbClr val="44536A"/>
                </a:solidFill>
                <a:latin typeface="Calibri Light"/>
                <a:cs typeface="Calibri Light"/>
              </a:rPr>
              <a:t>ρ</a:t>
            </a:r>
            <a:r>
              <a:rPr sz="2800" spc="-10" dirty="0">
                <a:solidFill>
                  <a:srgbClr val="44536A"/>
                </a:solidFill>
                <a:latin typeface="Calibri Light"/>
                <a:cs typeface="Calibri Light"/>
              </a:rPr>
              <a:t>τη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94748" y="941112"/>
            <a:ext cx="2376805" cy="1490345"/>
          </a:xfrm>
          <a:custGeom>
            <a:avLst/>
            <a:gdLst/>
            <a:ahLst/>
            <a:cxnLst/>
            <a:rect l="l" t="t" r="r" b="b"/>
            <a:pathLst>
              <a:path w="2376804" h="1490345">
                <a:moveTo>
                  <a:pt x="0" y="288755"/>
                </a:moveTo>
                <a:lnTo>
                  <a:pt x="39458" y="260804"/>
                </a:lnTo>
                <a:lnTo>
                  <a:pt x="79505" y="234304"/>
                </a:lnTo>
                <a:lnTo>
                  <a:pt x="120109" y="209253"/>
                </a:lnTo>
                <a:lnTo>
                  <a:pt x="161236" y="185644"/>
                </a:lnTo>
                <a:lnTo>
                  <a:pt x="202855" y="163472"/>
                </a:lnTo>
                <a:lnTo>
                  <a:pt x="244933" y="142733"/>
                </a:lnTo>
                <a:lnTo>
                  <a:pt x="287437" y="123421"/>
                </a:lnTo>
                <a:lnTo>
                  <a:pt x="330336" y="105532"/>
                </a:lnTo>
                <a:lnTo>
                  <a:pt x="373596" y="89060"/>
                </a:lnTo>
                <a:lnTo>
                  <a:pt x="417187" y="74001"/>
                </a:lnTo>
                <a:lnTo>
                  <a:pt x="461074" y="60350"/>
                </a:lnTo>
                <a:lnTo>
                  <a:pt x="505225" y="48101"/>
                </a:lnTo>
                <a:lnTo>
                  <a:pt x="549609" y="37249"/>
                </a:lnTo>
                <a:lnTo>
                  <a:pt x="594193" y="27790"/>
                </a:lnTo>
                <a:lnTo>
                  <a:pt x="638944" y="19719"/>
                </a:lnTo>
                <a:lnTo>
                  <a:pt x="683831" y="13030"/>
                </a:lnTo>
                <a:lnTo>
                  <a:pt x="728820" y="7718"/>
                </a:lnTo>
                <a:lnTo>
                  <a:pt x="773879" y="3780"/>
                </a:lnTo>
                <a:lnTo>
                  <a:pt x="818976" y="1208"/>
                </a:lnTo>
                <a:lnTo>
                  <a:pt x="864078" y="0"/>
                </a:lnTo>
                <a:lnTo>
                  <a:pt x="909153" y="148"/>
                </a:lnTo>
                <a:lnTo>
                  <a:pt x="954169" y="1650"/>
                </a:lnTo>
                <a:lnTo>
                  <a:pt x="999093" y="4498"/>
                </a:lnTo>
                <a:lnTo>
                  <a:pt x="1043893" y="8690"/>
                </a:lnTo>
                <a:lnTo>
                  <a:pt x="1088536" y="14219"/>
                </a:lnTo>
                <a:lnTo>
                  <a:pt x="1132991" y="21080"/>
                </a:lnTo>
                <a:lnTo>
                  <a:pt x="1177223" y="29269"/>
                </a:lnTo>
                <a:lnTo>
                  <a:pt x="1221202" y="38781"/>
                </a:lnTo>
                <a:lnTo>
                  <a:pt x="1264895" y="49610"/>
                </a:lnTo>
                <a:lnTo>
                  <a:pt x="1308269" y="61752"/>
                </a:lnTo>
                <a:lnTo>
                  <a:pt x="1351292" y="75201"/>
                </a:lnTo>
                <a:lnTo>
                  <a:pt x="1393932" y="89953"/>
                </a:lnTo>
                <a:lnTo>
                  <a:pt x="1436156" y="106003"/>
                </a:lnTo>
                <a:lnTo>
                  <a:pt x="1477931" y="123345"/>
                </a:lnTo>
                <a:lnTo>
                  <a:pt x="1519226" y="141975"/>
                </a:lnTo>
                <a:lnTo>
                  <a:pt x="1560008" y="161887"/>
                </a:lnTo>
                <a:lnTo>
                  <a:pt x="1600245" y="183077"/>
                </a:lnTo>
                <a:lnTo>
                  <a:pt x="1639903" y="205539"/>
                </a:lnTo>
                <a:lnTo>
                  <a:pt x="1678951" y="229269"/>
                </a:lnTo>
                <a:lnTo>
                  <a:pt x="1717357" y="254262"/>
                </a:lnTo>
                <a:lnTo>
                  <a:pt x="1755087" y="280512"/>
                </a:lnTo>
                <a:lnTo>
                  <a:pt x="1792110" y="308014"/>
                </a:lnTo>
                <a:lnTo>
                  <a:pt x="1828393" y="336765"/>
                </a:lnTo>
                <a:lnTo>
                  <a:pt x="1863904" y="366758"/>
                </a:lnTo>
                <a:lnTo>
                  <a:pt x="1898610" y="397988"/>
                </a:lnTo>
                <a:lnTo>
                  <a:pt x="1932479" y="430451"/>
                </a:lnTo>
                <a:lnTo>
                  <a:pt x="1965479" y="464142"/>
                </a:lnTo>
                <a:lnTo>
                  <a:pt x="1997576" y="499056"/>
                </a:lnTo>
                <a:lnTo>
                  <a:pt x="2028740" y="535187"/>
                </a:lnTo>
                <a:lnTo>
                  <a:pt x="2058936" y="572530"/>
                </a:lnTo>
                <a:lnTo>
                  <a:pt x="2088133" y="611081"/>
                </a:lnTo>
                <a:lnTo>
                  <a:pt x="2116898" y="651779"/>
                </a:lnTo>
                <a:lnTo>
                  <a:pt x="2144230" y="693313"/>
                </a:lnTo>
                <a:lnTo>
                  <a:pt x="2170114" y="735645"/>
                </a:lnTo>
                <a:lnTo>
                  <a:pt x="2194539" y="778737"/>
                </a:lnTo>
                <a:lnTo>
                  <a:pt x="2217490" y="822549"/>
                </a:lnTo>
                <a:lnTo>
                  <a:pt x="2238956" y="867043"/>
                </a:lnTo>
                <a:lnTo>
                  <a:pt x="2258922" y="912180"/>
                </a:lnTo>
                <a:lnTo>
                  <a:pt x="2277376" y="957920"/>
                </a:lnTo>
                <a:lnTo>
                  <a:pt x="2294304" y="1004226"/>
                </a:lnTo>
                <a:lnTo>
                  <a:pt x="2309694" y="1051057"/>
                </a:lnTo>
                <a:lnTo>
                  <a:pt x="2323532" y="1098375"/>
                </a:lnTo>
                <a:lnTo>
                  <a:pt x="2335805" y="1146142"/>
                </a:lnTo>
                <a:lnTo>
                  <a:pt x="2346501" y="1194318"/>
                </a:lnTo>
                <a:lnTo>
                  <a:pt x="2355605" y="1242865"/>
                </a:lnTo>
                <a:lnTo>
                  <a:pt x="2363106" y="1291743"/>
                </a:lnTo>
                <a:lnTo>
                  <a:pt x="2368989" y="1340914"/>
                </a:lnTo>
                <a:lnTo>
                  <a:pt x="2373242" y="1390339"/>
                </a:lnTo>
                <a:lnTo>
                  <a:pt x="2375852" y="1439978"/>
                </a:lnTo>
                <a:lnTo>
                  <a:pt x="2376804" y="1489794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9827" y="4780788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2796" y="0"/>
                </a:moveTo>
                <a:lnTo>
                  <a:pt x="223760" y="4396"/>
                </a:lnTo>
                <a:lnTo>
                  <a:pt x="177609" y="17071"/>
                </a:lnTo>
                <a:lnTo>
                  <a:pt x="135111" y="37253"/>
                </a:lnTo>
                <a:lnTo>
                  <a:pt x="97037" y="64171"/>
                </a:lnTo>
                <a:lnTo>
                  <a:pt x="64158" y="97053"/>
                </a:lnTo>
                <a:lnTo>
                  <a:pt x="37244" y="135127"/>
                </a:lnTo>
                <a:lnTo>
                  <a:pt x="17066" y="177624"/>
                </a:lnTo>
                <a:lnTo>
                  <a:pt x="4395" y="223770"/>
                </a:lnTo>
                <a:lnTo>
                  <a:pt x="0" y="272795"/>
                </a:lnTo>
                <a:lnTo>
                  <a:pt x="4395" y="321821"/>
                </a:lnTo>
                <a:lnTo>
                  <a:pt x="17066" y="367967"/>
                </a:lnTo>
                <a:lnTo>
                  <a:pt x="37244" y="410463"/>
                </a:lnTo>
                <a:lnTo>
                  <a:pt x="64158" y="448538"/>
                </a:lnTo>
                <a:lnTo>
                  <a:pt x="97037" y="481420"/>
                </a:lnTo>
                <a:lnTo>
                  <a:pt x="135111" y="508338"/>
                </a:lnTo>
                <a:lnTo>
                  <a:pt x="177609" y="528520"/>
                </a:lnTo>
                <a:lnTo>
                  <a:pt x="223760" y="541195"/>
                </a:lnTo>
                <a:lnTo>
                  <a:pt x="272796" y="545592"/>
                </a:lnTo>
                <a:lnTo>
                  <a:pt x="321821" y="541195"/>
                </a:lnTo>
                <a:lnTo>
                  <a:pt x="367967" y="528520"/>
                </a:lnTo>
                <a:lnTo>
                  <a:pt x="410464" y="508338"/>
                </a:lnTo>
                <a:lnTo>
                  <a:pt x="448538" y="481420"/>
                </a:lnTo>
                <a:lnTo>
                  <a:pt x="481420" y="448538"/>
                </a:lnTo>
                <a:lnTo>
                  <a:pt x="508338" y="410464"/>
                </a:lnTo>
                <a:lnTo>
                  <a:pt x="528520" y="367967"/>
                </a:lnTo>
                <a:lnTo>
                  <a:pt x="541195" y="321821"/>
                </a:lnTo>
                <a:lnTo>
                  <a:pt x="545591" y="272795"/>
                </a:lnTo>
                <a:lnTo>
                  <a:pt x="541195" y="223770"/>
                </a:lnTo>
                <a:lnTo>
                  <a:pt x="528520" y="177624"/>
                </a:lnTo>
                <a:lnTo>
                  <a:pt x="508338" y="135127"/>
                </a:lnTo>
                <a:lnTo>
                  <a:pt x="481420" y="97053"/>
                </a:lnTo>
                <a:lnTo>
                  <a:pt x="448538" y="64171"/>
                </a:lnTo>
                <a:lnTo>
                  <a:pt x="410463" y="37253"/>
                </a:lnTo>
                <a:lnTo>
                  <a:pt x="367967" y="17071"/>
                </a:lnTo>
                <a:lnTo>
                  <a:pt x="321821" y="4396"/>
                </a:lnTo>
                <a:lnTo>
                  <a:pt x="27279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49570" y="1516760"/>
            <a:ext cx="3868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Η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Εθνική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Υπηρεσία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-5" dirty="0">
                <a:latin typeface="Calibri"/>
                <a:cs typeface="Calibri"/>
              </a:rPr>
              <a:t> Ευρ.Επιτροπή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78170" y="1763344"/>
            <a:ext cx="5008880" cy="1037592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15"/>
              </a:spcBef>
            </a:pPr>
            <a:r>
              <a:rPr sz="1800" spc="-15" dirty="0">
                <a:solidFill>
                  <a:srgbClr val="000000"/>
                </a:solidFill>
                <a:latin typeface="Calibri"/>
                <a:cs typeface="Calibri"/>
              </a:rPr>
              <a:t>παρακολουθούν</a:t>
            </a:r>
            <a:r>
              <a:rPr sz="1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Calibri"/>
                <a:cs typeface="Calibri"/>
              </a:rPr>
              <a:t>την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Calibri"/>
                <a:cs typeface="Calibri"/>
              </a:rPr>
              <a:t>ορθή</a:t>
            </a:r>
            <a:r>
              <a:rPr sz="1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εφαρμογή</a:t>
            </a:r>
            <a:r>
              <a:rPr sz="1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  <a:r>
              <a:rPr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ρητρών</a:t>
            </a:r>
            <a:r>
              <a:rPr sz="1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του </a:t>
            </a:r>
            <a:r>
              <a:rPr sz="1800" spc="-3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Χάρτη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Erasmus </a:t>
            </a:r>
            <a:r>
              <a:rPr sz="1800" spc="-25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8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lang="el-GR" sz="1800" spc="-5" dirty="0">
                <a:solidFill>
                  <a:srgbClr val="000000"/>
                </a:solidFill>
                <a:latin typeface="Calibri"/>
                <a:cs typeface="Calibri"/>
              </a:rPr>
              <a:t>η συμμόρφωση προς τις δεσμεύσεις που προκύπτουν </a:t>
            </a:r>
            <a:r>
              <a:rPr sz="1800" spc="-5" dirty="0">
                <a:solidFill>
                  <a:srgbClr val="000000"/>
                </a:solidFill>
                <a:latin typeface="Calibri"/>
                <a:cs typeface="Calibri"/>
              </a:rPr>
              <a:t>από</a:t>
            </a:r>
            <a:r>
              <a:rPr sz="18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Calibri"/>
                <a:cs typeface="Calibri"/>
              </a:rPr>
              <a:t>την</a:t>
            </a:r>
            <a:r>
              <a:rPr sz="18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Calibri"/>
                <a:cs typeface="Calibri"/>
              </a:rPr>
              <a:t>υπογραφή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  <a:r>
              <a:rPr sz="1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Διμερών</a:t>
            </a:r>
            <a:r>
              <a:rPr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Συμφωνιών.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1714" y="2924683"/>
            <a:ext cx="5364480" cy="24022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330835" indent="-228600">
              <a:lnSpc>
                <a:spcPts val="1939"/>
              </a:lnSpc>
              <a:spcBef>
                <a:spcPts val="3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Σε </a:t>
            </a:r>
            <a:r>
              <a:rPr sz="1800" spc="-5" dirty="0">
                <a:latin typeface="Calibri"/>
                <a:cs typeface="Calibri"/>
              </a:rPr>
              <a:t>περίπτωση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 η</a:t>
            </a:r>
            <a:r>
              <a:rPr sz="1800" spc="-15" dirty="0">
                <a:latin typeface="Calibri"/>
                <a:cs typeface="Calibri"/>
              </a:rPr>
              <a:t> παρακολούθηση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αποκαλύψει </a:t>
            </a:r>
            <a:r>
              <a:rPr sz="1800" spc="-10" dirty="0">
                <a:latin typeface="Calibri"/>
                <a:cs typeface="Calibri"/>
              </a:rPr>
              <a:t> αδυναμίες,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δικαιούχος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πρέπει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θεσπίσει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εφαρμόσει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σχέδιο</a:t>
            </a:r>
            <a:r>
              <a:rPr sz="1800" spc="-5" dirty="0">
                <a:latin typeface="Calibri"/>
                <a:cs typeface="Calibri"/>
              </a:rPr>
              <a:t> δράσης εντός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χρονικού</a:t>
            </a:r>
            <a:endParaRPr sz="1800" dirty="0">
              <a:latin typeface="Calibri"/>
              <a:cs typeface="Calibri"/>
            </a:endParaRPr>
          </a:p>
          <a:p>
            <a:pPr marL="241300" marR="84455">
              <a:lnSpc>
                <a:spcPts val="1939"/>
              </a:lnSpc>
              <a:spcBef>
                <a:spcPts val="15"/>
              </a:spcBef>
            </a:pPr>
            <a:r>
              <a:rPr sz="1800" spc="-10" dirty="0">
                <a:latin typeface="Calibri"/>
                <a:cs typeface="Calibri"/>
              </a:rPr>
              <a:t>πλαισίου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 </a:t>
            </a:r>
            <a:r>
              <a:rPr sz="1800" spc="-15" dirty="0">
                <a:latin typeface="Calibri"/>
                <a:cs typeface="Calibri"/>
              </a:rPr>
              <a:t>καθορίζεται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Εθνική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Υπηρεσία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Επιτροπή.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ts val="205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l-GR" sz="1800" dirty="0">
                <a:latin typeface="Calibri"/>
                <a:cs typeface="Calibri"/>
              </a:rPr>
              <a:t>Στην απουσία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επαρκών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και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έγκαιρων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διορθωτικών</a:t>
            </a:r>
            <a:endParaRPr sz="1800" dirty="0">
              <a:latin typeface="Calibri"/>
              <a:cs typeface="Calibri"/>
            </a:endParaRPr>
          </a:p>
          <a:p>
            <a:pPr marL="241300">
              <a:lnSpc>
                <a:spcPts val="1945"/>
              </a:lnSpc>
            </a:pPr>
            <a:r>
              <a:rPr sz="1800" spc="-10" dirty="0">
                <a:latin typeface="Calibri"/>
                <a:cs typeface="Calibri"/>
              </a:rPr>
              <a:t>ενεργειών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δικαιούχο,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Εθνική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Υπηρεσία</a:t>
            </a:r>
            <a:endParaRPr sz="1800" dirty="0">
              <a:latin typeface="Calibri"/>
              <a:cs typeface="Calibri"/>
            </a:endParaRPr>
          </a:p>
          <a:p>
            <a:pPr marL="241300" marR="5080">
              <a:lnSpc>
                <a:spcPts val="1939"/>
              </a:lnSpc>
              <a:spcBef>
                <a:spcPts val="145"/>
              </a:spcBef>
            </a:pPr>
            <a:r>
              <a:rPr sz="1800" spc="-5" dirty="0">
                <a:latin typeface="Calibri"/>
                <a:cs typeface="Calibri"/>
              </a:rPr>
              <a:t>μπορεί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προτείνει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στην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Επιτροπή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αναστείλει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αποσύρει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τον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Χάρτη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Erasmus.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245" y="1454353"/>
            <a:ext cx="2589530" cy="106426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3850"/>
              </a:lnSpc>
              <a:spcBef>
                <a:spcPts val="620"/>
              </a:spcBef>
              <a:buClr>
                <a:srgbClr val="44536A"/>
              </a:buClr>
              <a:buFont typeface="Symbol"/>
              <a:buChar char=""/>
              <a:tabLst>
                <a:tab pos="296545" algn="l"/>
              </a:tabLst>
            </a:pPr>
            <a:r>
              <a:rPr sz="3600" spc="-30" dirty="0">
                <a:solidFill>
                  <a:srgbClr val="44536A"/>
                </a:solidFill>
                <a:latin typeface="Calibri Light"/>
                <a:cs typeface="Calibri Light"/>
              </a:rPr>
              <a:t>Συμφωνία </a:t>
            </a:r>
            <a:r>
              <a:rPr sz="3600" spc="-25" dirty="0">
                <a:solidFill>
                  <a:srgbClr val="44536A"/>
                </a:solidFill>
                <a:latin typeface="Calibri Light"/>
                <a:cs typeface="Calibri Light"/>
              </a:rPr>
              <a:t> Επ</a:t>
            </a:r>
            <a:r>
              <a:rPr sz="3600" spc="-20" dirty="0">
                <a:solidFill>
                  <a:srgbClr val="44536A"/>
                </a:solidFill>
                <a:latin typeface="Calibri Light"/>
                <a:cs typeface="Calibri Light"/>
              </a:rPr>
              <a:t>ι</a:t>
            </a:r>
            <a:r>
              <a:rPr sz="3600" spc="-25" dirty="0">
                <a:solidFill>
                  <a:srgbClr val="44536A"/>
                </a:solidFill>
                <a:latin typeface="Calibri Light"/>
                <a:cs typeface="Calibri Light"/>
              </a:rPr>
              <a:t>χ</a:t>
            </a:r>
            <a:r>
              <a:rPr sz="3600" spc="-45" dirty="0">
                <a:solidFill>
                  <a:srgbClr val="44536A"/>
                </a:solidFill>
                <a:latin typeface="Calibri Light"/>
                <a:cs typeface="Calibri Light"/>
              </a:rPr>
              <a:t>ο</a:t>
            </a:r>
            <a:r>
              <a:rPr sz="3600" spc="-40" dirty="0">
                <a:solidFill>
                  <a:srgbClr val="44536A"/>
                </a:solidFill>
                <a:latin typeface="Calibri Light"/>
                <a:cs typeface="Calibri Light"/>
              </a:rPr>
              <a:t>ρή</a:t>
            </a:r>
            <a:r>
              <a:rPr sz="3600" spc="-20" dirty="0">
                <a:solidFill>
                  <a:srgbClr val="44536A"/>
                </a:solidFill>
                <a:latin typeface="Calibri Light"/>
                <a:cs typeface="Calibri Light"/>
              </a:rPr>
              <a:t>γ</a:t>
            </a:r>
            <a:r>
              <a:rPr sz="3600" spc="-40" dirty="0">
                <a:solidFill>
                  <a:srgbClr val="44536A"/>
                </a:solidFill>
                <a:latin typeface="Calibri Light"/>
                <a:cs typeface="Calibri Light"/>
              </a:rPr>
              <a:t>η</a:t>
            </a:r>
            <a:r>
              <a:rPr sz="3600" spc="-45" dirty="0">
                <a:solidFill>
                  <a:srgbClr val="44536A"/>
                </a:solidFill>
                <a:latin typeface="Calibri Light"/>
                <a:cs typeface="Calibri Light"/>
              </a:rPr>
              <a:t>σ</a:t>
            </a:r>
            <a:r>
              <a:rPr sz="3600" spc="-40" dirty="0">
                <a:solidFill>
                  <a:srgbClr val="44536A"/>
                </a:solidFill>
                <a:latin typeface="Calibri Light"/>
                <a:cs typeface="Calibri Light"/>
              </a:rPr>
              <a:t>η</a:t>
            </a:r>
            <a:r>
              <a:rPr sz="3600" dirty="0">
                <a:solidFill>
                  <a:srgbClr val="44536A"/>
                </a:solidFill>
                <a:latin typeface="Calibri Light"/>
                <a:cs typeface="Calibri Light"/>
              </a:rPr>
              <a:t>ς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4240" y="270509"/>
            <a:ext cx="7055359" cy="191962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5080" indent="12700" algn="just">
              <a:lnSpc>
                <a:spcPts val="1630"/>
              </a:lnSpc>
              <a:spcBef>
                <a:spcPts val="500"/>
              </a:spcBef>
            </a:pPr>
            <a:r>
              <a:rPr sz="1700" dirty="0">
                <a:latin typeface="Calibri"/>
                <a:cs typeface="Calibri"/>
              </a:rPr>
              <a:t>Με </a:t>
            </a:r>
            <a:r>
              <a:rPr sz="1700" spc="-15" dirty="0">
                <a:latin typeface="Calibri"/>
                <a:cs typeface="Calibri"/>
              </a:rPr>
              <a:t>την </a:t>
            </a:r>
            <a:r>
              <a:rPr sz="1700" spc="-5" dirty="0">
                <a:latin typeface="Calibri"/>
                <a:cs typeface="Calibri"/>
              </a:rPr>
              <a:t>υπογραφή της Συμφωνίας, </a:t>
            </a:r>
            <a:r>
              <a:rPr sz="1700" dirty="0">
                <a:latin typeface="Calibri"/>
                <a:cs typeface="Calibri"/>
              </a:rPr>
              <a:t>οι </a:t>
            </a:r>
            <a:r>
              <a:rPr sz="1700" spc="-10" dirty="0">
                <a:latin typeface="Calibri"/>
                <a:cs typeface="Calibri"/>
              </a:rPr>
              <a:t>δικαιούχοι </a:t>
            </a:r>
            <a:r>
              <a:rPr sz="1700" spc="-5" dirty="0">
                <a:latin typeface="Calibri"/>
                <a:cs typeface="Calibri"/>
              </a:rPr>
              <a:t>συμφωνούν </a:t>
            </a:r>
            <a:r>
              <a:rPr sz="1700" dirty="0">
                <a:latin typeface="Calibri"/>
                <a:cs typeface="Calibri"/>
              </a:rPr>
              <a:t>να </a:t>
            </a:r>
            <a:r>
              <a:rPr sz="1700" spc="-10" dirty="0">
                <a:latin typeface="Calibri"/>
                <a:cs typeface="Calibri"/>
              </a:rPr>
              <a:t>υλοποιήσουν 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τη </a:t>
            </a:r>
            <a:r>
              <a:rPr sz="1700" spc="-5" dirty="0">
                <a:latin typeface="Calibri"/>
                <a:cs typeface="Calibri"/>
              </a:rPr>
              <a:t>δράση</a:t>
            </a:r>
            <a:r>
              <a:rPr lang="el-GR" sz="1700" spc="-5" dirty="0">
                <a:latin typeface="Calibri"/>
                <a:cs typeface="Calibri"/>
              </a:rPr>
              <a:t> όπως περιγράφεται στο Παράρτημα 1 και </a:t>
            </a:r>
            <a:r>
              <a:rPr sz="1700" spc="-5" dirty="0" err="1">
                <a:latin typeface="Calibri"/>
                <a:cs typeface="Calibri"/>
              </a:rPr>
              <a:t>σύμφων</a:t>
            </a:r>
            <a:r>
              <a:rPr sz="1700" spc="-5" dirty="0">
                <a:latin typeface="Calibri"/>
                <a:cs typeface="Calibri"/>
              </a:rPr>
              <a:t>α με </a:t>
            </a:r>
            <a:r>
              <a:rPr sz="1700" dirty="0">
                <a:latin typeface="Calibri"/>
                <a:cs typeface="Calibri"/>
              </a:rPr>
              <a:t>τις υποχρεώσεις, </a:t>
            </a:r>
            <a:r>
              <a:rPr sz="1700" spc="-5" dirty="0">
                <a:latin typeface="Calibri"/>
                <a:cs typeface="Calibri"/>
              </a:rPr>
              <a:t>όρους </a:t>
            </a:r>
            <a:r>
              <a:rPr sz="1700" spc="-20" dirty="0">
                <a:latin typeface="Calibri"/>
                <a:cs typeface="Calibri"/>
              </a:rPr>
              <a:t>και </a:t>
            </a:r>
            <a:r>
              <a:rPr sz="1700" spc="-5" dirty="0">
                <a:latin typeface="Calibri"/>
                <a:cs typeface="Calibri"/>
              </a:rPr>
              <a:t>προϋποθέσεις που </a:t>
            </a:r>
            <a:r>
              <a:rPr lang="el-GR" sz="1700" spc="-5" dirty="0">
                <a:latin typeface="Calibri"/>
                <a:cs typeface="Calibri"/>
              </a:rPr>
              <a:t>αυτή </a:t>
            </a:r>
            <a:r>
              <a:rPr sz="1700" spc="-5" dirty="0" err="1">
                <a:latin typeface="Calibri"/>
                <a:cs typeface="Calibri"/>
              </a:rPr>
              <a:t>ορίζει</a:t>
            </a:r>
            <a:r>
              <a:rPr sz="1700" dirty="0">
                <a:latin typeface="Calibri"/>
                <a:cs typeface="Calibri"/>
              </a:rPr>
              <a:t>.</a:t>
            </a:r>
            <a:endParaRPr lang="el-GR" sz="1700" dirty="0">
              <a:latin typeface="Calibri"/>
              <a:cs typeface="Calibri"/>
            </a:endParaRPr>
          </a:p>
          <a:p>
            <a:pPr marL="12700" marR="5080" algn="just">
              <a:lnSpc>
                <a:spcPts val="1630"/>
              </a:lnSpc>
              <a:spcBef>
                <a:spcPts val="500"/>
              </a:spcBef>
            </a:pPr>
            <a:endParaRPr sz="1700" dirty="0">
              <a:latin typeface="Calibri"/>
              <a:cs typeface="Calibri"/>
            </a:endParaRPr>
          </a:p>
          <a:p>
            <a:pPr marL="12700" marR="440690" algn="just">
              <a:lnSpc>
                <a:spcPct val="80400"/>
              </a:lnSpc>
              <a:spcBef>
                <a:spcPts val="994"/>
              </a:spcBef>
            </a:pPr>
            <a:r>
              <a:rPr sz="1700" b="1" spc="-5" dirty="0" err="1">
                <a:solidFill>
                  <a:srgbClr val="44536A"/>
                </a:solidFill>
                <a:latin typeface="Calibri"/>
                <a:cs typeface="Calibri"/>
              </a:rPr>
              <a:t>Συνέ</a:t>
            </a:r>
            <a:r>
              <a:rPr sz="1700" b="1" spc="-5" dirty="0">
                <a:solidFill>
                  <a:srgbClr val="44536A"/>
                </a:solidFill>
                <a:latin typeface="Calibri"/>
                <a:cs typeface="Calibri"/>
              </a:rPr>
              <a:t>πειες</a:t>
            </a:r>
            <a:r>
              <a:rPr sz="17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44536A"/>
                </a:solidFill>
                <a:latin typeface="Calibri"/>
                <a:cs typeface="Calibri"/>
              </a:rPr>
              <a:t>μη</a:t>
            </a:r>
            <a:r>
              <a:rPr sz="1700" b="1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44536A"/>
                </a:solidFill>
                <a:latin typeface="Calibri"/>
                <a:cs typeface="Calibri"/>
              </a:rPr>
              <a:t>συμμόρφωσης:</a:t>
            </a:r>
            <a:r>
              <a:rPr sz="1700" b="1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Στην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περίπτωση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που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ένας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δικαιούχος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παραβεί </a:t>
            </a:r>
            <a:r>
              <a:rPr sz="1700" spc="-345" dirty="0">
                <a:latin typeface="Calibri"/>
                <a:cs typeface="Calibri"/>
              </a:rPr>
              <a:t> </a:t>
            </a:r>
            <a:r>
              <a:rPr lang="el-GR" sz="1700" spc="-10" dirty="0" err="1">
                <a:latin typeface="Calibri"/>
                <a:cs typeface="Calibri"/>
              </a:rPr>
              <a:t>όποιονδήποτε</a:t>
            </a:r>
            <a:r>
              <a:rPr lang="el-GR" sz="1700" spc="-10" dirty="0">
                <a:latin typeface="Calibri"/>
                <a:cs typeface="Calibri"/>
              </a:rPr>
              <a:t> από τους όρους </a:t>
            </a:r>
            <a:r>
              <a:rPr sz="1700" spc="-5" dirty="0" err="1">
                <a:latin typeface="Calibri"/>
                <a:cs typeface="Calibri"/>
              </a:rPr>
              <a:t>της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spc="-5" dirty="0" err="1">
                <a:latin typeface="Calibri"/>
                <a:cs typeface="Calibri"/>
              </a:rPr>
              <a:t>Συμφωνί</a:t>
            </a:r>
            <a:r>
              <a:rPr sz="1700" spc="-5" dirty="0">
                <a:latin typeface="Calibri"/>
                <a:cs typeface="Calibri"/>
              </a:rPr>
              <a:t>ας</a:t>
            </a:r>
            <a:r>
              <a:rPr lang="el-GR" sz="1700" spc="-5" dirty="0">
                <a:latin typeface="Calibri"/>
                <a:cs typeface="Calibri"/>
              </a:rPr>
              <a:t>,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η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επιχορήγηση</a:t>
            </a:r>
            <a:r>
              <a:rPr sz="1700" spc="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μπ</a:t>
            </a:r>
            <a:r>
              <a:rPr sz="1700" spc="-5" dirty="0" err="1">
                <a:latin typeface="Calibri"/>
                <a:cs typeface="Calibri"/>
              </a:rPr>
              <a:t>ορεί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να</a:t>
            </a:r>
            <a:r>
              <a:rPr lang="el-GR" sz="1700" dirty="0">
                <a:latin typeface="Calibri"/>
                <a:cs typeface="Calibri"/>
              </a:rPr>
              <a:t> </a:t>
            </a:r>
            <a:r>
              <a:rPr sz="1700" spc="-5" dirty="0" err="1">
                <a:latin typeface="Calibri"/>
                <a:cs typeface="Calibri"/>
              </a:rPr>
              <a:t>μειωθεί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</a:t>
            </a:r>
            <a:r>
              <a:rPr sz="1700" b="1" spc="-5" dirty="0">
                <a:solidFill>
                  <a:srgbClr val="44536A"/>
                </a:solidFill>
                <a:latin typeface="Calibri"/>
                <a:cs typeface="Calibri"/>
              </a:rPr>
              <a:t>βλ.</a:t>
            </a:r>
            <a:r>
              <a:rPr sz="1700" b="1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l-GR" sz="1700" b="1" spc="15" dirty="0">
                <a:solidFill>
                  <a:srgbClr val="44536A"/>
                </a:solidFill>
                <a:latin typeface="Calibri"/>
                <a:cs typeface="Calibri"/>
              </a:rPr>
              <a:t>Κεφάλαιο 5, </a:t>
            </a:r>
            <a:r>
              <a:rPr lang="el-GR" sz="1700" b="1" spc="-5" dirty="0">
                <a:solidFill>
                  <a:srgbClr val="44536A"/>
                </a:solidFill>
                <a:latin typeface="Calibri"/>
                <a:cs typeface="Calibri"/>
              </a:rPr>
              <a:t>Ά</a:t>
            </a:r>
            <a:r>
              <a:rPr sz="1700" b="1" spc="-5" dirty="0" err="1">
                <a:solidFill>
                  <a:srgbClr val="44536A"/>
                </a:solidFill>
                <a:latin typeface="Calibri"/>
                <a:cs typeface="Calibri"/>
              </a:rPr>
              <a:t>ρθρο</a:t>
            </a:r>
            <a:r>
              <a:rPr sz="1700" b="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44536A"/>
                </a:solidFill>
                <a:latin typeface="Calibri"/>
                <a:cs typeface="Calibri"/>
              </a:rPr>
              <a:t>28).</a:t>
            </a:r>
            <a:r>
              <a:rPr lang="el-GR" sz="1700" b="1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Παραβ</a:t>
            </a:r>
            <a:r>
              <a:rPr sz="1700" spc="-5" dirty="0" err="1">
                <a:latin typeface="Calibri"/>
                <a:cs typeface="Calibri"/>
              </a:rPr>
              <a:t>ιάσεις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μπ</a:t>
            </a:r>
            <a:r>
              <a:rPr sz="1700" spc="-5" dirty="0" err="1">
                <a:latin typeface="Calibri"/>
                <a:cs typeface="Calibri"/>
              </a:rPr>
              <a:t>ορεί</a:t>
            </a:r>
            <a:r>
              <a:rPr lang="el-GR" sz="1700" spc="-5" dirty="0">
                <a:latin typeface="Calibri"/>
                <a:cs typeface="Calibri"/>
              </a:rPr>
              <a:t>,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επ</a:t>
            </a:r>
            <a:r>
              <a:rPr sz="1700" dirty="0" err="1">
                <a:latin typeface="Calibri"/>
                <a:cs typeface="Calibri"/>
              </a:rPr>
              <a:t>ίσης</a:t>
            </a:r>
            <a:r>
              <a:rPr lang="el-GR" sz="1700" dirty="0">
                <a:latin typeface="Calibri"/>
                <a:cs typeface="Calibri"/>
              </a:rPr>
              <a:t>,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να </a:t>
            </a:r>
            <a:r>
              <a:rPr sz="1700" spc="-10" dirty="0">
                <a:latin typeface="Calibri"/>
                <a:cs typeface="Calibri"/>
              </a:rPr>
              <a:t>οδηγήσουν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 err="1">
                <a:latin typeface="Calibri"/>
                <a:cs typeface="Calibri"/>
              </a:rPr>
              <a:t>σε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 err="1">
                <a:latin typeface="Calibri"/>
                <a:cs typeface="Calibri"/>
              </a:rPr>
              <a:t>άλλ</a:t>
            </a:r>
            <a:r>
              <a:rPr sz="1700" spc="-5" dirty="0">
                <a:latin typeface="Calibri"/>
                <a:cs typeface="Calibri"/>
              </a:rPr>
              <a:t>α</a:t>
            </a:r>
            <a:r>
              <a:rPr lang="el-GR" sz="1700" spc="-5" dirty="0">
                <a:latin typeface="Calibri"/>
                <a:cs typeface="Calibri"/>
              </a:rPr>
              <a:t> </a:t>
            </a:r>
            <a:r>
              <a:rPr sz="1700" dirty="0" err="1">
                <a:latin typeface="Calibri"/>
                <a:cs typeface="Calibri"/>
              </a:rPr>
              <a:t>μέτρ</a:t>
            </a:r>
            <a:r>
              <a:rPr sz="1700" dirty="0">
                <a:latin typeface="Calibri"/>
                <a:cs typeface="Calibri"/>
              </a:rPr>
              <a:t>α</a:t>
            </a:r>
            <a:r>
              <a:rPr lang="el-GR" sz="1700" dirty="0">
                <a:latin typeface="Calibri"/>
                <a:cs typeface="Calibri"/>
              </a:rPr>
              <a:t>,</a:t>
            </a:r>
            <a:r>
              <a:rPr sz="1700" spc="-5" dirty="0">
                <a:latin typeface="Calibri"/>
                <a:cs typeface="Calibri"/>
              </a:rPr>
              <a:t> που περιγράφονται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στο</a:t>
            </a:r>
            <a:r>
              <a:rPr sz="1700" spc="-5" dirty="0">
                <a:latin typeface="Calibri"/>
                <a:cs typeface="Calibri"/>
              </a:rPr>
              <a:t> Κεφάλαιο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5.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84876" y="2448437"/>
            <a:ext cx="6974205" cy="693908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algn="just">
              <a:lnSpc>
                <a:spcPct val="79000"/>
              </a:lnSpc>
              <a:spcBef>
                <a:spcPts val="530"/>
              </a:spcBef>
              <a:tabLst>
                <a:tab pos="314325" algn="l"/>
                <a:tab pos="1388745" algn="l"/>
                <a:tab pos="2794000" algn="l"/>
                <a:tab pos="4017645" algn="l"/>
                <a:tab pos="4540885" algn="l"/>
                <a:tab pos="4904740" algn="l"/>
                <a:tab pos="5946140" algn="l"/>
                <a:tab pos="6686550" algn="l"/>
              </a:tabLst>
            </a:pPr>
            <a:r>
              <a:rPr sz="1700" dirty="0">
                <a:latin typeface="Calibri"/>
                <a:cs typeface="Calibri"/>
              </a:rPr>
              <a:t>Η	Συμφ</a:t>
            </a:r>
            <a:r>
              <a:rPr sz="1700" spc="-10" dirty="0">
                <a:latin typeface="Calibri"/>
                <a:cs typeface="Calibri"/>
              </a:rPr>
              <a:t>ω</a:t>
            </a:r>
            <a:r>
              <a:rPr sz="1700" dirty="0">
                <a:latin typeface="Calibri"/>
                <a:cs typeface="Calibri"/>
              </a:rPr>
              <a:t>νία	</a:t>
            </a:r>
            <a:r>
              <a:rPr sz="1700" spc="-20" dirty="0">
                <a:latin typeface="Calibri"/>
                <a:cs typeface="Calibri"/>
              </a:rPr>
              <a:t>Ε</a:t>
            </a:r>
            <a:r>
              <a:rPr sz="1700" spc="-10" dirty="0">
                <a:latin typeface="Calibri"/>
                <a:cs typeface="Calibri"/>
              </a:rPr>
              <a:t>π</a:t>
            </a:r>
            <a:r>
              <a:rPr sz="1700" spc="-15" dirty="0">
                <a:latin typeface="Calibri"/>
                <a:cs typeface="Calibri"/>
              </a:rPr>
              <a:t>ι</a:t>
            </a:r>
            <a:r>
              <a:rPr sz="1700" spc="-20" dirty="0">
                <a:latin typeface="Calibri"/>
                <a:cs typeface="Calibri"/>
              </a:rPr>
              <a:t>χ</a:t>
            </a:r>
            <a:r>
              <a:rPr sz="1700" spc="-5" dirty="0">
                <a:latin typeface="Calibri"/>
                <a:cs typeface="Calibri"/>
              </a:rPr>
              <a:t>ορ</a:t>
            </a:r>
            <a:r>
              <a:rPr sz="1700" spc="-30" dirty="0">
                <a:latin typeface="Calibri"/>
                <a:cs typeface="Calibri"/>
              </a:rPr>
              <a:t>ή</a:t>
            </a:r>
            <a:r>
              <a:rPr sz="1700" spc="-5" dirty="0">
                <a:latin typeface="Calibri"/>
                <a:cs typeface="Calibri"/>
              </a:rPr>
              <a:t>γ</a:t>
            </a:r>
            <a:r>
              <a:rPr sz="1700" spc="-20" dirty="0">
                <a:latin typeface="Calibri"/>
                <a:cs typeface="Calibri"/>
              </a:rPr>
              <a:t>η</a:t>
            </a:r>
            <a:r>
              <a:rPr sz="1700" dirty="0">
                <a:latin typeface="Calibri"/>
                <a:cs typeface="Calibri"/>
              </a:rPr>
              <a:t>σ</a:t>
            </a:r>
            <a:r>
              <a:rPr sz="1700" spc="-5" dirty="0">
                <a:latin typeface="Calibri"/>
                <a:cs typeface="Calibri"/>
              </a:rPr>
              <a:t>η</a:t>
            </a:r>
            <a:r>
              <a:rPr sz="1700" dirty="0">
                <a:latin typeface="Calibri"/>
                <a:cs typeface="Calibri"/>
              </a:rPr>
              <a:t>ς	α</a:t>
            </a:r>
            <a:r>
              <a:rPr sz="1700" spc="-20" dirty="0">
                <a:latin typeface="Calibri"/>
                <a:cs typeface="Calibri"/>
              </a:rPr>
              <a:t>π</a:t>
            </a:r>
            <a:r>
              <a:rPr sz="1700" spc="-5" dirty="0">
                <a:latin typeface="Calibri"/>
                <a:cs typeface="Calibri"/>
              </a:rPr>
              <a:t>οτ</a:t>
            </a:r>
            <a:r>
              <a:rPr sz="1700" dirty="0">
                <a:latin typeface="Calibri"/>
                <a:cs typeface="Calibri"/>
              </a:rPr>
              <a:t>ελ</a:t>
            </a:r>
            <a:r>
              <a:rPr sz="1700" spc="-10" dirty="0">
                <a:latin typeface="Calibri"/>
                <a:cs typeface="Calibri"/>
              </a:rPr>
              <a:t>ε</a:t>
            </a:r>
            <a:r>
              <a:rPr sz="1700" spc="-25" dirty="0">
                <a:latin typeface="Calibri"/>
                <a:cs typeface="Calibri"/>
              </a:rPr>
              <a:t>ί</a:t>
            </a:r>
            <a:r>
              <a:rPr sz="1700" spc="-15" dirty="0">
                <a:latin typeface="Calibri"/>
                <a:cs typeface="Calibri"/>
              </a:rPr>
              <a:t>τ</a:t>
            </a:r>
            <a:r>
              <a:rPr sz="1700" dirty="0">
                <a:latin typeface="Calibri"/>
                <a:cs typeface="Calibri"/>
              </a:rPr>
              <a:t>αι	α</a:t>
            </a:r>
            <a:r>
              <a:rPr sz="1700" spc="-10" dirty="0">
                <a:latin typeface="Calibri"/>
                <a:cs typeface="Calibri"/>
              </a:rPr>
              <a:t>π</a:t>
            </a:r>
            <a:r>
              <a:rPr sz="1700" dirty="0">
                <a:latin typeface="Calibri"/>
                <a:cs typeface="Calibri"/>
              </a:rPr>
              <a:t>ό	</a:t>
            </a:r>
            <a:r>
              <a:rPr sz="1700" spc="-15" dirty="0">
                <a:latin typeface="Calibri"/>
                <a:cs typeface="Calibri"/>
              </a:rPr>
              <a:t>τ</a:t>
            </a:r>
            <a:r>
              <a:rPr sz="1700" dirty="0">
                <a:latin typeface="Calibri"/>
                <a:cs typeface="Calibri"/>
              </a:rPr>
              <a:t>ο	</a:t>
            </a:r>
            <a:r>
              <a:rPr sz="1700" spc="-10" dirty="0">
                <a:latin typeface="Calibri"/>
                <a:cs typeface="Calibri"/>
              </a:rPr>
              <a:t>Π</a:t>
            </a:r>
            <a:r>
              <a:rPr sz="1700" dirty="0">
                <a:latin typeface="Calibri"/>
                <a:cs typeface="Calibri"/>
              </a:rPr>
              <a:t>ροοίμι</a:t>
            </a:r>
            <a:r>
              <a:rPr sz="1700" spc="-40" dirty="0">
                <a:latin typeface="Calibri"/>
                <a:cs typeface="Calibri"/>
              </a:rPr>
              <a:t>ο</a:t>
            </a:r>
            <a:r>
              <a:rPr lang="el-GR" sz="1700" spc="-40" dirty="0">
                <a:latin typeface="Calibri"/>
                <a:cs typeface="Calibri"/>
              </a:rPr>
              <a:t>, τους </a:t>
            </a:r>
            <a:r>
              <a:rPr sz="1700" spc="-5" dirty="0" err="1">
                <a:latin typeface="Calibri"/>
                <a:cs typeface="Calibri"/>
              </a:rPr>
              <a:t>Όρου</a:t>
            </a:r>
            <a:r>
              <a:rPr sz="1700" dirty="0" err="1">
                <a:latin typeface="Calibri"/>
                <a:cs typeface="Calibri"/>
              </a:rPr>
              <a:t>ς</a:t>
            </a:r>
            <a:r>
              <a:rPr lang="el-GR" sz="1700" dirty="0">
                <a:latin typeface="Calibri"/>
                <a:cs typeface="Calibri"/>
              </a:rPr>
              <a:t> </a:t>
            </a:r>
            <a:r>
              <a:rPr sz="1700" spc="-55" dirty="0">
                <a:latin typeface="Calibri"/>
                <a:cs typeface="Calibri"/>
              </a:rPr>
              <a:t>κ</a:t>
            </a:r>
            <a:r>
              <a:rPr sz="1700" dirty="0">
                <a:latin typeface="Calibri"/>
                <a:cs typeface="Calibri"/>
              </a:rPr>
              <a:t>αι </a:t>
            </a:r>
            <a:r>
              <a:rPr sz="1700" spc="-5" dirty="0" err="1">
                <a:latin typeface="Calibri"/>
                <a:cs typeface="Calibri"/>
              </a:rPr>
              <a:t>Προϋ</a:t>
            </a:r>
            <a:r>
              <a:rPr sz="1700" spc="-5" dirty="0">
                <a:latin typeface="Calibri"/>
                <a:cs typeface="Calibri"/>
              </a:rPr>
              <a:t>ποθέσεις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(συμπεριλαμβανομένου και του Data Sheet)</a:t>
            </a:r>
            <a:r>
              <a:rPr lang="el-GR" sz="1700" dirty="0">
                <a:latin typeface="Calibri"/>
                <a:cs typeface="Calibri"/>
              </a:rPr>
              <a:t> και τα Παραρτήματα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84241" y="3429000"/>
            <a:ext cx="6958330" cy="2396424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41300" marR="213995" indent="-228600">
              <a:lnSpc>
                <a:spcPct val="80000"/>
              </a:lnSpc>
              <a:spcBef>
                <a:spcPts val="509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700" b="1" dirty="0">
                <a:latin typeface="Calibri"/>
                <a:cs typeface="Calibri"/>
              </a:rPr>
              <a:t>ANNEX 1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Description of the action and Estimated budget for the action </a:t>
            </a:r>
            <a:r>
              <a:rPr sz="1700" spc="-5" dirty="0">
                <a:latin typeface="Calibri"/>
                <a:cs typeface="Calibri"/>
              </a:rPr>
              <a:t>(</a:t>
            </a:r>
            <a:r>
              <a:rPr lang="el-GR" sz="1700" b="1" i="1" spc="-5" dirty="0">
                <a:solidFill>
                  <a:srgbClr val="44536A"/>
                </a:solidFill>
                <a:latin typeface="Calibri"/>
                <a:cs typeface="Calibri"/>
              </a:rPr>
              <a:t>Διαφοροποιημένο Παράρτημα για κάθε Σχέδιο</a:t>
            </a:r>
            <a:r>
              <a:rPr sz="1700" b="1" i="1" spc="-5" dirty="0">
                <a:solidFill>
                  <a:srgbClr val="44536A"/>
                </a:solidFill>
                <a:latin typeface="Calibri"/>
                <a:cs typeface="Calibri"/>
              </a:rPr>
              <a:t>)</a:t>
            </a:r>
            <a:endParaRPr sz="1700" dirty="0">
              <a:latin typeface="Calibri"/>
              <a:cs typeface="Calibri"/>
            </a:endParaRPr>
          </a:p>
          <a:p>
            <a:pPr marL="241300" marR="5080" indent="-228600">
              <a:lnSpc>
                <a:spcPts val="163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700" b="1" dirty="0">
                <a:latin typeface="Calibri"/>
                <a:cs typeface="Calibri"/>
              </a:rPr>
              <a:t>ANNEX</a:t>
            </a:r>
            <a:r>
              <a:rPr sz="1700" b="1" spc="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2 </a:t>
            </a:r>
            <a:r>
              <a:rPr lang="en-GB" sz="1700" dirty="0">
                <a:latin typeface="Calibri"/>
                <a:cs typeface="Calibri"/>
                <a:hlinkClick r:id="rId3"/>
              </a:rPr>
              <a:t>Additional Information to the Eligibility of Costs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700" b="1" dirty="0">
                <a:latin typeface="Calibri"/>
                <a:cs typeface="Calibri"/>
              </a:rPr>
              <a:t>ANNEX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3</a:t>
            </a:r>
            <a:r>
              <a:rPr sz="1700" b="1" spc="10" dirty="0">
                <a:latin typeface="Calibri"/>
                <a:cs typeface="Calibri"/>
              </a:rPr>
              <a:t> </a:t>
            </a:r>
            <a:r>
              <a:rPr sz="17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Applicable</a:t>
            </a:r>
            <a:r>
              <a:rPr sz="1700" u="heavy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7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Rates</a:t>
            </a:r>
            <a:endParaRPr lang="en-GB" sz="1700" u="heavy" spc="-10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700" b="1" dirty="0">
                <a:latin typeface="Calibri"/>
                <a:cs typeface="Calibri"/>
              </a:rPr>
              <a:t>ANNEX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5 </a:t>
            </a:r>
            <a:r>
              <a:rPr sz="1700" spc="-5" dirty="0">
                <a:latin typeface="Calibri"/>
                <a:cs typeface="Calibri"/>
                <a:hlinkClick r:id="rId5"/>
              </a:rPr>
              <a:t>Specific</a:t>
            </a:r>
            <a:r>
              <a:rPr sz="1700" spc="-25" dirty="0">
                <a:latin typeface="Calibri"/>
                <a:cs typeface="Calibri"/>
                <a:hlinkClick r:id="rId5"/>
              </a:rPr>
              <a:t> </a:t>
            </a:r>
            <a:r>
              <a:rPr sz="1700" dirty="0">
                <a:latin typeface="Calibri"/>
                <a:cs typeface="Calibri"/>
                <a:hlinkClick r:id="rId5"/>
              </a:rPr>
              <a:t>Rules</a:t>
            </a:r>
            <a:endParaRPr sz="1700" dirty="0">
              <a:latin typeface="Calibri"/>
              <a:cs typeface="Calibri"/>
            </a:endParaRPr>
          </a:p>
          <a:p>
            <a:pPr marL="241300" marR="349250" indent="-228600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700" b="1" dirty="0">
                <a:latin typeface="Calibri"/>
                <a:cs typeface="Calibri"/>
              </a:rPr>
              <a:t>ANNEX 6</a:t>
            </a:r>
            <a:r>
              <a:rPr lang="el-GR" sz="1700" b="1" dirty="0">
                <a:latin typeface="Calibri"/>
                <a:cs typeface="Calibri"/>
              </a:rPr>
              <a:t> </a:t>
            </a:r>
            <a:r>
              <a:rPr lang="en-GB" sz="1700" dirty="0">
                <a:latin typeface="Calibri"/>
                <a:cs typeface="Calibri"/>
                <a:hlinkClick r:id="rId6"/>
              </a:rPr>
              <a:t>Templates of agreements to be used between beneficiaries and participants</a:t>
            </a:r>
            <a:endParaRPr lang="en-GB" sz="1700" dirty="0">
              <a:latin typeface="Calibri"/>
              <a:cs typeface="Calibri"/>
            </a:endParaRPr>
          </a:p>
          <a:p>
            <a:pPr marL="241300" marR="349250" indent="-228600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n-GB" sz="1700" b="1" dirty="0">
                <a:latin typeface="Calibri"/>
                <a:cs typeface="Calibri"/>
              </a:rPr>
              <a:t>ANNEX 7</a:t>
            </a:r>
            <a:r>
              <a:rPr lang="en-GB" sz="1700" dirty="0">
                <a:latin typeface="Calibri"/>
                <a:cs typeface="Calibri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Beneficiary’s bank account details</a:t>
            </a:r>
            <a:endParaRPr sz="17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1244" y="2795391"/>
            <a:ext cx="3274675" cy="3460463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943" y="1870075"/>
            <a:ext cx="297053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4800" spc="-35" dirty="0"/>
              <a:t>Χρήσιμοι Σύνδεσμοι</a:t>
            </a:r>
            <a:endParaRPr sz="4800" dirty="0"/>
          </a:p>
        </p:txBody>
      </p:sp>
      <p:sp>
        <p:nvSpPr>
          <p:cNvPr id="3" name="object 3"/>
          <p:cNvSpPr/>
          <p:nvPr/>
        </p:nvSpPr>
        <p:spPr>
          <a:xfrm>
            <a:off x="4318565" y="766826"/>
            <a:ext cx="40640" cy="5411470"/>
          </a:xfrm>
          <a:custGeom>
            <a:avLst/>
            <a:gdLst/>
            <a:ahLst/>
            <a:cxnLst/>
            <a:rect l="l" t="t" r="r" b="b"/>
            <a:pathLst>
              <a:path w="40639" h="5411470">
                <a:moveTo>
                  <a:pt x="20219" y="-20637"/>
                </a:moveTo>
                <a:lnTo>
                  <a:pt x="20219" y="5432082"/>
                </a:lnTo>
              </a:path>
            </a:pathLst>
          </a:custGeom>
          <a:ln w="81713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199634" y="4173092"/>
            <a:ext cx="4624070" cy="11432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Ώρες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Γραφείου: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2500" spc="-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:00-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2500" spc="-5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:30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26994" y="3268471"/>
            <a:ext cx="1168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4536A"/>
                </a:solidFill>
                <a:latin typeface="Symbol"/>
                <a:cs typeface="Symbol"/>
              </a:rPr>
              <a:t>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3C2BC4-ED9A-8F81-FE41-FDCA84842508}"/>
              </a:ext>
            </a:extLst>
          </p:cNvPr>
          <p:cNvSpPr txBox="1"/>
          <p:nvPr/>
        </p:nvSpPr>
        <p:spPr>
          <a:xfrm>
            <a:off x="5029200" y="1143000"/>
            <a:ext cx="716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>
                <a:hlinkClick r:id="rId3"/>
              </a:rPr>
              <a:t>Διαχείριση Εγκεκριμένων Σχεδίων Βασικής Δράσης 1 - Τριτοβάθμια Εκπαίδευση - Ιστοσελίδα ΙΔΕΠ</a:t>
            </a:r>
            <a:endParaRPr lang="en-GB" dirty="0"/>
          </a:p>
          <a:p>
            <a:endParaRPr lang="el-G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hlinkClick r:id="rId4"/>
              </a:rPr>
              <a:t>Additional Resources - Erasmus+ and ESC Platform</a:t>
            </a:r>
            <a:endParaRPr lang="en-GB" dirty="0"/>
          </a:p>
          <a:p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hlinkClick r:id="rId5"/>
              </a:rPr>
              <a:t>Beneficiary Guides – Project Implementation Phase</a:t>
            </a:r>
            <a:endParaRPr lang="en-GB" dirty="0"/>
          </a:p>
          <a:p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hlinkClick r:id="rId6"/>
              </a:rPr>
              <a:t>Management of Blended Intensive Programmes in BM</a:t>
            </a:r>
            <a:endParaRPr lang="en-GB" dirty="0"/>
          </a:p>
          <a:p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hlinkClick r:id="rId7"/>
              </a:rPr>
              <a:t>Erasmus Charter for Higher Education - European Commission</a:t>
            </a:r>
            <a:endParaRPr lang="en-GB" dirty="0"/>
          </a:p>
          <a:p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hlinkClick r:id="rId8"/>
              </a:rPr>
              <a:t>European Student Card Initiative</a:t>
            </a:r>
            <a:endParaRPr lang="en-GB" dirty="0"/>
          </a:p>
          <a:p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hlinkClick r:id="rId9"/>
              </a:rPr>
              <a:t>ECTS – European Commission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379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326" y="1905000"/>
            <a:ext cx="29705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5" dirty="0"/>
              <a:t>Επ</a:t>
            </a:r>
            <a:r>
              <a:rPr sz="4800" spc="-30" dirty="0"/>
              <a:t>ι</a:t>
            </a:r>
            <a:r>
              <a:rPr sz="4800" spc="-45" dirty="0"/>
              <a:t>κ</a:t>
            </a:r>
            <a:r>
              <a:rPr sz="4800" spc="-50" dirty="0"/>
              <a:t>ο</a:t>
            </a:r>
            <a:r>
              <a:rPr sz="4800" spc="-15" dirty="0"/>
              <a:t>ι</a:t>
            </a:r>
            <a:r>
              <a:rPr sz="4800" spc="-35" dirty="0"/>
              <a:t>ν</a:t>
            </a:r>
            <a:r>
              <a:rPr sz="4800" spc="-70" dirty="0"/>
              <a:t>ω</a:t>
            </a:r>
            <a:r>
              <a:rPr sz="4800" spc="-35" dirty="0"/>
              <a:t>ν</a:t>
            </a:r>
            <a:r>
              <a:rPr sz="4800" spc="-30" dirty="0"/>
              <a:t>ί</a:t>
            </a:r>
            <a:r>
              <a:rPr sz="4800" dirty="0"/>
              <a:t>α</a:t>
            </a:r>
          </a:p>
        </p:txBody>
      </p:sp>
      <p:sp>
        <p:nvSpPr>
          <p:cNvPr id="3" name="object 3"/>
          <p:cNvSpPr/>
          <p:nvPr/>
        </p:nvSpPr>
        <p:spPr>
          <a:xfrm>
            <a:off x="3581400" y="723265"/>
            <a:ext cx="40640" cy="5411470"/>
          </a:xfrm>
          <a:custGeom>
            <a:avLst/>
            <a:gdLst/>
            <a:ahLst/>
            <a:cxnLst/>
            <a:rect l="l" t="t" r="r" b="b"/>
            <a:pathLst>
              <a:path w="40639" h="5411470">
                <a:moveTo>
                  <a:pt x="20219" y="-20637"/>
                </a:moveTo>
                <a:lnTo>
                  <a:pt x="20219" y="5432082"/>
                </a:lnTo>
              </a:path>
            </a:pathLst>
          </a:custGeom>
          <a:ln w="81713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199634" y="4173092"/>
            <a:ext cx="4624070" cy="11432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Ώρες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Γραφείου: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2500" spc="-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:00-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2500" spc="-5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:30</a:t>
            </a:r>
            <a:endParaRPr sz="2500" dirty="0">
              <a:latin typeface="Calibri"/>
              <a:cs typeface="Calibri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33A7E1E-7EE9-36B0-14BF-3479E5488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5007754"/>
              </p:ext>
            </p:extLst>
          </p:nvPr>
        </p:nvGraphicFramePr>
        <p:xfrm>
          <a:off x="3622040" y="4572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084" y="4001261"/>
            <a:ext cx="9963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 indent="-158750">
              <a:lnSpc>
                <a:spcPct val="100000"/>
              </a:lnSpc>
              <a:spcBef>
                <a:spcPts val="100"/>
              </a:spcBef>
              <a:buClr>
                <a:srgbClr val="44536A"/>
              </a:buClr>
              <a:buFont typeface="Symbol"/>
              <a:buChar char=""/>
              <a:tabLst>
                <a:tab pos="171450" algn="l"/>
              </a:tabLst>
            </a:pPr>
            <a:r>
              <a:rPr sz="2000" spc="-15" dirty="0">
                <a:solidFill>
                  <a:srgbClr val="44536A"/>
                </a:solidFill>
                <a:latin typeface="Calibri Light"/>
                <a:cs typeface="Calibri Light"/>
              </a:rPr>
              <a:t>A</a:t>
            </a:r>
            <a:r>
              <a:rPr sz="2000" spc="-10" dirty="0">
                <a:solidFill>
                  <a:srgbClr val="44536A"/>
                </a:solidFill>
                <a:latin typeface="Calibri Light"/>
                <a:cs typeface="Calibri Light"/>
              </a:rPr>
              <a:t>nn</a:t>
            </a:r>
            <a:r>
              <a:rPr sz="2000" spc="-45" dirty="0">
                <a:solidFill>
                  <a:srgbClr val="44536A"/>
                </a:solidFill>
                <a:latin typeface="Calibri Light"/>
                <a:cs typeface="Calibri Light"/>
              </a:rPr>
              <a:t>e</a:t>
            </a:r>
            <a:r>
              <a:rPr sz="2000" dirty="0">
                <a:solidFill>
                  <a:srgbClr val="44536A"/>
                </a:solidFill>
                <a:latin typeface="Calibri Light"/>
                <a:cs typeface="Calibri Light"/>
              </a:rPr>
              <a:t>x</a:t>
            </a:r>
            <a:r>
              <a:rPr sz="2000" spc="-4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44536A"/>
                </a:solidFill>
                <a:latin typeface="Calibri Light"/>
                <a:cs typeface="Calibri Light"/>
              </a:rPr>
              <a:t>6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4084" y="4546853"/>
            <a:ext cx="1974850" cy="117660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10" dirty="0" err="1">
                <a:solidFill>
                  <a:srgbClr val="44536A"/>
                </a:solidFill>
                <a:latin typeface="Calibri Light"/>
                <a:cs typeface="Calibri Light"/>
              </a:rPr>
              <a:t>Έ</a:t>
            </a:r>
            <a:r>
              <a:rPr sz="2000" dirty="0" err="1">
                <a:solidFill>
                  <a:srgbClr val="44536A"/>
                </a:solidFill>
                <a:latin typeface="Calibri Light"/>
                <a:cs typeface="Calibri Light"/>
              </a:rPr>
              <a:t>ν</a:t>
            </a:r>
            <a:r>
              <a:rPr sz="2000" spc="-15" dirty="0" err="1">
                <a:solidFill>
                  <a:srgbClr val="44536A"/>
                </a:solidFill>
                <a:latin typeface="Calibri Light"/>
                <a:cs typeface="Calibri Light"/>
              </a:rPr>
              <a:t>τ</a:t>
            </a:r>
            <a:r>
              <a:rPr sz="2000" spc="-25" dirty="0" err="1">
                <a:solidFill>
                  <a:srgbClr val="44536A"/>
                </a:solidFill>
                <a:latin typeface="Calibri Light"/>
                <a:cs typeface="Calibri Light"/>
              </a:rPr>
              <a:t>υ</a:t>
            </a:r>
            <a:r>
              <a:rPr sz="2000" spc="-25" dirty="0">
                <a:solidFill>
                  <a:srgbClr val="44536A"/>
                </a:solidFill>
                <a:latin typeface="Calibri Light"/>
                <a:cs typeface="Calibri Light"/>
              </a:rPr>
              <a:t>π</a:t>
            </a:r>
            <a:r>
              <a:rPr sz="2000" dirty="0">
                <a:solidFill>
                  <a:srgbClr val="44536A"/>
                </a:solidFill>
                <a:latin typeface="Calibri Light"/>
                <a:cs typeface="Calibri Light"/>
              </a:rPr>
              <a:t>α</a:t>
            </a:r>
            <a:r>
              <a:rPr sz="2000" spc="-5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lang="el-GR" sz="2000" spc="-50" dirty="0">
                <a:solidFill>
                  <a:srgbClr val="44536A"/>
                </a:solidFill>
                <a:latin typeface="Calibri Light"/>
                <a:cs typeface="Calibri Light"/>
              </a:rPr>
              <a:t>Συμφωνιών μεταξύ </a:t>
            </a:r>
            <a:r>
              <a:rPr sz="2000" spc="-15" dirty="0" err="1">
                <a:solidFill>
                  <a:srgbClr val="44536A"/>
                </a:solidFill>
                <a:latin typeface="Calibri Light"/>
                <a:cs typeface="Calibri Light"/>
              </a:rPr>
              <a:t>Δ</a:t>
            </a:r>
            <a:r>
              <a:rPr sz="2000" spc="-5" dirty="0" err="1">
                <a:solidFill>
                  <a:srgbClr val="44536A"/>
                </a:solidFill>
                <a:latin typeface="Calibri Light"/>
                <a:cs typeface="Calibri Light"/>
              </a:rPr>
              <a:t>ικ</a:t>
            </a:r>
            <a:r>
              <a:rPr sz="2000" spc="-25" dirty="0">
                <a:solidFill>
                  <a:srgbClr val="44536A"/>
                </a:solidFill>
                <a:latin typeface="Calibri Light"/>
                <a:cs typeface="Calibri Light"/>
              </a:rPr>
              <a:t>αι</a:t>
            </a:r>
            <a:r>
              <a:rPr sz="2000" spc="-15" dirty="0">
                <a:solidFill>
                  <a:srgbClr val="44536A"/>
                </a:solidFill>
                <a:latin typeface="Calibri Light"/>
                <a:cs typeface="Calibri Light"/>
              </a:rPr>
              <a:t>ο</a:t>
            </a:r>
            <a:r>
              <a:rPr sz="2000" spc="-35" dirty="0">
                <a:solidFill>
                  <a:srgbClr val="44536A"/>
                </a:solidFill>
                <a:latin typeface="Calibri Light"/>
                <a:cs typeface="Calibri Light"/>
              </a:rPr>
              <a:t>ύ</a:t>
            </a:r>
            <a:r>
              <a:rPr sz="2000" spc="-15" dirty="0">
                <a:solidFill>
                  <a:srgbClr val="44536A"/>
                </a:solidFill>
                <a:latin typeface="Calibri Light"/>
                <a:cs typeface="Calibri Light"/>
              </a:rPr>
              <a:t>χ</a:t>
            </a:r>
            <a:r>
              <a:rPr sz="2000" spc="-25" dirty="0">
                <a:solidFill>
                  <a:srgbClr val="44536A"/>
                </a:solidFill>
                <a:latin typeface="Calibri Light"/>
                <a:cs typeface="Calibri Light"/>
              </a:rPr>
              <a:t>ο</a:t>
            </a:r>
            <a:r>
              <a:rPr sz="2000" dirty="0">
                <a:solidFill>
                  <a:srgbClr val="44536A"/>
                </a:solidFill>
                <a:latin typeface="Calibri Light"/>
                <a:cs typeface="Calibri Light"/>
              </a:rPr>
              <a:t>υ  </a:t>
            </a:r>
            <a:r>
              <a:rPr sz="2000" spc="-20" dirty="0">
                <a:solidFill>
                  <a:srgbClr val="44536A"/>
                </a:solidFill>
                <a:latin typeface="Calibri Light"/>
                <a:cs typeface="Calibri Light"/>
              </a:rPr>
              <a:t>Οργανισμού </a:t>
            </a:r>
            <a:r>
              <a:rPr sz="2000" spc="-5" dirty="0">
                <a:solidFill>
                  <a:srgbClr val="44536A"/>
                </a:solidFill>
                <a:latin typeface="Calibri Light"/>
                <a:cs typeface="Calibri Light"/>
              </a:rPr>
              <a:t>και </a:t>
            </a:r>
            <a:r>
              <a:rPr sz="200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000" spc="-20" dirty="0">
                <a:solidFill>
                  <a:srgbClr val="44536A"/>
                </a:solidFill>
                <a:latin typeface="Calibri Light"/>
                <a:cs typeface="Calibri Light"/>
              </a:rPr>
              <a:t>Συμμετεχόντων</a:t>
            </a:r>
            <a:endParaRPr sz="2000" dirty="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" y="0"/>
            <a:ext cx="12050267" cy="34991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250440" y="3761866"/>
            <a:ext cx="6202045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4536A"/>
                </a:solidFill>
                <a:latin typeface="Calibri"/>
                <a:cs typeface="Calibri"/>
              </a:rPr>
              <a:t>Τα</a:t>
            </a:r>
            <a:r>
              <a:rPr sz="1400" b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έντυπα</a:t>
            </a:r>
            <a:r>
              <a:rPr sz="1400" b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44536A"/>
                </a:solidFill>
                <a:latin typeface="Calibri"/>
                <a:cs typeface="Calibri"/>
              </a:rPr>
              <a:t>είναι</a:t>
            </a:r>
            <a:r>
              <a:rPr sz="1400" b="1" spc="-5" dirty="0">
                <a:solidFill>
                  <a:srgbClr val="44536A"/>
                </a:solidFill>
                <a:latin typeface="Calibri"/>
                <a:cs typeface="Calibri"/>
              </a:rPr>
              <a:t> αναρτημένα</a:t>
            </a:r>
            <a:r>
              <a:rPr sz="1400" b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44536A"/>
                </a:solidFill>
                <a:latin typeface="Calibri"/>
                <a:cs typeface="Calibri"/>
              </a:rPr>
              <a:t>σ</a:t>
            </a:r>
            <a:r>
              <a:rPr lang="el-GR" sz="1400" b="1" spc="5" dirty="0">
                <a:solidFill>
                  <a:srgbClr val="44536A"/>
                </a:solidFill>
                <a:latin typeface="Calibri"/>
                <a:cs typeface="Calibri"/>
              </a:rPr>
              <a:t>την ιστοσελίδα του ΙΔΕΠ </a:t>
            </a:r>
            <a:endParaRPr lang="en-GB" sz="1400" b="1" spc="5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  <a:hlinkClick r:id="rId3"/>
              </a:rPr>
              <a:t>(</a:t>
            </a:r>
            <a:r>
              <a:rPr lang="el-GR" sz="1100" spc="-5" dirty="0">
                <a:latin typeface="Calibri"/>
                <a:cs typeface="Calibri"/>
                <a:hlinkClick r:id="rId3"/>
              </a:rPr>
              <a:t>Έτος </a:t>
            </a:r>
            <a:r>
              <a:rPr sz="1100" spc="-5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Συμφωνί</a:t>
            </a:r>
            <a:r>
              <a:rPr sz="1100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α</a:t>
            </a:r>
            <a:r>
              <a:rPr sz="1100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100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Επιχορήγησης</a:t>
            </a:r>
            <a:r>
              <a:rPr sz="1100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1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ΚΑ131</a:t>
            </a:r>
            <a:r>
              <a:rPr lang="el-GR" sz="11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:2014</a:t>
            </a:r>
            <a:r>
              <a:rPr lang="en-GB" sz="11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|131</a:t>
            </a:r>
            <a:r>
              <a:rPr lang="el-GR" sz="11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)</a:t>
            </a:r>
            <a:endParaRPr lang="en-GB" sz="1100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5700" y="4419600"/>
            <a:ext cx="6026785" cy="169809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90"/>
              </a:spcBef>
              <a:buFont typeface="Courier New"/>
              <a:buChar char="o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Learning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Agreement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Student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Mobility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Studies</a:t>
            </a:r>
            <a:r>
              <a:rPr sz="1400" dirty="0">
                <a:latin typeface="Calibri"/>
                <a:cs typeface="Calibri"/>
              </a:rPr>
              <a:t> ΚΑ131</a:t>
            </a:r>
          </a:p>
          <a:p>
            <a:pPr marL="241300" indent="-228600">
              <a:lnSpc>
                <a:spcPct val="100000"/>
              </a:lnSpc>
              <a:spcBef>
                <a:spcPts val="490"/>
              </a:spcBef>
              <a:buFont typeface="Courier New"/>
              <a:buChar char="o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Learning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Agreement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Student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Mobility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Studies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ΚΑ131</a:t>
            </a:r>
            <a:r>
              <a:rPr sz="1400" spc="-5" dirty="0">
                <a:latin typeface="Calibri"/>
                <a:cs typeface="Calibri"/>
              </a:rPr>
              <a:t> International</a:t>
            </a:r>
            <a:endParaRPr sz="1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09"/>
              </a:spcBef>
              <a:buFont typeface="Courier New"/>
              <a:buChar char="o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Learning Agreement for Traineeships ΚΑ131-ΚΑ171</a:t>
            </a:r>
          </a:p>
          <a:p>
            <a:pPr marL="241300" indent="-228600">
              <a:lnSpc>
                <a:spcPct val="100000"/>
              </a:lnSpc>
              <a:spcBef>
                <a:spcPts val="490"/>
              </a:spcBef>
              <a:buFont typeface="Courier New"/>
              <a:buChar char="o"/>
              <a:tabLst>
                <a:tab pos="241300" algn="l"/>
              </a:tabLst>
            </a:pPr>
            <a:r>
              <a:rPr lang="en-GB" sz="1400" spc="-10" dirty="0">
                <a:latin typeface="Calibri"/>
                <a:cs typeface="Calibri"/>
              </a:rPr>
              <a:t>Mobility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Agreement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Training</a:t>
            </a:r>
            <a:endParaRPr lang="en-GB" sz="1400" spc="-15" dirty="0">
              <a:latin typeface="Calibri"/>
              <a:cs typeface="Calibri"/>
            </a:endParaRPr>
          </a:p>
          <a:p>
            <a:pPr marL="241300" indent="-228600">
              <a:spcBef>
                <a:spcPts val="490"/>
              </a:spcBef>
              <a:buFont typeface="Courier New"/>
              <a:buChar char="o"/>
              <a:tabLst>
                <a:tab pos="241300" algn="l"/>
              </a:tabLst>
            </a:pPr>
            <a:r>
              <a:rPr lang="en-GB" sz="1400" spc="-10" dirty="0">
                <a:latin typeface="Calibri"/>
                <a:cs typeface="Calibri"/>
              </a:rPr>
              <a:t>Mobility </a:t>
            </a:r>
            <a:r>
              <a:rPr lang="en-GB" sz="1400" spc="-5" dirty="0">
                <a:latin typeface="Calibri"/>
                <a:cs typeface="Calibri"/>
              </a:rPr>
              <a:t>Agreement</a:t>
            </a:r>
            <a:r>
              <a:rPr lang="en-GB" sz="1400" spc="10" dirty="0">
                <a:latin typeface="Calibri"/>
                <a:cs typeface="Calibri"/>
              </a:rPr>
              <a:t> </a:t>
            </a:r>
            <a:r>
              <a:rPr lang="en-GB" sz="1400" spc="-10" dirty="0">
                <a:latin typeface="Calibri"/>
                <a:cs typeface="Calibri"/>
              </a:rPr>
              <a:t>for</a:t>
            </a:r>
            <a:r>
              <a:rPr lang="en-GB" sz="1400" spc="-30" dirty="0">
                <a:latin typeface="Calibri"/>
                <a:cs typeface="Calibri"/>
              </a:rPr>
              <a:t> </a:t>
            </a:r>
            <a:r>
              <a:rPr lang="en-GB" sz="1400" spc="-20" dirty="0">
                <a:latin typeface="Calibri"/>
                <a:cs typeface="Calibri"/>
              </a:rPr>
              <a:t>Teaching</a:t>
            </a:r>
            <a:endParaRPr sz="1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buFont typeface="Courier New"/>
              <a:buChar char="o"/>
              <a:tabLst>
                <a:tab pos="241300" algn="l"/>
              </a:tabLst>
            </a:pPr>
            <a:r>
              <a:rPr lang="en-GB" sz="1400" spc="-10" dirty="0">
                <a:latin typeface="Calibri"/>
                <a:cs typeface="Calibri"/>
              </a:rPr>
              <a:t>Participant </a:t>
            </a:r>
            <a:r>
              <a:rPr sz="1400" spc="-10" dirty="0">
                <a:latin typeface="Calibri"/>
                <a:cs typeface="Calibri"/>
              </a:rPr>
              <a:t>Grant Agreement </a:t>
            </a:r>
            <a:r>
              <a:rPr lang="en-GB" sz="1400" spc="-10" dirty="0">
                <a:latin typeface="Calibri"/>
                <a:cs typeface="Calibri"/>
              </a:rPr>
              <a:t>(K</a:t>
            </a:r>
            <a:r>
              <a:rPr sz="1400" spc="-10" dirty="0" err="1">
                <a:latin typeface="Calibri"/>
                <a:cs typeface="Calibri"/>
              </a:rPr>
              <a:t>οινό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lang="el-GR" sz="1400" spc="-10" dirty="0">
                <a:latin typeface="Calibri"/>
                <a:cs typeface="Calibri"/>
              </a:rPr>
              <a:t>Έ</a:t>
            </a:r>
            <a:r>
              <a:rPr sz="1400" spc="-10" dirty="0" err="1">
                <a:latin typeface="Calibri"/>
                <a:cs typeface="Calibri"/>
              </a:rPr>
              <a:t>ντυ</a:t>
            </a:r>
            <a:r>
              <a:rPr sz="1400" spc="-10" dirty="0">
                <a:latin typeface="Calibri"/>
                <a:cs typeface="Calibri"/>
              </a:rPr>
              <a:t>πο για </a:t>
            </a:r>
            <a:r>
              <a:rPr lang="el-GR" sz="1400" spc="-10" dirty="0">
                <a:latin typeface="Calibri"/>
                <a:cs typeface="Calibri"/>
              </a:rPr>
              <a:t>Σ</a:t>
            </a:r>
            <a:r>
              <a:rPr sz="1400" spc="-10" dirty="0">
                <a:latin typeface="Calibri"/>
                <a:cs typeface="Calibri"/>
              </a:rPr>
              <a:t>π</a:t>
            </a:r>
            <a:r>
              <a:rPr sz="1400" spc="-10" dirty="0" err="1">
                <a:latin typeface="Calibri"/>
                <a:cs typeface="Calibri"/>
              </a:rPr>
              <a:t>ουδ</a:t>
            </a:r>
            <a:r>
              <a:rPr sz="1400" spc="-10" dirty="0">
                <a:latin typeface="Calibri"/>
                <a:cs typeface="Calibri"/>
              </a:rPr>
              <a:t>αστές  και </a:t>
            </a:r>
            <a:r>
              <a:rPr lang="el-GR" sz="1400" spc="-10" dirty="0">
                <a:latin typeface="Calibri"/>
                <a:cs typeface="Calibri"/>
              </a:rPr>
              <a:t>Π</a:t>
            </a:r>
            <a:r>
              <a:rPr sz="1400" spc="-10" dirty="0" err="1">
                <a:latin typeface="Calibri"/>
                <a:cs typeface="Calibri"/>
              </a:rPr>
              <a:t>ροσω</a:t>
            </a:r>
            <a:r>
              <a:rPr sz="1400" spc="-10" dirty="0">
                <a:latin typeface="Calibri"/>
                <a:cs typeface="Calibri"/>
              </a:rPr>
              <a:t>πικό</a:t>
            </a:r>
            <a:r>
              <a:rPr lang="en-GB" sz="1400" spc="-10" dirty="0">
                <a:latin typeface="Calibri"/>
                <a:cs typeface="Calibri"/>
              </a:rPr>
              <a:t>)</a:t>
            </a:r>
            <a:endParaRPr sz="1400" spc="-10" dirty="0"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97ED9A-06AF-772E-053F-6E4BC0856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745" y="3626331"/>
            <a:ext cx="3121899" cy="30961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80532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4379" y="1601470"/>
            <a:ext cx="4182745" cy="355289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27305">
              <a:lnSpc>
                <a:spcPct val="90000"/>
              </a:lnSpc>
              <a:spcBef>
                <a:spcPts val="705"/>
              </a:spcBef>
            </a:pPr>
            <a:r>
              <a:rPr sz="5000" dirty="0">
                <a:solidFill>
                  <a:srgbClr val="FFFFFF"/>
                </a:solidFill>
                <a:latin typeface="Calibri Light"/>
                <a:cs typeface="Calibri Light"/>
              </a:rPr>
              <a:t>Επ</a:t>
            </a:r>
            <a:r>
              <a:rPr sz="5000" dirty="0" err="1">
                <a:solidFill>
                  <a:srgbClr val="FFFFFF"/>
                </a:solidFill>
                <a:latin typeface="Calibri Light"/>
                <a:cs typeface="Calibri Light"/>
              </a:rPr>
              <a:t>ιλέξιμες</a:t>
            </a:r>
            <a:r>
              <a:rPr sz="50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50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el-GR" sz="5000" spc="5" dirty="0">
                <a:solidFill>
                  <a:srgbClr val="FFFFFF"/>
                </a:solidFill>
                <a:latin typeface="Calibri Light"/>
                <a:cs typeface="Calibri Light"/>
              </a:rPr>
              <a:t>Ατομικές </a:t>
            </a:r>
            <a:r>
              <a:rPr sz="5000" spc="-5" dirty="0" err="1">
                <a:solidFill>
                  <a:srgbClr val="FFFFFF"/>
                </a:solidFill>
                <a:latin typeface="Calibri Light"/>
                <a:cs typeface="Calibri Light"/>
              </a:rPr>
              <a:t>Δρ</a:t>
            </a:r>
            <a:r>
              <a:rPr sz="5000" spc="-5" dirty="0">
                <a:solidFill>
                  <a:srgbClr val="FFFFFF"/>
                </a:solidFill>
                <a:latin typeface="Calibri Light"/>
                <a:cs typeface="Calibri Light"/>
              </a:rPr>
              <a:t>αστηριότητες  ΚΑ131</a:t>
            </a:r>
            <a:r>
              <a:rPr sz="50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5000" dirty="0">
                <a:solidFill>
                  <a:srgbClr val="FFFFFF"/>
                </a:solidFill>
                <a:latin typeface="Calibri Light"/>
                <a:cs typeface="Calibri Light"/>
              </a:rPr>
              <a:t>&amp;</a:t>
            </a:r>
            <a:endParaRPr sz="5000" dirty="0">
              <a:latin typeface="Calibri Light"/>
              <a:cs typeface="Calibri Light"/>
            </a:endParaRPr>
          </a:p>
          <a:p>
            <a:pPr marL="12700">
              <a:lnSpc>
                <a:spcPts val="5400"/>
              </a:lnSpc>
            </a:pPr>
            <a:r>
              <a:rPr sz="5000" spc="-5" dirty="0">
                <a:solidFill>
                  <a:srgbClr val="FFFFFF"/>
                </a:solidFill>
                <a:latin typeface="Calibri Light"/>
                <a:cs typeface="Calibri Light"/>
              </a:rPr>
              <a:t>Χρηματοδότηση</a:t>
            </a:r>
            <a:endParaRPr sz="5000" dirty="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4172" y="554736"/>
            <a:ext cx="574675" cy="1076325"/>
            <a:chOff x="614172" y="554736"/>
            <a:chExt cx="574675" cy="10763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" y="554736"/>
              <a:ext cx="172212" cy="170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944" y="836676"/>
              <a:ext cx="112775" cy="1127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172" y="1472183"/>
              <a:ext cx="156972" cy="15849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73509" y="3598417"/>
            <a:ext cx="25400" cy="325957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482673" y="1052545"/>
            <a:ext cx="2436495" cy="3314700"/>
          </a:xfrm>
          <a:custGeom>
            <a:avLst/>
            <a:gdLst/>
            <a:ahLst/>
            <a:cxnLst/>
            <a:rect l="l" t="t" r="r" b="b"/>
            <a:pathLst>
              <a:path w="2436495" h="3314700">
                <a:moveTo>
                  <a:pt x="1943375" y="0"/>
                </a:moveTo>
                <a:lnTo>
                  <a:pt x="1875352" y="16792"/>
                </a:lnTo>
                <a:lnTo>
                  <a:pt x="1814227" y="62972"/>
                </a:lnTo>
                <a:lnTo>
                  <a:pt x="1786659" y="95115"/>
                </a:lnTo>
                <a:lnTo>
                  <a:pt x="1761302" y="132244"/>
                </a:lnTo>
                <a:lnTo>
                  <a:pt x="1738320" y="173571"/>
                </a:lnTo>
                <a:lnTo>
                  <a:pt x="1717875" y="218310"/>
                </a:lnTo>
                <a:lnTo>
                  <a:pt x="1700130" y="265673"/>
                </a:lnTo>
                <a:lnTo>
                  <a:pt x="1685247" y="314873"/>
                </a:lnTo>
                <a:lnTo>
                  <a:pt x="1673388" y="365124"/>
                </a:lnTo>
                <a:lnTo>
                  <a:pt x="1664717" y="415638"/>
                </a:lnTo>
                <a:lnTo>
                  <a:pt x="1659394" y="465629"/>
                </a:lnTo>
                <a:lnTo>
                  <a:pt x="1657584" y="514308"/>
                </a:lnTo>
                <a:lnTo>
                  <a:pt x="1657584" y="1628747"/>
                </a:lnTo>
                <a:lnTo>
                  <a:pt x="0" y="2800336"/>
                </a:lnTo>
                <a:lnTo>
                  <a:pt x="0" y="3314693"/>
                </a:lnTo>
                <a:lnTo>
                  <a:pt x="370003" y="3129715"/>
                </a:lnTo>
                <a:lnTo>
                  <a:pt x="114316" y="3129715"/>
                </a:lnTo>
                <a:lnTo>
                  <a:pt x="114316" y="2859487"/>
                </a:lnTo>
                <a:lnTo>
                  <a:pt x="1771901" y="1687898"/>
                </a:lnTo>
                <a:lnTo>
                  <a:pt x="1771900" y="514308"/>
                </a:lnTo>
                <a:lnTo>
                  <a:pt x="1775004" y="453923"/>
                </a:lnTo>
                <a:lnTo>
                  <a:pt x="1783698" y="394982"/>
                </a:lnTo>
                <a:lnTo>
                  <a:pt x="1797056" y="338644"/>
                </a:lnTo>
                <a:lnTo>
                  <a:pt x="1814152" y="286065"/>
                </a:lnTo>
                <a:lnTo>
                  <a:pt x="1834060" y="238401"/>
                </a:lnTo>
                <a:lnTo>
                  <a:pt x="1855854" y="196810"/>
                </a:lnTo>
                <a:lnTo>
                  <a:pt x="1878609" y="162447"/>
                </a:lnTo>
                <a:lnTo>
                  <a:pt x="1923295" y="120036"/>
                </a:lnTo>
                <a:lnTo>
                  <a:pt x="1943375" y="114301"/>
                </a:lnTo>
                <a:lnTo>
                  <a:pt x="2115657" y="114301"/>
                </a:lnTo>
                <a:lnTo>
                  <a:pt x="2102622" y="95115"/>
                </a:lnTo>
                <a:lnTo>
                  <a:pt x="2075022" y="62972"/>
                </a:lnTo>
                <a:lnTo>
                  <a:pt x="2045172" y="36602"/>
                </a:lnTo>
                <a:lnTo>
                  <a:pt x="2013198" y="16792"/>
                </a:lnTo>
                <a:lnTo>
                  <a:pt x="1979224" y="4329"/>
                </a:lnTo>
                <a:lnTo>
                  <a:pt x="1943375" y="0"/>
                </a:lnTo>
                <a:close/>
              </a:path>
              <a:path w="2436495" h="3314700">
                <a:moveTo>
                  <a:pt x="1771901" y="2301030"/>
                </a:moveTo>
                <a:lnTo>
                  <a:pt x="114316" y="3129715"/>
                </a:lnTo>
                <a:lnTo>
                  <a:pt x="370003" y="3129715"/>
                </a:lnTo>
                <a:lnTo>
                  <a:pt x="1657585" y="2486007"/>
                </a:lnTo>
                <a:lnTo>
                  <a:pt x="1725565" y="2486007"/>
                </a:lnTo>
                <a:lnTo>
                  <a:pt x="1771901" y="2439673"/>
                </a:lnTo>
                <a:lnTo>
                  <a:pt x="1771901" y="2301030"/>
                </a:lnTo>
                <a:close/>
              </a:path>
              <a:path w="2436495" h="3314700">
                <a:moveTo>
                  <a:pt x="1725565" y="2486007"/>
                </a:moveTo>
                <a:lnTo>
                  <a:pt x="1657585" y="2486007"/>
                </a:lnTo>
                <a:lnTo>
                  <a:pt x="1657585" y="2553986"/>
                </a:lnTo>
                <a:lnTo>
                  <a:pt x="1725565" y="2486007"/>
                </a:lnTo>
                <a:close/>
              </a:path>
              <a:path w="2436495" h="3314700">
                <a:moveTo>
                  <a:pt x="2115657" y="114301"/>
                </a:moveTo>
                <a:lnTo>
                  <a:pt x="1943375" y="114301"/>
                </a:lnTo>
                <a:lnTo>
                  <a:pt x="1965596" y="120142"/>
                </a:lnTo>
                <a:lnTo>
                  <a:pt x="1988735" y="136845"/>
                </a:lnTo>
                <a:lnTo>
                  <a:pt x="2034702" y="197934"/>
                </a:lnTo>
                <a:lnTo>
                  <a:pt x="2055994" y="239866"/>
                </a:lnTo>
                <a:lnTo>
                  <a:pt x="2075136" y="287752"/>
                </a:lnTo>
                <a:lnTo>
                  <a:pt x="2091359" y="340367"/>
                </a:lnTo>
                <a:lnTo>
                  <a:pt x="2103898" y="396482"/>
                </a:lnTo>
                <a:lnTo>
                  <a:pt x="2111983" y="454872"/>
                </a:lnTo>
                <a:lnTo>
                  <a:pt x="2114849" y="514308"/>
                </a:lnTo>
                <a:lnTo>
                  <a:pt x="2114849" y="1687898"/>
                </a:lnTo>
                <a:lnTo>
                  <a:pt x="2354305" y="1857281"/>
                </a:lnTo>
                <a:lnTo>
                  <a:pt x="2436380" y="1775207"/>
                </a:lnTo>
                <a:lnTo>
                  <a:pt x="2229165" y="1628747"/>
                </a:lnTo>
                <a:lnTo>
                  <a:pt x="2229165" y="514308"/>
                </a:lnTo>
                <a:lnTo>
                  <a:pt x="2227436" y="465629"/>
                </a:lnTo>
                <a:lnTo>
                  <a:pt x="2222333" y="415638"/>
                </a:lnTo>
                <a:lnTo>
                  <a:pt x="2213980" y="365124"/>
                </a:lnTo>
                <a:lnTo>
                  <a:pt x="2202503" y="314873"/>
                </a:lnTo>
                <a:lnTo>
                  <a:pt x="2188026" y="265673"/>
                </a:lnTo>
                <a:lnTo>
                  <a:pt x="2170674" y="218310"/>
                </a:lnTo>
                <a:lnTo>
                  <a:pt x="2150573" y="173571"/>
                </a:lnTo>
                <a:lnTo>
                  <a:pt x="2127847" y="132244"/>
                </a:lnTo>
                <a:lnTo>
                  <a:pt x="2115657" y="1143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211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</TotalTime>
  <Words>8471</Words>
  <Application>Microsoft Office PowerPoint</Application>
  <PresentationFormat>Widescreen</PresentationFormat>
  <Paragraphs>885</Paragraphs>
  <Slides>71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4" baseType="lpstr">
      <vt:lpstr>Arial</vt:lpstr>
      <vt:lpstr>Arial MT</vt:lpstr>
      <vt:lpstr>Calibri</vt:lpstr>
      <vt:lpstr>Calibri Light</vt:lpstr>
      <vt:lpstr>Courier New</vt:lpstr>
      <vt:lpstr>Google Sans</vt:lpstr>
      <vt:lpstr>Roboto</vt:lpstr>
      <vt:lpstr>Symbol</vt:lpstr>
      <vt:lpstr>Tahoma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Κατανομή ΚΑ131 2024</vt:lpstr>
      <vt:lpstr>PowerPoint Presentation</vt:lpstr>
      <vt:lpstr>Συμφωνία Επιχορήγησης  και  Παραρτήματα</vt:lpstr>
      <vt:lpstr>PowerPoint Presentation</vt:lpstr>
      <vt:lpstr>PowerPoint Presentation</vt:lpstr>
      <vt:lpstr>PowerPoint Presentation</vt:lpstr>
      <vt:lpstr>PowerPoint Presentation</vt:lpstr>
      <vt:lpstr>Κινητικότητες Σπουδαστών/στριών  και Νέων Αποφοίτων</vt:lpstr>
      <vt:lpstr>Γενικές αρχές που διέπουν SMSs &amp; SMPs </vt:lpstr>
      <vt:lpstr>Επιλέξιμες διάρκειες SMSs/SMPs</vt:lpstr>
      <vt:lpstr>Κινητικότητα φοιτητών για σπουδές - SMS</vt:lpstr>
      <vt:lpstr>Κινητικότητα φοιτητών &amp; πρόσφατων αποφοίτων για πρακτική άσκηση - SMP</vt:lpstr>
      <vt:lpstr>Βασικές αρχές κινητικότητας  για Πρακτική Άσκηση</vt:lpstr>
      <vt:lpstr>Κινητικότητες Προσωπικού</vt:lpstr>
      <vt:lpstr>Επιλέξιμες Διάρκειες</vt:lpstr>
      <vt:lpstr>PowerPoint Presentation</vt:lpstr>
      <vt:lpstr>Κινητικότητα για Εκπαίδευση/Κατάρτιση – Staff Mobility for Training – STΤ</vt:lpstr>
      <vt:lpstr>Χρηματοδότηση </vt:lpstr>
      <vt:lpstr>PowerPoint Presentation</vt:lpstr>
      <vt:lpstr>Ταξιδιωτικά Έξοδα (Travel Support)</vt:lpstr>
      <vt:lpstr>Έξοδα Διαβίωσης για Σπουδαστές/στριες/Απόφοιτους  Κινητικότητες μικρής διάρκειας</vt:lpstr>
      <vt:lpstr>Έξοδα Διαβίωσης για Σπουδαστές/στριες/Απόφοιτους                          Κυπριακών ΙΤΕ           Κινητικότητες μεγάλης διάρκειας (1/2)</vt:lpstr>
      <vt:lpstr>       Έξοδα Διαβίωσης για Σπουδαστές/στριες/Απόφοιτους                          Κυπριακών ΙΤΕ           Κινητικότητες μεγάλης διάρκειας (2/2)</vt:lpstr>
      <vt:lpstr>PowerPoint Presentation</vt:lpstr>
      <vt:lpstr>Στήριξη συμπερίληψης συμμετεχόντων με Λιγότερες Ευκαιρίες (Inclusion Support for Participants)</vt:lpstr>
      <vt:lpstr>Παράδειγμα χρήσης του IS for participants και των top-ups   Φοιτητής που συμμετέχει σε μακράς διάρκειας κινητικότητα για πρακτική άσκηση σε ΙΤΕ Χώρας-Μέλους</vt:lpstr>
      <vt:lpstr>Αίτηση για πρόσθετη χρηματοδότηση ατόμων με λιγότερες ευκαιρίες</vt:lpstr>
      <vt:lpstr>Στρατηγική Συμπερίληψης Ιδρυμάτων + ΙΔΕΠ</vt:lpstr>
      <vt:lpstr>PowerPoint Presentation</vt:lpstr>
      <vt:lpstr>PowerPoint Presentation</vt:lpstr>
      <vt:lpstr>PowerPoint Presentation</vt:lpstr>
      <vt:lpstr>Η οργανωτική υποστήριξη καλύπτει έξοδα του ιδρύματος αποστολής που δεν καλύπτονται από άλλες κατηγορίες εξόδων, όπως έξοδα για:</vt:lpstr>
      <vt:lpstr>Organizational Support – Οργανωτικά Έξοδα</vt:lpstr>
      <vt:lpstr>Ποσοστό Χρηματοδότησης για Διεθνή Κινητικότητα</vt:lpstr>
      <vt:lpstr>Πλήρης/Μερική/Μηδενική Χρηματοδότηση κινητικότητας</vt:lpstr>
      <vt:lpstr>PowerPoint Presentation</vt:lpstr>
      <vt:lpstr>Βασικές αρχές συμμετοχής σε  Εντατικά Προγράμματα μικτής κινητικότητας 1/2</vt:lpstr>
      <vt:lpstr>Βασικές αρχές συμμετοχής σε  Εντατικά Προγράμματα μικτής κινητικότητας 2/2</vt:lpstr>
      <vt:lpstr>Οργανωτική υποστήριξη για Εντατικά Προγράμματα μικτής κινητικότητας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Γενικά Θέματα Διαχείρισης Σχεδίου &amp; Έλεγχοι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Επιτόπιος έλεγχος που πραγματοποιείται μετά την ολοκλήρωση του έργου και συνήθως, μετά την  επαλήθευση της τελικής έκθεσης ( ΝΑ Validation)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παρακολουθούν την ορθή εφαρμογή των ρητρών του  Χάρτη Erasmus και τη συμμόρφωση προς τις δεσμεύσεις που προκύπτουν από την υπογραφή των Διμερών Συμφωνιών.</vt:lpstr>
      <vt:lpstr>Χρήσιμοι Σύνδεσμοι</vt:lpstr>
      <vt:lpstr>Επικοινωνία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Constantinos Georgiou</dc:creator>
  <cp:lastModifiedBy>Maria Thalia Christou</cp:lastModifiedBy>
  <cp:revision>395</cp:revision>
  <dcterms:created xsi:type="dcterms:W3CDTF">2024-07-25T06:31:10Z</dcterms:created>
  <dcterms:modified xsi:type="dcterms:W3CDTF">2025-07-01T05:46:10Z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2024-07-25T00:00:00Z</vt:filetime>
  </property>
</Properties>
</file>