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62" r:id="rId4"/>
    <p:sldId id="258" r:id="rId5"/>
    <p:sldId id="259" r:id="rId6"/>
    <p:sldId id="260" r:id="rId7"/>
    <p:sldId id="261" r:id="rId8"/>
    <p:sldId id="263" r:id="rId9"/>
    <p:sldId id="264" r:id="rId10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341FC974-3205-4D64-82CA-487F7A73DC07}">
          <p14:sldIdLst>
            <p14:sldId id="256"/>
            <p14:sldId id="257"/>
            <p14:sldId id="262"/>
            <p14:sldId id="258"/>
            <p14:sldId id="259"/>
            <p14:sldId id="260"/>
            <p14:sldId id="261"/>
            <p14:sldId id="263"/>
            <p14:sldId id="264"/>
          </p14:sldIdLst>
        </p14:section>
        <p14:section name="Untitled Section" id="{DD3FE9CD-4353-469C-BA4A-BE2914E79377}">
          <p14:sldIdLst/>
        </p14:section>
      </p14:sectionLst>
    </p:ex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3" d="100"/>
          <a:sy n="83" d="100"/>
        </p:scale>
        <p:origin x="800" y="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8466" y="-8468"/>
            <a:ext cx="9169804" cy="6874935"/>
            <a:chOff x="-8466" y="-8468"/>
            <a:chExt cx="9169804" cy="6874935"/>
          </a:xfrm>
        </p:grpSpPr>
        <p:cxnSp>
          <p:nvCxnSpPr>
            <p:cNvPr id="17" name="Straight Connector 16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Freeform 18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0" name="Freeform 19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1" name="Freeform 20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Freeform 21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Freeform 22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Freeform 23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Freeform 24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Freeform 27"/>
            <p:cNvSpPr/>
            <p:nvPr/>
          </p:nvSpPr>
          <p:spPr>
            <a:xfrm>
              <a:off x="-8466" y="-8468"/>
              <a:ext cx="863600" cy="5698067"/>
            </a:xfrm>
            <a:custGeom>
              <a:avLst/>
              <a:gdLst/>
              <a:ahLst/>
              <a:cxnLst/>
              <a:rect l="l" t="t" r="r" b="b"/>
              <a:pathLst>
                <a:path w="863600" h="5698067">
                  <a:moveTo>
                    <a:pt x="0" y="8467"/>
                  </a:moveTo>
                  <a:lnTo>
                    <a:pt x="863600" y="0"/>
                  </a:lnTo>
                  <a:lnTo>
                    <a:pt x="863600" y="16934"/>
                  </a:lnTo>
                  <a:lnTo>
                    <a:pt x="0" y="5698067"/>
                  </a:lnTo>
                  <a:lnTo>
                    <a:pt x="0" y="8467"/>
                  </a:ln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30595" y="2404534"/>
            <a:ext cx="5826719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30595" y="4050834"/>
            <a:ext cx="5826719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151251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4470400"/>
            <a:ext cx="6347714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6526585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01074" y="3632200"/>
            <a:ext cx="541980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470400"/>
            <a:ext cx="6347715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57071611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1931988"/>
            <a:ext cx="6347715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1493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885" y="609600"/>
            <a:ext cx="6072182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  <p:sp>
        <p:nvSpPr>
          <p:cNvPr id="24" name="TextBox 23"/>
          <p:cNvSpPr txBox="1"/>
          <p:nvPr/>
        </p:nvSpPr>
        <p:spPr>
          <a:xfrm>
            <a:off x="482711" y="790378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6747699" y="2886556"/>
            <a:ext cx="457319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22945555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5848" y="609600"/>
            <a:ext cx="6341465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09597" y="4013200"/>
            <a:ext cx="6347716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2508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946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977312" y="609600"/>
            <a:ext cx="978812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599" y="609600"/>
            <a:ext cx="5195026" cy="5251451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17638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666876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8" y="2700868"/>
            <a:ext cx="6347715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8" y="4527448"/>
            <a:ext cx="6347715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221005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2160589"/>
            <a:ext cx="3088109" cy="3880772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9204" y="2160590"/>
            <a:ext cx="3088110" cy="3880773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0590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99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66640" y="2160983"/>
            <a:ext cx="309067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866640" y="2737246"/>
            <a:ext cx="3090672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2738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4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9471662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61090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1498604"/>
            <a:ext cx="2790182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1275" y="514925"/>
            <a:ext cx="3386037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2777069"/>
            <a:ext cx="2790182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271647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4800600"/>
            <a:ext cx="6347714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" y="609600"/>
            <a:ext cx="6347714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99" y="5367338"/>
            <a:ext cx="6347714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05816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Group 16"/>
          <p:cNvGrpSpPr/>
          <p:nvPr/>
        </p:nvGrpSpPr>
        <p:grpSpPr>
          <a:xfrm>
            <a:off x="-8467" y="-8468"/>
            <a:ext cx="9169805" cy="6874935"/>
            <a:chOff x="-8467" y="-8468"/>
            <a:chExt cx="9169805" cy="6874935"/>
          </a:xfrm>
        </p:grpSpPr>
        <p:sp>
          <p:nvSpPr>
            <p:cNvPr id="7" name="Freeform 6"/>
            <p:cNvSpPr/>
            <p:nvPr/>
          </p:nvSpPr>
          <p:spPr>
            <a:xfrm>
              <a:off x="-8467" y="4013200"/>
              <a:ext cx="457200" cy="2853267"/>
            </a:xfrm>
            <a:custGeom>
              <a:avLst/>
              <a:gdLst/>
              <a:ahLst/>
              <a:cxnLst/>
              <a:rect l="l" t="t" r="r" b="b"/>
              <a:pathLst>
                <a:path w="457200" h="2853267">
                  <a:moveTo>
                    <a:pt x="0" y="0"/>
                  </a:moveTo>
                  <a:lnTo>
                    <a:pt x="457200" y="2853267"/>
                  </a:lnTo>
                  <a:lnTo>
                    <a:pt x="0" y="2844800"/>
                  </a:lnTo>
                  <a:cubicBezTo>
                    <a:pt x="2822" y="1905000"/>
                    <a:pt x="5645" y="965200"/>
                    <a:pt x="0" y="0"/>
                  </a:cubicBezTo>
                  <a:close/>
                </a:path>
              </a:pathLst>
            </a:cu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cxnSp>
          <p:nvCxnSpPr>
            <p:cNvPr id="8" name="Straight Connector 7"/>
            <p:cNvCxnSpPr/>
            <p:nvPr/>
          </p:nvCxnSpPr>
          <p:spPr>
            <a:xfrm flipV="1">
              <a:off x="5130830" y="4175605"/>
              <a:ext cx="4022475" cy="2682396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7042707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0" name="Freeform 9"/>
            <p:cNvSpPr/>
            <p:nvPr/>
          </p:nvSpPr>
          <p:spPr>
            <a:xfrm>
              <a:off x="6891896" y="1"/>
              <a:ext cx="2269442" cy="6866466"/>
            </a:xfrm>
            <a:custGeom>
              <a:avLst/>
              <a:gdLst/>
              <a:ahLst/>
              <a:cxnLst/>
              <a:rect l="l" t="t" r="r" b="b"/>
              <a:pathLst>
                <a:path w="2269442" h="6866466">
                  <a:moveTo>
                    <a:pt x="2023534" y="0"/>
                  </a:moveTo>
                  <a:lnTo>
                    <a:pt x="0" y="6858000"/>
                  </a:lnTo>
                  <a:lnTo>
                    <a:pt x="2269067" y="6866466"/>
                  </a:lnTo>
                  <a:cubicBezTo>
                    <a:pt x="2271889" y="4580466"/>
                    <a:pt x="2257778" y="2294466"/>
                    <a:pt x="2260600" y="8466"/>
                  </a:cubicBezTo>
                  <a:lnTo>
                    <a:pt x="2023534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1" name="Freeform 10"/>
            <p:cNvSpPr/>
            <p:nvPr/>
          </p:nvSpPr>
          <p:spPr>
            <a:xfrm>
              <a:off x="7205158" y="-8467"/>
              <a:ext cx="1948147" cy="6866467"/>
            </a:xfrm>
            <a:custGeom>
              <a:avLst/>
              <a:gdLst/>
              <a:ahLst/>
              <a:cxnLst/>
              <a:rect l="l" t="t" r="r" b="b"/>
              <a:pathLst>
                <a:path w="1948147" h="6866467">
                  <a:moveTo>
                    <a:pt x="0" y="0"/>
                  </a:moveTo>
                  <a:lnTo>
                    <a:pt x="1202267" y="6866467"/>
                  </a:lnTo>
                  <a:lnTo>
                    <a:pt x="1947333" y="6866467"/>
                  </a:lnTo>
                  <a:cubicBezTo>
                    <a:pt x="1944511" y="4577645"/>
                    <a:pt x="1950155" y="2288822"/>
                    <a:pt x="1947333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2" name="Freeform 11"/>
            <p:cNvSpPr/>
            <p:nvPr/>
          </p:nvSpPr>
          <p:spPr>
            <a:xfrm>
              <a:off x="6637896" y="3920066"/>
              <a:ext cx="2513565" cy="2937933"/>
            </a:xfrm>
            <a:custGeom>
              <a:avLst/>
              <a:gdLst/>
              <a:ahLst/>
              <a:cxnLst/>
              <a:rect l="l" t="t" r="r" b="b"/>
              <a:pathLst>
                <a:path w="3259667" h="3810000">
                  <a:moveTo>
                    <a:pt x="0" y="3810000"/>
                  </a:moveTo>
                  <a:lnTo>
                    <a:pt x="3251200" y="0"/>
                  </a:lnTo>
                  <a:cubicBezTo>
                    <a:pt x="3254022" y="1270000"/>
                    <a:pt x="3256845" y="2540000"/>
                    <a:pt x="3259667" y="3810000"/>
                  </a:cubicBezTo>
                  <a:lnTo>
                    <a:pt x="0" y="3810000"/>
                  </a:lnTo>
                  <a:close/>
                </a:path>
              </a:pathLst>
            </a:cu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3" name="Freeform 12"/>
            <p:cNvSpPr/>
            <p:nvPr/>
          </p:nvSpPr>
          <p:spPr>
            <a:xfrm>
              <a:off x="7010429" y="-8467"/>
              <a:ext cx="2142876" cy="6866467"/>
            </a:xfrm>
            <a:custGeom>
              <a:avLst/>
              <a:gdLst/>
              <a:ahLst/>
              <a:cxnLst/>
              <a:rect l="l" t="t" r="r" b="b"/>
              <a:pathLst>
                <a:path w="2853267" h="6866467">
                  <a:moveTo>
                    <a:pt x="0" y="0"/>
                  </a:moveTo>
                  <a:lnTo>
                    <a:pt x="2472267" y="6866467"/>
                  </a:lnTo>
                  <a:lnTo>
                    <a:pt x="2853267" y="6858000"/>
                  </a:lnTo>
                  <a:lnTo>
                    <a:pt x="2853267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4" name="Freeform 13"/>
            <p:cNvSpPr/>
            <p:nvPr/>
          </p:nvSpPr>
          <p:spPr>
            <a:xfrm>
              <a:off x="8295776" y="-8467"/>
              <a:ext cx="857530" cy="6866467"/>
            </a:xfrm>
            <a:custGeom>
              <a:avLst/>
              <a:gdLst/>
              <a:ahLst/>
              <a:cxnLst/>
              <a:rect l="l" t="t" r="r" b="b"/>
              <a:pathLst>
                <a:path w="1286933" h="6866467">
                  <a:moveTo>
                    <a:pt x="1016000" y="0"/>
                  </a:moveTo>
                  <a:lnTo>
                    <a:pt x="0" y="6866467"/>
                  </a:lnTo>
                  <a:lnTo>
                    <a:pt x="1286933" y="6866467"/>
                  </a:lnTo>
                  <a:cubicBezTo>
                    <a:pt x="1284111" y="4577645"/>
                    <a:pt x="1281288" y="2288822"/>
                    <a:pt x="1278466" y="0"/>
                  </a:cubicBezTo>
                  <a:lnTo>
                    <a:pt x="1016000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5" name="Freeform 14"/>
            <p:cNvSpPr/>
            <p:nvPr/>
          </p:nvSpPr>
          <p:spPr>
            <a:xfrm>
              <a:off x="8077231" y="-8468"/>
              <a:ext cx="1066770" cy="6866467"/>
            </a:xfrm>
            <a:custGeom>
              <a:avLst/>
              <a:gdLst/>
              <a:ahLst/>
              <a:cxnLst/>
              <a:rect l="l" t="t" r="r" b="b"/>
              <a:pathLst>
                <a:path w="1270244" h="6866467">
                  <a:moveTo>
                    <a:pt x="0" y="0"/>
                  </a:moveTo>
                  <a:lnTo>
                    <a:pt x="1117600" y="6866467"/>
                  </a:lnTo>
                  <a:lnTo>
                    <a:pt x="1270000" y="6866467"/>
                  </a:lnTo>
                  <a:cubicBezTo>
                    <a:pt x="1272822" y="4574822"/>
                    <a:pt x="1250245" y="2291645"/>
                    <a:pt x="1253067" y="0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6" name="Freeform 15"/>
            <p:cNvSpPr/>
            <p:nvPr/>
          </p:nvSpPr>
          <p:spPr>
            <a:xfrm>
              <a:off x="8060297" y="4893733"/>
              <a:ext cx="1094086" cy="1964267"/>
            </a:xfrm>
            <a:custGeom>
              <a:avLst/>
              <a:gdLst/>
              <a:ahLst/>
              <a:cxnLst/>
              <a:rect l="l" t="t" r="r" b="b"/>
              <a:pathLst>
                <a:path w="1820333" h="3268133">
                  <a:moveTo>
                    <a:pt x="0" y="3268133"/>
                  </a:moveTo>
                  <a:lnTo>
                    <a:pt x="1811866" y="0"/>
                  </a:lnTo>
                  <a:cubicBezTo>
                    <a:pt x="1814688" y="1086555"/>
                    <a:pt x="1817511" y="2173111"/>
                    <a:pt x="1820333" y="3259666"/>
                  </a:cubicBezTo>
                  <a:lnTo>
                    <a:pt x="0" y="3268133"/>
                  </a:lnTo>
                  <a:close/>
                </a:path>
              </a:pathLst>
            </a:cu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99" y="2160590"/>
            <a:ext cx="6347714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405258" y="6041363"/>
            <a:ext cx="68413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CAD085-E8A6-8845-BD4E-CB4CCA059FC4}" type="datetimeFigureOut">
              <a:rPr lang="en-US" smtClean="0"/>
              <a:t>6/26/2025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09599" y="6041363"/>
            <a:ext cx="462297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44676" y="6041363"/>
            <a:ext cx="51263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C1FF6DA9-008F-8B48-92A6-B652298478B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86864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hyperlink" Target="https://padlet.com/georgiapapa/erasmus-mobility-in-cyprus-xrais21hvyaxnk41" TargetMode="Externa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>
            <a:extLst>
              <a:ext uri="{FF2B5EF4-FFF2-40B4-BE49-F238E27FC236}">
                <a16:creationId xmlns:a16="http://schemas.microsoft.com/office/drawing/2014/main" id="{28B0D014-63B0-FD24-BBAD-2E3D8DF5AE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16" y="868680"/>
            <a:ext cx="7141987" cy="4617720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Καθήκοντα &amp; Ευθύνες Συντονιστή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Y" dirty="0"/>
              <a:t>Εποπ</a:t>
            </a:r>
            <a:r>
              <a:rPr lang="en-CY" dirty="0" err="1"/>
              <a:t>τεί</a:t>
            </a:r>
            <a:r>
              <a:rPr lang="en-CY" dirty="0"/>
              <a:t>α και διαχείριση του προγράμματος</a:t>
            </a:r>
          </a:p>
          <a:p>
            <a:pPr lvl="0"/>
            <a:r>
              <a:rPr lang="en-CY" dirty="0" err="1"/>
              <a:t>Χρήση</a:t>
            </a:r>
            <a:r>
              <a:rPr lang="en-CY" dirty="0"/>
              <a:t> </a:t>
            </a:r>
            <a:r>
              <a:rPr lang="en-CY" dirty="0" err="1"/>
              <a:t>της</a:t>
            </a:r>
            <a:r>
              <a:rPr lang="en-CY" dirty="0"/>
              <a:t> </a:t>
            </a:r>
            <a:r>
              <a:rPr lang="en-CY" dirty="0" err="1"/>
              <a:t>ευρω</a:t>
            </a:r>
            <a:r>
              <a:rPr lang="en-CY" dirty="0"/>
              <a:t>παϊκής πλατφόρμας (EU Login, Beneficiary Module)</a:t>
            </a:r>
          </a:p>
          <a:p>
            <a:pPr lvl="0"/>
            <a:r>
              <a:rPr lang="en-CY" dirty="0" err="1"/>
              <a:t>Δι</a:t>
            </a:r>
            <a:r>
              <a:rPr lang="en-CY" dirty="0"/>
              <a:t>αδικασία ολοκλήρωσης και κλεισίματος του προγράμματος</a:t>
            </a:r>
          </a:p>
          <a:p>
            <a:pPr lvl="0"/>
            <a:r>
              <a:rPr lang="en-CY" dirty="0"/>
              <a:t>Κατα</a:t>
            </a:r>
            <a:r>
              <a:rPr lang="en-CY" dirty="0" err="1"/>
              <a:t>νομή</a:t>
            </a:r>
            <a:r>
              <a:rPr lang="en-CY" dirty="0"/>
              <a:t> α</a:t>
            </a:r>
            <a:r>
              <a:rPr lang="en-CY" dirty="0" err="1"/>
              <a:t>ρμοδιοτήτων</a:t>
            </a:r>
            <a:r>
              <a:rPr lang="en-CY" dirty="0"/>
              <a:t> </a:t>
            </a:r>
            <a:r>
              <a:rPr lang="en-CY" dirty="0" err="1"/>
              <a:t>στην</a:t>
            </a:r>
            <a:r>
              <a:rPr lang="en-CY" dirty="0"/>
              <a:t> υπ</a:t>
            </a:r>
            <a:r>
              <a:rPr lang="en-CY" dirty="0" err="1"/>
              <a:t>όλοι</a:t>
            </a:r>
            <a:r>
              <a:rPr lang="en-CY" dirty="0"/>
              <a:t>πη ομάδα</a:t>
            </a:r>
          </a:p>
          <a:p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2DBF15-39C9-FB65-18D8-333A8F7ACE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dirty="0"/>
              <a:t>Καθήκοντα</a:t>
            </a:r>
            <a:r>
              <a:rPr lang="en-GB" dirty="0"/>
              <a:t> </a:t>
            </a:r>
            <a:r>
              <a:rPr lang="el-GR" dirty="0"/>
              <a:t>που θα αναθέσει ο συντονιστής</a:t>
            </a:r>
            <a:r>
              <a:rPr lang="en-GB" dirty="0"/>
              <a:t> </a:t>
            </a:r>
            <a:r>
              <a:rPr lang="el-GR" dirty="0"/>
              <a:t>στην ομάδα του: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578001C-4E91-5230-205E-A3E29199873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lvl="0"/>
            <a:r>
              <a:rPr lang="en-CY" dirty="0"/>
              <a:t>Επ</a:t>
            </a:r>
            <a:r>
              <a:rPr lang="en-CY" dirty="0" err="1"/>
              <a:t>ικοινωνί</a:t>
            </a:r>
            <a:r>
              <a:rPr lang="en-CY" dirty="0"/>
              <a:t>α με εταίρους και </a:t>
            </a:r>
            <a:r>
              <a:rPr lang="el-GR" dirty="0"/>
              <a:t>Ε</a:t>
            </a:r>
            <a:r>
              <a:rPr lang="en-CY" dirty="0" err="1"/>
              <a:t>νημερώσεις</a:t>
            </a:r>
            <a:endParaRPr lang="en-CY" dirty="0"/>
          </a:p>
          <a:p>
            <a:pPr lvl="0"/>
            <a:r>
              <a:rPr lang="en-CY" dirty="0" err="1"/>
              <a:t>Οικονομική</a:t>
            </a:r>
            <a:r>
              <a:rPr lang="en-CY" dirty="0"/>
              <a:t> </a:t>
            </a:r>
            <a:r>
              <a:rPr lang="en-CY" dirty="0" err="1"/>
              <a:t>δι</a:t>
            </a:r>
            <a:r>
              <a:rPr lang="en-CY" dirty="0"/>
              <a:t>αχείριση: παραστατικά, αποδείξεις, αναλυτικές καταστάσεις</a:t>
            </a:r>
          </a:p>
          <a:p>
            <a:pPr lvl="0"/>
            <a:r>
              <a:rPr lang="en-CY" dirty="0" err="1"/>
              <a:t>Οργάνωση</a:t>
            </a:r>
            <a:r>
              <a:rPr lang="en-CY" dirty="0"/>
              <a:t> τα</a:t>
            </a:r>
            <a:r>
              <a:rPr lang="en-CY" dirty="0" err="1"/>
              <a:t>ξιδιών</a:t>
            </a:r>
            <a:r>
              <a:rPr lang="en-CY" dirty="0"/>
              <a:t> και υπ</a:t>
            </a:r>
            <a:r>
              <a:rPr lang="en-CY" dirty="0" err="1"/>
              <a:t>οστήριξη</a:t>
            </a:r>
            <a:r>
              <a:rPr lang="en-CY" dirty="0"/>
              <a:t> </a:t>
            </a:r>
            <a:r>
              <a:rPr lang="en-CY" dirty="0" err="1"/>
              <a:t>συμμετεχόντων</a:t>
            </a:r>
            <a:endParaRPr lang="en-CY" dirty="0"/>
          </a:p>
          <a:p>
            <a:pPr lvl="0"/>
            <a:r>
              <a:rPr lang="en-CY" dirty="0" err="1"/>
              <a:t>Αξιολόγηση</a:t>
            </a:r>
            <a:r>
              <a:rPr lang="en-CY" dirty="0"/>
              <a:t> </a:t>
            </a:r>
            <a:r>
              <a:rPr lang="en-CY" dirty="0" err="1"/>
              <a:t>στόχων</a:t>
            </a:r>
            <a:r>
              <a:rPr lang="en-CY" dirty="0"/>
              <a:t> – </a:t>
            </a:r>
            <a:r>
              <a:rPr lang="en-CY" dirty="0" err="1"/>
              <a:t>Ποιοτικός</a:t>
            </a:r>
            <a:r>
              <a:rPr lang="en-CY" dirty="0"/>
              <a:t> </a:t>
            </a:r>
            <a:r>
              <a:rPr lang="en-CY" dirty="0" err="1"/>
              <a:t>έλεγχος</a:t>
            </a:r>
            <a:r>
              <a:rPr lang="en-CY" dirty="0"/>
              <a:t> </a:t>
            </a:r>
            <a:r>
              <a:rPr lang="en-CY" dirty="0" err="1"/>
              <a:t>κινητικοτήτων</a:t>
            </a:r>
            <a:endParaRPr lang="en-CY" dirty="0"/>
          </a:p>
          <a:p>
            <a:pPr lvl="0"/>
            <a:r>
              <a:rPr lang="en-CY" dirty="0" err="1"/>
              <a:t>Διάχυση</a:t>
            </a:r>
            <a:r>
              <a:rPr lang="en-CY" dirty="0"/>
              <a:t> και </a:t>
            </a:r>
            <a:r>
              <a:rPr lang="el-GR" dirty="0"/>
              <a:t>Π</a:t>
            </a:r>
            <a:r>
              <a:rPr lang="en-CY" dirty="0" err="1"/>
              <a:t>ρο</a:t>
            </a:r>
            <a:r>
              <a:rPr lang="en-CY" dirty="0"/>
              <a:t>βολή </a:t>
            </a:r>
            <a:r>
              <a:rPr lang="el-GR" dirty="0"/>
              <a:t>Α</a:t>
            </a:r>
            <a:r>
              <a:rPr lang="en-CY" dirty="0"/>
              <a:t>π</a:t>
            </a:r>
            <a:r>
              <a:rPr lang="en-CY" dirty="0" err="1"/>
              <a:t>οτελεσμάτων</a:t>
            </a:r>
            <a:endParaRPr lang="el-GR" dirty="0"/>
          </a:p>
          <a:p>
            <a:pPr lvl="0"/>
            <a:endParaRPr lang="el-GR" dirty="0"/>
          </a:p>
          <a:p>
            <a:pPr marL="0" lvl="0" indent="0" algn="ctr">
              <a:buNone/>
            </a:pPr>
            <a:r>
              <a:rPr lang="el-GR" b="1" dirty="0"/>
              <a:t>Η επιλογή των συμμετεχόντων προτείνω να  γίνεται από όλα τα μέλη της ομάδας διαχείρισης του προγράμματος και τον διευθυντή</a:t>
            </a:r>
            <a:endParaRPr lang="en-CY" b="1" dirty="0"/>
          </a:p>
          <a:p>
            <a:pPr>
              <a:defRPr sz="1800"/>
            </a:pPr>
            <a:endParaRPr lang="el-GR" dirty="0"/>
          </a:p>
          <a:p>
            <a:endParaRPr lang="en-CY" dirty="0"/>
          </a:p>
        </p:txBody>
      </p:sp>
    </p:spTree>
    <p:extLst>
      <p:ext uri="{BB962C8B-B14F-4D97-AF65-F5344CB8AC3E}">
        <p14:creationId xmlns:p14="http://schemas.microsoft.com/office/powerpoint/2010/main" val="38111510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99" y="609600"/>
            <a:ext cx="6347713" cy="981456"/>
          </a:xfrm>
        </p:spPr>
        <p:txBody>
          <a:bodyPr>
            <a:normAutofit/>
          </a:bodyPr>
          <a:lstStyle/>
          <a:p>
            <a:r>
              <a:rPr dirty="0" err="1"/>
              <a:t>Οργάνωση</a:t>
            </a:r>
            <a:r>
              <a:rPr lang="el-GR" dirty="0"/>
              <a:t> Κινητικότητας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9" y="1655064"/>
            <a:ext cx="6347714" cy="4386299"/>
          </a:xfrm>
        </p:spPr>
        <p:txBody>
          <a:bodyPr>
            <a:normAutofit lnSpcReduction="10000"/>
          </a:bodyPr>
          <a:lstStyle/>
          <a:p>
            <a:pPr lvl="0"/>
            <a:r>
              <a:rPr lang="en-CY" sz="2000" dirty="0" err="1"/>
              <a:t>Εύρεση</a:t>
            </a:r>
            <a:r>
              <a:rPr lang="en-CY" sz="2000" dirty="0"/>
              <a:t> </a:t>
            </a:r>
            <a:r>
              <a:rPr lang="en-CY" sz="2000" dirty="0" err="1"/>
              <a:t>οργ</a:t>
            </a:r>
            <a:r>
              <a:rPr lang="en-CY" sz="2000" dirty="0"/>
              <a:t>ανισμού υποδοχής – Καθορισμός στόχων</a:t>
            </a:r>
          </a:p>
          <a:p>
            <a:pPr lvl="0"/>
            <a:r>
              <a:rPr lang="en-CY" sz="2000" dirty="0" err="1"/>
              <a:t>Συμ</a:t>
            </a:r>
            <a:r>
              <a:rPr lang="en-CY" sz="2000" dirty="0"/>
              <a:t>πλήρωση στο Beneficiary Module (BM/OTP)</a:t>
            </a:r>
          </a:p>
          <a:p>
            <a:pPr lvl="0"/>
            <a:r>
              <a:rPr lang="en-CY" sz="2000" dirty="0"/>
              <a:t>Επ</a:t>
            </a:r>
            <a:r>
              <a:rPr lang="en-CY" sz="2000" dirty="0" err="1"/>
              <a:t>ικοινωνί</a:t>
            </a:r>
            <a:r>
              <a:rPr lang="en-CY" sz="2000" dirty="0"/>
              <a:t>α με Σχολική Εφορία για χρηματοδότηση</a:t>
            </a:r>
          </a:p>
          <a:p>
            <a:pPr lvl="0"/>
            <a:r>
              <a:rPr lang="en-CY" sz="2000" dirty="0"/>
              <a:t>Ενημέρωση</a:t>
            </a:r>
            <a:r>
              <a:rPr lang="el-GR" sz="2000" dirty="0"/>
              <a:t> ενδιαφερομένων και δήλωση συμμετοχής(πχ</a:t>
            </a:r>
            <a:r>
              <a:rPr lang="en-CY" sz="2000" dirty="0"/>
              <a:t>Google Form</a:t>
            </a:r>
            <a:r>
              <a:rPr lang="el-GR" sz="2000" dirty="0"/>
              <a:t>).</a:t>
            </a:r>
            <a:r>
              <a:rPr lang="en-CY" sz="2000" dirty="0"/>
              <a:t> </a:t>
            </a:r>
            <a:r>
              <a:rPr lang="el-GR" sz="2000" dirty="0"/>
              <a:t>Τα κριτήρια επιλογής να είναι ξεκάθαρα</a:t>
            </a:r>
            <a:endParaRPr lang="en-CY" sz="2000" dirty="0"/>
          </a:p>
          <a:p>
            <a:pPr lvl="0"/>
            <a:r>
              <a:rPr lang="en-CY" sz="2000" dirty="0"/>
              <a:t>Επ</a:t>
            </a:r>
            <a:r>
              <a:rPr lang="en-CY" sz="2000" dirty="0" err="1"/>
              <a:t>ιλογή</a:t>
            </a:r>
            <a:r>
              <a:rPr lang="en-CY" sz="2000" dirty="0"/>
              <a:t> </a:t>
            </a:r>
            <a:r>
              <a:rPr lang="en-CY" sz="2000" dirty="0" err="1"/>
              <a:t>συμμετεχόντων</a:t>
            </a:r>
            <a:r>
              <a:rPr lang="en-CY" sz="2000" dirty="0"/>
              <a:t> </a:t>
            </a:r>
            <a:r>
              <a:rPr lang="en-CY" sz="2000" dirty="0" err="1"/>
              <a:t>με</a:t>
            </a:r>
            <a:r>
              <a:rPr lang="en-CY" sz="2000" dirty="0"/>
              <a:t> </a:t>
            </a:r>
            <a:r>
              <a:rPr lang="en-CY" sz="2000" dirty="0" err="1"/>
              <a:t>συνεντεύξεις</a:t>
            </a:r>
            <a:r>
              <a:rPr lang="en-CY" sz="2000" dirty="0"/>
              <a:t> ή </a:t>
            </a:r>
            <a:r>
              <a:rPr lang="en-CY" sz="2000" dirty="0" err="1"/>
              <a:t>ερωτημ</a:t>
            </a:r>
            <a:r>
              <a:rPr lang="en-CY" sz="2000" dirty="0"/>
              <a:t>ατολόγια</a:t>
            </a:r>
          </a:p>
          <a:p>
            <a:pPr lvl="0"/>
            <a:r>
              <a:rPr lang="en-CY" sz="2000" dirty="0" err="1"/>
              <a:t>Έμφ</a:t>
            </a:r>
            <a:r>
              <a:rPr lang="en-CY" sz="2000" dirty="0"/>
              <a:t>αση στη συμπερίληψη ευάλωτων ομάδων</a:t>
            </a:r>
          </a:p>
          <a:p>
            <a:pPr lvl="0"/>
            <a:r>
              <a:rPr lang="en-CY" sz="2000" dirty="0"/>
              <a:t>Ενημέρωση και π</a:t>
            </a:r>
            <a:r>
              <a:rPr lang="en-CY" sz="2000" dirty="0" err="1"/>
              <a:t>ροετοιμ</a:t>
            </a:r>
            <a:r>
              <a:rPr lang="en-CY" sz="2000" dirty="0"/>
              <a:t>ασία συμμετεχόντων</a:t>
            </a:r>
          </a:p>
          <a:p>
            <a:pPr marL="0" indent="0">
              <a:buNone/>
              <a:defRPr sz="1800"/>
            </a:pPr>
            <a:endParaRPr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7578B0C7-60E5-69E9-CCA5-6FC11C080B8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24594" y="2116444"/>
            <a:ext cx="4219614" cy="717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Κινητικότητα Προσωπικού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598" y="1197864"/>
            <a:ext cx="8132065" cy="4843499"/>
          </a:xfrm>
        </p:spPr>
        <p:txBody>
          <a:bodyPr>
            <a:normAutofit/>
          </a:bodyPr>
          <a:lstStyle/>
          <a:p>
            <a:pPr lvl="0"/>
            <a:endParaRPr lang="el-GR" dirty="0"/>
          </a:p>
          <a:p>
            <a:pPr lvl="0"/>
            <a:endParaRPr lang="el-GR" dirty="0"/>
          </a:p>
          <a:p>
            <a:pPr lvl="0"/>
            <a:r>
              <a:rPr lang="en-CY" dirty="0"/>
              <a:t>Υπ</a:t>
            </a:r>
            <a:r>
              <a:rPr lang="en-CY" dirty="0" err="1"/>
              <a:t>ογρ</a:t>
            </a:r>
            <a:r>
              <a:rPr lang="en-CY" dirty="0"/>
              <a:t>αφή Grant Agreement (συμμετέχων &amp; διευθυντής)</a:t>
            </a:r>
          </a:p>
          <a:p>
            <a:pPr lvl="0"/>
            <a:r>
              <a:rPr lang="en-CY" dirty="0" err="1"/>
              <a:t>Συμ</a:t>
            </a:r>
            <a:r>
              <a:rPr lang="en-CY" dirty="0"/>
              <a:t>πλήρωση και υπογραφή </a:t>
            </a:r>
            <a:r>
              <a:rPr lang="el-GR" dirty="0"/>
              <a:t> εγγράφων </a:t>
            </a:r>
            <a:r>
              <a:rPr lang="en-CY" dirty="0" err="1"/>
              <a:t>στο</a:t>
            </a:r>
            <a:r>
              <a:rPr lang="en-CY" dirty="0"/>
              <a:t> </a:t>
            </a:r>
            <a:r>
              <a:rPr lang="en-CY" dirty="0" err="1"/>
              <a:t>τέλος</a:t>
            </a:r>
            <a:r>
              <a:rPr lang="el-GR" dirty="0"/>
              <a:t> της κινητικότητας</a:t>
            </a:r>
            <a:endParaRPr lang="en-CY" dirty="0"/>
          </a:p>
          <a:p>
            <a:pPr lvl="0"/>
            <a:r>
              <a:rPr lang="en-CY" dirty="0" err="1"/>
              <a:t>Τελική</a:t>
            </a:r>
            <a:r>
              <a:rPr lang="en-CY" dirty="0"/>
              <a:t> </a:t>
            </a:r>
            <a:r>
              <a:rPr lang="en-CY" dirty="0" err="1"/>
              <a:t>έκθεση</a:t>
            </a:r>
            <a:r>
              <a:rPr lang="en-CY" dirty="0"/>
              <a:t> π</a:t>
            </a:r>
            <a:r>
              <a:rPr lang="en-CY" dirty="0" err="1"/>
              <a:t>ρος</a:t>
            </a:r>
            <a:r>
              <a:rPr lang="en-CY" dirty="0"/>
              <a:t> </a:t>
            </a:r>
            <a:r>
              <a:rPr lang="en-CY" dirty="0" err="1"/>
              <a:t>την</a:t>
            </a:r>
            <a:r>
              <a:rPr lang="en-CY" dirty="0"/>
              <a:t> </a:t>
            </a:r>
            <a:r>
              <a:rPr lang="en-CY" dirty="0" err="1"/>
              <a:t>Ευρω</a:t>
            </a:r>
            <a:r>
              <a:rPr lang="en-CY" dirty="0"/>
              <a:t>παϊκή Επιτροπή</a:t>
            </a:r>
          </a:p>
          <a:p>
            <a:pPr lvl="0"/>
            <a:r>
              <a:rPr lang="en-CY" dirty="0" err="1"/>
              <a:t>Διάχυση</a:t>
            </a:r>
            <a:r>
              <a:rPr lang="en-CY" dirty="0"/>
              <a:t> </a:t>
            </a:r>
            <a:r>
              <a:rPr lang="en-CY" dirty="0" err="1"/>
              <a:t>εμ</a:t>
            </a:r>
            <a:r>
              <a:rPr lang="en-CY" dirty="0"/>
              <a:t>πειριών στο προσωπικό του σχολείου</a:t>
            </a:r>
          </a:p>
          <a:p>
            <a:pPr lvl="0"/>
            <a:r>
              <a:rPr lang="en-CY" dirty="0" err="1"/>
              <a:t>Σάρωση</a:t>
            </a:r>
            <a:r>
              <a:rPr lang="en-CY" dirty="0"/>
              <a:t> και απ</a:t>
            </a:r>
            <a:r>
              <a:rPr lang="en-CY" dirty="0" err="1"/>
              <a:t>οστολή</a:t>
            </a:r>
            <a:r>
              <a:rPr lang="en-CY" dirty="0"/>
              <a:t> </a:t>
            </a:r>
            <a:r>
              <a:rPr lang="en-CY" dirty="0" err="1"/>
              <a:t>όλων</a:t>
            </a:r>
            <a:r>
              <a:rPr lang="en-CY" dirty="0"/>
              <a:t> </a:t>
            </a:r>
            <a:r>
              <a:rPr lang="en-CY" dirty="0" err="1"/>
              <a:t>των</a:t>
            </a:r>
            <a:r>
              <a:rPr lang="en-CY" dirty="0"/>
              <a:t> </a:t>
            </a:r>
            <a:r>
              <a:rPr lang="en-CY" dirty="0" err="1"/>
              <a:t>εγγράφων</a:t>
            </a:r>
            <a:r>
              <a:rPr lang="en-CY" dirty="0"/>
              <a:t> </a:t>
            </a:r>
            <a:r>
              <a:rPr lang="en-CY" dirty="0" err="1"/>
              <a:t>στον</a:t>
            </a:r>
            <a:r>
              <a:rPr lang="en-CY" dirty="0"/>
              <a:t> </a:t>
            </a:r>
            <a:r>
              <a:rPr lang="en-CY" dirty="0" err="1"/>
              <a:t>συντονιστή</a:t>
            </a:r>
            <a:endParaRPr lang="en-CY" dirty="0"/>
          </a:p>
          <a:p>
            <a:pPr lvl="0"/>
            <a:r>
              <a:rPr lang="en-CY" dirty="0" err="1"/>
              <a:t>Αξιολόγηση</a:t>
            </a:r>
            <a:r>
              <a:rPr lang="en-CY" dirty="0"/>
              <a:t> και </a:t>
            </a:r>
            <a:r>
              <a:rPr lang="en-CY" dirty="0" err="1"/>
              <a:t>δημοσιο</a:t>
            </a:r>
            <a:r>
              <a:rPr lang="en-CY" dirty="0"/>
              <a:t>ποίηση αποτελεσμάτων</a:t>
            </a:r>
            <a:r>
              <a:rPr lang="el-GR" dirty="0"/>
              <a:t> και προσφοράς του προγράμματος</a:t>
            </a:r>
            <a:endParaRPr lang="en-CY" dirty="0"/>
          </a:p>
          <a:p>
            <a:pPr marL="0" indent="0">
              <a:buNone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/>
              <a:t>Κινητικότητα </a:t>
            </a:r>
            <a:r>
              <a:rPr dirty="0"/>
              <a:t>Μα</a:t>
            </a:r>
            <a:r>
              <a:rPr dirty="0" err="1"/>
              <a:t>θητών</a:t>
            </a:r>
            <a:endParaRPr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974" y="1584518"/>
            <a:ext cx="7702297" cy="4514530"/>
          </a:xfrm>
        </p:spPr>
        <p:txBody>
          <a:bodyPr>
            <a:normAutofit/>
          </a:bodyPr>
          <a:lstStyle/>
          <a:p>
            <a:pPr lvl="0"/>
            <a:r>
              <a:rPr lang="en-CY" dirty="0" err="1"/>
              <a:t>Συμφωνί</a:t>
            </a:r>
            <a:r>
              <a:rPr lang="en-CY" dirty="0"/>
              <a:t>α με το σχολείο υποδοχής για πρόγραμμα, διαμονή, έξοδα</a:t>
            </a:r>
          </a:p>
          <a:p>
            <a:pPr lvl="0"/>
            <a:r>
              <a:rPr lang="en-CY" dirty="0" err="1"/>
              <a:t>Αερο</a:t>
            </a:r>
            <a:r>
              <a:rPr lang="en-CY" dirty="0"/>
              <a:t>πορικά εισιτήρια, διαμονή, ασφάλιση (υποχρεωτική)</a:t>
            </a:r>
          </a:p>
          <a:p>
            <a:pPr lvl="0"/>
            <a:r>
              <a:rPr lang="en-CY" dirty="0" err="1"/>
              <a:t>Γνωριμί</a:t>
            </a:r>
            <a:r>
              <a:rPr lang="en-CY" dirty="0"/>
              <a:t>α μαθητών μέσω Padlet ή άλλων εργαλείων</a:t>
            </a:r>
          </a:p>
          <a:p>
            <a:r>
              <a:rPr lang="en-CY" dirty="0" err="1"/>
              <a:t>Συμ</a:t>
            </a:r>
            <a:r>
              <a:rPr lang="en-CY" dirty="0"/>
              <a:t>πλήρωση και υπογραφή </a:t>
            </a:r>
            <a:r>
              <a:rPr lang="el-GR" dirty="0"/>
              <a:t> εγγράφων </a:t>
            </a:r>
            <a:r>
              <a:rPr lang="en-CY" dirty="0" err="1"/>
              <a:t>στο</a:t>
            </a:r>
            <a:r>
              <a:rPr lang="en-CY" dirty="0"/>
              <a:t> </a:t>
            </a:r>
            <a:r>
              <a:rPr lang="en-CY" dirty="0" err="1"/>
              <a:t>τέλος</a:t>
            </a:r>
            <a:r>
              <a:rPr lang="el-GR" dirty="0"/>
              <a:t> της κινητικότητας </a:t>
            </a:r>
            <a:r>
              <a:rPr lang="en-CY" dirty="0"/>
              <a:t> από </a:t>
            </a:r>
            <a:r>
              <a:rPr lang="en-CY" dirty="0" err="1"/>
              <a:t>συνοδό</a:t>
            </a:r>
            <a:r>
              <a:rPr lang="en-CY" dirty="0"/>
              <a:t> </a:t>
            </a:r>
            <a:r>
              <a:rPr lang="el-GR" dirty="0"/>
              <a:t>καθηγητή </a:t>
            </a:r>
            <a:r>
              <a:rPr lang="en-CY" dirty="0"/>
              <a:t>και </a:t>
            </a:r>
            <a:r>
              <a:rPr lang="en-CY" dirty="0" err="1"/>
              <a:t>φορέ</a:t>
            </a:r>
            <a:r>
              <a:rPr lang="en-CY" dirty="0"/>
              <a:t>α</a:t>
            </a:r>
            <a:r>
              <a:rPr lang="el-GR" dirty="0"/>
              <a:t> υποδοχής(σχολείο)</a:t>
            </a:r>
            <a:endParaRPr lang="en-CY" dirty="0"/>
          </a:p>
          <a:p>
            <a:pPr lvl="0"/>
            <a:r>
              <a:rPr lang="en-CY" dirty="0" err="1"/>
              <a:t>Τελική</a:t>
            </a:r>
            <a:r>
              <a:rPr lang="en-CY" dirty="0"/>
              <a:t> </a:t>
            </a:r>
            <a:r>
              <a:rPr lang="en-CY" dirty="0" err="1"/>
              <a:t>έκθεση</a:t>
            </a:r>
            <a:r>
              <a:rPr lang="en-CY" dirty="0"/>
              <a:t> από </a:t>
            </a:r>
            <a:r>
              <a:rPr lang="en-CY" dirty="0" err="1"/>
              <a:t>συνοδό</a:t>
            </a:r>
            <a:r>
              <a:rPr lang="en-CY" dirty="0"/>
              <a:t> κα</a:t>
            </a:r>
            <a:r>
              <a:rPr lang="en-CY" dirty="0" err="1"/>
              <a:t>θηγητή</a:t>
            </a:r>
            <a:endParaRPr lang="en-CY" dirty="0"/>
          </a:p>
          <a:p>
            <a:pPr lvl="0"/>
            <a:r>
              <a:rPr lang="en-CY" dirty="0" err="1"/>
              <a:t>Αξιολόγηση</a:t>
            </a:r>
            <a:r>
              <a:rPr lang="en-CY" dirty="0"/>
              <a:t> </a:t>
            </a:r>
            <a:r>
              <a:rPr lang="en-CY" dirty="0" err="1"/>
              <a:t>μέσω</a:t>
            </a:r>
            <a:r>
              <a:rPr lang="en-CY" dirty="0"/>
              <a:t> </a:t>
            </a:r>
            <a:r>
              <a:rPr lang="en-CY" dirty="0" err="1"/>
              <a:t>ερωτημ</a:t>
            </a:r>
            <a:r>
              <a:rPr lang="en-CY" dirty="0"/>
              <a:t>ατολογίων / συνεντεύξεων</a:t>
            </a:r>
          </a:p>
          <a:p>
            <a:pPr lvl="0"/>
            <a:r>
              <a:rPr lang="en-CY" dirty="0" err="1"/>
              <a:t>Σάρωση</a:t>
            </a:r>
            <a:r>
              <a:rPr lang="en-CY" dirty="0"/>
              <a:t> και απ</a:t>
            </a:r>
            <a:r>
              <a:rPr lang="en-CY" dirty="0" err="1"/>
              <a:t>οστολή</a:t>
            </a:r>
            <a:r>
              <a:rPr lang="en-CY" dirty="0"/>
              <a:t> </a:t>
            </a:r>
            <a:r>
              <a:rPr lang="en-CY" dirty="0" err="1"/>
              <a:t>εγγράφων</a:t>
            </a:r>
            <a:r>
              <a:rPr lang="en-CY" dirty="0"/>
              <a:t> </a:t>
            </a:r>
            <a:r>
              <a:rPr lang="en-CY" dirty="0" err="1"/>
              <a:t>στον</a:t>
            </a:r>
            <a:r>
              <a:rPr lang="en-CY" dirty="0"/>
              <a:t> </a:t>
            </a:r>
            <a:r>
              <a:rPr lang="en-CY" dirty="0" err="1"/>
              <a:t>συντονιστή</a:t>
            </a:r>
            <a:endParaRPr lang="en-CY" dirty="0"/>
          </a:p>
          <a:p>
            <a:pPr lvl="0"/>
            <a:r>
              <a:rPr lang="en-CY" dirty="0" err="1"/>
              <a:t>Δημοσιο</a:t>
            </a:r>
            <a:r>
              <a:rPr lang="en-CY" dirty="0"/>
              <a:t>ποίηση συμπερασμάτων</a:t>
            </a:r>
          </a:p>
          <a:p>
            <a:pPr>
              <a:defRPr sz="1800"/>
            </a:pPr>
            <a:endParaRPr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t>Χρήσιμα Εργαλεία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CY" b="1" dirty="0"/>
              <a:t>Padlet</a:t>
            </a:r>
            <a:r>
              <a:rPr lang="en-CY" dirty="0"/>
              <a:t>: </a:t>
            </a:r>
            <a:r>
              <a:rPr lang="en-CY" dirty="0" err="1"/>
              <a:t>Διάχυση</a:t>
            </a:r>
            <a:r>
              <a:rPr lang="en-CY" dirty="0"/>
              <a:t> </a:t>
            </a:r>
            <a:r>
              <a:rPr lang="en-CY" dirty="0" err="1"/>
              <a:t>δράσεων</a:t>
            </a:r>
            <a:r>
              <a:rPr lang="en-CY" dirty="0"/>
              <a:t> και </a:t>
            </a:r>
            <a:r>
              <a:rPr lang="en-CY" dirty="0" err="1"/>
              <a:t>εμ</a:t>
            </a:r>
            <a:r>
              <a:rPr lang="en-CY" dirty="0"/>
              <a:t>πειριών</a:t>
            </a:r>
            <a:endParaRPr lang="el-GR" dirty="0"/>
          </a:p>
          <a:p>
            <a:pPr marL="0" lvl="0" indent="0">
              <a:buNone/>
            </a:pPr>
            <a:r>
              <a:rPr lang="en-GB" dirty="0">
                <a:hlinkClick r:id="rId2"/>
              </a:rPr>
              <a:t>https://padlet.com/georgiapapa/erasmus-mobility-in-cyprus-xrais21hvyaxnk41</a:t>
            </a:r>
            <a:endParaRPr lang="el-GR" dirty="0"/>
          </a:p>
          <a:p>
            <a:pPr marL="0" lvl="0" indent="0">
              <a:buNone/>
            </a:pPr>
            <a:endParaRPr lang="el-GR" dirty="0"/>
          </a:p>
          <a:p>
            <a:pPr lvl="0"/>
            <a:r>
              <a:rPr lang="en-CY" b="1" dirty="0"/>
              <a:t>Google Forms</a:t>
            </a:r>
            <a:r>
              <a:rPr lang="en-CY" dirty="0"/>
              <a:t>: </a:t>
            </a:r>
            <a:r>
              <a:rPr lang="en-CY" dirty="0" err="1"/>
              <a:t>Δηλώσεις</a:t>
            </a:r>
            <a:r>
              <a:rPr lang="en-CY" dirty="0"/>
              <a:t> </a:t>
            </a:r>
            <a:r>
              <a:rPr lang="en-CY" dirty="0" err="1"/>
              <a:t>συμμετοχής</a:t>
            </a:r>
            <a:r>
              <a:rPr lang="en-CY" dirty="0"/>
              <a:t> και α</a:t>
            </a:r>
            <a:r>
              <a:rPr lang="en-CY" dirty="0" err="1"/>
              <a:t>ξιολόγηση</a:t>
            </a:r>
            <a:endParaRPr lang="en-CY" dirty="0"/>
          </a:p>
          <a:p>
            <a:pPr lvl="0"/>
            <a:r>
              <a:rPr lang="en-CY" b="1" dirty="0"/>
              <a:t>Canva</a:t>
            </a:r>
            <a:r>
              <a:rPr lang="en-CY" dirty="0"/>
              <a:t>: </a:t>
            </a:r>
            <a:r>
              <a:rPr lang="en-CY" dirty="0" err="1"/>
              <a:t>Δημιουργί</a:t>
            </a:r>
            <a:r>
              <a:rPr lang="en-CY" dirty="0"/>
              <a:t>α οπτικού υλικού</a:t>
            </a:r>
          </a:p>
          <a:p>
            <a:pPr lvl="0"/>
            <a:r>
              <a:rPr lang="en-CY" b="1" dirty="0"/>
              <a:t>Zoom/Meet</a:t>
            </a:r>
            <a:r>
              <a:rPr lang="en-CY" dirty="0"/>
              <a:t>: Επ</a:t>
            </a:r>
            <a:r>
              <a:rPr lang="en-CY" dirty="0" err="1"/>
              <a:t>ικοινωνί</a:t>
            </a:r>
            <a:r>
              <a:rPr lang="en-CY" dirty="0"/>
              <a:t>α με εταίρους</a:t>
            </a:r>
          </a:p>
          <a:p>
            <a:pPr lvl="0"/>
            <a:r>
              <a:rPr lang="en-CY" b="1" dirty="0"/>
              <a:t>Beneficiary Module</a:t>
            </a:r>
            <a:r>
              <a:rPr lang="en-CY" dirty="0"/>
              <a:t>: </a:t>
            </a:r>
            <a:r>
              <a:rPr lang="en-CY" dirty="0" err="1"/>
              <a:t>Διοικητική</a:t>
            </a:r>
            <a:r>
              <a:rPr lang="en-CY" dirty="0"/>
              <a:t> και </a:t>
            </a:r>
            <a:r>
              <a:rPr lang="en-CY" dirty="0" err="1"/>
              <a:t>οικονομική</a:t>
            </a:r>
            <a:r>
              <a:rPr lang="en-CY" dirty="0"/>
              <a:t> </a:t>
            </a:r>
            <a:r>
              <a:rPr lang="en-CY" dirty="0" err="1"/>
              <a:t>δι</a:t>
            </a:r>
            <a:r>
              <a:rPr lang="en-CY" dirty="0"/>
              <a:t>αχείριση</a:t>
            </a:r>
            <a:endParaRPr lang="el-GR" dirty="0"/>
          </a:p>
          <a:p>
            <a:pPr lvl="0"/>
            <a:endParaRPr lang="en-CY" dirty="0"/>
          </a:p>
          <a:p>
            <a:endParaRPr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930EE15-A79A-0D02-FDCC-1095DF1A31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52550" y="609600"/>
            <a:ext cx="2802951" cy="1320800"/>
          </a:xfrm>
        </p:spPr>
        <p:txBody>
          <a:bodyPr>
            <a:normAutofit/>
          </a:bodyPr>
          <a:lstStyle/>
          <a:p>
            <a:r>
              <a:rPr lang="el-GR" dirty="0"/>
              <a:t>Συμβουλή…</a:t>
            </a:r>
            <a:endParaRPr lang="en-CY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4EEEEE9-3807-302F-6B31-E6B2CC095AE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7172" y="2160589"/>
            <a:ext cx="3048329" cy="3880773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l-GR" sz="2400" dirty="0"/>
              <a:t>Αξιοποιήστε σωστά και ολοκληρωμένα αυτή την ευκαιρία που σας δίνεται διότι οι εμπειρίες και τα οφέλη που προσφέρει το πρόγραμμα  είναι ανεκτίμητα!</a:t>
            </a:r>
            <a:endParaRPr lang="en-CY" sz="2400" dirty="0"/>
          </a:p>
          <a:p>
            <a:pPr marL="0" indent="0">
              <a:buNone/>
            </a:pPr>
            <a:endParaRPr lang="en-CY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037180DB-D54D-2D2F-0CC5-92DF14E59A78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 r="-1" b="4660"/>
          <a:stretch>
            <a:fillRect/>
          </a:stretch>
        </p:blipFill>
        <p:spPr>
          <a:xfrm>
            <a:off x="20" y="-1"/>
            <a:ext cx="4046200" cy="6858001"/>
          </a:xfrm>
          <a:custGeom>
            <a:avLst/>
            <a:gdLst/>
            <a:ahLst/>
            <a:cxnLst/>
            <a:rect l="l" t="t" r="r" b="b"/>
            <a:pathLst>
              <a:path w="5394960" h="6858000">
                <a:moveTo>
                  <a:pt x="842596" y="0"/>
                </a:moveTo>
                <a:lnTo>
                  <a:pt x="5394960" y="0"/>
                </a:lnTo>
                <a:lnTo>
                  <a:pt x="5394960" y="21851"/>
                </a:lnTo>
                <a:lnTo>
                  <a:pt x="4365943" y="6858000"/>
                </a:lnTo>
                <a:lnTo>
                  <a:pt x="0" y="6858000"/>
                </a:lnTo>
                <a:lnTo>
                  <a:pt x="0" y="5666154"/>
                </a:lnTo>
                <a:close/>
              </a:path>
            </a:pathLst>
          </a:custGeom>
        </p:spPr>
      </p:pic>
      <p:sp>
        <p:nvSpPr>
          <p:cNvPr id="1052" name="Isosceles Triangle 1051">
            <a:extLst>
              <a:ext uri="{FF2B5EF4-FFF2-40B4-BE49-F238E27FC236}">
                <a16:creationId xmlns:a16="http://schemas.microsoft.com/office/drawing/2014/main" id="{3BCB5F6A-9EB0-40B0-9D13-3023E9A205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0" y="0"/>
            <a:ext cx="631947" cy="5666154"/>
          </a:xfrm>
          <a:prstGeom prst="triangle">
            <a:avLst>
              <a:gd name="adj" fmla="val 100000"/>
            </a:avLst>
          </a:prstGeom>
          <a:solidFill>
            <a:schemeClr val="accent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CY"/>
          </a:p>
        </p:txBody>
      </p:sp>
      <p:sp>
        <p:nvSpPr>
          <p:cNvPr id="4" name="AutoShape 4">
            <a:extLst>
              <a:ext uri="{FF2B5EF4-FFF2-40B4-BE49-F238E27FC236}">
                <a16:creationId xmlns:a16="http://schemas.microsoft.com/office/drawing/2014/main" id="{D9C55688-D69F-BD39-358A-82A30FA35751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4419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CY"/>
          </a:p>
        </p:txBody>
      </p:sp>
    </p:spTree>
    <p:extLst>
      <p:ext uri="{BB962C8B-B14F-4D97-AF65-F5344CB8AC3E}">
        <p14:creationId xmlns:p14="http://schemas.microsoft.com/office/powerpoint/2010/main" val="15769341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A painting of children playing in a garden&#10;&#10;AI-generated content may be incorrect.">
            <a:extLst>
              <a:ext uri="{FF2B5EF4-FFF2-40B4-BE49-F238E27FC236}">
                <a16:creationId xmlns:a16="http://schemas.microsoft.com/office/drawing/2014/main" id="{180A6ED8-F638-BC8C-96E1-3B72EC89456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11014"/>
          <a:stretch>
            <a:fillRect/>
          </a:stretch>
        </p:blipFill>
        <p:spPr bwMode="auto">
          <a:xfrm>
            <a:off x="315973" y="513666"/>
            <a:ext cx="8482249" cy="49602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88C9B83F-64CD-41C1-925F-A08801FFD0B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-8467"/>
            <a:ext cx="9144001" cy="6866467"/>
            <a:chOff x="0" y="-8467"/>
            <a:chExt cx="12192000" cy="6866467"/>
          </a:xfrm>
        </p:grpSpPr>
        <p:cxnSp>
          <p:nvCxnSpPr>
            <p:cNvPr id="25" name="Straight Connector 24">
              <a:extLst>
                <a:ext uri="{FF2B5EF4-FFF2-40B4-BE49-F238E27FC236}">
                  <a16:creationId xmlns:a16="http://schemas.microsoft.com/office/drawing/2014/main" id="{E1655065-0BD7-4422-BEC0-4401E998090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>
              <a:extLst>
                <a:ext uri="{FF2B5EF4-FFF2-40B4-BE49-F238E27FC236}">
                  <a16:creationId xmlns:a16="http://schemas.microsoft.com/office/drawing/2014/main" id="{4DDD90AC-ABEC-4A76-9C9C-AD0A5F8FC7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Rectangle 23">
              <a:extLst>
                <a:ext uri="{FF2B5EF4-FFF2-40B4-BE49-F238E27FC236}">
                  <a16:creationId xmlns:a16="http://schemas.microsoft.com/office/drawing/2014/main" id="{21A8AFEF-EC50-4C0B-9C64-814B76C8209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Y"/>
            </a:p>
          </p:txBody>
        </p:sp>
        <p:sp>
          <p:nvSpPr>
            <p:cNvPr id="28" name="Rectangle 25">
              <a:extLst>
                <a:ext uri="{FF2B5EF4-FFF2-40B4-BE49-F238E27FC236}">
                  <a16:creationId xmlns:a16="http://schemas.microsoft.com/office/drawing/2014/main" id="{CAFAA800-E117-4357-84E4-56B63EA03E3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Y"/>
            </a:p>
          </p:txBody>
        </p:sp>
        <p:sp>
          <p:nvSpPr>
            <p:cNvPr id="29" name="Isosceles Triangle 28">
              <a:extLst>
                <a:ext uri="{FF2B5EF4-FFF2-40B4-BE49-F238E27FC236}">
                  <a16:creationId xmlns:a16="http://schemas.microsoft.com/office/drawing/2014/main" id="{8DDFC9F4-3B45-402D-8AD7-60B3F08ED75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Y"/>
            </a:p>
          </p:txBody>
        </p:sp>
        <p:sp>
          <p:nvSpPr>
            <p:cNvPr id="30" name="Rectangle 27">
              <a:extLst>
                <a:ext uri="{FF2B5EF4-FFF2-40B4-BE49-F238E27FC236}">
                  <a16:creationId xmlns:a16="http://schemas.microsoft.com/office/drawing/2014/main" id="{F26A0854-FBE4-4587-B349-06BE192BD7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Y"/>
            </a:p>
          </p:txBody>
        </p:sp>
        <p:sp>
          <p:nvSpPr>
            <p:cNvPr id="31" name="Rectangle 28">
              <a:extLst>
                <a:ext uri="{FF2B5EF4-FFF2-40B4-BE49-F238E27FC236}">
                  <a16:creationId xmlns:a16="http://schemas.microsoft.com/office/drawing/2014/main" id="{54A9C4C6-FF7D-470E-BFCA-CE4F60A1F0A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Y"/>
            </a:p>
          </p:txBody>
        </p:sp>
        <p:sp>
          <p:nvSpPr>
            <p:cNvPr id="32" name="Rectangle 29">
              <a:extLst>
                <a:ext uri="{FF2B5EF4-FFF2-40B4-BE49-F238E27FC236}">
                  <a16:creationId xmlns:a16="http://schemas.microsoft.com/office/drawing/2014/main" id="{B1721EA8-4871-45D4-B78F-AE805A3004B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Y"/>
            </a:p>
          </p:txBody>
        </p:sp>
        <p:sp>
          <p:nvSpPr>
            <p:cNvPr id="33" name="Isosceles Triangle 32">
              <a:extLst>
                <a:ext uri="{FF2B5EF4-FFF2-40B4-BE49-F238E27FC236}">
                  <a16:creationId xmlns:a16="http://schemas.microsoft.com/office/drawing/2014/main" id="{E5763971-E3A3-45C6-9BA8-2E032C7A55E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Y"/>
            </a:p>
          </p:txBody>
        </p:sp>
        <p:sp>
          <p:nvSpPr>
            <p:cNvPr id="34" name="Isosceles Triangle 33">
              <a:extLst>
                <a:ext uri="{FF2B5EF4-FFF2-40B4-BE49-F238E27FC236}">
                  <a16:creationId xmlns:a16="http://schemas.microsoft.com/office/drawing/2014/main" id="{32752E94-0E01-4AF5-A43A-F2FAD8737C2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/>
            <a:lstStyle/>
            <a:p>
              <a:endParaRPr lang="en-CY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2C80BB49-12C4-7E00-35F1-74590ED32CE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1414" y="5744875"/>
            <a:ext cx="6216024" cy="1096648"/>
          </a:xfrm>
        </p:spPr>
        <p:txBody>
          <a:bodyPr vert="horz" lIns="91440" tIns="45720" rIns="91440" bIns="45720" rtlCol="0" anchor="b">
            <a:normAutofit/>
          </a:bodyPr>
          <a:lstStyle/>
          <a:p>
            <a:pPr>
              <a:lnSpc>
                <a:spcPct val="90000"/>
              </a:lnSpc>
            </a:pPr>
            <a:r>
              <a:rPr lang="en-US" dirty="0"/>
              <a:t>Σας </a:t>
            </a:r>
            <a:r>
              <a:rPr lang="el-GR" dirty="0"/>
              <a:t>Ε</a:t>
            </a:r>
            <a:r>
              <a:rPr lang="en-US" dirty="0" err="1"/>
              <a:t>υχ</a:t>
            </a:r>
            <a:r>
              <a:rPr lang="en-US" dirty="0"/>
              <a:t>αριστώ </a:t>
            </a:r>
            <a:br>
              <a:rPr lang="en-US" dirty="0"/>
            </a:b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57455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144</TotalTime>
  <Words>328</Words>
  <Application>Microsoft Office PowerPoint</Application>
  <PresentationFormat>On-screen Show (4:3)</PresentationFormat>
  <Paragraphs>50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Trebuchet MS</vt:lpstr>
      <vt:lpstr>Wingdings 3</vt:lpstr>
      <vt:lpstr>Facet</vt:lpstr>
      <vt:lpstr>PowerPoint Presentation</vt:lpstr>
      <vt:lpstr>Καθήκοντα &amp; Ευθύνες Συντονιστή</vt:lpstr>
      <vt:lpstr>Καθήκοντα που θα αναθέσει ο συντονιστής στην ομάδα του:</vt:lpstr>
      <vt:lpstr>Οργάνωση Κινητικότητας</vt:lpstr>
      <vt:lpstr>Κινητικότητα Προσωπικού</vt:lpstr>
      <vt:lpstr>Κινητικότητα Μαθητών</vt:lpstr>
      <vt:lpstr>Χρήσιμα Εργαλεία</vt:lpstr>
      <vt:lpstr>Συμβουλή…</vt:lpstr>
      <vt:lpstr>Σας Ευχαριστώ  </vt:lpstr>
    </vt:vector>
  </TitlesOfParts>
  <Manager/>
  <Company/>
  <LinksUpToDate>false</LinksUpToDate>
  <SharedDoc>false</SharedDoc>
  <HyperlinkBase/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subject/>
  <dc:creator>Georgia Papa</dc:creator>
  <cp:keywords/>
  <dc:description>generated using python-pptx</dc:description>
  <cp:lastModifiedBy>ΓΙΩΡΓΟΥΛΑ ΠΑΠΑΧΡΙΣΤΟΔΟΥΛΟΥ</cp:lastModifiedBy>
  <cp:revision>12</cp:revision>
  <dcterms:created xsi:type="dcterms:W3CDTF">2013-01-27T09:14:16Z</dcterms:created>
  <dcterms:modified xsi:type="dcterms:W3CDTF">2025-06-26T20:39:15Z</dcterms:modified>
  <cp:category/>
</cp:coreProperties>
</file>